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1"/>
  </p:notesMasterIdLst>
  <p:handoutMasterIdLst>
    <p:handoutMasterId r:id="rId12"/>
  </p:handoutMasterIdLst>
  <p:sldIdLst>
    <p:sldId id="256" r:id="rId5"/>
    <p:sldId id="265" r:id="rId6"/>
    <p:sldId id="273" r:id="rId7"/>
    <p:sldId id="268" r:id="rId8"/>
    <p:sldId id="269" r:id="rId9"/>
    <p:sldId id="270" r:id="rId10"/>
  </p:sldIdLst>
  <p:sldSz cx="9144000" cy="6858000" type="screen4x3"/>
  <p:notesSz cx="7099300" cy="10234613"/>
  <p:defaultTextStyle>
    <a:defPPr>
      <a:defRPr lang="fr-FR"/>
    </a:defPPr>
    <a:lvl1pPr algn="l" defTabSz="847725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23863" indent="33338" algn="l" defTabSz="847725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847725" indent="66675" algn="l" defTabSz="847725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271588" indent="100013" algn="l" defTabSz="847725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697038" indent="131763" algn="l" defTabSz="847725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4B06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142" d="100"/>
          <a:sy n="142" d="100"/>
        </p:scale>
        <p:origin x="2544" y="-42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 defTabSz="919328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 defTabSz="919328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28D058B1-F96B-4971-9B2C-E0C5A4C4F503}" type="datetimeFigureOut">
              <a:rPr lang="fr-FR"/>
              <a:pPr>
                <a:defRPr/>
              </a:pPr>
              <a:t>19/06/2017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 defTabSz="919328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19163" eaLnBrk="1" hangingPunct="1">
              <a:defRPr sz="13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1F4AC26-DB9B-4CA8-8D51-17DA682EE8C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93822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 defTabSz="919328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 defTabSz="919328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7C2F4157-145E-43A0-BD72-9BBE4BA28265}" type="datetimeFigureOut">
              <a:rPr lang="fr-FR"/>
              <a:pPr>
                <a:defRPr/>
              </a:pPr>
              <a:t>19/06/2017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 defTabSz="919328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62020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84772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23863" algn="l" defTabSz="84772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47725" algn="l" defTabSz="84772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71588" algn="l" defTabSz="84772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97038" algn="l" defTabSz="84772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121789" algn="l" defTabSz="84871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46148" algn="l" defTabSz="84871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70505" algn="l" defTabSz="84871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394862" algn="l" defTabSz="84871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41971852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17820976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37567972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20446596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10615719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12004239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re 4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H:\Reseau\Formation_Reseau\contratC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0688" y="6513513"/>
            <a:ext cx="757237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 userDrawn="1"/>
        </p:nvSpPr>
        <p:spPr>
          <a:xfrm>
            <a:off x="0" y="0"/>
            <a:ext cx="1403350" cy="9810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873" tIns="42436" rIns="84873" bIns="42436" anchor="ctr"/>
          <a:lstStyle/>
          <a:p>
            <a:pPr algn="ctr" defTabSz="84871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pic>
        <p:nvPicPr>
          <p:cNvPr id="6" name="Picture 2" descr="H:\Departements\CCE\ComexternesaufArabesques\LOGO\LogoproduitsABES\LogoABES\logo_ABES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6408738"/>
            <a:ext cx="614362" cy="40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 10" descr="Colodus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906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2" y="2130444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2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243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48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730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974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217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461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70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948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 dirty="0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8AB23A-BB63-4A39-9CA1-96841AE1653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28021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u 4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:\Departements\CCE\ComexternesaufArabesques\LOGO\LogoproduitsABES\LogoABES\logo_ABES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6408738"/>
            <a:ext cx="614362" cy="40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000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C91933-3472-4036-A932-EF22A58E01C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35165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re 16/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H:\Reseau\Formation_Reseau\contratC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0688" y="6513513"/>
            <a:ext cx="5397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 userDrawn="1"/>
        </p:nvSpPr>
        <p:spPr>
          <a:xfrm>
            <a:off x="0" y="0"/>
            <a:ext cx="1403350" cy="9810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873" tIns="42436" rIns="84873" bIns="42436" anchor="ctr"/>
          <a:lstStyle/>
          <a:p>
            <a:pPr algn="ctr" defTabSz="84871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pic>
        <p:nvPicPr>
          <p:cNvPr id="6" name="Picture 2" descr="H:\Departements\CCE\ComexternesaufArabesques\LOGO\LogoproduitsABES\LogoABES\logo_ABES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6408738"/>
            <a:ext cx="511175" cy="40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 10" descr="Colodus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906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2" y="2130444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2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243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48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730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974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217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461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70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948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 dirty="0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4D9B6-4C9E-4F56-92E8-285382B6C6C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40158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u 16/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:\Departements\CCE\ComexternesaufArabesques\LOGO\LogoproduitsABES\LogoABES\logo_ABES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6408738"/>
            <a:ext cx="511175" cy="40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33337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1B2147-A2FA-4FED-A345-63E3D5C5CB8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96778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68313" y="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873" tIns="42436" rIns="84873" bIns="4243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873" tIns="42436" rIns="84873" bIns="4243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84873" tIns="42436" rIns="84873" bIns="42436" rtlCol="0" anchor="ctr"/>
          <a:lstStyle>
            <a:lvl1pPr algn="ctr" defTabSz="848715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84873" tIns="42436" rIns="84873" bIns="42436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1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1BF5CFA-3C53-49FA-A1C9-BD825F03C8A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cxnSp>
        <p:nvCxnSpPr>
          <p:cNvPr id="7" name="Connecteur droit 6"/>
          <p:cNvCxnSpPr/>
          <p:nvPr userDrawn="1"/>
        </p:nvCxnSpPr>
        <p:spPr>
          <a:xfrm>
            <a:off x="0" y="6381750"/>
            <a:ext cx="9144000" cy="0"/>
          </a:xfrm>
          <a:prstGeom prst="line">
            <a:avLst/>
          </a:prstGeom>
          <a:ln w="19050" cmpd="sng">
            <a:solidFill>
              <a:srgbClr val="4877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</p:sldLayoutIdLst>
  <p:hf hdr="0" dt="0"/>
  <p:txStyles>
    <p:titleStyle>
      <a:lvl1pPr algn="ctr" defTabSz="847725" rtl="0" eaLnBrk="0" fontAlgn="base" hangingPunct="0">
        <a:spcBef>
          <a:spcPct val="0"/>
        </a:spcBef>
        <a:spcAft>
          <a:spcPct val="0"/>
        </a:spcAft>
        <a:defRPr sz="27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algn="ctr" defTabSz="847725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algn="ctr" defTabSz="847725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algn="ctr" defTabSz="847725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algn="ctr" defTabSz="847725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457200" algn="ctr" defTabSz="847725" rtl="0" fontAlgn="base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6pPr>
      <a:lvl7pPr marL="914400" algn="ctr" defTabSz="847725" rtl="0" fontAlgn="base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7pPr>
      <a:lvl8pPr marL="1371600" algn="ctr" defTabSz="847725" rtl="0" fontAlgn="base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8pPr>
      <a:lvl9pPr marL="1828800" algn="ctr" defTabSz="847725" rtl="0" fontAlgn="base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9pPr>
    </p:titleStyle>
    <p:bodyStyle>
      <a:lvl1pPr marL="317500" indent="-317500" algn="l" defTabSz="847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688975" indent="-265113" algn="l" defTabSz="847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1060450" indent="-211138" algn="l" defTabSz="847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1484313" indent="-211138" algn="l" defTabSz="847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1908175" indent="-211138" algn="l" defTabSz="847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333969" indent="-212178" algn="l" defTabSz="84871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58327" indent="-212178" algn="l" defTabSz="84871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82685" indent="-212178" algn="l" defTabSz="84871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07044" indent="-212178" algn="l" defTabSz="84871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24359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48715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73075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697432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21789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46148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70505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94862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olodus.sudoc.fr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re 10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eaLnBrk="1" hangingPunct="1"/>
            <a:r>
              <a:rPr lang="fr-FR" altLang="fr-FR" smtClean="0"/>
              <a:t>Présentation de Colodus</a:t>
            </a:r>
            <a:br>
              <a:rPr lang="fr-FR" altLang="fr-FR" smtClean="0"/>
            </a:br>
            <a:r>
              <a:rPr lang="fr-FR" altLang="fr-FR" smtClean="0"/>
              <a:t/>
            </a:r>
            <a:br>
              <a:rPr lang="fr-FR" altLang="fr-FR" smtClean="0"/>
            </a:br>
            <a:r>
              <a:rPr lang="fr-FR" altLang="fr-FR" smtClean="0"/>
              <a:t>pour un exemplarisateur</a:t>
            </a:r>
          </a:p>
        </p:txBody>
      </p:sp>
      <p:sp>
        <p:nvSpPr>
          <p:cNvPr id="12" name="Sous-titre 11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rtlCol="0"/>
          <a:lstStyle/>
          <a:p>
            <a:pPr defTabSz="848715" eaLnBrk="1" fontAlgn="auto" hangingPunct="1"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8196" name="Espace réservé du numéro de diapositive 3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defTabSz="847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defTabSz="847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defTabSz="847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defTabSz="847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46EE1C8-B0CA-48C2-8EF5-2E867A567F52}" type="slidenum">
              <a:rPr lang="fr-FR" altLang="fr-FR" sz="11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fr-FR" altLang="fr-FR" sz="1100" smtClean="0">
              <a:solidFill>
                <a:srgbClr val="898989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8197" name="Image 4" descr="colodus-utilisateur-icone-9587-12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260350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dirty="0" smtClean="0"/>
              <a:t>Interface de connexion</a:t>
            </a:r>
            <a:br>
              <a:rPr lang="fr-FR" altLang="fr-FR" dirty="0" smtClean="0"/>
            </a:br>
            <a:r>
              <a:rPr lang="fr-FR" altLang="fr-FR" sz="1800" dirty="0" smtClean="0">
                <a:hlinkClick r:id="rId3"/>
              </a:rPr>
              <a:t>https://</a:t>
            </a:r>
            <a:r>
              <a:rPr lang="fr-FR" altLang="fr-FR" sz="1800" dirty="0" smtClean="0">
                <a:hlinkClick r:id="rId3"/>
              </a:rPr>
              <a:t>colodus.sudoc.fr</a:t>
            </a:r>
            <a:endParaRPr lang="fr-FR" altLang="fr-FR" sz="1800" dirty="0" smtClean="0"/>
          </a:p>
        </p:txBody>
      </p:sp>
      <p:sp>
        <p:nvSpPr>
          <p:cNvPr id="7171" name="Espace réservé du contenu 2"/>
          <p:cNvSpPr>
            <a:spLocks noGrp="1"/>
          </p:cNvSpPr>
          <p:nvPr>
            <p:ph idx="1"/>
          </p:nvPr>
        </p:nvSpPr>
        <p:spPr>
          <a:xfrm>
            <a:off x="457200" y="4076700"/>
            <a:ext cx="8229600" cy="2049463"/>
          </a:xfrm>
        </p:spPr>
        <p:txBody>
          <a:bodyPr/>
          <a:lstStyle/>
          <a:p>
            <a:pPr indent="0" eaLnBrk="1" hangingPunct="1">
              <a:buFont typeface="Arial" charset="0"/>
              <a:buNone/>
              <a:defRPr/>
            </a:pPr>
            <a:r>
              <a:rPr lang="fr-FR" sz="2000" dirty="0" smtClean="0"/>
              <a:t>Pour utiliser </a:t>
            </a:r>
            <a:r>
              <a:rPr lang="fr-FR" sz="2000" dirty="0" err="1" smtClean="0"/>
              <a:t>Colodus</a:t>
            </a:r>
            <a:r>
              <a:rPr lang="fr-FR" sz="2000" dirty="0" smtClean="0"/>
              <a:t>, l’identifiant et le mot de passe fournis par le responsable CR sont obligatoires.</a:t>
            </a:r>
          </a:p>
          <a:p>
            <a:pPr indent="0" eaLnBrk="1" hangingPunct="1">
              <a:buFont typeface="Arial" charset="0"/>
              <a:buNone/>
              <a:defRPr/>
            </a:pPr>
            <a:endParaRPr lang="fr-FR" sz="2000" dirty="0" smtClean="0"/>
          </a:p>
          <a:p>
            <a:pPr indent="0" eaLnBrk="1" hangingPunct="1">
              <a:buFont typeface="Arial" charset="0"/>
              <a:buNone/>
              <a:defRPr/>
            </a:pPr>
            <a:r>
              <a:rPr lang="fr-FR" sz="2000" dirty="0" smtClean="0"/>
              <a:t>En cas de perte, contacter le responsable CR, seul habilité à les fournir.</a:t>
            </a:r>
            <a:endParaRPr lang="fr-FR" sz="2400" dirty="0" smtClean="0"/>
          </a:p>
          <a:p>
            <a:pPr eaLnBrk="1" hangingPunct="1">
              <a:buFont typeface="Arial" charset="0"/>
              <a:buNone/>
              <a:defRPr/>
            </a:pPr>
            <a:endParaRPr lang="fr-FR" sz="2400" dirty="0" smtClean="0"/>
          </a:p>
          <a:p>
            <a:pPr eaLnBrk="1" hangingPunct="1">
              <a:buFont typeface="Arial" charset="0"/>
              <a:buNone/>
              <a:defRPr/>
            </a:pPr>
            <a:endParaRPr lang="fr-FR" sz="2400" dirty="0" smtClean="0"/>
          </a:p>
          <a:p>
            <a:pPr eaLnBrk="1" hangingPunct="1">
              <a:buFont typeface="Arial" charset="0"/>
              <a:buChar char="•"/>
              <a:defRPr/>
            </a:pPr>
            <a:endParaRPr lang="fr-FR" sz="2400" dirty="0" smtClean="0"/>
          </a:p>
        </p:txBody>
      </p:sp>
      <p:pic>
        <p:nvPicPr>
          <p:cNvPr id="10244" name="Imag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9875" y="1052513"/>
            <a:ext cx="3546475" cy="284003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Page d’accueil</a:t>
            </a:r>
          </a:p>
        </p:txBody>
      </p:sp>
      <p:sp>
        <p:nvSpPr>
          <p:cNvPr id="8" name="Espace réservé du contenu 2"/>
          <p:cNvSpPr>
            <a:spLocks noGrp="1"/>
          </p:cNvSpPr>
          <p:nvPr>
            <p:ph idx="1"/>
          </p:nvPr>
        </p:nvSpPr>
        <p:spPr>
          <a:xfrm>
            <a:off x="582613" y="4221163"/>
            <a:ext cx="8229600" cy="1657350"/>
          </a:xfrm>
        </p:spPr>
        <p:txBody>
          <a:bodyPr/>
          <a:lstStyle/>
          <a:p>
            <a:pPr marL="0" indent="0" algn="just" eaLnBrk="1" hangingPunct="1">
              <a:spcBef>
                <a:spcPts val="0"/>
              </a:spcBef>
              <a:buFont typeface="Arial" charset="0"/>
              <a:buNone/>
              <a:defRPr/>
            </a:pPr>
            <a:r>
              <a:rPr lang="fr-FR" sz="2000" dirty="0" smtClean="0"/>
              <a:t>La page d’accueil se décompose en plusieurs zones :</a:t>
            </a:r>
          </a:p>
          <a:p>
            <a:pPr marL="0" indent="0" algn="just" eaLnBrk="1" hangingPunct="1">
              <a:spcBef>
                <a:spcPts val="0"/>
              </a:spcBef>
              <a:buFontTx/>
              <a:buChar char="-"/>
              <a:defRPr/>
            </a:pPr>
            <a:r>
              <a:rPr lang="fr-FR" sz="2000" dirty="0" smtClean="0"/>
              <a:t>Recherche par numéro</a:t>
            </a:r>
          </a:p>
          <a:p>
            <a:pPr marL="0" indent="0" algn="just" eaLnBrk="1" hangingPunct="1">
              <a:spcBef>
                <a:spcPts val="0"/>
              </a:spcBef>
              <a:buFontTx/>
              <a:buChar char="-"/>
              <a:defRPr/>
            </a:pPr>
            <a:r>
              <a:rPr lang="fr-FR" sz="2000" dirty="0" smtClean="0"/>
              <a:t>Rappel du login et du numéro RCR</a:t>
            </a:r>
          </a:p>
          <a:p>
            <a:pPr marL="0" indent="0" algn="just" eaLnBrk="1" hangingPunct="1">
              <a:spcBef>
                <a:spcPts val="0"/>
              </a:spcBef>
              <a:buFontTx/>
              <a:buChar char="-"/>
              <a:defRPr/>
            </a:pPr>
            <a:r>
              <a:rPr lang="fr-FR" sz="2000" dirty="0" smtClean="0"/>
              <a:t>Autres critères de recherche</a:t>
            </a:r>
            <a:endParaRPr lang="fr-FR" sz="2400" dirty="0" smtClean="0"/>
          </a:p>
          <a:p>
            <a:pPr eaLnBrk="1" hangingPunct="1">
              <a:buFont typeface="Arial" charset="0"/>
              <a:buChar char="•"/>
              <a:defRPr/>
            </a:pPr>
            <a:endParaRPr lang="fr-FR" sz="2400" dirty="0" smtClean="0"/>
          </a:p>
        </p:txBody>
      </p:sp>
      <p:pic>
        <p:nvPicPr>
          <p:cNvPr id="12292" name="Imag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557338"/>
            <a:ext cx="8201025" cy="21605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Recherche simple</a:t>
            </a:r>
          </a:p>
        </p:txBody>
      </p:sp>
      <p:sp>
        <p:nvSpPr>
          <p:cNvPr id="8196" name="Espace réservé du contenu 2"/>
          <p:cNvSpPr>
            <a:spLocks noGrp="1"/>
          </p:cNvSpPr>
          <p:nvPr>
            <p:ph idx="1"/>
          </p:nvPr>
        </p:nvSpPr>
        <p:spPr>
          <a:xfrm>
            <a:off x="539750" y="3068638"/>
            <a:ext cx="8229600" cy="1368425"/>
          </a:xfrm>
        </p:spPr>
        <p:txBody>
          <a:bodyPr/>
          <a:lstStyle/>
          <a:p>
            <a:pPr marL="0" indent="0" algn="just" eaLnBrk="1" hangingPunct="1">
              <a:spcBef>
                <a:spcPts val="0"/>
              </a:spcBef>
              <a:buFont typeface="Arial" charset="0"/>
              <a:buNone/>
              <a:defRPr/>
            </a:pPr>
            <a:endParaRPr lang="fr-FR" sz="2000" dirty="0" smtClean="0"/>
          </a:p>
          <a:p>
            <a:pPr marL="0" indent="0" algn="just" eaLnBrk="1" hangingPunct="1">
              <a:spcBef>
                <a:spcPts val="0"/>
              </a:spcBef>
              <a:buFont typeface="Arial" charset="0"/>
              <a:buNone/>
              <a:defRPr/>
            </a:pPr>
            <a:r>
              <a:rPr lang="fr-FR" sz="2000" dirty="0" smtClean="0"/>
              <a:t>Pour effectuer une recherche simple, </a:t>
            </a:r>
          </a:p>
          <a:p>
            <a:pPr marL="0" indent="0" algn="just" eaLnBrk="1" hangingPunct="1">
              <a:spcBef>
                <a:spcPts val="0"/>
              </a:spcBef>
              <a:buFont typeface="Arial" charset="0"/>
              <a:buNone/>
              <a:defRPr/>
            </a:pPr>
            <a:r>
              <a:rPr lang="fr-FR" sz="2000" dirty="0" smtClean="0"/>
              <a:t>saisir un numéro ISSN (avec ou sans tiret) ou un PPN.</a:t>
            </a:r>
            <a:endParaRPr lang="fr-FR" sz="2400" dirty="0" smtClean="0"/>
          </a:p>
          <a:p>
            <a:pPr eaLnBrk="1" hangingPunct="1">
              <a:buFont typeface="Arial" charset="0"/>
              <a:buChar char="•"/>
              <a:defRPr/>
            </a:pPr>
            <a:endParaRPr lang="fr-FR" sz="2400" dirty="0" smtClean="0"/>
          </a:p>
        </p:txBody>
      </p:sp>
      <p:pic>
        <p:nvPicPr>
          <p:cNvPr id="14340" name="Imag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2900" y="2060575"/>
            <a:ext cx="3400425" cy="809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Recherche avancée</a:t>
            </a:r>
          </a:p>
        </p:txBody>
      </p:sp>
      <p:sp>
        <p:nvSpPr>
          <p:cNvPr id="8196" name="Espace réservé du contenu 2"/>
          <p:cNvSpPr>
            <a:spLocks noGrp="1"/>
          </p:cNvSpPr>
          <p:nvPr>
            <p:ph idx="1"/>
          </p:nvPr>
        </p:nvSpPr>
        <p:spPr>
          <a:xfrm>
            <a:off x="684213" y="2708275"/>
            <a:ext cx="7704137" cy="1368425"/>
          </a:xfrm>
        </p:spPr>
        <p:txBody>
          <a:bodyPr/>
          <a:lstStyle/>
          <a:p>
            <a:pPr marL="0" indent="0" algn="just" eaLnBrk="1" hangingPunct="1">
              <a:spcBef>
                <a:spcPts val="0"/>
              </a:spcBef>
              <a:buFont typeface="Arial" charset="0"/>
              <a:buNone/>
              <a:defRPr/>
            </a:pPr>
            <a:r>
              <a:rPr lang="fr-FR" sz="1800" dirty="0" smtClean="0"/>
              <a:t>Le mode recherche avancée s’active en cliquant sur « Autre critères de recherche ». Deux sections apparaissent :</a:t>
            </a:r>
          </a:p>
          <a:p>
            <a:pPr marL="0" indent="0" algn="just" eaLnBrk="1" hangingPunct="1">
              <a:spcBef>
                <a:spcPts val="0"/>
              </a:spcBef>
              <a:buFont typeface="Arial" charset="0"/>
              <a:buNone/>
              <a:defRPr/>
            </a:pPr>
            <a:endParaRPr lang="fr-FR" sz="1800" dirty="0" smtClean="0"/>
          </a:p>
          <a:p>
            <a:pPr marL="0" indent="0" algn="just" eaLnBrk="1" hangingPunct="1">
              <a:spcBef>
                <a:spcPts val="0"/>
              </a:spcBef>
              <a:buFont typeface="Arial" charset="0"/>
              <a:buChar char="•"/>
              <a:defRPr/>
            </a:pPr>
            <a:r>
              <a:rPr lang="fr-FR" sz="1800" dirty="0" smtClean="0"/>
              <a:t> Recherche par index</a:t>
            </a:r>
          </a:p>
          <a:p>
            <a:pPr marL="0" indent="0" algn="just" eaLnBrk="1" hangingPunct="1">
              <a:spcBef>
                <a:spcPts val="0"/>
              </a:spcBef>
              <a:buFont typeface="Arial" charset="0"/>
              <a:buChar char="•"/>
              <a:defRPr/>
            </a:pPr>
            <a:endParaRPr lang="fr-FR" sz="1800" dirty="0" smtClean="0"/>
          </a:p>
          <a:p>
            <a:pPr marL="0" indent="0" algn="just" eaLnBrk="1" hangingPunct="1">
              <a:spcBef>
                <a:spcPts val="0"/>
              </a:spcBef>
              <a:buFont typeface="Arial" charset="0"/>
              <a:buChar char="•"/>
              <a:defRPr/>
            </a:pPr>
            <a:endParaRPr lang="fr-FR" sz="1800" dirty="0" smtClean="0"/>
          </a:p>
          <a:p>
            <a:pPr marL="0" indent="0" algn="just" eaLnBrk="1" hangingPunct="1">
              <a:spcBef>
                <a:spcPts val="0"/>
              </a:spcBef>
              <a:buFont typeface="Arial" charset="0"/>
              <a:buChar char="•"/>
              <a:defRPr/>
            </a:pPr>
            <a:endParaRPr lang="fr-FR" sz="1800" dirty="0" smtClean="0"/>
          </a:p>
          <a:p>
            <a:pPr marL="0" indent="0" algn="just" eaLnBrk="1" hangingPunct="1">
              <a:spcBef>
                <a:spcPts val="0"/>
              </a:spcBef>
              <a:buFont typeface="Arial" charset="0"/>
              <a:buChar char="•"/>
              <a:defRPr/>
            </a:pPr>
            <a:endParaRPr lang="fr-FR" sz="1800" dirty="0" smtClean="0"/>
          </a:p>
          <a:p>
            <a:pPr marL="0" indent="0" algn="just" eaLnBrk="1" hangingPunct="1">
              <a:spcBef>
                <a:spcPts val="0"/>
              </a:spcBef>
              <a:buFont typeface="Arial" charset="0"/>
              <a:buChar char="•"/>
              <a:defRPr/>
            </a:pPr>
            <a:endParaRPr lang="fr-FR" sz="1800" dirty="0" smtClean="0"/>
          </a:p>
          <a:p>
            <a:pPr marL="0" indent="0" algn="just" eaLnBrk="1" hangingPunct="1">
              <a:spcBef>
                <a:spcPts val="0"/>
              </a:spcBef>
              <a:buFont typeface="Arial" charset="0"/>
              <a:buChar char="•"/>
              <a:defRPr/>
            </a:pPr>
            <a:endParaRPr lang="fr-FR" sz="1800" dirty="0" smtClean="0"/>
          </a:p>
          <a:p>
            <a:pPr marL="0" indent="0" algn="just" eaLnBrk="1" hangingPunct="1">
              <a:spcBef>
                <a:spcPts val="0"/>
              </a:spcBef>
              <a:buFont typeface="Arial" charset="0"/>
              <a:buChar char="•"/>
              <a:defRPr/>
            </a:pPr>
            <a:endParaRPr lang="fr-FR" sz="1800" dirty="0" smtClean="0"/>
          </a:p>
          <a:p>
            <a:pPr marL="0" indent="0" algn="just" eaLnBrk="1" hangingPunct="1">
              <a:spcBef>
                <a:spcPts val="0"/>
              </a:spcBef>
              <a:buFont typeface="Arial" charset="0"/>
              <a:buChar char="•"/>
              <a:defRPr/>
            </a:pPr>
            <a:r>
              <a:rPr lang="fr-FR" sz="1800" dirty="0" smtClean="0"/>
              <a:t> Filtrer par (langue, pays, année de publication)</a:t>
            </a:r>
          </a:p>
          <a:p>
            <a:pPr eaLnBrk="1" hangingPunct="1">
              <a:buFont typeface="Arial" charset="0"/>
              <a:buChar char="•"/>
              <a:defRPr/>
            </a:pPr>
            <a:endParaRPr lang="fr-FR" sz="1800" dirty="0" smtClean="0"/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175" y="3573463"/>
            <a:ext cx="1728788" cy="197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Imag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1775" y="908050"/>
            <a:ext cx="6069013" cy="16621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Année de publication</a:t>
            </a:r>
          </a:p>
        </p:txBody>
      </p:sp>
      <p:sp>
        <p:nvSpPr>
          <p:cNvPr id="8196" name="Espace réservé du contenu 2"/>
          <p:cNvSpPr>
            <a:spLocks noGrp="1"/>
          </p:cNvSpPr>
          <p:nvPr>
            <p:ph idx="1"/>
          </p:nvPr>
        </p:nvSpPr>
        <p:spPr>
          <a:xfrm>
            <a:off x="611188" y="3357563"/>
            <a:ext cx="8208962" cy="2879725"/>
          </a:xfrm>
        </p:spPr>
        <p:txBody>
          <a:bodyPr/>
          <a:lstStyle/>
          <a:p>
            <a:pPr marL="0" indent="0"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fr-FR" altLang="fr-FR" sz="1800" smtClean="0"/>
              <a:t>Le formulaire permet de choisir une année ou une période.</a:t>
            </a:r>
          </a:p>
          <a:p>
            <a:pPr marL="0" indent="0"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fr-FR" altLang="fr-FR" sz="1800" smtClean="0"/>
          </a:p>
          <a:p>
            <a:pPr marL="0" indent="0"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fr-FR" altLang="fr-FR" sz="1800" smtClean="0"/>
              <a:t>Par exemple :</a:t>
            </a:r>
          </a:p>
          <a:p>
            <a:pPr marL="0" indent="0" algn="just" eaLnBrk="1" hangingPunct="1">
              <a:spcBef>
                <a:spcPct val="0"/>
              </a:spcBef>
            </a:pPr>
            <a:endParaRPr lang="fr-FR" altLang="fr-FR" sz="1800" smtClean="0"/>
          </a:p>
          <a:p>
            <a:pPr marL="0" indent="0" algn="just" eaLnBrk="1" hangingPunct="1">
              <a:spcBef>
                <a:spcPct val="0"/>
              </a:spcBef>
            </a:pPr>
            <a:r>
              <a:rPr lang="fr-FR" altLang="fr-FR" sz="1800" smtClean="0"/>
              <a:t> « 2010 » : Restreint la recherche aux documents publiés en 2010</a:t>
            </a:r>
          </a:p>
          <a:p>
            <a:pPr marL="0" indent="0" algn="just" eaLnBrk="1" hangingPunct="1">
              <a:spcBef>
                <a:spcPct val="0"/>
              </a:spcBef>
            </a:pPr>
            <a:endParaRPr lang="fr-FR" altLang="fr-FR" sz="800" smtClean="0"/>
          </a:p>
          <a:p>
            <a:pPr marL="0" indent="0" algn="just" eaLnBrk="1" hangingPunct="1">
              <a:spcBef>
                <a:spcPct val="0"/>
              </a:spcBef>
            </a:pPr>
            <a:r>
              <a:rPr lang="fr-FR" altLang="fr-FR" sz="1800" smtClean="0"/>
              <a:t> « 2010-2011 » : Restreint à la période 2010/2011</a:t>
            </a:r>
          </a:p>
          <a:p>
            <a:pPr marL="0" indent="0" algn="just" eaLnBrk="1" hangingPunct="1">
              <a:spcBef>
                <a:spcPct val="0"/>
              </a:spcBef>
            </a:pPr>
            <a:endParaRPr lang="fr-FR" altLang="fr-FR" sz="800" smtClean="0"/>
          </a:p>
          <a:p>
            <a:pPr marL="0" indent="0" algn="just" eaLnBrk="1" hangingPunct="1">
              <a:spcBef>
                <a:spcPct val="0"/>
              </a:spcBef>
            </a:pPr>
            <a:r>
              <a:rPr lang="fr-FR" altLang="fr-FR" sz="1800" smtClean="0"/>
              <a:t> « 2007- » : Restreint à la période 2007 et au-delà</a:t>
            </a:r>
          </a:p>
          <a:p>
            <a:pPr marL="0" indent="0" algn="just" eaLnBrk="1" hangingPunct="1">
              <a:spcBef>
                <a:spcPct val="0"/>
              </a:spcBef>
            </a:pPr>
            <a:endParaRPr lang="fr-FR" altLang="fr-FR" sz="800" smtClean="0"/>
          </a:p>
          <a:p>
            <a:pPr marL="0" indent="0" algn="just" eaLnBrk="1" hangingPunct="1">
              <a:spcBef>
                <a:spcPct val="0"/>
              </a:spcBef>
            </a:pPr>
            <a:r>
              <a:rPr lang="fr-FR" altLang="fr-FR" sz="1800" smtClean="0"/>
              <a:t> « - 2013 » : Restreint à tout ce qui est antérieur à 2013</a:t>
            </a:r>
          </a:p>
        </p:txBody>
      </p:sp>
      <p:pic>
        <p:nvPicPr>
          <p:cNvPr id="18436" name="Imag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900" y="1263650"/>
            <a:ext cx="7210425" cy="19716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 build="p"/>
    </p:bldLst>
  </p:timing>
</p:sld>
</file>

<file path=ppt/theme/theme1.xml><?xml version="1.0" encoding="utf-8"?>
<a:theme xmlns:a="http://schemas.openxmlformats.org/drawingml/2006/main" name="Modèle_Calam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iste_x0020_des_x0020_applications xmlns="9cb235b8-7541-4a6e-b886-1bf4192805bd">Autre</Liste_x0020_des_x0020_applications>
    <Lieu_x0020_de_x0020_la_x0020_formation xmlns="9cb235b8-7541-4a6e-b886-1bf4192805bd">A renseigner</Lieu_x0020_de_x0020_la_x0020_formation>
    <Exaged_DocName xmlns="$ListId:Supports3;" xsi:nil="true"/>
    <Etat_x0020_du_x0020_document xmlns="9cb235b8-7541-4a6e-b886-1bf4192805bd">Validé</Etat_x0020_du_x0020_document>
    <Nom_x0020_de_x0020_la_x0020_formation xmlns="9cb235b8-7541-4a6e-b886-1bf4192805bd">A renseigner</Nom_x0020_de_x0020_la_x0020_formation>
    <TRI xmlns="9cb235b8-7541-4a6e-b886-1bf4192805bd">OKI</TRI>
    <Tags xmlns="9cb235b8-7541-4a6e-b886-1bf4192805bd" xsi:nil="true"/>
    <Structure xmlns="9cb235b8-7541-4a6e-b886-1bf4192805bd">DSR - PFD</Structure>
    <Type_x0020_de_x0020_document_x0020_standard xmlns="9cb235b8-7541-4a6e-b886-1bf4192805bd">Support</Type_x0020_de_x0020_document_x0020_standard>
    <Année xmlns="9cb235b8-7541-4a6e-b886-1bf4192805bd">2013</Année>
    <N_x00b0__x0020_session xmlns="9cb235b8-7541-4a6e-b886-1bf4192805bd" xsi:nil="true"/>
    <_DCDateCreated xmlns="http://schemas.microsoft.com/sharepoint/v3/fields">2013-03-11T23:00:00+00:00</_DCDateCreated>
  </documentManagement>
</p:properties>
</file>

<file path=customXml/item2.xml><?xml version="1.0" encoding="utf-8"?>
<LongProperties xmlns="http://schemas.microsoft.com/office/2006/metadata/longProperties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Formation PPT" ma:contentTypeID="0x010100505AF35FDCA54D2FA379F261E520FD37003BA607584A07684089D0538041E4120804070802009A63C060B9BD1B4B85A638E7F4B40D17" ma:contentTypeVersion="56" ma:contentTypeDescription="" ma:contentTypeScope="" ma:versionID="28febb54eb168f7ab056b267d5d96e06">
  <xsd:schema xmlns:xsd="http://www.w3.org/2001/XMLSchema" xmlns:xs="http://www.w3.org/2001/XMLSchema" xmlns:p="http://schemas.microsoft.com/office/2006/metadata/properties" xmlns:ns2="9cb235b8-7541-4a6e-b886-1bf4192805bd" xmlns:ns3="http://schemas.microsoft.com/sharepoint/v3/fields" xmlns:ns4="$ListId:Supports3;" targetNamespace="http://schemas.microsoft.com/office/2006/metadata/properties" ma:root="true" ma:fieldsID="ee09b4c17aec7ffa0e1db16cef0dd104" ns2:_="" ns3:_="" ns4:_="">
    <xsd:import namespace="9cb235b8-7541-4a6e-b886-1bf4192805bd"/>
    <xsd:import namespace="http://schemas.microsoft.com/sharepoint/v3/fields"/>
    <xsd:import namespace="$ListId:Supports3;"/>
    <xsd:element name="properties">
      <xsd:complexType>
        <xsd:sequence>
          <xsd:element name="documentManagement">
            <xsd:complexType>
              <xsd:all>
                <xsd:element ref="ns2:Structure" minOccurs="0"/>
                <xsd:element ref="ns2:TRI" minOccurs="0"/>
                <xsd:element ref="ns2:Type_x0020_de_x0020_document_x0020_standard" minOccurs="0"/>
                <xsd:element ref="ns2:Etat_x0020_du_x0020_document" minOccurs="0"/>
                <xsd:element ref="ns2:Année" minOccurs="0"/>
                <xsd:element ref="ns3:_DCDateCreated" minOccurs="0"/>
                <xsd:element ref="ns2:Tags" minOccurs="0"/>
                <xsd:element ref="ns2:Lieu_x0020_de_x0020_la_x0020_formation" minOccurs="0"/>
                <xsd:element ref="ns2:N_x00b0__x0020_session" minOccurs="0"/>
                <xsd:element ref="ns4:Exaged_DocName" minOccurs="0"/>
                <xsd:element ref="ns2:Nom_x0020_de_x0020_la_x0020_formation" minOccurs="0"/>
                <xsd:element ref="ns2:Liste_x0020_des_x0020_applicat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b235b8-7541-4a6e-b886-1bf4192805bd" elementFormDefault="qualified">
    <xsd:import namespace="http://schemas.microsoft.com/office/2006/documentManagement/types"/>
    <xsd:import namespace="http://schemas.microsoft.com/office/infopath/2007/PartnerControls"/>
    <xsd:element name="Structure" ma:index="2" nillable="true" ma:displayName="Structure émettrice" ma:default="ABES" ma:format="Dropdown" ma:indexed="true" ma:internalName="Structure">
      <xsd:simpleType>
        <xsd:restriction base="dms:Choice">
          <xsd:enumeration value="ABES"/>
          <xsd:enumeration value="ADBU"/>
          <xsd:enumeration value="AMUE"/>
          <xsd:enumeration value="ANR"/>
          <xsd:enumeration value="BNF"/>
          <xsd:enumeration value="CERL"/>
          <xsd:enumeration value="CNRS"/>
          <xsd:enumeration value="CNRS-DIST"/>
          <xsd:enumeration value="Couperin"/>
          <xsd:enumeration value="Cellule budgétaire"/>
          <xsd:enumeration value="Cellule Communication"/>
          <xsd:enumeration value="Cellule Qualité"/>
          <xsd:enumeration value="CINES"/>
          <xsd:enumeration value="CRFCB"/>
          <xsd:enumeration value="CTLes"/>
          <xsd:enumeration value="DART"/>
          <xsd:enumeration value="DEP"/>
          <xsd:enumeration value="Direction"/>
          <xsd:enumeration value="DSG"/>
          <xsd:enumeration value="DSG - PACT"/>
          <xsd:enumeration value="DSG - Finances"/>
          <xsd:enumeration value="DSG - RH"/>
          <xsd:enumeration value="DSG - Secrétariat"/>
          <xsd:enumeration value="Dept ADELE"/>
          <xsd:enumeration value="DSI"/>
          <xsd:enumeration value="DSI - P2I"/>
          <xsd:enumeration value="DSI - PEM"/>
          <xsd:enumeration value="DSI - PSD"/>
          <xsd:enumeration value="DSI - PSIR"/>
          <xsd:enumeration value="DSR"/>
          <xsd:enumeration value="DSR - Méta"/>
          <xsd:enumeration value="DSR - PFD"/>
          <xsd:enumeration value="DSR - PGC"/>
          <xsd:enumeration value="DSR - PGR"/>
          <xsd:enumeration value="DSR - PIT"/>
          <xsd:enumeration value="FILL"/>
          <xsd:enumeration value="INIST"/>
          <xsd:enumeration value="ISSN"/>
          <xsd:enumeration value="LIRM"/>
          <xsd:enumeration value="MCC"/>
          <xsd:enumeration value="MESR"/>
          <xsd:enumeration value="Mission évaluation"/>
          <xsd:enumeration value="Mission Normalisation"/>
          <xsd:enumeration value="Mission PEB"/>
          <xsd:enumeration value="Missions Projets Européens"/>
          <xsd:enumeration value="Mission Ressources Electroniques"/>
          <xsd:enumeration value="Mission Rétroconversion"/>
          <xsd:enumeration value="Mission SGB mutualisé"/>
          <xsd:enumeration value="Mission Sudoc PS"/>
          <xsd:enumeration value="Mission Thèses"/>
          <xsd:enumeration value="OCLC"/>
          <xsd:enumeration value="Réseau Calames"/>
          <xsd:enumeration value="Réseau Sudoc"/>
          <xsd:enumeration value="Réseau Sudoc-PS"/>
          <xsd:enumeration value="Réseau thèses"/>
          <xsd:enumeration value="RNSR"/>
          <xsd:enumeration value="Autre"/>
        </xsd:restriction>
      </xsd:simpleType>
    </xsd:element>
    <xsd:element name="TRI" ma:index="3" nillable="true" ma:displayName="Trigramme" ma:default="A renseigner" ma:format="Dropdown" ma:internalName="TRI">
      <xsd:simpleType>
        <xsd:restriction base="dms:Choice">
          <xsd:enumeration value="A renseigner"/>
          <xsd:enumeration value="ACT"/>
          <xsd:enumeration value="AHE"/>
          <xsd:enumeration value="AJL"/>
          <xsd:enumeration value="ALM"/>
          <xsd:enumeration value="ALP"/>
          <xsd:enumeration value="AMZ"/>
          <xsd:enumeration value="BBR"/>
          <xsd:enumeration value="BEB"/>
          <xsd:enumeration value="BML"/>
          <xsd:enumeration value="BTS"/>
          <xsd:enumeration value="CBD"/>
          <xsd:enumeration value="CCI"/>
          <xsd:enumeration value="CDT"/>
          <xsd:enumeration value="CFY"/>
          <xsd:enumeration value="CLY"/>
          <xsd:enumeration value="CMC"/>
          <xsd:enumeration value="COU"/>
          <xsd:enumeration value="CPD"/>
          <xsd:enumeration value="CST"/>
          <xsd:enumeration value="DAN"/>
          <xsd:enumeration value="DED"/>
          <xsd:enumeration value="DOO"/>
          <xsd:enumeration value="DRY"/>
          <xsd:enumeration value="DSA"/>
          <xsd:enumeration value="ECT"/>
          <xsd:enumeration value="EHR"/>
          <xsd:enumeration value="ERM"/>
          <xsd:enumeration value="FBE"/>
          <xsd:enumeration value="FBT"/>
          <xsd:enumeration value="FCR"/>
          <xsd:enumeration value="FBR"/>
          <xsd:enumeration value="FML"/>
          <xsd:enumeration value="FPX"/>
          <xsd:enumeration value="GLT"/>
          <xsd:enumeration value="IAN"/>
          <xsd:enumeration value="ILU"/>
          <xsd:enumeration value="IMN"/>
          <xsd:enumeration value="IMR"/>
          <xsd:enumeration value="JBN"/>
          <xsd:enumeration value="JCE"/>
          <xsd:enumeration value="JFH"/>
          <xsd:enumeration value="JFZ"/>
          <xsd:enumeration value="JGT"/>
          <xsd:enumeration value="JKN"/>
          <xsd:enumeration value="JLP"/>
          <xsd:enumeration value="JMF"/>
          <xsd:enumeration value="JML"/>
          <xsd:enumeration value="JNO"/>
          <xsd:enumeration value="JPA"/>
          <xsd:enumeration value="KGX"/>
          <xsd:enumeration value="KMI"/>
          <xsd:enumeration value="LBL"/>
          <xsd:enumeration value="LBT"/>
          <xsd:enumeration value="LJZ"/>
          <xsd:enumeration value="LNA"/>
          <xsd:enumeration value="LPL"/>
          <xsd:enumeration value="MBA"/>
          <xsd:enumeration value="MBN"/>
          <xsd:enumeration value="MBT"/>
          <xsd:enumeration value="MCN"/>
          <xsd:enumeration value="MCO"/>
          <xsd:enumeration value="MCR"/>
          <xsd:enumeration value="MCS"/>
          <xsd:enumeration value="MGD"/>
          <xsd:enumeration value="MGT"/>
          <xsd:enumeration value="MGX"/>
          <xsd:enumeration value="MJN"/>
          <xsd:enumeration value="MLD"/>
          <xsd:enumeration value="MLP"/>
          <xsd:enumeration value="MPD"/>
          <xsd:enumeration value="MPN"/>
          <xsd:enumeration value="MPR"/>
          <xsd:enumeration value="MPT"/>
          <xsd:enumeration value="MSR"/>
          <xsd:enumeration value="MTE"/>
          <xsd:enumeration value="NBD"/>
          <xsd:enumeration value="NBT"/>
          <xsd:enumeration value="OCN"/>
          <xsd:enumeration value="OKI"/>
          <xsd:enumeration value="OMZ"/>
          <xsd:enumeration value="ORX"/>
          <xsd:enumeration value="PDZ"/>
          <xsd:enumeration value="PFK"/>
          <xsd:enumeration value="PLP"/>
          <xsd:enumeration value="PMA"/>
          <xsd:enumeration value="PMI"/>
          <xsd:enumeration value="PML"/>
          <xsd:enumeration value="PPN"/>
          <xsd:enumeration value="PPO"/>
          <xsd:enumeration value="PPS"/>
          <xsd:enumeration value="RBD"/>
          <xsd:enumeration value="RJD"/>
          <xsd:enumeration value="ROA"/>
          <xsd:enumeration value="RPA"/>
          <xsd:enumeration value="SBL"/>
          <xsd:enumeration value="SDT"/>
          <xsd:enumeration value="SGT"/>
          <xsd:enumeration value="SPE"/>
          <xsd:enumeration value="SPR"/>
          <xsd:enumeration value="SRY"/>
          <xsd:enumeration value="TCN"/>
          <xsd:enumeration value="TDN"/>
          <xsd:enumeration value="TMX"/>
          <xsd:enumeration value="VGO"/>
          <xsd:enumeration value="VSA"/>
          <xsd:enumeration value="YNS"/>
        </xsd:restriction>
      </xsd:simpleType>
    </xsd:element>
    <xsd:element name="Type_x0020_de_x0020_document_x0020_standard" ma:index="4" nillable="true" ma:displayName="Type de document" ma:default="A renseigner" ma:format="Dropdown" ma:internalName="Type_x0020_de_x0020_document_x0020_standard">
      <xsd:simpleType>
        <xsd:restriction base="dms:Choice">
          <xsd:enumeration value="A renseigner"/>
          <xsd:enumeration value="Acte d'engagement"/>
          <xsd:enumeration value="Affichette porte"/>
          <xsd:enumeration value="Annexe"/>
          <xsd:enumeration value="Annexe 2"/>
          <xsd:enumeration value="Annuaire"/>
          <xsd:enumeration value="Avenant"/>
          <xsd:enumeration value="Avenant au marché"/>
          <xsd:enumeration value="BE"/>
          <xsd:enumeration value="CCAP"/>
          <xsd:enumeration value="CCTP"/>
          <xsd:enumeration value="Chevalet"/>
          <xsd:enumeration value="Chrono"/>
          <xsd:enumeration value="Compte-rendu réunion"/>
          <xsd:enumeration value="Convention"/>
          <xsd:enumeration value="Courrier"/>
          <xsd:enumeration value="DC 1"/>
          <xsd:enumeration value="DC 2"/>
          <xsd:enumeration value="Demande de précisions"/>
          <xsd:enumeration value="Devis"/>
          <xsd:enumeration value="Diaporama Formation"/>
          <xsd:enumeration value="Documentation fonctionnelle"/>
          <xsd:enumeration value="Documentation technique"/>
          <xsd:enumeration value="Dossier de candidature"/>
          <xsd:enumeration value="Dossier d'exploitation"/>
          <xsd:enumeration value="Dossier de spécifications"/>
          <xsd:enumeration value="Dossier de recette"/>
          <xsd:enumeration value="Etiquette"/>
          <xsd:enumeration value="Etude"/>
          <xsd:enumeration value="Fiche application"/>
          <xsd:enumeration value="Fiche formateur"/>
          <xsd:enumeration value="Fiche projet"/>
          <xsd:enumeration value="Licence"/>
          <xsd:enumeration value="Manuel"/>
          <xsd:enumeration value="Norme"/>
          <xsd:enumeration value="Note"/>
          <xsd:enumeration value="Notification"/>
          <xsd:enumeration value="Notification rejet"/>
          <xsd:enumeration value="Ordre du jour réunion"/>
          <xsd:enumeration value="Organigramme"/>
          <xsd:enumeration value="Ouverture de plis"/>
          <xsd:enumeration value="Plan de formation"/>
          <xsd:enumeration value="Plan de communication"/>
          <xsd:enumeration value="Plaquette - brochure"/>
          <xsd:enumeration value="Présentation - Communication"/>
          <xsd:enumeration value="Procédure"/>
          <xsd:enumeration value="Programme (formation)"/>
          <xsd:enumeration value="Rapport"/>
          <xsd:enumeration value="Rapport d'activité"/>
          <xsd:enumeration value="Rapport de présentation"/>
          <xsd:enumeration value="Reconduction"/>
          <xsd:enumeration value="Revue application"/>
          <xsd:enumeration value="Support"/>
          <xsd:enumeration value="Tableau de bord"/>
          <xsd:enumeration value="Tableau de suivi"/>
          <xsd:enumeration value="TP Formation"/>
          <xsd:enumeration value="TP jeu1"/>
          <xsd:enumeration value="TP jeu2"/>
          <xsd:enumeration value="TP jeu3"/>
          <xsd:enumeration value="Tp jeu corsé"/>
          <xsd:enumeration value="Autre"/>
        </xsd:restriction>
      </xsd:simpleType>
    </xsd:element>
    <xsd:element name="Etat_x0020_du_x0020_document" ma:index="5" nillable="true" ma:displayName="Etat du document" ma:format="Dropdown" ma:internalName="Etat_x0020_du_x0020_document">
      <xsd:simpleType>
        <xsd:restriction base="dms:Choice">
          <xsd:enumeration value="Brouillon"/>
          <xsd:enumeration value="Document de travail"/>
          <xsd:enumeration value="Document préparatoire"/>
          <xsd:enumeration value="A valider"/>
          <xsd:enumeration value="Validé"/>
          <xsd:enumeration value="Diffusé"/>
          <xsd:enumeration value="Applicable"/>
          <xsd:enumeration value="Publié"/>
          <xsd:enumeration value="Périmé"/>
          <xsd:enumeration value="Version finale à conserver"/>
        </xsd:restriction>
      </xsd:simpleType>
    </xsd:element>
    <xsd:element name="Année" ma:index="6" nillable="true" ma:displayName="Année" ma:default="A renseigner" ma:format="Dropdown" ma:internalName="Ann_x00e9_e">
      <xsd:simpleType>
        <xsd:restriction base="dms:Choice">
          <xsd:enumeration value="A renseigner"/>
          <xsd:enumeration value="2017"/>
          <xsd:enumeration value="2016"/>
          <xsd:enumeration value="2015"/>
          <xsd:enumeration value="2014"/>
          <xsd:enumeration value="2013"/>
          <xsd:enumeration value="2012"/>
          <xsd:enumeration value="2011"/>
          <xsd:enumeration value="2010"/>
          <xsd:enumeration value="2009"/>
          <xsd:enumeration value="2008"/>
          <xsd:enumeration value="2007"/>
          <xsd:enumeration value="2006"/>
          <xsd:enumeration value="2005"/>
          <xsd:enumeration value="2004"/>
          <xsd:enumeration value="2003"/>
          <xsd:enumeration value="2002"/>
          <xsd:enumeration value="2001"/>
          <xsd:enumeration value="2000"/>
          <xsd:enumeration value="1999"/>
          <xsd:enumeration value="1998"/>
          <xsd:enumeration value="1997"/>
          <xsd:enumeration value="1996"/>
          <xsd:enumeration value="1995"/>
        </xsd:restriction>
      </xsd:simpleType>
    </xsd:element>
    <xsd:element name="Tags" ma:index="10" nillable="true" ma:displayName="Tags" ma:internalName="Tags">
      <xsd:simpleType>
        <xsd:restriction base="dms:Text">
          <xsd:maxLength value="255"/>
        </xsd:restriction>
      </xsd:simpleType>
    </xsd:element>
    <xsd:element name="Lieu_x0020_de_x0020_la_x0020_formation" ma:index="11" nillable="true" ma:displayName="Lieu de la formation" ma:default="A renseigner" ma:format="Dropdown" ma:internalName="Lieu_x0020_de_x0020_la_x0020_formation">
      <xsd:simpleType>
        <xsd:restriction base="dms:Choice">
          <xsd:enumeration value="A renseigner"/>
          <xsd:enumeration value="Montpellier"/>
          <xsd:enumeration value="Paris"/>
        </xsd:restriction>
      </xsd:simpleType>
    </xsd:element>
    <xsd:element name="N_x00b0__x0020_session" ma:index="12" nillable="true" ma:displayName="N° session" ma:internalName="N_x00B0__x0020_session" ma:readOnly="false">
      <xsd:simpleType>
        <xsd:restriction base="dms:Text">
          <xsd:maxLength value="250"/>
        </xsd:restriction>
      </xsd:simpleType>
    </xsd:element>
    <xsd:element name="Nom_x0020_de_x0020_la_x0020_formation" ma:index="20" nillable="true" ma:displayName="Liste des formations" ma:default="A renseigner" ma:format="Dropdown" ma:internalName="Nom_x0020_de_x0020_la_x0020_formation">
      <xsd:simpleType>
        <xsd:restriction base="dms:Choice">
          <xsd:enumeration value="A renseigner"/>
          <xsd:enumeration value="Calames"/>
          <xsd:enumeration value="Collègues"/>
          <xsd:enumeration value="Coordi"/>
          <xsd:enumeration value="Coraut"/>
          <xsd:enumeration value="Immersion"/>
          <xsd:enumeration value="INIT"/>
          <xsd:enumeration value="Moodle"/>
          <xsd:enumeration value="RespCR"/>
          <xsd:enumeration value="STAR"/>
          <xsd:enumeration value="SUPEB"/>
          <xsd:enumeration value="WebDewey"/>
          <xsd:enumeration value="Webstats"/>
          <xsd:enumeration value="WinIBW"/>
        </xsd:restriction>
      </xsd:simpleType>
    </xsd:element>
    <xsd:element name="Liste_x0020_des_x0020_applications" ma:index="21" nillable="true" ma:displayName="Liste des applications" ma:default="Autre" ma:format="Dropdown" ma:internalName="Liste_x0020_des_x0020_applications">
      <xsd:simpleType>
        <xsd:restriction base="dms:Choice">
          <xsd:enumeration value="Autre"/>
          <xsd:enumeration value="ABESstp"/>
          <xsd:enumeration value="APCC"/>
          <xsd:enumeration value="API"/>
          <xsd:enumeration value="Archives Elsevier"/>
          <xsd:enumeration value="Bacon"/>
          <xsd:enumeration value="Bazar"/>
          <xsd:enumeration value="Bibserv"/>
          <xsd:enumeration value="Bifor"/>
          <xsd:enumeration value="Bodet"/>
          <xsd:enumeration value="BOUDA"/>
          <xsd:enumeration value="Calames"/>
          <xsd:enumeration value="CBS"/>
          <xsd:enumeration value="Cidemis"/>
          <xsd:enumeration value="Colodus"/>
          <xsd:enumeration value="Demande exemplarisation"/>
          <xsd:enumeration value="DocBook-Upcast"/>
          <xsd:enumeration value="Export à la demande"/>
          <xsd:enumeration value="Finances"/>
          <xsd:enumeration value="Formulaires"/>
          <xsd:enumeration value="GALA"/>
          <xsd:enumeration value="Girafe"/>
          <xsd:enumeration value="GTD"/>
          <xsd:enumeration value="Guide méthodo"/>
          <xsd:enumeration value="Hub"/>
          <xsd:enumeration value="IdRef"/>
          <xsd:enumeration value="LAGAF"/>
          <xsd:enumeration value="LN"/>
          <xsd:enumeration value="Logiciels Windows"/>
          <xsd:enumeration value="Messagerie - Listes"/>
          <xsd:enumeration value="Micro webservices"/>
          <xsd:enumeration value="Moodle"/>
          <xsd:enumeration value="Numes"/>
          <xsd:enumeration value="Périscope"/>
          <xsd:enumeration value="PRADA"/>
          <xsd:enumeration value="PSI"/>
          <xsd:enumeration value="Qualinca"/>
          <xsd:enumeration value="RAFA"/>
          <xsd:enumeration value="Réseau"/>
          <xsd:enumeration value="Scenari"/>
          <xsd:enumeration value="Sécurité"/>
          <xsd:enumeration value="Self"/>
          <xsd:enumeration value="SGBm"/>
          <xsd:enumeration value="SI interne"/>
          <xsd:enumeration value="Signets Universités"/>
          <xsd:enumeration value="Site de veille"/>
          <xsd:enumeration value="Site ABES"/>
          <xsd:enumeration value="SNEG"/>
          <xsd:enumeration value="SolrTotal"/>
          <xsd:enumeration value="STAR"/>
          <xsd:enumeration value="Stockage"/>
          <xsd:enumeration value="STEP"/>
          <xsd:enumeration value="Sudoc"/>
          <xsd:enumeration value="Sudoc local"/>
          <xsd:enumeration value="SyRHA"/>
          <xsd:enumeration value="Theses.fr"/>
          <xsd:enumeration value="Transition biblio"/>
          <xsd:enumeration value="Upcast"/>
          <xsd:enumeration value="Webex"/>
          <xsd:enumeration value="Webstats"/>
          <xsd:enumeration value="WinIBW"/>
          <xsd:enumeration value="Winniprint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DCDateCreated" ma:index="7" nillable="true" ma:displayName="Date de création" ma:default="[today]" ma:description="Date à laquelle la ressource a été créée" ma:format="DateOnly" ma:internalName="_DCDateCreated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$ListId:Supports3;" elementFormDefault="qualified">
    <xsd:import namespace="http://schemas.microsoft.com/office/2006/documentManagement/types"/>
    <xsd:import namespace="http://schemas.microsoft.com/office/infopath/2007/PartnerControls"/>
    <xsd:element name="Exaged_DocName" ma:index="14" nillable="true" ma:displayName="Nom du document" ma:hidden="true" ma:internalName="Exaged_DocNam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8" ma:displayName="Type de contenu"/>
        <xsd:element ref="dc:title" minOccurs="0" maxOccurs="1" ma:index="1" ma:displayName="Titre"/>
        <xsd:element ref="dc:subject" minOccurs="0" maxOccurs="1"/>
        <xsd:element ref="dc:description" minOccurs="0" maxOccurs="1" ma:index="8" ma:displayName="Commentaires"/>
        <xsd:element name="keywords" minOccurs="0" maxOccurs="1" type="xsd:string" ma:index="9" ma:displayName="Mots clé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B8DE400-0CC2-4E0F-9850-B29D25F4BDA9}">
  <ds:schemaRefs>
    <ds:schemaRef ds:uri="http://purl.org/dc/elements/1.1/"/>
    <ds:schemaRef ds:uri="http://schemas.microsoft.com/office/2006/metadata/properties"/>
    <ds:schemaRef ds:uri="$ListId:Supports3;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9cb235b8-7541-4a6e-b886-1bf4192805bd"/>
    <ds:schemaRef ds:uri="http://schemas.microsoft.com/office/2006/documentManagement/types"/>
    <ds:schemaRef ds:uri="http://schemas.microsoft.com/sharepoint/v3/field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47BFE59-0ED2-40E4-8C17-D0D0051E9036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C9C9660D-62E2-4C6D-8563-5DDCC9447A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cb235b8-7541-4a6e-b886-1bf4192805bd"/>
    <ds:schemaRef ds:uri="http://schemas.microsoft.com/sharepoint/v3/fields"/>
    <ds:schemaRef ds:uri="$ListId:Supports3;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Modèle_Calames</Template>
  <TotalTime>699</TotalTime>
  <Words>118</Words>
  <Application>Microsoft Office PowerPoint</Application>
  <PresentationFormat>Affichage à l'écran (4:3)</PresentationFormat>
  <Paragraphs>40</Paragraphs>
  <Slides>6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Calibri</vt:lpstr>
      <vt:lpstr>Verdana</vt:lpstr>
      <vt:lpstr>Modèle_Calames</vt:lpstr>
      <vt:lpstr>Présentation de Colodus  pour un exemplarisateur</vt:lpstr>
      <vt:lpstr>Interface de connexion https://colodus.sudoc.fr</vt:lpstr>
      <vt:lpstr>Page d’accueil</vt:lpstr>
      <vt:lpstr>Recherche simple</vt:lpstr>
      <vt:lpstr>Recherche avancée</vt:lpstr>
      <vt:lpstr>Année de publication</vt:lpstr>
    </vt:vector>
  </TitlesOfParts>
  <Company>ABES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Séquence Présentation Colodus pour Exemplarisateur</dc:title>
  <dc:creator>Olivier Kosinski</dc:creator>
  <cp:keywords>formation Colodus</cp:keywords>
  <cp:lastModifiedBy>Raphaelle Poveda</cp:lastModifiedBy>
  <cp:revision>106</cp:revision>
  <dcterms:created xsi:type="dcterms:W3CDTF">2012-09-26T14:07:15Z</dcterms:created>
  <dcterms:modified xsi:type="dcterms:W3CDTF">2017-06-19T09:20:16Z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lpwstr>700.000000000000</vt:lpwstr>
  </property>
</Properties>
</file>