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5"/>
  </p:notesMasterIdLst>
  <p:handoutMasterIdLst>
    <p:handoutMasterId r:id="rId26"/>
  </p:handoutMasterIdLst>
  <p:sldIdLst>
    <p:sldId id="256" r:id="rId5"/>
    <p:sldId id="267" r:id="rId6"/>
    <p:sldId id="257" r:id="rId7"/>
    <p:sldId id="285" r:id="rId8"/>
    <p:sldId id="258" r:id="rId9"/>
    <p:sldId id="259" r:id="rId10"/>
    <p:sldId id="271" r:id="rId11"/>
    <p:sldId id="282" r:id="rId12"/>
    <p:sldId id="260" r:id="rId13"/>
    <p:sldId id="283" r:id="rId14"/>
    <p:sldId id="261" r:id="rId15"/>
    <p:sldId id="269" r:id="rId16"/>
    <p:sldId id="284" r:id="rId17"/>
    <p:sldId id="262" r:id="rId18"/>
    <p:sldId id="272" r:id="rId19"/>
    <p:sldId id="275" r:id="rId20"/>
    <p:sldId id="273" r:id="rId21"/>
    <p:sldId id="263" r:id="rId22"/>
    <p:sldId id="276" r:id="rId23"/>
    <p:sldId id="277" r:id="rId24"/>
  </p:sldIdLst>
  <p:sldSz cx="9144000" cy="6858000" type="screen4x3"/>
  <p:notesSz cx="7099300" cy="10234613"/>
  <p:defaultTextStyle>
    <a:defPPr>
      <a:defRPr lang="fr-FR"/>
    </a:defPPr>
    <a:lvl1pPr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23863" indent="33338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47725" indent="66675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71588" indent="10001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97038" indent="13176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4B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966" y="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EE636086-E4A9-41A3-83A8-5C9582E156A8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A2AD0B-EA83-4B35-A9C0-4B1C8E99938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26613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30F8D3C6-8A83-4F43-99BC-C3F5179E2DA5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2505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863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725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158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03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1789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148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0505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4862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444572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996611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941568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588954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834204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051576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64DDE-33F4-4B3D-9A46-46B37AA1064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388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30C55-8A9B-4371-8CC2-4402E351F2D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4413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CFB66-8B20-42CE-8614-872D5775549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6642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7A8A5-94AC-4166-AB45-DAF21B8D088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0012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E38D052-47A0-44F9-8BAA-3515704636F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381750"/>
            <a:ext cx="9144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</p:sldLayoutIdLst>
  <p:hf hdr="0" dt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6.png"/><Relationship Id="rId4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0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mtClean="0"/>
              <a:t>La création des données d’exemplaire</a:t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>pour un exemplarisateur</a:t>
            </a:r>
          </a:p>
        </p:txBody>
      </p:sp>
      <p:sp>
        <p:nvSpPr>
          <p:cNvPr id="12" name="Sous-titre 1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/>
          <a:p>
            <a:pPr defTabSz="848715" eaLnBrk="1" fontAlgn="auto" hangingPunct="1"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8196" name="Image 3" descr="colodus-exemplarisateu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188913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Localisation »</a:t>
            </a:r>
          </a:p>
        </p:txBody>
      </p:sp>
      <p:sp>
        <p:nvSpPr>
          <p:cNvPr id="6" name="Rectangle 5"/>
          <p:cNvSpPr/>
          <p:nvPr/>
        </p:nvSpPr>
        <p:spPr>
          <a:xfrm>
            <a:off x="1835150" y="2492375"/>
            <a:ext cx="5473700" cy="33131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547813" y="4292600"/>
            <a:ext cx="6408737" cy="1871663"/>
          </a:xfrm>
          <a:prstGeom prst="rect">
            <a:avLst/>
          </a:prstGeom>
          <a:solidFill>
            <a:schemeClr val="bg1"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84213" y="908050"/>
            <a:ext cx="7416800" cy="1657350"/>
          </a:xfrm>
          <a:prstGeom prst="rect">
            <a:avLst/>
          </a:prstGeom>
          <a:solidFill>
            <a:schemeClr val="bg1"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" name="Flèche droite 8"/>
          <p:cNvSpPr/>
          <p:nvPr/>
        </p:nvSpPr>
        <p:spPr>
          <a:xfrm>
            <a:off x="574675" y="3644900"/>
            <a:ext cx="935038" cy="431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pic>
        <p:nvPicPr>
          <p:cNvPr id="23559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577975"/>
            <a:ext cx="6619875" cy="3270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localisation »</a:t>
            </a:r>
          </a:p>
        </p:txBody>
      </p:sp>
      <p:sp>
        <p:nvSpPr>
          <p:cNvPr id="24579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000" smtClean="0"/>
          </a:p>
          <a:p>
            <a:pPr eaLnBrk="1" hangingPunct="1"/>
            <a:r>
              <a:rPr lang="fr-FR" altLang="fr-FR" sz="2000" smtClean="0"/>
              <a:t>Bloc qui correspond à la zone CXX du format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/>
            <a:r>
              <a:rPr lang="fr-FR" altLang="fr-FR" sz="2000" smtClean="0"/>
              <a:t>Va de pair avec le bloc « état de collection » (EXX) pour former une seule occurrence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/>
            <a:r>
              <a:rPr lang="fr-FR" altLang="fr-FR" sz="2000" smtClean="0"/>
              <a:t>Numéroté automatiquement par Colodus (01, 02, 03, …) en fonction des occurrences déjà présentes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  <p:pic>
        <p:nvPicPr>
          <p:cNvPr id="24580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1341438"/>
            <a:ext cx="7134225" cy="1773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localisation »</a:t>
            </a:r>
          </a:p>
        </p:txBody>
      </p:sp>
      <p:sp>
        <p:nvSpPr>
          <p:cNvPr id="25603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Description des champs : </a:t>
            </a:r>
          </a:p>
          <a:p>
            <a:pPr eaLnBrk="1" hangingPunct="1"/>
            <a:r>
              <a:rPr lang="fr-FR" altLang="fr-FR" sz="2000" smtClean="0"/>
              <a:t>Identifiant de l’établissement : </a:t>
            </a:r>
          </a:p>
          <a:p>
            <a:pPr lvl="1" eaLnBrk="1" hangingPunct="1"/>
            <a:r>
              <a:rPr lang="fr-FR" altLang="fr-FR" sz="1600" smtClean="0"/>
              <a:t>n° RCR de la bibliothèque, pré-saisi car lié au login utilisé</a:t>
            </a:r>
          </a:p>
          <a:p>
            <a:pPr eaLnBrk="1" hangingPunct="1"/>
            <a:r>
              <a:rPr lang="fr-FR" altLang="fr-FR" sz="2000" smtClean="0"/>
              <a:t>Cote : </a:t>
            </a:r>
          </a:p>
          <a:p>
            <a:pPr lvl="1" eaLnBrk="1" hangingPunct="1"/>
            <a:r>
              <a:rPr lang="fr-FR" altLang="fr-FR" sz="1600" smtClean="0"/>
              <a:t>donnée facultative</a:t>
            </a:r>
          </a:p>
          <a:p>
            <a:pPr eaLnBrk="1" hangingPunct="1"/>
            <a:r>
              <a:rPr lang="fr-FR" altLang="fr-FR" sz="2000" smtClean="0"/>
              <a:t>Code peb :</a:t>
            </a:r>
          </a:p>
          <a:p>
            <a:pPr lvl="1" eaLnBrk="1" hangingPunct="1"/>
            <a:r>
              <a:rPr lang="fr-FR" altLang="fr-FR" sz="1600" smtClean="0"/>
              <a:t>donnée obligatoire, à sélectionner dans le menu déroulant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1200" smtClean="0"/>
              <a:t>(b), (a), (j) = rappel du code des sous-zones du format correspondantes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  <p:pic>
        <p:nvPicPr>
          <p:cNvPr id="25604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663" y="1196975"/>
            <a:ext cx="6559550" cy="16303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Etat de collection »</a:t>
            </a:r>
          </a:p>
        </p:txBody>
      </p:sp>
      <p:sp>
        <p:nvSpPr>
          <p:cNvPr id="6" name="Rectangle 5"/>
          <p:cNvSpPr/>
          <p:nvPr/>
        </p:nvSpPr>
        <p:spPr>
          <a:xfrm>
            <a:off x="1835150" y="2492375"/>
            <a:ext cx="5473700" cy="33131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268538" y="5805488"/>
            <a:ext cx="5470525" cy="358775"/>
          </a:xfrm>
          <a:prstGeom prst="rect">
            <a:avLst/>
          </a:prstGeom>
          <a:solidFill>
            <a:schemeClr val="bg1"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" name="Flèche droite 8"/>
          <p:cNvSpPr/>
          <p:nvPr/>
        </p:nvSpPr>
        <p:spPr>
          <a:xfrm>
            <a:off x="285750" y="3532188"/>
            <a:ext cx="936625" cy="431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pic>
        <p:nvPicPr>
          <p:cNvPr id="26630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75" y="1844675"/>
            <a:ext cx="7196138" cy="3416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état de collection »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r>
              <a:rPr lang="fr-FR" altLang="fr-FR" sz="2000" smtClean="0"/>
              <a:t>Bloc qui correspond à la zone EXX du format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/>
            <a:r>
              <a:rPr lang="fr-FR" altLang="fr-FR" sz="2000" smtClean="0"/>
              <a:t>Va de pair avec le bloc « localisation » (CXX) pour former une seule occurrence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/>
            <a:r>
              <a:rPr lang="fr-FR" altLang="fr-FR" sz="2000" smtClean="0"/>
              <a:t>Numéroté automatiquement par Colodus (01, 02, 03, …) en fonction des occurrences déjà présentes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</p:txBody>
      </p:sp>
      <p:pic>
        <p:nvPicPr>
          <p:cNvPr id="2765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25" y="1412875"/>
            <a:ext cx="6784975" cy="1698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état de collection »</a:t>
            </a:r>
          </a:p>
        </p:txBody>
      </p:sp>
      <p:sp>
        <p:nvSpPr>
          <p:cNvPr id="28675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dirty="0" smtClean="0"/>
              <a:t>Description des champs : </a:t>
            </a:r>
          </a:p>
          <a:p>
            <a:pPr eaLnBrk="1" hangingPunct="1"/>
            <a:r>
              <a:rPr lang="fr-FR" altLang="fr-FR" sz="2000" dirty="0" smtClean="0"/>
              <a:t>Volume et numéro de début </a:t>
            </a:r>
          </a:p>
          <a:p>
            <a:pPr lvl="1" eaLnBrk="1" hangingPunct="1"/>
            <a:r>
              <a:rPr lang="fr-FR" altLang="fr-FR" sz="1600" dirty="0" smtClean="0"/>
              <a:t>saisir les données</a:t>
            </a:r>
          </a:p>
          <a:p>
            <a:pPr eaLnBrk="1" hangingPunct="1"/>
            <a:r>
              <a:rPr lang="fr-FR" altLang="fr-FR" sz="2000" dirty="0" smtClean="0"/>
              <a:t>Année de début</a:t>
            </a:r>
          </a:p>
          <a:p>
            <a:pPr lvl="1" eaLnBrk="1" hangingPunct="1"/>
            <a:r>
              <a:rPr lang="fr-FR" altLang="fr-FR" sz="1600" dirty="0" smtClean="0"/>
              <a:t>saisir l’année sous la forme AAAA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</p:txBody>
      </p:sp>
      <p:sp>
        <p:nvSpPr>
          <p:cNvPr id="28676" name="Rectangle 5"/>
          <p:cNvSpPr>
            <a:spLocks noChangeArrowheads="1"/>
          </p:cNvSpPr>
          <p:nvPr/>
        </p:nvSpPr>
        <p:spPr bwMode="auto">
          <a:xfrm>
            <a:off x="250825" y="5949950"/>
            <a:ext cx="83534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1200">
                <a:latin typeface="Arial" panose="020B0604020202020204" pitchFamily="34" charset="0"/>
                <a:cs typeface="Arial" panose="020B0604020202020204" pitchFamily="34" charset="0"/>
              </a:rPr>
              <a:t>(d), (e), (a) = rappel du code des sous-zones du format correspondantes</a:t>
            </a:r>
          </a:p>
        </p:txBody>
      </p:sp>
      <p:pic>
        <p:nvPicPr>
          <p:cNvPr id="28677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88" y="1341438"/>
            <a:ext cx="7359650" cy="184308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Complétude du bloc « état de collection »</a:t>
            </a:r>
          </a:p>
        </p:txBody>
      </p:sp>
      <p:sp>
        <p:nvSpPr>
          <p:cNvPr id="29699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dirty="0" smtClean="0"/>
              <a:t>Ajout de sous-zone: </a:t>
            </a:r>
          </a:p>
          <a:p>
            <a:pPr eaLnBrk="1" hangingPunct="1"/>
            <a:r>
              <a:rPr lang="fr-FR" altLang="fr-FR" sz="2000" dirty="0" smtClean="0"/>
              <a:t>Les sous-zones correspondant à des données de l’état de collection, non visibles dans le bloc, sont à ajouter :</a:t>
            </a:r>
          </a:p>
          <a:p>
            <a:pPr lvl="1" eaLnBrk="1" hangingPunct="1"/>
            <a:r>
              <a:rPr lang="fr-FR" altLang="fr-FR" sz="1600" dirty="0" smtClean="0"/>
              <a:t>Cliquer sur </a:t>
            </a:r>
          </a:p>
          <a:p>
            <a:pPr lvl="1" eaLnBrk="1" hangingPunct="1"/>
            <a:r>
              <a:rPr lang="fr-FR" altLang="fr-FR" sz="1600" dirty="0" smtClean="0"/>
              <a:t>Cliquer sur une sous-zone proposée dans la liste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fr-FR" altLang="fr-FR" sz="1600" dirty="0" smtClean="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fr-FR" altLang="fr-FR" sz="1600" dirty="0" smtClean="0"/>
              <a:t>Sous-zone ainsi demandée vient s’ajouter dans l’interface de saisie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250825" y="5949950"/>
            <a:ext cx="83534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1200">
                <a:latin typeface="Arial" panose="020B0604020202020204" pitchFamily="34" charset="0"/>
                <a:cs typeface="Arial" panose="020B0604020202020204" pitchFamily="34" charset="0"/>
              </a:rPr>
              <a:t>(a), (d), (k), … = rappel du code des sous-zones du format correspondantes</a:t>
            </a:r>
          </a:p>
        </p:txBody>
      </p:sp>
      <p:pic>
        <p:nvPicPr>
          <p:cNvPr id="29701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1844675"/>
            <a:ext cx="8562975" cy="43815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2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467225"/>
            <a:ext cx="2311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lèche droite 8"/>
          <p:cNvSpPr/>
          <p:nvPr/>
        </p:nvSpPr>
        <p:spPr>
          <a:xfrm>
            <a:off x="5292725" y="1895475"/>
            <a:ext cx="936625" cy="431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Complétude du bloc « état de collection »</a:t>
            </a:r>
          </a:p>
        </p:txBody>
      </p:sp>
      <p:sp>
        <p:nvSpPr>
          <p:cNvPr id="22532" name="Espace réservé du contenu 2"/>
          <p:cNvSpPr>
            <a:spLocks noGrp="1"/>
          </p:cNvSpPr>
          <p:nvPr>
            <p:ph idx="1"/>
          </p:nvPr>
        </p:nvSpPr>
        <p:spPr>
          <a:xfrm>
            <a:off x="107950" y="1143000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fr-FR" altLang="fr-FR" sz="2400" dirty="0" smtClean="0"/>
              <a:t>Procédure pour la saisie d’une « nouvelle séquence »: </a:t>
            </a:r>
          </a:p>
          <a:p>
            <a:pPr eaLnBrk="1" hangingPunct="1">
              <a:defRPr/>
            </a:pPr>
            <a:endParaRPr lang="fr-FR" altLang="fr-FR" sz="2000" dirty="0" smtClean="0"/>
          </a:p>
          <a:p>
            <a:pPr eaLnBrk="1" hangingPunct="1">
              <a:defRPr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fr-FR" altLang="fr-FR" sz="2000" dirty="0" smtClean="0"/>
              <a:t>Après avoir saisi la première séquence :  </a:t>
            </a:r>
          </a:p>
          <a:p>
            <a:pPr eaLnBrk="1" hangingPunct="1">
              <a:defRPr/>
            </a:pPr>
            <a:r>
              <a:rPr lang="fr-FR" altLang="fr-FR" sz="2000" dirty="0" smtClean="0"/>
              <a:t>Cliquer sur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eaLnBrk="1" hangingPunct="1">
              <a:defRPr/>
            </a:pPr>
            <a:endParaRPr lang="fr-FR" altLang="fr-FR" sz="20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eaLnBrk="1" hangingPunct="1">
              <a:defRPr/>
            </a:pPr>
            <a:r>
              <a:rPr lang="fr-FR" altLang="fr-FR" sz="2000" dirty="0" smtClean="0"/>
              <a:t>Saisir les données de l’état de collection pour cette séquence</a:t>
            </a:r>
          </a:p>
          <a:p>
            <a:pPr eaLnBrk="1" hangingPunct="1">
              <a:defRPr/>
            </a:pPr>
            <a:r>
              <a:rPr lang="fr-FR" altLang="fr-FR" sz="2000" dirty="0" smtClean="0"/>
              <a:t>                        pour afficher des sous-zones, si nécessaire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124075" y="1700213"/>
            <a:ext cx="3959225" cy="79216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fr-FR" sz="1200" dirty="0">
                <a:solidFill>
                  <a:srgbClr val="002060"/>
                </a:solidFill>
              </a:rPr>
              <a:t>Exemple : </a:t>
            </a:r>
          </a:p>
          <a:p>
            <a:pPr eaLnBrk="1" hangingPunct="1">
              <a:defRPr/>
            </a:pPr>
            <a:r>
              <a:rPr lang="fr-FR" sz="1200" dirty="0">
                <a:solidFill>
                  <a:srgbClr val="002060"/>
                </a:solidFill>
              </a:rPr>
              <a:t>2001 (janvier) – 2009 (décembre)  ;   2011 (janvier) –</a:t>
            </a:r>
          </a:p>
          <a:p>
            <a:pPr eaLnBrk="1" hangingPunct="1">
              <a:defRPr/>
            </a:pPr>
            <a:endParaRPr lang="fr-FR" sz="12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fr-FR" sz="1200" dirty="0">
                <a:solidFill>
                  <a:srgbClr val="002060"/>
                </a:solidFill>
              </a:rPr>
              <a:t>                séquence 1		séquence 2</a:t>
            </a:r>
          </a:p>
        </p:txBody>
      </p:sp>
      <p:sp>
        <p:nvSpPr>
          <p:cNvPr id="12" name="Accolade fermante 11"/>
          <p:cNvSpPr/>
          <p:nvPr/>
        </p:nvSpPr>
        <p:spPr>
          <a:xfrm rot="5400000">
            <a:off x="4896644" y="1593057"/>
            <a:ext cx="287337" cy="1079500"/>
          </a:xfrm>
          <a:prstGeom prst="rightBrace">
            <a:avLst>
              <a:gd name="adj1" fmla="val 8333"/>
              <a:gd name="adj2" fmla="val 48589"/>
            </a:avLst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dirty="0"/>
              <a:t> </a:t>
            </a:r>
          </a:p>
        </p:txBody>
      </p:sp>
      <p:sp>
        <p:nvSpPr>
          <p:cNvPr id="13" name="Accolade fermante 12"/>
          <p:cNvSpPr/>
          <p:nvPr/>
        </p:nvSpPr>
        <p:spPr>
          <a:xfrm rot="5400000">
            <a:off x="3132138" y="1052513"/>
            <a:ext cx="287337" cy="2160587"/>
          </a:xfrm>
          <a:prstGeom prst="rightBrace">
            <a:avLst>
              <a:gd name="adj1" fmla="val 8333"/>
              <a:gd name="adj2" fmla="val 48589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pic>
        <p:nvPicPr>
          <p:cNvPr id="30727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086892"/>
            <a:ext cx="716280" cy="45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8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799" y="3315492"/>
            <a:ext cx="2517775" cy="1604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9" name="Imag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5300663"/>
            <a:ext cx="231298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Les autres blocs éditables</a:t>
            </a:r>
          </a:p>
        </p:txBody>
      </p:sp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>
          <a:xfrm>
            <a:off x="188913" y="134302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r>
              <a:rPr lang="fr-FR" altLang="fr-FR" sz="1800" dirty="0" smtClean="0"/>
              <a:t>Informations du niveau de la « notice d’exemplaire »</a:t>
            </a:r>
          </a:p>
          <a:p>
            <a:pPr lvl="1" eaLnBrk="1" hangingPunct="1">
              <a:defRPr/>
            </a:pPr>
            <a:endParaRPr lang="fr-FR" altLang="fr-FR" sz="1400" dirty="0" smtClean="0"/>
          </a:p>
          <a:p>
            <a:pPr lvl="1" eaLnBrk="1" hangingPunct="1">
              <a:defRPr/>
            </a:pPr>
            <a:r>
              <a:rPr lang="fr-FR" altLang="fr-FR" sz="1400" dirty="0" smtClean="0"/>
              <a:t>Une note de contenu spécifique à la bibliothèque</a:t>
            </a:r>
          </a:p>
          <a:p>
            <a:pPr lvl="1" eaLnBrk="1" hangingPunct="1">
              <a:defRPr/>
            </a:pPr>
            <a:endParaRPr lang="fr-FR" altLang="fr-FR" sz="2000" dirty="0" smtClean="0"/>
          </a:p>
          <a:p>
            <a:pPr lvl="1" eaLnBrk="1" hangingPunct="1">
              <a:defRPr/>
            </a:pPr>
            <a:endParaRPr lang="fr-FR" altLang="fr-FR" sz="2000" dirty="0" smtClean="0"/>
          </a:p>
          <a:p>
            <a:pPr lvl="1" eaLnBrk="1" hangingPunct="1">
              <a:defRPr/>
            </a:pPr>
            <a:endParaRPr lang="fr-FR" altLang="fr-FR" sz="2000" dirty="0" smtClean="0"/>
          </a:p>
          <a:p>
            <a:pPr marL="423862" lvl="1" indent="0"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lvl="1" eaLnBrk="1" hangingPunct="1">
              <a:defRPr/>
            </a:pPr>
            <a:r>
              <a:rPr lang="fr-FR" altLang="fr-FR" sz="1400" dirty="0" smtClean="0"/>
              <a:t>Une classification différente de celle mentionnée dans la notice du document, utilisée dans la bibliothèque</a:t>
            </a:r>
          </a:p>
          <a:p>
            <a:pPr lvl="1" eaLnBrk="1" hangingPunct="1">
              <a:defRPr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endParaRPr lang="fr-FR" altLang="fr-FR" sz="2400" dirty="0" smtClean="0"/>
          </a:p>
        </p:txBody>
      </p:sp>
      <p:pic>
        <p:nvPicPr>
          <p:cNvPr id="31748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936625"/>
            <a:ext cx="3192462" cy="1046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9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284538"/>
            <a:ext cx="3981450" cy="1025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50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063" y="4945063"/>
            <a:ext cx="2322512" cy="1327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La validation de la saisie</a:t>
            </a:r>
          </a:p>
        </p:txBody>
      </p:sp>
      <p:sp>
        <p:nvSpPr>
          <p:cNvPr id="32771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		 : ne sauvegarde pas les données saisies  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fr-FR" altLang="fr-FR" sz="1600" smtClean="0"/>
              <a:t>	 </a:t>
            </a:r>
            <a:r>
              <a:rPr lang="fr-FR" altLang="fr-FR" sz="2000" smtClean="0"/>
              <a:t>retourne à l’écran précédent « Données d’exemplaires »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fr-FR" altLang="fr-FR" sz="1600" smtClean="0"/>
              <a:t> </a:t>
            </a:r>
            <a:r>
              <a:rPr lang="fr-FR" altLang="fr-FR" sz="2000" smtClean="0"/>
              <a:t>: valide les données saisies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	 retourne à l’écran précédent « Données d’exemplaires »</a:t>
            </a:r>
            <a:br>
              <a:rPr lang="fr-FR" altLang="fr-FR" sz="2000" smtClean="0"/>
            </a:br>
            <a:r>
              <a:rPr lang="fr-FR" altLang="fr-FR" sz="2000" smtClean="0"/>
              <a:t> et affiche l’exemplaire créé (en format)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lvl="1" eaLnBrk="1" hangingPunct="1"/>
            <a:endParaRPr lang="fr-FR" altLang="fr-FR" sz="2000" smtClean="0"/>
          </a:p>
          <a:p>
            <a:pPr lvl="1"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</p:txBody>
      </p:sp>
      <p:pic>
        <p:nvPicPr>
          <p:cNvPr id="3277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1916113"/>
            <a:ext cx="7239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3357563"/>
            <a:ext cx="7239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038" y="4652963"/>
            <a:ext cx="4502150" cy="11445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3716338"/>
            <a:ext cx="4381500" cy="1943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24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La notice d’exemplaire</a:t>
            </a:r>
          </a:p>
        </p:txBody>
      </p:sp>
      <p:sp>
        <p:nvSpPr>
          <p:cNvPr id="10244" name="Espace réservé du contenu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4929187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u="sng" smtClean="0"/>
              <a:t>Rappel</a:t>
            </a:r>
            <a:r>
              <a:rPr lang="fr-FR" altLang="fr-FR" sz="2400" smtClean="0"/>
              <a:t> 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sous une notice de ressource continue : </a:t>
            </a:r>
          </a:p>
          <a:p>
            <a:pPr eaLnBrk="1" hangingPunct="1"/>
            <a:r>
              <a:rPr lang="fr-FR" altLang="fr-FR" sz="2000" smtClean="0"/>
              <a:t>il ne peut y avoir qu’une seule notice d’exemplaire par bibliothèque</a:t>
            </a:r>
          </a:p>
          <a:p>
            <a:pPr eaLnBrk="1" hangingPunct="1"/>
            <a:r>
              <a:rPr lang="fr-FR" altLang="fr-FR" sz="2000" smtClean="0"/>
              <a:t>chaque notice d’exemplaire peut accueillir jusqu’à 99 occurences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619250" y="4437063"/>
            <a:ext cx="720725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1619250" y="4868863"/>
            <a:ext cx="720725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1619250" y="4437063"/>
            <a:ext cx="0" cy="43180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6372225" y="5157788"/>
            <a:ext cx="936625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6372225" y="5516563"/>
            <a:ext cx="936625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0" name="ZoneTexte 33"/>
          <p:cNvSpPr txBox="1">
            <a:spLocks noChangeArrowheads="1"/>
          </p:cNvSpPr>
          <p:nvPr/>
        </p:nvSpPr>
        <p:spPr bwMode="auto">
          <a:xfrm>
            <a:off x="6621463" y="3644900"/>
            <a:ext cx="25225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>
                <a:latin typeface="Arial" panose="020B0604020202020204" pitchFamily="34" charset="0"/>
                <a:cs typeface="Arial" panose="020B0604020202020204" pitchFamily="34" charset="0"/>
              </a:rPr>
              <a:t>1 notice d’exemplaire « e01 »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179388" y="4508500"/>
            <a:ext cx="14795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4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1</a:t>
            </a:r>
            <a:r>
              <a:rPr lang="fr-FR" sz="1400" b="1" baseline="30000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ère</a:t>
            </a:r>
            <a:r>
              <a:rPr lang="fr-FR" sz="14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 occurrence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7380288" y="5084763"/>
            <a:ext cx="156368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400" b="1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2</a:t>
            </a:r>
            <a:r>
              <a:rPr lang="fr-FR" sz="1400" b="1" baseline="300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nde</a:t>
            </a:r>
            <a:r>
              <a:rPr lang="fr-FR" sz="1400" b="1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  occurrence</a:t>
            </a:r>
          </a:p>
        </p:txBody>
      </p:sp>
      <p:sp>
        <p:nvSpPr>
          <p:cNvPr id="6" name="Flèche droite 5"/>
          <p:cNvSpPr/>
          <p:nvPr/>
        </p:nvSpPr>
        <p:spPr>
          <a:xfrm>
            <a:off x="4356100" y="3716338"/>
            <a:ext cx="1944688" cy="144462"/>
          </a:xfrm>
          <a:prstGeom prst="rightArrow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20" name="Connecteur droit 19"/>
          <p:cNvCxnSpPr/>
          <p:nvPr/>
        </p:nvCxnSpPr>
        <p:spPr>
          <a:xfrm flipV="1">
            <a:off x="7308850" y="5157788"/>
            <a:ext cx="0" cy="358775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>
                <a:solidFill>
                  <a:srgbClr val="002060"/>
                </a:solidFill>
              </a:rPr>
              <a:t>En résumé</a:t>
            </a:r>
          </a:p>
        </p:txBody>
      </p:sp>
      <p:sp>
        <p:nvSpPr>
          <p:cNvPr id="33795" name="Espace réservé du contenu 2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5184775"/>
          </a:xfrm>
        </p:spPr>
        <p:txBody>
          <a:bodyPr/>
          <a:lstStyle/>
          <a:p>
            <a:pPr eaLnBrk="1" hangingPunct="1"/>
            <a:r>
              <a:rPr lang="fr-FR" altLang="fr-FR" sz="2000" dirty="0" smtClean="0"/>
              <a:t>1 notice d’exemplaire par bibliothèque</a:t>
            </a:r>
          </a:p>
          <a:p>
            <a:pPr eaLnBrk="1" hangingPunct="1"/>
            <a:endParaRPr lang="fr-FR" altLang="fr-FR" sz="800" dirty="0" smtClean="0"/>
          </a:p>
          <a:p>
            <a:pPr eaLnBrk="1" hangingPunct="1"/>
            <a:r>
              <a:rPr lang="fr-FR" altLang="fr-FR" sz="2000" dirty="0" smtClean="0"/>
              <a:t>Autant d’occurrences que d’exemplaires différents reçus</a:t>
            </a:r>
          </a:p>
          <a:p>
            <a:pPr eaLnBrk="1" hangingPunct="1"/>
            <a:endParaRPr lang="fr-FR" altLang="fr-FR" sz="800" dirty="0" smtClean="0"/>
          </a:p>
          <a:p>
            <a:pPr eaLnBrk="1" hangingPunct="1"/>
            <a:r>
              <a:rPr lang="fr-FR" altLang="fr-FR" sz="2000" dirty="0" smtClean="0"/>
              <a:t>3 blocs de données à renseigner obligatoirement :</a:t>
            </a:r>
          </a:p>
          <a:p>
            <a:pPr lvl="1" eaLnBrk="1" hangingPunct="1"/>
            <a:r>
              <a:rPr lang="fr-FR" altLang="fr-FR" sz="1600" dirty="0" smtClean="0"/>
              <a:t>1 bloc commun : « Données générales » </a:t>
            </a:r>
          </a:p>
          <a:p>
            <a:pPr lvl="1" eaLnBrk="1" hangingPunct="1"/>
            <a:r>
              <a:rPr lang="fr-FR" altLang="fr-FR" sz="1600" dirty="0" smtClean="0"/>
              <a:t>2 blocs liés à chaque occurrence (EXX et CXX)</a:t>
            </a:r>
          </a:p>
          <a:p>
            <a:pPr lvl="1" eaLnBrk="1" hangingPunct="1"/>
            <a:endParaRPr lang="fr-FR" altLang="fr-FR" sz="800" dirty="0" smtClean="0"/>
          </a:p>
          <a:p>
            <a:pPr eaLnBrk="1" hangingPunct="1"/>
            <a:r>
              <a:rPr lang="fr-FR" altLang="fr-FR" sz="2000" dirty="0" smtClean="0"/>
              <a:t>1 bloc de données locales facultatives </a:t>
            </a:r>
            <a:r>
              <a:rPr lang="fr-FR" altLang="fr-FR" sz="1600" dirty="0" smtClean="0"/>
              <a:t>(niveau notice d’exemplaire)</a:t>
            </a:r>
          </a:p>
          <a:p>
            <a:pPr eaLnBrk="1" hangingPunct="1"/>
            <a:endParaRPr lang="fr-FR" altLang="fr-FR" sz="800" dirty="0" smtClean="0"/>
          </a:p>
          <a:p>
            <a:pPr eaLnBrk="1" hangingPunct="1"/>
            <a:r>
              <a:rPr lang="fr-FR" altLang="fr-FR" sz="2000" dirty="0" smtClean="0"/>
              <a:t>Données à renseigner</a:t>
            </a:r>
          </a:p>
          <a:p>
            <a:pPr lvl="1" eaLnBrk="1" hangingPunct="1"/>
            <a:r>
              <a:rPr lang="fr-FR" altLang="fr-FR" sz="1600" dirty="0" smtClean="0"/>
              <a:t>Via une sélection dans un menu déroulant</a:t>
            </a:r>
          </a:p>
          <a:p>
            <a:pPr lvl="1" eaLnBrk="1" hangingPunct="1"/>
            <a:r>
              <a:rPr lang="fr-FR" altLang="fr-FR" sz="1600" dirty="0" smtClean="0"/>
              <a:t>Via la saisie dans un champ</a:t>
            </a:r>
          </a:p>
          <a:p>
            <a:pPr lvl="1" eaLnBrk="1" hangingPunct="1"/>
            <a:endParaRPr lang="fr-FR" altLang="fr-FR" sz="800" dirty="0" smtClean="0"/>
          </a:p>
          <a:p>
            <a:pPr eaLnBrk="1" hangingPunct="1"/>
            <a:r>
              <a:rPr lang="fr-FR" altLang="fr-FR" sz="2000" dirty="0" smtClean="0"/>
              <a:t>Pour afficher un champ : </a:t>
            </a:r>
          </a:p>
          <a:p>
            <a:pPr eaLnBrk="1" hangingPunct="1"/>
            <a:r>
              <a:rPr lang="fr-FR" altLang="fr-FR" sz="2000" dirty="0" smtClean="0"/>
              <a:t>Pour supprimer un champ : </a:t>
            </a:r>
          </a:p>
          <a:p>
            <a:pPr eaLnBrk="1" hangingPunct="1"/>
            <a:r>
              <a:rPr lang="fr-FR" altLang="fr-FR" sz="2000" dirty="0" smtClean="0"/>
              <a:t>Pour ouvrir le manuel d’aide : </a:t>
            </a:r>
          </a:p>
          <a:p>
            <a:pPr eaLnBrk="1" hangingPunct="1"/>
            <a:r>
              <a:rPr lang="fr-FR" altLang="fr-FR" sz="2000" dirty="0" smtClean="0"/>
              <a:t>Pour valider la notice d’exemplaire :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100" y="5229225"/>
            <a:ext cx="190500" cy="257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5589588"/>
            <a:ext cx="190500" cy="257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798" name="Imag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5832475"/>
            <a:ext cx="7239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Imag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838700"/>
            <a:ext cx="2311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La création d’un exemplaire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/>
            <a:r>
              <a:rPr lang="fr-FR" altLang="fr-FR" sz="2400" smtClean="0"/>
              <a:t>La création ne concerne que les données d’exemplaires 	Aucune intervention n’est possible sur la notice bibliographique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r>
              <a:rPr lang="fr-FR" altLang="fr-FR" sz="2400" smtClean="0"/>
              <a:t>On ne peut créer un exemplaire que pour sa propre bibliothèque</a:t>
            </a:r>
          </a:p>
          <a:p>
            <a:pPr eaLnBrk="1" hangingPunct="1"/>
            <a:endParaRPr lang="fr-FR" altLang="fr-FR" sz="2400" smtClean="0"/>
          </a:p>
          <a:p>
            <a:pPr eaLnBrk="1" hangingPunct="1"/>
            <a:r>
              <a:rPr lang="fr-FR" altLang="fr-FR" sz="2400" smtClean="0"/>
              <a:t>Tout exemplaire créé dans Colodus est immédiatement visible dans le catalogue Sudoc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La création d’un exemplaire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L’écran de création s’obtient à partir d’une notice en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affichage détaillé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  <p:pic>
        <p:nvPicPr>
          <p:cNvPr id="14340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38" y="2565400"/>
            <a:ext cx="7067550" cy="2695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La création d’un exemplaire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395288" y="2276475"/>
            <a:ext cx="3744912" cy="3562350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fr-FR" altLang="fr-FR" sz="2400" smtClean="0"/>
              <a:t>Il n’existe pas de notice d’exemplaire</a:t>
            </a:r>
          </a:p>
          <a:p>
            <a:pPr eaLnBrk="1" hangingPunct="1"/>
            <a:endParaRPr lang="fr-FR" altLang="fr-FR" sz="2000" smtClean="0"/>
          </a:p>
          <a:p>
            <a:pPr eaLnBrk="1" hangingPunct="1"/>
            <a:endParaRPr lang="fr-FR" altLang="fr-FR" sz="2000" smtClean="0"/>
          </a:p>
          <a:p>
            <a:pPr eaLnBrk="1" hangingPunct="1"/>
            <a:endParaRPr lang="fr-FR" altLang="fr-FR" sz="2000" smtClean="0"/>
          </a:p>
          <a:p>
            <a:pPr eaLnBrk="1" hangingPunct="1"/>
            <a:endParaRPr lang="fr-FR" altLang="fr-FR" sz="2000" smtClean="0"/>
          </a:p>
          <a:p>
            <a:pPr eaLnBrk="1" hangingPunct="1"/>
            <a:r>
              <a:rPr lang="fr-FR" altLang="fr-FR" sz="2000" smtClean="0"/>
              <a:t>Cliquer sur </a:t>
            </a:r>
          </a:p>
          <a:p>
            <a:pPr eaLnBrk="1" hangingPunct="1"/>
            <a:r>
              <a:rPr lang="fr-FR" altLang="fr-FR" sz="2000" smtClean="0"/>
              <a:t>Créer la notice d’exemplaire </a:t>
            </a:r>
            <a:r>
              <a:rPr lang="fr-FR" altLang="fr-FR" sz="2000" u="sng" smtClean="0"/>
              <a:t>et</a:t>
            </a:r>
            <a:r>
              <a:rPr lang="fr-FR" altLang="fr-FR" sz="2000" smtClean="0"/>
              <a:t> la première occurrence</a:t>
            </a:r>
          </a:p>
          <a:p>
            <a:pPr eaLnBrk="1" hangingPunct="1"/>
            <a:endParaRPr lang="fr-FR" altLang="fr-FR" sz="2400" smtClean="0"/>
          </a:p>
          <a:p>
            <a:pPr eaLnBrk="1" hangingPunct="1"/>
            <a:endParaRPr lang="fr-FR" altLang="fr-FR" sz="1600" smtClean="0"/>
          </a:p>
          <a:p>
            <a:pPr eaLnBrk="1" hangingPunct="1"/>
            <a:endParaRPr lang="fr-FR" altLang="fr-FR" sz="2400" smtClean="0"/>
          </a:p>
        </p:txBody>
      </p:sp>
      <p:sp>
        <p:nvSpPr>
          <p:cNvPr id="16388" name="Espace réservé du contenu 2"/>
          <p:cNvSpPr txBox="1">
            <a:spLocks/>
          </p:cNvSpPr>
          <p:nvPr/>
        </p:nvSpPr>
        <p:spPr bwMode="auto">
          <a:xfrm>
            <a:off x="4787900" y="2276475"/>
            <a:ext cx="3744913" cy="35290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4873" tIns="42436" rIns="84873" bIns="42436"/>
          <a:lstStyle>
            <a:lvl1pPr marL="317500" indent="-317500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/>
            <a:r>
              <a:rPr lang="fr-FR" altLang="fr-FR" sz="2600">
                <a:cs typeface="Arial" panose="020B0604020202020204" pitchFamily="34" charset="0"/>
              </a:rPr>
              <a:t>Il existe déjà une notice d’exemplaire</a:t>
            </a:r>
          </a:p>
          <a:p>
            <a:pPr eaLnBrk="1" hangingPunct="1"/>
            <a:endParaRPr lang="fr-FR" altLang="fr-FR" sz="2600">
              <a:cs typeface="Arial" panose="020B0604020202020204" pitchFamily="34" charset="0"/>
            </a:endParaRPr>
          </a:p>
          <a:p>
            <a:pPr eaLnBrk="1" hangingPunct="1"/>
            <a:endParaRPr lang="fr-FR" altLang="fr-FR" sz="2600">
              <a:cs typeface="Arial" panose="020B0604020202020204" pitchFamily="34" charset="0"/>
            </a:endParaRPr>
          </a:p>
          <a:p>
            <a:pPr eaLnBrk="1" hangingPunct="1"/>
            <a:endParaRPr lang="fr-FR" altLang="fr-FR" sz="1100"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000">
                <a:cs typeface="Arial" panose="020B0604020202020204" pitchFamily="34" charset="0"/>
              </a:rPr>
              <a:t>Cliquer sur </a:t>
            </a:r>
          </a:p>
          <a:p>
            <a:pPr eaLnBrk="1" hangingPunct="1"/>
            <a:r>
              <a:rPr lang="fr-FR" altLang="fr-FR" sz="2000">
                <a:cs typeface="Arial" panose="020B0604020202020204" pitchFamily="34" charset="0"/>
              </a:rPr>
              <a:t>Créer la nouvelle occurrence</a:t>
            </a:r>
          </a:p>
          <a:p>
            <a:pPr eaLnBrk="1" hangingPunct="1"/>
            <a:endParaRPr lang="fr-FR" altLang="fr-FR" sz="2000">
              <a:cs typeface="Arial" panose="020B0604020202020204" pitchFamily="34" charset="0"/>
            </a:endParaRPr>
          </a:p>
          <a:p>
            <a:pPr eaLnBrk="1" hangingPunct="1"/>
            <a:endParaRPr lang="fr-FR" altLang="fr-FR" sz="2400">
              <a:cs typeface="Arial" panose="020B0604020202020204" pitchFamily="34" charset="0"/>
            </a:endParaRPr>
          </a:p>
        </p:txBody>
      </p:sp>
      <p:sp>
        <p:nvSpPr>
          <p:cNvPr id="16389" name="Espace réservé du contenu 2"/>
          <p:cNvSpPr txBox="1">
            <a:spLocks/>
          </p:cNvSpPr>
          <p:nvPr/>
        </p:nvSpPr>
        <p:spPr bwMode="auto">
          <a:xfrm>
            <a:off x="250825" y="981075"/>
            <a:ext cx="87137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73" tIns="42436" rIns="84873" bIns="42436"/>
          <a:lstStyle>
            <a:lvl1pPr marL="317500" indent="-317500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fr-FR" altLang="fr-FR" sz="2400">
                <a:cs typeface="Arial" panose="020B0604020202020204" pitchFamily="34" charset="0"/>
              </a:rPr>
              <a:t>2 cas de figure: </a:t>
            </a:r>
          </a:p>
        </p:txBody>
      </p:sp>
      <p:pic>
        <p:nvPicPr>
          <p:cNvPr id="163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013" y="4581525"/>
            <a:ext cx="1219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4300538"/>
            <a:ext cx="1219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à coins arrondis 9"/>
          <p:cNvSpPr/>
          <p:nvPr/>
        </p:nvSpPr>
        <p:spPr>
          <a:xfrm>
            <a:off x="7164388" y="5516563"/>
            <a:ext cx="1655762" cy="1081087"/>
          </a:xfrm>
          <a:prstGeom prst="wedgeRoundRectCallout">
            <a:avLst>
              <a:gd name="adj1" fmla="val 57249"/>
              <a:gd name="adj2" fmla="val 66294"/>
              <a:gd name="adj3" fmla="val 16667"/>
            </a:avLst>
          </a:prstGeom>
          <a:solidFill>
            <a:schemeClr val="bg1">
              <a:lumMod val="6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1200" dirty="0">
                <a:solidFill>
                  <a:srgbClr val="002060"/>
                </a:solidFill>
              </a:rPr>
              <a:t>On pourra créer un exemplaire à partir du formulaire « standard » OU d’un formulaire « personnalisé ».  </a:t>
            </a:r>
          </a:p>
        </p:txBody>
      </p:sp>
      <p:pic>
        <p:nvPicPr>
          <p:cNvPr id="16393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63" y="3325813"/>
            <a:ext cx="35607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4613" y="3257550"/>
            <a:ext cx="3011487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L’écran de création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 rtlCol="0">
            <a:normAutofit lnSpcReduction="10000"/>
          </a:bodyPr>
          <a:lstStyle/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400" dirty="0" smtClean="0"/>
              <a:t>3 blocs affichés par défaut : 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4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defRPr/>
            </a:pPr>
            <a:r>
              <a:rPr lang="fr-FR" sz="2000" dirty="0" smtClean="0"/>
              <a:t>Bloc « Données générales » :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000" dirty="0" smtClean="0"/>
              <a:t>	Infos sur l’exemplaire et l’état de l’abonnement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0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defRPr/>
            </a:pPr>
            <a:r>
              <a:rPr lang="fr-FR" sz="2000" dirty="0" smtClean="0"/>
              <a:t>Bloc « Localisation » </a:t>
            </a:r>
            <a:r>
              <a:rPr lang="fr-FR" sz="1400" dirty="0" smtClean="0">
                <a:solidFill>
                  <a:srgbClr val="C00000"/>
                </a:solidFill>
              </a:rPr>
              <a:t>(répétable) </a:t>
            </a:r>
            <a:r>
              <a:rPr lang="fr-FR" sz="1400" dirty="0" smtClean="0"/>
              <a:t>: 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000" dirty="0" smtClean="0"/>
              <a:t>	Infos sur la bibliothèque et la disponibilité du document</a:t>
            </a:r>
          </a:p>
          <a:p>
            <a:pPr marL="318268" indent="-318268" defTabSz="848715" eaLnBrk="1" fontAlgn="auto" hangingPunct="1">
              <a:spcAft>
                <a:spcPts val="0"/>
              </a:spcAft>
              <a:defRPr/>
            </a:pPr>
            <a:endParaRPr lang="fr-FR" sz="20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defRPr/>
            </a:pPr>
            <a:r>
              <a:rPr lang="fr-FR" sz="2000" dirty="0" smtClean="0"/>
              <a:t>Bloc « Etat de collection » </a:t>
            </a:r>
            <a:r>
              <a:rPr lang="fr-FR" sz="1400" dirty="0" smtClean="0">
                <a:solidFill>
                  <a:srgbClr val="C00000"/>
                </a:solidFill>
              </a:rPr>
              <a:t>(répétable) </a:t>
            </a:r>
            <a:r>
              <a:rPr lang="fr-FR" sz="1400" dirty="0" smtClean="0"/>
              <a:t>: 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000" dirty="0" smtClean="0"/>
              <a:t>	Infos sur les numéros possédés par la bibliothèque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4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4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400" dirty="0" smtClean="0"/>
              <a:t>4 autres blocs éditables si besoin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4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4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defRPr/>
            </a:pPr>
            <a:endParaRPr lang="fr-FR" sz="2400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2997200"/>
            <a:ext cx="1466850" cy="3048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9700" y="4005263"/>
            <a:ext cx="3622675" cy="28733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4663" y="2060575"/>
            <a:ext cx="2838450" cy="21907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439" name="Imag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563" y="4845050"/>
            <a:ext cx="2266950" cy="1817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Consignes générales pour l’écran d’édition</a:t>
            </a:r>
          </a:p>
        </p:txBody>
      </p:sp>
      <p:sp>
        <p:nvSpPr>
          <p:cNvPr id="20483" name="Espace réservé du contenu 2"/>
          <p:cNvSpPr>
            <a:spLocks noGrp="1"/>
          </p:cNvSpPr>
          <p:nvPr>
            <p:ph idx="1"/>
          </p:nvPr>
        </p:nvSpPr>
        <p:spPr>
          <a:xfrm>
            <a:off x="250825" y="874713"/>
            <a:ext cx="8785225" cy="49307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	: Pour supprimer un champ du formulaire de saisie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 Pour ajouter un champ dans le formulaire de saisie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	: Pour consulter le manuel </a:t>
            </a:r>
            <a:r>
              <a:rPr lang="fr-FR" altLang="fr-FR" sz="1400" smtClean="0"/>
              <a:t>« Spécificités du format des données d’exemplaires »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Les champs obligatoires apparaissent en rouge  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Les messages d’erreur apparaissent dans une fenêtre « pop-up »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smtClean="0"/>
              <a:t> 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325" y="1308100"/>
            <a:ext cx="190500" cy="257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325" y="3136900"/>
            <a:ext cx="190500" cy="257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486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1970088"/>
            <a:ext cx="38385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249738"/>
            <a:ext cx="2574925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Données générales »</a:t>
            </a:r>
          </a:p>
        </p:txBody>
      </p:sp>
      <p:sp>
        <p:nvSpPr>
          <p:cNvPr id="6" name="Rectangle 5"/>
          <p:cNvSpPr/>
          <p:nvPr/>
        </p:nvSpPr>
        <p:spPr>
          <a:xfrm>
            <a:off x="1835150" y="2492375"/>
            <a:ext cx="5473700" cy="33131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476375" y="2708275"/>
            <a:ext cx="6408738" cy="3600450"/>
          </a:xfrm>
          <a:prstGeom prst="rect">
            <a:avLst/>
          </a:prstGeom>
          <a:solidFill>
            <a:schemeClr val="bg1"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619250" y="908050"/>
            <a:ext cx="6408738" cy="728663"/>
          </a:xfrm>
          <a:prstGeom prst="rect">
            <a:avLst/>
          </a:prstGeom>
          <a:solidFill>
            <a:schemeClr val="bg1"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" name="Flèche droite 8"/>
          <p:cNvSpPr/>
          <p:nvPr/>
        </p:nvSpPr>
        <p:spPr>
          <a:xfrm>
            <a:off x="792163" y="2986088"/>
            <a:ext cx="935037" cy="433387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pic>
        <p:nvPicPr>
          <p:cNvPr id="21511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052638"/>
            <a:ext cx="6764338" cy="3338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Données générales »</a:t>
            </a:r>
          </a:p>
        </p:txBody>
      </p:sp>
      <p:sp>
        <p:nvSpPr>
          <p:cNvPr id="22531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r>
              <a:rPr lang="fr-FR" altLang="fr-FR" sz="2000" dirty="0" smtClean="0"/>
              <a:t>Bloc unique, à renseigner une fois</a:t>
            </a:r>
          </a:p>
          <a:p>
            <a:pPr eaLnBrk="1" hangingPunct="1"/>
            <a:r>
              <a:rPr lang="fr-FR" altLang="fr-FR" sz="2000" dirty="0" smtClean="0"/>
              <a:t>Sera présent dans les écrans de création de chaque occurrence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dirty="0" smtClean="0"/>
              <a:t>Description des champs : </a:t>
            </a:r>
          </a:p>
          <a:p>
            <a:pPr eaLnBrk="1" hangingPunct="1"/>
            <a:r>
              <a:rPr lang="fr-FR" altLang="fr-FR" sz="2000" dirty="0" smtClean="0"/>
              <a:t>Statut: </a:t>
            </a:r>
          </a:p>
          <a:p>
            <a:pPr lvl="1" eaLnBrk="1" hangingPunct="1"/>
            <a:r>
              <a:rPr lang="fr-FR" altLang="fr-FR" sz="1600" dirty="0" smtClean="0"/>
              <a:t>Statut : valeur x par défaut</a:t>
            </a:r>
          </a:p>
          <a:p>
            <a:pPr eaLnBrk="1" hangingPunct="1"/>
            <a:r>
              <a:rPr lang="fr-FR" altLang="fr-FR" sz="2000" dirty="0" smtClean="0"/>
              <a:t>Etat de collection décrit : </a:t>
            </a:r>
          </a:p>
          <a:p>
            <a:pPr lvl="1" eaLnBrk="1" hangingPunct="1"/>
            <a:r>
              <a:rPr lang="fr-FR" altLang="fr-FR" sz="1600" dirty="0" smtClean="0"/>
              <a:t>choisir « ouvert » si l’abonnement est en cours</a:t>
            </a:r>
          </a:p>
          <a:p>
            <a:pPr lvl="1" eaLnBrk="1" hangingPunct="1"/>
            <a:r>
              <a:rPr lang="fr-FR" altLang="fr-FR" sz="1600" dirty="0" smtClean="0"/>
              <a:t>choisir « fermé » si l’abonnement est terminé</a:t>
            </a:r>
          </a:p>
          <a:p>
            <a:pPr lvl="1" eaLnBrk="1" hangingPunct="1"/>
            <a:r>
              <a:rPr lang="fr-FR" altLang="fr-FR" sz="1600" dirty="0" smtClean="0"/>
              <a:t>correspondent aux codes « O » ou « F »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400" dirty="0" smtClean="0"/>
          </a:p>
        </p:txBody>
      </p:sp>
      <p:pic>
        <p:nvPicPr>
          <p:cNvPr id="2253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175" y="836613"/>
            <a:ext cx="6619875" cy="1714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_Calam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9A63C060B9BD1B4B85A638E7F4B40D17" ma:contentTypeVersion="56" ma:contentTypeDescription="" ma:contentTypeScope="" ma:versionID="28febb54eb168f7ab056b267d5d96e0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ee09b4c17aec7ffa0e1db16cef0dd10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  <xsd:element ref="ns2:Liste_x0020_des_x0020_applic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Liste_x0020_des_x0020_applications" ma:index="21" nillable="true" ma:displayName="Liste des applications" ma:default="Autre" ma:format="Dropdown" ma:internalName="Liste_x0020_des_x0020_applications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ste_x0020_des_x0020_applications xmlns="9cb235b8-7541-4a6e-b886-1bf4192805bd">Autre</Liste_x0020_des_x0020_applications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LPL</TRI>
    <Tags xmlns="9cb235b8-7541-4a6e-b886-1bf4192805bd" xsi:nil="true"/>
    <Structure xmlns="9cb235b8-7541-4a6e-b886-1bf4192805bd">DSR - PFD</Structure>
    <Type_x0020_de_x0020_document_x0020_standard xmlns="9cb235b8-7541-4a6e-b886-1bf4192805bd">Support</Type_x0020_de_x0020_document_x0020_standard>
    <Année xmlns="9cb235b8-7541-4a6e-b886-1bf4192805bd">2013</Année>
    <N_x00b0__x0020_session xmlns="9cb235b8-7541-4a6e-b886-1bf4192805bd" xsi:nil="true"/>
    <_DCDateCreated xmlns="http://schemas.microsoft.com/sharepoint/v3/fields">2013-03-17T23:00:00+00:00</_DCDateCreated>
  </documentManagement>
</p:properties>
</file>

<file path=customXml/itemProps1.xml><?xml version="1.0" encoding="utf-8"?>
<ds:datastoreItem xmlns:ds="http://schemas.openxmlformats.org/officeDocument/2006/customXml" ds:itemID="{099432CE-C029-4C68-A788-1078E37C40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5878380-1A6F-45A2-91B6-6B31D095B728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9CD9A7DC-63D2-48D1-96C3-B7006D25C60E}">
  <ds:schemaRefs>
    <ds:schemaRef ds:uri="http://schemas.microsoft.com/office/2006/metadata/properties"/>
    <ds:schemaRef ds:uri="http://schemas.microsoft.com/office/2006/documentManagement/types"/>
    <ds:schemaRef ds:uri="http://schemas.microsoft.com/sharepoint/v3/fields"/>
    <ds:schemaRef ds:uri="http://purl.org/dc/terms/"/>
    <ds:schemaRef ds:uri="http://purl.org/dc/dcmitype/"/>
    <ds:schemaRef ds:uri="http://schemas.microsoft.com/office/infopath/2007/PartnerControls"/>
    <ds:schemaRef ds:uri="9cb235b8-7541-4a6e-b886-1bf4192805bd"/>
    <ds:schemaRef ds:uri="http://purl.org/dc/elements/1.1/"/>
    <ds:schemaRef ds:uri="http://schemas.openxmlformats.org/package/2006/metadata/core-properties"/>
    <ds:schemaRef ds:uri="$ListId:Supports3;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Modèle_Calames</Template>
  <TotalTime>922</TotalTime>
  <Words>459</Words>
  <Application>Microsoft Office PowerPoint</Application>
  <PresentationFormat>Affichage à l'écran (4:3)</PresentationFormat>
  <Paragraphs>221</Paragraphs>
  <Slides>20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4" baseType="lpstr">
      <vt:lpstr>Arial</vt:lpstr>
      <vt:lpstr>Calibri</vt:lpstr>
      <vt:lpstr>Verdana</vt:lpstr>
      <vt:lpstr>Modèle_Calames</vt:lpstr>
      <vt:lpstr>La création des données d’exemplaire  pour un exemplarisateur</vt:lpstr>
      <vt:lpstr>La notice d’exemplaire</vt:lpstr>
      <vt:lpstr>La création d’un exemplaire</vt:lpstr>
      <vt:lpstr>La création d’un exemplaire</vt:lpstr>
      <vt:lpstr>La création d’un exemplaire</vt:lpstr>
      <vt:lpstr>L’écran de création</vt:lpstr>
      <vt:lpstr>Consignes générales pour l’écran d’édition</vt:lpstr>
      <vt:lpstr>Le bloc « Données générales »</vt:lpstr>
      <vt:lpstr>Le bloc « Données générales »</vt:lpstr>
      <vt:lpstr>Le bloc « Localisation »</vt:lpstr>
      <vt:lpstr>Le bloc « localisation »</vt:lpstr>
      <vt:lpstr>Le bloc « localisation »</vt:lpstr>
      <vt:lpstr>Le bloc « Etat de collection »</vt:lpstr>
      <vt:lpstr>Le bloc « état de collection »</vt:lpstr>
      <vt:lpstr>Le bloc « état de collection »</vt:lpstr>
      <vt:lpstr>Complétude du bloc « état de collection »</vt:lpstr>
      <vt:lpstr>Complétude du bloc « état de collection »</vt:lpstr>
      <vt:lpstr>Les autres blocs éditables</vt:lpstr>
      <vt:lpstr>La validation de la saisie</vt:lpstr>
      <vt:lpstr>En résumé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Création exemplaire Colodus pour exemplarisateur</dc:title>
  <dc:creator>Olivier Kosinski</dc:creator>
  <cp:keywords>formation Colodus</cp:keywords>
  <cp:lastModifiedBy>Raphaelle Poveda</cp:lastModifiedBy>
  <cp:revision>114</cp:revision>
  <dcterms:created xsi:type="dcterms:W3CDTF">2012-09-26T14:07:15Z</dcterms:created>
  <dcterms:modified xsi:type="dcterms:W3CDTF">2017-06-19T09:11:33Z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1000.00000000000</vt:lpwstr>
  </property>
</Properties>
</file>