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1"/>
  </p:notesMasterIdLst>
  <p:handoutMasterIdLst>
    <p:handoutMasterId r:id="rId12"/>
  </p:handoutMasterIdLst>
  <p:sldIdLst>
    <p:sldId id="256" r:id="rId5"/>
    <p:sldId id="265" r:id="rId6"/>
    <p:sldId id="273" r:id="rId7"/>
    <p:sldId id="268" r:id="rId8"/>
    <p:sldId id="269" r:id="rId9"/>
    <p:sldId id="270" r:id="rId10"/>
  </p:sldIdLst>
  <p:sldSz cx="9144000" cy="6858000" type="screen4x3"/>
  <p:notesSz cx="7099300" cy="10234613"/>
  <p:defaultTextStyle>
    <a:defPPr>
      <a:defRPr lang="fr-FR"/>
    </a:defPPr>
    <a:lvl1pPr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23863" indent="33338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47725" indent="66675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71588" indent="10001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97038" indent="13176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4B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42" d="100"/>
          <a:sy n="142" d="100"/>
        </p:scale>
        <p:origin x="2544" y="-4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8D058B1-F96B-4971-9B2C-E0C5A4C4F503}" type="datetimeFigureOut">
              <a:rPr lang="fr-FR"/>
              <a:pPr>
                <a:defRPr/>
              </a:pPr>
              <a:t>20/06/2017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1F4AC26-DB9B-4CA8-8D51-17DA682EE8C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9382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7C2F4157-145E-43A0-BD72-9BBE4BA28265}" type="datetimeFigureOut">
              <a:rPr lang="fr-FR"/>
              <a:pPr>
                <a:defRPr/>
              </a:pPr>
              <a:t>20/06/2017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2020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863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725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158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03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1789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148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0505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4862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197185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782097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756797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044659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061571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200423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AB23A-BB63-4A39-9CA1-96841AE1653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2802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91933-3472-4036-A932-EF22A58E01C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516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4D9B6-4C9E-4F56-92E8-285382B6C6C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4015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B2147-A2FA-4FED-A345-63E3D5C5CB8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9677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1BF5CFA-3C53-49FA-A1C9-BD825F03C8A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381750"/>
            <a:ext cx="9144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</p:sldLayoutIdLst>
  <p:hf hdr="0" dt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lodus.sudoc.f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0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mtClean="0"/>
              <a:t>Présentation de Colodus</a:t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>pour un exemplarisateur</a:t>
            </a:r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6EE1C8-B0CA-48C2-8EF5-2E867A567F52}" type="slidenum">
              <a:rPr lang="fr-FR" altLang="fr-FR" sz="11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fr-FR" altLang="fr-FR" sz="11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197" name="Image 4" descr="colodus-utilisateur-icone-9587-12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6035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 smtClean="0"/>
              <a:t>Interface de connexion</a:t>
            </a:r>
            <a:br>
              <a:rPr lang="fr-FR" altLang="fr-FR" dirty="0" smtClean="0"/>
            </a:br>
            <a:r>
              <a:rPr lang="fr-FR" altLang="fr-FR" sz="1800" dirty="0" smtClean="0">
                <a:hlinkClick r:id="rId3"/>
              </a:rPr>
              <a:t>https://colodus.sudoc.fr</a:t>
            </a:r>
            <a:endParaRPr lang="fr-FR" altLang="fr-FR" sz="1800" dirty="0" smtClean="0"/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457200" y="4076700"/>
            <a:ext cx="8229600" cy="2049463"/>
          </a:xfrm>
        </p:spPr>
        <p:txBody>
          <a:bodyPr/>
          <a:lstStyle/>
          <a:p>
            <a:pPr indent="0" algn="ctr" eaLnBrk="1" hangingPunct="1">
              <a:buFont typeface="Arial" charset="0"/>
              <a:buNone/>
              <a:defRPr/>
            </a:pPr>
            <a:r>
              <a:rPr lang="fr-FR" sz="1800" i="1" dirty="0" smtClean="0">
                <a:solidFill>
                  <a:schemeClr val="accent1"/>
                </a:solidFill>
              </a:rPr>
              <a:t>Utiliser de préférence le navigateur Firefox</a:t>
            </a:r>
          </a:p>
          <a:p>
            <a:pPr indent="0" eaLnBrk="1" hangingPunct="1">
              <a:buFont typeface="Arial" charset="0"/>
              <a:buNone/>
              <a:defRPr/>
            </a:pPr>
            <a:endParaRPr lang="fr-FR" sz="1800" dirty="0" smtClean="0"/>
          </a:p>
          <a:p>
            <a:pPr indent="0" eaLnBrk="1" hangingPunct="1">
              <a:buFont typeface="Arial" charset="0"/>
              <a:buNone/>
              <a:defRPr/>
            </a:pPr>
            <a:r>
              <a:rPr lang="fr-FR" sz="1800" dirty="0" smtClean="0"/>
              <a:t>Pour </a:t>
            </a:r>
            <a:r>
              <a:rPr lang="fr-FR" sz="1800" dirty="0"/>
              <a:t>utiliser </a:t>
            </a:r>
            <a:r>
              <a:rPr lang="fr-FR" sz="1800" dirty="0" err="1"/>
              <a:t>Colodus</a:t>
            </a:r>
            <a:r>
              <a:rPr lang="fr-FR" sz="1800" dirty="0"/>
              <a:t>, identifiant et mot de passe </a:t>
            </a:r>
            <a:r>
              <a:rPr lang="fr-FR" sz="1800" dirty="0" err="1"/>
              <a:t>WinIBW</a:t>
            </a:r>
            <a:r>
              <a:rPr lang="fr-FR" sz="1800" dirty="0"/>
              <a:t> sont </a:t>
            </a:r>
            <a:r>
              <a:rPr lang="fr-FR" sz="1800" dirty="0" smtClean="0"/>
              <a:t>obligatoires (login CC, CA</a:t>
            </a:r>
            <a:r>
              <a:rPr lang="fr-FR" sz="1800" smtClean="0"/>
              <a:t>, </a:t>
            </a:r>
            <a:r>
              <a:rPr lang="fr-FR" sz="1800" smtClean="0"/>
              <a:t>CB, XX).</a:t>
            </a:r>
            <a:endParaRPr lang="fr-FR" sz="1800" dirty="0"/>
          </a:p>
          <a:p>
            <a:pPr indent="0" eaLnBrk="1" hangingPunct="1">
              <a:buFont typeface="Arial" charset="0"/>
              <a:buNone/>
              <a:defRPr/>
            </a:pPr>
            <a:endParaRPr lang="fr-FR" sz="1800" dirty="0"/>
          </a:p>
          <a:p>
            <a:pPr indent="0" eaLnBrk="1" hangingPunct="1">
              <a:buFont typeface="Arial" charset="0"/>
              <a:buNone/>
              <a:defRPr/>
            </a:pPr>
            <a:r>
              <a:rPr lang="fr-FR" sz="1800" dirty="0"/>
              <a:t>En cas de perte, contacter votre coordinateur </a:t>
            </a:r>
            <a:r>
              <a:rPr lang="fr-FR" sz="1800" dirty="0" err="1"/>
              <a:t>Sudoc</a:t>
            </a:r>
            <a:r>
              <a:rPr lang="fr-FR" sz="1800" dirty="0"/>
              <a:t>, seul habilité à les fournir.</a:t>
            </a:r>
          </a:p>
          <a:p>
            <a:pPr indent="0" eaLnBrk="1" hangingPunct="1">
              <a:buFont typeface="Arial" charset="0"/>
              <a:buNone/>
              <a:defRPr/>
            </a:pPr>
            <a:endParaRPr lang="fr-FR" sz="2000" dirty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10244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5" y="1052513"/>
            <a:ext cx="3546475" cy="28400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Page d’accueil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582613" y="4221163"/>
            <a:ext cx="8229600" cy="1657350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2000" dirty="0" smtClean="0"/>
              <a:t>La page d’accueil se décompose en plusieurs zones :</a:t>
            </a:r>
          </a:p>
          <a:p>
            <a:pPr marL="0" indent="0" algn="just" eaLnBrk="1" hangingPunct="1">
              <a:spcBef>
                <a:spcPts val="0"/>
              </a:spcBef>
              <a:buFontTx/>
              <a:buChar char="-"/>
              <a:defRPr/>
            </a:pPr>
            <a:r>
              <a:rPr lang="fr-FR" sz="2000" dirty="0" smtClean="0"/>
              <a:t>Recherche par numéro identifiant</a:t>
            </a:r>
          </a:p>
          <a:p>
            <a:pPr marL="0" indent="0" algn="just" eaLnBrk="1" hangingPunct="1">
              <a:spcBef>
                <a:spcPts val="0"/>
              </a:spcBef>
              <a:buFontTx/>
              <a:buChar char="-"/>
              <a:defRPr/>
            </a:pPr>
            <a:r>
              <a:rPr lang="fr-FR" sz="2000" dirty="0" smtClean="0"/>
              <a:t>Rappel du login et du numéro RCR</a:t>
            </a:r>
          </a:p>
          <a:p>
            <a:pPr marL="0" indent="0" algn="just" eaLnBrk="1" hangingPunct="1">
              <a:spcBef>
                <a:spcPts val="0"/>
              </a:spcBef>
              <a:buFontTx/>
              <a:buChar char="-"/>
              <a:defRPr/>
            </a:pPr>
            <a:r>
              <a:rPr lang="fr-FR" sz="2000" dirty="0" smtClean="0"/>
              <a:t>Autres critères de recherche</a:t>
            </a: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grpSp>
        <p:nvGrpSpPr>
          <p:cNvPr id="3" name="Groupe 2"/>
          <p:cNvGrpSpPr/>
          <p:nvPr/>
        </p:nvGrpSpPr>
        <p:grpSpPr>
          <a:xfrm>
            <a:off x="611188" y="1557338"/>
            <a:ext cx="8201025" cy="2160587"/>
            <a:chOff x="611188" y="1557338"/>
            <a:chExt cx="8201025" cy="2160587"/>
          </a:xfrm>
        </p:grpSpPr>
        <p:pic>
          <p:nvPicPr>
            <p:cNvPr id="12292" name="Imag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188" y="1557338"/>
              <a:ext cx="8201025" cy="21605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03648" y="2276872"/>
              <a:ext cx="2304256" cy="413584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Recherche simple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539750" y="3068638"/>
            <a:ext cx="8229600" cy="1368425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20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2000" dirty="0" smtClean="0"/>
              <a:t>Pour effectuer une recherche simple, 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2000" dirty="0" smtClean="0"/>
              <a:t>saisir un numéro ISBN, ISSN (avec ou sans tiret) ou PPN</a:t>
            </a: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8525" y="1916832"/>
            <a:ext cx="4829175" cy="866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Recherche avancée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359891" y="2794000"/>
            <a:ext cx="7704137" cy="1368425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1800" dirty="0" smtClean="0"/>
              <a:t>Le mode recherche avancée s’active en cliquant sur « </a:t>
            </a:r>
            <a:r>
              <a:rPr lang="fr-FR" sz="1800" b="1" dirty="0" smtClean="0"/>
              <a:t>Autre critères de recherche</a:t>
            </a:r>
            <a:r>
              <a:rPr lang="fr-FR" sz="1800" dirty="0" smtClean="0"/>
              <a:t> ». 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1800" dirty="0" smtClean="0"/>
              <a:t>2 sections apparaissent :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r>
              <a:rPr lang="fr-FR" sz="1800" dirty="0" smtClean="0"/>
              <a:t> Recherche par index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endParaRPr lang="fr-FR" sz="1800" dirty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r>
              <a:rPr lang="fr-FR" sz="1800" dirty="0" smtClean="0"/>
              <a:t> Filtrer par (langue, pays, année de publication)</a:t>
            </a:r>
          </a:p>
          <a:p>
            <a:pPr eaLnBrk="1" hangingPunct="1">
              <a:buFont typeface="Arial" charset="0"/>
              <a:buChar char="•"/>
              <a:defRPr/>
            </a:pPr>
            <a:endParaRPr lang="fr-FR" sz="1800" dirty="0" smtClean="0"/>
          </a:p>
        </p:txBody>
      </p:sp>
      <p:pic>
        <p:nvPicPr>
          <p:cNvPr id="16389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75" y="908050"/>
            <a:ext cx="6069013" cy="1662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0648" y="5157192"/>
            <a:ext cx="2520280" cy="11253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7864" y="4005064"/>
            <a:ext cx="3574185" cy="9399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Année de publication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611188" y="3357563"/>
            <a:ext cx="8208962" cy="2879725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1800" smtClean="0"/>
              <a:t>Le formulaire permet de choisir une année ou une période.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1800" smtClean="0"/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1800" smtClean="0"/>
              <a:t>Par exemple :</a:t>
            </a:r>
          </a:p>
          <a:p>
            <a:pPr marL="0" indent="0" algn="just" eaLnBrk="1" hangingPunct="1">
              <a:spcBef>
                <a:spcPct val="0"/>
              </a:spcBef>
            </a:pPr>
            <a:endParaRPr lang="fr-FR" altLang="fr-FR" sz="1800" smtClean="0"/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800" smtClean="0"/>
              <a:t> « 2010 » : Restreint la recherche aux documents publiés en 2010</a:t>
            </a:r>
          </a:p>
          <a:p>
            <a:pPr marL="0" indent="0" algn="just" eaLnBrk="1" hangingPunct="1">
              <a:spcBef>
                <a:spcPct val="0"/>
              </a:spcBef>
            </a:pPr>
            <a:endParaRPr lang="fr-FR" altLang="fr-FR" sz="800" smtClean="0"/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800" smtClean="0"/>
              <a:t> « 2010-2011 » : Restreint à la période 2010/2011</a:t>
            </a:r>
          </a:p>
          <a:p>
            <a:pPr marL="0" indent="0" algn="just" eaLnBrk="1" hangingPunct="1">
              <a:spcBef>
                <a:spcPct val="0"/>
              </a:spcBef>
            </a:pPr>
            <a:endParaRPr lang="fr-FR" altLang="fr-FR" sz="800" smtClean="0"/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800" smtClean="0"/>
              <a:t> « 2007- » : Restreint à la période 2007 et au-delà</a:t>
            </a:r>
          </a:p>
          <a:p>
            <a:pPr marL="0" indent="0" algn="just" eaLnBrk="1" hangingPunct="1">
              <a:spcBef>
                <a:spcPct val="0"/>
              </a:spcBef>
            </a:pPr>
            <a:endParaRPr lang="fr-FR" altLang="fr-FR" sz="800" smtClean="0"/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800" smtClean="0"/>
              <a:t> « - 2013 » : Restreint à tout ce qui est antérieur à 2013</a:t>
            </a:r>
          </a:p>
        </p:txBody>
      </p:sp>
      <p:pic>
        <p:nvPicPr>
          <p:cNvPr id="18436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00" y="1263650"/>
            <a:ext cx="7210425" cy="1971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theme/theme1.xml><?xml version="1.0" encoding="utf-8"?>
<a:theme xmlns:a="http://schemas.openxmlformats.org/drawingml/2006/main" name="Modèle_Calam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9A63C060B9BD1B4B85A638E7F4B40D17" ma:contentTypeVersion="56" ma:contentTypeDescription="" ma:contentTypeScope="" ma:versionID="28febb54eb168f7ab056b267d5d96e0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ee09b4c17aec7ffa0e1db16cef0dd10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  <xsd:element ref="ns2:Liste_x0020_des_x0020_applic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Liste_x0020_des_x0020_applications" ma:index="21" nillable="true" ma:displayName="Liste des applications" ma:default="Autre" ma:format="Dropdown" ma:internalName="Liste_x0020_des_x0020_applications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ste_x0020_des_x0020_applications xmlns="9cb235b8-7541-4a6e-b886-1bf4192805bd">Autre</Liste_x0020_des_x0020_applications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OKI</TRI>
    <Tags xmlns="9cb235b8-7541-4a6e-b886-1bf4192805bd" xsi:nil="true"/>
    <Structure xmlns="9cb235b8-7541-4a6e-b886-1bf4192805bd">DSR - PFD</Structure>
    <Type_x0020_de_x0020_document_x0020_standard xmlns="9cb235b8-7541-4a6e-b886-1bf4192805bd">Support</Type_x0020_de_x0020_document_x0020_standard>
    <Année xmlns="9cb235b8-7541-4a6e-b886-1bf4192805bd">2013</Année>
    <N_x00b0__x0020_session xmlns="9cb235b8-7541-4a6e-b886-1bf4192805bd" xsi:nil="true"/>
    <_DCDateCreated xmlns="http://schemas.microsoft.com/sharepoint/v3/fields">2013-03-11T23:00:00+00:00</_DCDateCreated>
  </documentManagement>
</p:properties>
</file>

<file path=customXml/itemProps1.xml><?xml version="1.0" encoding="utf-8"?>
<ds:datastoreItem xmlns:ds="http://schemas.openxmlformats.org/officeDocument/2006/customXml" ds:itemID="{C9C9660D-62E2-4C6D-8563-5DDCC9447A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47BFE59-0ED2-40E4-8C17-D0D0051E9036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4B8DE400-0CC2-4E0F-9850-B29D25F4BDA9}">
  <ds:schemaRefs>
    <ds:schemaRef ds:uri="http://schemas.microsoft.com/office/2006/metadata/properties"/>
    <ds:schemaRef ds:uri="http://purl.org/dc/terms/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sharepoint/v3/fields"/>
    <ds:schemaRef ds:uri="http://purl.org/dc/elements/1.1/"/>
    <ds:schemaRef ds:uri="9cb235b8-7541-4a6e-b886-1bf4192805b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Modèle_Calames</Template>
  <TotalTime>709</TotalTime>
  <Words>129</Words>
  <Application>Microsoft Office PowerPoint</Application>
  <PresentationFormat>Affichage à l'écran (4:3)</PresentationFormat>
  <Paragraphs>41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Modèle_Calames</vt:lpstr>
      <vt:lpstr>Présentation de Colodus  pour un exemplarisateur</vt:lpstr>
      <vt:lpstr>Interface de connexion https://colodus.sudoc.fr</vt:lpstr>
      <vt:lpstr>Page d’accueil</vt:lpstr>
      <vt:lpstr>Recherche simple</vt:lpstr>
      <vt:lpstr>Recherche avancée</vt:lpstr>
      <vt:lpstr>Année de publication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Présentation Colodus pour Exemplarisateur</dc:title>
  <dc:creator>Olivier Kosinski</dc:creator>
  <cp:keywords>formation Colodus</cp:keywords>
  <cp:lastModifiedBy>Raphaelle Poveda</cp:lastModifiedBy>
  <cp:revision>111</cp:revision>
  <dcterms:created xsi:type="dcterms:W3CDTF">2012-09-26T14:07:15Z</dcterms:created>
  <dcterms:modified xsi:type="dcterms:W3CDTF">2017-06-20T08:35:00Z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700.000000000000</vt:lpwstr>
  </property>
</Properties>
</file>