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5" r:id="rId6"/>
    <p:sldId id="267" r:id="rId7"/>
    <p:sldId id="271" r:id="rId8"/>
    <p:sldId id="268" r:id="rId9"/>
    <p:sldId id="272" r:id="rId10"/>
    <p:sldId id="273" r:id="rId11"/>
    <p:sldId id="270" r:id="rId12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966" y="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35F4E65C-157C-48DD-BE43-73E866A05789}" type="datetimeFigureOut">
              <a:rPr lang="fr-FR"/>
              <a:pPr>
                <a:defRPr/>
              </a:pPr>
              <a:t>20/06/2017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9CDCA46-0979-4E98-B660-B9DAFC14AEE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36884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66887CFE-F604-48C0-A606-70377C8B84F6}" type="datetimeFigureOut">
              <a:rPr lang="fr-FR"/>
              <a:pPr>
                <a:defRPr/>
              </a:pPr>
              <a:t>20/06/2017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932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075039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150628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80370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419619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C71A2-2037-4EF4-AD13-DD9893CFAEA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2589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9871A-CF39-4507-A9E3-C812E527919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5910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1BC9B-BEEC-473C-973E-8340EC7F8CE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821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BBB8A-7764-423E-B68F-6B808CD0388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38589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347B862-9921-43C2-8A73-21409AD8B7D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mtClean="0"/>
              <a:t>Rechercher, consulter la liste de résultats </a:t>
            </a:r>
            <a:br>
              <a:rPr lang="fr-FR" altLang="fr-FR" smtClean="0"/>
            </a:br>
            <a:r>
              <a:rPr lang="fr-FR" altLang="fr-FR" smtClean="0"/>
              <a:t>et sélectionner une notice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</a:p>
        </p:txBody>
      </p:sp>
      <p:pic>
        <p:nvPicPr>
          <p:cNvPr id="8196" name="Image 4" descr="colodus-utilisateur-icone-9587-12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Recherche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457200" y="3500438"/>
            <a:ext cx="8229600" cy="2625725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  <a:defRPr/>
            </a:pPr>
            <a:r>
              <a:rPr lang="fr-FR" sz="2000" dirty="0" smtClean="0"/>
              <a:t>Tous les formulaires peuvent être combinés afin de trouver la notice à </a:t>
            </a:r>
            <a:r>
              <a:rPr lang="fr-FR" sz="2000" dirty="0" err="1" smtClean="0"/>
              <a:t>exemplariser</a:t>
            </a:r>
            <a:r>
              <a:rPr lang="fr-FR" sz="2000" dirty="0" smtClean="0"/>
              <a:t> :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000" dirty="0" smtClean="0"/>
              <a:t>Recherche par </a:t>
            </a:r>
            <a:r>
              <a:rPr lang="fr-FR" sz="2000" dirty="0" smtClean="0"/>
              <a:t>ISBN, ISSN </a:t>
            </a:r>
            <a:r>
              <a:rPr lang="fr-FR" sz="2000" dirty="0" smtClean="0"/>
              <a:t>ou </a:t>
            </a:r>
            <a:r>
              <a:rPr lang="fr-FR" sz="2000" dirty="0" smtClean="0"/>
              <a:t>PPN</a:t>
            </a:r>
            <a:endParaRPr lang="fr-FR" sz="20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000" dirty="0" smtClean="0"/>
              <a:t>Combinaison de trois index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000" dirty="0" smtClean="0"/>
              <a:t>Filtres par langue, pays et année (ou période) de publication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grpSp>
        <p:nvGrpSpPr>
          <p:cNvPr id="3" name="Groupe 2"/>
          <p:cNvGrpSpPr/>
          <p:nvPr/>
        </p:nvGrpSpPr>
        <p:grpSpPr>
          <a:xfrm>
            <a:off x="1115616" y="980728"/>
            <a:ext cx="6985000" cy="2263775"/>
            <a:chOff x="1115616" y="980728"/>
            <a:chExt cx="6985000" cy="2263775"/>
          </a:xfrm>
        </p:grpSpPr>
        <p:pic>
          <p:nvPicPr>
            <p:cNvPr id="10244" name="Image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980728"/>
              <a:ext cx="6985000" cy="226377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19672" y="1016591"/>
              <a:ext cx="2050207" cy="32417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Liste de résultats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3463"/>
            <a:ext cx="8229600" cy="1871662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dirty="0" smtClean="0"/>
              <a:t>Résultats : seuls </a:t>
            </a:r>
            <a:r>
              <a:rPr lang="fr-FR" altLang="fr-FR" sz="2000" b="1" dirty="0" smtClean="0"/>
              <a:t>les 50 premiers résultats </a:t>
            </a:r>
            <a:r>
              <a:rPr lang="fr-FR" altLang="fr-FR" sz="2000" dirty="0" smtClean="0"/>
              <a:t>sont </a:t>
            </a:r>
            <a:r>
              <a:rPr lang="fr-FR" altLang="fr-FR" sz="2000" dirty="0" smtClean="0"/>
              <a:t>affichés. 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dirty="0" smtClean="0"/>
              <a:t>Si </a:t>
            </a:r>
            <a:r>
              <a:rPr lang="fr-FR" altLang="fr-FR" sz="2000" dirty="0" smtClean="0"/>
              <a:t>vous ne trouvez pas la notice souhaitée, vous </a:t>
            </a:r>
            <a:r>
              <a:rPr lang="fr-FR" altLang="fr-FR" sz="2000" dirty="0" smtClean="0"/>
              <a:t>pouvez affiner </a:t>
            </a:r>
            <a:r>
              <a:rPr lang="fr-FR" altLang="fr-FR" sz="2000" dirty="0" smtClean="0"/>
              <a:t>votre </a:t>
            </a:r>
            <a:r>
              <a:rPr lang="fr-FR" altLang="fr-FR" sz="2000" dirty="0" smtClean="0"/>
              <a:t>recherche </a:t>
            </a:r>
            <a:r>
              <a:rPr lang="fr-FR" altLang="fr-FR" sz="2000" dirty="0" smtClean="0"/>
              <a:t>en cliquant sur l’onglet « </a:t>
            </a:r>
            <a:r>
              <a:rPr lang="fr-FR" altLang="fr-FR" sz="2000" b="1" dirty="0" smtClean="0"/>
              <a:t>cliquez-ici pour affiner votre recherche ».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dirty="0" smtClean="0"/>
              <a:t>Tri : toutes </a:t>
            </a:r>
            <a:r>
              <a:rPr lang="fr-FR" altLang="fr-FR" sz="2000" dirty="0" smtClean="0"/>
              <a:t>les </a:t>
            </a:r>
            <a:r>
              <a:rPr lang="fr-FR" altLang="fr-FR" sz="2000" b="1" dirty="0" smtClean="0"/>
              <a:t>colonnes peuvent être triées par ordre croissant </a:t>
            </a:r>
            <a:r>
              <a:rPr lang="fr-FR" altLang="fr-FR" sz="2000" dirty="0" smtClean="0"/>
              <a:t>ou </a:t>
            </a:r>
            <a:r>
              <a:rPr lang="fr-FR" altLang="fr-FR" sz="2000" b="1" dirty="0" smtClean="0"/>
              <a:t>décroissant en cliquant sur leurs intitulés</a:t>
            </a:r>
            <a:r>
              <a:rPr lang="fr-FR" altLang="fr-FR" sz="2000" dirty="0" smtClean="0"/>
              <a:t>.</a:t>
            </a:r>
            <a:endParaRPr lang="fr-FR" altLang="fr-FR" sz="2400" dirty="0" smtClean="0"/>
          </a:p>
        </p:txBody>
      </p:sp>
      <p:pic>
        <p:nvPicPr>
          <p:cNvPr id="12292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549400"/>
            <a:ext cx="7594600" cy="1554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275" y="695325"/>
            <a:ext cx="1323975" cy="518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33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 smtClean="0"/>
              <a:t>Type de document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1792288" y="908720"/>
            <a:ext cx="7129463" cy="5544616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dirty="0" smtClean="0"/>
              <a:t>Dans la liste de résultat, la </a:t>
            </a:r>
            <a:r>
              <a:rPr lang="fr-FR" altLang="fr-FR" sz="2000" dirty="0" smtClean="0"/>
              <a:t>deuxième colonne </a:t>
            </a:r>
            <a:r>
              <a:rPr lang="fr-FR" altLang="fr-FR" sz="2000" dirty="0" smtClean="0"/>
              <a:t>affiche le </a:t>
            </a:r>
            <a:r>
              <a:rPr lang="fr-FR" altLang="fr-FR" sz="2000" dirty="0" smtClean="0"/>
              <a:t>type du document dans le format spécifique du </a:t>
            </a:r>
            <a:r>
              <a:rPr lang="fr-FR" altLang="fr-FR" sz="2000" dirty="0" err="1" smtClean="0"/>
              <a:t>Sudoc</a:t>
            </a:r>
            <a:endParaRPr lang="fr-FR" altLang="fr-FR" sz="2000" dirty="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dirty="0" smtClean="0"/>
              <a:t>Plus particulièrement les deux premières lettres indiquent :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dirty="0" smtClean="0"/>
              <a:t> Ab = Périodique imprimé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dirty="0" smtClean="0"/>
              <a:t> Ad = Collection imprimée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dirty="0" smtClean="0"/>
              <a:t> Ob = Périodique électronique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dirty="0" smtClean="0"/>
              <a:t> Aa = monographie imprimée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dirty="0" smtClean="0"/>
              <a:t> </a:t>
            </a:r>
            <a:r>
              <a:rPr lang="fr-FR" altLang="fr-FR" sz="1600" dirty="0" err="1" smtClean="0"/>
              <a:t>Oa</a:t>
            </a:r>
            <a:r>
              <a:rPr lang="fr-FR" altLang="fr-FR" sz="1600" dirty="0" smtClean="0"/>
              <a:t> = monographie électronique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dirty="0"/>
              <a:t> </a:t>
            </a:r>
            <a:r>
              <a:rPr lang="fr-FR" altLang="fr-FR" sz="1600" dirty="0" smtClean="0"/>
              <a:t>etc.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1600" dirty="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2000" dirty="0" smtClean="0"/>
              <a:t>La colonne affiche également la présence ou non d’exemplaires :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600" dirty="0" smtClean="0"/>
              <a:t> + = Un exemplaire existe déjà </a:t>
            </a:r>
            <a:r>
              <a:rPr lang="fr-FR" altLang="fr-FR" sz="1600" u="sng" dirty="0" smtClean="0"/>
              <a:t>dans ma bibliothèque</a:t>
            </a:r>
          </a:p>
          <a:p>
            <a:pPr marL="0" indent="0" eaLnBrk="1" hangingPunct="1">
              <a:spcBef>
                <a:spcPct val="0"/>
              </a:spcBef>
            </a:pPr>
            <a:r>
              <a:rPr lang="fr-FR" altLang="fr-FR" sz="1600" dirty="0" smtClean="0"/>
              <a:t> * = Un exemplaire existe </a:t>
            </a:r>
            <a:r>
              <a:rPr lang="fr-FR" altLang="fr-FR" sz="1600" u="sng" dirty="0" smtClean="0"/>
              <a:t>dans une autre bibliothèque du </a:t>
            </a:r>
            <a:r>
              <a:rPr lang="fr-FR" altLang="fr-FR" sz="1600" u="sng" dirty="0" smtClean="0"/>
              <a:t>réseau</a:t>
            </a:r>
          </a:p>
          <a:p>
            <a:pPr marL="0" indent="0" eaLnBrk="1" hangingPunct="1">
              <a:spcBef>
                <a:spcPct val="0"/>
              </a:spcBef>
            </a:pPr>
            <a:r>
              <a:rPr lang="fr-FR" altLang="fr-FR" sz="1600" dirty="0"/>
              <a:t> </a:t>
            </a:r>
            <a:r>
              <a:rPr lang="fr-FR" altLang="fr-FR" sz="1600" dirty="0" smtClean="0"/>
              <a:t>« rien » = la notice n’est pas localisée dans le </a:t>
            </a:r>
            <a:r>
              <a:rPr lang="fr-FR" altLang="fr-FR" sz="1600" dirty="0" err="1" smtClean="0"/>
              <a:t>Sudoc</a:t>
            </a:r>
            <a:r>
              <a:rPr lang="fr-FR" altLang="fr-FR" sz="1600" u="sng" dirty="0" smtClean="0"/>
              <a:t/>
            </a:r>
            <a:br>
              <a:rPr lang="fr-FR" altLang="fr-FR" sz="1600" u="sng" dirty="0" smtClean="0"/>
            </a:br>
            <a:endParaRPr lang="fr-FR" altLang="fr-FR" sz="1600" u="sng" dirty="0" smtClean="0"/>
          </a:p>
        </p:txBody>
      </p:sp>
      <p:sp>
        <p:nvSpPr>
          <p:cNvPr id="5" name="Rectangle à coins arrondis 4"/>
          <p:cNvSpPr/>
          <p:nvPr/>
        </p:nvSpPr>
        <p:spPr>
          <a:xfrm>
            <a:off x="1116013" y="1052513"/>
            <a:ext cx="431800" cy="48244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Sélection d’une notice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468313" y="2205038"/>
            <a:ext cx="8229600" cy="1295400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Pour sélectionner une notice, cliquer sur une ligne de la liste de résultats.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20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La notice sélectionnée apparait alors en gras et un nouvel onglet s’ouvre </a:t>
            </a:r>
            <a:r>
              <a:rPr lang="fr-FR" sz="2000" dirty="0" smtClean="0"/>
              <a:t>affichant la </a:t>
            </a:r>
            <a:r>
              <a:rPr lang="fr-FR" sz="2000" dirty="0" smtClean="0"/>
              <a:t>notice détaillée.</a:t>
            </a: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16388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908050"/>
            <a:ext cx="5713413" cy="1169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9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4076700"/>
            <a:ext cx="4619625" cy="1835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416616" y="-154525"/>
            <a:ext cx="8229600" cy="1143000"/>
          </a:xfrm>
        </p:spPr>
        <p:txBody>
          <a:bodyPr/>
          <a:lstStyle/>
          <a:p>
            <a:pPr eaLnBrk="1" hangingPunct="1"/>
            <a:r>
              <a:rPr lang="fr-FR" altLang="fr-FR" dirty="0"/>
              <a:t>format d’affichage </a:t>
            </a:r>
            <a:r>
              <a:rPr lang="fr-FR" altLang="fr-FR" dirty="0" smtClean="0"/>
              <a:t>d’une notice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416616" y="1005511"/>
            <a:ext cx="8229600" cy="1295400"/>
          </a:xfrm>
        </p:spPr>
        <p:txBody>
          <a:bodyPr/>
          <a:lstStyle/>
          <a:p>
            <a:pPr marL="0" indent="0" algn="just">
              <a:buNone/>
            </a:pPr>
            <a:r>
              <a:rPr lang="fr-FR" sz="2000" dirty="0"/>
              <a:t>Un </a:t>
            </a:r>
            <a:r>
              <a:rPr lang="fr-FR" sz="2000" dirty="0" smtClean="0"/>
              <a:t>bouton d’action </a:t>
            </a:r>
            <a:r>
              <a:rPr lang="fr-FR" sz="2000" dirty="0"/>
              <a:t>permet de visualiser la notice en format de </a:t>
            </a:r>
            <a:r>
              <a:rPr lang="fr-FR" sz="2000" dirty="0" smtClean="0"/>
              <a:t>catalogage </a:t>
            </a:r>
            <a:r>
              <a:rPr lang="fr-FR" sz="2000" dirty="0" err="1" smtClean="0"/>
              <a:t>Unimarc</a:t>
            </a:r>
            <a:endParaRPr lang="fr-FR" sz="2000" dirty="0"/>
          </a:p>
          <a:p>
            <a:pPr algn="just"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1453528"/>
            <a:ext cx="3124299" cy="5833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2852934"/>
            <a:ext cx="3423116" cy="322804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5228" y="2806470"/>
            <a:ext cx="4821981" cy="33209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à coins arrondis 5"/>
          <p:cNvSpPr/>
          <p:nvPr/>
        </p:nvSpPr>
        <p:spPr>
          <a:xfrm>
            <a:off x="107504" y="3140968"/>
            <a:ext cx="2088232" cy="504056"/>
          </a:xfrm>
          <a:prstGeom prst="roundRect">
            <a:avLst/>
          </a:prstGeom>
          <a:solidFill>
            <a:schemeClr val="accent2">
              <a:alpha val="13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3635896" y="3933056"/>
            <a:ext cx="504056" cy="28803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81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 smtClean="0"/>
              <a:t>Affichage des exemplaires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611560" y="979884"/>
            <a:ext cx="8092600" cy="1296988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800" dirty="0" smtClean="0"/>
              <a:t>Pour afficher les exemplaires, à partir du détail de la notice 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800" dirty="0" smtClean="0"/>
              <a:t>cliquer sur «                  » puis sur un des boutons d’action : </a:t>
            </a:r>
            <a:r>
              <a:rPr lang="fr-FR" sz="1800" dirty="0" smtClean="0">
                <a:solidFill>
                  <a:schemeClr val="tx2"/>
                </a:solidFill>
              </a:rPr>
              <a:t>Tous les exemplaires de mon ILN </a:t>
            </a:r>
            <a:r>
              <a:rPr lang="fr-FR" sz="1800" dirty="0" smtClean="0"/>
              <a:t>ou </a:t>
            </a:r>
            <a:r>
              <a:rPr lang="fr-FR" sz="1800" dirty="0" smtClean="0">
                <a:solidFill>
                  <a:schemeClr val="tx2"/>
                </a:solidFill>
              </a:rPr>
              <a:t>Tous les exemplaires du </a:t>
            </a:r>
            <a:r>
              <a:rPr lang="fr-FR" sz="1800" dirty="0" err="1" smtClean="0">
                <a:solidFill>
                  <a:schemeClr val="tx2"/>
                </a:solidFill>
              </a:rPr>
              <a:t>Sudoc</a:t>
            </a:r>
            <a:endParaRPr lang="fr-FR" sz="1800" dirty="0" smtClean="0">
              <a:solidFill>
                <a:schemeClr val="tx2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20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66" y="2288474"/>
            <a:ext cx="4255847" cy="15842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662" y="4646950"/>
            <a:ext cx="4169513" cy="154341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tangle à coins arrondis 6"/>
          <p:cNvSpPr/>
          <p:nvPr/>
        </p:nvSpPr>
        <p:spPr>
          <a:xfrm>
            <a:off x="287524" y="2881787"/>
            <a:ext cx="2484276" cy="504056"/>
          </a:xfrm>
          <a:prstGeom prst="roundRect">
            <a:avLst/>
          </a:prstGeom>
          <a:solidFill>
            <a:schemeClr val="accent2">
              <a:alpha val="13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1391480" y="5586654"/>
            <a:ext cx="2532448" cy="504056"/>
          </a:xfrm>
          <a:prstGeom prst="roundRect">
            <a:avLst/>
          </a:prstGeom>
          <a:solidFill>
            <a:schemeClr val="accent2">
              <a:alpha val="13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200" y="4194895"/>
            <a:ext cx="2691185" cy="21516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Flèche droite 10"/>
          <p:cNvSpPr/>
          <p:nvPr/>
        </p:nvSpPr>
        <p:spPr>
          <a:xfrm>
            <a:off x="5788730" y="5270741"/>
            <a:ext cx="504056" cy="28803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4088" y="2285751"/>
            <a:ext cx="2608562" cy="155054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Flèche droite 12"/>
          <p:cNvSpPr/>
          <p:nvPr/>
        </p:nvSpPr>
        <p:spPr>
          <a:xfrm>
            <a:off x="4739457" y="2971428"/>
            <a:ext cx="504056" cy="28803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3728" y="1280081"/>
            <a:ext cx="1670298" cy="327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67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Création d’un exemplaire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324272" y="4293096"/>
            <a:ext cx="8229600" cy="1440160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800" dirty="0" smtClean="0"/>
              <a:t>Pour créer un exemplaire, à partir du détail de la notice 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800" dirty="0" smtClean="0"/>
              <a:t>cliquer sur « </a:t>
            </a:r>
            <a:r>
              <a:rPr lang="fr-FR" sz="1800" dirty="0" smtClean="0">
                <a:solidFill>
                  <a:srgbClr val="00B050"/>
                </a:solidFill>
              </a:rPr>
              <a:t>Gérer mes exemplaires</a:t>
            </a:r>
            <a:r>
              <a:rPr lang="fr-FR" sz="1800" dirty="0" smtClean="0"/>
              <a:t> ».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1800" dirty="0"/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fr-FR" sz="1800" dirty="0"/>
              <a:t>*</a:t>
            </a:r>
            <a:r>
              <a:rPr lang="fr-FR" sz="1800" i="1" dirty="0"/>
              <a:t>Vous trouverez plus d’explications sur la création d’exemplaires dans un cours dédié.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20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12776"/>
            <a:ext cx="7511008" cy="216322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tangle à coins arrondis 6"/>
          <p:cNvSpPr/>
          <p:nvPr/>
        </p:nvSpPr>
        <p:spPr>
          <a:xfrm>
            <a:off x="3275856" y="2132856"/>
            <a:ext cx="2484276" cy="504056"/>
          </a:xfrm>
          <a:prstGeom prst="roundRect">
            <a:avLst/>
          </a:prstGeom>
          <a:solidFill>
            <a:schemeClr val="accent2">
              <a:alpha val="13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OKI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2013-03-11T23:00:00+00:00</_DCDateCreate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D2473C49-F5C0-48A9-B037-2EAE8A3D18E8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$ListId:Supports3;"/>
    <ds:schemaRef ds:uri="http://schemas.openxmlformats.org/package/2006/metadata/core-properties"/>
    <ds:schemaRef ds:uri="http://schemas.microsoft.com/office/2006/documentManagement/types"/>
    <ds:schemaRef ds:uri="http://schemas.microsoft.com/sharepoint/v3/fields"/>
    <ds:schemaRef ds:uri="9cb235b8-7541-4a6e-b886-1bf4192805b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2293ABC-0704-4980-B621-7F13591A33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41BEDD8-037F-4830-8E13-B1EDE0003D64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963</TotalTime>
  <Words>259</Words>
  <Application>Microsoft Office PowerPoint</Application>
  <PresentationFormat>Affichage à l'écran (4:3)</PresentationFormat>
  <Paragraphs>44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Modèle_Calames</vt:lpstr>
      <vt:lpstr>Rechercher, consulter la liste de résultats  et sélectionner une notice  pour un exemplarisateur</vt:lpstr>
      <vt:lpstr>Recherche</vt:lpstr>
      <vt:lpstr>Liste de résultats</vt:lpstr>
      <vt:lpstr>Type de document</vt:lpstr>
      <vt:lpstr>Sélection d’une notice</vt:lpstr>
      <vt:lpstr>format d’affichage d’une notice</vt:lpstr>
      <vt:lpstr>Affichage des exemplaires</vt:lpstr>
      <vt:lpstr>Création d’un exemplaire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Recherche Colodus pour Exemplarisateur</dc:title>
  <dc:creator>Olivier Kosinski</dc:creator>
  <cp:keywords>formation Colodus</cp:keywords>
  <cp:lastModifiedBy>Raphaelle Poveda</cp:lastModifiedBy>
  <cp:revision>130</cp:revision>
  <dcterms:created xsi:type="dcterms:W3CDTF">2012-09-26T14:07:15Z</dcterms:created>
  <dcterms:modified xsi:type="dcterms:W3CDTF">2017-06-20T08:34:43Z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500.000000000000</vt:lpwstr>
  </property>
</Properties>
</file>