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26"/>
  </p:notesMasterIdLst>
  <p:handoutMasterIdLst>
    <p:handoutMasterId r:id="rId27"/>
  </p:handoutMasterIdLst>
  <p:sldIdLst>
    <p:sldId id="256" r:id="rId5"/>
    <p:sldId id="257" r:id="rId6"/>
    <p:sldId id="285" r:id="rId7"/>
    <p:sldId id="258" r:id="rId8"/>
    <p:sldId id="259" r:id="rId9"/>
    <p:sldId id="271" r:id="rId10"/>
    <p:sldId id="260" r:id="rId11"/>
    <p:sldId id="261" r:id="rId12"/>
    <p:sldId id="269" r:id="rId13"/>
    <p:sldId id="284" r:id="rId14"/>
    <p:sldId id="262" r:id="rId15"/>
    <p:sldId id="272" r:id="rId16"/>
    <p:sldId id="275" r:id="rId17"/>
    <p:sldId id="273" r:id="rId18"/>
    <p:sldId id="263" r:id="rId19"/>
    <p:sldId id="276" r:id="rId20"/>
    <p:sldId id="287" r:id="rId21"/>
    <p:sldId id="288" r:id="rId22"/>
    <p:sldId id="289" r:id="rId23"/>
    <p:sldId id="290" r:id="rId24"/>
    <p:sldId id="286" r:id="rId25"/>
  </p:sldIdLst>
  <p:sldSz cx="9144000" cy="6858000" type="screen4x3"/>
  <p:notesSz cx="7099300" cy="10234613"/>
  <p:defaultTextStyle>
    <a:defPPr>
      <a:defRPr lang="fr-FR"/>
    </a:defPPr>
    <a:lvl1pPr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23863" indent="33338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847725" indent="66675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271588" indent="10001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697038" indent="131763" algn="l" defTabSz="847725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4B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9" d="100"/>
          <a:sy n="79" d="100"/>
        </p:scale>
        <p:origin x="3966" y="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EE636086-E4A9-41A3-83A8-5C9582E156A8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19163" eaLnBrk="1" hangingPunct="1">
              <a:defRPr sz="13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A2AD0B-EA83-4B35-A9C0-4B1C8E999389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266135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30F8D3C6-8A83-4F43-99BC-C3F5179E2DA5}" type="datetimeFigureOut">
              <a:rPr lang="fr-FR"/>
              <a:pPr>
                <a:defRPr/>
              </a:pPr>
              <a:t>20/06/2017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 defTabSz="919328" eaLnBrk="1" fontAlgn="auto" hangingPunct="1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5059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23863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47725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7158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97038" algn="l" defTabSz="847725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121789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46148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70505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94862" algn="l" defTabSz="848715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444572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941568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5889540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18342041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 smtClean="0"/>
          </a:p>
        </p:txBody>
      </p:sp>
    </p:spTree>
    <p:extLst>
      <p:ext uri="{BB962C8B-B14F-4D97-AF65-F5344CB8AC3E}">
        <p14:creationId xmlns:p14="http://schemas.microsoft.com/office/powerpoint/2010/main" val="3051576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757237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64DDE-33F4-4B3D-9A46-46B37AA1064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93889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4/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614362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000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30C55-8A9B-4371-8CC2-4402E351F2D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44138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re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:\Reseau\Formation_Reseau\contratC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0688" y="6513513"/>
            <a:ext cx="539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1403350" cy="981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873" tIns="42436" rIns="84873" bIns="42436" anchor="ctr"/>
          <a:lstStyle/>
          <a:p>
            <a:pPr algn="ctr" defTabSz="848715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pic>
        <p:nvPicPr>
          <p:cNvPr id="6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age 10" descr="Colodu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06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2" y="2130444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2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243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8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730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974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21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46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70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94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1CFB66-8B20-42CE-8614-872D5775549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664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u 16/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:\Departements\CCE\ComexternesaufArabesques\LOGO\LogoproduitsABES\LogoABES\logo_ABES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408738"/>
            <a:ext cx="511175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15888"/>
            <a:ext cx="3333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A7A8A5-94AC-4166-AB45-DAF21B8D088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00123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68313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873" tIns="42436" rIns="84873" bIns="424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84873" tIns="42436" rIns="84873" bIns="42436" rtlCol="0" anchor="ctr"/>
          <a:lstStyle>
            <a:lvl1pPr algn="ctr" defTabSz="848715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4873" tIns="42436" rIns="84873" bIns="4243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E38D052-47A0-44F9-8BAA-3515704636FB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  <p:cxnSp>
        <p:nvCxnSpPr>
          <p:cNvPr id="7" name="Connecteur droit 6"/>
          <p:cNvCxnSpPr/>
          <p:nvPr userDrawn="1"/>
        </p:nvCxnSpPr>
        <p:spPr>
          <a:xfrm>
            <a:off x="0" y="6381750"/>
            <a:ext cx="9144000" cy="0"/>
          </a:xfrm>
          <a:prstGeom prst="line">
            <a:avLst/>
          </a:prstGeom>
          <a:ln w="19050" cmpd="sng">
            <a:solidFill>
              <a:srgbClr val="4877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</p:sldLayoutIdLst>
  <p:hf hdr="0" dt="0"/>
  <p:txStyles>
    <p:titleStyle>
      <a:lvl1pPr algn="ctr" defTabSz="847725" rtl="0" eaLnBrk="0" fontAlgn="base" hangingPunct="0">
        <a:spcBef>
          <a:spcPct val="0"/>
        </a:spcBef>
        <a:spcAft>
          <a:spcPct val="0"/>
        </a:spcAft>
        <a:defRPr sz="27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ctr" defTabSz="847725" rtl="0" eaLnBrk="0" fontAlgn="base" hangingPunct="0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defTabSz="847725" rtl="0" fontAlgn="base">
        <a:spcBef>
          <a:spcPct val="0"/>
        </a:spcBef>
        <a:spcAft>
          <a:spcPct val="0"/>
        </a:spcAft>
        <a:defRPr sz="27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17500" indent="-317500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688975" indent="-265113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060450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484313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1908175" indent="-211138" algn="l" defTabSz="8477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333969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58327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2685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07044" indent="-212178" algn="l" defTabSz="848715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435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871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7307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9743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21789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6148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70505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94862" algn="l" defTabSz="84871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5.png"/><Relationship Id="rId4" Type="http://schemas.openxmlformats.org/officeDocument/2006/relationships/image" Target="../media/image3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0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mtClean="0"/>
              <a:t>La création des données d’exemplaire</a:t>
            </a:r>
            <a:br>
              <a:rPr lang="fr-FR" altLang="fr-FR" smtClean="0"/>
            </a:br>
            <a:r>
              <a:rPr lang="fr-FR" altLang="fr-FR" smtClean="0"/>
              <a:t/>
            </a:r>
            <a:br>
              <a:rPr lang="fr-FR" altLang="fr-FR" smtClean="0"/>
            </a:br>
            <a:r>
              <a:rPr lang="fr-FR" altLang="fr-FR" smtClean="0"/>
              <a:t>pour un exemplarisateur</a:t>
            </a:r>
          </a:p>
        </p:txBody>
      </p:sp>
      <p:pic>
        <p:nvPicPr>
          <p:cNvPr id="8196" name="Image 3" descr="colodus-exemplarisateur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8" y="188913"/>
            <a:ext cx="121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Etat de collection »</a:t>
            </a:r>
          </a:p>
        </p:txBody>
      </p:sp>
      <p:sp>
        <p:nvSpPr>
          <p:cNvPr id="6" name="Rectangle 5"/>
          <p:cNvSpPr/>
          <p:nvPr/>
        </p:nvSpPr>
        <p:spPr>
          <a:xfrm>
            <a:off x="1835150" y="2492375"/>
            <a:ext cx="5473700" cy="331311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2268538" y="5805488"/>
            <a:ext cx="5470525" cy="358775"/>
          </a:xfrm>
          <a:prstGeom prst="rect">
            <a:avLst/>
          </a:prstGeom>
          <a:solidFill>
            <a:schemeClr val="bg1">
              <a:alpha val="4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sp>
        <p:nvSpPr>
          <p:cNvPr id="9" name="Flèche droite 8"/>
          <p:cNvSpPr/>
          <p:nvPr/>
        </p:nvSpPr>
        <p:spPr>
          <a:xfrm>
            <a:off x="285750" y="3532188"/>
            <a:ext cx="936625" cy="431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3648" y="1900883"/>
            <a:ext cx="7454979" cy="20631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état de collection »</a:t>
            </a:r>
          </a:p>
        </p:txBody>
      </p:sp>
      <p:sp>
        <p:nvSpPr>
          <p:cNvPr id="2765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Bloc qui correspond à la zone 955 du format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Va de pair avec le bloc « localisation » (930) pour former une seule occurrence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1196975"/>
            <a:ext cx="7454979" cy="206310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état de collection »</a:t>
            </a:r>
          </a:p>
        </p:txBody>
      </p:sp>
      <p:sp>
        <p:nvSpPr>
          <p:cNvPr id="28675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Description des champs : </a:t>
            </a:r>
          </a:p>
          <a:p>
            <a:pPr eaLnBrk="1" hangingPunct="1"/>
            <a:r>
              <a:rPr lang="fr-FR" altLang="fr-FR" sz="2000" dirty="0" smtClean="0"/>
              <a:t>Jour et Mois de début </a:t>
            </a:r>
          </a:p>
          <a:p>
            <a:pPr lvl="1" eaLnBrk="1" hangingPunct="1"/>
            <a:r>
              <a:rPr lang="fr-FR" altLang="fr-FR" sz="1600" dirty="0" smtClean="0"/>
              <a:t>saisir les données</a:t>
            </a:r>
          </a:p>
          <a:p>
            <a:pPr eaLnBrk="1" hangingPunct="1"/>
            <a:r>
              <a:rPr lang="fr-FR" altLang="fr-FR" sz="2000" dirty="0" smtClean="0"/>
              <a:t>Année de début</a:t>
            </a:r>
          </a:p>
          <a:p>
            <a:pPr lvl="1" eaLnBrk="1" hangingPunct="1"/>
            <a:r>
              <a:rPr lang="fr-FR" altLang="fr-FR" sz="1600" dirty="0" smtClean="0"/>
              <a:t>saisir l’année sous la forme AAAA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</p:txBody>
      </p:sp>
      <p:sp>
        <p:nvSpPr>
          <p:cNvPr id="28676" name="Rectangle 5"/>
          <p:cNvSpPr>
            <a:spLocks noChangeArrowheads="1"/>
          </p:cNvSpPr>
          <p:nvPr/>
        </p:nvSpPr>
        <p:spPr bwMode="auto">
          <a:xfrm>
            <a:off x="250825" y="5949950"/>
            <a:ext cx="8353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(b), (c), </a:t>
            </a:r>
            <a:r>
              <a:rPr lang="fr-FR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(a) = rappel du code des sous-zones du format correspondantes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725" y="1136536"/>
            <a:ext cx="6984776" cy="19329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792" y="1426964"/>
            <a:ext cx="7859290" cy="44932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96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Complétude du bloc « état de collection »</a:t>
            </a:r>
          </a:p>
        </p:txBody>
      </p:sp>
      <p:sp>
        <p:nvSpPr>
          <p:cNvPr id="2969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6337399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Ajout de sous-zone: </a:t>
            </a:r>
          </a:p>
          <a:p>
            <a:pPr eaLnBrk="1" hangingPunct="1"/>
            <a:r>
              <a:rPr lang="fr-FR" altLang="fr-FR" sz="2000" dirty="0" smtClean="0"/>
              <a:t>Les sous-zones correspondant à des données de l’état de collection, non visibles dans le bloc, sont à ajouter :</a:t>
            </a:r>
          </a:p>
          <a:p>
            <a:pPr lvl="1" eaLnBrk="1" hangingPunct="1"/>
            <a:endParaRPr lang="fr-FR" altLang="fr-FR" sz="1600" dirty="0" smtClean="0"/>
          </a:p>
          <a:p>
            <a:pPr lvl="1" eaLnBrk="1" hangingPunct="1"/>
            <a:r>
              <a:rPr lang="fr-FR" altLang="fr-FR" sz="1600" dirty="0" smtClean="0"/>
              <a:t>Cliquer sur </a:t>
            </a:r>
          </a:p>
          <a:p>
            <a:pPr lvl="1" eaLnBrk="1" hangingPunct="1"/>
            <a:endParaRPr lang="fr-FR" altLang="fr-FR" sz="1600" dirty="0" smtClean="0"/>
          </a:p>
          <a:p>
            <a:pPr lvl="1" eaLnBrk="1" hangingPunct="1"/>
            <a:r>
              <a:rPr lang="fr-FR" altLang="fr-FR" sz="1600" dirty="0" smtClean="0"/>
              <a:t>Cliquer sur une sous-zone proposée dans la liste</a:t>
            </a:r>
          </a:p>
          <a:p>
            <a:pPr lvl="2" eaLnBrk="1" hangingPunct="1"/>
            <a:r>
              <a:rPr lang="fr-FR" altLang="fr-FR" sz="1600" i="1" dirty="0" smtClean="0"/>
              <a:t>La sous-zone ainsi demandée vient s’ajouter dans l’interface de saisie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</p:txBody>
      </p:sp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250825" y="5949950"/>
            <a:ext cx="83534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fr-FR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(a), </a:t>
            </a:r>
            <a:r>
              <a:rPr lang="fr-FR" altLang="fr-FR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(b), (c), </a:t>
            </a:r>
            <a:r>
              <a:rPr lang="fr-FR" altLang="fr-FR" sz="1200" dirty="0">
                <a:latin typeface="Arial" panose="020B0604020202020204" pitchFamily="34" charset="0"/>
                <a:cs typeface="Arial" panose="020B0604020202020204" pitchFamily="34" charset="0"/>
              </a:rPr>
              <a:t>… = rappel du code des sous-zones du format correspondantes</a:t>
            </a:r>
          </a:p>
        </p:txBody>
      </p:sp>
      <p:pic>
        <p:nvPicPr>
          <p:cNvPr id="29702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037" y="3741667"/>
            <a:ext cx="2311400" cy="342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Flèche droite 8"/>
          <p:cNvSpPr/>
          <p:nvPr/>
        </p:nvSpPr>
        <p:spPr>
          <a:xfrm>
            <a:off x="5364088" y="3729954"/>
            <a:ext cx="936625" cy="431800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2240" y="2410967"/>
            <a:ext cx="2235238" cy="34809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Complétude du bloc « état de collection »</a:t>
            </a:r>
          </a:p>
        </p:txBody>
      </p:sp>
      <p:sp>
        <p:nvSpPr>
          <p:cNvPr id="22532" name="Espace réservé du contenu 2"/>
          <p:cNvSpPr>
            <a:spLocks noGrp="1"/>
          </p:cNvSpPr>
          <p:nvPr>
            <p:ph idx="1"/>
          </p:nvPr>
        </p:nvSpPr>
        <p:spPr>
          <a:xfrm>
            <a:off x="107950" y="1143000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400" dirty="0" smtClean="0"/>
              <a:t>Procédure pour la saisie d’une « nouvelle séquence »: </a:t>
            </a:r>
          </a:p>
          <a:p>
            <a:pPr eaLnBrk="1" hangingPunct="1"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r>
              <a:rPr lang="fr-FR" altLang="fr-FR" sz="2000" dirty="0" smtClean="0"/>
              <a:t>Après avoir saisi la première séquence :  </a:t>
            </a:r>
          </a:p>
          <a:p>
            <a:pPr eaLnBrk="1" hangingPunct="1">
              <a:defRPr/>
            </a:pPr>
            <a:r>
              <a:rPr lang="fr-FR" altLang="fr-FR" sz="2000" dirty="0" smtClean="0"/>
              <a:t>Cliquer sur </a:t>
            </a:r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endParaRPr lang="fr-FR" altLang="fr-FR" sz="20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eaLnBrk="1" hangingPunct="1">
              <a:defRPr/>
            </a:pPr>
            <a:r>
              <a:rPr lang="fr-FR" altLang="fr-FR" sz="2000" dirty="0" smtClean="0"/>
              <a:t>Saisir les données de l’état de collection pour cette séquence</a:t>
            </a:r>
          </a:p>
          <a:p>
            <a:pPr eaLnBrk="1" hangingPunct="1">
              <a:defRPr/>
            </a:pPr>
            <a:r>
              <a:rPr lang="fr-FR" altLang="fr-FR" sz="2000" dirty="0" smtClean="0"/>
              <a:t>                           pour afficher des sous-zones, si nécessaire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124075" y="1700213"/>
            <a:ext cx="3959225" cy="792162"/>
          </a:xfrm>
          <a:prstGeom prst="roundRect">
            <a:avLst/>
          </a:prstGeom>
          <a:solidFill>
            <a:schemeClr val="bg1">
              <a:lumMod val="65000"/>
              <a:alpha val="16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Exemple : </a:t>
            </a:r>
          </a:p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2001 (janvier) – 2009 (décembre)  ;   2011 (janvier) –</a:t>
            </a:r>
          </a:p>
          <a:p>
            <a:pPr eaLnBrk="1" hangingPunct="1">
              <a:defRPr/>
            </a:pPr>
            <a:endParaRPr lang="fr-FR" sz="1200" dirty="0">
              <a:solidFill>
                <a:srgbClr val="002060"/>
              </a:solidFill>
            </a:endParaRPr>
          </a:p>
          <a:p>
            <a:pPr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                séquence 1		séquence 2</a:t>
            </a:r>
          </a:p>
        </p:txBody>
      </p:sp>
      <p:sp>
        <p:nvSpPr>
          <p:cNvPr id="12" name="Accolade fermante 11"/>
          <p:cNvSpPr/>
          <p:nvPr/>
        </p:nvSpPr>
        <p:spPr>
          <a:xfrm rot="5400000">
            <a:off x="4896644" y="1593057"/>
            <a:ext cx="287337" cy="1079500"/>
          </a:xfrm>
          <a:prstGeom prst="rightBrace">
            <a:avLst>
              <a:gd name="adj1" fmla="val 8333"/>
              <a:gd name="adj2" fmla="val 48589"/>
            </a:avLst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dirty="0"/>
              <a:t> </a:t>
            </a:r>
          </a:p>
        </p:txBody>
      </p:sp>
      <p:sp>
        <p:nvSpPr>
          <p:cNvPr id="13" name="Accolade fermante 12"/>
          <p:cNvSpPr/>
          <p:nvPr/>
        </p:nvSpPr>
        <p:spPr>
          <a:xfrm rot="5400000">
            <a:off x="3132138" y="1052513"/>
            <a:ext cx="287337" cy="2160587"/>
          </a:xfrm>
          <a:prstGeom prst="rightBrace">
            <a:avLst>
              <a:gd name="adj1" fmla="val 8333"/>
              <a:gd name="adj2" fmla="val 48589"/>
            </a:avLst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fr-FR"/>
          </a:p>
        </p:txBody>
      </p:sp>
      <p:pic>
        <p:nvPicPr>
          <p:cNvPr id="30727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086892"/>
            <a:ext cx="716280" cy="45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8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799" y="3315492"/>
            <a:ext cx="2517775" cy="16049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9" name="Imag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5645018"/>
            <a:ext cx="231298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Les autres blocs éditables</a:t>
            </a:r>
          </a:p>
        </p:txBody>
      </p:sp>
      <p:sp>
        <p:nvSpPr>
          <p:cNvPr id="23555" name="Espace réservé du contenu 2"/>
          <p:cNvSpPr>
            <a:spLocks noGrp="1"/>
          </p:cNvSpPr>
          <p:nvPr>
            <p:ph idx="1"/>
          </p:nvPr>
        </p:nvSpPr>
        <p:spPr>
          <a:xfrm>
            <a:off x="188913" y="134302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r>
              <a:rPr lang="fr-FR" altLang="fr-FR" sz="1800" dirty="0" smtClean="0"/>
              <a:t>Informations du niveau de la « notice d’exemplaire »</a:t>
            </a:r>
          </a:p>
          <a:p>
            <a:pPr lvl="1" eaLnBrk="1" hangingPunct="1">
              <a:defRPr/>
            </a:pPr>
            <a:endParaRPr lang="fr-FR" altLang="fr-FR" sz="1400" dirty="0" smtClean="0"/>
          </a:p>
          <a:p>
            <a:pPr lvl="1" eaLnBrk="1" hangingPunct="1">
              <a:defRPr/>
            </a:pPr>
            <a:r>
              <a:rPr lang="fr-FR" altLang="fr-FR" sz="1400" dirty="0" smtClean="0"/>
              <a:t>Une note de contenu spécifique à la bibliothèque</a:t>
            </a:r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marL="423862" lvl="1" indent="0" eaLnBrk="1" hangingPunct="1">
              <a:buFont typeface="Arial" panose="020B0604020202020204" pitchFamily="34" charset="0"/>
              <a:buNone/>
              <a:defRPr/>
            </a:pPr>
            <a:endParaRPr lang="fr-FR" altLang="fr-FR" sz="2000" dirty="0" smtClean="0"/>
          </a:p>
          <a:p>
            <a:pPr lvl="1" eaLnBrk="1" hangingPunct="1">
              <a:defRPr/>
            </a:pPr>
            <a:r>
              <a:rPr lang="fr-FR" altLang="fr-FR" sz="1400" dirty="0" smtClean="0"/>
              <a:t>Une classification différente de celle mentionnée dans la notice du document, utilisée dans la bibliothèque</a:t>
            </a:r>
          </a:p>
          <a:p>
            <a:pPr lvl="1" eaLnBrk="1" hangingPunct="1">
              <a:defRPr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  <a:defRPr/>
            </a:pPr>
            <a:endParaRPr lang="fr-FR" altLang="fr-FR" sz="2400" dirty="0" smtClean="0"/>
          </a:p>
          <a:p>
            <a:pPr eaLnBrk="1" hangingPunct="1">
              <a:defRPr/>
            </a:pPr>
            <a:endParaRPr lang="fr-FR" altLang="fr-FR" sz="2400" dirty="0" smtClean="0"/>
          </a:p>
        </p:txBody>
      </p:sp>
      <p:pic>
        <p:nvPicPr>
          <p:cNvPr id="31749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3284538"/>
            <a:ext cx="3981450" cy="10255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750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1063" y="4945063"/>
            <a:ext cx="2322512" cy="13271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346" y="1014305"/>
            <a:ext cx="2304256" cy="11097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validation de la saisie</a:t>
            </a:r>
          </a:p>
        </p:txBody>
      </p:sp>
      <p:sp>
        <p:nvSpPr>
          <p:cNvPr id="3277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		 : ne sauvegarde pas les données saisies  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	 </a:t>
            </a:r>
            <a:r>
              <a:rPr lang="fr-FR" altLang="fr-FR" sz="2000" dirty="0" smtClean="0"/>
              <a:t>retourne à l’écran précédent « Données d’exemplaires »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1600" dirty="0" smtClean="0"/>
              <a:t> </a:t>
            </a:r>
            <a:r>
              <a:rPr lang="fr-FR" altLang="fr-FR" sz="2000" dirty="0" smtClean="0"/>
              <a:t>: valide les données saisies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	 retourne à l’écran précédent « Données d’exemplaires »</a:t>
            </a:r>
            <a:br>
              <a:rPr lang="fr-FR" altLang="fr-FR" sz="2000" dirty="0" smtClean="0"/>
            </a:br>
            <a:r>
              <a:rPr lang="fr-FR" altLang="fr-FR" sz="2000" dirty="0" smtClean="0"/>
              <a:t> et affiche l’exemplaire créé (en format)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2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lvl="1" eaLnBrk="1" hangingPunct="1"/>
            <a:endParaRPr lang="fr-FR" altLang="fr-FR" sz="2000" dirty="0" smtClean="0"/>
          </a:p>
          <a:p>
            <a:pPr lvl="1"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</p:txBody>
      </p:sp>
      <p:pic>
        <p:nvPicPr>
          <p:cNvPr id="3277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1916113"/>
            <a:ext cx="7239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Imag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3357563"/>
            <a:ext cx="723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038" y="4652963"/>
            <a:ext cx="4502150" cy="11445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>
          <a:xfrm>
            <a:off x="529332" y="-128858"/>
            <a:ext cx="8229600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La création de données locales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251519" y="1196752"/>
            <a:ext cx="8785225" cy="4929188"/>
          </a:xfrm>
        </p:spPr>
        <p:txBody>
          <a:bodyPr/>
          <a:lstStyle/>
          <a:p>
            <a:pPr eaLnBrk="1" hangingPunct="1"/>
            <a:r>
              <a:rPr lang="fr-FR" sz="2000" dirty="0"/>
              <a:t>Aucun formulaire ou de masque de saisie pour créer des données </a:t>
            </a:r>
            <a:r>
              <a:rPr lang="fr-FR" sz="2000" dirty="0" smtClean="0"/>
              <a:t>locales*</a:t>
            </a:r>
          </a:p>
          <a:p>
            <a:pPr lvl="1" eaLnBrk="1" hangingPunct="1">
              <a:buFont typeface="Arial" panose="020B0604020202020204" pitchFamily="34" charset="0"/>
              <a:buChar char="›"/>
            </a:pPr>
            <a:r>
              <a:rPr lang="fr-FR" sz="1600" dirty="0">
                <a:solidFill>
                  <a:schemeClr val="accent2"/>
                </a:solidFill>
              </a:rPr>
              <a:t>s</a:t>
            </a:r>
            <a:r>
              <a:rPr lang="fr-FR" sz="1600" dirty="0" smtClean="0">
                <a:solidFill>
                  <a:schemeClr val="accent2"/>
                </a:solidFill>
              </a:rPr>
              <a:t>euls</a:t>
            </a:r>
            <a:r>
              <a:rPr lang="fr-FR" sz="1600" dirty="0">
                <a:solidFill>
                  <a:schemeClr val="accent2"/>
                </a:solidFill>
              </a:rPr>
              <a:t>, les logins de type coordinateur XX et catalogueur CA/CB, peuvent éditer les exemplaires dans le mode </a:t>
            </a:r>
            <a:r>
              <a:rPr lang="fr-FR" sz="1600" dirty="0" smtClean="0">
                <a:solidFill>
                  <a:schemeClr val="accent2"/>
                </a:solidFill>
              </a:rPr>
              <a:t>expert (format) et saisir des données locales</a:t>
            </a:r>
          </a:p>
          <a:p>
            <a:pPr eaLnBrk="1" hangingPunct="1">
              <a:buNone/>
            </a:pPr>
            <a:endParaRPr lang="fr-FR" sz="2000" dirty="0" smtClean="0"/>
          </a:p>
          <a:p>
            <a:pPr eaLnBrk="1" hangingPunct="1"/>
            <a:r>
              <a:rPr lang="fr-FR" sz="2000" dirty="0" smtClean="0"/>
              <a:t>Les étiquettes utilisables sont : </a:t>
            </a:r>
            <a:br>
              <a:rPr lang="fr-FR" sz="2000" dirty="0" smtClean="0"/>
            </a:br>
            <a:r>
              <a:rPr lang="fr-FR" sz="2000" dirty="0" smtClean="0"/>
              <a:t>L012, L035, L316, L317, L318, L319, L600, L601, L602, L606, L676, L680 L681, L686, L702, L712, L722.</a:t>
            </a:r>
          </a:p>
          <a:p>
            <a:pPr eaLnBrk="1" hangingPunct="1">
              <a:buNone/>
            </a:pPr>
            <a:endParaRPr lang="fr-FR" sz="2000" dirty="0" smtClean="0"/>
          </a:p>
          <a:p>
            <a:pPr eaLnBrk="1" hangingPunct="1"/>
            <a:r>
              <a:rPr lang="fr-FR" sz="2000" dirty="0" smtClean="0"/>
              <a:t>Tout exemplaire créé dans </a:t>
            </a:r>
            <a:r>
              <a:rPr lang="fr-FR" sz="2000" dirty="0" err="1" smtClean="0"/>
              <a:t>Colodus</a:t>
            </a:r>
            <a:r>
              <a:rPr lang="fr-FR" sz="2000" dirty="0" smtClean="0"/>
              <a:t> est immédiatement visible dans le catalogue </a:t>
            </a:r>
            <a:r>
              <a:rPr lang="fr-FR" sz="2000" dirty="0" err="1" smtClean="0"/>
              <a:t>Sudoc</a:t>
            </a:r>
            <a:endParaRPr lang="fr-FR" sz="2000" dirty="0" smtClean="0"/>
          </a:p>
          <a:p>
            <a:pPr eaLnBrk="1" hangingPunct="1">
              <a:buFont typeface="Arial" charset="0"/>
              <a:buNone/>
            </a:pPr>
            <a:endParaRPr lang="fr-FR" sz="2400" dirty="0" smtClean="0"/>
          </a:p>
          <a:p>
            <a:pPr eaLnBrk="1" hangingPunct="1">
              <a:buNone/>
            </a:pPr>
            <a:r>
              <a:rPr lang="fr-FR" sz="1600" dirty="0" smtClean="0"/>
              <a:t>	</a:t>
            </a:r>
            <a:r>
              <a:rPr lang="fr-FR" sz="1600" dirty="0" smtClean="0">
                <a:solidFill>
                  <a:schemeClr val="accent1"/>
                </a:solidFill>
              </a:rPr>
              <a:t>*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Les données locales sont des informations bibliographiques utiles uniquement aux catalogues locaux des établissements et visibles dans le </a:t>
            </a:r>
            <a:r>
              <a:rPr lang="fr-FR" sz="1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Sudoc</a:t>
            </a:r>
            <a:r>
              <a:rPr lang="fr-FR" sz="1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uniquement par les bibliothèques de l’établissement.</a:t>
            </a:r>
          </a:p>
        </p:txBody>
      </p:sp>
    </p:spTree>
    <p:extLst>
      <p:ext uri="{BB962C8B-B14F-4D97-AF65-F5344CB8AC3E}">
        <p14:creationId xmlns:p14="http://schemas.microsoft.com/office/powerpoint/2010/main" val="448932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La création de données locales</a:t>
            </a:r>
          </a:p>
        </p:txBody>
      </p:sp>
      <p:sp>
        <p:nvSpPr>
          <p:cNvPr id="8195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fr-FR" sz="2400" dirty="0" smtClean="0"/>
          </a:p>
          <a:p>
            <a:r>
              <a:rPr lang="fr-FR" sz="2400" dirty="0" smtClean="0"/>
              <a:t>Exemple : la zone L035</a:t>
            </a:r>
          </a:p>
          <a:p>
            <a:pPr>
              <a:buNone/>
            </a:pPr>
            <a:r>
              <a:rPr lang="fr-FR" sz="2400" dirty="0" smtClean="0"/>
              <a:t>	Cette zone peut être utilisée pour la saisie du numéro de la notice bibliographique dans le système local</a:t>
            </a:r>
          </a:p>
          <a:p>
            <a:pPr eaLnBrk="1" hangingPunct="1">
              <a:buNone/>
            </a:pPr>
            <a:endParaRPr lang="fr-FR" sz="2400" dirty="0" smtClean="0"/>
          </a:p>
          <a:p>
            <a:pPr eaLnBrk="1" hangingPunct="1">
              <a:buNone/>
            </a:pPr>
            <a:endParaRPr lang="fr-FR" sz="2400" dirty="0" smtClean="0"/>
          </a:p>
          <a:p>
            <a:pPr eaLnBrk="1" hangingPunct="1">
              <a:buNone/>
            </a:pPr>
            <a:endParaRPr lang="fr-FR" sz="2400" dirty="0" smtClean="0"/>
          </a:p>
        </p:txBody>
      </p:sp>
      <p:pic>
        <p:nvPicPr>
          <p:cNvPr id="4" name="Image 3" descr="donneeslocal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429000"/>
            <a:ext cx="6350000" cy="172720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0383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492896"/>
            <a:ext cx="7654029" cy="3090466"/>
          </a:xfrm>
          <a:prstGeom prst="rect">
            <a:avLst/>
          </a:prstGeom>
        </p:spPr>
      </p:pic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La création de données locales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fr-FR" sz="2400" dirty="0" smtClean="0"/>
              <a:t>L’écran de création s’obtient à partir d’une notice en</a:t>
            </a:r>
          </a:p>
          <a:p>
            <a:pPr eaLnBrk="1" hangingPunct="1">
              <a:buFont typeface="Arial" charset="0"/>
              <a:buNone/>
            </a:pPr>
            <a:r>
              <a:rPr lang="fr-FR" sz="2400" dirty="0" smtClean="0"/>
              <a:t>affichage détaillé</a:t>
            </a:r>
          </a:p>
          <a:p>
            <a:pPr eaLnBrk="1" hangingPunct="1">
              <a:buFont typeface="Arial" charset="0"/>
              <a:buNone/>
            </a:pPr>
            <a:endParaRPr lang="fr-FR" sz="2400" dirty="0" smtClean="0"/>
          </a:p>
          <a:p>
            <a:pPr eaLnBrk="1" hangingPunct="1"/>
            <a:endParaRPr lang="fr-FR" sz="2400" dirty="0" smtClean="0"/>
          </a:p>
        </p:txBody>
      </p:sp>
      <p:sp>
        <p:nvSpPr>
          <p:cNvPr id="6" name="Rectangle avec flèche vers le haut 5"/>
          <p:cNvSpPr/>
          <p:nvPr/>
        </p:nvSpPr>
        <p:spPr>
          <a:xfrm>
            <a:off x="5801329" y="2948893"/>
            <a:ext cx="2304256" cy="1584176"/>
          </a:xfrm>
          <a:prstGeom prst="upArrowCallout">
            <a:avLst>
              <a:gd name="adj1" fmla="val 25000"/>
              <a:gd name="adj2" fmla="val 36980"/>
              <a:gd name="adj3" fmla="val 25000"/>
              <a:gd name="adj4" fmla="val 64977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Cliquer sur</a:t>
            </a:r>
          </a:p>
          <a:p>
            <a:pPr algn="ctr"/>
            <a:r>
              <a:rPr lang="fr-FR" dirty="0" smtClean="0"/>
              <a:t>« DONNEES LOCALES »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5580112" y="2447356"/>
            <a:ext cx="2520280" cy="47758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94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468311" y="0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 dirty="0" smtClean="0"/>
              <a:t>La création d’un exemplaire</a:t>
            </a:r>
          </a:p>
        </p:txBody>
      </p:sp>
      <p:sp>
        <p:nvSpPr>
          <p:cNvPr id="12291" name="Espace réservé du contenu 2"/>
          <p:cNvSpPr>
            <a:spLocks noGrp="1"/>
          </p:cNvSpPr>
          <p:nvPr>
            <p:ph idx="1"/>
          </p:nvPr>
        </p:nvSpPr>
        <p:spPr>
          <a:xfrm>
            <a:off x="190499" y="1309394"/>
            <a:ext cx="8785225" cy="5544616"/>
          </a:xfrm>
        </p:spPr>
        <p:txBody>
          <a:bodyPr/>
          <a:lstStyle/>
          <a:p>
            <a:pPr eaLnBrk="1" hangingPunct="1"/>
            <a:r>
              <a:rPr lang="fr-FR" altLang="fr-FR" sz="2000" dirty="0" smtClean="0"/>
              <a:t>La création ne concerne que les données d’exemplaires</a:t>
            </a:r>
          </a:p>
          <a:p>
            <a:pPr marL="423862" lvl="1" indent="0" eaLnBrk="1" hangingPunct="1">
              <a:buNone/>
            </a:pPr>
            <a:r>
              <a:rPr lang="fr-FR" altLang="fr-FR" sz="2000" dirty="0" smtClean="0">
                <a:solidFill>
                  <a:schemeClr val="accent2"/>
                </a:solidFill>
              </a:rPr>
              <a:t>A NOTER : aucune intervention n’est possible sur la notice bibliographique</a:t>
            </a:r>
          </a:p>
          <a:p>
            <a:pPr lvl="1" eaLnBrk="1" hangingPunct="1">
              <a:buFont typeface="Wingdings" panose="05000000000000000000" pitchFamily="2" charset="2"/>
              <a:buChar char="q"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On ne peut créer un exemplaire que pour sa propre bibliothèque</a:t>
            </a:r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Tout exemplaire créé dans </a:t>
            </a:r>
            <a:r>
              <a:rPr lang="fr-FR" altLang="fr-FR" sz="2000" dirty="0" err="1" smtClean="0"/>
              <a:t>Colodus</a:t>
            </a:r>
            <a:r>
              <a:rPr lang="fr-FR" altLang="fr-FR" sz="2000" dirty="0" smtClean="0"/>
              <a:t> est immédiatement visible dans le catalogue </a:t>
            </a:r>
            <a:r>
              <a:rPr lang="fr-FR" altLang="fr-FR" sz="2000" dirty="0" err="1" smtClean="0"/>
              <a:t>Sudoc</a:t>
            </a:r>
            <a:endParaRPr lang="fr-FR" altLang="fr-FR" sz="2000" dirty="0" smtClean="0"/>
          </a:p>
          <a:p>
            <a:pPr eaLnBrk="1" hangingPunct="1"/>
            <a:endParaRPr lang="fr-FR" altLang="fr-FR" sz="2000" dirty="0"/>
          </a:p>
          <a:p>
            <a:pPr eaLnBrk="1" hangingPunct="1"/>
            <a:r>
              <a:rPr lang="fr-FR" altLang="fr-FR" sz="2000" dirty="0"/>
              <a:t>Seuls, les logins de type coordinateur </a:t>
            </a:r>
            <a:r>
              <a:rPr lang="fr-FR" altLang="fr-FR" sz="2000" dirty="0" smtClean="0"/>
              <a:t>XX et catalogueur CA/CB, </a:t>
            </a:r>
            <a:r>
              <a:rPr lang="fr-FR" altLang="fr-FR" sz="2000" dirty="0">
                <a:solidFill>
                  <a:schemeClr val="accent2"/>
                </a:solidFill>
              </a:rPr>
              <a:t>peuvent éditer les exemplaires dans le mode expert </a:t>
            </a:r>
            <a:r>
              <a:rPr lang="fr-FR" altLang="fr-FR" sz="2000" dirty="0"/>
              <a:t>qui permet d'intervenir directement dans le format brut de catalogage</a:t>
            </a: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La création de données locales</a:t>
            </a:r>
          </a:p>
        </p:txBody>
      </p:sp>
      <p:sp>
        <p:nvSpPr>
          <p:cNvPr id="921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fr-FR" sz="2400" dirty="0" smtClean="0"/>
          </a:p>
          <a:p>
            <a:pPr eaLnBrk="1" hangingPunct="1"/>
            <a:endParaRPr lang="fr-FR" sz="2400" dirty="0" smtClean="0"/>
          </a:p>
        </p:txBody>
      </p:sp>
      <p:sp>
        <p:nvSpPr>
          <p:cNvPr id="9" name="ZoneTexte 8"/>
          <p:cNvSpPr txBox="1"/>
          <p:nvPr/>
        </p:nvSpPr>
        <p:spPr>
          <a:xfrm>
            <a:off x="1558777" y="5618447"/>
            <a:ext cx="6048672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Il est impératif de valider au préalable un exemplaire pour renseigner des informations de données locales.</a:t>
            </a:r>
            <a:endParaRPr lang="fr-FR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1259632" y="558592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4393864" y="3861048"/>
            <a:ext cx="39416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2602" y="984888"/>
            <a:ext cx="4154780" cy="149895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2644070"/>
            <a:ext cx="4215216" cy="27902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373" y="3152150"/>
            <a:ext cx="4044677" cy="14177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402980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>
                <a:solidFill>
                  <a:srgbClr val="002060"/>
                </a:solidFill>
              </a:rPr>
              <a:t>En résumé</a:t>
            </a:r>
          </a:p>
        </p:txBody>
      </p:sp>
      <p:sp>
        <p:nvSpPr>
          <p:cNvPr id="26627" name="Espace réservé du contenu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184775"/>
          </a:xfrm>
        </p:spPr>
        <p:txBody>
          <a:bodyPr/>
          <a:lstStyle/>
          <a:p>
            <a:pPr eaLnBrk="1" hangingPunct="1">
              <a:buNone/>
            </a:pPr>
            <a:endParaRPr lang="fr-FR" sz="800" dirty="0" smtClean="0"/>
          </a:p>
          <a:p>
            <a:pPr eaLnBrk="1" hangingPunct="1"/>
            <a:r>
              <a:rPr lang="fr-FR" sz="2000" dirty="0" smtClean="0"/>
              <a:t>Données à renseigner dans un formulaire</a:t>
            </a:r>
          </a:p>
          <a:p>
            <a:pPr lvl="1" eaLnBrk="1" hangingPunct="1"/>
            <a:r>
              <a:rPr lang="fr-FR" sz="1600" dirty="0" smtClean="0"/>
              <a:t>Via une sélection dans un menu déroulant</a:t>
            </a:r>
          </a:p>
          <a:p>
            <a:pPr lvl="1" eaLnBrk="1" hangingPunct="1"/>
            <a:r>
              <a:rPr lang="fr-FR" sz="1600" dirty="0" smtClean="0"/>
              <a:t>Via la saisie dans un champ</a:t>
            </a:r>
          </a:p>
          <a:p>
            <a:pPr lvl="1" eaLnBrk="1" hangingPunct="1"/>
            <a:r>
              <a:rPr lang="fr-FR" sz="1600" dirty="0" smtClean="0"/>
              <a:t>Insertion nouvelles zones à partir du MENU COMPLETER LA NOTICE</a:t>
            </a:r>
          </a:p>
          <a:p>
            <a:pPr lvl="1" eaLnBrk="1" hangingPunct="1">
              <a:buNone/>
            </a:pPr>
            <a:r>
              <a:rPr lang="fr-FR" sz="1600" dirty="0" smtClean="0">
                <a:solidFill>
                  <a:schemeClr val="accent2"/>
                </a:solidFill>
              </a:rPr>
              <a:t> ! Pas de formulaire pour les données locales !</a:t>
            </a:r>
          </a:p>
          <a:p>
            <a:pPr lvl="1" eaLnBrk="1" hangingPunct="1"/>
            <a:endParaRPr lang="fr-FR" sz="800" dirty="0" smtClean="0"/>
          </a:p>
          <a:p>
            <a:pPr lvl="1" eaLnBrk="1" hangingPunct="1"/>
            <a:endParaRPr lang="fr-FR" sz="800" dirty="0" smtClean="0"/>
          </a:p>
          <a:p>
            <a:pPr lvl="1" eaLnBrk="1" hangingPunct="1"/>
            <a:endParaRPr lang="fr-FR" sz="800" dirty="0" smtClean="0"/>
          </a:p>
          <a:p>
            <a:pPr lvl="1" eaLnBrk="1" hangingPunct="1"/>
            <a:endParaRPr lang="fr-FR" sz="800" dirty="0" smtClean="0"/>
          </a:p>
          <a:p>
            <a:pPr lvl="1" eaLnBrk="1" hangingPunct="1"/>
            <a:endParaRPr lang="fr-FR" sz="800" dirty="0" smtClean="0"/>
          </a:p>
          <a:p>
            <a:pPr lvl="1" eaLnBrk="1" hangingPunct="1"/>
            <a:endParaRPr lang="fr-FR" sz="800" dirty="0" smtClean="0"/>
          </a:p>
          <a:p>
            <a:pPr eaLnBrk="1" hangingPunct="1"/>
            <a:r>
              <a:rPr lang="fr-FR" sz="2000" dirty="0" smtClean="0"/>
              <a:t>Pour afficher une sous-zone champ : </a:t>
            </a:r>
          </a:p>
          <a:p>
            <a:pPr eaLnBrk="1" hangingPunct="1">
              <a:buNone/>
            </a:pPr>
            <a:endParaRPr lang="fr-FR" sz="2000" dirty="0" smtClean="0"/>
          </a:p>
          <a:p>
            <a:pPr eaLnBrk="1" hangingPunct="1"/>
            <a:r>
              <a:rPr lang="fr-FR" sz="2000" dirty="0" smtClean="0"/>
              <a:t>Pour supprimer une zone : </a:t>
            </a:r>
          </a:p>
          <a:p>
            <a:pPr eaLnBrk="1" hangingPunct="1"/>
            <a:endParaRPr lang="fr-FR" sz="2000" dirty="0" smtClean="0"/>
          </a:p>
          <a:p>
            <a:pPr eaLnBrk="1" hangingPunct="1"/>
            <a:r>
              <a:rPr lang="fr-FR" sz="2000" dirty="0" smtClean="0"/>
              <a:t>Pour ouvrir le manuel d’aide : </a:t>
            </a:r>
          </a:p>
          <a:p>
            <a:pPr eaLnBrk="1" hangingPunct="1">
              <a:buNone/>
            </a:pPr>
            <a:endParaRPr lang="fr-FR" sz="2000" dirty="0" smtClean="0"/>
          </a:p>
          <a:p>
            <a:pPr eaLnBrk="1" hangingPunct="1"/>
            <a:r>
              <a:rPr lang="fr-FR" sz="2000" dirty="0" smtClean="0"/>
              <a:t>Pour valider la notice d’exemplaire : </a:t>
            </a:r>
          </a:p>
          <a:p>
            <a:pPr eaLnBrk="1" hangingPunct="1">
              <a:buFont typeface="Arial" charset="0"/>
              <a:buNone/>
            </a:pPr>
            <a:endParaRPr lang="fr-FR" sz="2000" dirty="0" smtClean="0"/>
          </a:p>
          <a:p>
            <a:pPr eaLnBrk="1" hangingPunct="1">
              <a:buFont typeface="Arial" charset="0"/>
              <a:buNone/>
            </a:pPr>
            <a:endParaRPr lang="fr-FR" sz="2400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4221088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941168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5832475"/>
            <a:ext cx="7239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Imag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573016"/>
            <a:ext cx="2900058" cy="429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117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La création d’un exemplaire</a:t>
            </a:r>
          </a:p>
        </p:txBody>
      </p:sp>
      <p:sp>
        <p:nvSpPr>
          <p:cNvPr id="1433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L’écran de création s’obtient à partir d’une notice en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smtClean="0"/>
              <a:t>affichage détaillé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smtClean="0"/>
          </a:p>
          <a:p>
            <a:pPr eaLnBrk="1" hangingPunct="1"/>
            <a:endParaRPr lang="fr-FR" altLang="fr-FR" sz="2400" smtClean="0"/>
          </a:p>
        </p:txBody>
      </p:sp>
      <p:pic>
        <p:nvPicPr>
          <p:cNvPr id="14340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38" y="2565400"/>
            <a:ext cx="7067550" cy="2695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re 1"/>
          <p:cNvSpPr>
            <a:spLocks noGrp="1"/>
          </p:cNvSpPr>
          <p:nvPr>
            <p:ph type="title"/>
          </p:nvPr>
        </p:nvSpPr>
        <p:spPr>
          <a:xfrm>
            <a:off x="539750" y="0"/>
            <a:ext cx="8229600" cy="1143000"/>
          </a:xfrm>
        </p:spPr>
        <p:txBody>
          <a:bodyPr/>
          <a:lstStyle/>
          <a:p>
            <a:pPr eaLnBrk="1" hangingPunct="1"/>
            <a:r>
              <a:rPr lang="fr-FR" altLang="fr-FR" smtClean="0"/>
              <a:t>La création d’un exemplaire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395288" y="1918492"/>
            <a:ext cx="3744912" cy="4102795"/>
          </a:xfrm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fr-FR" altLang="fr-FR" sz="2400" dirty="0" smtClean="0"/>
              <a:t>Il n’existe pas de notice d’exemplaire</a:t>
            </a:r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Cliquer sur </a:t>
            </a:r>
          </a:p>
          <a:p>
            <a:pPr eaLnBrk="1" hangingPunct="1"/>
            <a:r>
              <a:rPr lang="fr-FR" altLang="fr-FR" sz="2000" dirty="0" smtClean="0"/>
              <a:t>Créer la notice d’exemplaire </a:t>
            </a:r>
            <a:r>
              <a:rPr lang="fr-FR" altLang="fr-FR" sz="2000" u="sng" dirty="0" smtClean="0"/>
              <a:t>et</a:t>
            </a:r>
            <a:r>
              <a:rPr lang="fr-FR" altLang="fr-FR" sz="2000" dirty="0" smtClean="0"/>
              <a:t> la première occurrence</a:t>
            </a:r>
          </a:p>
          <a:p>
            <a:pPr eaLnBrk="1" hangingPunct="1"/>
            <a:endParaRPr lang="fr-FR" altLang="fr-FR" sz="2400" dirty="0" smtClean="0"/>
          </a:p>
          <a:p>
            <a:pPr eaLnBrk="1" hangingPunct="1"/>
            <a:endParaRPr lang="fr-FR" altLang="fr-FR" sz="1600" dirty="0" smtClean="0"/>
          </a:p>
          <a:p>
            <a:pPr eaLnBrk="1" hangingPunct="1"/>
            <a:endParaRPr lang="fr-FR" altLang="fr-FR" sz="2400" dirty="0" smtClean="0"/>
          </a:p>
        </p:txBody>
      </p:sp>
      <p:sp>
        <p:nvSpPr>
          <p:cNvPr id="16388" name="Espace réservé du contenu 2"/>
          <p:cNvSpPr txBox="1">
            <a:spLocks/>
          </p:cNvSpPr>
          <p:nvPr/>
        </p:nvSpPr>
        <p:spPr bwMode="auto">
          <a:xfrm>
            <a:off x="4787899" y="1918493"/>
            <a:ext cx="3744913" cy="4102795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/>
            <a:r>
              <a:rPr lang="fr-FR" altLang="fr-FR" sz="2600" dirty="0">
                <a:cs typeface="Arial" panose="020B0604020202020204" pitchFamily="34" charset="0"/>
              </a:rPr>
              <a:t>Il existe déjà une notice </a:t>
            </a:r>
            <a:r>
              <a:rPr lang="fr-FR" altLang="fr-FR" sz="2600" dirty="0" smtClean="0">
                <a:cs typeface="Arial" panose="020B0604020202020204" pitchFamily="34" charset="0"/>
              </a:rPr>
              <a:t>d’exemplaire</a:t>
            </a:r>
          </a:p>
          <a:p>
            <a:pPr eaLnBrk="1" hangingPunct="1"/>
            <a:endParaRPr lang="fr-FR" altLang="fr-FR" sz="2600" dirty="0">
              <a:cs typeface="Arial" panose="020B0604020202020204" pitchFamily="34" charset="0"/>
            </a:endParaRPr>
          </a:p>
          <a:p>
            <a:pPr eaLnBrk="1" hangingPunct="1"/>
            <a:endParaRPr lang="fr-FR" altLang="fr-FR" sz="2600" dirty="0">
              <a:cs typeface="Arial" panose="020B0604020202020204" pitchFamily="34" charset="0"/>
            </a:endParaRPr>
          </a:p>
          <a:p>
            <a:pPr eaLnBrk="1" hangingPunct="1"/>
            <a:endParaRPr lang="fr-FR" altLang="fr-FR" sz="2600" dirty="0">
              <a:cs typeface="Arial" panose="020B0604020202020204" pitchFamily="34" charset="0"/>
            </a:endParaRPr>
          </a:p>
          <a:p>
            <a:pPr eaLnBrk="1" hangingPunct="1"/>
            <a:endParaRPr lang="fr-FR" altLang="fr-FR" sz="2600" dirty="0">
              <a:cs typeface="Arial" panose="020B0604020202020204" pitchFamily="34" charset="0"/>
            </a:endParaRPr>
          </a:p>
          <a:p>
            <a:pPr eaLnBrk="1" hangingPunct="1"/>
            <a:endParaRPr lang="fr-FR" altLang="fr-FR" sz="1100" dirty="0">
              <a:cs typeface="Arial" panose="020B0604020202020204" pitchFamily="34" charset="0"/>
            </a:endParaRPr>
          </a:p>
          <a:p>
            <a:pPr eaLnBrk="1" hangingPunct="1"/>
            <a:r>
              <a:rPr lang="fr-FR" altLang="fr-FR" sz="2000" dirty="0">
                <a:cs typeface="Arial" panose="020B0604020202020204" pitchFamily="34" charset="0"/>
              </a:rPr>
              <a:t>Cliquer sur </a:t>
            </a:r>
          </a:p>
          <a:p>
            <a:pPr eaLnBrk="1" hangingPunct="1"/>
            <a:r>
              <a:rPr lang="fr-FR" altLang="fr-FR" sz="2000" dirty="0">
                <a:cs typeface="Arial" panose="020B0604020202020204" pitchFamily="34" charset="0"/>
              </a:rPr>
              <a:t>Créer la nouvelle occurrence</a:t>
            </a:r>
          </a:p>
          <a:p>
            <a:pPr eaLnBrk="1" hangingPunct="1"/>
            <a:endParaRPr lang="fr-FR" altLang="fr-FR" sz="2000" dirty="0">
              <a:cs typeface="Arial" panose="020B0604020202020204" pitchFamily="34" charset="0"/>
            </a:endParaRPr>
          </a:p>
          <a:p>
            <a:pPr eaLnBrk="1" hangingPunct="1"/>
            <a:endParaRPr lang="fr-FR" altLang="fr-FR" sz="2400" dirty="0">
              <a:cs typeface="Arial" panose="020B0604020202020204" pitchFamily="34" charset="0"/>
            </a:endParaRPr>
          </a:p>
        </p:txBody>
      </p:sp>
      <p:sp>
        <p:nvSpPr>
          <p:cNvPr id="16389" name="Espace réservé du contenu 2"/>
          <p:cNvSpPr txBox="1">
            <a:spLocks/>
          </p:cNvSpPr>
          <p:nvPr/>
        </p:nvSpPr>
        <p:spPr bwMode="auto">
          <a:xfrm>
            <a:off x="106362" y="1084275"/>
            <a:ext cx="8713788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873" tIns="42436" rIns="84873" bIns="42436"/>
          <a:lstStyle>
            <a:lvl1pPr marL="317500" indent="-317500">
              <a:spcBef>
                <a:spcPct val="20000"/>
              </a:spcBef>
              <a:buFont typeface="Arial" panose="020B0604020202020204" pitchFamily="34" charset="0"/>
              <a:buChar char="•"/>
              <a:defRPr sz="30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 marL="25146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6pPr>
            <a:lvl7pPr marL="29718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7pPr>
            <a:lvl8pPr marL="34290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8pPr>
            <a:lvl9pPr marL="3886200" indent="-228600" defTabSz="8477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fr-FR" altLang="fr-FR" sz="2400" dirty="0" smtClean="0">
                <a:cs typeface="Arial" panose="020B0604020202020204" pitchFamily="34" charset="0"/>
              </a:rPr>
              <a:t>2 </a:t>
            </a:r>
            <a:r>
              <a:rPr lang="fr-FR" altLang="fr-FR" sz="2400" dirty="0">
                <a:cs typeface="Arial" panose="020B0604020202020204" pitchFamily="34" charset="0"/>
              </a:rPr>
              <a:t>cas de figure: </a:t>
            </a:r>
          </a:p>
        </p:txBody>
      </p:sp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4233846"/>
            <a:ext cx="1219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355" y="4910610"/>
            <a:ext cx="12192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à coins arrondis 9"/>
          <p:cNvSpPr/>
          <p:nvPr/>
        </p:nvSpPr>
        <p:spPr>
          <a:xfrm>
            <a:off x="7164388" y="5516563"/>
            <a:ext cx="1655762" cy="1081087"/>
          </a:xfrm>
          <a:prstGeom prst="wedgeRoundRectCallout">
            <a:avLst>
              <a:gd name="adj1" fmla="val 57249"/>
              <a:gd name="adj2" fmla="val 66294"/>
              <a:gd name="adj3" fmla="val 16667"/>
            </a:avLst>
          </a:prstGeom>
          <a:solidFill>
            <a:schemeClr val="bg1">
              <a:lumMod val="65000"/>
              <a:alpha val="69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fr-FR" sz="1200" dirty="0">
                <a:solidFill>
                  <a:srgbClr val="002060"/>
                </a:solidFill>
              </a:rPr>
              <a:t>On pourra créer un exemplaire à partir du formulaire « standard » OU d’un formulaire « personnalisé ».  </a:t>
            </a:r>
          </a:p>
        </p:txBody>
      </p:sp>
      <p:pic>
        <p:nvPicPr>
          <p:cNvPr id="16393" name="Imag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1" y="2956037"/>
            <a:ext cx="3434222" cy="68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6300" y="2944253"/>
            <a:ext cx="3448110" cy="15732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L’écran de création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 rtlCol="0">
            <a:normAutofit lnSpcReduction="10000"/>
          </a:bodyPr>
          <a:lstStyle/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400" dirty="0" smtClean="0"/>
              <a:t>3 blocs affichés par défaut 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Données générales » :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l’exemplaire et l’état de l’abonnement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0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Localisation » </a:t>
            </a:r>
            <a:r>
              <a:rPr lang="fr-FR" sz="1400" dirty="0" smtClean="0">
                <a:solidFill>
                  <a:srgbClr val="C00000"/>
                </a:solidFill>
              </a:rPr>
              <a:t>(répétable) </a:t>
            </a:r>
            <a:r>
              <a:rPr lang="fr-FR" sz="1400" dirty="0" smtClean="0"/>
              <a:t>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la bibliothèque et la disponibilité du document</a:t>
            </a:r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endParaRPr lang="fr-FR" sz="20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r>
              <a:rPr lang="fr-FR" sz="2000" dirty="0" smtClean="0"/>
              <a:t>Bloc « Etat de collection » </a:t>
            </a:r>
            <a:r>
              <a:rPr lang="fr-FR" sz="1400" dirty="0" smtClean="0">
                <a:solidFill>
                  <a:srgbClr val="C00000"/>
                </a:solidFill>
              </a:rPr>
              <a:t>(répétable) </a:t>
            </a:r>
            <a:r>
              <a:rPr lang="fr-FR" sz="1400" dirty="0" smtClean="0"/>
              <a:t>: 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000" dirty="0" smtClean="0"/>
              <a:t>	Infos sur les numéros possédés par la bibliothèque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fr-FR" sz="2400" dirty="0" smtClean="0"/>
              <a:t>4 autres blocs éditables si besoin</a:t>
            </a:r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fr-FR" sz="2400" dirty="0" smtClean="0"/>
          </a:p>
          <a:p>
            <a:pPr marL="318268" indent="-318268" defTabSz="848715" eaLnBrk="1" fontAlgn="auto" hangingPunct="1">
              <a:spcAft>
                <a:spcPts val="0"/>
              </a:spcAft>
              <a:defRPr/>
            </a:pPr>
            <a:endParaRPr lang="fr-FR" sz="24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0152" y="4778350"/>
            <a:ext cx="2234908" cy="20653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3113" y="1958975"/>
            <a:ext cx="2905125" cy="2762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3437" y="3030538"/>
            <a:ext cx="150495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92081" y="4083051"/>
            <a:ext cx="3528392" cy="2220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Consignes générales pour l’écran d’édition</a:t>
            </a:r>
          </a:p>
        </p:txBody>
      </p:sp>
      <p:sp>
        <p:nvSpPr>
          <p:cNvPr id="20483" name="Espace réservé du contenu 2"/>
          <p:cNvSpPr>
            <a:spLocks noGrp="1"/>
          </p:cNvSpPr>
          <p:nvPr>
            <p:ph idx="1"/>
          </p:nvPr>
        </p:nvSpPr>
        <p:spPr>
          <a:xfrm>
            <a:off x="250825" y="874713"/>
            <a:ext cx="8785225" cy="493077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	: Pour supprimer un champ du formulaire de saisie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	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 Pour ajouter un champ dans le formulaire de saisie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	: Pour consulter le guide méthodologique </a:t>
            </a:r>
            <a:r>
              <a:rPr lang="fr-FR" altLang="fr-FR" sz="1400" dirty="0" smtClean="0"/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Les champs obligatoires apparaissent en rouge  :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Les messages d’erreur apparaissent dans une fenêtre « pop-up »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000" dirty="0" smtClean="0"/>
              <a:t> 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325" y="1308100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325" y="3136900"/>
            <a:ext cx="190500" cy="257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486" name="Imag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" y="1970088"/>
            <a:ext cx="38385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Imag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249738"/>
            <a:ext cx="2574925" cy="54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5674" y="2924944"/>
            <a:ext cx="2561962" cy="6837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92080" y="5359100"/>
            <a:ext cx="3621757" cy="892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dirty="0" smtClean="0"/>
              <a:t>Le bloc « Caractérisation de l’exemplaire »</a:t>
            </a:r>
          </a:p>
        </p:txBody>
      </p:sp>
      <p:sp>
        <p:nvSpPr>
          <p:cNvPr id="22531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r>
              <a:rPr lang="fr-FR" altLang="fr-FR" sz="2000" dirty="0" smtClean="0"/>
              <a:t>Bloc unique, à renseigner une fois</a:t>
            </a:r>
          </a:p>
          <a:p>
            <a:pPr eaLnBrk="1" hangingPunct="1"/>
            <a:r>
              <a:rPr lang="fr-FR" altLang="fr-FR" sz="2000" dirty="0" smtClean="0"/>
              <a:t>Sera présent dans les écrans de création de chaque occurrence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Description des champs : </a:t>
            </a:r>
          </a:p>
          <a:p>
            <a:pPr eaLnBrk="1" hangingPunct="1"/>
            <a:r>
              <a:rPr lang="fr-FR" altLang="fr-FR" sz="2000" dirty="0" smtClean="0"/>
              <a:t>Statut : </a:t>
            </a:r>
          </a:p>
          <a:p>
            <a:pPr lvl="1" eaLnBrk="1" hangingPunct="1"/>
            <a:r>
              <a:rPr lang="fr-FR" altLang="fr-FR" sz="1600" dirty="0" smtClean="0"/>
              <a:t>Statut : valeur x par défaut (pour tous types de documents)</a:t>
            </a:r>
          </a:p>
          <a:p>
            <a:pPr eaLnBrk="1" hangingPunct="1"/>
            <a:r>
              <a:rPr lang="fr-FR" altLang="fr-FR" sz="2000" dirty="0" smtClean="0"/>
              <a:t>Etat de collection décrit : </a:t>
            </a:r>
            <a:r>
              <a:rPr lang="fr-FR" altLang="fr-FR" sz="2000" dirty="0" smtClean="0">
                <a:solidFill>
                  <a:schemeClr val="accent2"/>
                </a:solidFill>
              </a:rPr>
              <a:t>(à utiliser pour les ressources continues)</a:t>
            </a:r>
          </a:p>
          <a:p>
            <a:pPr lvl="1" eaLnBrk="1" hangingPunct="1"/>
            <a:r>
              <a:rPr lang="fr-FR" altLang="fr-FR" sz="1600" dirty="0" smtClean="0"/>
              <a:t>choisir « ouvert » si l’abonnement est en cours</a:t>
            </a:r>
          </a:p>
          <a:p>
            <a:pPr lvl="1" eaLnBrk="1" hangingPunct="1"/>
            <a:r>
              <a:rPr lang="fr-FR" altLang="fr-FR" sz="1600" dirty="0" smtClean="0"/>
              <a:t>choisir « fermé » si l’abonnement est terminé</a:t>
            </a:r>
          </a:p>
          <a:p>
            <a:pPr lvl="1" eaLnBrk="1" hangingPunct="1"/>
            <a:r>
              <a:rPr lang="fr-FR" altLang="fr-FR" sz="1600" dirty="0" smtClean="0"/>
              <a:t>correspondent aux codes « O » ou « F »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980728"/>
            <a:ext cx="7120357" cy="14517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localisation »</a:t>
            </a:r>
          </a:p>
        </p:txBody>
      </p:sp>
      <p:sp>
        <p:nvSpPr>
          <p:cNvPr id="24579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Bloc qui correspond à la zone 930 du format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/>
            <a:r>
              <a:rPr lang="fr-FR" altLang="fr-FR" sz="2000" dirty="0" smtClean="0"/>
              <a:t>Dans le cas des ressources continues, va de pair avec le bloc « état de collection » (955) pour former une seule occurrence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278" y="908720"/>
            <a:ext cx="8278317" cy="2302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altLang="fr-FR" smtClean="0"/>
              <a:t>Le bloc « localisation »</a:t>
            </a:r>
          </a:p>
        </p:txBody>
      </p:sp>
      <p:sp>
        <p:nvSpPr>
          <p:cNvPr id="25603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785225" cy="4929188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2400" dirty="0" smtClean="0"/>
              <a:t>Description des champs : </a:t>
            </a:r>
          </a:p>
          <a:p>
            <a:pPr eaLnBrk="1" hangingPunct="1"/>
            <a:r>
              <a:rPr lang="fr-FR" altLang="fr-FR" sz="2000" dirty="0" smtClean="0"/>
              <a:t>Identifiant de l’établissement : </a:t>
            </a:r>
          </a:p>
          <a:p>
            <a:pPr lvl="1" eaLnBrk="1" hangingPunct="1"/>
            <a:r>
              <a:rPr lang="fr-FR" altLang="fr-FR" sz="1600" dirty="0" smtClean="0"/>
              <a:t>n° RCR de la bibliothèque, pré-saisi car lié au login utilisé</a:t>
            </a:r>
          </a:p>
          <a:p>
            <a:pPr eaLnBrk="1" hangingPunct="1"/>
            <a:r>
              <a:rPr lang="fr-FR" altLang="fr-FR" sz="2000" dirty="0" smtClean="0"/>
              <a:t>Cote : </a:t>
            </a:r>
          </a:p>
          <a:p>
            <a:pPr lvl="1" eaLnBrk="1" hangingPunct="1"/>
            <a:r>
              <a:rPr lang="fr-FR" altLang="fr-FR" sz="1600" dirty="0" smtClean="0"/>
              <a:t>donnée facultative</a:t>
            </a:r>
          </a:p>
          <a:p>
            <a:pPr eaLnBrk="1" hangingPunct="1"/>
            <a:r>
              <a:rPr lang="fr-FR" altLang="fr-FR" sz="2000" dirty="0" smtClean="0"/>
              <a:t>Code </a:t>
            </a:r>
            <a:r>
              <a:rPr lang="fr-FR" altLang="fr-FR" sz="2000" dirty="0" err="1" smtClean="0"/>
              <a:t>peb</a:t>
            </a:r>
            <a:r>
              <a:rPr lang="fr-FR" altLang="fr-FR" sz="2000" dirty="0" smtClean="0"/>
              <a:t> :</a:t>
            </a:r>
          </a:p>
          <a:p>
            <a:pPr lvl="1" eaLnBrk="1" hangingPunct="1"/>
            <a:r>
              <a:rPr lang="fr-FR" altLang="fr-FR" sz="1600" dirty="0" smtClean="0"/>
              <a:t>donnée obligatoire, à sélectionner dans le menu déroulant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000" dirty="0" smtClean="0"/>
          </a:p>
          <a:p>
            <a:pPr eaLnBrk="1" hangingPunct="1">
              <a:buFont typeface="Arial" panose="020B0604020202020204" pitchFamily="34" charset="0"/>
              <a:buNone/>
            </a:pPr>
            <a:r>
              <a:rPr lang="fr-FR" altLang="fr-FR" sz="1200" dirty="0" smtClean="0"/>
              <a:t>(b), (a), (j) = rappel du code des sous-zones du format correspondantes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fr-FR" altLang="fr-FR" sz="2400" dirty="0" smtClean="0"/>
          </a:p>
          <a:p>
            <a:pPr eaLnBrk="1" hangingPunct="1"/>
            <a:endParaRPr lang="fr-FR" altLang="fr-FR" sz="2400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908720"/>
            <a:ext cx="6212496" cy="172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_Calam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9A63C060B9BD1B4B85A638E7F4B40D17" ma:contentTypeVersion="56" ma:contentTypeDescription="" ma:contentTypeScope="" ma:versionID="28febb54eb168f7ab056b267d5d96e06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ee09b4c17aec7ffa0e1db16cef0dd104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  <xsd:element ref="ns2:Liste_x0020_des_x0020_applicat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ML"/>
          <xsd:enumeration value="BTS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ED"/>
          <xsd:enumeration value="DOO"/>
          <xsd:enumeration value="DRY"/>
          <xsd:enumeration value="DSA"/>
          <xsd:enumeration value="ECT"/>
          <xsd:enumeration value="EHR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GL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KN"/>
          <xsd:enumeration value="JLP"/>
          <xsd:enumeration value="JMF"/>
          <xsd:enumeration value="JML"/>
          <xsd:enumeration value="JNO"/>
          <xsd:enumeration value="JPA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SBL"/>
          <xsd:enumeration value="SDT"/>
          <xsd:enumeration value="SGT"/>
          <xsd:enumeration value="SPE"/>
          <xsd:enumeration value="SPR"/>
          <xsd:enumeration value="SRY"/>
          <xsd:enumeration value="TCN"/>
          <xsd:enumeration value="TDN"/>
          <xsd:enumeration value="TMX"/>
          <xsd:enumeration value="VGO"/>
          <xsd:enumeration value="VSA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  <xsd:element name="Liste_x0020_des_x0020_applications" ma:index="21" nillable="true" ma:displayName="Liste des applications" ma:default="Autre" ma:format="Dropdown" ma:internalName="Liste_x0020_des_x0020_applications">
      <xsd:simpleType>
        <xsd:restriction base="dms:Choice">
          <xsd:enumeration value="Autre"/>
          <xsd:enumeration value="ABESstp"/>
          <xsd:enumeration value="APCC"/>
          <xsd:enumeration value="API"/>
          <xsd:enumeration value="Archives Elsevier"/>
          <xsd:enumeration value="Bacon"/>
          <xsd:enumeration value="Bazar"/>
          <xsd:enumeration value="Bibserv"/>
          <xsd:enumeration value="Bifor"/>
          <xsd:enumeration value="Bodet"/>
          <xsd:enumeration value="BOUDA"/>
          <xsd:enumeration value="Calames"/>
          <xsd:enumeration value="CBS"/>
          <xsd:enumeration value="Cidemis"/>
          <xsd:enumeration value="Colodus"/>
          <xsd:enumeration value="Demande exemplarisation"/>
          <xsd:enumeration value="DocBook-Upcast"/>
          <xsd:enumeration value="Export à la demande"/>
          <xsd:enumeration value="Finances"/>
          <xsd:enumeration value="Formulaires"/>
          <xsd:enumeration value="GALA"/>
          <xsd:enumeration value="Girafe"/>
          <xsd:enumeration value="GTD"/>
          <xsd:enumeration value="Guide méthodo"/>
          <xsd:enumeration value="Hub"/>
          <xsd:enumeration value="IdRef"/>
          <xsd:enumeration value="LAGAF"/>
          <xsd:enumeration value="LN"/>
          <xsd:enumeration value="Logiciels Windows"/>
          <xsd:enumeration value="Messagerie - Listes"/>
          <xsd:enumeration value="Micro webservices"/>
          <xsd:enumeration value="Moodle"/>
          <xsd:enumeration value="Numes"/>
          <xsd:enumeration value="Périscope"/>
          <xsd:enumeration value="PRADA"/>
          <xsd:enumeration value="PSI"/>
          <xsd:enumeration value="Qualinca"/>
          <xsd:enumeration value="RAFA"/>
          <xsd:enumeration value="Réseau"/>
          <xsd:enumeration value="Scenari"/>
          <xsd:enumeration value="Sécurité"/>
          <xsd:enumeration value="Self"/>
          <xsd:enumeration value="SGBm"/>
          <xsd:enumeration value="SI interne"/>
          <xsd:enumeration value="Signets Universités"/>
          <xsd:enumeration value="Site de veille"/>
          <xsd:enumeration value="Site ABES"/>
          <xsd:enumeration value="SNEG"/>
          <xsd:enumeration value="SolrTotal"/>
          <xsd:enumeration value="STAR"/>
          <xsd:enumeration value="Stockage"/>
          <xsd:enumeration value="STEP"/>
          <xsd:enumeration value="Sudoc"/>
          <xsd:enumeration value="Sudoc local"/>
          <xsd:enumeration value="SyRHA"/>
          <xsd:enumeration value="Theses.fr"/>
          <xsd:enumeration value="Transition biblio"/>
          <xsd:enumeration value="Upcast"/>
          <xsd:enumeration value="Webex"/>
          <xsd:enumeration value="Webstats"/>
          <xsd:enumeration value="WinIBW"/>
          <xsd:enumeration value="Winniprint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ste_x0020_des_x0020_applications xmlns="9cb235b8-7541-4a6e-b886-1bf4192805bd">Autre</Liste_x0020_des_x0020_applications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Validé</Etat_x0020_du_x0020_document>
    <Nom_x0020_de_x0020_la_x0020_formation xmlns="9cb235b8-7541-4a6e-b886-1bf4192805bd">A renseigner</Nom_x0020_de_x0020_la_x0020_formation>
    <TRI xmlns="9cb235b8-7541-4a6e-b886-1bf4192805bd">LPL</TRI>
    <Tags xmlns="9cb235b8-7541-4a6e-b886-1bf4192805bd" xsi:nil="true"/>
    <Structure xmlns="9cb235b8-7541-4a6e-b886-1bf4192805bd">DSR - PFD</Structure>
    <Type_x0020_de_x0020_document_x0020_standard xmlns="9cb235b8-7541-4a6e-b886-1bf4192805bd">Support</Type_x0020_de_x0020_document_x0020_standard>
    <Année xmlns="9cb235b8-7541-4a6e-b886-1bf4192805bd">2013</Année>
    <N_x00b0__x0020_session xmlns="9cb235b8-7541-4a6e-b886-1bf4192805bd" xsi:nil="true"/>
    <_DCDateCreated xmlns="http://schemas.microsoft.com/sharepoint/v3/fields">2013-03-17T23:00:00+00:00</_DCDateCreated>
  </documentManagement>
</p:properties>
</file>

<file path=customXml/itemProps1.xml><?xml version="1.0" encoding="utf-8"?>
<ds:datastoreItem xmlns:ds="http://schemas.openxmlformats.org/officeDocument/2006/customXml" ds:itemID="{099432CE-C029-4C68-A788-1078E37C40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878380-1A6F-45A2-91B6-6B31D095B728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9CD9A7DC-63D2-48D1-96C3-B7006D25C60E}">
  <ds:schemaRefs>
    <ds:schemaRef ds:uri="http://purl.org/dc/elements/1.1/"/>
    <ds:schemaRef ds:uri="http://purl.org/dc/dcmitype/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openxmlformats.org/package/2006/metadata/core-properties"/>
    <ds:schemaRef ds:uri="$ListId:Supports3;"/>
    <ds:schemaRef ds:uri="9cb235b8-7541-4a6e-b886-1bf4192805b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Modèle_Calames</Template>
  <TotalTime>1010</TotalTime>
  <Words>637</Words>
  <Application>Microsoft Office PowerPoint</Application>
  <PresentationFormat>Affichage à l'écran (4:3)</PresentationFormat>
  <Paragraphs>233</Paragraphs>
  <Slides>21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6" baseType="lpstr">
      <vt:lpstr>Arial</vt:lpstr>
      <vt:lpstr>Calibri</vt:lpstr>
      <vt:lpstr>Verdana</vt:lpstr>
      <vt:lpstr>Wingdings</vt:lpstr>
      <vt:lpstr>Modèle_Calames</vt:lpstr>
      <vt:lpstr>La création des données d’exemplaire  pour un exemplarisateur</vt:lpstr>
      <vt:lpstr>La création d’un exemplaire</vt:lpstr>
      <vt:lpstr>La création d’un exemplaire</vt:lpstr>
      <vt:lpstr>La création d’un exemplaire</vt:lpstr>
      <vt:lpstr>L’écran de création</vt:lpstr>
      <vt:lpstr>Consignes générales pour l’écran d’édition</vt:lpstr>
      <vt:lpstr>Le bloc « Caractérisation de l’exemplaire »</vt:lpstr>
      <vt:lpstr>Le bloc « localisation »</vt:lpstr>
      <vt:lpstr>Le bloc « localisation »</vt:lpstr>
      <vt:lpstr>Le bloc « Etat de collection »</vt:lpstr>
      <vt:lpstr>Le bloc « état de collection »</vt:lpstr>
      <vt:lpstr>Le bloc « état de collection »</vt:lpstr>
      <vt:lpstr>Complétude du bloc « état de collection »</vt:lpstr>
      <vt:lpstr>Complétude du bloc « état de collection »</vt:lpstr>
      <vt:lpstr>Les autres blocs éditables</vt:lpstr>
      <vt:lpstr>La validation de la saisie</vt:lpstr>
      <vt:lpstr>La création de données locales</vt:lpstr>
      <vt:lpstr>La création de données locales</vt:lpstr>
      <vt:lpstr>La création de données locales</vt:lpstr>
      <vt:lpstr>La création de données locales</vt:lpstr>
      <vt:lpstr>En résumé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Séquence Création exemplaire Colodus pour exemplarisateur</dc:title>
  <dc:creator>Olivier Kosinski</dc:creator>
  <cp:keywords>formation Colodus</cp:keywords>
  <cp:lastModifiedBy>Raphaelle Poveda</cp:lastModifiedBy>
  <cp:revision>127</cp:revision>
  <dcterms:created xsi:type="dcterms:W3CDTF">2012-09-26T14:07:15Z</dcterms:created>
  <dcterms:modified xsi:type="dcterms:W3CDTF">2017-06-20T08:39:46Z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1000.00000000000</vt:lpwstr>
  </property>
</Properties>
</file>