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5" r:id="rId6"/>
    <p:sldId id="284" r:id="rId7"/>
    <p:sldId id="283" r:id="rId8"/>
    <p:sldId id="279" r:id="rId9"/>
    <p:sldId id="285" r:id="rId10"/>
    <p:sldId id="282" r:id="rId11"/>
    <p:sldId id="280" r:id="rId12"/>
    <p:sldId id="281" r:id="rId13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ED90E18-BED8-4193-8669-4F1632C810B6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5A8398C-DCD8-4C0A-B67E-3FF3B9C5CB4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5782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18D2F27F-9FD5-4E83-B30A-8E716FCBFF68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607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273181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90230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705463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97260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535993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45270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48579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316274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20700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A2D9C-33D8-4884-B33A-1C9EF0B5B23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094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4A32F-241A-4130-AB97-304D4D8E37A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685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72E2-BAA8-402A-B4FB-A31C7696AF6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795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E1633-49DE-41F8-8DC0-E918592C3A2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101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72CF59-8FB9-4CB8-8A40-9821905CCE4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3400"/>
          </a:xfrm>
        </p:spPr>
        <p:txBody>
          <a:bodyPr/>
          <a:lstStyle/>
          <a:p>
            <a:pPr eaLnBrk="1" hangingPunct="1"/>
            <a:r>
              <a:rPr lang="fr-FR" altLang="fr-FR" smtClean="0"/>
              <a:t>La modification et la suppression des données d’exemplaires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  <a:br>
              <a:rPr lang="fr-FR" altLang="fr-FR" smtClean="0"/>
            </a:br>
            <a:endParaRPr lang="fr-FR" altLang="fr-FR" smtClean="0"/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4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La modification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Droits de modification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Qui peut 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modifier</a:t>
            </a:r>
            <a:r>
              <a:rPr lang="fr-FR" sz="2400" dirty="0" smtClean="0"/>
              <a:t> des données d’exemplaires ?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 Tout détenteur d’un login « </a:t>
            </a:r>
            <a:r>
              <a:rPr lang="fr-FR" sz="2400" dirty="0" err="1" smtClean="0"/>
              <a:t>exemplarisateur</a:t>
            </a:r>
            <a:r>
              <a:rPr lang="fr-FR" sz="2400" dirty="0" smtClean="0"/>
              <a:t> » ; « catalogueur »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Peut modifier l’intégralité de la notice d’exemplaire de </a:t>
            </a:r>
            <a:r>
              <a:rPr lang="fr-FR" sz="2000" u="sng" dirty="0" smtClean="0">
                <a:solidFill>
                  <a:srgbClr val="002060"/>
                </a:solidFill>
              </a:rPr>
              <a:t>sa bibliothèque  </a:t>
            </a:r>
            <a:r>
              <a:rPr lang="fr-FR" sz="2000" u="sng" dirty="0" smtClean="0"/>
              <a:t> </a:t>
            </a:r>
          </a:p>
          <a:p>
            <a:pPr lvl="1" eaLnBrk="1" hangingPunct="1">
              <a:buFont typeface="Arial" charset="0"/>
              <a:buNone/>
              <a:defRPr/>
            </a:pPr>
            <a:endParaRPr lang="fr-FR" sz="2000" dirty="0" smtClean="0"/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Qu’il soit celui qui ait saisi les données ou pas</a:t>
            </a:r>
          </a:p>
          <a:p>
            <a:pPr lvl="2" eaLnBrk="1" hangingPunct="1">
              <a:buFont typeface="Arial" charset="0"/>
              <a:buNone/>
              <a:defRPr/>
            </a:pPr>
            <a:endParaRPr lang="fr-FR" sz="1600" dirty="0" smtClean="0"/>
          </a:p>
          <a:p>
            <a:pPr lvl="2" eaLnBrk="1" hangingPunct="1">
              <a:buFont typeface="Arial" charset="0"/>
              <a:buNone/>
              <a:defRPr/>
            </a:pPr>
            <a:endParaRPr lang="fr-FR" sz="16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0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Modification dans une notice d’exemplaire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La modification, c’est :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 dirty="0" smtClean="0"/>
          </a:p>
          <a:p>
            <a:pPr eaLnBrk="1" hangingPunct="1"/>
            <a:r>
              <a:rPr lang="fr-FR" altLang="fr-FR" sz="2400" dirty="0" smtClean="0"/>
              <a:t>La suppression de données existantes dans la notice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1600" dirty="0" smtClean="0"/>
              <a:t>Exemples :</a:t>
            </a:r>
          </a:p>
          <a:p>
            <a:pPr lvl="2" eaLnBrk="1" hangingPunct="1"/>
            <a:r>
              <a:rPr lang="fr-FR" altLang="fr-FR" sz="1600" dirty="0" smtClean="0"/>
              <a:t>suppression de la cote, devenue obsolète</a:t>
            </a:r>
          </a:p>
          <a:p>
            <a:pPr lvl="2" eaLnBrk="1" hangingPunct="1"/>
            <a:r>
              <a:rPr lang="fr-FR" altLang="fr-FR" sz="1600" dirty="0" smtClean="0"/>
              <a:t>suppression d’un commentaire dans l’état de collection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400" dirty="0" smtClean="0"/>
              <a:t>Le changement de données existantes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1600" dirty="0" smtClean="0"/>
              <a:t>Exemples : </a:t>
            </a:r>
          </a:p>
          <a:p>
            <a:pPr lvl="2" eaLnBrk="1" hangingPunct="1"/>
            <a:r>
              <a:rPr lang="fr-FR" altLang="fr-FR" sz="1600" dirty="0" smtClean="0"/>
              <a:t>changement des conditions de prêt: « non disponible » -&gt; « disponible »</a:t>
            </a:r>
          </a:p>
          <a:p>
            <a:pPr lvl="2" eaLnBrk="1" hangingPunct="1"/>
            <a:r>
              <a:rPr lang="fr-FR" altLang="fr-FR" sz="1600" dirty="0" smtClean="0"/>
              <a:t>mise à jour de la mention de lacune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400" dirty="0" smtClean="0"/>
              <a:t>L’ajout de données inédites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600" dirty="0" smtClean="0"/>
              <a:t>	  Exemples : </a:t>
            </a:r>
          </a:p>
          <a:p>
            <a:pPr lvl="2" eaLnBrk="1" hangingPunct="1"/>
            <a:r>
              <a:rPr lang="fr-FR" altLang="fr-FR" sz="1600" dirty="0" smtClean="0"/>
              <a:t>insertion d’une nouvelle période dans l’état de collection</a:t>
            </a:r>
          </a:p>
          <a:p>
            <a:pPr lvl="2" eaLnBrk="1" hangingPunct="1"/>
            <a:r>
              <a:rPr lang="fr-FR" altLang="fr-FR" sz="1600" dirty="0" smtClean="0"/>
              <a:t>insertion d’une cote</a:t>
            </a:r>
          </a:p>
          <a:p>
            <a:pPr lvl="2" eaLnBrk="1" hangingPunct="1"/>
            <a:endParaRPr lang="fr-FR" altLang="fr-FR" sz="8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 de modification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4"/>
            <a:ext cx="8785225" cy="5184353"/>
          </a:xfrm>
        </p:spPr>
        <p:txBody>
          <a:bodyPr/>
          <a:lstStyle/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/>
          </a:p>
          <a:p>
            <a:pPr eaLnBrk="1" hangingPunct="1"/>
            <a:r>
              <a:rPr lang="fr-FR" altLang="fr-FR" sz="2000" dirty="0" smtClean="0"/>
              <a:t>Se placer sur l’ écran « Détail de la notice »</a:t>
            </a:r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Cliquer sur « </a:t>
            </a:r>
            <a:r>
              <a:rPr lang="fr-FR" altLang="fr-FR" sz="2000" dirty="0" smtClean="0">
                <a:solidFill>
                  <a:srgbClr val="00B050"/>
                </a:solidFill>
              </a:rPr>
              <a:t>Gérer mes exemplaires</a:t>
            </a:r>
            <a:r>
              <a:rPr lang="fr-FR" altLang="fr-FR" sz="2000" dirty="0" smtClean="0"/>
              <a:t> »</a:t>
            </a:r>
            <a:endParaRPr lang="fr-FR" altLang="fr-FR" sz="800" dirty="0" smtClean="0"/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fr-FR" altLang="fr-FR" sz="1600" dirty="0" smtClean="0"/>
              <a:t>Modifier en mode formulaire : Cliquer sur le bouton        de l’exemplaire </a:t>
            </a:r>
            <a:endParaRPr lang="fr-FR" altLang="fr-FR" sz="1600" dirty="0"/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fr-FR" altLang="fr-FR" sz="1600" dirty="0" smtClean="0"/>
              <a:t>Modifier en mode expert (format) : Cliquer sur le bouton	   de l’exemplaire</a:t>
            </a: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Effectuer les modifications dans la notice d’exemplaire</a:t>
            </a:r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Cliquer sur       pour :</a:t>
            </a:r>
          </a:p>
          <a:p>
            <a:pPr lvl="1" eaLnBrk="1" hangingPunct="1"/>
            <a:r>
              <a:rPr lang="fr-FR" altLang="fr-FR" sz="1600" dirty="0" smtClean="0"/>
              <a:t>enregistrer les modifications </a:t>
            </a:r>
          </a:p>
          <a:p>
            <a:pPr lvl="1" eaLnBrk="1" hangingPunct="1"/>
            <a:r>
              <a:rPr lang="fr-FR" altLang="fr-FR" sz="1600" dirty="0" smtClean="0"/>
              <a:t>et valider la notice d’exemplaire</a:t>
            </a:r>
          </a:p>
          <a:p>
            <a:pPr lvl="1" eaLnBrk="1" hangingPunct="1"/>
            <a:endParaRPr lang="fr-FR" altLang="fr-FR" sz="16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16388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85084"/>
            <a:ext cx="457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406" y="4437112"/>
            <a:ext cx="3333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013176"/>
            <a:ext cx="455193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7664" y="891780"/>
            <a:ext cx="5833095" cy="2384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La suppression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Droits de suppression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Qui peut 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supprimer</a:t>
            </a:r>
            <a:r>
              <a:rPr lang="fr-FR" sz="2400" dirty="0" smtClean="0"/>
              <a:t> des données d’exemplaires ?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u="sng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 Tout détenteur d’un login « </a:t>
            </a:r>
            <a:r>
              <a:rPr lang="fr-FR" sz="2400" dirty="0" err="1" smtClean="0"/>
              <a:t>exemplarisateur</a:t>
            </a:r>
            <a:r>
              <a:rPr lang="fr-FR" sz="2400" dirty="0" smtClean="0"/>
              <a:t> » ; « catalogueur »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Peut supprimer une ou plusieurs occurrences de la notice d’exemplaire </a:t>
            </a:r>
            <a:r>
              <a:rPr lang="fr-FR" sz="2000" u="sng" dirty="0" smtClean="0"/>
              <a:t>de </a:t>
            </a:r>
            <a:r>
              <a:rPr lang="fr-FR" sz="2000" u="sng" dirty="0" smtClean="0">
                <a:solidFill>
                  <a:srgbClr val="002060"/>
                </a:solidFill>
              </a:rPr>
              <a:t>sa bibliothèque  </a:t>
            </a:r>
          </a:p>
          <a:p>
            <a:pPr lvl="1" eaLnBrk="1" hangingPunct="1">
              <a:buFont typeface="Arial" charset="0"/>
              <a:buNone/>
              <a:defRPr/>
            </a:pPr>
            <a:endParaRPr lang="fr-FR" sz="2000" dirty="0" smtClean="0">
              <a:solidFill>
                <a:srgbClr val="002060"/>
              </a:solidFill>
            </a:endParaRPr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Qu’il soit le créateur de l’occurrence ou pas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fr-FR" sz="2000" dirty="0" smtClean="0"/>
              <a:t> </a:t>
            </a:r>
          </a:p>
          <a:p>
            <a:pPr lvl="2" eaLnBrk="1" hangingPunct="1">
              <a:buFont typeface="Arial" charset="0"/>
              <a:buNone/>
              <a:defRPr/>
            </a:pPr>
            <a:endParaRPr lang="fr-FR" sz="16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sz="2400" u="sng" dirty="0" smtClean="0"/>
              <a:t> </a:t>
            </a:r>
            <a:endParaRPr lang="fr-FR" sz="20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Procédure de suppression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u="sng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/>
          </a:p>
          <a:p>
            <a:pPr eaLnBrk="1" hangingPunct="1"/>
            <a:endParaRPr lang="fr-FR" altLang="fr-FR" sz="2000" dirty="0" smtClean="0"/>
          </a:p>
          <a:p>
            <a:pPr marL="0" indent="0" eaLnBrk="1" hangingPunct="1">
              <a:buNone/>
            </a:pPr>
            <a:endParaRPr lang="fr-FR" altLang="fr-FR" sz="2000" dirty="0"/>
          </a:p>
          <a:p>
            <a:pPr eaLnBrk="1" hangingPunct="1"/>
            <a:r>
              <a:rPr lang="fr-FR" altLang="fr-FR" sz="1800" dirty="0" smtClean="0"/>
              <a:t>Se placer sur l’ écran « Détail de la notice »</a:t>
            </a:r>
          </a:p>
          <a:p>
            <a:pPr eaLnBrk="1" hangingPunct="1"/>
            <a:r>
              <a:rPr lang="fr-FR" altLang="fr-FR" sz="1800" dirty="0" smtClean="0"/>
              <a:t>Cliquer sur « </a:t>
            </a:r>
            <a:r>
              <a:rPr lang="fr-FR" altLang="fr-FR" sz="1800" dirty="0" smtClean="0">
                <a:solidFill>
                  <a:srgbClr val="00B050"/>
                </a:solidFill>
              </a:rPr>
              <a:t>Gestion des exemplaires</a:t>
            </a:r>
            <a:r>
              <a:rPr lang="fr-FR" altLang="fr-FR" sz="1800" dirty="0" smtClean="0"/>
              <a:t> »</a:t>
            </a:r>
          </a:p>
          <a:p>
            <a:pPr eaLnBrk="1" hangingPunct="1"/>
            <a:r>
              <a:rPr lang="fr-FR" altLang="fr-FR" sz="1800" dirty="0" smtClean="0"/>
              <a:t>Cliquer sur le bouton 	   de l’exemplaire à supprimer </a:t>
            </a:r>
          </a:p>
          <a:p>
            <a:pPr eaLnBrk="1" hangingPunct="1"/>
            <a:r>
              <a:rPr lang="fr-FR" altLang="fr-FR" sz="1800" dirty="0" smtClean="0"/>
              <a:t>Confirmer la suppression dans la fenêtre pop-up</a:t>
            </a:r>
          </a:p>
          <a:p>
            <a:pPr eaLnBrk="1" hangingPunct="1"/>
            <a:endParaRPr lang="fr-FR" altLang="fr-FR" sz="1800" dirty="0" smtClean="0"/>
          </a:p>
          <a:p>
            <a:pPr eaLnBrk="1" hangingPunct="1"/>
            <a:endParaRPr lang="fr-FR" altLang="fr-FR" sz="1800" dirty="0" smtClean="0"/>
          </a:p>
          <a:p>
            <a:pPr eaLnBrk="1" hangingPunct="1"/>
            <a:r>
              <a:rPr lang="fr-FR" altLang="fr-FR" sz="1800" dirty="0" smtClean="0"/>
              <a:t>Vérifier sur l’écran « Données d’exemplaires » que l’exemplaire supprimé n’apparaît plus</a:t>
            </a:r>
          </a:p>
          <a:p>
            <a:pPr eaLnBrk="1" hangingPunct="1"/>
            <a:endParaRPr lang="fr-FR" altLang="fr-FR" sz="16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sp>
        <p:nvSpPr>
          <p:cNvPr id="7" name="Rectangle à coins arrondis 6"/>
          <p:cNvSpPr/>
          <p:nvPr/>
        </p:nvSpPr>
        <p:spPr>
          <a:xfrm>
            <a:off x="6660977" y="5805264"/>
            <a:ext cx="1871612" cy="936625"/>
          </a:xfrm>
          <a:prstGeom prst="wedgeRoundRectCallout">
            <a:avLst>
              <a:gd name="adj1" fmla="val -65323"/>
              <a:gd name="adj2" fmla="val -41741"/>
              <a:gd name="adj3" fmla="val 16667"/>
            </a:avLst>
          </a:prstGeom>
          <a:solidFill>
            <a:schemeClr val="bg1">
              <a:lumMod val="75000"/>
              <a:alpha val="36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800" dirty="0">
                <a:solidFill>
                  <a:srgbClr val="002060"/>
                </a:solidFill>
              </a:rPr>
              <a:t>Attention ! </a:t>
            </a:r>
            <a:r>
              <a:rPr lang="fr-FR" sz="1800" dirty="0" smtClean="0">
                <a:solidFill>
                  <a:srgbClr val="002060"/>
                </a:solidFill>
              </a:rPr>
              <a:t>Toute Suppression est définitive</a:t>
            </a:r>
            <a:endParaRPr lang="fr-FR" sz="1800" dirty="0">
              <a:solidFill>
                <a:srgbClr val="002060"/>
              </a:solidFill>
            </a:endParaRPr>
          </a:p>
        </p:txBody>
      </p:sp>
      <p:pic>
        <p:nvPicPr>
          <p:cNvPr id="22533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182135"/>
            <a:ext cx="295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41" y="4509120"/>
            <a:ext cx="2738285" cy="88827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3688" y="967788"/>
            <a:ext cx="5833095" cy="2384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dirty="0" smtClean="0"/>
              <a:t>Un </a:t>
            </a:r>
            <a:r>
              <a:rPr lang="fr-FR" altLang="fr-FR" sz="2400" dirty="0" err="1" smtClean="0"/>
              <a:t>exemplarisateur</a:t>
            </a:r>
            <a:r>
              <a:rPr lang="fr-FR" altLang="fr-FR" sz="2400" dirty="0" smtClean="0"/>
              <a:t> peut modifier ou supprimer les données de sa bibliothèque</a:t>
            </a:r>
          </a:p>
          <a:p>
            <a:pPr eaLnBrk="1" hangingPunct="1">
              <a:defRPr/>
            </a:pPr>
            <a:endParaRPr lang="fr-FR" altLang="fr-FR" sz="8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8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La suppression d’une zone se fait dans l’écran d’édition</a:t>
            </a:r>
          </a:p>
          <a:p>
            <a:pPr eaLnBrk="1" hangingPunct="1">
              <a:defRPr/>
            </a:pPr>
            <a:endParaRPr lang="fr-FR" altLang="fr-FR" sz="8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La suppression d’un exemplaire se fait dans le tableau de bord (onglet « Gestion des exemplaires »)</a:t>
            </a:r>
          </a:p>
          <a:p>
            <a:pPr eaLnBrk="1" hangingPunct="1">
              <a:defRPr/>
            </a:pPr>
            <a:endParaRPr lang="fr-FR" altLang="fr-FR" sz="8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Toute suppression est définitive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3BF3347F-2E78-43F7-B6C3-696701B09A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6643D-7677-4082-BF2F-437177EFC24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$ListId:Supports3;"/>
    <ds:schemaRef ds:uri="http://schemas.microsoft.com/sharepoint/v3/fields"/>
    <ds:schemaRef ds:uri="http://schemas.microsoft.com/office/2006/documentManagement/types"/>
    <ds:schemaRef ds:uri="9cb235b8-7541-4a6e-b886-1bf4192805b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D09D1EE-7095-4DB7-8051-D9CDB006E0D1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806</TotalTime>
  <Words>150</Words>
  <Application>Microsoft Office PowerPoint</Application>
  <PresentationFormat>Affichage à l'écran (4:3)</PresentationFormat>
  <Paragraphs>109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Modèle_Calames</vt:lpstr>
      <vt:lpstr>La modification et la suppression des données d’exemplaires  pour un exemplarisateur </vt:lpstr>
      <vt:lpstr>Présentation PowerPoint</vt:lpstr>
      <vt:lpstr>Droits de modification</vt:lpstr>
      <vt:lpstr>Modification dans une notice d’exemplaire</vt:lpstr>
      <vt:lpstr>Procédure de modification</vt:lpstr>
      <vt:lpstr>Présentation PowerPoint</vt:lpstr>
      <vt:lpstr>Droits de suppression</vt:lpstr>
      <vt:lpstr>Procédure de suppression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Modification exemplaire Colodus pour exemplarisateur</dc:title>
  <dc:creator>Olivier Kosinski</dc:creator>
  <cp:keywords>formation Colodus</cp:keywords>
  <cp:lastModifiedBy>Raphaelle Poveda</cp:lastModifiedBy>
  <cp:revision>102</cp:revision>
  <dcterms:created xsi:type="dcterms:W3CDTF">2012-09-26T14:07:15Z</dcterms:created>
  <dcterms:modified xsi:type="dcterms:W3CDTF">2017-06-19T12:07:25Z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1100.00000000000</vt:lpwstr>
  </property>
</Properties>
</file>