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8" r:id="rId6"/>
    <p:sldId id="265" r:id="rId7"/>
    <p:sldId id="288" r:id="rId8"/>
    <p:sldId id="267" r:id="rId9"/>
    <p:sldId id="287" r:id="rId10"/>
    <p:sldId id="281" r:id="rId11"/>
    <p:sldId id="259" r:id="rId12"/>
    <p:sldId id="269" r:id="rId13"/>
    <p:sldId id="270" r:id="rId14"/>
    <p:sldId id="289" r:id="rId15"/>
    <p:sldId id="257" r:id="rId16"/>
    <p:sldId id="260" r:id="rId17"/>
    <p:sldId id="271" r:id="rId18"/>
    <p:sldId id="272" r:id="rId19"/>
    <p:sldId id="273" r:id="rId20"/>
    <p:sldId id="274" r:id="rId21"/>
    <p:sldId id="263" r:id="rId22"/>
    <p:sldId id="262" r:id="rId23"/>
    <p:sldId id="280" r:id="rId24"/>
    <p:sldId id="276" r:id="rId25"/>
    <p:sldId id="277" r:id="rId26"/>
    <p:sldId id="279" r:id="rId27"/>
    <p:sldId id="282" r:id="rId28"/>
    <p:sldId id="283" r:id="rId29"/>
    <p:sldId id="290" r:id="rId30"/>
    <p:sldId id="284" r:id="rId31"/>
    <p:sldId id="285" r:id="rId32"/>
    <p:sldId id="286" r:id="rId33"/>
    <p:sldId id="264" r:id="rId34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43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17110-176B-45CF-BA48-F2DBF0FB0515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333D8A-5C16-44BF-A0BC-3BB6124579EC}">
      <dgm:prSet phldrT="[Texte]"/>
      <dgm:spPr/>
      <dgm:t>
        <a:bodyPr/>
        <a:lstStyle/>
        <a:p>
          <a:r>
            <a:rPr lang="fr-FR" b="1" dirty="0" smtClean="0"/>
            <a:t>APPLICATION WEB</a:t>
          </a:r>
          <a:endParaRPr lang="fr-FR" b="1" dirty="0"/>
        </a:p>
      </dgm:t>
    </dgm:pt>
    <dgm:pt modelId="{ADAEA87B-5AC9-4C34-BC5B-3BD3C2E97BFF}" type="parTrans" cxnId="{BD508555-1A08-4C4C-9A28-9037C0D52051}">
      <dgm:prSet/>
      <dgm:spPr/>
      <dgm:t>
        <a:bodyPr/>
        <a:lstStyle/>
        <a:p>
          <a:endParaRPr lang="fr-FR"/>
        </a:p>
      </dgm:t>
    </dgm:pt>
    <dgm:pt modelId="{B0644783-1926-43DC-83EB-2E34BFB74C3B}" type="sibTrans" cxnId="{BD508555-1A08-4C4C-9A28-9037C0D52051}">
      <dgm:prSet/>
      <dgm:spPr/>
      <dgm:t>
        <a:bodyPr/>
        <a:lstStyle/>
        <a:p>
          <a:endParaRPr lang="fr-FR"/>
        </a:p>
      </dgm:t>
    </dgm:pt>
    <dgm:pt modelId="{0D346C1C-EEA8-4F0F-BDCF-419EE8E7196C}">
      <dgm:prSet phldrT="[Texte]" custT="1"/>
      <dgm:spPr/>
      <dgm:t>
        <a:bodyPr/>
        <a:lstStyle/>
        <a:p>
          <a:pPr algn="ctr"/>
          <a:r>
            <a:rPr lang="fr-FR" sz="1800" b="1" dirty="0" smtClean="0"/>
            <a:t>Optimisé Firefox</a:t>
          </a:r>
          <a:endParaRPr lang="fr-FR" sz="1800" b="1" dirty="0"/>
        </a:p>
      </dgm:t>
    </dgm:pt>
    <dgm:pt modelId="{F2AC6615-130E-446B-82AE-5E22D79FB945}" type="parTrans" cxnId="{5D9102B8-6DE4-4EA4-84E5-201087F01C2B}">
      <dgm:prSet/>
      <dgm:spPr/>
      <dgm:t>
        <a:bodyPr/>
        <a:lstStyle/>
        <a:p>
          <a:endParaRPr lang="fr-FR"/>
        </a:p>
      </dgm:t>
    </dgm:pt>
    <dgm:pt modelId="{FC90AB3F-B726-4885-93F9-967800BC1FAE}" type="sibTrans" cxnId="{5D9102B8-6DE4-4EA4-84E5-201087F01C2B}">
      <dgm:prSet/>
      <dgm:spPr/>
      <dgm:t>
        <a:bodyPr/>
        <a:lstStyle/>
        <a:p>
          <a:endParaRPr lang="fr-FR"/>
        </a:p>
      </dgm:t>
    </dgm:pt>
    <dgm:pt modelId="{D282665F-508F-4C21-B08D-20697935791A}">
      <dgm:prSet phldrT="[Texte]"/>
      <dgm:spPr/>
      <dgm:t>
        <a:bodyPr/>
        <a:lstStyle/>
        <a:p>
          <a:r>
            <a:rPr lang="fr-FR" b="1" dirty="0" smtClean="0"/>
            <a:t>INTERCONNEXION SUDOC</a:t>
          </a:r>
          <a:endParaRPr lang="fr-FR" b="1" dirty="0"/>
        </a:p>
      </dgm:t>
    </dgm:pt>
    <dgm:pt modelId="{29427684-539D-40BF-BC69-8EE789BDEBFE}" type="parTrans" cxnId="{F23D9AA5-0BA2-4976-935E-3DBE38BEE483}">
      <dgm:prSet/>
      <dgm:spPr/>
      <dgm:t>
        <a:bodyPr/>
        <a:lstStyle/>
        <a:p>
          <a:endParaRPr lang="fr-FR"/>
        </a:p>
      </dgm:t>
    </dgm:pt>
    <dgm:pt modelId="{EE13EC11-D40B-4A7B-BD48-8DAA729E74D1}" type="sibTrans" cxnId="{F23D9AA5-0BA2-4976-935E-3DBE38BEE483}">
      <dgm:prSet/>
      <dgm:spPr/>
      <dgm:t>
        <a:bodyPr/>
        <a:lstStyle/>
        <a:p>
          <a:endParaRPr lang="fr-FR"/>
        </a:p>
      </dgm:t>
    </dgm:pt>
    <dgm:pt modelId="{99AB1343-C03F-492C-B8F5-9223B6141C7C}">
      <dgm:prSet phldrT="[Texte]" custT="1"/>
      <dgm:spPr/>
      <dgm:t>
        <a:bodyPr/>
        <a:lstStyle/>
        <a:p>
          <a:pPr algn="ctr"/>
          <a:r>
            <a:rPr lang="fr-FR" sz="1800" b="1" dirty="0" smtClean="0"/>
            <a:t>Login </a:t>
          </a:r>
          <a:r>
            <a:rPr lang="fr-FR" sz="1800" b="1" dirty="0" err="1" smtClean="0"/>
            <a:t>WinIBW</a:t>
          </a:r>
          <a:endParaRPr lang="fr-FR" sz="1800" b="1" dirty="0"/>
        </a:p>
      </dgm:t>
    </dgm:pt>
    <dgm:pt modelId="{8DCF9CA8-DA70-4D22-8349-CCAB7F097E1F}" type="parTrans" cxnId="{DBF4EAEC-96D1-4B24-A864-7983A91EADF0}">
      <dgm:prSet/>
      <dgm:spPr/>
      <dgm:t>
        <a:bodyPr/>
        <a:lstStyle/>
        <a:p>
          <a:endParaRPr lang="fr-FR"/>
        </a:p>
      </dgm:t>
    </dgm:pt>
    <dgm:pt modelId="{DD610F01-7972-42EB-921A-26B1B169B03C}" type="sibTrans" cxnId="{DBF4EAEC-96D1-4B24-A864-7983A91EADF0}">
      <dgm:prSet/>
      <dgm:spPr/>
      <dgm:t>
        <a:bodyPr/>
        <a:lstStyle/>
        <a:p>
          <a:endParaRPr lang="fr-FR"/>
        </a:p>
      </dgm:t>
    </dgm:pt>
    <dgm:pt modelId="{8D8C86C0-0110-4825-BC8F-B593364AE9AD}">
      <dgm:prSet phldrT="[Texte]"/>
      <dgm:spPr/>
      <dgm:t>
        <a:bodyPr/>
        <a:lstStyle/>
        <a:p>
          <a:r>
            <a:rPr lang="fr-FR" b="1" dirty="0" smtClean="0"/>
            <a:t>TABLEAU</a:t>
          </a:r>
          <a:r>
            <a:rPr lang="fr-FR" dirty="0" smtClean="0"/>
            <a:t> </a:t>
          </a:r>
          <a:r>
            <a:rPr lang="fr-FR" b="1" dirty="0" smtClean="0"/>
            <a:t>DE</a:t>
          </a:r>
          <a:r>
            <a:rPr lang="fr-FR" dirty="0" smtClean="0"/>
            <a:t> </a:t>
          </a:r>
          <a:r>
            <a:rPr lang="fr-FR" b="1" dirty="0" smtClean="0"/>
            <a:t>BORD</a:t>
          </a:r>
          <a:endParaRPr lang="fr-FR" b="1" dirty="0"/>
        </a:p>
      </dgm:t>
    </dgm:pt>
    <dgm:pt modelId="{414650D4-1C3B-49A1-B9F1-B5693567F2DD}" type="parTrans" cxnId="{49535EDE-269B-48AE-86D0-5202B1DC3A06}">
      <dgm:prSet/>
      <dgm:spPr/>
      <dgm:t>
        <a:bodyPr/>
        <a:lstStyle/>
        <a:p>
          <a:endParaRPr lang="fr-FR"/>
        </a:p>
      </dgm:t>
    </dgm:pt>
    <dgm:pt modelId="{1DB15AA4-8E88-4C1B-A427-464B5330EBAC}" type="sibTrans" cxnId="{49535EDE-269B-48AE-86D0-5202B1DC3A06}">
      <dgm:prSet/>
      <dgm:spPr/>
      <dgm:t>
        <a:bodyPr/>
        <a:lstStyle/>
        <a:p>
          <a:endParaRPr lang="fr-FR"/>
        </a:p>
      </dgm:t>
    </dgm:pt>
    <dgm:pt modelId="{721D225B-39AE-4A03-92E7-5BF486E982E4}">
      <dgm:prSet phldrT="[Texte]" custT="1"/>
      <dgm:spPr/>
      <dgm:t>
        <a:bodyPr/>
        <a:lstStyle/>
        <a:p>
          <a:pPr algn="ctr"/>
          <a:r>
            <a:rPr lang="fr-FR" sz="1400" b="1" dirty="0" smtClean="0"/>
            <a:t>Chacun voit ses demandes</a:t>
          </a:r>
          <a:endParaRPr lang="fr-FR" sz="1400" b="1" dirty="0"/>
        </a:p>
      </dgm:t>
    </dgm:pt>
    <dgm:pt modelId="{059D0C9B-CED3-41BC-BEA0-7337BD03E32B}" type="parTrans" cxnId="{4E20B53E-7456-42E6-BA84-84414D8D2258}">
      <dgm:prSet/>
      <dgm:spPr/>
      <dgm:t>
        <a:bodyPr/>
        <a:lstStyle/>
        <a:p>
          <a:endParaRPr lang="fr-FR"/>
        </a:p>
      </dgm:t>
    </dgm:pt>
    <dgm:pt modelId="{427CCC3C-6C16-4635-BF8B-1F05013D28FF}" type="sibTrans" cxnId="{4E20B53E-7456-42E6-BA84-84414D8D2258}">
      <dgm:prSet/>
      <dgm:spPr/>
      <dgm:t>
        <a:bodyPr/>
        <a:lstStyle/>
        <a:p>
          <a:endParaRPr lang="fr-FR"/>
        </a:p>
      </dgm:t>
    </dgm:pt>
    <dgm:pt modelId="{69DB3F06-F477-462E-BD8A-3C3588FF528A}">
      <dgm:prSet phldrT="[Texte]"/>
      <dgm:spPr/>
      <dgm:t>
        <a:bodyPr/>
        <a:lstStyle/>
        <a:p>
          <a:r>
            <a:rPr lang="fr-FR" b="1" dirty="0" smtClean="0"/>
            <a:t>FORMULAIRES</a:t>
          </a:r>
          <a:endParaRPr lang="fr-FR" b="1" dirty="0"/>
        </a:p>
      </dgm:t>
    </dgm:pt>
    <dgm:pt modelId="{2331625D-5AA7-4247-B648-79592A89A0D3}" type="parTrans" cxnId="{F9F0DB18-DD4E-48BA-969F-BCAFA28A7F97}">
      <dgm:prSet/>
      <dgm:spPr/>
      <dgm:t>
        <a:bodyPr/>
        <a:lstStyle/>
        <a:p>
          <a:endParaRPr lang="fr-FR"/>
        </a:p>
      </dgm:t>
    </dgm:pt>
    <dgm:pt modelId="{F72F8C3F-9A92-4703-B973-ED557BAC179D}" type="sibTrans" cxnId="{F9F0DB18-DD4E-48BA-969F-BCAFA28A7F97}">
      <dgm:prSet/>
      <dgm:spPr/>
      <dgm:t>
        <a:bodyPr/>
        <a:lstStyle/>
        <a:p>
          <a:endParaRPr lang="fr-FR"/>
        </a:p>
      </dgm:t>
    </dgm:pt>
    <dgm:pt modelId="{C4942461-EF74-4B79-BDC2-780A6B6F2BF5}">
      <dgm:prSet phldrT="[Texte]" custT="1"/>
      <dgm:spPr/>
      <dgm:t>
        <a:bodyPr/>
        <a:lstStyle/>
        <a:p>
          <a:pPr algn="l"/>
          <a:r>
            <a:rPr lang="fr-FR" sz="1400" b="1" dirty="0" smtClean="0"/>
            <a:t>N° PPN</a:t>
          </a:r>
          <a:endParaRPr lang="fr-FR" sz="1400" b="1" dirty="0"/>
        </a:p>
      </dgm:t>
    </dgm:pt>
    <dgm:pt modelId="{B1DC95DC-BD8C-4534-B3E6-2CE43451FED8}" type="parTrans" cxnId="{1188337F-A194-4B19-BDAA-0589C7439471}">
      <dgm:prSet/>
      <dgm:spPr/>
      <dgm:t>
        <a:bodyPr/>
        <a:lstStyle/>
        <a:p>
          <a:endParaRPr lang="fr-FR"/>
        </a:p>
      </dgm:t>
    </dgm:pt>
    <dgm:pt modelId="{915867FD-A8F4-41B4-A435-169DA30E6810}" type="sibTrans" cxnId="{1188337F-A194-4B19-BDAA-0589C7439471}">
      <dgm:prSet/>
      <dgm:spPr/>
      <dgm:t>
        <a:bodyPr/>
        <a:lstStyle/>
        <a:p>
          <a:endParaRPr lang="fr-FR"/>
        </a:p>
      </dgm:t>
    </dgm:pt>
    <dgm:pt modelId="{0235DC88-460E-4D31-AC81-6D784EF12BD1}">
      <dgm:prSet phldrT="[Texte]" custT="1"/>
      <dgm:spPr/>
      <dgm:t>
        <a:bodyPr/>
        <a:lstStyle/>
        <a:p>
          <a:pPr algn="l"/>
          <a:r>
            <a:rPr lang="fr-FR" sz="1400" b="1" dirty="0" smtClean="0"/>
            <a:t>Commentaires</a:t>
          </a:r>
          <a:endParaRPr lang="fr-FR" sz="1400" b="1" dirty="0"/>
        </a:p>
      </dgm:t>
    </dgm:pt>
    <dgm:pt modelId="{30BABF34-C862-46F0-B499-CC73629D4D7F}" type="parTrans" cxnId="{298D6486-E454-4424-8710-CFFEFF646D39}">
      <dgm:prSet/>
      <dgm:spPr/>
      <dgm:t>
        <a:bodyPr/>
        <a:lstStyle/>
        <a:p>
          <a:endParaRPr lang="fr-FR"/>
        </a:p>
      </dgm:t>
    </dgm:pt>
    <dgm:pt modelId="{9AA9A379-04F0-4056-BBB1-67808FAC9E86}" type="sibTrans" cxnId="{298D6486-E454-4424-8710-CFFEFF646D39}">
      <dgm:prSet/>
      <dgm:spPr/>
      <dgm:t>
        <a:bodyPr/>
        <a:lstStyle/>
        <a:p>
          <a:endParaRPr lang="fr-FR"/>
        </a:p>
      </dgm:t>
    </dgm:pt>
    <dgm:pt modelId="{E0C3E017-C1CC-4461-B715-5CB3F60F76C1}">
      <dgm:prSet phldrT="[Texte]" custT="1"/>
      <dgm:spPr/>
      <dgm:t>
        <a:bodyPr/>
        <a:lstStyle/>
        <a:p>
          <a:pPr algn="l"/>
          <a:r>
            <a:rPr lang="fr-FR" sz="1400" b="1" dirty="0" smtClean="0"/>
            <a:t>Justificatifs</a:t>
          </a:r>
          <a:endParaRPr lang="fr-FR" sz="1400" b="1" dirty="0"/>
        </a:p>
      </dgm:t>
    </dgm:pt>
    <dgm:pt modelId="{D36DE626-0D06-4E6E-9567-1181516FC3E5}" type="parTrans" cxnId="{E5AC37F9-0BB1-4F1F-843C-36D5D4CD633F}">
      <dgm:prSet/>
      <dgm:spPr/>
      <dgm:t>
        <a:bodyPr/>
        <a:lstStyle/>
        <a:p>
          <a:endParaRPr lang="fr-FR"/>
        </a:p>
      </dgm:t>
    </dgm:pt>
    <dgm:pt modelId="{A1FC75A3-5AAE-4DCA-A0A7-CA731519FA0F}" type="sibTrans" cxnId="{E5AC37F9-0BB1-4F1F-843C-36D5D4CD633F}">
      <dgm:prSet/>
      <dgm:spPr/>
      <dgm:t>
        <a:bodyPr/>
        <a:lstStyle/>
        <a:p>
          <a:endParaRPr lang="fr-FR"/>
        </a:p>
      </dgm:t>
    </dgm:pt>
    <dgm:pt modelId="{5E6F0806-D316-4E4E-AB62-2E82359F95F5}" type="pres">
      <dgm:prSet presAssocID="{88617110-176B-45CF-BA48-F2DBF0FB051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08C3190-8C84-4A22-A27A-5F6504A43E3D}" type="pres">
      <dgm:prSet presAssocID="{D9333D8A-5C16-44BF-A0BC-3BB6124579EC}" presName="composite" presStyleCnt="0"/>
      <dgm:spPr/>
    </dgm:pt>
    <dgm:pt modelId="{E100AFDE-A930-41A1-938B-EE75E876522C}" type="pres">
      <dgm:prSet presAssocID="{D9333D8A-5C16-44BF-A0BC-3BB6124579E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17FF63-3B12-4BF8-BFAD-A98E7C39F826}" type="pres">
      <dgm:prSet presAssocID="{D9333D8A-5C16-44BF-A0BC-3BB6124579EC}" presName="Image" presStyleLbl="bgImgPlace1" presStyleIdx="0" presStyleCnt="4" custScaleX="65350" custScaleY="73046" custLinFactNeighborX="-5790" custLinFactNeighborY="-52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3B3A18EB-EB4F-4CE4-88D1-3264927C5128}" type="pres">
      <dgm:prSet presAssocID="{D9333D8A-5C16-44BF-A0BC-3BB6124579EC}" presName="ChildText" presStyleLbl="fgAcc1" presStyleIdx="0" presStyleCnt="4" custLinFactNeighborX="-36461" custLinFactNeighborY="-3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4EDBC0-7EBD-42E1-B9AF-F188397E69F4}" type="pres">
      <dgm:prSet presAssocID="{B0644783-1926-43DC-83EB-2E34BFB74C3B}" presName="sibTrans" presStyleCnt="0"/>
      <dgm:spPr/>
    </dgm:pt>
    <dgm:pt modelId="{68CD4B39-4705-4F10-B93A-CA61303A6186}" type="pres">
      <dgm:prSet presAssocID="{D282665F-508F-4C21-B08D-20697935791A}" presName="composite" presStyleCnt="0"/>
      <dgm:spPr/>
    </dgm:pt>
    <dgm:pt modelId="{BB0C1136-8989-4B12-AC46-BA7A70E5AA91}" type="pres">
      <dgm:prSet presAssocID="{D282665F-508F-4C21-B08D-20697935791A}" presName="ParentText" presStyleLbl="node1" presStyleIdx="1" presStyleCnt="4" custLinFactNeighborX="420" custLinFactNeighborY="-321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FB6167-4A75-4CAB-B175-D93D3D0A7B8D}" type="pres">
      <dgm:prSet presAssocID="{D282665F-508F-4C21-B08D-20697935791A}" presName="Image" presStyleLbl="bgImgPlace1" presStyleIdx="1" presStyleCnt="4" custScaleX="44836" custScaleY="47931" custLinFactNeighborX="3813" custLinFactNeighborY="-189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986BF08-AB13-430F-8640-C482EAC7B14F}" type="pres">
      <dgm:prSet presAssocID="{D282665F-508F-4C21-B08D-20697935791A}" presName="ChildText" presStyleLbl="fgAcc1" presStyleIdx="1" presStyleCnt="4" custLinFactNeighborX="-4036" custLinFactNeighborY="-21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603904-69C6-4D42-8C77-9B19CF49EC80}" type="pres">
      <dgm:prSet presAssocID="{EE13EC11-D40B-4A7B-BD48-8DAA729E74D1}" presName="sibTrans" presStyleCnt="0"/>
      <dgm:spPr/>
    </dgm:pt>
    <dgm:pt modelId="{A0136FBA-1856-41E0-9725-9D565A04D640}" type="pres">
      <dgm:prSet presAssocID="{8D8C86C0-0110-4825-BC8F-B593364AE9AD}" presName="composite" presStyleCnt="0"/>
      <dgm:spPr/>
    </dgm:pt>
    <dgm:pt modelId="{2E62C3E5-F63C-4C81-BE2C-D50B07A8BBF7}" type="pres">
      <dgm:prSet presAssocID="{8D8C86C0-0110-4825-BC8F-B593364AE9A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93EFAB-94AE-4698-8071-61D77AAB88BE}" type="pres">
      <dgm:prSet presAssocID="{8D8C86C0-0110-4825-BC8F-B593364AE9AD}" presName="Image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28C9EC7-57F6-4C1D-A350-A2CFC5F4FBE6}" type="pres">
      <dgm:prSet presAssocID="{8D8C86C0-0110-4825-BC8F-B593364AE9AD}" presName="ChildText" presStyleLbl="fg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E5620D-9F29-4881-965A-6136CAC36CA3}" type="pres">
      <dgm:prSet presAssocID="{1DB15AA4-8E88-4C1B-A427-464B5330EBAC}" presName="sibTrans" presStyleCnt="0"/>
      <dgm:spPr/>
    </dgm:pt>
    <dgm:pt modelId="{47E0EA37-4796-436D-BC20-E41E97EACC72}" type="pres">
      <dgm:prSet presAssocID="{69DB3F06-F477-462E-BD8A-3C3588FF528A}" presName="composite" presStyleCnt="0"/>
      <dgm:spPr/>
    </dgm:pt>
    <dgm:pt modelId="{96765D85-00CE-4ABB-B5F0-821E85E8483F}" type="pres">
      <dgm:prSet presAssocID="{69DB3F06-F477-462E-BD8A-3C3588FF528A}" presName="ParentText" presStyleLbl="node1" presStyleIdx="3" presStyleCnt="4" custLinFactNeighborX="-2794" custLinFactNeighborY="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41509-66A6-4C21-87CD-43C96CC55059}" type="pres">
      <dgm:prSet presAssocID="{69DB3F06-F477-462E-BD8A-3C3588FF528A}" presName="Image" presStyleLbl="bgImgPlace1" presStyleIdx="3" presStyleCnt="4" custScaleX="65332" custScaleY="822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C725B9C-9CD4-49F7-8814-32C6C902E32D}" type="pres">
      <dgm:prSet presAssocID="{69DB3F06-F477-462E-BD8A-3C3588FF528A}" presName="ChildText" presStyleLbl="fgAcc1" presStyleIdx="3" presStyleCnt="4" custScaleX="146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508555-1A08-4C4C-9A28-9037C0D52051}" srcId="{88617110-176B-45CF-BA48-F2DBF0FB0515}" destId="{D9333D8A-5C16-44BF-A0BC-3BB6124579EC}" srcOrd="0" destOrd="0" parTransId="{ADAEA87B-5AC9-4C34-BC5B-3BD3C2E97BFF}" sibTransId="{B0644783-1926-43DC-83EB-2E34BFB74C3B}"/>
    <dgm:cxn modelId="{1188337F-A194-4B19-BDAA-0589C7439471}" srcId="{69DB3F06-F477-462E-BD8A-3C3588FF528A}" destId="{C4942461-EF74-4B79-BDC2-780A6B6F2BF5}" srcOrd="0" destOrd="0" parTransId="{B1DC95DC-BD8C-4534-B3E6-2CE43451FED8}" sibTransId="{915867FD-A8F4-41B4-A435-169DA30E6810}"/>
    <dgm:cxn modelId="{23442A0C-0449-4B7B-B22C-17470398963A}" type="presOf" srcId="{88617110-176B-45CF-BA48-F2DBF0FB0515}" destId="{5E6F0806-D316-4E4E-AB62-2E82359F95F5}" srcOrd="0" destOrd="0" presId="urn:microsoft.com/office/officeart/2008/layout/TitledPictureBlocks"/>
    <dgm:cxn modelId="{7193E405-4645-40DF-98F5-1218EA0CF0E1}" type="presOf" srcId="{721D225B-39AE-4A03-92E7-5BF486E982E4}" destId="{C28C9EC7-57F6-4C1D-A350-A2CFC5F4FBE6}" srcOrd="0" destOrd="0" presId="urn:microsoft.com/office/officeart/2008/layout/TitledPictureBlocks"/>
    <dgm:cxn modelId="{F23D9AA5-0BA2-4976-935E-3DBE38BEE483}" srcId="{88617110-176B-45CF-BA48-F2DBF0FB0515}" destId="{D282665F-508F-4C21-B08D-20697935791A}" srcOrd="1" destOrd="0" parTransId="{29427684-539D-40BF-BC69-8EE789BDEBFE}" sibTransId="{EE13EC11-D40B-4A7B-BD48-8DAA729E74D1}"/>
    <dgm:cxn modelId="{5D9102B8-6DE4-4EA4-84E5-201087F01C2B}" srcId="{D9333D8A-5C16-44BF-A0BC-3BB6124579EC}" destId="{0D346C1C-EEA8-4F0F-BDCF-419EE8E7196C}" srcOrd="0" destOrd="0" parTransId="{F2AC6615-130E-446B-82AE-5E22D79FB945}" sibTransId="{FC90AB3F-B726-4885-93F9-967800BC1FAE}"/>
    <dgm:cxn modelId="{F9F0DB18-DD4E-48BA-969F-BCAFA28A7F97}" srcId="{88617110-176B-45CF-BA48-F2DBF0FB0515}" destId="{69DB3F06-F477-462E-BD8A-3C3588FF528A}" srcOrd="3" destOrd="0" parTransId="{2331625D-5AA7-4247-B648-79592A89A0D3}" sibTransId="{F72F8C3F-9A92-4703-B973-ED557BAC179D}"/>
    <dgm:cxn modelId="{919E7281-B066-492D-8093-DA9B00622B67}" type="presOf" srcId="{C4942461-EF74-4B79-BDC2-780A6B6F2BF5}" destId="{0C725B9C-9CD4-49F7-8814-32C6C902E32D}" srcOrd="0" destOrd="0" presId="urn:microsoft.com/office/officeart/2008/layout/TitledPictureBlocks"/>
    <dgm:cxn modelId="{4E20B53E-7456-42E6-BA84-84414D8D2258}" srcId="{8D8C86C0-0110-4825-BC8F-B593364AE9AD}" destId="{721D225B-39AE-4A03-92E7-5BF486E982E4}" srcOrd="0" destOrd="0" parTransId="{059D0C9B-CED3-41BC-BEA0-7337BD03E32B}" sibTransId="{427CCC3C-6C16-4635-BF8B-1F05013D28FF}"/>
    <dgm:cxn modelId="{DBF4EAEC-96D1-4B24-A864-7983A91EADF0}" srcId="{D282665F-508F-4C21-B08D-20697935791A}" destId="{99AB1343-C03F-492C-B8F5-9223B6141C7C}" srcOrd="0" destOrd="0" parTransId="{8DCF9CA8-DA70-4D22-8349-CCAB7F097E1F}" sibTransId="{DD610F01-7972-42EB-921A-26B1B169B03C}"/>
    <dgm:cxn modelId="{E5AC37F9-0BB1-4F1F-843C-36D5D4CD633F}" srcId="{69DB3F06-F477-462E-BD8A-3C3588FF528A}" destId="{E0C3E017-C1CC-4461-B715-5CB3F60F76C1}" srcOrd="2" destOrd="0" parTransId="{D36DE626-0D06-4E6E-9567-1181516FC3E5}" sibTransId="{A1FC75A3-5AAE-4DCA-A0A7-CA731519FA0F}"/>
    <dgm:cxn modelId="{9EC5C01D-1AEF-4624-874B-105651EF0768}" type="presOf" srcId="{D9333D8A-5C16-44BF-A0BC-3BB6124579EC}" destId="{E100AFDE-A930-41A1-938B-EE75E876522C}" srcOrd="0" destOrd="0" presId="urn:microsoft.com/office/officeart/2008/layout/TitledPictureBlocks"/>
    <dgm:cxn modelId="{042792C7-F2BA-461C-AAD7-E82917A20DD2}" type="presOf" srcId="{69DB3F06-F477-462E-BD8A-3C3588FF528A}" destId="{96765D85-00CE-4ABB-B5F0-821E85E8483F}" srcOrd="0" destOrd="0" presId="urn:microsoft.com/office/officeart/2008/layout/TitledPictureBlocks"/>
    <dgm:cxn modelId="{389EFA87-8272-4D75-8AD6-4D44E844D5B2}" type="presOf" srcId="{E0C3E017-C1CC-4461-B715-5CB3F60F76C1}" destId="{0C725B9C-9CD4-49F7-8814-32C6C902E32D}" srcOrd="0" destOrd="2" presId="urn:microsoft.com/office/officeart/2008/layout/TitledPictureBlocks"/>
    <dgm:cxn modelId="{FD9127B4-2E59-4071-8230-EBB46DBC760E}" type="presOf" srcId="{D282665F-508F-4C21-B08D-20697935791A}" destId="{BB0C1136-8989-4B12-AC46-BA7A70E5AA91}" srcOrd="0" destOrd="0" presId="urn:microsoft.com/office/officeart/2008/layout/TitledPictureBlocks"/>
    <dgm:cxn modelId="{9A1E7A67-E9B0-41D0-B5E3-4C9C7C223E59}" type="presOf" srcId="{99AB1343-C03F-492C-B8F5-9223B6141C7C}" destId="{D986BF08-AB13-430F-8640-C482EAC7B14F}" srcOrd="0" destOrd="0" presId="urn:microsoft.com/office/officeart/2008/layout/TitledPictureBlocks"/>
    <dgm:cxn modelId="{35E7CC76-625D-47A3-96E7-CE4E73E0A92D}" type="presOf" srcId="{0D346C1C-EEA8-4F0F-BDCF-419EE8E7196C}" destId="{3B3A18EB-EB4F-4CE4-88D1-3264927C5128}" srcOrd="0" destOrd="0" presId="urn:microsoft.com/office/officeart/2008/layout/TitledPictureBlocks"/>
    <dgm:cxn modelId="{62266E4A-32DC-422A-A858-EDC891B51066}" type="presOf" srcId="{8D8C86C0-0110-4825-BC8F-B593364AE9AD}" destId="{2E62C3E5-F63C-4C81-BE2C-D50B07A8BBF7}" srcOrd="0" destOrd="0" presId="urn:microsoft.com/office/officeart/2008/layout/TitledPictureBlocks"/>
    <dgm:cxn modelId="{49535EDE-269B-48AE-86D0-5202B1DC3A06}" srcId="{88617110-176B-45CF-BA48-F2DBF0FB0515}" destId="{8D8C86C0-0110-4825-BC8F-B593364AE9AD}" srcOrd="2" destOrd="0" parTransId="{414650D4-1C3B-49A1-B9F1-B5693567F2DD}" sibTransId="{1DB15AA4-8E88-4C1B-A427-464B5330EBAC}"/>
    <dgm:cxn modelId="{298D6486-E454-4424-8710-CFFEFF646D39}" srcId="{69DB3F06-F477-462E-BD8A-3C3588FF528A}" destId="{0235DC88-460E-4D31-AC81-6D784EF12BD1}" srcOrd="1" destOrd="0" parTransId="{30BABF34-C862-46F0-B499-CC73629D4D7F}" sibTransId="{9AA9A379-04F0-4056-BBB1-67808FAC9E86}"/>
    <dgm:cxn modelId="{2AB8FE15-2602-472D-8297-58BE4E93EA2C}" type="presOf" srcId="{0235DC88-460E-4D31-AC81-6D784EF12BD1}" destId="{0C725B9C-9CD4-49F7-8814-32C6C902E32D}" srcOrd="0" destOrd="1" presId="urn:microsoft.com/office/officeart/2008/layout/TitledPictureBlocks"/>
    <dgm:cxn modelId="{08C49582-83C7-4DFE-BB7E-5F6AF4894C6E}" type="presParOf" srcId="{5E6F0806-D316-4E4E-AB62-2E82359F95F5}" destId="{908C3190-8C84-4A22-A27A-5F6504A43E3D}" srcOrd="0" destOrd="0" presId="urn:microsoft.com/office/officeart/2008/layout/TitledPictureBlocks"/>
    <dgm:cxn modelId="{27D8706B-39D6-4AE1-943A-BCBCA7190F7C}" type="presParOf" srcId="{908C3190-8C84-4A22-A27A-5F6504A43E3D}" destId="{E100AFDE-A930-41A1-938B-EE75E876522C}" srcOrd="0" destOrd="0" presId="urn:microsoft.com/office/officeart/2008/layout/TitledPictureBlocks"/>
    <dgm:cxn modelId="{F42F3EF3-731A-4576-9B40-082DF6E00E7E}" type="presParOf" srcId="{908C3190-8C84-4A22-A27A-5F6504A43E3D}" destId="{6D17FF63-3B12-4BF8-BFAD-A98E7C39F826}" srcOrd="1" destOrd="0" presId="urn:microsoft.com/office/officeart/2008/layout/TitledPictureBlocks"/>
    <dgm:cxn modelId="{34624E99-A6D3-4F1F-8D89-F79803EDEDFB}" type="presParOf" srcId="{908C3190-8C84-4A22-A27A-5F6504A43E3D}" destId="{3B3A18EB-EB4F-4CE4-88D1-3264927C5128}" srcOrd="2" destOrd="0" presId="urn:microsoft.com/office/officeart/2008/layout/TitledPictureBlocks"/>
    <dgm:cxn modelId="{D5927BF1-582A-49FF-9E50-ABA42B14B8E1}" type="presParOf" srcId="{5E6F0806-D316-4E4E-AB62-2E82359F95F5}" destId="{7A4EDBC0-7EBD-42E1-B9AF-F188397E69F4}" srcOrd="1" destOrd="0" presId="urn:microsoft.com/office/officeart/2008/layout/TitledPictureBlocks"/>
    <dgm:cxn modelId="{7FE5EF10-05D0-4FB5-801F-8F27F09ACF79}" type="presParOf" srcId="{5E6F0806-D316-4E4E-AB62-2E82359F95F5}" destId="{68CD4B39-4705-4F10-B93A-CA61303A6186}" srcOrd="2" destOrd="0" presId="urn:microsoft.com/office/officeart/2008/layout/TitledPictureBlocks"/>
    <dgm:cxn modelId="{BD35812B-6A86-4251-81E0-B3128E873668}" type="presParOf" srcId="{68CD4B39-4705-4F10-B93A-CA61303A6186}" destId="{BB0C1136-8989-4B12-AC46-BA7A70E5AA91}" srcOrd="0" destOrd="0" presId="urn:microsoft.com/office/officeart/2008/layout/TitledPictureBlocks"/>
    <dgm:cxn modelId="{980EBBFB-BEC0-43D0-BD1A-B60C583800D7}" type="presParOf" srcId="{68CD4B39-4705-4F10-B93A-CA61303A6186}" destId="{10FB6167-4A75-4CAB-B175-D93D3D0A7B8D}" srcOrd="1" destOrd="0" presId="urn:microsoft.com/office/officeart/2008/layout/TitledPictureBlocks"/>
    <dgm:cxn modelId="{0ABEEF01-3644-4CEE-835F-222E49EEEE63}" type="presParOf" srcId="{68CD4B39-4705-4F10-B93A-CA61303A6186}" destId="{D986BF08-AB13-430F-8640-C482EAC7B14F}" srcOrd="2" destOrd="0" presId="urn:microsoft.com/office/officeart/2008/layout/TitledPictureBlocks"/>
    <dgm:cxn modelId="{10E899BF-C2B3-424E-B890-BC771B262187}" type="presParOf" srcId="{5E6F0806-D316-4E4E-AB62-2E82359F95F5}" destId="{15603904-69C6-4D42-8C77-9B19CF49EC80}" srcOrd="3" destOrd="0" presId="urn:microsoft.com/office/officeart/2008/layout/TitledPictureBlocks"/>
    <dgm:cxn modelId="{F6A8FE07-2232-40F1-B2A2-C3A8A73F9165}" type="presParOf" srcId="{5E6F0806-D316-4E4E-AB62-2E82359F95F5}" destId="{A0136FBA-1856-41E0-9725-9D565A04D640}" srcOrd="4" destOrd="0" presId="urn:microsoft.com/office/officeart/2008/layout/TitledPictureBlocks"/>
    <dgm:cxn modelId="{0B0C4E5C-C1B9-4984-B240-5AE7249A9387}" type="presParOf" srcId="{A0136FBA-1856-41E0-9725-9D565A04D640}" destId="{2E62C3E5-F63C-4C81-BE2C-D50B07A8BBF7}" srcOrd="0" destOrd="0" presId="urn:microsoft.com/office/officeart/2008/layout/TitledPictureBlocks"/>
    <dgm:cxn modelId="{52EDBA7B-BAAF-4C5A-B7A0-BD79B55C2D16}" type="presParOf" srcId="{A0136FBA-1856-41E0-9725-9D565A04D640}" destId="{4F93EFAB-94AE-4698-8071-61D77AAB88BE}" srcOrd="1" destOrd="0" presId="urn:microsoft.com/office/officeart/2008/layout/TitledPictureBlocks"/>
    <dgm:cxn modelId="{9C15B42D-D9F6-4F18-BFE2-F32DD8D88509}" type="presParOf" srcId="{A0136FBA-1856-41E0-9725-9D565A04D640}" destId="{C28C9EC7-57F6-4C1D-A350-A2CFC5F4FBE6}" srcOrd="2" destOrd="0" presId="urn:microsoft.com/office/officeart/2008/layout/TitledPictureBlocks"/>
    <dgm:cxn modelId="{E341ADD3-02D6-4816-8B3A-B823940E3309}" type="presParOf" srcId="{5E6F0806-D316-4E4E-AB62-2E82359F95F5}" destId="{1DE5620D-9F29-4881-965A-6136CAC36CA3}" srcOrd="5" destOrd="0" presId="urn:microsoft.com/office/officeart/2008/layout/TitledPictureBlocks"/>
    <dgm:cxn modelId="{142498C6-5A11-47CF-A605-84C2E21D6857}" type="presParOf" srcId="{5E6F0806-D316-4E4E-AB62-2E82359F95F5}" destId="{47E0EA37-4796-436D-BC20-E41E97EACC72}" srcOrd="6" destOrd="0" presId="urn:microsoft.com/office/officeart/2008/layout/TitledPictureBlocks"/>
    <dgm:cxn modelId="{687BFB90-BD1F-45AF-9F3F-F17B7438D1C8}" type="presParOf" srcId="{47E0EA37-4796-436D-BC20-E41E97EACC72}" destId="{96765D85-00CE-4ABB-B5F0-821E85E8483F}" srcOrd="0" destOrd="0" presId="urn:microsoft.com/office/officeart/2008/layout/TitledPictureBlocks"/>
    <dgm:cxn modelId="{A40B66B9-F150-46B1-8C71-802DF92047B2}" type="presParOf" srcId="{47E0EA37-4796-436D-BC20-E41E97EACC72}" destId="{9A941509-66A6-4C21-87CD-43C96CC55059}" srcOrd="1" destOrd="0" presId="urn:microsoft.com/office/officeart/2008/layout/TitledPictureBlocks"/>
    <dgm:cxn modelId="{B4F72961-64E1-4AA6-9672-38AE6917459B}" type="presParOf" srcId="{47E0EA37-4796-436D-BC20-E41E97EACC72}" destId="{0C725B9C-9CD4-49F7-8814-32C6C902E32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7FF63-3B12-4BF8-BFAD-A98E7C39F826}">
      <dsp:nvSpPr>
        <dsp:cNvPr id="0" name=""/>
        <dsp:cNvSpPr/>
      </dsp:nvSpPr>
      <dsp:spPr>
        <a:xfrm>
          <a:off x="1296138" y="576063"/>
          <a:ext cx="1463953" cy="1386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A18EB-EB4F-4CE4-88D1-3264927C5128}">
      <dsp:nvSpPr>
        <dsp:cNvPr id="0" name=""/>
        <dsp:cNvSpPr/>
      </dsp:nvSpPr>
      <dsp:spPr>
        <a:xfrm>
          <a:off x="2592289" y="648071"/>
          <a:ext cx="1062257" cy="110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Optimisé Firefox</a:t>
          </a:r>
          <a:endParaRPr lang="fr-FR" sz="1800" b="1" kern="1200" dirty="0"/>
        </a:p>
      </dsp:txBody>
      <dsp:txXfrm>
        <a:off x="2623401" y="679183"/>
        <a:ext cx="1000033" cy="1043376"/>
      </dsp:txXfrm>
    </dsp:sp>
    <dsp:sp modelId="{E100AFDE-A930-41A1-938B-EE75E876522C}">
      <dsp:nvSpPr>
        <dsp:cNvPr id="0" name=""/>
        <dsp:cNvSpPr/>
      </dsp:nvSpPr>
      <dsp:spPr>
        <a:xfrm>
          <a:off x="1037734" y="57946"/>
          <a:ext cx="2240174" cy="32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APPLICATION WEB</a:t>
          </a:r>
          <a:endParaRPr lang="fr-FR" sz="1500" b="1" kern="1200" dirty="0"/>
        </a:p>
      </dsp:txBody>
      <dsp:txXfrm>
        <a:off x="1037734" y="57946"/>
        <a:ext cx="2240174" cy="326842"/>
      </dsp:txXfrm>
    </dsp:sp>
    <dsp:sp modelId="{10FB6167-4A75-4CAB-B175-D93D3D0A7B8D}">
      <dsp:nvSpPr>
        <dsp:cNvPr id="0" name=""/>
        <dsp:cNvSpPr/>
      </dsp:nvSpPr>
      <dsp:spPr>
        <a:xfrm>
          <a:off x="5158389" y="672927"/>
          <a:ext cx="1004404" cy="9097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6BF08-AB13-430F-8640-C482EAC7B14F}">
      <dsp:nvSpPr>
        <dsp:cNvPr id="0" name=""/>
        <dsp:cNvSpPr/>
      </dsp:nvSpPr>
      <dsp:spPr>
        <a:xfrm>
          <a:off x="6354079" y="564789"/>
          <a:ext cx="1062257" cy="110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Login </a:t>
          </a:r>
          <a:r>
            <a:rPr lang="fr-FR" sz="1800" b="1" kern="1200" dirty="0" err="1" smtClean="0"/>
            <a:t>WinIBW</a:t>
          </a:r>
          <a:endParaRPr lang="fr-FR" sz="1800" b="1" kern="1200" dirty="0"/>
        </a:p>
      </dsp:txBody>
      <dsp:txXfrm>
        <a:off x="6385191" y="595901"/>
        <a:ext cx="1000033" cy="1043376"/>
      </dsp:txXfrm>
    </dsp:sp>
    <dsp:sp modelId="{BB0C1136-8989-4B12-AC46-BA7A70E5AA91}">
      <dsp:nvSpPr>
        <dsp:cNvPr id="0" name=""/>
        <dsp:cNvSpPr/>
      </dsp:nvSpPr>
      <dsp:spPr>
        <a:xfrm>
          <a:off x="4464495" y="72009"/>
          <a:ext cx="2240174" cy="32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INTERCONNEXION SUDOC</a:t>
          </a:r>
          <a:endParaRPr lang="fr-FR" sz="1500" b="1" kern="1200" dirty="0"/>
        </a:p>
      </dsp:txBody>
      <dsp:txXfrm>
        <a:off x="4464495" y="72009"/>
        <a:ext cx="2240174" cy="326842"/>
      </dsp:txXfrm>
    </dsp:sp>
    <dsp:sp modelId="{4F93EFAB-94AE-4698-8071-61D77AAB88BE}">
      <dsp:nvSpPr>
        <dsp:cNvPr id="0" name=""/>
        <dsp:cNvSpPr/>
      </dsp:nvSpPr>
      <dsp:spPr>
        <a:xfrm>
          <a:off x="914910" y="2724487"/>
          <a:ext cx="2240174" cy="18980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C9EC7-57F6-4C1D-A350-A2CFC5F4FBE6}">
      <dsp:nvSpPr>
        <dsp:cNvPr id="0" name=""/>
        <dsp:cNvSpPr/>
      </dsp:nvSpPr>
      <dsp:spPr>
        <a:xfrm>
          <a:off x="2856775" y="2990102"/>
          <a:ext cx="1062257" cy="110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Chacun voit ses demandes</a:t>
          </a:r>
          <a:endParaRPr lang="fr-FR" sz="1400" b="1" kern="1200" dirty="0"/>
        </a:p>
      </dsp:txBody>
      <dsp:txXfrm>
        <a:off x="2887887" y="3021214"/>
        <a:ext cx="1000033" cy="1043376"/>
      </dsp:txXfrm>
    </dsp:sp>
    <dsp:sp modelId="{2E62C3E5-F63C-4C81-BE2C-D50B07A8BBF7}">
      <dsp:nvSpPr>
        <dsp:cNvPr id="0" name=""/>
        <dsp:cNvSpPr/>
      </dsp:nvSpPr>
      <dsp:spPr>
        <a:xfrm>
          <a:off x="914910" y="2362563"/>
          <a:ext cx="2240174" cy="32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TABLEAU</a:t>
          </a:r>
          <a:r>
            <a:rPr lang="fr-FR" sz="1500" kern="1200" dirty="0" smtClean="0"/>
            <a:t> </a:t>
          </a:r>
          <a:r>
            <a:rPr lang="fr-FR" sz="1500" b="1" kern="1200" dirty="0" smtClean="0"/>
            <a:t>DE</a:t>
          </a:r>
          <a:r>
            <a:rPr lang="fr-FR" sz="1500" kern="1200" dirty="0" smtClean="0"/>
            <a:t> </a:t>
          </a:r>
          <a:r>
            <a:rPr lang="fr-FR" sz="1500" b="1" kern="1200" dirty="0" smtClean="0"/>
            <a:t>BORD</a:t>
          </a:r>
          <a:endParaRPr lang="fr-FR" sz="1500" b="1" kern="1200" dirty="0"/>
        </a:p>
      </dsp:txBody>
      <dsp:txXfrm>
        <a:off x="914910" y="2362563"/>
        <a:ext cx="2240174" cy="326842"/>
      </dsp:txXfrm>
    </dsp:sp>
    <dsp:sp modelId="{9A941509-66A6-4C21-87CD-43C96CC55059}">
      <dsp:nvSpPr>
        <dsp:cNvPr id="0" name=""/>
        <dsp:cNvSpPr/>
      </dsp:nvSpPr>
      <dsp:spPr>
        <a:xfrm>
          <a:off x="4720575" y="2977853"/>
          <a:ext cx="1463550" cy="156026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25B9C-9CD4-49F7-8814-32C6C902E32D}">
      <dsp:nvSpPr>
        <dsp:cNvPr id="0" name=""/>
        <dsp:cNvSpPr/>
      </dsp:nvSpPr>
      <dsp:spPr>
        <a:xfrm>
          <a:off x="6028481" y="3074557"/>
          <a:ext cx="1553552" cy="110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N° PPN</a:t>
          </a: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Commentaires</a:t>
          </a: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Justificatifs</a:t>
          </a:r>
          <a:endParaRPr lang="fr-FR" sz="1400" b="1" kern="1200" dirty="0"/>
        </a:p>
      </dsp:txBody>
      <dsp:txXfrm>
        <a:off x="6060863" y="3106939"/>
        <a:ext cx="1488788" cy="1040836"/>
      </dsp:txXfrm>
    </dsp:sp>
    <dsp:sp modelId="{96765D85-00CE-4ABB-B5F0-821E85E8483F}">
      <dsp:nvSpPr>
        <dsp:cNvPr id="0" name=""/>
        <dsp:cNvSpPr/>
      </dsp:nvSpPr>
      <dsp:spPr>
        <a:xfrm>
          <a:off x="4269673" y="2448274"/>
          <a:ext cx="2240174" cy="32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FORMULAIRES</a:t>
          </a:r>
          <a:endParaRPr lang="fr-FR" sz="1500" b="1" kern="1200" dirty="0"/>
        </a:p>
      </dsp:txBody>
      <dsp:txXfrm>
        <a:off x="4269673" y="2448274"/>
        <a:ext cx="2240174" cy="32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916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32407-1642-4D58-AA9D-7C38613847D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19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564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A9AA-AEA8-40E9-82A0-39EDE3AC303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A9AA-AEA8-40E9-82A0-39EDE3AC303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A9AA-AEA8-40E9-82A0-39EDE3AC303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58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95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A9AA-AEA8-40E9-82A0-39EDE3AC303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A9AA-AEA8-40E9-82A0-39EDE3AC303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A9AA-AEA8-40E9-82A0-39EDE3AC303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46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737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814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89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08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Grands</a:t>
            </a:r>
            <a:r>
              <a:rPr lang="fr-FR" baseline="0" dirty="0" smtClean="0"/>
              <a:t> principes (premiers éléments de langage)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Optimisée sur </a:t>
            </a:r>
            <a:r>
              <a:rPr lang="fr-FR" dirty="0" err="1" smtClean="0"/>
              <a:t>Firefox</a:t>
            </a:r>
            <a:r>
              <a:rPr lang="fr-FR" dirty="0" smtClean="0"/>
              <a:t> + </a:t>
            </a:r>
            <a:r>
              <a:rPr lang="fr-FR" altLang="fr-FR" dirty="0" smtClean="0"/>
              <a:t>Application synchronisée avec le catalogue SUDOC</a:t>
            </a:r>
          </a:p>
          <a:p>
            <a:endParaRPr lang="fr-FR" dirty="0" smtClean="0"/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Le tableau de bord est l’interface à partir de laquelle vous allez  visualisez  vos demandes ISSN. (attention à répétition</a:t>
            </a:r>
            <a:r>
              <a:rPr lang="fr-FR" sz="1200" baseline="0" dirty="0" smtClean="0">
                <a:solidFill>
                  <a:prstClr val="black"/>
                </a:solidFill>
              </a:rPr>
              <a:t> avec diapo 11)</a:t>
            </a:r>
            <a:endParaRPr lang="fr-FR" sz="1200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fr-FR" sz="1200" dirty="0" smtClean="0">
                <a:solidFill>
                  <a:prstClr val="black"/>
                </a:solidFill>
              </a:rPr>
              <a:t>Les demandes seront initiées et vous pourrez agir dessus via un formulaire qui s’ouvre à partir du tableau de bord.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fr-FR" sz="1200" dirty="0" smtClean="0">
              <a:solidFill>
                <a:prstClr val="black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4713" y="760413"/>
            <a:ext cx="4970462" cy="372903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149" y="4734669"/>
            <a:ext cx="4879530" cy="442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93" tIns="44146" rIns="88293" bIns="44146"/>
          <a:lstStyle/>
          <a:p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9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32407-1642-4D58-AA9D-7C38613847D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pPr/>
              <a:t>15/06/2015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moodle.abes.f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b="1" dirty="0" smtClean="0">
              <a:solidFill>
                <a:srgbClr val="1E2B62"/>
              </a:solidFill>
            </a:endParaRPr>
          </a:p>
          <a:p>
            <a:pPr>
              <a:defRPr/>
            </a:pPr>
            <a:endParaRPr lang="fr-FR" b="1" dirty="0" smtClean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Formation </a:t>
            </a:r>
            <a:r>
              <a:rPr lang="fr-FR" sz="1600" dirty="0" smtClean="0"/>
              <a:t>à l ’utilisation de CIDEMIS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Coordinateurs et catalogueurs du Sudoc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Raphaëlle Poveda</a:t>
            </a:r>
          </a:p>
          <a:p>
            <a:pPr algn="ctr"/>
            <a:r>
              <a:rPr lang="fr-FR" sz="1600" smtClean="0"/>
              <a:t>Kattialyn </a:t>
            </a:r>
            <a:r>
              <a:rPr lang="fr-FR" sz="1600" dirty="0" smtClean="0"/>
              <a:t>Gossiaux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</a:t>
            </a:r>
            <a:r>
              <a:rPr lang="fr-FR" sz="1100" smtClean="0"/>
              <a:t>formation débute </a:t>
            </a:r>
            <a:r>
              <a:rPr lang="fr-FR" sz="1100" dirty="0" smtClean="0"/>
              <a:t>à 15h,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4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18" y="866632"/>
            <a:ext cx="2749755" cy="6901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846340" cy="1143000"/>
          </a:xfrm>
        </p:spPr>
        <p:txBody>
          <a:bodyPr>
            <a:noAutofit/>
          </a:bodyPr>
          <a:lstStyle/>
          <a:p>
            <a:r>
              <a:rPr lang="fr-FR" sz="3600" b="1" cap="all" dirty="0" smtClean="0">
                <a:solidFill>
                  <a:schemeClr val="bg2">
                    <a:lumMod val="25000"/>
                  </a:schemeClr>
                </a:solidFill>
              </a:rPr>
              <a:t>Tableau de bord</a:t>
            </a:r>
            <a:endParaRPr lang="fr-FR" sz="36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825635" cy="30963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932040" y="260648"/>
            <a:ext cx="1816374" cy="576064"/>
          </a:xfrm>
          <a:prstGeom prst="wedgeRoundRectCallout">
            <a:avLst>
              <a:gd name="adj1" fmla="val -2013"/>
              <a:gd name="adj2" fmla="val 80070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1. Identification </a:t>
            </a:r>
            <a:r>
              <a:rPr lang="fr-FR" dirty="0" smtClean="0">
                <a:solidFill>
                  <a:schemeClr val="tx1"/>
                </a:solidFill>
              </a:rPr>
              <a:t>du login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7" y="2583954"/>
            <a:ext cx="1358585" cy="399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53" y="1052736"/>
            <a:ext cx="4144987" cy="11506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2"/>
          <a:stretch/>
        </p:blipFill>
        <p:spPr bwMode="auto">
          <a:xfrm>
            <a:off x="6746476" y="4293096"/>
            <a:ext cx="1676254" cy="10797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6461360" y="5939081"/>
            <a:ext cx="2376264" cy="576064"/>
          </a:xfrm>
          <a:prstGeom prst="wedgeRoundRectCallout">
            <a:avLst>
              <a:gd name="adj1" fmla="val 15854"/>
              <a:gd name="adj2" fmla="val -114868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</a:t>
            </a:r>
            <a:r>
              <a:rPr lang="fr-FR" b="1" dirty="0" smtClean="0">
                <a:solidFill>
                  <a:schemeClr val="tx1"/>
                </a:solidFill>
              </a:rPr>
              <a:t>. Actions </a:t>
            </a:r>
            <a:r>
              <a:rPr lang="fr-FR" dirty="0" smtClean="0">
                <a:solidFill>
                  <a:schemeClr val="tx1"/>
                </a:solidFill>
              </a:rPr>
              <a:t>(sur les demandes)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267744" y="4293096"/>
            <a:ext cx="3672408" cy="2238679"/>
          </a:xfrm>
          <a:prstGeom prst="wedgeRoundRectCallout">
            <a:avLst>
              <a:gd name="adj1" fmla="val -60925"/>
              <a:gd name="adj2" fmla="val 2008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2. Menu latéral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Nouvelle </a:t>
            </a:r>
            <a:r>
              <a:rPr lang="fr-FR" dirty="0">
                <a:solidFill>
                  <a:schemeClr val="tx1"/>
                </a:solidFill>
              </a:rPr>
              <a:t>demande 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Afficher/Masquer </a:t>
            </a:r>
            <a:r>
              <a:rPr lang="fr-FR" dirty="0">
                <a:solidFill>
                  <a:schemeClr val="tx1"/>
                </a:solidFill>
              </a:rPr>
              <a:t>les colonnes</a:t>
            </a:r>
          </a:p>
          <a:p>
            <a:endParaRPr lang="fr-FR" sz="800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Exporter </a:t>
            </a:r>
          </a:p>
          <a:p>
            <a:endParaRPr lang="fr-FR" sz="800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Aide </a:t>
            </a: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dirty="0" smtClean="0">
                <a:solidFill>
                  <a:schemeClr val="tx1"/>
                </a:solidFill>
              </a:rPr>
              <a:t>ligne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21" y="4853270"/>
            <a:ext cx="285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0762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24" y="5745813"/>
            <a:ext cx="29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36" y="6134446"/>
            <a:ext cx="304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 smtClean="0">
                <a:solidFill>
                  <a:schemeClr val="bg2">
                    <a:lumMod val="25000"/>
                  </a:schemeClr>
                </a:solidFill>
              </a:rPr>
              <a:t>DEMO : PRISE EN MAIN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Personnalisation du tableau de bord</a:t>
            </a:r>
          </a:p>
          <a:p>
            <a:endParaRPr lang="fr-FR" dirty="0" smtClean="0"/>
          </a:p>
          <a:p>
            <a:r>
              <a:rPr lang="fr-FR" dirty="0" smtClean="0"/>
              <a:t>Filtres et tris</a:t>
            </a:r>
          </a:p>
          <a:p>
            <a:endParaRPr lang="fr-FR" dirty="0" smtClean="0"/>
          </a:p>
          <a:p>
            <a:r>
              <a:rPr lang="fr-FR" dirty="0" smtClean="0"/>
              <a:t>Actions sur les demandes affichées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cap="all" dirty="0" smtClean="0">
                <a:solidFill>
                  <a:schemeClr val="bg2">
                    <a:lumMod val="25000"/>
                  </a:schemeClr>
                </a:solidFill>
              </a:rPr>
              <a:t>Etat des demandes</a:t>
            </a:r>
            <a:endParaRPr lang="fr-FR" sz="36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077527" cy="5361459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89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Demande de numérotation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cap="all" dirty="0">
                <a:solidFill>
                  <a:schemeClr val="accent2">
                    <a:lumMod val="75000"/>
                  </a:schemeClr>
                </a:solidFill>
              </a:rPr>
              <a:t>Au préalable…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</p:spPr>
        <p:txBody>
          <a:bodyPr>
            <a:normAutofit/>
          </a:bodyPr>
          <a:lstStyle/>
          <a:p>
            <a:r>
              <a:rPr lang="fr-FR" dirty="0"/>
              <a:t>Avant d’effectuer une demande de numérotation, </a:t>
            </a:r>
            <a:r>
              <a:rPr lang="fr-FR" dirty="0" smtClean="0"/>
              <a:t>le catalogueur, s’il dispose </a:t>
            </a:r>
            <a:r>
              <a:rPr lang="fr-FR" dirty="0"/>
              <a:t>de l’accès </a:t>
            </a:r>
            <a:r>
              <a:rPr lang="fr-FR" dirty="0" smtClean="0"/>
              <a:t>au registre ISSN, </a:t>
            </a:r>
            <a:r>
              <a:rPr lang="fr-FR" u="sng" dirty="0" smtClean="0"/>
              <a:t>doit vérifier que </a:t>
            </a:r>
            <a:r>
              <a:rPr lang="fr-FR" u="sng" dirty="0"/>
              <a:t>cette notice n’existe </a:t>
            </a:r>
            <a:r>
              <a:rPr lang="fr-FR" u="sng" dirty="0" smtClean="0"/>
              <a:t>pas</a:t>
            </a:r>
          </a:p>
          <a:p>
            <a:endParaRPr lang="fr-FR" dirty="0" smtClean="0"/>
          </a:p>
          <a:p>
            <a:r>
              <a:rPr lang="fr-FR" dirty="0" smtClean="0"/>
              <a:t>Après vérification, si la notice n’existe pas, le catalogueur doit : </a:t>
            </a:r>
          </a:p>
          <a:p>
            <a:pPr marL="971550" lvl="1" indent="-514350">
              <a:buAutoNum type="arabicPeriod"/>
            </a:pPr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dans le SUDOC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&gt; créer la NOTICE 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971550" lvl="1" indent="-514350">
              <a:buAutoNum type="arabicPeriod"/>
            </a:pPr>
            <a:r>
              <a:rPr lang="fr-FR" b="1" u="sng" dirty="0" smtClean="0">
                <a:solidFill>
                  <a:schemeClr val="accent2">
                    <a:lumMod val="75000"/>
                  </a:schemeClr>
                </a:solidFill>
              </a:rPr>
              <a:t>dans CIDEMIS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&gt; effectuer la DEMANDE de NUMEROTATION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134454" cy="3456384"/>
          </a:xfrm>
        </p:spPr>
      </p:pic>
      <p:sp>
        <p:nvSpPr>
          <p:cNvPr id="4" name="Rectangle à coins arrondis 3"/>
          <p:cNvSpPr/>
          <p:nvPr/>
        </p:nvSpPr>
        <p:spPr>
          <a:xfrm>
            <a:off x="6444208" y="332656"/>
            <a:ext cx="2232248" cy="1440160"/>
          </a:xfrm>
          <a:prstGeom prst="wedgeRoundRectCallout">
            <a:avLst>
              <a:gd name="adj1" fmla="val -47318"/>
              <a:gd name="adj2" fmla="val 81236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Cliquez sur la flèche verte pour ouvrir le FORMULAIRE DE DEMANDE DE NUMEROTATION</a:t>
            </a:r>
            <a:endParaRPr lang="fr-FR" dirty="0" smtClean="0">
              <a:solidFill>
                <a:schemeClr val="tx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5472608" cy="279691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755576" y="4149080"/>
            <a:ext cx="2232248" cy="2016224"/>
          </a:xfrm>
          <a:prstGeom prst="wedgeRoundRectCallout">
            <a:avLst>
              <a:gd name="adj1" fmla="val 61407"/>
              <a:gd name="adj2" fmla="val 32760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Une </a:t>
            </a:r>
            <a:r>
              <a:rPr lang="fr-FR" dirty="0">
                <a:solidFill>
                  <a:schemeClr val="tx2"/>
                </a:solidFill>
              </a:rPr>
              <a:t>pop-up affiche les informations bibliographiques de la notice concernée et vous demande de confirmer OUI/NON </a:t>
            </a:r>
          </a:p>
        </p:txBody>
      </p:sp>
    </p:spTree>
    <p:extLst>
      <p:ext uri="{BB962C8B-B14F-4D97-AF65-F5344CB8AC3E}">
        <p14:creationId xmlns:p14="http://schemas.microsoft.com/office/powerpoint/2010/main" val="13592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4254"/>
            <a:ext cx="7792902" cy="5217443"/>
          </a:xfrm>
        </p:spPr>
      </p:pic>
      <p:sp>
        <p:nvSpPr>
          <p:cNvPr id="5" name="Rectangle à coins arrondis 4"/>
          <p:cNvSpPr/>
          <p:nvPr/>
        </p:nvSpPr>
        <p:spPr>
          <a:xfrm>
            <a:off x="3923928" y="5229200"/>
            <a:ext cx="5112568" cy="1224136"/>
          </a:xfrm>
          <a:prstGeom prst="wedgeRoundRectCallout">
            <a:avLst>
              <a:gd name="adj1" fmla="val -63282"/>
              <a:gd name="adj2" fmla="val -25412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904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enregistrer</a:t>
            </a:r>
            <a:r>
              <a:rPr lang="fr-FR" sz="1800" dirty="0" smtClean="0">
                <a:solidFill>
                  <a:schemeClr val="tx2"/>
                </a:solidFill>
              </a:rPr>
              <a:t> pour y revenir ultérieurement 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defTabSz="9904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valider</a:t>
            </a:r>
            <a:r>
              <a:rPr lang="fr-FR" sz="18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pour</a:t>
            </a:r>
            <a:r>
              <a:rPr lang="fr-FR" sz="1800" dirty="0" smtClean="0">
                <a:solidFill>
                  <a:schemeClr val="tx2"/>
                </a:solidFill>
              </a:rPr>
              <a:t> l’envoyer au responsable CR</a:t>
            </a:r>
          </a:p>
          <a:p>
            <a:pPr marL="285750" indent="-285750" defTabSz="9904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Revenir au tableau de bord </a:t>
            </a:r>
            <a:r>
              <a:rPr lang="fr-FR" dirty="0" smtClean="0">
                <a:solidFill>
                  <a:schemeClr val="tx2"/>
                </a:solidFill>
              </a:rPr>
              <a:t>(sans enregistrer)</a:t>
            </a:r>
            <a:endParaRPr lang="fr-FR" sz="1800" dirty="0" smtClean="0">
              <a:solidFill>
                <a:schemeClr val="tx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851920" y="4437112"/>
            <a:ext cx="2448272" cy="648072"/>
          </a:xfrm>
          <a:prstGeom prst="wedgeRoundRectCallout">
            <a:avLst>
              <a:gd name="adj1" fmla="val -73158"/>
              <a:gd name="adj2" fmla="val 19510"/>
              <a:gd name="adj3" fmla="val 16667"/>
            </a:avLst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joindre des justificatifs</a:t>
            </a:r>
            <a:endParaRPr lang="fr-FR" sz="1800" dirty="0" smtClean="0">
              <a:solidFill>
                <a:schemeClr val="tx2"/>
              </a:solidFill>
            </a:endParaRPr>
          </a:p>
        </p:txBody>
      </p:sp>
      <p:pic>
        <p:nvPicPr>
          <p:cNvPr id="7" name="Image 6" descr="Cap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4824536" cy="18002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7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3353" y="2132856"/>
            <a:ext cx="7429231" cy="13724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5539179" y="2852935"/>
            <a:ext cx="2273181" cy="47018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59848" y="188640"/>
            <a:ext cx="3636087" cy="1440160"/>
          </a:xfrm>
          <a:prstGeom prst="wedgeRoundRectCallout">
            <a:avLst>
              <a:gd name="adj1" fmla="val -11465"/>
              <a:gd name="adj2" fmla="val 73533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La demande validée passe dans votre tableau de bord à l’état «</a:t>
            </a:r>
            <a:r>
              <a:rPr lang="fr-FR" sz="1800" b="1" dirty="0" smtClean="0">
                <a:solidFill>
                  <a:schemeClr val="tx2"/>
                </a:solidFill>
              </a:rPr>
              <a:t> validée par le catalogueur</a:t>
            </a:r>
            <a:r>
              <a:rPr lang="fr-FR" sz="1800" dirty="0" smtClean="0">
                <a:solidFill>
                  <a:schemeClr val="tx2"/>
                </a:solidFill>
              </a:rPr>
              <a:t> »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7273" y="4005064"/>
            <a:ext cx="4008704" cy="1080120"/>
          </a:xfrm>
          <a:prstGeom prst="wedgeRoundRectCallout">
            <a:avLst>
              <a:gd name="adj1" fmla="val -7886"/>
              <a:gd name="adj2" fmla="val 87334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La notice Sudoc est complétée automatiquement d’une zone </a:t>
            </a:r>
            <a:r>
              <a:rPr lang="fr-FR" sz="1800" b="1" dirty="0" smtClean="0">
                <a:solidFill>
                  <a:schemeClr val="tx2"/>
                </a:solidFill>
              </a:rPr>
              <a:t>301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pic>
        <p:nvPicPr>
          <p:cNvPr id="9" name="Image 8" descr="Captur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333926"/>
            <a:ext cx="5832648" cy="1060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llipse 9"/>
          <p:cNvSpPr/>
          <p:nvPr/>
        </p:nvSpPr>
        <p:spPr>
          <a:xfrm>
            <a:off x="2887654" y="5767728"/>
            <a:ext cx="5616624" cy="58951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3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Demande de correction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4000" b="1" cap="all" dirty="0">
                <a:solidFill>
                  <a:schemeClr val="accent4">
                    <a:lumMod val="75000"/>
                  </a:schemeClr>
                </a:solidFill>
              </a:rPr>
              <a:t>Au préalable…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CIDEMIS permet la </a:t>
            </a:r>
            <a:r>
              <a:rPr lang="fr-FR" dirty="0"/>
              <a:t>demande de </a:t>
            </a:r>
            <a:r>
              <a:rPr lang="fr-FR" dirty="0" smtClean="0"/>
              <a:t>correction sur les </a:t>
            </a:r>
            <a:r>
              <a:rPr lang="fr-FR" b="1" dirty="0" smtClean="0"/>
              <a:t>notices ISSN du SUDOC </a:t>
            </a:r>
            <a:r>
              <a:rPr lang="fr-FR" i="1" dirty="0" smtClean="0"/>
              <a:t>(elles comportent les zones </a:t>
            </a:r>
            <a:r>
              <a:rPr lang="fr-FR" i="1" dirty="0"/>
              <a:t>011, 035, 801 et </a:t>
            </a:r>
            <a:r>
              <a:rPr lang="fr-FR" i="1" dirty="0" smtClean="0"/>
              <a:t>802)</a:t>
            </a:r>
          </a:p>
          <a:p>
            <a:endParaRPr lang="fr-FR" dirty="0" smtClean="0"/>
          </a:p>
          <a:p>
            <a:r>
              <a:rPr lang="fr-FR" dirty="0" smtClean="0"/>
              <a:t>Seules les </a:t>
            </a:r>
            <a:r>
              <a:rPr lang="fr-FR" b="1" dirty="0" smtClean="0"/>
              <a:t>zones dites « sous autorité ISSN</a:t>
            </a:r>
            <a:r>
              <a:rPr lang="fr-FR" dirty="0" smtClean="0"/>
              <a:t> » peuvent faire l’objet d’une demande de correction</a:t>
            </a:r>
          </a:p>
          <a:p>
            <a:pPr lvl="1">
              <a:buNone/>
            </a:pPr>
            <a:r>
              <a:rPr lang="fr-FR" dirty="0" smtClean="0"/>
              <a:t>&gt; exemples : le titre clé, les zones de lien 4XX</a:t>
            </a:r>
          </a:p>
          <a:p>
            <a:pPr lvl="1"/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	Vous trouverez la liste exhaustive de ces zones sur le GM &gt; Manuels &gt; circuit ISSN &gt; Demande de correction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Connexion et Tableau de bord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Demandes de NUMEROTATION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Demandes de CORRECTION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70C0"/>
                </a:solidFill>
              </a:rPr>
              <a:t>Suivi des demandes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4000" b="1" cap="all" dirty="0">
                <a:solidFill>
                  <a:schemeClr val="accent4">
                    <a:lumMod val="75000"/>
                  </a:schemeClr>
                </a:solidFill>
              </a:rPr>
              <a:t>Au préalable…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Après vérification, </a:t>
            </a:r>
            <a:r>
              <a:rPr lang="fr-FR" dirty="0" smtClean="0"/>
              <a:t>le </a:t>
            </a:r>
            <a:r>
              <a:rPr lang="fr-FR" dirty="0"/>
              <a:t>catalogueur doit : </a:t>
            </a:r>
          </a:p>
          <a:p>
            <a:r>
              <a:rPr lang="fr-FR" b="1" dirty="0" smtClean="0">
                <a:solidFill>
                  <a:schemeClr val="accent4"/>
                </a:solidFill>
              </a:rPr>
              <a:t>dans </a:t>
            </a:r>
            <a:r>
              <a:rPr lang="fr-FR" b="1" dirty="0">
                <a:solidFill>
                  <a:schemeClr val="accent4"/>
                </a:solidFill>
              </a:rPr>
              <a:t>le SUDOC &gt; </a:t>
            </a:r>
            <a:r>
              <a:rPr lang="fr-FR" b="1" dirty="0" smtClean="0">
                <a:solidFill>
                  <a:schemeClr val="accent4"/>
                </a:solidFill>
              </a:rPr>
              <a:t>corriger </a:t>
            </a:r>
            <a:r>
              <a:rPr lang="fr-FR" b="1" dirty="0">
                <a:solidFill>
                  <a:schemeClr val="accent4"/>
                </a:solidFill>
              </a:rPr>
              <a:t>la NOTICE </a:t>
            </a:r>
            <a:r>
              <a:rPr lang="fr-FR" b="1" dirty="0" smtClean="0">
                <a:solidFill>
                  <a:schemeClr val="accent4"/>
                </a:solidFill>
              </a:rPr>
              <a:t>ISSN</a:t>
            </a:r>
            <a:endParaRPr lang="fr-FR" b="1" dirty="0">
              <a:solidFill>
                <a:schemeClr val="accent4"/>
              </a:solidFill>
            </a:endParaRPr>
          </a:p>
          <a:p>
            <a:r>
              <a:rPr lang="fr-FR" b="1" dirty="0" smtClean="0">
                <a:solidFill>
                  <a:schemeClr val="accent4"/>
                </a:solidFill>
              </a:rPr>
              <a:t>dans </a:t>
            </a:r>
            <a:r>
              <a:rPr lang="fr-FR" b="1" dirty="0">
                <a:solidFill>
                  <a:schemeClr val="accent4"/>
                </a:solidFill>
              </a:rPr>
              <a:t>CIDEMIS &gt; effectuer la DEMANDE DE </a:t>
            </a:r>
            <a:r>
              <a:rPr lang="fr-FR" b="1" dirty="0" smtClean="0">
                <a:solidFill>
                  <a:schemeClr val="accent4"/>
                </a:solidFill>
              </a:rPr>
              <a:t>CORRECTION</a:t>
            </a:r>
          </a:p>
          <a:p>
            <a:endParaRPr lang="fr-FR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fr-FR" u="sng" dirty="0" smtClean="0"/>
              <a:t>Attention</a:t>
            </a:r>
            <a:r>
              <a:rPr lang="fr-FR" dirty="0"/>
              <a:t> </a:t>
            </a:r>
            <a:r>
              <a:rPr lang="fr-FR" dirty="0" smtClean="0"/>
              <a:t>: il faut </a:t>
            </a:r>
            <a:r>
              <a:rPr lang="fr-FR" dirty="0"/>
              <a:t>faire autant de demande(s) </a:t>
            </a:r>
            <a:r>
              <a:rPr lang="fr-FR" dirty="0" smtClean="0"/>
              <a:t>qu’il y a </a:t>
            </a:r>
            <a:r>
              <a:rPr lang="fr-FR" dirty="0"/>
              <a:t>de zone(s) à </a:t>
            </a:r>
            <a:r>
              <a:rPr lang="fr-FR" dirty="0" smtClean="0"/>
              <a:t>corriger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444208" y="332656"/>
            <a:ext cx="2232248" cy="1440160"/>
          </a:xfrm>
          <a:prstGeom prst="wedgeRoundRectCallout">
            <a:avLst>
              <a:gd name="adj1" fmla="val -47318"/>
              <a:gd name="adj2" fmla="val 81236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Cliquez sur la flèche verte pour ouvrir le FORMULAIRE DE DEMANDE DE CORRECTION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95536" y="3933056"/>
            <a:ext cx="2232248" cy="2016224"/>
          </a:xfrm>
          <a:prstGeom prst="wedgeRoundRectCallout">
            <a:avLst>
              <a:gd name="adj1" fmla="val 64087"/>
              <a:gd name="adj2" fmla="val 14958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Une </a:t>
            </a:r>
            <a:r>
              <a:rPr lang="fr-FR" dirty="0">
                <a:solidFill>
                  <a:schemeClr val="tx2"/>
                </a:solidFill>
              </a:rPr>
              <a:t>pop-up affiche les informations bibliographiques de la notice concernée et vous demande de confirmer OUI/NON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" y="28211"/>
            <a:ext cx="6279680" cy="355745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5368677" cy="30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809"/>
            <a:ext cx="6803606" cy="5577483"/>
          </a:xfrm>
        </p:spPr>
      </p:pic>
      <p:sp>
        <p:nvSpPr>
          <p:cNvPr id="5" name="Rectangle à coins arrondis 4"/>
          <p:cNvSpPr/>
          <p:nvPr/>
        </p:nvSpPr>
        <p:spPr>
          <a:xfrm>
            <a:off x="3930336" y="5604875"/>
            <a:ext cx="5112568" cy="1224136"/>
          </a:xfrm>
          <a:prstGeom prst="wedgeRoundRectCallout">
            <a:avLst>
              <a:gd name="adj1" fmla="val -63282"/>
              <a:gd name="adj2" fmla="val -25412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904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enregistrer</a:t>
            </a:r>
            <a:r>
              <a:rPr lang="fr-FR" sz="1800" dirty="0" smtClean="0">
                <a:solidFill>
                  <a:schemeClr val="tx2"/>
                </a:solidFill>
              </a:rPr>
              <a:t> pour y revenir ultérieurement 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defTabSz="9904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valider</a:t>
            </a:r>
            <a:r>
              <a:rPr lang="fr-FR" sz="18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pour</a:t>
            </a:r>
            <a:r>
              <a:rPr lang="fr-FR" sz="1800" dirty="0" smtClean="0">
                <a:solidFill>
                  <a:schemeClr val="tx2"/>
                </a:solidFill>
              </a:rPr>
              <a:t> l’envoyer au responsable CR</a:t>
            </a:r>
          </a:p>
          <a:p>
            <a:pPr marL="285750" indent="-285750" defTabSz="9904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Revenir au tableau de bord </a:t>
            </a:r>
            <a:r>
              <a:rPr lang="fr-FR" dirty="0" smtClean="0">
                <a:solidFill>
                  <a:schemeClr val="tx2"/>
                </a:solidFill>
              </a:rPr>
              <a:t>(sans enregistrer)</a:t>
            </a:r>
            <a:endParaRPr lang="fr-FR" sz="1800" dirty="0" smtClean="0">
              <a:solidFill>
                <a:schemeClr val="tx2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040727" y="4797152"/>
            <a:ext cx="2448272" cy="648072"/>
          </a:xfrm>
          <a:prstGeom prst="wedgeRoundRectCallout">
            <a:avLst>
              <a:gd name="adj1" fmla="val -73158"/>
              <a:gd name="adj2" fmla="val 19510"/>
              <a:gd name="adj3" fmla="val 16667"/>
            </a:avLst>
          </a:prstGeom>
          <a:solidFill>
            <a:schemeClr val="tx2">
              <a:lumMod val="40000"/>
              <a:lumOff val="6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joindre des justificatifs</a:t>
            </a:r>
            <a:endParaRPr lang="fr-FR" sz="1800" dirty="0" smtClean="0">
              <a:solidFill>
                <a:schemeClr val="tx2"/>
              </a:solidFill>
            </a:endParaRPr>
          </a:p>
        </p:txBody>
      </p:sp>
      <p:pic>
        <p:nvPicPr>
          <p:cNvPr id="9" name="Image 8" descr="Capture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3212976"/>
            <a:ext cx="2808312" cy="333422"/>
          </a:xfrm>
          <a:prstGeom prst="rect">
            <a:avLst/>
          </a:prstGeom>
        </p:spPr>
      </p:pic>
      <p:pic>
        <p:nvPicPr>
          <p:cNvPr id="10" name="Image 9" descr="Capture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212976"/>
            <a:ext cx="3096344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ap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221088"/>
            <a:ext cx="6444208" cy="2304256"/>
          </a:xfrm>
          <a:prstGeom prst="rect">
            <a:avLst/>
          </a:prstGeom>
        </p:spPr>
      </p:pic>
      <p:pic>
        <p:nvPicPr>
          <p:cNvPr id="9" name="Image 8" descr="Cap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9464" y="260648"/>
            <a:ext cx="6344536" cy="216024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660232" y="908720"/>
            <a:ext cx="2232248" cy="50405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86090" y="152636"/>
            <a:ext cx="2232248" cy="1440160"/>
          </a:xfrm>
          <a:prstGeom prst="wedgeRoundRectCallout">
            <a:avLst>
              <a:gd name="adj1" fmla="val 93182"/>
              <a:gd name="adj2" fmla="val 49786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La demande validée passe dans votre tableau de bord à l’état «</a:t>
            </a:r>
            <a:r>
              <a:rPr lang="fr-FR" sz="1800" b="1" dirty="0" smtClean="0">
                <a:solidFill>
                  <a:schemeClr val="tx2"/>
                </a:solidFill>
              </a:rPr>
              <a:t> validée par le catalogueur</a:t>
            </a:r>
            <a:r>
              <a:rPr lang="fr-FR" sz="1800" dirty="0" smtClean="0">
                <a:solidFill>
                  <a:schemeClr val="tx2"/>
                </a:solidFill>
              </a:rPr>
              <a:t> »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6090" y="3717032"/>
            <a:ext cx="2232248" cy="1440160"/>
          </a:xfrm>
          <a:prstGeom prst="wedgeRoundRectCallout">
            <a:avLst>
              <a:gd name="adj1" fmla="val 76869"/>
              <a:gd name="adj2" fmla="val 29270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2"/>
                </a:solidFill>
              </a:rPr>
              <a:t>La notice ISSN du Sudoc est complétée automatiquement d’une zone</a:t>
            </a:r>
            <a:r>
              <a:rPr lang="fr-FR" sz="1800" b="1" dirty="0" smtClean="0">
                <a:solidFill>
                  <a:schemeClr val="tx2"/>
                </a:solidFill>
              </a:rPr>
              <a:t> 830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699792" y="6093296"/>
            <a:ext cx="5976664" cy="50405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7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Suivi des demandes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cap="all" dirty="0" smtClean="0">
                <a:solidFill>
                  <a:srgbClr val="0070C0"/>
                </a:solidFill>
              </a:rPr>
              <a:t>Les </a:t>
            </a:r>
            <a:r>
              <a:rPr lang="fr-FR" sz="4000" b="1" cap="all" dirty="0">
                <a:solidFill>
                  <a:srgbClr val="0070C0"/>
                </a:solidFill>
              </a:rPr>
              <a:t>retours sur vos demandes : </a:t>
            </a:r>
            <a:r>
              <a:rPr lang="fr-FR" sz="4000" b="1" cap="all" dirty="0" smtClean="0">
                <a:solidFill>
                  <a:srgbClr val="0070C0"/>
                </a:solidFill>
              </a:rPr>
              <a:t/>
            </a:r>
            <a:br>
              <a:rPr lang="fr-FR" sz="4000" b="1" cap="all" dirty="0" smtClean="0">
                <a:solidFill>
                  <a:srgbClr val="0070C0"/>
                </a:solidFill>
              </a:rPr>
            </a:br>
            <a:r>
              <a:rPr lang="fr-FR" sz="4000" b="1" cap="all" dirty="0" smtClean="0">
                <a:solidFill>
                  <a:srgbClr val="0070C0"/>
                </a:solidFill>
              </a:rPr>
              <a:t>3 situations</a:t>
            </a:r>
            <a:endParaRPr lang="fr-FR" sz="4000" b="1" cap="all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4853136"/>
          </a:xfrm>
        </p:spPr>
        <p:txBody>
          <a:bodyPr>
            <a:noAutofit/>
          </a:bodyPr>
          <a:lstStyle/>
          <a:p>
            <a:r>
              <a:rPr lang="fr-FR" b="1" dirty="0" smtClean="0"/>
              <a:t>Demande acceptée</a:t>
            </a:r>
          </a:p>
          <a:p>
            <a:endParaRPr lang="fr-FR" b="1" dirty="0" smtClean="0"/>
          </a:p>
          <a:p>
            <a:r>
              <a:rPr lang="fr-FR" b="1" dirty="0" smtClean="0"/>
              <a:t>Demande refusée</a:t>
            </a:r>
          </a:p>
          <a:p>
            <a:endParaRPr lang="fr-FR" b="1" dirty="0" smtClean="0"/>
          </a:p>
          <a:p>
            <a:r>
              <a:rPr lang="fr-FR" b="1" dirty="0" smtClean="0"/>
              <a:t>Demande en attente de précisions</a:t>
            </a:r>
          </a:p>
          <a:p>
            <a:endParaRPr lang="fr-FR" b="1" dirty="0" smtClean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52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cap="all" dirty="0" smtClean="0">
                <a:solidFill>
                  <a:srgbClr val="0070C0"/>
                </a:solidFill>
              </a:rPr>
              <a:t>Les </a:t>
            </a:r>
            <a:r>
              <a:rPr lang="fr-FR" sz="4000" b="1" cap="all" dirty="0">
                <a:solidFill>
                  <a:srgbClr val="0070C0"/>
                </a:solidFill>
              </a:rPr>
              <a:t>retours sur vos demandes : </a:t>
            </a:r>
            <a:r>
              <a:rPr lang="fr-FR" sz="4000" b="1" cap="all" dirty="0" smtClean="0">
                <a:solidFill>
                  <a:srgbClr val="0070C0"/>
                </a:solidFill>
              </a:rPr>
              <a:t/>
            </a:r>
            <a:br>
              <a:rPr lang="fr-FR" sz="4000" b="1" cap="all" dirty="0" smtClean="0">
                <a:solidFill>
                  <a:srgbClr val="0070C0"/>
                </a:solidFill>
              </a:rPr>
            </a:br>
            <a:r>
              <a:rPr lang="fr-FR" sz="4000" b="1" cap="all" dirty="0" smtClean="0">
                <a:solidFill>
                  <a:srgbClr val="0070C0"/>
                </a:solidFill>
              </a:rPr>
              <a:t>1</a:t>
            </a:r>
            <a:endParaRPr lang="fr-FR" sz="4000" b="1" cap="all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16832"/>
            <a:ext cx="8712968" cy="4853136"/>
          </a:xfrm>
        </p:spPr>
        <p:txBody>
          <a:bodyPr>
            <a:noAutofit/>
          </a:bodyPr>
          <a:lstStyle/>
          <a:p>
            <a:r>
              <a:rPr lang="fr-FR" b="1" dirty="0" smtClean="0"/>
              <a:t>Demande acceptée</a:t>
            </a:r>
            <a:endParaRPr lang="fr-FR" b="1" dirty="0"/>
          </a:p>
          <a:p>
            <a:pPr lvl="1"/>
            <a:r>
              <a:rPr lang="fr-FR" sz="3200" dirty="0" smtClean="0"/>
              <a:t>CIDEMIS efface la </a:t>
            </a:r>
            <a:r>
              <a:rPr lang="fr-FR" sz="3200" dirty="0"/>
              <a:t>zone 301/830 et, pour une </a:t>
            </a:r>
            <a:r>
              <a:rPr lang="fr-FR" sz="3200" dirty="0" smtClean="0"/>
              <a:t>numérotation renseigne </a:t>
            </a:r>
            <a:r>
              <a:rPr lang="fr-FR" sz="3200" dirty="0"/>
              <a:t>l’ISSN en zone 011 de la </a:t>
            </a:r>
            <a:r>
              <a:rPr lang="fr-FR" sz="3200" dirty="0" smtClean="0"/>
              <a:t>notice SUDOC</a:t>
            </a:r>
          </a:p>
          <a:p>
            <a:pPr lvl="1"/>
            <a:endParaRPr lang="fr-FR" sz="3200" dirty="0" smtClean="0"/>
          </a:p>
          <a:p>
            <a:pPr lvl="1"/>
            <a:r>
              <a:rPr lang="fr-FR" sz="3200" dirty="0"/>
              <a:t>A</a:t>
            </a:r>
            <a:r>
              <a:rPr lang="fr-FR" sz="3200" dirty="0" smtClean="0"/>
              <a:t>u </a:t>
            </a:r>
            <a:r>
              <a:rPr lang="fr-FR" sz="3200" dirty="0"/>
              <a:t>prochain </a:t>
            </a:r>
            <a:r>
              <a:rPr lang="fr-FR" sz="3200" dirty="0" smtClean="0"/>
              <a:t>import d’ISSN, la notice est mise à jour (environ tous les 15 jours)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52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cap="all" dirty="0" smtClean="0">
                <a:solidFill>
                  <a:srgbClr val="0070C0"/>
                </a:solidFill>
              </a:rPr>
              <a:t>Les </a:t>
            </a:r>
            <a:r>
              <a:rPr lang="fr-FR" sz="4000" b="1" cap="all" dirty="0">
                <a:solidFill>
                  <a:srgbClr val="0070C0"/>
                </a:solidFill>
              </a:rPr>
              <a:t>retours sur vos demandes : </a:t>
            </a:r>
            <a:r>
              <a:rPr lang="fr-FR" sz="4000" b="1" cap="all" dirty="0" smtClean="0">
                <a:solidFill>
                  <a:srgbClr val="0070C0"/>
                </a:solidFill>
              </a:rPr>
              <a:t/>
            </a:r>
            <a:br>
              <a:rPr lang="fr-FR" sz="4000" b="1" cap="all" dirty="0" smtClean="0">
                <a:solidFill>
                  <a:srgbClr val="0070C0"/>
                </a:solidFill>
              </a:rPr>
            </a:br>
            <a:r>
              <a:rPr lang="fr-FR" sz="4000" b="1" cap="all" dirty="0" smtClean="0">
                <a:solidFill>
                  <a:srgbClr val="0070C0"/>
                </a:solidFill>
              </a:rPr>
              <a:t>2</a:t>
            </a:r>
            <a:endParaRPr lang="fr-FR" sz="4000" b="1" cap="all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205064"/>
          </a:xfrm>
        </p:spPr>
        <p:txBody>
          <a:bodyPr>
            <a:noAutofit/>
          </a:bodyPr>
          <a:lstStyle/>
          <a:p>
            <a:r>
              <a:rPr lang="fr-FR" b="1" dirty="0" smtClean="0"/>
              <a:t>Demande </a:t>
            </a:r>
            <a:r>
              <a:rPr lang="fr-FR" b="1" dirty="0"/>
              <a:t>refusée </a:t>
            </a:r>
            <a:r>
              <a:rPr lang="fr-FR" dirty="0"/>
              <a:t>: </a:t>
            </a:r>
            <a:r>
              <a:rPr lang="fr-FR" dirty="0" smtClean="0"/>
              <a:t>à traiter</a:t>
            </a:r>
          </a:p>
          <a:p>
            <a:pPr lvl="1"/>
            <a:r>
              <a:rPr lang="fr-FR" dirty="0" smtClean="0"/>
              <a:t>La raison du refus est indiquée en zone 301 / 830</a:t>
            </a:r>
          </a:p>
          <a:p>
            <a:pPr lvl="1">
              <a:buNone/>
            </a:pPr>
            <a:r>
              <a:rPr lang="fr-FR" sz="2400" dirty="0" smtClean="0"/>
              <a:t>Exemple : 830 ##‎$</a:t>
            </a:r>
            <a:r>
              <a:rPr lang="fr-FR" sz="2400" dirty="0" err="1" smtClean="0"/>
              <a:t>aDemande</a:t>
            </a:r>
            <a:r>
              <a:rPr lang="fr-FR" sz="2400" dirty="0" smtClean="0"/>
              <a:t> de correction ISSN refusée pour la zone 452 le 2015-05-18. Raison refus: [motif donné en commentaires par ISSN] (identifiant Cidemis : 12243) </a:t>
            </a:r>
          </a:p>
          <a:p>
            <a:pPr lvl="1">
              <a:buNone/>
            </a:pPr>
            <a:endParaRPr lang="fr-FR" sz="2400" dirty="0"/>
          </a:p>
          <a:p>
            <a:pPr lvl="1"/>
            <a:r>
              <a:rPr lang="fr-FR" dirty="0" smtClean="0"/>
              <a:t>Les </a:t>
            </a:r>
            <a:r>
              <a:rPr lang="fr-FR" dirty="0"/>
              <a:t>suites à donner sont à décider en concertation avec le responsable CR : abandon de la demande ? relance ? suppression de la notice ? etc</a:t>
            </a:r>
            <a:r>
              <a:rPr lang="fr-FR" dirty="0" smtClean="0"/>
              <a:t>.</a:t>
            </a:r>
          </a:p>
          <a:p>
            <a:pPr lvl="1"/>
            <a:endParaRPr lang="fr-FR" sz="32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4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cap="all" dirty="0" smtClean="0">
                <a:solidFill>
                  <a:srgbClr val="0070C0"/>
                </a:solidFill>
              </a:rPr>
              <a:t>Les </a:t>
            </a:r>
            <a:r>
              <a:rPr lang="fr-FR" sz="4000" b="1" cap="all" dirty="0">
                <a:solidFill>
                  <a:srgbClr val="0070C0"/>
                </a:solidFill>
              </a:rPr>
              <a:t>retours sur vos demandes : </a:t>
            </a:r>
            <a:r>
              <a:rPr lang="fr-FR" sz="4000" b="1" cap="all" dirty="0" smtClean="0">
                <a:solidFill>
                  <a:srgbClr val="0070C0"/>
                </a:solidFill>
              </a:rPr>
              <a:t/>
            </a:r>
            <a:br>
              <a:rPr lang="fr-FR" sz="4000" b="1" cap="all" dirty="0" smtClean="0">
                <a:solidFill>
                  <a:srgbClr val="0070C0"/>
                </a:solidFill>
              </a:rPr>
            </a:br>
            <a:r>
              <a:rPr lang="fr-FR" sz="4000" b="1" cap="all" dirty="0" smtClean="0">
                <a:solidFill>
                  <a:srgbClr val="0070C0"/>
                </a:solidFill>
              </a:rPr>
              <a:t>3</a:t>
            </a:r>
            <a:endParaRPr lang="fr-FR" sz="4000" b="1" cap="all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5184576"/>
          </a:xfrm>
        </p:spPr>
        <p:txBody>
          <a:bodyPr>
            <a:noAutofit/>
          </a:bodyPr>
          <a:lstStyle/>
          <a:p>
            <a:r>
              <a:rPr lang="fr-FR" b="1" dirty="0" smtClean="0"/>
              <a:t>Demande en attente de </a:t>
            </a:r>
            <a:r>
              <a:rPr lang="fr-FR" b="1" dirty="0"/>
              <a:t>précisions </a:t>
            </a:r>
            <a:r>
              <a:rPr lang="fr-FR" dirty="0"/>
              <a:t>: </a:t>
            </a:r>
            <a:r>
              <a:rPr lang="fr-FR" dirty="0" smtClean="0"/>
              <a:t>y répondre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sz="2400" dirty="0" smtClean="0"/>
          </a:p>
          <a:p>
            <a:pPr marL="0" indent="0" algn="just">
              <a:buNone/>
            </a:pPr>
            <a:r>
              <a:rPr lang="fr-FR" sz="2400" dirty="0" smtClean="0"/>
              <a:t> 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685800" lvl="1"/>
            <a:r>
              <a:rPr lang="fr-FR" sz="2400" dirty="0" smtClean="0"/>
              <a:t>la </a:t>
            </a:r>
            <a:r>
              <a:rPr lang="fr-FR" sz="2400" dirty="0"/>
              <a:t>demande de précision </a:t>
            </a:r>
            <a:r>
              <a:rPr lang="fr-FR" sz="2400" dirty="0" smtClean="0"/>
              <a:t>(du CR ou d’ISSN) est notée dans </a:t>
            </a:r>
            <a:r>
              <a:rPr lang="fr-FR" sz="2400" dirty="0"/>
              <a:t>les commentaires du formulaire de </a:t>
            </a:r>
            <a:r>
              <a:rPr lang="fr-FR" sz="2400" dirty="0" smtClean="0"/>
              <a:t>demande </a:t>
            </a:r>
          </a:p>
          <a:p>
            <a:pPr marL="685800" lvl="1"/>
            <a:r>
              <a:rPr lang="fr-FR" sz="2400" dirty="0"/>
              <a:t>l</a:t>
            </a:r>
            <a:r>
              <a:rPr lang="fr-FR" sz="2400" dirty="0" smtClean="0"/>
              <a:t>a </a:t>
            </a:r>
            <a:r>
              <a:rPr lang="fr-FR" sz="2400" dirty="0"/>
              <a:t>réponse doit également être </a:t>
            </a:r>
            <a:r>
              <a:rPr lang="fr-FR" sz="2400" dirty="0" smtClean="0"/>
              <a:t>donnée dans les </a:t>
            </a:r>
            <a:r>
              <a:rPr lang="fr-FR" sz="2400" dirty="0"/>
              <a:t>commentaires </a:t>
            </a:r>
            <a:r>
              <a:rPr lang="fr-FR" sz="2400" dirty="0" smtClean="0"/>
              <a:t>(</a:t>
            </a:r>
            <a:r>
              <a:rPr lang="fr-FR" sz="2400" i="1" u="sng" dirty="0" smtClean="0"/>
              <a:t>Attention</a:t>
            </a:r>
            <a:r>
              <a:rPr lang="fr-FR" sz="2400" i="1" dirty="0" smtClean="0"/>
              <a:t> </a:t>
            </a:r>
            <a:r>
              <a:rPr lang="fr-FR" sz="2400" i="1" dirty="0"/>
              <a:t>: ne pas oublier de </a:t>
            </a:r>
            <a:r>
              <a:rPr lang="fr-FR" sz="2400" i="1" dirty="0" smtClean="0"/>
              <a:t>valider</a:t>
            </a:r>
            <a:r>
              <a:rPr lang="fr-FR" sz="2400" dirty="0" smtClean="0"/>
              <a:t>)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20888"/>
            <a:ext cx="3402124" cy="212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635896" y="2924944"/>
            <a:ext cx="1584176" cy="57606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4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896544"/>
          </a:xfrm>
        </p:spPr>
        <p:txBody>
          <a:bodyPr>
            <a:noAutofit/>
          </a:bodyPr>
          <a:lstStyle/>
          <a:p>
            <a:r>
              <a:rPr lang="fr-FR" altLang="fr-FR" sz="2400" dirty="0" smtClean="0"/>
              <a:t>Adresse URL   </a:t>
            </a:r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</a:rPr>
              <a:t>://cidemis.sudoc.fr</a:t>
            </a:r>
          </a:p>
          <a:p>
            <a:endParaRPr lang="fr-FR" altLang="fr-FR" sz="2400" dirty="0"/>
          </a:p>
          <a:p>
            <a:r>
              <a:rPr lang="fr-FR" altLang="fr-FR" sz="2400" dirty="0" smtClean="0"/>
              <a:t>        Aide en ligne </a:t>
            </a: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       Guide </a:t>
            </a:r>
            <a:r>
              <a:rPr lang="fr-FR" altLang="fr-FR" sz="2400" dirty="0"/>
              <a:t>méthodologique </a:t>
            </a:r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</a:rPr>
              <a:t>://documentation.abes.fr/sudoc/</a:t>
            </a:r>
            <a:endParaRPr lang="fr-FR" alt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altLang="fr-FR" sz="2400" dirty="0"/>
          </a:p>
          <a:p>
            <a:r>
              <a:rPr lang="fr-FR" altLang="fr-FR" sz="2400" dirty="0" smtClean="0"/>
              <a:t>                 Autoformation   </a:t>
            </a: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</a:rPr>
              <a:t>http://moodle.abes.fr/</a:t>
            </a:r>
            <a:endParaRPr lang="fr-FR" alt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               Guichet </a:t>
            </a:r>
            <a:r>
              <a:rPr lang="fr-FR" altLang="fr-FR" sz="2400" dirty="0"/>
              <a:t>d’assistance </a:t>
            </a:r>
            <a:r>
              <a:rPr lang="fr-FR" altLang="fr-FR" sz="2400" dirty="0" smtClean="0"/>
              <a:t>&gt; CIDEMIS   </a:t>
            </a:r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</a:rPr>
              <a:t>://stp.abes.fr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fr-FR" altLang="fr-FR" sz="1800" dirty="0" smtClean="0"/>
              <a:t> </a:t>
            </a:r>
            <a:endParaRPr lang="fr-FR" altLang="fr-FR" sz="1800" i="1" dirty="0" smtClean="0"/>
          </a:p>
        </p:txBody>
      </p:sp>
      <p:pic>
        <p:nvPicPr>
          <p:cNvPr id="5124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76" y="188640"/>
            <a:ext cx="44513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7" y="5119857"/>
            <a:ext cx="714375" cy="4857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1131746" cy="5164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466350" cy="50336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0" y="2564904"/>
            <a:ext cx="470233" cy="3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4752"/>
            <a:ext cx="3311699" cy="83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25775866"/>
              </p:ext>
            </p:extLst>
          </p:nvPr>
        </p:nvGraphicFramePr>
        <p:xfrm>
          <a:off x="395536" y="1772816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16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400" b="0">
              <a:latin typeface="Times New Roman" pitchFamily="18" charset="0"/>
            </a:endParaRPr>
          </a:p>
        </p:txBody>
      </p:sp>
      <p:sp>
        <p:nvSpPr>
          <p:cNvPr id="57" name="Line 1036"/>
          <p:cNvSpPr>
            <a:spLocks noChangeShapeType="1"/>
          </p:cNvSpPr>
          <p:nvPr/>
        </p:nvSpPr>
        <p:spPr bwMode="auto">
          <a:xfrm rot="3069082">
            <a:off x="2654291" y="2584262"/>
            <a:ext cx="21200" cy="667124"/>
          </a:xfrm>
          <a:prstGeom prst="line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" name="AutoShape 1031"/>
          <p:cNvSpPr>
            <a:spLocks noChangeArrowheads="1"/>
          </p:cNvSpPr>
          <p:nvPr/>
        </p:nvSpPr>
        <p:spPr bwMode="auto">
          <a:xfrm>
            <a:off x="6297613" y="633413"/>
            <a:ext cx="1928812" cy="130175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25400"/>
            <a:ext cx="7273925" cy="60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altLang="fr-FR" sz="4000" b="1" cap="all" dirty="0" smtClean="0">
                <a:solidFill>
                  <a:schemeClr val="accent5">
                    <a:lumMod val="75000"/>
                  </a:schemeClr>
                </a:solidFill>
              </a:rPr>
              <a:t>Circuit de signalement</a:t>
            </a:r>
          </a:p>
        </p:txBody>
      </p:sp>
      <p:sp>
        <p:nvSpPr>
          <p:cNvPr id="4102" name="Line 1034"/>
          <p:cNvSpPr>
            <a:spLocks noChangeShapeType="1"/>
          </p:cNvSpPr>
          <p:nvPr/>
        </p:nvSpPr>
        <p:spPr bwMode="auto">
          <a:xfrm flipV="1">
            <a:off x="919203" y="4288631"/>
            <a:ext cx="576262" cy="45085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6620" name="Line 1036"/>
          <p:cNvSpPr>
            <a:spLocks noChangeShapeType="1"/>
          </p:cNvSpPr>
          <p:nvPr/>
        </p:nvSpPr>
        <p:spPr bwMode="auto">
          <a:xfrm rot="3069082">
            <a:off x="4287838" y="4303713"/>
            <a:ext cx="384175" cy="307975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04" name="Rectangle 1037"/>
          <p:cNvSpPr>
            <a:spLocks noChangeArrowheads="1"/>
          </p:cNvSpPr>
          <p:nvPr/>
        </p:nvSpPr>
        <p:spPr bwMode="auto">
          <a:xfrm>
            <a:off x="6324600" y="5727700"/>
            <a:ext cx="2249488" cy="806450"/>
          </a:xfrm>
          <a:prstGeom prst="rect">
            <a:avLst/>
          </a:prstGeom>
          <a:solidFill>
            <a:srgbClr val="99CCFF"/>
          </a:solidFill>
          <a:ln w="9525">
            <a:solidFill>
              <a:srgbClr val="66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fr-FR" altLang="fr-FR" sz="1800" dirty="0">
                <a:solidFill>
                  <a:srgbClr val="6666FF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ISSN France ou </a:t>
            </a:r>
            <a:r>
              <a:rPr lang="fr-FR" altLang="fr-FR" sz="1800" dirty="0" smtClean="0">
                <a:solidFill>
                  <a:srgbClr val="6666FF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CIEPS </a:t>
            </a:r>
            <a:endParaRPr lang="fr-FR" altLang="fr-FR" sz="1800" dirty="0">
              <a:solidFill>
                <a:srgbClr val="6666FF"/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ClrTx/>
              <a:buFont typeface="Arial" charset="0"/>
              <a:buNone/>
            </a:pPr>
            <a:r>
              <a:rPr lang="fr-FR" altLang="fr-FR" sz="1800" dirty="0" smtClean="0">
                <a:solidFill>
                  <a:srgbClr val="6666FF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(</a:t>
            </a:r>
            <a:r>
              <a:rPr lang="fr-FR" altLang="fr-FR" sz="1800" dirty="0">
                <a:solidFill>
                  <a:srgbClr val="6666FF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ISSN international)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000" b="0" dirty="0">
              <a:solidFill>
                <a:srgbClr val="6666FF"/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105" name="Text Box 1042"/>
          <p:cNvSpPr txBox="1">
            <a:spLocks noChangeArrowheads="1"/>
          </p:cNvSpPr>
          <p:nvPr/>
        </p:nvSpPr>
        <p:spPr bwMode="auto">
          <a:xfrm>
            <a:off x="533400" y="6400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fr-FR" altLang="fr-FR" sz="2400" b="0">
              <a:solidFill>
                <a:schemeClr val="tx2"/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8211" name="Text Box 1043"/>
          <p:cNvSpPr txBox="1">
            <a:spLocks noChangeArrowheads="1"/>
          </p:cNvSpPr>
          <p:nvPr/>
        </p:nvSpPr>
        <p:spPr bwMode="auto">
          <a:xfrm>
            <a:off x="3354388" y="5854700"/>
            <a:ext cx="2441575" cy="679450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Le responsable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du centre régional</a:t>
            </a:r>
          </a:p>
        </p:txBody>
      </p:sp>
      <p:sp>
        <p:nvSpPr>
          <p:cNvPr id="196630" name="Text Box 1046"/>
          <p:cNvSpPr txBox="1">
            <a:spLocks noChangeArrowheads="1"/>
          </p:cNvSpPr>
          <p:nvPr/>
        </p:nvSpPr>
        <p:spPr bwMode="auto">
          <a:xfrm>
            <a:off x="221279" y="5179794"/>
            <a:ext cx="2190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>
                <a:solidFill>
                  <a:srgbClr val="CC0066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Création/correction notice </a:t>
            </a:r>
            <a:r>
              <a:rPr lang="fr-FR" altLang="fr-FR" sz="1800" b="0" dirty="0" smtClean="0">
                <a:solidFill>
                  <a:srgbClr val="CC0066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Sudoc</a:t>
            </a:r>
            <a:endParaRPr lang="fr-FR" altLang="fr-FR" sz="1800" dirty="0">
              <a:solidFill>
                <a:srgbClr val="CC0066"/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108" name="Text Box 1052"/>
          <p:cNvSpPr txBox="1">
            <a:spLocks noChangeArrowheads="1"/>
          </p:cNvSpPr>
          <p:nvPr/>
        </p:nvSpPr>
        <p:spPr bwMode="auto">
          <a:xfrm>
            <a:off x="200025" y="5994400"/>
            <a:ext cx="2287588" cy="400050"/>
          </a:xfrm>
          <a:prstGeom prst="rect">
            <a:avLst/>
          </a:prstGeom>
          <a:solidFill>
            <a:srgbClr val="FFFFCC"/>
          </a:solidFill>
          <a:ln w="317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>
                <a:solidFill>
                  <a:srgbClr val="CC0066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Le catalogueur</a:t>
            </a:r>
          </a:p>
        </p:txBody>
      </p:sp>
      <p:sp>
        <p:nvSpPr>
          <p:cNvPr id="4109" name="Line 1056"/>
          <p:cNvSpPr>
            <a:spLocks noChangeShapeType="1"/>
          </p:cNvSpPr>
          <p:nvPr/>
        </p:nvSpPr>
        <p:spPr bwMode="auto">
          <a:xfrm rot="11922921" flipH="1">
            <a:off x="2968625" y="957263"/>
            <a:ext cx="1987550" cy="642937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4110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120775"/>
            <a:ext cx="8953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ZoneTexte 5"/>
          <p:cNvSpPr txBox="1">
            <a:spLocks noChangeArrowheads="1"/>
          </p:cNvSpPr>
          <p:nvPr/>
        </p:nvSpPr>
        <p:spPr bwMode="auto">
          <a:xfrm>
            <a:off x="3182938" y="4902200"/>
            <a:ext cx="3125787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Contrôle les demandes de son réseau </a:t>
            </a:r>
            <a:r>
              <a:rPr lang="fr-FR" alt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vérification, validation, </a:t>
            </a:r>
            <a:r>
              <a:rPr lang="fr-FR" alt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rejet</a:t>
            </a: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12" name="Line 1034"/>
          <p:cNvSpPr>
            <a:spLocks noChangeShapeType="1"/>
          </p:cNvSpPr>
          <p:nvPr/>
        </p:nvSpPr>
        <p:spPr bwMode="auto">
          <a:xfrm flipH="1" flipV="1">
            <a:off x="908528" y="2276669"/>
            <a:ext cx="0" cy="25019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3" name="Line 1056"/>
          <p:cNvSpPr>
            <a:spLocks noChangeShapeType="1"/>
          </p:cNvSpPr>
          <p:nvPr/>
        </p:nvSpPr>
        <p:spPr bwMode="auto">
          <a:xfrm rot="-9677079">
            <a:off x="7270750" y="4237038"/>
            <a:ext cx="590550" cy="103187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83" name="Text Box 1047"/>
          <p:cNvSpPr txBox="1">
            <a:spLocks noChangeArrowheads="1"/>
          </p:cNvSpPr>
          <p:nvPr/>
        </p:nvSpPr>
        <p:spPr bwMode="auto">
          <a:xfrm>
            <a:off x="6297613" y="4937125"/>
            <a:ext cx="238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1800" dirty="0">
                <a:solidFill>
                  <a:srgbClr val="6666FF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Contrôle les demandes </a:t>
            </a:r>
            <a:r>
              <a:rPr lang="fr-FR" altLang="fr-FR" sz="1800" b="0" dirty="0">
                <a:solidFill>
                  <a:srgbClr val="6666FF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: validation, refus</a:t>
            </a:r>
          </a:p>
        </p:txBody>
      </p:sp>
      <p:sp>
        <p:nvSpPr>
          <p:cNvPr id="4115" name="Line 1056"/>
          <p:cNvSpPr>
            <a:spLocks noChangeShapeType="1"/>
          </p:cNvSpPr>
          <p:nvPr/>
        </p:nvSpPr>
        <p:spPr bwMode="auto">
          <a:xfrm rot="-9677079">
            <a:off x="7451725" y="2109788"/>
            <a:ext cx="755650" cy="2251075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1036"/>
          <p:cNvSpPr>
            <a:spLocks noChangeShapeType="1"/>
          </p:cNvSpPr>
          <p:nvPr/>
        </p:nvSpPr>
        <p:spPr bwMode="auto">
          <a:xfrm rot="3069082" flipH="1">
            <a:off x="4837907" y="3987006"/>
            <a:ext cx="44450" cy="941387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3497" y="4703891"/>
            <a:ext cx="565150" cy="434975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9" name="Ellipse 48"/>
          <p:cNvSpPr/>
          <p:nvPr/>
        </p:nvSpPr>
        <p:spPr>
          <a:xfrm>
            <a:off x="3235325" y="4457700"/>
            <a:ext cx="593725" cy="43497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411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135063"/>
            <a:ext cx="876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1659731" y="3368675"/>
            <a:ext cx="5824538" cy="7302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Line 1036"/>
          <p:cNvSpPr>
            <a:spLocks noChangeShapeType="1"/>
          </p:cNvSpPr>
          <p:nvPr/>
        </p:nvSpPr>
        <p:spPr bwMode="auto">
          <a:xfrm rot="3069082" flipV="1">
            <a:off x="3753644" y="4375944"/>
            <a:ext cx="790575" cy="214313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92" name="ZoneTexte 10"/>
          <p:cNvSpPr txBox="1">
            <a:spLocks noChangeArrowheads="1"/>
          </p:cNvSpPr>
          <p:nvPr/>
        </p:nvSpPr>
        <p:spPr bwMode="auto">
          <a:xfrm>
            <a:off x="6745288" y="579438"/>
            <a:ext cx="127000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  <a:latin typeface="+mj-lt"/>
              </a:rPr>
              <a:t>registre</a:t>
            </a:r>
          </a:p>
        </p:txBody>
      </p:sp>
      <p:sp>
        <p:nvSpPr>
          <p:cNvPr id="11293" name="ZoneTexte 55"/>
          <p:cNvSpPr txBox="1">
            <a:spLocks noChangeArrowheads="1"/>
          </p:cNvSpPr>
          <p:nvPr/>
        </p:nvSpPr>
        <p:spPr bwMode="auto">
          <a:xfrm>
            <a:off x="368300" y="673100"/>
            <a:ext cx="1655763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catalogue</a:t>
            </a:r>
          </a:p>
        </p:txBody>
      </p:sp>
      <p:sp>
        <p:nvSpPr>
          <p:cNvPr id="58" name="AutoShape 1031"/>
          <p:cNvSpPr>
            <a:spLocks noChangeArrowheads="1"/>
          </p:cNvSpPr>
          <p:nvPr/>
        </p:nvSpPr>
        <p:spPr bwMode="auto">
          <a:xfrm>
            <a:off x="87313" y="735013"/>
            <a:ext cx="1936750" cy="1228725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defTabSz="8477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24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4" name="Rectangle 1050"/>
          <p:cNvSpPr>
            <a:spLocks noChangeArrowheads="1"/>
          </p:cNvSpPr>
          <p:nvPr/>
        </p:nvSpPr>
        <p:spPr bwMode="auto">
          <a:xfrm>
            <a:off x="1379538" y="2084388"/>
            <a:ext cx="4973637" cy="457200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altLang="fr-F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301/830 ajoutées dans notice Sudoc… (</a:t>
            </a:r>
            <a:r>
              <a:rPr lang="fr-FR" altLang="fr-FR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automatique</a:t>
            </a:r>
            <a:r>
              <a:rPr lang="fr-FR" altLang="fr-FR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32" name="Ellipse 31"/>
          <p:cNvSpPr/>
          <p:nvPr/>
        </p:nvSpPr>
        <p:spPr>
          <a:xfrm>
            <a:off x="7007225" y="4457700"/>
            <a:ext cx="593725" cy="434975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6666FF"/>
                </a:solidFill>
              </a:rPr>
              <a:t>5</a:t>
            </a:r>
          </a:p>
        </p:txBody>
      </p:sp>
      <p:sp>
        <p:nvSpPr>
          <p:cNvPr id="41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400" b="0">
              <a:latin typeface="Times New Roman" pitchFamily="18" charset="0"/>
            </a:endParaRPr>
          </a:p>
        </p:txBody>
      </p:sp>
      <p:sp>
        <p:nvSpPr>
          <p:cNvPr id="4128" name="Rectangle 4"/>
          <p:cNvSpPr>
            <a:spLocks noChangeArrowheads="1"/>
          </p:cNvSpPr>
          <p:nvPr/>
        </p:nvSpPr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400" b="0">
              <a:latin typeface="Times New Roman" pitchFamily="18" charset="0"/>
            </a:endParaRPr>
          </a:p>
        </p:txBody>
      </p:sp>
      <p:pic>
        <p:nvPicPr>
          <p:cNvPr id="4129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454400"/>
            <a:ext cx="22098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050"/>
          <p:cNvSpPr>
            <a:spLocks noChangeArrowheads="1"/>
          </p:cNvSpPr>
          <p:nvPr/>
        </p:nvSpPr>
        <p:spPr bwMode="auto">
          <a:xfrm>
            <a:off x="2590800" y="763588"/>
            <a:ext cx="2743200" cy="366712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alt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import</a:t>
            </a:r>
          </a:p>
        </p:txBody>
      </p:sp>
      <p:sp>
        <p:nvSpPr>
          <p:cNvPr id="35" name="Text Box 1046"/>
          <p:cNvSpPr txBox="1">
            <a:spLocks noChangeArrowheads="1"/>
          </p:cNvSpPr>
          <p:nvPr/>
        </p:nvSpPr>
        <p:spPr bwMode="auto">
          <a:xfrm>
            <a:off x="1055688" y="3919299"/>
            <a:ext cx="2213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CC0066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Demande </a:t>
            </a:r>
            <a:r>
              <a:rPr lang="fr-FR" altLang="fr-FR" sz="1800" dirty="0">
                <a:solidFill>
                  <a:srgbClr val="CC0066"/>
                </a:solidFill>
                <a:latin typeface="Arial Narrow" pitchFamily="34" charset="0"/>
                <a:ea typeface="Verdana" pitchFamily="34" charset="0"/>
                <a:cs typeface="Arial" charset="0"/>
              </a:rPr>
              <a:t>par CIDEMIS</a:t>
            </a:r>
          </a:p>
        </p:txBody>
      </p:sp>
      <p:sp>
        <p:nvSpPr>
          <p:cNvPr id="36" name="Ellipse 35"/>
          <p:cNvSpPr/>
          <p:nvPr/>
        </p:nvSpPr>
        <p:spPr>
          <a:xfrm>
            <a:off x="1659731" y="3476687"/>
            <a:ext cx="565150" cy="434975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7" name="Ellipse 36"/>
          <p:cNvSpPr/>
          <p:nvPr/>
        </p:nvSpPr>
        <p:spPr>
          <a:xfrm>
            <a:off x="3071813" y="2691656"/>
            <a:ext cx="565150" cy="434975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458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0" grpId="0"/>
      <p:bldP spid="11280" grpId="0"/>
      <p:bldP spid="11283" grpId="0"/>
      <p:bldP spid="8" grpId="0" animBg="1"/>
      <p:bldP spid="49" grpId="0" animBg="1"/>
      <p:bldP spid="54" grpId="0" animBg="1"/>
      <p:bldP spid="32" grpId="0" animBg="1"/>
      <p:bldP spid="34" grpId="0" animBg="1" autoUpdateAnimBg="0"/>
      <p:bldP spid="35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4000" b="1" cap="all" dirty="0" smtClean="0">
                <a:solidFill>
                  <a:schemeClr val="accent5">
                    <a:lumMod val="75000"/>
                  </a:schemeClr>
                </a:solidFill>
              </a:rPr>
              <a:t>HABILITATIONS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02027"/>
          </a:xfrm>
        </p:spPr>
        <p:txBody>
          <a:bodyPr/>
          <a:lstStyle/>
          <a:p>
            <a:r>
              <a:rPr lang="fr-FR" sz="2800" b="1" dirty="0" smtClean="0"/>
              <a:t>Rôle catalogueur</a:t>
            </a:r>
          </a:p>
          <a:p>
            <a:pPr lvl="2">
              <a:buNone/>
            </a:pPr>
            <a:r>
              <a:rPr lang="fr-FR" sz="2000" b="1" dirty="0" smtClean="0"/>
              <a:t>- Initier</a:t>
            </a:r>
            <a:r>
              <a:rPr lang="fr-FR" sz="2000" dirty="0" smtClean="0"/>
              <a:t> </a:t>
            </a:r>
            <a:r>
              <a:rPr lang="fr-FR" sz="2000" b="1" dirty="0" smtClean="0"/>
              <a:t>des demandes </a:t>
            </a:r>
            <a:r>
              <a:rPr lang="fr-FR" sz="2000" dirty="0" smtClean="0"/>
              <a:t>de NUM et COR</a:t>
            </a:r>
          </a:p>
          <a:p>
            <a:pPr lvl="2">
              <a:buNone/>
            </a:pPr>
            <a:r>
              <a:rPr lang="fr-FR" sz="2000" b="1" dirty="0" smtClean="0"/>
              <a:t>- Valider</a:t>
            </a:r>
            <a:r>
              <a:rPr lang="fr-FR" sz="2000" dirty="0" smtClean="0"/>
              <a:t> les demandes pour </a:t>
            </a:r>
            <a:r>
              <a:rPr lang="fr-FR" sz="2000" b="1" dirty="0" smtClean="0"/>
              <a:t>envoi au responsable CR</a:t>
            </a:r>
          </a:p>
          <a:p>
            <a:pPr lvl="2">
              <a:buNone/>
            </a:pPr>
            <a:r>
              <a:rPr lang="fr-FR" sz="2000" b="1" dirty="0" smtClean="0"/>
              <a:t>- Répondre</a:t>
            </a:r>
            <a:r>
              <a:rPr lang="fr-FR" sz="2000" dirty="0" smtClean="0"/>
              <a:t> aux demandes de </a:t>
            </a:r>
            <a:r>
              <a:rPr lang="fr-FR" sz="2000" b="1" dirty="0" smtClean="0"/>
              <a:t>précisions</a:t>
            </a:r>
          </a:p>
          <a:p>
            <a:pPr lvl="2">
              <a:buFontTx/>
              <a:buChar char="-"/>
            </a:pPr>
            <a:endParaRPr lang="fr-FR" sz="800" b="1" dirty="0" smtClean="0"/>
          </a:p>
          <a:p>
            <a:r>
              <a:rPr lang="fr-FR" sz="2800" b="1" dirty="0" smtClean="0"/>
              <a:t>Les actions des différents rôles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911513"/>
              </p:ext>
            </p:extLst>
          </p:nvPr>
        </p:nvGraphicFramePr>
        <p:xfrm>
          <a:off x="323526" y="3573017"/>
          <a:ext cx="8568954" cy="3180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8"/>
                <a:gridCol w="864096"/>
                <a:gridCol w="936104"/>
                <a:gridCol w="1080120"/>
                <a:gridCol w="1224136"/>
              </a:tblGrid>
              <a:tr h="4377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CAT.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ISSN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CIEPS</a:t>
                      </a:r>
                      <a:endParaRPr lang="fr-FR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VOIR</a:t>
                      </a:r>
                      <a:r>
                        <a:rPr lang="fr-FR" baseline="0" dirty="0" smtClean="0">
                          <a:solidFill>
                            <a:srgbClr val="00B050"/>
                          </a:solidFill>
                        </a:rPr>
                        <a:t> SES PROPRES DEMANDES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92D050"/>
                          </a:solidFill>
                          <a:sym typeface="Wingdings"/>
                        </a:rPr>
                        <a:t></a:t>
                      </a:r>
                      <a:endParaRPr lang="fr-FR" sz="24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4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fr-FR" dirty="0" smtClean="0"/>
                        <a:t>VOIR LES DEMANDES DE SON</a:t>
                      </a:r>
                      <a:r>
                        <a:rPr lang="fr-FR" baseline="0" dirty="0" smtClean="0"/>
                        <a:t> CR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4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EFFECTUER</a:t>
                      </a:r>
                      <a:r>
                        <a:rPr lang="fr-FR" baseline="0" dirty="0" smtClean="0">
                          <a:solidFill>
                            <a:srgbClr val="00B050"/>
                          </a:solidFill>
                        </a:rPr>
                        <a:t> UNE DEMANDE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4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fr-FR" dirty="0" smtClean="0"/>
                        <a:t>DEMANDER UNE PRECISION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REPONDRE A UNE DEMANDE DE PRECISION</a:t>
                      </a:r>
                      <a:endParaRPr lang="fr-FR" sz="1800" kern="1200" baseline="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kern="1200" dirty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</a:tr>
              <a:tr h="415589">
                <a:tc>
                  <a:txBody>
                    <a:bodyPr/>
                    <a:lstStyle/>
                    <a:p>
                      <a:r>
                        <a:rPr lang="fr-FR" dirty="0" smtClean="0"/>
                        <a:t>VALIDER ou REJETER UNE DEMANDE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rgbClr val="92D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r-FR" sz="2400" b="1" kern="1200" dirty="0" smtClean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all" dirty="0">
                <a:solidFill>
                  <a:schemeClr val="accent5">
                    <a:lumMod val="75000"/>
                  </a:schemeClr>
                </a:solidFill>
              </a:rPr>
              <a:t>POINT sur les justificatifs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Pour toutes demandes, il s’agit de la numérisation </a:t>
            </a:r>
          </a:p>
          <a:p>
            <a:pPr lvl="1"/>
            <a:r>
              <a:rPr lang="fr-FR" dirty="0" smtClean="0"/>
              <a:t>de </a:t>
            </a:r>
            <a:r>
              <a:rPr lang="fr-FR" dirty="0"/>
              <a:t>la </a:t>
            </a:r>
            <a:r>
              <a:rPr lang="fr-FR" b="1" dirty="0"/>
              <a:t>page de titre</a:t>
            </a:r>
            <a:r>
              <a:rPr lang="fr-FR" dirty="0"/>
              <a:t>, </a:t>
            </a:r>
            <a:r>
              <a:rPr lang="fr-FR" dirty="0" smtClean="0"/>
              <a:t>de l’</a:t>
            </a:r>
            <a:r>
              <a:rPr lang="fr-FR" b="1" dirty="0" smtClean="0"/>
              <a:t>ours</a:t>
            </a:r>
            <a:r>
              <a:rPr lang="fr-FR" dirty="0"/>
              <a:t>… </a:t>
            </a:r>
            <a:endParaRPr lang="fr-FR" dirty="0" smtClean="0"/>
          </a:p>
          <a:p>
            <a:pPr lvl="1"/>
            <a:r>
              <a:rPr lang="fr-FR" dirty="0" smtClean="0"/>
              <a:t>ou </a:t>
            </a:r>
            <a:r>
              <a:rPr lang="fr-FR" b="1" dirty="0"/>
              <a:t>toute autre page donnant les éléments </a:t>
            </a:r>
            <a:r>
              <a:rPr lang="fr-FR" b="1" dirty="0" smtClean="0"/>
              <a:t>nécessaires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Format : JPG</a:t>
            </a:r>
            <a:r>
              <a:rPr lang="fr-FR" smtClean="0"/>
              <a:t>, PNG, PDF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Taille : max. 20 Mo par demande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CIDEMIS renomme automatiquement les fichiers déposés en y ajoutant le numéro de la demande et sa nature (NUM/COR)</a:t>
            </a:r>
          </a:p>
          <a:p>
            <a:endParaRPr lang="fr-FR" dirty="0" smtClean="0"/>
          </a:p>
          <a:p>
            <a:pPr marL="400050" lvl="1" indent="0">
              <a:buNone/>
            </a:pPr>
            <a:r>
              <a:rPr lang="fr-FR" dirty="0"/>
              <a:t>e</a:t>
            </a:r>
            <a:r>
              <a:rPr lang="fr-FR" dirty="0" smtClean="0"/>
              <a:t>x. </a:t>
            </a:r>
            <a:r>
              <a:rPr lang="fr-FR" dirty="0"/>
              <a:t>: [Numérodedemande_TypedeDemande_ NomOriginalFichier] </a:t>
            </a:r>
          </a:p>
        </p:txBody>
      </p:sp>
    </p:spTree>
    <p:extLst>
      <p:ext uri="{BB962C8B-B14F-4D97-AF65-F5344CB8AC3E}">
        <p14:creationId xmlns:p14="http://schemas.microsoft.com/office/powerpoint/2010/main" val="38509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Connexion et Tableau de bord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18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cap="all" dirty="0" smtClean="0">
                <a:solidFill>
                  <a:schemeClr val="bg2">
                    <a:lumMod val="25000"/>
                  </a:schemeClr>
                </a:solidFill>
              </a:rPr>
              <a:t>Ecran d’accueil</a:t>
            </a:r>
            <a:endParaRPr lang="fr-FR" sz="40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18" y="2390501"/>
            <a:ext cx="2036958" cy="211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518818" y="1124744"/>
            <a:ext cx="2757037" cy="576064"/>
          </a:xfrm>
          <a:prstGeom prst="wedgeRoundRectCallout">
            <a:avLst>
              <a:gd name="adj1" fmla="val -22125"/>
              <a:gd name="adj2" fmla="val 118640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1. Authentification 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login WinIBW (CA et CB)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635896" y="2060848"/>
            <a:ext cx="4320480" cy="1512168"/>
          </a:xfrm>
          <a:prstGeom prst="wedgeRoundRectCallout">
            <a:avLst>
              <a:gd name="adj1" fmla="val -17206"/>
              <a:gd name="adj2" fmla="val 107653"/>
              <a:gd name="adj3" fmla="val 16667"/>
            </a:avLst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2. Mail 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à la première connexion, vous DEVEZ OBLIGATOIREMENT inscrire une </a:t>
            </a:r>
            <a:r>
              <a:rPr lang="fr-FR" u="sng" dirty="0" smtClean="0">
                <a:solidFill>
                  <a:schemeClr val="tx1"/>
                </a:solidFill>
              </a:rPr>
              <a:t>adresse mail professionnelle </a:t>
            </a:r>
            <a:r>
              <a:rPr lang="fr-FR" dirty="0" smtClean="0">
                <a:solidFill>
                  <a:schemeClr val="tx1"/>
                </a:solidFill>
              </a:rPr>
              <a:t>(individuelle ou alias selon l’organisation de votre service)</a:t>
            </a:r>
          </a:p>
        </p:txBody>
      </p:sp>
      <p:pic>
        <p:nvPicPr>
          <p:cNvPr id="7" name="Image 6" descr="Cap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581128"/>
            <a:ext cx="475252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8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B4AC40D87726D47A577C69CA72B2686" ma:contentTypeVersion="56" ma:contentTypeDescription="" ma:contentTypeScope="" ma:versionID="d6c974a7c0e322977fe3da78fb49972f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376dcd5c-89eb-474d-a13b-d15a197564f4" targetNamespace="http://schemas.microsoft.com/office/2006/metadata/properties" ma:root="true" ma:fieldsID="cdd8537aca31e5aa8c8fc8491e00c17c" ns2:_="" ns3:_="" ns4:_="">
    <xsd:import namespace="9cb235b8-7541-4a6e-b886-1bf4192805bd"/>
    <xsd:import namespace="http://schemas.microsoft.com/sharepoint/v3/fields"/>
    <xsd:import namespace="376dcd5c-89eb-474d-a13b-d15a197564f4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  <xsd:element ref="ns2:Liste_x0020_des_x0020_applicat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BNF"/>
          <xsd:enumeration value="CNRS"/>
          <xsd:enumeration value="Couperin"/>
          <xsd:enumeration value="cellule budgétaire"/>
          <xsd:enumeration value="mission évaluation"/>
          <xsd:enumeration value="Cellule Communication"/>
          <xsd:enumeration value="Cellule Qualité"/>
          <xsd:enumeration value="CINES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EM"/>
          <xsd:enumeration value="DSI - PSD"/>
          <xsd:enumeration value="DSI - PSIR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INIST"/>
          <xsd:enumeration value="ISSN"/>
          <xsd:enumeration value="MESR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DED"/>
          <xsd:enumeration value="DOO"/>
          <xsd:enumeration value="DSA"/>
          <xsd:enumeration value="EHR"/>
          <xsd:enumeration value="ERM"/>
          <xsd:enumeration value="FBE"/>
          <xsd:enumeration value="FCR"/>
          <xsd:enumeration value="FBR"/>
          <xsd:enumeration value="FML"/>
          <xsd:enumeration value="FPX"/>
          <xsd:enumeration value="GL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GT"/>
          <xsd:enumeration value="JKN"/>
          <xsd:enumeration value="JLP"/>
          <xsd:enumeration value="JMF"/>
          <xsd:enumeration value="JNO"/>
          <xsd:enumeration value="JPA"/>
          <xsd:enumeration value="KGX"/>
          <xsd:enumeration value="KMI"/>
          <xsd:enumeration value="LBL"/>
          <xsd:enumeration value="LNA"/>
          <xsd:enumeration value="LPL"/>
          <xsd:enumeration value="MBA"/>
          <xsd:enumeration value="MBT"/>
          <xsd:enumeration value="MCN"/>
          <xsd:enumeration value="MCO"/>
          <xsd:enumeration value="MCS"/>
          <xsd:enumeration value="MGD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SDT"/>
          <xsd:enumeration value="SGT"/>
          <xsd:enumeration value="SPE"/>
          <xsd:enumeration value="SPR"/>
          <xsd:enumeration value="SRY"/>
          <xsd:enumeration value="TMX"/>
          <xsd:enumeration value="VGO"/>
          <xsd:enumeration value="VSA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 au marché"/>
          <xsd:enumeration value="B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Liste_x0020_des_x0020_applications" ma:index="21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olodus"/>
          <xsd:enumeration value="DocBook-Upcast"/>
          <xsd:enumeration value="Formulaires"/>
          <xsd:enumeration value="GALA"/>
          <xsd:enumeration value="GTD"/>
          <xsd:enumeration value="Guide méthodo"/>
          <xsd:enumeration value="IdRef"/>
          <xsd:enumeration value="LAGAF"/>
          <xsd:enumeration value="Logiciels Windows"/>
          <xsd:enumeration value="Moodle"/>
          <xsd:enumeration value="Numes"/>
          <xsd:enumeration value="PRADA"/>
          <xsd:enumeration value="PSI"/>
          <xsd:enumeration value="RAFA"/>
          <xsd:enumeration value="Réseau"/>
          <xsd:enumeration value="Sécurité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TAR"/>
          <xsd:enumeration value="Stockage"/>
          <xsd:enumeration value="STEP"/>
          <xsd:enumeration value="Sudoc"/>
          <xsd:enumeration value="Sudoc local"/>
          <xsd:enumeration value="SYRRHA"/>
          <xsd:enumeration value="Theses.fr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dcd5c-89eb-474d-a13b-d15a197564f4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tat_x0020_du_x0020_document xmlns="9cb235b8-7541-4a6e-b886-1bf4192805bd">Validé</Etat_x0020_du_x0020_document>
    <Nom_x0020_de_x0020_la_x0020_formation xmlns="9cb235b8-7541-4a6e-b886-1bf4192805bd">A renseigner</Nom_x0020_de_x0020_la_x0020_formation>
    <TRI xmlns="9cb235b8-7541-4a6e-b886-1bf4192805bd">RPA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2015</Année>
    <N_x00b0__x0020_session xmlns="9cb235b8-7541-4a6e-b886-1bf4192805bd" xsi:nil="true"/>
    <_DCDateCreated xmlns="http://schemas.microsoft.com/sharepoint/v3/fields">2015-01-06T23:00:00+00:00</_DCDateCreated>
    <Liste_x0020_des_x0020_applications xmlns="9cb235b8-7541-4a6e-b886-1bf4192805bd">Autre</Liste_x0020_des_x0020_applications>
    <Exaged_DocName xmlns="376dcd5c-89eb-474d-a13b-d15a197564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191A0-9341-4630-8F7D-65F74FC17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376dcd5c-89eb-474d-a13b-d15a197564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3DA22-16E7-418E-A1F2-1C90A5F308B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cb235b8-7541-4a6e-b886-1bf4192805bd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376dcd5c-89eb-474d-a13b-d15a197564f4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982</Words>
  <Application>Microsoft Office PowerPoint</Application>
  <PresentationFormat>Affichage à l'écran (4:3)</PresentationFormat>
  <Paragraphs>228</Paragraphs>
  <Slides>30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plan</vt:lpstr>
      <vt:lpstr>Introduction</vt:lpstr>
      <vt:lpstr>Présentation PowerPoint</vt:lpstr>
      <vt:lpstr>Circuit de signalement</vt:lpstr>
      <vt:lpstr>HABILITATIONS</vt:lpstr>
      <vt:lpstr>POINT sur les justificatifs</vt:lpstr>
      <vt:lpstr>Connexion et Tableau de bord</vt:lpstr>
      <vt:lpstr>Ecran d’accueil</vt:lpstr>
      <vt:lpstr>Tableau de bord</vt:lpstr>
      <vt:lpstr>DEMO : PRISE EN MAIN</vt:lpstr>
      <vt:lpstr>Etat des demandes</vt:lpstr>
      <vt:lpstr>Demande de numérotation</vt:lpstr>
      <vt:lpstr>Au préalable…</vt:lpstr>
      <vt:lpstr>Présentation PowerPoint</vt:lpstr>
      <vt:lpstr>Présentation PowerPoint</vt:lpstr>
      <vt:lpstr>Présentation PowerPoint</vt:lpstr>
      <vt:lpstr>Demande de correction</vt:lpstr>
      <vt:lpstr>Au préalable…</vt:lpstr>
      <vt:lpstr>Au préalable…</vt:lpstr>
      <vt:lpstr>Présentation PowerPoint</vt:lpstr>
      <vt:lpstr>Présentation PowerPoint</vt:lpstr>
      <vt:lpstr>Présentation PowerPoint</vt:lpstr>
      <vt:lpstr>Suivi des demandes</vt:lpstr>
      <vt:lpstr>Les retours sur vos demandes :  3 situations</vt:lpstr>
      <vt:lpstr>Les retours sur vos demandes :  1</vt:lpstr>
      <vt:lpstr>Les retours sur vos demandes :  2</vt:lpstr>
      <vt:lpstr>Les retours sur vos demandes :  3</vt:lpstr>
      <vt:lpstr>Présentation PowerPoint</vt:lpstr>
      <vt:lpstr>Des questions ?</vt:lpstr>
    </vt:vector>
  </TitlesOfParts>
  <Company>ABES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CIDEMIS formation pour catalogueur déployé</dc:title>
  <dc:creator>Olivier Kosinski</dc:creator>
  <cp:keywords/>
  <dc:description/>
  <cp:lastModifiedBy>Raphaelle Poveda</cp:lastModifiedBy>
  <cp:revision>90</cp:revision>
  <cp:lastPrinted>2015-06-15T15:10:23Z</cp:lastPrinted>
  <dcterms:created xsi:type="dcterms:W3CDTF">2014-12-08T14:08:59Z</dcterms:created>
  <dcterms:modified xsi:type="dcterms:W3CDTF">2015-06-15T15:25:33Z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0x010100505AF35FDCA54D2FA379F261E520FD37003BA607584A07684089D0538041E4120804070802004B4AC40D87726D47A577C69CA72B2686</vt:lpwstr>
  </property>
</Properties>
</file>