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8" r:id="rId6"/>
    <p:sldId id="259" r:id="rId7"/>
    <p:sldId id="331" r:id="rId8"/>
    <p:sldId id="304" r:id="rId9"/>
    <p:sldId id="305" r:id="rId10"/>
    <p:sldId id="306" r:id="rId11"/>
    <p:sldId id="307" r:id="rId12"/>
    <p:sldId id="341" r:id="rId13"/>
    <p:sldId id="342" r:id="rId14"/>
    <p:sldId id="310" r:id="rId15"/>
    <p:sldId id="260" r:id="rId16"/>
    <p:sldId id="312" r:id="rId17"/>
    <p:sldId id="314" r:id="rId18"/>
    <p:sldId id="332" r:id="rId19"/>
    <p:sldId id="313" r:id="rId20"/>
    <p:sldId id="343" r:id="rId21"/>
    <p:sldId id="316" r:id="rId22"/>
    <p:sldId id="325" r:id="rId23"/>
    <p:sldId id="333" r:id="rId24"/>
    <p:sldId id="318" r:id="rId25"/>
    <p:sldId id="320" r:id="rId26"/>
    <p:sldId id="334" r:id="rId27"/>
    <p:sldId id="321" r:id="rId28"/>
    <p:sldId id="322" r:id="rId29"/>
    <p:sldId id="344" r:id="rId30"/>
    <p:sldId id="336" r:id="rId31"/>
    <p:sldId id="330" r:id="rId32"/>
    <p:sldId id="328" r:id="rId33"/>
    <p:sldId id="338" r:id="rId34"/>
    <p:sldId id="339" r:id="rId35"/>
    <p:sldId id="340" r:id="rId36"/>
    <p:sldId id="263" r:id="rId37"/>
    <p:sldId id="345" r:id="rId38"/>
    <p:sldId id="327" r:id="rId39"/>
    <p:sldId id="346" r:id="rId40"/>
    <p:sldId id="267" r:id="rId41"/>
    <p:sldId id="264"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1E2B6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0552" autoAdjust="0"/>
  </p:normalViewPr>
  <p:slideViewPr>
    <p:cSldViewPr>
      <p:cViewPr varScale="1">
        <p:scale>
          <a:sx n="94" d="100"/>
          <a:sy n="94" d="100"/>
        </p:scale>
        <p:origin x="21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117C9-DC69-4474-95AE-B5B905E0C089}" type="datetimeFigureOut">
              <a:rPr lang="fr-FR" smtClean="0"/>
              <a:pPr/>
              <a:t>30/03/2017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E5AB4-6DAB-460B-B1F2-D187681C329E}" type="slidenum">
              <a:rPr lang="fr-FR" smtClean="0"/>
              <a:pPr/>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t>L’objectif de ce </a:t>
            </a:r>
            <a:r>
              <a:rPr lang="fr-FR" sz="1200" b="0" baseline="0" dirty="0" err="1" smtClean="0"/>
              <a:t>J.e</a:t>
            </a:r>
            <a:r>
              <a:rPr lang="fr-FR" sz="1200" b="0" baseline="0" dirty="0" smtClean="0"/>
              <a:t>-cours est de rappeler les principales notions auxquelles font appel les nouveaux éléments RDA-FR relatifs à la zone de l’adresse. Avant qu’ils soient mis en application dans le </a:t>
            </a:r>
            <a:r>
              <a:rPr lang="fr-FR" sz="1200" b="0" baseline="0" dirty="0" err="1" smtClean="0"/>
              <a:t>Sudoc</a:t>
            </a:r>
            <a:r>
              <a:rPr lang="fr-FR" sz="1200" b="0" baseline="0" dirty="0" smtClean="0"/>
              <a:t> le 18 avril prochain</a:t>
            </a:r>
            <a:r>
              <a:rPr lang="fr-FR" sz="1200" b="0" baseline="0" smtClean="0"/>
              <a:t>, il </a:t>
            </a:r>
            <a:r>
              <a:rPr lang="fr-FR" sz="1200" b="0" baseline="0" dirty="0" smtClean="0"/>
              <a:t>est important d’avoir une idée claire et précise de ces notions pour pouvoir les appliquer au mieux dans les pratiques de catalogage. Ce </a:t>
            </a:r>
            <a:r>
              <a:rPr lang="fr-FR" sz="1200" b="0" baseline="0" dirty="0" err="1" smtClean="0"/>
              <a:t>J.e</a:t>
            </a:r>
            <a:r>
              <a:rPr lang="fr-FR" sz="1200" b="0" baseline="0" dirty="0" smtClean="0"/>
              <a:t>-cours se concentre donc essentiellement sur la définition de ces notions, leur application pratique en </a:t>
            </a:r>
            <a:r>
              <a:rPr lang="fr-FR" sz="1200" b="0" baseline="0" dirty="0" err="1" smtClean="0"/>
              <a:t>unimarc</a:t>
            </a:r>
            <a:r>
              <a:rPr lang="fr-FR" sz="1200" b="0" baseline="0" dirty="0" smtClean="0"/>
              <a:t> sera l’objet du </a:t>
            </a:r>
            <a:r>
              <a:rPr lang="fr-FR" sz="1200" b="0" baseline="0" dirty="0" err="1" smtClean="0"/>
              <a:t>J.e</a:t>
            </a:r>
            <a:r>
              <a:rPr lang="fr-FR" sz="1200" b="0" baseline="0" dirty="0" smtClean="0"/>
              <a:t>-cours de la semaine prochaine. </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1</a:t>
            </a:fld>
            <a:endParaRPr lang="fr-FR"/>
          </a:p>
        </p:txBody>
      </p:sp>
    </p:spTree>
    <p:extLst>
      <p:ext uri="{BB962C8B-B14F-4D97-AF65-F5344CB8AC3E}">
        <p14:creationId xmlns:p14="http://schemas.microsoft.com/office/powerpoint/2010/main" val="20397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10</a:t>
            </a:fld>
            <a:endParaRPr lang="fr-FR"/>
          </a:p>
        </p:txBody>
      </p:sp>
    </p:spTree>
    <p:extLst>
      <p:ext uri="{BB962C8B-B14F-4D97-AF65-F5344CB8AC3E}">
        <p14:creationId xmlns:p14="http://schemas.microsoft.com/office/powerpoint/2010/main" val="220997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solidFill>
                  <a:prstClr val="black"/>
                </a:solidFill>
              </a:rPr>
              <a:pPr>
                <a:defRPr/>
              </a:pPr>
              <a:t>12</a:t>
            </a:fld>
            <a:endParaRPr lang="fr-FR">
              <a:solidFill>
                <a:prstClr val="black"/>
              </a:solidFill>
            </a:endParaRPr>
          </a:p>
        </p:txBody>
      </p:sp>
      <p:sp>
        <p:nvSpPr>
          <p:cNvPr id="2" name="Espace réservé de la date 1"/>
          <p:cNvSpPr>
            <a:spLocks noGrp="1"/>
          </p:cNvSpPr>
          <p:nvPr>
            <p:ph type="dt" idx="10"/>
          </p:nvPr>
        </p:nvSpPr>
        <p:spPr/>
        <p:txBody>
          <a:bodyPr/>
          <a:lstStyle/>
          <a:p>
            <a:pPr>
              <a:defRPr/>
            </a:pPr>
            <a:r>
              <a:rPr lang="fr-FR">
                <a:solidFill>
                  <a:prstClr val="black"/>
                </a:solidFill>
              </a:rPr>
              <a:t>25/09/2014</a:t>
            </a:r>
          </a:p>
        </p:txBody>
      </p:sp>
    </p:spTree>
    <p:extLst>
      <p:ext uri="{BB962C8B-B14F-4D97-AF65-F5344CB8AC3E}">
        <p14:creationId xmlns:p14="http://schemas.microsoft.com/office/powerpoint/2010/main" val="96170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Publiée = i.e. la ressource a-t-elle été rendue publique, donc retravaillée en vue d’une édition ? A-t-elle subi un travail éditorial (ajout de transitions, d’indexation, de métadonnées en cas de ressources électroniques…) </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13</a:t>
            </a:fld>
            <a:endParaRPr lang="fr-FR"/>
          </a:p>
        </p:txBody>
      </p:sp>
    </p:spTree>
    <p:extLst>
      <p:ext uri="{BB962C8B-B14F-4D97-AF65-F5344CB8AC3E}">
        <p14:creationId xmlns:p14="http://schemas.microsoft.com/office/powerpoint/2010/main" val="216592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a:t>
            </a:r>
            <a:r>
              <a:rPr lang="fr-FR" baseline="0" dirty="0" smtClean="0"/>
              <a:t> fonction de la réponse à cette question, au saura s’il faut saisir dans la notice :</a:t>
            </a:r>
          </a:p>
          <a:p>
            <a:pPr marL="171450" indent="-171450">
              <a:buFontTx/>
              <a:buChar char="-"/>
            </a:pPr>
            <a:r>
              <a:rPr lang="fr-FR" baseline="0" dirty="0" smtClean="0"/>
              <a:t>Une mention de production -&gt; cas d’une ressource non publiée</a:t>
            </a:r>
          </a:p>
          <a:p>
            <a:pPr marL="171450" indent="-171450">
              <a:buFontTx/>
              <a:buChar char="-"/>
            </a:pPr>
            <a:r>
              <a:rPr lang="fr-FR" baseline="0" dirty="0" smtClean="0"/>
              <a:t>Ou  d’autres mentions (publication / diffusion-distribution / date de copyright) -&gt; cas d’une ressource publiée</a:t>
            </a:r>
          </a:p>
          <a:p>
            <a:pPr marL="0" indent="0">
              <a:buFontTx/>
              <a:buNone/>
            </a:pPr>
            <a:endParaRPr lang="fr-FR" baseline="0" dirty="0" smtClean="0"/>
          </a:p>
          <a:p>
            <a:pPr marL="0" indent="0">
              <a:buFontTx/>
              <a:buNone/>
            </a:pPr>
            <a:r>
              <a:rPr lang="fr-FR" baseline="0" dirty="0" smtClean="0"/>
              <a:t>Et la mention de FABRICATION ? </a:t>
            </a:r>
          </a:p>
          <a:p>
            <a:pPr marL="0" indent="0">
              <a:buFontTx/>
              <a:buNone/>
            </a:pPr>
            <a:r>
              <a:rPr lang="fr-FR" baseline="0" dirty="0" smtClean="0"/>
              <a:t>Cette mention peut, elle, apparaître dans les 2 cas : ressource non-publiée (dans ce cas, on l’associera à une mention de production) OU ressource publiée (dans cet autre cas, on l’associera à une mention de publication ou de  diffusion/distribution ou à une date de copyright)</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14</a:t>
            </a:fld>
            <a:endParaRPr lang="fr-FR"/>
          </a:p>
        </p:txBody>
      </p:sp>
    </p:spTree>
    <p:extLst>
      <p:ext uri="{BB962C8B-B14F-4D97-AF65-F5344CB8AC3E}">
        <p14:creationId xmlns:p14="http://schemas.microsoft.com/office/powerpoint/2010/main" val="2416829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trike="noStrike" dirty="0" smtClean="0"/>
              <a:t>Production</a:t>
            </a:r>
            <a:r>
              <a:rPr lang="fr-FR" strike="noStrike" baseline="0" dirty="0" smtClean="0"/>
              <a:t> (RDA-FR 2.7). </a:t>
            </a:r>
            <a:r>
              <a:rPr lang="fr-FR" strike="noStrike" dirty="0" smtClean="0"/>
              <a:t>«</a:t>
            </a:r>
            <a:r>
              <a:rPr lang="fr-FR" strike="noStrike" dirty="0"/>
              <a:t> </a:t>
            </a:r>
            <a:r>
              <a:rPr lang="fr-FR" i="1" strike="noStrike" dirty="0"/>
              <a:t>Une mention de production comprend les mentions relatives à l’inscription matérielle, l’enregistrement, la fabrication, la construction, etc. d’une ressource sous une forme non publiée. </a:t>
            </a:r>
            <a:r>
              <a:rPr lang="fr-FR" strike="noStrike" dirty="0"/>
              <a:t>»  (dixit dans le </a:t>
            </a:r>
            <a:r>
              <a:rPr lang="fr-FR" strike="noStrike" dirty="0" err="1"/>
              <a:t>ppt</a:t>
            </a:r>
            <a:r>
              <a:rPr lang="fr-FR" strike="noStrike" dirty="0"/>
              <a:t> de Laurent)</a:t>
            </a:r>
          </a:p>
          <a:p>
            <a:endParaRPr lang="fr-FR" baseline="0" dirty="0"/>
          </a:p>
          <a:p>
            <a:r>
              <a:rPr lang="fr-FR" baseline="0" dirty="0"/>
              <a:t>Pour le distinguo avec les autres mentions de productions : </a:t>
            </a:r>
          </a:p>
          <a:p>
            <a:r>
              <a:rPr lang="fr-FR" sz="1600" dirty="0"/>
              <a:t>AFNOR, Z 44-065, 4.1.1 : « </a:t>
            </a:r>
            <a:r>
              <a:rPr lang="fr-FR" sz="1600" i="1" dirty="0"/>
              <a:t>Le producteur de vidéogrammes est une personne physique ou personne morale qui a l’initiative et la responsabilité de la première fixation d’une séquence d’images animées. La société de production de films cinématographiques assure la bonne fin d’une œuvre audiovisuelle sur le plan financier, technique et organisationnel </a:t>
            </a:r>
            <a:r>
              <a:rPr lang="fr-FR" sz="1600" dirty="0"/>
              <a:t>».  </a:t>
            </a:r>
            <a:r>
              <a:rPr lang="fr-FR" sz="1600" dirty="0">
                <a:sym typeface="Wingdings" panose="05000000000000000000" pitchFamily="2" charset="2"/>
              </a:rPr>
              <a:t> œuvre</a:t>
            </a:r>
            <a:r>
              <a:rPr lang="fr-FR" sz="1600" baseline="0" dirty="0">
                <a:sym typeface="Wingdings" panose="05000000000000000000" pitchFamily="2" charset="2"/>
              </a:rPr>
              <a:t> </a:t>
            </a:r>
            <a:endParaRPr lang="fr-FR" sz="1600" dirty="0"/>
          </a:p>
          <a:p>
            <a:endParaRPr lang="fr-FR" sz="1600" dirty="0"/>
          </a:p>
          <a:p>
            <a:r>
              <a:rPr lang="fr-FR" sz="1600" dirty="0"/>
              <a:t>AFNOR, Z 44-066, annexe B : « </a:t>
            </a:r>
            <a:r>
              <a:rPr lang="fr-FR" sz="1600" i="1" dirty="0"/>
              <a:t>Producteur : personne physique ou morale qui a l’initiative et la responsabilité de la première fixation d’une séquence de sons (loi n° 85-660 du 3 juillet 1985, titre II, article 21. </a:t>
            </a:r>
            <a:r>
              <a:rPr lang="fr-FR" sz="1600" i="0" dirty="0">
                <a:sym typeface="Wingdings" panose="05000000000000000000" pitchFamily="2" charset="2"/>
              </a:rPr>
              <a:t> expression</a:t>
            </a:r>
            <a:endParaRPr lang="fr-FR" sz="1600" b="1" i="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16</a:t>
            </a:fld>
            <a:endParaRPr lang="fr-FR"/>
          </a:p>
        </p:txBody>
      </p:sp>
    </p:spTree>
    <p:extLst>
      <p:ext uri="{BB962C8B-B14F-4D97-AF65-F5344CB8AC3E}">
        <p14:creationId xmlns:p14="http://schemas.microsoft.com/office/powerpoint/2010/main" val="183388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i="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17</a:t>
            </a:fld>
            <a:endParaRPr lang="fr-FR"/>
          </a:p>
        </p:txBody>
      </p:sp>
    </p:spTree>
    <p:extLst>
      <p:ext uri="{BB962C8B-B14F-4D97-AF65-F5344CB8AC3E}">
        <p14:creationId xmlns:p14="http://schemas.microsoft.com/office/powerpoint/2010/main" val="100648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a:p>
            <a:r>
              <a:rPr lang="fr-FR" baseline="0" dirty="0"/>
              <a:t>Attention aux cas de numérisation par exemple : certaines numérisations sont à usage très restreint car réalisées à des fins de conservation </a:t>
            </a:r>
            <a:r>
              <a:rPr lang="fr-FR" baseline="0" dirty="0">
                <a:sym typeface="Wingdings" panose="05000000000000000000" pitchFamily="2" charset="2"/>
              </a:rPr>
              <a:t> il n’y a pas de travail d’édition sur la version numérisée, pas de travail d’indexation, d’ajout de métadonnées etc. / D’autres numérisations sont à usage public, diffusés sur des sites internet (</a:t>
            </a:r>
            <a:r>
              <a:rPr lang="fr-FR" baseline="0" dirty="0" err="1">
                <a:sym typeface="Wingdings" panose="05000000000000000000" pitchFamily="2" charset="2"/>
              </a:rPr>
              <a:t>Gallica</a:t>
            </a:r>
            <a:r>
              <a:rPr lang="fr-FR" baseline="0" dirty="0">
                <a:sym typeface="Wingdings" panose="05000000000000000000" pitchFamily="2" charset="2"/>
              </a:rPr>
              <a:t>, </a:t>
            </a:r>
            <a:r>
              <a:rPr lang="fr-FR" baseline="0" dirty="0" err="1">
                <a:sym typeface="Wingdings" panose="05000000000000000000" pitchFamily="2" charset="2"/>
              </a:rPr>
              <a:t>Medic</a:t>
            </a:r>
            <a:r>
              <a:rPr lang="fr-FR" baseline="0" dirty="0">
                <a:sym typeface="Wingdings" panose="05000000000000000000" pitchFamily="2" charset="2"/>
              </a:rPr>
              <a:t>@...)  ces numérisations là n’auront pas de mention de production mais une mention de publication ou de diffusion.</a:t>
            </a:r>
            <a:endParaRPr lang="fr-FR" baseline="0"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18</a:t>
            </a:fld>
            <a:endParaRPr lang="fr-FR"/>
          </a:p>
        </p:txBody>
      </p:sp>
    </p:spTree>
    <p:extLst>
      <p:ext uri="{BB962C8B-B14F-4D97-AF65-F5344CB8AC3E}">
        <p14:creationId xmlns:p14="http://schemas.microsoft.com/office/powerpoint/2010/main" val="334406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RDA-FR 2.8</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20</a:t>
            </a:fld>
            <a:endParaRPr lang="fr-FR"/>
          </a:p>
        </p:txBody>
      </p:sp>
    </p:spTree>
    <p:extLst>
      <p:ext uri="{BB962C8B-B14F-4D97-AF65-F5344CB8AC3E}">
        <p14:creationId xmlns:p14="http://schemas.microsoft.com/office/powerpoint/2010/main" val="171803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21</a:t>
            </a:fld>
            <a:endParaRPr lang="fr-FR"/>
          </a:p>
        </p:txBody>
      </p:sp>
    </p:spTree>
    <p:extLst>
      <p:ext uri="{BB962C8B-B14F-4D97-AF65-F5344CB8AC3E}">
        <p14:creationId xmlns:p14="http://schemas.microsoft.com/office/powerpoint/2010/main" val="187598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date de dépôt</a:t>
            </a:r>
            <a:r>
              <a:rPr lang="fr-FR" sz="1200" kern="1200" baseline="0" dirty="0" smtClean="0">
                <a:solidFill>
                  <a:schemeClr val="tx1"/>
                </a:solidFill>
                <a:effectLst/>
                <a:latin typeface="+mn-lt"/>
                <a:ea typeface="+mn-ea"/>
                <a:cs typeface="+mn-cs"/>
              </a:rPr>
              <a:t> légal relève de cette date de publication, mais c’est bien </a:t>
            </a:r>
            <a:r>
              <a:rPr lang="fr-FR" sz="1200" kern="1200" dirty="0" smtClean="0">
                <a:solidFill>
                  <a:schemeClr val="tx1"/>
                </a:solidFill>
                <a:effectLst/>
                <a:latin typeface="+mn-lt"/>
                <a:ea typeface="+mn-ea"/>
                <a:cs typeface="+mn-cs"/>
              </a:rPr>
              <a:t>la </a:t>
            </a:r>
            <a:r>
              <a:rPr lang="fr-FR" sz="1200" kern="1200" dirty="0">
                <a:solidFill>
                  <a:schemeClr val="tx1"/>
                </a:solidFill>
                <a:effectLst/>
                <a:latin typeface="+mn-lt"/>
                <a:ea typeface="+mn-ea"/>
                <a:cs typeface="+mn-cs"/>
              </a:rPr>
              <a:t>date de publication </a:t>
            </a:r>
            <a:r>
              <a:rPr lang="fr-FR" sz="1200" kern="1200" dirty="0" smtClean="0">
                <a:solidFill>
                  <a:schemeClr val="tx1"/>
                </a:solidFill>
                <a:effectLst/>
                <a:latin typeface="+mn-lt"/>
                <a:ea typeface="+mn-ea"/>
                <a:cs typeface="+mn-cs"/>
              </a:rPr>
              <a:t>qui est </a:t>
            </a:r>
            <a:r>
              <a:rPr lang="fr-FR" sz="1200" kern="1200" dirty="0">
                <a:solidFill>
                  <a:schemeClr val="tx1"/>
                </a:solidFill>
                <a:effectLst/>
                <a:latin typeface="+mn-lt"/>
                <a:ea typeface="+mn-ea"/>
                <a:cs typeface="+mn-cs"/>
              </a:rPr>
              <a:t>prioritaire par rapport à la date de dépôt légal</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22</a:t>
            </a:fld>
            <a:endParaRPr lang="fr-FR"/>
          </a:p>
        </p:txBody>
      </p:sp>
    </p:spTree>
    <p:extLst>
      <p:ext uri="{BB962C8B-B14F-4D97-AF65-F5344CB8AC3E}">
        <p14:creationId xmlns:p14="http://schemas.microsoft.com/office/powerpoint/2010/main" val="24649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b="0" baseline="0" dirty="0" smtClean="0"/>
              <a:t>Quelles sont les définitions de ces notions : toutes sont connues mais il importe de les préciser au vu de l’utilisation qu’il vous est demandé d’en faire;</a:t>
            </a:r>
            <a:endParaRPr lang="fr-FR" sz="1200" b="0" baseline="0" dirty="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2</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862221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RDA-FR 2.9</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23</a:t>
            </a:fld>
            <a:endParaRPr lang="fr-FR"/>
          </a:p>
        </p:txBody>
      </p:sp>
    </p:spTree>
    <p:extLst>
      <p:ext uri="{BB962C8B-B14F-4D97-AF65-F5344CB8AC3E}">
        <p14:creationId xmlns:p14="http://schemas.microsoft.com/office/powerpoint/2010/main" val="1464134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r>
            <a:br>
              <a:rPr lang="fr-FR" dirty="0"/>
            </a:b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24</a:t>
            </a:fld>
            <a:endParaRPr lang="fr-FR"/>
          </a:p>
        </p:txBody>
      </p:sp>
    </p:spTree>
    <p:extLst>
      <p:ext uri="{BB962C8B-B14F-4D97-AF65-F5344CB8AC3E}">
        <p14:creationId xmlns:p14="http://schemas.microsoft.com/office/powerpoint/2010/main" val="415513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25</a:t>
            </a:fld>
            <a:endParaRPr lang="fr-FR"/>
          </a:p>
        </p:txBody>
      </p:sp>
    </p:spTree>
    <p:extLst>
      <p:ext uri="{BB962C8B-B14F-4D97-AF65-F5344CB8AC3E}">
        <p14:creationId xmlns:p14="http://schemas.microsoft.com/office/powerpoint/2010/main" val="2901930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DIAPOSITIVE MASQUEE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26</a:t>
            </a:fld>
            <a:endParaRPr lang="fr-FR"/>
          </a:p>
        </p:txBody>
      </p:sp>
    </p:spTree>
    <p:extLst>
      <p:ext uri="{BB962C8B-B14F-4D97-AF65-F5344CB8AC3E}">
        <p14:creationId xmlns:p14="http://schemas.microsoft.com/office/powerpoint/2010/main" val="48199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RDA-FR 2.11</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27</a:t>
            </a:fld>
            <a:endParaRPr lang="fr-FR"/>
          </a:p>
        </p:txBody>
      </p:sp>
    </p:spTree>
    <p:extLst>
      <p:ext uri="{BB962C8B-B14F-4D97-AF65-F5344CB8AC3E}">
        <p14:creationId xmlns:p14="http://schemas.microsoft.com/office/powerpoint/2010/main" val="301701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date de copyright</a:t>
            </a:r>
            <a:r>
              <a:rPr lang="fr-FR" baseline="0" dirty="0"/>
              <a:t> est un élément fondamental de RDA-FR, si ni la date de publication ni la date de diffusion / distribution ne sont </a:t>
            </a:r>
            <a:r>
              <a:rPr lang="fr-FR" baseline="0" dirty="0" smtClean="0"/>
              <a:t>identifiées</a:t>
            </a:r>
          </a:p>
          <a:p>
            <a:r>
              <a:rPr lang="fr-FR" baseline="0" dirty="0" smtClean="0"/>
              <a:t>Elle sert aujourd’hui essentiellement à assurer la valorisation commerciale d’une ressource. Sur une même manifestation, vous pouvez avoir plusieurs mentions de copyright (pour la couverture, le texte principal, l’avant-propos, la préface etc.), tous ces cop. étant prévus dans le cas d’une réutilisation d’un des éléments de la ressource.</a:t>
            </a:r>
          </a:p>
          <a:p>
            <a:endParaRPr lang="fr-FR" baseline="0" dirty="0"/>
          </a:p>
          <a:p>
            <a:r>
              <a:rPr lang="fr-FR" dirty="0"/>
              <a:t>Encore faut-il que cette date de copyright soit plausible et permette effectivement de dater la </a:t>
            </a:r>
            <a:r>
              <a:rPr lang="fr-FR" i="1" dirty="0"/>
              <a:t>manifestation</a:t>
            </a:r>
            <a:r>
              <a:rPr lang="fr-FR" dirty="0"/>
              <a:t> décrite. Si la ressource ne porte qu’une date de cop. associée à l’expression contenue et que cette date présente un écart important avec la date supposée de la manifestation, il vaut mieux estimer la date de la manifestation par d’autres moyens, et transcrire cette date entre crochets dans le sous-élément Date de publication. Justifier cette date en note</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28</a:t>
            </a:fld>
            <a:endParaRPr lang="fr-FR"/>
          </a:p>
        </p:txBody>
      </p:sp>
    </p:spTree>
    <p:extLst>
      <p:ext uri="{BB962C8B-B14F-4D97-AF65-F5344CB8AC3E}">
        <p14:creationId xmlns:p14="http://schemas.microsoft.com/office/powerpoint/2010/main" val="2997920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Source</a:t>
            </a:r>
            <a:r>
              <a:rPr lang="fr-FR" baseline="0" dirty="0"/>
              <a:t> d’information : toute source interne à la ressource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29</a:t>
            </a:fld>
            <a:endParaRPr lang="fr-FR"/>
          </a:p>
        </p:txBody>
      </p:sp>
    </p:spTree>
    <p:extLst>
      <p:ext uri="{BB962C8B-B14F-4D97-AF65-F5344CB8AC3E}">
        <p14:creationId xmlns:p14="http://schemas.microsoft.com/office/powerpoint/2010/main" val="107000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RDA-FR 2.10</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30</a:t>
            </a:fld>
            <a:endParaRPr lang="fr-FR"/>
          </a:p>
        </p:txBody>
      </p:sp>
    </p:spTree>
    <p:extLst>
      <p:ext uri="{BB962C8B-B14F-4D97-AF65-F5344CB8AC3E}">
        <p14:creationId xmlns:p14="http://schemas.microsoft.com/office/powerpoint/2010/main" val="1865114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31</a:t>
            </a:fld>
            <a:endParaRPr lang="fr-FR"/>
          </a:p>
        </p:txBody>
      </p:sp>
    </p:spTree>
    <p:extLst>
      <p:ext uri="{BB962C8B-B14F-4D97-AF65-F5344CB8AC3E}">
        <p14:creationId xmlns:p14="http://schemas.microsoft.com/office/powerpoint/2010/main" val="234649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32</a:t>
            </a:fld>
            <a:endParaRPr lang="fr-FR"/>
          </a:p>
        </p:txBody>
      </p:sp>
    </p:spTree>
    <p:extLst>
      <p:ext uri="{BB962C8B-B14F-4D97-AF65-F5344CB8AC3E}">
        <p14:creationId xmlns:p14="http://schemas.microsoft.com/office/powerpoint/2010/main" val="57770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2159401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33</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229411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Mention de publication obligatoire pour $a et $c même si aucune information n’est présente : 219 #0 $a[Lieu de publication inconnu]$c[éditeur inconnu]</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34</a:t>
            </a:fld>
            <a:endParaRPr lang="fr-FR"/>
          </a:p>
        </p:txBody>
      </p:sp>
    </p:spTree>
    <p:extLst>
      <p:ext uri="{BB962C8B-B14F-4D97-AF65-F5344CB8AC3E}">
        <p14:creationId xmlns:p14="http://schemas.microsoft.com/office/powerpoint/2010/main" val="130812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Mention de publication obligatoire pour $a et $c même si aucune information n’est présente : 219 #0 $a[Lieu de publication inconnu]$c[éditeur inconnu]</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35</a:t>
            </a:fld>
            <a:endParaRPr lang="fr-FR"/>
          </a:p>
        </p:txBody>
      </p:sp>
    </p:spTree>
    <p:extLst>
      <p:ext uri="{BB962C8B-B14F-4D97-AF65-F5344CB8AC3E}">
        <p14:creationId xmlns:p14="http://schemas.microsoft.com/office/powerpoint/2010/main" val="316129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Mention de publication obligatoire pour $a et $c même si aucune information n’est présente : 219 #0 $a[Lieu de publication inconnu]$c[éditeur inconnu]</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36</a:t>
            </a:fld>
            <a:endParaRPr lang="fr-FR"/>
          </a:p>
        </p:txBody>
      </p:sp>
    </p:spTree>
    <p:extLst>
      <p:ext uri="{BB962C8B-B14F-4D97-AF65-F5344CB8AC3E}">
        <p14:creationId xmlns:p14="http://schemas.microsoft.com/office/powerpoint/2010/main" val="3386054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D3539A91-674E-4F70-A4A9-5F92CE3A298B}" type="slidenum">
              <a:rPr lang="fr-FR" smtClean="0"/>
              <a:pPr>
                <a:defRPr/>
              </a:pPr>
              <a:t>38</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68058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B36D79-1CA0-42AE-8570-C9AEC9A6524A}" type="slidenum">
              <a:rPr lang="en-US" altLang="fr-FR">
                <a:latin typeface="Calibri" panose="020F0502020204030204" pitchFamily="34" charset="0"/>
              </a:rPr>
              <a:pPr eaLnBrk="1" hangingPunct="1"/>
              <a:t>4</a:t>
            </a:fld>
            <a:endParaRPr lang="en-US" altLang="fr-FR">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xfrm>
            <a:off x="949325" y="755650"/>
            <a:ext cx="5022850" cy="3768725"/>
          </a:xfrm>
          <a:solidFill>
            <a:srgbClr val="FFFFFF"/>
          </a:solidFill>
          <a:ln>
            <a:solidFill>
              <a:srgbClr val="000000"/>
            </a:solidFill>
            <a:miter lim="800000"/>
            <a:headEnd/>
            <a:tailEnd/>
          </a:ln>
        </p:spPr>
      </p:sp>
      <p:sp>
        <p:nvSpPr>
          <p:cNvPr id="102404" name="Rectangle 3"/>
          <p:cNvSpPr>
            <a:spLocks noGrp="1" noChangeArrowheads="1"/>
          </p:cNvSpPr>
          <p:nvPr>
            <p:ph type="body" idx="1"/>
          </p:nvPr>
        </p:nvSpPr>
        <p:spPr bwMode="auto">
          <a:xfrm>
            <a:off x="615950" y="4773613"/>
            <a:ext cx="5764213" cy="4519612"/>
          </a:xfrm>
          <a:solidFill>
            <a:srgbClr val="FFFFFF"/>
          </a:solidFill>
          <a:ln>
            <a:solidFill>
              <a:srgbClr val="000000"/>
            </a:solidFill>
            <a:miter lim="800000"/>
            <a:headEnd/>
            <a:tailEnd/>
          </a:ln>
        </p:spPr>
        <p:txBody>
          <a:bodyPr wrap="square" lIns="91318" tIns="45659" rIns="91318" bIns="45659" numCol="1" anchor="t" anchorCtr="0" compatLnSpc="1">
            <a:prstTxWarp prst="textNoShape">
              <a:avLst/>
            </a:prstTxWarp>
          </a:bodyPr>
          <a:lstStyle/>
          <a:p>
            <a:r>
              <a:rPr lang="en-US" altLang="fr-FR" sz="1400" dirty="0" smtClean="0"/>
              <a:t>Tout </a:t>
            </a:r>
            <a:r>
              <a:rPr lang="en-US" altLang="fr-FR" sz="1400" dirty="0" err="1" smtClean="0"/>
              <a:t>d’abord</a:t>
            </a:r>
            <a:r>
              <a:rPr lang="en-US" altLang="fr-FR" sz="1400" dirty="0" smtClean="0"/>
              <a:t>, un rappel  important de </a:t>
            </a:r>
            <a:r>
              <a:rPr lang="en-US" altLang="fr-FR" sz="1400" dirty="0" err="1"/>
              <a:t>vocabulaire</a:t>
            </a:r>
            <a:r>
              <a:rPr lang="en-US" altLang="fr-FR" sz="1400" dirty="0"/>
              <a:t> : </a:t>
            </a:r>
            <a:endParaRPr lang="en-US" altLang="fr-FR" sz="1400" dirty="0" smtClean="0"/>
          </a:p>
          <a:p>
            <a:r>
              <a:rPr lang="en-US" altLang="fr-FR" sz="1400" dirty="0" err="1" smtClean="0"/>
              <a:t>Dans</a:t>
            </a:r>
            <a:r>
              <a:rPr lang="en-US" altLang="fr-FR" sz="1400" dirty="0" smtClean="0"/>
              <a:t> </a:t>
            </a:r>
            <a:r>
              <a:rPr lang="en-US" altLang="fr-FR" sz="1400" dirty="0" err="1" smtClean="0"/>
              <a:t>ce</a:t>
            </a:r>
            <a:r>
              <a:rPr lang="en-US" altLang="fr-FR" sz="1400" dirty="0" smtClean="0"/>
              <a:t> </a:t>
            </a:r>
            <a:r>
              <a:rPr lang="en-US" altLang="fr-FR" sz="1400" dirty="0" err="1" smtClean="0"/>
              <a:t>J.e-cours</a:t>
            </a:r>
            <a:r>
              <a:rPr lang="en-US" altLang="fr-FR" sz="1400" dirty="0" smtClean="0"/>
              <a:t>,</a:t>
            </a:r>
            <a:r>
              <a:rPr lang="en-US" altLang="fr-FR" sz="1400" baseline="0" dirty="0" smtClean="0"/>
              <a:t> on </a:t>
            </a:r>
            <a:r>
              <a:rPr lang="en-US" altLang="fr-FR" sz="1400" baseline="0" dirty="0" err="1" smtClean="0"/>
              <a:t>va</a:t>
            </a:r>
            <a:r>
              <a:rPr lang="en-US" altLang="fr-FR" sz="1400" baseline="0" dirty="0" smtClean="0"/>
              <a:t> </a:t>
            </a:r>
            <a:r>
              <a:rPr lang="en-US" altLang="fr-FR" sz="1400" baseline="0" dirty="0" err="1" smtClean="0"/>
              <a:t>parler</a:t>
            </a:r>
            <a:r>
              <a:rPr lang="en-US" altLang="fr-FR" sz="1400" baseline="0" dirty="0" smtClean="0"/>
              <a:t> </a:t>
            </a:r>
            <a:r>
              <a:rPr lang="en-US" altLang="fr-FR" sz="1400" baseline="0" dirty="0" err="1" smtClean="0"/>
              <a:t>uniquement</a:t>
            </a:r>
            <a:r>
              <a:rPr lang="en-US" altLang="fr-FR" sz="1400" baseline="0" dirty="0" smtClean="0"/>
              <a:t> de la zone </a:t>
            </a:r>
            <a:r>
              <a:rPr lang="en-US" altLang="fr-FR" sz="1400" baseline="0" dirty="0" err="1" smtClean="0"/>
              <a:t>dite</a:t>
            </a:r>
            <a:r>
              <a:rPr lang="en-US" altLang="fr-FR" sz="1400" baseline="0" dirty="0" smtClean="0"/>
              <a:t> de </a:t>
            </a:r>
            <a:r>
              <a:rPr lang="en-US" altLang="fr-FR" sz="1400" baseline="0" dirty="0" err="1" smtClean="0"/>
              <a:t>l’adresse</a:t>
            </a:r>
            <a:r>
              <a:rPr lang="en-US" altLang="fr-FR" sz="1400" baseline="0" dirty="0" smtClean="0"/>
              <a:t>, qui </a:t>
            </a:r>
            <a:r>
              <a:rPr lang="en-US" altLang="fr-FR" sz="1400" baseline="0" dirty="0" err="1" smtClean="0"/>
              <a:t>s’applique</a:t>
            </a:r>
            <a:r>
              <a:rPr lang="en-US" altLang="fr-FR" sz="1400" baseline="0" dirty="0" smtClean="0"/>
              <a:t> à la MANIFESTATION</a:t>
            </a:r>
          </a:p>
          <a:p>
            <a:endParaRPr lang="en-US" altLang="fr-FR" sz="1400" baseline="0" dirty="0" smtClean="0"/>
          </a:p>
          <a:p>
            <a:r>
              <a:rPr lang="en-US" altLang="fr-FR" sz="1400" baseline="0" dirty="0" smtClean="0"/>
              <a:t>Savoir </a:t>
            </a:r>
            <a:r>
              <a:rPr lang="en-US" altLang="fr-FR" sz="1400" baseline="0" dirty="0" err="1" smtClean="0"/>
              <a:t>ce</a:t>
            </a:r>
            <a:r>
              <a:rPr lang="en-US" altLang="fr-FR" sz="1400" baseline="0" dirty="0" smtClean="0"/>
              <a:t> </a:t>
            </a:r>
            <a:r>
              <a:rPr lang="en-US" altLang="fr-FR" sz="1400" baseline="0" dirty="0" err="1" smtClean="0"/>
              <a:t>qu’est</a:t>
            </a:r>
            <a:r>
              <a:rPr lang="en-US" altLang="fr-FR" sz="1400" baseline="0" dirty="0" smtClean="0"/>
              <a:t> </a:t>
            </a:r>
            <a:r>
              <a:rPr lang="en-US" altLang="fr-FR" sz="1400" baseline="0" dirty="0" err="1" smtClean="0"/>
              <a:t>une</a:t>
            </a:r>
            <a:r>
              <a:rPr lang="en-US" altLang="fr-FR" sz="1400" baseline="0" dirty="0" smtClean="0"/>
              <a:t> Manifestation </a:t>
            </a:r>
            <a:r>
              <a:rPr lang="en-US" altLang="fr-FR" sz="1400" baseline="0" dirty="0" err="1" smtClean="0"/>
              <a:t>est</a:t>
            </a:r>
            <a:r>
              <a:rPr lang="en-US" altLang="fr-FR" sz="1400" baseline="0" dirty="0" smtClean="0"/>
              <a:t> </a:t>
            </a:r>
            <a:r>
              <a:rPr lang="en-US" altLang="fr-FR" sz="1400" baseline="0" dirty="0" err="1" smtClean="0"/>
              <a:t>donc</a:t>
            </a:r>
            <a:r>
              <a:rPr lang="en-US" altLang="fr-FR" sz="1400" baseline="0" dirty="0" smtClean="0"/>
              <a:t> un </a:t>
            </a:r>
            <a:r>
              <a:rPr lang="en-US" altLang="fr-FR" sz="1400" baseline="0" dirty="0" err="1" smtClean="0"/>
              <a:t>pré-requis</a:t>
            </a:r>
            <a:r>
              <a:rPr lang="en-US" altLang="fr-FR" sz="1400" baseline="0" dirty="0" smtClean="0"/>
              <a:t>, </a:t>
            </a:r>
          </a:p>
          <a:p>
            <a:endParaRPr lang="en-US" altLang="fr-FR" sz="1400" baseline="0" dirty="0" smtClean="0"/>
          </a:p>
          <a:p>
            <a:r>
              <a:rPr lang="en-US" altLang="fr-FR" sz="1400" dirty="0" smtClean="0"/>
              <a:t>La </a:t>
            </a:r>
            <a:r>
              <a:rPr lang="en-US" altLang="fr-FR" sz="1400" dirty="0"/>
              <a:t>Manifestation,</a:t>
            </a:r>
            <a:r>
              <a:rPr lang="en-US" altLang="fr-FR" sz="1400" baseline="0" dirty="0"/>
              <a:t> </a:t>
            </a:r>
            <a:r>
              <a:rPr lang="en-US" altLang="fr-FR" sz="1400" baseline="0" dirty="0" err="1"/>
              <a:t>c’est</a:t>
            </a:r>
            <a:r>
              <a:rPr lang="en-US" altLang="fr-FR" sz="1400" baseline="0" dirty="0"/>
              <a:t> la description de “</a:t>
            </a:r>
            <a:r>
              <a:rPr lang="en-US" altLang="fr-FR" sz="1400" baseline="0" dirty="0" err="1"/>
              <a:t>l’objet</a:t>
            </a:r>
            <a:r>
              <a:rPr lang="en-US" altLang="fr-FR" sz="1400" baseline="0" dirty="0"/>
              <a:t>” </a:t>
            </a:r>
            <a:r>
              <a:rPr lang="en-US" altLang="fr-FR" sz="1400" baseline="0" dirty="0" err="1"/>
              <a:t>documentaire</a:t>
            </a:r>
            <a:r>
              <a:rPr lang="en-US" altLang="fr-FR" sz="1400" baseline="0" dirty="0"/>
              <a:t>, </a:t>
            </a:r>
            <a:r>
              <a:rPr lang="en-US" altLang="fr-FR" sz="1400" baseline="0" dirty="0" err="1"/>
              <a:t>si</a:t>
            </a:r>
            <a:r>
              <a:rPr lang="en-US" altLang="fr-FR" sz="1400" baseline="0" dirty="0"/>
              <a:t> on </a:t>
            </a:r>
            <a:r>
              <a:rPr lang="en-US" altLang="fr-FR" sz="1400" baseline="0" dirty="0" err="1"/>
              <a:t>considère</a:t>
            </a:r>
            <a:r>
              <a:rPr lang="en-US" altLang="fr-FR" sz="1400" baseline="0" dirty="0"/>
              <a:t> que </a:t>
            </a:r>
          </a:p>
          <a:p>
            <a:r>
              <a:rPr lang="en-US" altLang="fr-FR" sz="1400" baseline="0" dirty="0" smtClean="0"/>
              <a:t>Oeuvre  </a:t>
            </a:r>
            <a:r>
              <a:rPr lang="en-US" altLang="fr-FR" sz="1400" baseline="0" dirty="0"/>
              <a:t>= </a:t>
            </a:r>
            <a:r>
              <a:rPr lang="en-US" altLang="fr-FR" sz="1400" baseline="0" dirty="0" err="1"/>
              <a:t>une</a:t>
            </a:r>
            <a:r>
              <a:rPr lang="en-US" altLang="fr-FR" sz="1400" baseline="0" dirty="0"/>
              <a:t> </a:t>
            </a:r>
            <a:r>
              <a:rPr lang="en-US" altLang="fr-FR" sz="1400" baseline="0" dirty="0" err="1" smtClean="0"/>
              <a:t>création</a:t>
            </a:r>
            <a:r>
              <a:rPr lang="en-US" altLang="fr-FR" sz="1400" baseline="0" dirty="0" smtClean="0"/>
              <a:t> </a:t>
            </a:r>
            <a:r>
              <a:rPr lang="en-US" altLang="fr-FR" sz="1400" baseline="0" dirty="0"/>
              <a:t>de </a:t>
            </a:r>
            <a:r>
              <a:rPr lang="en-US" altLang="fr-FR" sz="1400" baseline="0" dirty="0" err="1"/>
              <a:t>l’esprit</a:t>
            </a:r>
            <a:endParaRPr lang="en-US" altLang="fr-FR" sz="1400" baseline="0" dirty="0"/>
          </a:p>
          <a:p>
            <a:r>
              <a:rPr lang="en-US" altLang="fr-FR" sz="1400" baseline="0" dirty="0" smtClean="0"/>
              <a:t>Expression </a:t>
            </a:r>
            <a:r>
              <a:rPr lang="en-US" altLang="fr-FR" sz="1400" baseline="0" dirty="0"/>
              <a:t>= la </a:t>
            </a:r>
            <a:r>
              <a:rPr lang="en-US" altLang="fr-FR" sz="1400" baseline="0" dirty="0" err="1"/>
              <a:t>réalisation</a:t>
            </a:r>
            <a:r>
              <a:rPr lang="en-US" altLang="fr-FR" sz="1400" baseline="0" dirty="0"/>
              <a:t> </a:t>
            </a:r>
            <a:r>
              <a:rPr lang="en-US" altLang="fr-FR" sz="1400" baseline="0" dirty="0" err="1" smtClean="0"/>
              <a:t>intellectuelle</a:t>
            </a:r>
            <a:r>
              <a:rPr lang="en-US" altLang="fr-FR" sz="1400" baseline="0" dirty="0" smtClean="0"/>
              <a:t> </a:t>
            </a:r>
            <a:r>
              <a:rPr lang="en-US" altLang="fr-FR" sz="1400" baseline="0" dirty="0" err="1" smtClean="0"/>
              <a:t>ou</a:t>
            </a:r>
            <a:r>
              <a:rPr lang="en-US" altLang="fr-FR" sz="1400" baseline="0" dirty="0" smtClean="0"/>
              <a:t> </a:t>
            </a:r>
            <a:r>
              <a:rPr lang="en-US" altLang="fr-FR" sz="1400" baseline="0" dirty="0" err="1" smtClean="0"/>
              <a:t>artistique</a:t>
            </a:r>
            <a:r>
              <a:rPr lang="en-US" altLang="fr-FR" sz="1400" baseline="0" dirty="0" smtClean="0"/>
              <a:t> de </a:t>
            </a:r>
            <a:r>
              <a:rPr lang="en-US" altLang="fr-FR" sz="1400" baseline="0" dirty="0" err="1"/>
              <a:t>cette</a:t>
            </a:r>
            <a:r>
              <a:rPr lang="en-US" altLang="fr-FR" sz="1400" baseline="0" dirty="0"/>
              <a:t> oeuvre </a:t>
            </a:r>
            <a:r>
              <a:rPr lang="en-US" altLang="fr-FR" sz="1400" baseline="0" dirty="0" err="1"/>
              <a:t>dans</a:t>
            </a:r>
            <a:r>
              <a:rPr lang="en-US" altLang="fr-FR" sz="1400" baseline="0" dirty="0"/>
              <a:t> un </a:t>
            </a:r>
            <a:r>
              <a:rPr lang="en-US" altLang="fr-FR" sz="1400" baseline="0" dirty="0" err="1"/>
              <a:t>contenu</a:t>
            </a:r>
            <a:r>
              <a:rPr lang="en-US" altLang="fr-FR" sz="1400" baseline="0" dirty="0"/>
              <a:t> </a:t>
            </a:r>
            <a:r>
              <a:rPr lang="en-US" altLang="fr-FR" sz="1400" baseline="0" dirty="0" err="1" smtClean="0"/>
              <a:t>spécifique</a:t>
            </a:r>
            <a:r>
              <a:rPr lang="en-US" altLang="fr-FR" sz="1400" baseline="0" dirty="0" smtClean="0"/>
              <a:t> --&gt; </a:t>
            </a:r>
            <a:r>
              <a:rPr lang="fr-FR" sz="1200" b="0" i="0" u="none" strike="noStrike" kern="1200" baseline="0" dirty="0" smtClean="0">
                <a:solidFill>
                  <a:schemeClr val="tx1"/>
                </a:solidFill>
                <a:latin typeface="+mn-lt"/>
                <a:ea typeface="+mn-ea"/>
                <a:cs typeface="+mn-cs"/>
              </a:rPr>
              <a:t>Une </a:t>
            </a:r>
            <a:r>
              <a:rPr lang="fr-FR" sz="1200" b="0" i="1" u="none" strike="noStrike" kern="1200" baseline="0" dirty="0" smtClean="0">
                <a:solidFill>
                  <a:schemeClr val="tx1"/>
                </a:solidFill>
                <a:latin typeface="+mn-lt"/>
                <a:ea typeface="+mn-ea"/>
                <a:cs typeface="+mn-cs"/>
              </a:rPr>
              <a:t>expression </a:t>
            </a:r>
            <a:r>
              <a:rPr lang="fr-FR" sz="1200" b="0" i="0" u="none" strike="noStrike" kern="1200" baseline="0" dirty="0" smtClean="0">
                <a:solidFill>
                  <a:schemeClr val="tx1"/>
                </a:solidFill>
                <a:latin typeface="+mn-lt"/>
                <a:ea typeface="+mn-ea"/>
                <a:cs typeface="+mn-cs"/>
              </a:rPr>
              <a:t>est la forme intellectuelle ou artistique spécifique que revêt une </a:t>
            </a:r>
            <a:r>
              <a:rPr lang="fr-FR" sz="1200" b="0" i="1" u="none" strike="noStrike" kern="1200" baseline="0" dirty="0" err="1" smtClean="0">
                <a:solidFill>
                  <a:schemeClr val="tx1"/>
                </a:solidFill>
                <a:latin typeface="+mn-lt"/>
                <a:ea typeface="+mn-ea"/>
                <a:cs typeface="+mn-cs"/>
              </a:rPr>
              <a:t>oeuvre</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chaque fois qu’elle est « réalisée ». </a:t>
            </a:r>
            <a:endParaRPr lang="en-US" altLang="fr-FR" sz="1400" baseline="0" dirty="0"/>
          </a:p>
          <a:p>
            <a:r>
              <a:rPr lang="en-US" altLang="fr-FR" sz="1400" baseline="0" dirty="0" smtClean="0"/>
              <a:t>Manifestation </a:t>
            </a:r>
            <a:r>
              <a:rPr lang="en-US" altLang="fr-FR" sz="1400" baseline="0" dirty="0"/>
              <a:t>= la </a:t>
            </a:r>
            <a:r>
              <a:rPr lang="en-US" altLang="fr-FR" sz="1400" baseline="0" dirty="0" err="1"/>
              <a:t>matérialisation</a:t>
            </a:r>
            <a:r>
              <a:rPr lang="en-US" altLang="fr-FR" sz="1400" baseline="0" dirty="0"/>
              <a:t> </a:t>
            </a:r>
            <a:r>
              <a:rPr lang="en-US" altLang="fr-FR" sz="1400" baseline="0" dirty="0" smtClean="0"/>
              <a:t>de </a:t>
            </a:r>
            <a:r>
              <a:rPr lang="en-US" altLang="fr-FR" sz="1400" baseline="0" dirty="0" err="1" smtClean="0"/>
              <a:t>cette</a:t>
            </a:r>
            <a:r>
              <a:rPr lang="en-US" altLang="fr-FR" sz="1400" baseline="0" dirty="0" smtClean="0"/>
              <a:t> expression</a:t>
            </a:r>
            <a:endParaRPr lang="en-US" altLang="fr-FR" sz="1400" baseline="0" dirty="0"/>
          </a:p>
          <a:p>
            <a:r>
              <a:rPr lang="en-US" altLang="fr-FR" sz="1400" baseline="0" dirty="0" smtClean="0"/>
              <a:t>Item </a:t>
            </a:r>
            <a:r>
              <a:rPr lang="en-US" altLang="fr-FR" sz="1400" baseline="0" dirty="0"/>
              <a:t>= </a:t>
            </a:r>
            <a:r>
              <a:rPr lang="en-US" altLang="fr-FR" sz="1400" baseline="0" dirty="0" err="1"/>
              <a:t>l’exemplaire</a:t>
            </a:r>
            <a:r>
              <a:rPr lang="en-US" altLang="fr-FR" sz="1400" baseline="0" dirty="0"/>
              <a:t> de </a:t>
            </a:r>
            <a:r>
              <a:rPr lang="en-US" altLang="fr-FR" sz="1400" baseline="0" dirty="0" err="1"/>
              <a:t>cette</a:t>
            </a:r>
            <a:r>
              <a:rPr lang="en-US" altLang="fr-FR" sz="1400" baseline="0" dirty="0"/>
              <a:t> </a:t>
            </a:r>
            <a:r>
              <a:rPr lang="en-US" altLang="fr-FR" sz="1400" baseline="0" dirty="0" err="1"/>
              <a:t>matérialisation</a:t>
            </a:r>
            <a:r>
              <a:rPr lang="en-US" altLang="fr-FR" sz="1400" baseline="0" dirty="0"/>
              <a:t> </a:t>
            </a:r>
            <a:endParaRPr lang="en-US" altLang="fr-FR" sz="1400" dirty="0"/>
          </a:p>
        </p:txBody>
      </p:sp>
    </p:spTree>
    <p:extLst>
      <p:ext uri="{BB962C8B-B14F-4D97-AF65-F5344CB8AC3E}">
        <p14:creationId xmlns:p14="http://schemas.microsoft.com/office/powerpoint/2010/main" val="38282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savoir d’où nous partons, rappelons que la description</a:t>
            </a:r>
            <a:r>
              <a:rPr lang="fr-FR" baseline="0" dirty="0" smtClean="0"/>
              <a:t> bibliographique de l’adresse , dans nos pratiques actuelles, s’appuie sur l’ISBD, zone 4.</a:t>
            </a:r>
            <a:endParaRPr lang="fr-FR" dirty="0" smtClean="0"/>
          </a:p>
          <a:p>
            <a:endParaRPr lang="fr-FR" dirty="0" smtClean="0"/>
          </a:p>
          <a:p>
            <a:r>
              <a:rPr lang="fr-FR" dirty="0" smtClean="0"/>
              <a:t>On </a:t>
            </a:r>
            <a:r>
              <a:rPr lang="fr-FR" dirty="0" smtClean="0"/>
              <a:t>voit ici que ces</a:t>
            </a:r>
            <a:r>
              <a:rPr lang="fr-FR" baseline="0" dirty="0" smtClean="0"/>
              <a:t> différentes mentions concernant la mise à disposition du public (production, diffusion, publication etc.) sont réparties, distribuées </a:t>
            </a:r>
            <a:r>
              <a:rPr lang="fr-FR" baseline="0" dirty="0" smtClean="0">
                <a:sym typeface="Wingdings" panose="05000000000000000000" pitchFamily="2" charset="2"/>
              </a:rPr>
              <a:t>dans différentes zones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5</a:t>
            </a:fld>
            <a:endParaRPr lang="fr-FR"/>
          </a:p>
        </p:txBody>
      </p:sp>
    </p:spTree>
    <p:extLst>
      <p:ext uri="{BB962C8B-B14F-4D97-AF65-F5344CB8AC3E}">
        <p14:creationId xmlns:p14="http://schemas.microsoft.com/office/powerpoint/2010/main" val="152327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Nous allons voir en détail les 3 grandes différences</a:t>
            </a:r>
            <a:r>
              <a:rPr lang="fr-FR" baseline="0" dirty="0" smtClean="0"/>
              <a:t> qu’introduit </a:t>
            </a:r>
            <a:r>
              <a:rPr lang="fr-FR" baseline="0" dirty="0" smtClean="0"/>
              <a:t>RDA-FR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 Transcription --&gt; + grande fidélité à la ressource décrite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6</a:t>
            </a:fld>
            <a:endParaRPr lang="fr-FR"/>
          </a:p>
        </p:txBody>
      </p:sp>
    </p:spTree>
    <p:extLst>
      <p:ext uri="{BB962C8B-B14F-4D97-AF65-F5344CB8AC3E}">
        <p14:creationId xmlns:p14="http://schemas.microsoft.com/office/powerpoint/2010/main" val="317785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voir en détail les 3 grandes différences</a:t>
            </a:r>
            <a:r>
              <a:rPr lang="fr-FR" baseline="0" dirty="0" smtClean="0"/>
              <a:t> qu’introduit </a:t>
            </a:r>
            <a:r>
              <a:rPr lang="fr-FR" baseline="0" dirty="0" smtClean="0"/>
              <a:t>RDA-FR.</a:t>
            </a:r>
          </a:p>
          <a:p>
            <a:endParaRPr lang="fr-FR" baseline="0" dirty="0" smtClean="0"/>
          </a:p>
          <a:p>
            <a:r>
              <a:rPr lang="fr-FR" dirty="0" smtClean="0">
                <a:effectLst/>
              </a:rPr>
              <a:t>Pour l’ISBD consolidé,</a:t>
            </a:r>
            <a:r>
              <a:rPr lang="fr-FR" baseline="0" dirty="0" smtClean="0">
                <a:effectLst/>
              </a:rPr>
              <a:t> deux grands sous-ensembles entre publication, production, distribution ET fabrication</a:t>
            </a:r>
          </a:p>
          <a:p>
            <a:endParaRPr lang="fr-FR" baseline="0" dirty="0" smtClean="0">
              <a:effectLst/>
            </a:endParaRPr>
          </a:p>
          <a:p>
            <a:r>
              <a:rPr lang="fr-FR" baseline="0" dirty="0" smtClean="0">
                <a:effectLst/>
              </a:rPr>
              <a:t>4</a:t>
            </a:r>
            <a:r>
              <a:rPr lang="fr-FR" dirty="0" smtClean="0">
                <a:effectLst/>
              </a:rPr>
              <a:t> ZONE DE LA PUBLICATION, PRODUCTION, DISTRIBUTION, ETC.</a:t>
            </a:r>
          </a:p>
          <a:p>
            <a:r>
              <a:rPr lang="fr-FR" dirty="0" smtClean="0">
                <a:effectLst/>
              </a:rPr>
              <a:t>Note préliminaire</a:t>
            </a:r>
          </a:p>
          <a:p>
            <a:r>
              <a:rPr lang="fr-FR" dirty="0" smtClean="0">
                <a:effectLst/>
              </a:rPr>
              <a:t>La  zone  de  la  publication,  production,  distribution,  etc.  comprend  les  éléments  suivants :  lieu  de publication,  production et/ou  distribution ;  nom  de  l’éditeur,  producteur  et/ou distributeur ;  date  de publication, production et/ou distribution ; lieu d’impression ou de fabrication ; nom de l’imprimeur ou du fabricant ; date de l’impression ou de la fabrication. Ces éléments sont définis dans le glossaire. L’expression </a:t>
            </a:r>
            <a:r>
              <a:rPr lang="fr-FR" i="1" dirty="0" smtClean="0">
                <a:effectLst/>
              </a:rPr>
              <a:t>publication, production ou distribution </a:t>
            </a:r>
            <a:r>
              <a:rPr lang="fr-FR" dirty="0" smtClean="0">
                <a:effectLst/>
              </a:rPr>
              <a:t>est prévue pour couvrir tous les types d’activité de publication, production, distribution, émission et mise à disposition en relation avec des ressources. La zone 4 sert également à noter des données liées à la fabrication matérielle de la ressource mais distinctes des activités de publication, production, distribution, etc., bien que la même personne ou collectivité puisse exercer les deux.</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7</a:t>
            </a:fld>
            <a:endParaRPr lang="fr-FR"/>
          </a:p>
        </p:txBody>
      </p:sp>
    </p:spTree>
    <p:extLst>
      <p:ext uri="{BB962C8B-B14F-4D97-AF65-F5344CB8AC3E}">
        <p14:creationId xmlns:p14="http://schemas.microsoft.com/office/powerpoint/2010/main" val="73140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8</a:t>
            </a:fld>
            <a:endParaRPr lang="fr-FR"/>
          </a:p>
        </p:txBody>
      </p:sp>
    </p:spTree>
    <p:extLst>
      <p:ext uri="{BB962C8B-B14F-4D97-AF65-F5344CB8AC3E}">
        <p14:creationId xmlns:p14="http://schemas.microsoft.com/office/powerpoint/2010/main" val="232111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pPr/>
              <a:t>9</a:t>
            </a:fld>
            <a:endParaRPr lang="fr-FR"/>
          </a:p>
        </p:txBody>
      </p:sp>
    </p:spTree>
    <p:extLst>
      <p:ext uri="{BB962C8B-B14F-4D97-AF65-F5344CB8AC3E}">
        <p14:creationId xmlns:p14="http://schemas.microsoft.com/office/powerpoint/2010/main" val="349200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8" name="Espace réservé du pied de page 7"/>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3" name="Espace réservé du pied de page 2"/>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30/03/2017</a:t>
            </a:fld>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pPr/>
              <a:t>30/03/2017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moodle.abes.f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nsition-bibliographique.fr/rda-fr/pdf-regles-rda-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4213" y="1166887"/>
            <a:ext cx="7772400" cy="147002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a:solidFill>
                  <a:srgbClr val="1E2B62"/>
                </a:solidFill>
              </a:rPr>
              <a:t>Transition bibliographique : </a:t>
            </a:r>
          </a:p>
          <a:p>
            <a:pPr>
              <a:defRPr/>
            </a:pPr>
            <a:r>
              <a:rPr lang="fr-FR" b="1" dirty="0">
                <a:solidFill>
                  <a:srgbClr val="1E2B62"/>
                </a:solidFill>
              </a:rPr>
              <a:t>Définitions des notions </a:t>
            </a:r>
          </a:p>
          <a:p>
            <a:pPr>
              <a:defRPr/>
            </a:pPr>
            <a:r>
              <a:rPr lang="fr-FR" b="1" dirty="0">
                <a:solidFill>
                  <a:srgbClr val="1E2B62"/>
                </a:solidFill>
              </a:rPr>
              <a:t>de la </a:t>
            </a:r>
            <a:r>
              <a:rPr lang="fr-FR" b="1" dirty="0" smtClean="0">
                <a:solidFill>
                  <a:srgbClr val="1E2B62"/>
                </a:solidFill>
              </a:rPr>
              <a:t>« zone </a:t>
            </a:r>
            <a:r>
              <a:rPr lang="fr-FR" b="1" dirty="0">
                <a:solidFill>
                  <a:srgbClr val="1E2B62"/>
                </a:solidFill>
              </a:rPr>
              <a:t>de </a:t>
            </a:r>
            <a:r>
              <a:rPr lang="fr-FR" b="1" dirty="0" smtClean="0">
                <a:solidFill>
                  <a:srgbClr val="1E2B62"/>
                </a:solidFill>
              </a:rPr>
              <a:t>l’adresse »</a:t>
            </a:r>
            <a:endParaRPr lang="fr-FR" b="1" dirty="0">
              <a:solidFill>
                <a:srgbClr val="1E2B62"/>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323528" y="3140968"/>
            <a:ext cx="4212468" cy="1107996"/>
          </a:xfrm>
          <a:prstGeom prst="rect">
            <a:avLst/>
          </a:prstGeom>
        </p:spPr>
        <p:txBody>
          <a:bodyPr wrap="square">
            <a:spAutoFit/>
          </a:bodyPr>
          <a:lstStyle/>
          <a:p>
            <a:r>
              <a:rPr lang="fr-FR" b="1" dirty="0">
                <a:solidFill>
                  <a:schemeClr val="tx2"/>
                </a:solidFill>
              </a:rPr>
              <a:t>Description</a:t>
            </a:r>
            <a:endParaRPr lang="fr-FR" dirty="0">
              <a:solidFill>
                <a:schemeClr val="tx2"/>
              </a:solidFill>
            </a:endParaRPr>
          </a:p>
          <a:p>
            <a:r>
              <a:rPr lang="fr-FR" sz="1600" dirty="0"/>
              <a:t>Définitions des notions à </a:t>
            </a:r>
            <a:r>
              <a:rPr lang="fr-FR" sz="1600" dirty="0" smtClean="0"/>
              <a:t>employer en « zone </a:t>
            </a:r>
            <a:r>
              <a:rPr lang="fr-FR" sz="1600" dirty="0"/>
              <a:t>de </a:t>
            </a:r>
            <a:r>
              <a:rPr lang="fr-FR" sz="1600" dirty="0" smtClean="0"/>
              <a:t>l’adresse » selon RDA-FR</a:t>
            </a:r>
            <a:endParaRPr lang="fr-FR" sz="1600" dirty="0"/>
          </a:p>
          <a:p>
            <a:r>
              <a:rPr lang="fr-FR" sz="1600" dirty="0"/>
              <a:t>Exemples </a:t>
            </a:r>
          </a:p>
        </p:txBody>
      </p:sp>
      <p:sp>
        <p:nvSpPr>
          <p:cNvPr id="36" name="Rectangle 35"/>
          <p:cNvSpPr/>
          <p:nvPr/>
        </p:nvSpPr>
        <p:spPr>
          <a:xfrm>
            <a:off x="4716016" y="3140968"/>
            <a:ext cx="4104456" cy="1846659"/>
          </a:xfrm>
          <a:prstGeom prst="rect">
            <a:avLst/>
          </a:prstGeom>
        </p:spPr>
        <p:txBody>
          <a:bodyPr wrap="square">
            <a:spAutoFit/>
          </a:bodyPr>
          <a:lstStyle/>
          <a:p>
            <a:r>
              <a:rPr lang="fr-FR" b="1" dirty="0">
                <a:solidFill>
                  <a:schemeClr val="tx2"/>
                </a:solidFill>
              </a:rPr>
              <a:t>Public</a:t>
            </a:r>
            <a:endParaRPr lang="fr-FR" dirty="0">
              <a:solidFill>
                <a:schemeClr val="tx2"/>
              </a:solidFill>
            </a:endParaRPr>
          </a:p>
          <a:p>
            <a:r>
              <a:rPr lang="fr-FR" sz="1600" dirty="0"/>
              <a:t>Personnels chargés du signalement</a:t>
            </a:r>
          </a:p>
          <a:p>
            <a:r>
              <a:rPr lang="fr-FR" sz="1600" dirty="0"/>
              <a:t> des collections dans le Sudoc</a:t>
            </a:r>
          </a:p>
          <a:p>
            <a:endParaRPr lang="fr-FR" sz="1600" dirty="0"/>
          </a:p>
          <a:p>
            <a:endParaRPr lang="fr-FR" sz="1600" dirty="0"/>
          </a:p>
          <a:p>
            <a:endParaRPr lang="fr-FR" sz="1600" dirty="0"/>
          </a:p>
          <a:p>
            <a:endParaRPr lang="fr-FR" sz="1600" dirty="0"/>
          </a:p>
        </p:txBody>
      </p:sp>
      <p:sp>
        <p:nvSpPr>
          <p:cNvPr id="37" name="Rectangle 36"/>
          <p:cNvSpPr/>
          <p:nvPr/>
        </p:nvSpPr>
        <p:spPr>
          <a:xfrm>
            <a:off x="107504" y="4726885"/>
            <a:ext cx="8856984" cy="861774"/>
          </a:xfrm>
          <a:prstGeom prst="rect">
            <a:avLst/>
          </a:prstGeom>
        </p:spPr>
        <p:txBody>
          <a:bodyPr wrap="square">
            <a:spAutoFit/>
          </a:bodyPr>
          <a:lstStyle/>
          <a:p>
            <a:pPr algn="ctr"/>
            <a:r>
              <a:rPr lang="fr-FR" b="1" dirty="0">
                <a:solidFill>
                  <a:schemeClr val="tx2"/>
                </a:solidFill>
              </a:rPr>
              <a:t>Intervenants</a:t>
            </a:r>
          </a:p>
          <a:p>
            <a:pPr algn="ctr"/>
            <a:r>
              <a:rPr lang="fr-FR" sz="1600" dirty="0"/>
              <a:t>Formateur : </a:t>
            </a:r>
            <a:r>
              <a:rPr lang="fr-FR" sz="1600" dirty="0" smtClean="0"/>
              <a:t>Laurent </a:t>
            </a:r>
            <a:r>
              <a:rPr lang="fr-FR" sz="1600" dirty="0" err="1" smtClean="0"/>
              <a:t>Piquemal</a:t>
            </a:r>
            <a:endParaRPr lang="fr-FR" sz="1600" dirty="0"/>
          </a:p>
          <a:p>
            <a:pPr algn="ctr"/>
            <a:r>
              <a:rPr lang="fr-FR" sz="1600" dirty="0"/>
              <a:t>Experts :</a:t>
            </a:r>
            <a:r>
              <a:rPr lang="fr-FR" sz="1600" dirty="0" smtClean="0"/>
              <a:t> </a:t>
            </a:r>
            <a:r>
              <a:rPr lang="fr-FR" sz="1600" dirty="0"/>
              <a:t>Philippe </a:t>
            </a:r>
            <a:r>
              <a:rPr lang="fr-FR" sz="1600"/>
              <a:t>Le </a:t>
            </a:r>
            <a:r>
              <a:rPr lang="fr-FR" sz="1600" smtClean="0"/>
              <a:t>Pape - </a:t>
            </a:r>
            <a:r>
              <a:rPr lang="fr-FR" sz="1600" dirty="0" smtClean="0"/>
              <a:t>Olivier Rousseaux</a:t>
            </a:r>
            <a:endParaRPr lang="fr-FR" sz="1600" dirty="0"/>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a:t>La formation débutera à 14h30, merci de votre patience…</a:t>
            </a:r>
            <a:br>
              <a:rPr lang="fr-FR" sz="1100" dirty="0"/>
            </a:br>
            <a:r>
              <a:rPr lang="fr-FR" sz="1100" u="sng" dirty="0"/>
              <a:t>Attention :</a:t>
            </a:r>
            <a:r>
              <a:rPr lang="fr-FR" sz="1100" dirty="0"/>
              <a:t> La session sera enregistrée afin d'être diffusée sur notre plateforme d'autoformation </a:t>
            </a:r>
            <a:r>
              <a:rPr lang="fr-FR" sz="1100" dirty="0">
                <a:hlinkClick r:id="rId5"/>
              </a:rPr>
              <a:t>http://moodle.abes.fr</a:t>
            </a:r>
            <a:r>
              <a:rPr lang="fr-FR" sz="1100" dirty="0"/>
              <a:t>.</a:t>
            </a:r>
            <a:br>
              <a:rPr lang="fr-FR" sz="1100" dirty="0"/>
            </a:br>
            <a:r>
              <a:rPr lang="fr-FR" sz="1100" dirty="0"/>
              <a:t>En rejoignant cette session, vous consentez à ces enregistrements.</a:t>
            </a:r>
          </a:p>
        </p:txBody>
      </p:sp>
      <p:pic>
        <p:nvPicPr>
          <p:cNvPr id="1040" name="Picture 16" descr="Sudoc"/>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624" r="24717"/>
          <a:stretch/>
        </p:blipFill>
        <p:spPr bwMode="auto">
          <a:xfrm>
            <a:off x="8366789" y="6093296"/>
            <a:ext cx="731938" cy="7084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5" y="2891929"/>
            <a:ext cx="648072" cy="62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15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424936" cy="5328592"/>
          </a:xfrm>
        </p:spPr>
        <p:txBody>
          <a:bodyPr>
            <a:normAutofit/>
          </a:bodyPr>
          <a:lstStyle/>
          <a:p>
            <a:pPr marL="0" indent="0">
              <a:buNone/>
            </a:pPr>
            <a:r>
              <a:rPr lang="fr-FR" dirty="0"/>
              <a:t>Différence </a:t>
            </a:r>
            <a:r>
              <a:rPr lang="fr-FR" b="1" dirty="0" smtClean="0">
                <a:solidFill>
                  <a:schemeClr val="accent2"/>
                </a:solidFill>
              </a:rPr>
              <a:t>3</a:t>
            </a:r>
            <a:r>
              <a:rPr lang="fr-FR" dirty="0" smtClean="0"/>
              <a:t> </a:t>
            </a:r>
            <a:endParaRPr lang="fr-FR" dirty="0"/>
          </a:p>
          <a:p>
            <a:r>
              <a:rPr lang="fr-FR" dirty="0"/>
              <a:t>la date de </a:t>
            </a:r>
            <a:r>
              <a:rPr lang="fr-FR" dirty="0">
                <a:solidFill>
                  <a:schemeClr val="accent3"/>
                </a:solidFill>
              </a:rPr>
              <a:t>copyright</a:t>
            </a:r>
            <a:r>
              <a:rPr lang="fr-FR" dirty="0">
                <a:solidFill>
                  <a:srgbClr val="92D050"/>
                </a:solidFill>
              </a:rPr>
              <a:t> </a:t>
            </a:r>
            <a:r>
              <a:rPr lang="fr-FR" dirty="0"/>
              <a:t>ou de </a:t>
            </a:r>
            <a:r>
              <a:rPr lang="fr-FR" dirty="0">
                <a:solidFill>
                  <a:schemeClr val="accent3"/>
                </a:solidFill>
              </a:rPr>
              <a:t>protection</a:t>
            </a:r>
            <a:r>
              <a:rPr lang="fr-FR" dirty="0">
                <a:solidFill>
                  <a:srgbClr val="92D050"/>
                </a:solidFill>
              </a:rPr>
              <a:t> </a:t>
            </a:r>
            <a:r>
              <a:rPr lang="fr-FR" dirty="0"/>
              <a:t>fait l’objet d’une mention particulière</a:t>
            </a:r>
          </a:p>
          <a:p>
            <a:pPr marL="0" indent="0">
              <a:buNone/>
            </a:pPr>
            <a:endParaRPr lang="fr-FR" dirty="0"/>
          </a:p>
        </p:txBody>
      </p:sp>
      <p:pic>
        <p:nvPicPr>
          <p:cNvPr id="4" name="Image 3"/>
          <p:cNvPicPr>
            <a:picLocks noChangeAspect="1"/>
          </p:cNvPicPr>
          <p:nvPr/>
        </p:nvPicPr>
        <p:blipFill rotWithShape="1">
          <a:blip r:embed="rId3"/>
          <a:srcRect l="6382" t="61801" r="25801" b="1118"/>
          <a:stretch/>
        </p:blipFill>
        <p:spPr>
          <a:xfrm>
            <a:off x="2555776" y="4509120"/>
            <a:ext cx="4692521" cy="1224136"/>
          </a:xfrm>
          <a:prstGeom prst="rect">
            <a:avLst/>
          </a:prstGeom>
        </p:spPr>
      </p:pic>
      <p:sp>
        <p:nvSpPr>
          <p:cNvPr id="6" name="ZoneTexte 5"/>
          <p:cNvSpPr txBox="1"/>
          <p:nvPr/>
        </p:nvSpPr>
        <p:spPr>
          <a:xfrm>
            <a:off x="3347864" y="3573016"/>
            <a:ext cx="2592288" cy="646331"/>
          </a:xfrm>
          <a:prstGeom prst="rect">
            <a:avLst/>
          </a:prstGeom>
          <a:noFill/>
        </p:spPr>
        <p:txBody>
          <a:bodyPr wrap="square" rtlCol="0">
            <a:spAutoFit/>
          </a:bodyPr>
          <a:lstStyle/>
          <a:p>
            <a:r>
              <a:rPr lang="fr-FR" sz="3600" b="1" dirty="0">
                <a:solidFill>
                  <a:schemeClr val="accent2"/>
                </a:solidFill>
              </a:rPr>
              <a:t>RDA-FR</a:t>
            </a:r>
          </a:p>
        </p:txBody>
      </p:sp>
      <p:sp>
        <p:nvSpPr>
          <p:cNvPr id="5" name="Rectangle 4"/>
          <p:cNvSpPr/>
          <p:nvPr/>
        </p:nvSpPr>
        <p:spPr>
          <a:xfrm>
            <a:off x="2411760" y="5445224"/>
            <a:ext cx="3276364" cy="36004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7635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2"/>
          <a:srcRect t="11940"/>
          <a:stretch/>
        </p:blipFill>
        <p:spPr>
          <a:xfrm>
            <a:off x="627190" y="1873418"/>
            <a:ext cx="4564860" cy="424110"/>
          </a:xfrm>
          <a:prstGeom prst="rect">
            <a:avLst/>
          </a:prstGeom>
        </p:spPr>
      </p:pic>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Une petite révision s’impose</a:t>
            </a:r>
          </a:p>
          <a:p>
            <a:pPr marL="0" indent="0">
              <a:buNone/>
            </a:pPr>
            <a:endParaRPr lang="fr-FR" dirty="0"/>
          </a:p>
        </p:txBody>
      </p:sp>
      <p:pic>
        <p:nvPicPr>
          <p:cNvPr id="7" name="Image 6"/>
          <p:cNvPicPr>
            <a:picLocks noChangeAspect="1"/>
          </p:cNvPicPr>
          <p:nvPr/>
        </p:nvPicPr>
        <p:blipFill rotWithShape="1">
          <a:blip r:embed="rId2"/>
          <a:srcRect t="11940"/>
          <a:stretch/>
        </p:blipFill>
        <p:spPr>
          <a:xfrm>
            <a:off x="3347864" y="3121516"/>
            <a:ext cx="2979264" cy="276796"/>
          </a:xfrm>
          <a:prstGeom prst="rect">
            <a:avLst/>
          </a:prstGeom>
        </p:spPr>
      </p:pic>
      <p:pic>
        <p:nvPicPr>
          <p:cNvPr id="9" name="Image 8"/>
          <p:cNvPicPr>
            <a:picLocks noChangeAspect="1"/>
          </p:cNvPicPr>
          <p:nvPr/>
        </p:nvPicPr>
        <p:blipFill rotWithShape="1">
          <a:blip r:embed="rId3"/>
          <a:srcRect t="1" b="21090"/>
          <a:stretch/>
        </p:blipFill>
        <p:spPr>
          <a:xfrm rot="342050">
            <a:off x="930430" y="4881823"/>
            <a:ext cx="3625567" cy="290046"/>
          </a:xfrm>
          <a:prstGeom prst="rect">
            <a:avLst/>
          </a:prstGeom>
        </p:spPr>
      </p:pic>
      <p:pic>
        <p:nvPicPr>
          <p:cNvPr id="11" name="Image 10"/>
          <p:cNvPicPr>
            <a:picLocks noChangeAspect="1"/>
          </p:cNvPicPr>
          <p:nvPr/>
        </p:nvPicPr>
        <p:blipFill>
          <a:blip r:embed="rId4"/>
          <a:stretch>
            <a:fillRect/>
          </a:stretch>
        </p:blipFill>
        <p:spPr>
          <a:xfrm rot="20894722">
            <a:off x="1939106" y="3842711"/>
            <a:ext cx="6134110" cy="314096"/>
          </a:xfrm>
          <a:prstGeom prst="rect">
            <a:avLst/>
          </a:prstGeom>
        </p:spPr>
      </p:pic>
      <p:pic>
        <p:nvPicPr>
          <p:cNvPr id="12" name="Image 11"/>
          <p:cNvPicPr>
            <a:picLocks noChangeAspect="1"/>
          </p:cNvPicPr>
          <p:nvPr/>
        </p:nvPicPr>
        <p:blipFill rotWithShape="1">
          <a:blip r:embed="rId5"/>
          <a:srcRect b="9845"/>
          <a:stretch/>
        </p:blipFill>
        <p:spPr>
          <a:xfrm rot="1486522">
            <a:off x="3403502" y="2033733"/>
            <a:ext cx="3215517" cy="277981"/>
          </a:xfrm>
          <a:prstGeom prst="rect">
            <a:avLst/>
          </a:prstGeom>
        </p:spPr>
      </p:pic>
      <p:pic>
        <p:nvPicPr>
          <p:cNvPr id="13" name="Image 12"/>
          <p:cNvPicPr>
            <a:picLocks noChangeAspect="1"/>
          </p:cNvPicPr>
          <p:nvPr/>
        </p:nvPicPr>
        <p:blipFill>
          <a:blip r:embed="rId6"/>
          <a:stretch>
            <a:fillRect/>
          </a:stretch>
        </p:blipFill>
        <p:spPr>
          <a:xfrm rot="20791832">
            <a:off x="624759" y="2586855"/>
            <a:ext cx="2363876" cy="217221"/>
          </a:xfrm>
          <a:prstGeom prst="rect">
            <a:avLst/>
          </a:prstGeom>
        </p:spPr>
      </p:pic>
      <p:pic>
        <p:nvPicPr>
          <p:cNvPr id="14" name="Image 13"/>
          <p:cNvPicPr>
            <a:picLocks noChangeAspect="1"/>
          </p:cNvPicPr>
          <p:nvPr/>
        </p:nvPicPr>
        <p:blipFill>
          <a:blip r:embed="rId6"/>
          <a:stretch>
            <a:fillRect/>
          </a:stretch>
        </p:blipFill>
        <p:spPr>
          <a:xfrm rot="2398400">
            <a:off x="5850442" y="4640497"/>
            <a:ext cx="2363876" cy="217221"/>
          </a:xfrm>
          <a:prstGeom prst="rect">
            <a:avLst/>
          </a:prstGeom>
        </p:spPr>
      </p:pic>
      <p:pic>
        <p:nvPicPr>
          <p:cNvPr id="16" name="Image 15"/>
          <p:cNvPicPr>
            <a:picLocks noChangeAspect="1"/>
          </p:cNvPicPr>
          <p:nvPr/>
        </p:nvPicPr>
        <p:blipFill rotWithShape="1">
          <a:blip r:embed="rId5"/>
          <a:srcRect b="9845"/>
          <a:stretch/>
        </p:blipFill>
        <p:spPr>
          <a:xfrm rot="361033">
            <a:off x="363671" y="3657840"/>
            <a:ext cx="3215517" cy="277981"/>
          </a:xfrm>
          <a:prstGeom prst="rect">
            <a:avLst/>
          </a:prstGeom>
        </p:spPr>
      </p:pic>
      <p:pic>
        <p:nvPicPr>
          <p:cNvPr id="17" name="Image 16"/>
          <p:cNvPicPr>
            <a:picLocks noChangeAspect="1"/>
          </p:cNvPicPr>
          <p:nvPr/>
        </p:nvPicPr>
        <p:blipFill rotWithShape="1">
          <a:blip r:embed="rId3"/>
          <a:srcRect t="1" b="21090"/>
          <a:stretch/>
        </p:blipFill>
        <p:spPr>
          <a:xfrm rot="21391868">
            <a:off x="6294793" y="1843466"/>
            <a:ext cx="2156879" cy="172551"/>
          </a:xfrm>
          <a:prstGeom prst="rect">
            <a:avLst/>
          </a:prstGeom>
        </p:spPr>
      </p:pic>
      <p:pic>
        <p:nvPicPr>
          <p:cNvPr id="18" name="Image 17"/>
          <p:cNvPicPr>
            <a:picLocks noChangeAspect="1"/>
          </p:cNvPicPr>
          <p:nvPr/>
        </p:nvPicPr>
        <p:blipFill rotWithShape="1">
          <a:blip r:embed="rId5"/>
          <a:srcRect b="9845"/>
          <a:stretch/>
        </p:blipFill>
        <p:spPr>
          <a:xfrm rot="361033">
            <a:off x="487161" y="5780728"/>
            <a:ext cx="4919129" cy="425258"/>
          </a:xfrm>
          <a:prstGeom prst="rect">
            <a:avLst/>
          </a:prstGeom>
        </p:spPr>
      </p:pic>
      <p:pic>
        <p:nvPicPr>
          <p:cNvPr id="15" name="Image 14"/>
          <p:cNvPicPr>
            <a:picLocks noChangeAspect="1"/>
          </p:cNvPicPr>
          <p:nvPr/>
        </p:nvPicPr>
        <p:blipFill rotWithShape="1">
          <a:blip r:embed="rId2"/>
          <a:srcRect t="11940"/>
          <a:stretch/>
        </p:blipFill>
        <p:spPr>
          <a:xfrm rot="20607739">
            <a:off x="4211960" y="5866815"/>
            <a:ext cx="2979264" cy="276796"/>
          </a:xfrm>
          <a:prstGeom prst="rect">
            <a:avLst/>
          </a:prstGeom>
        </p:spPr>
      </p:pic>
      <p:pic>
        <p:nvPicPr>
          <p:cNvPr id="19" name="Image 18"/>
          <p:cNvPicPr>
            <a:picLocks noChangeAspect="1"/>
          </p:cNvPicPr>
          <p:nvPr/>
        </p:nvPicPr>
        <p:blipFill>
          <a:blip r:embed="rId6"/>
          <a:stretch>
            <a:fillRect/>
          </a:stretch>
        </p:blipFill>
        <p:spPr>
          <a:xfrm rot="201168">
            <a:off x="4675599" y="4697324"/>
            <a:ext cx="1656585" cy="152227"/>
          </a:xfrm>
          <a:prstGeom prst="rect">
            <a:avLst/>
          </a:prstGeom>
        </p:spPr>
      </p:pic>
    </p:spTree>
    <p:extLst>
      <p:ext uri="{BB962C8B-B14F-4D97-AF65-F5344CB8AC3E}">
        <p14:creationId xmlns:p14="http://schemas.microsoft.com/office/powerpoint/2010/main" val="361314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solidFill>
                  <a:schemeClr val="accent2">
                    <a:lumMod val="75000"/>
                  </a:schemeClr>
                </a:solidFill>
              </a:rPr>
              <a:t>DÉFINITIONS ET EXEMPLES </a:t>
            </a:r>
          </a:p>
        </p:txBody>
      </p:sp>
    </p:spTree>
    <p:extLst>
      <p:ext uri="{BB962C8B-B14F-4D97-AF65-F5344CB8AC3E}">
        <p14:creationId xmlns:p14="http://schemas.microsoft.com/office/powerpoint/2010/main" val="220127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 </a:t>
            </a:r>
          </a:p>
          <a:p>
            <a:pPr marL="0" indent="0">
              <a:buNone/>
            </a:pPr>
            <a:endParaRPr lang="fr-FR" dirty="0"/>
          </a:p>
          <a:p>
            <a:pPr marL="0" indent="0">
              <a:buNone/>
            </a:pPr>
            <a:r>
              <a:rPr lang="fr-FR" dirty="0"/>
              <a:t>RDA-FR distingue 5 </a:t>
            </a:r>
            <a:r>
              <a:rPr lang="fr-FR" dirty="0" smtClean="0"/>
              <a:t>notions</a:t>
            </a:r>
            <a:endParaRPr lang="fr-FR" dirty="0"/>
          </a:p>
          <a:p>
            <a:pPr marL="0" indent="0">
              <a:buNone/>
            </a:pPr>
            <a:endParaRPr lang="fr-FR" dirty="0"/>
          </a:p>
        </p:txBody>
      </p:sp>
      <p:sp>
        <p:nvSpPr>
          <p:cNvPr id="2" name="ZoneTexte 1"/>
          <p:cNvSpPr txBox="1"/>
          <p:nvPr/>
        </p:nvSpPr>
        <p:spPr>
          <a:xfrm>
            <a:off x="251520" y="2854677"/>
            <a:ext cx="1656184" cy="369332"/>
          </a:xfrm>
          <a:prstGeom prst="rect">
            <a:avLst/>
          </a:prstGeom>
          <a:noFill/>
        </p:spPr>
        <p:txBody>
          <a:bodyPr wrap="square" rtlCol="0">
            <a:spAutoFit/>
          </a:bodyPr>
          <a:lstStyle/>
          <a:p>
            <a:r>
              <a:rPr lang="fr-FR" b="1" dirty="0">
                <a:solidFill>
                  <a:schemeClr val="accent2"/>
                </a:solidFill>
              </a:rPr>
              <a:t>PRODUCTION</a:t>
            </a:r>
          </a:p>
        </p:txBody>
      </p:sp>
      <p:sp>
        <p:nvSpPr>
          <p:cNvPr id="21" name="ZoneTexte 20"/>
          <p:cNvSpPr txBox="1"/>
          <p:nvPr/>
        </p:nvSpPr>
        <p:spPr>
          <a:xfrm>
            <a:off x="2195736" y="2854677"/>
            <a:ext cx="1656184" cy="369332"/>
          </a:xfrm>
          <a:prstGeom prst="rect">
            <a:avLst/>
          </a:prstGeom>
          <a:noFill/>
        </p:spPr>
        <p:txBody>
          <a:bodyPr wrap="square" rtlCol="0">
            <a:spAutoFit/>
          </a:bodyPr>
          <a:lstStyle/>
          <a:p>
            <a:r>
              <a:rPr lang="fr-FR" b="1" dirty="0">
                <a:solidFill>
                  <a:schemeClr val="accent2"/>
                </a:solidFill>
              </a:rPr>
              <a:t>PUBLICATION</a:t>
            </a:r>
          </a:p>
        </p:txBody>
      </p:sp>
      <p:sp>
        <p:nvSpPr>
          <p:cNvPr id="22" name="ZoneTexte 21"/>
          <p:cNvSpPr txBox="1"/>
          <p:nvPr/>
        </p:nvSpPr>
        <p:spPr>
          <a:xfrm>
            <a:off x="4139952" y="2854677"/>
            <a:ext cx="1656184" cy="646331"/>
          </a:xfrm>
          <a:prstGeom prst="rect">
            <a:avLst/>
          </a:prstGeom>
          <a:noFill/>
        </p:spPr>
        <p:txBody>
          <a:bodyPr wrap="square" rtlCol="0">
            <a:spAutoFit/>
          </a:bodyPr>
          <a:lstStyle/>
          <a:p>
            <a:r>
              <a:rPr lang="fr-FR" b="1" dirty="0">
                <a:solidFill>
                  <a:schemeClr val="accent2"/>
                </a:solidFill>
              </a:rPr>
              <a:t>DIFFUSION</a:t>
            </a:r>
          </a:p>
          <a:p>
            <a:r>
              <a:rPr lang="fr-FR" b="1" dirty="0">
                <a:solidFill>
                  <a:schemeClr val="accent2"/>
                </a:solidFill>
              </a:rPr>
              <a:t>DISTRIBUTION</a:t>
            </a:r>
          </a:p>
        </p:txBody>
      </p:sp>
      <p:sp>
        <p:nvSpPr>
          <p:cNvPr id="23" name="ZoneTexte 22"/>
          <p:cNvSpPr txBox="1"/>
          <p:nvPr/>
        </p:nvSpPr>
        <p:spPr>
          <a:xfrm>
            <a:off x="7380312" y="2854677"/>
            <a:ext cx="1656184" cy="369332"/>
          </a:xfrm>
          <a:prstGeom prst="rect">
            <a:avLst/>
          </a:prstGeom>
          <a:noFill/>
        </p:spPr>
        <p:txBody>
          <a:bodyPr wrap="square" rtlCol="0">
            <a:spAutoFit/>
          </a:bodyPr>
          <a:lstStyle/>
          <a:p>
            <a:r>
              <a:rPr lang="fr-FR" b="1" dirty="0">
                <a:solidFill>
                  <a:schemeClr val="accent2"/>
                </a:solidFill>
              </a:rPr>
              <a:t>FABRICATION</a:t>
            </a:r>
          </a:p>
        </p:txBody>
      </p:sp>
      <p:sp>
        <p:nvSpPr>
          <p:cNvPr id="4" name="ZoneTexte 3"/>
          <p:cNvSpPr txBox="1"/>
          <p:nvPr/>
        </p:nvSpPr>
        <p:spPr>
          <a:xfrm>
            <a:off x="620137" y="5507607"/>
            <a:ext cx="7924413" cy="369332"/>
          </a:xfrm>
          <a:prstGeom prst="rect">
            <a:avLst/>
          </a:prstGeom>
          <a:noFill/>
        </p:spPr>
        <p:txBody>
          <a:bodyPr wrap="none" rtlCol="0">
            <a:spAutoFit/>
          </a:bodyPr>
          <a:lstStyle/>
          <a:p>
            <a:r>
              <a:rPr lang="fr-FR" dirty="0"/>
              <a:t>1</a:t>
            </a:r>
            <a:r>
              <a:rPr lang="fr-FR" baseline="30000" dirty="0"/>
              <a:t>ère</a:t>
            </a:r>
            <a:r>
              <a:rPr lang="fr-FR" dirty="0"/>
              <a:t> distinction à opérer : la ressource à décrire est-elle </a:t>
            </a:r>
            <a:r>
              <a:rPr lang="fr-FR" dirty="0" smtClean="0"/>
              <a:t>produite, est-elle publiée ? </a:t>
            </a:r>
            <a:endParaRPr lang="fr-FR" dirty="0"/>
          </a:p>
        </p:txBody>
      </p:sp>
      <p:sp>
        <p:nvSpPr>
          <p:cNvPr id="11" name="ZoneTexte 10"/>
          <p:cNvSpPr txBox="1"/>
          <p:nvPr/>
        </p:nvSpPr>
        <p:spPr>
          <a:xfrm>
            <a:off x="6012160" y="2866095"/>
            <a:ext cx="1656184" cy="646331"/>
          </a:xfrm>
          <a:prstGeom prst="rect">
            <a:avLst/>
          </a:prstGeom>
          <a:noFill/>
        </p:spPr>
        <p:txBody>
          <a:bodyPr wrap="square" rtlCol="0">
            <a:spAutoFit/>
          </a:bodyPr>
          <a:lstStyle/>
          <a:p>
            <a:r>
              <a:rPr lang="fr-FR" b="1" dirty="0">
                <a:solidFill>
                  <a:schemeClr val="accent2"/>
                </a:solidFill>
              </a:rPr>
              <a:t>DATE DE COPYRIGHT</a:t>
            </a:r>
          </a:p>
        </p:txBody>
      </p:sp>
    </p:spTree>
    <p:extLst>
      <p:ext uri="{BB962C8B-B14F-4D97-AF65-F5344CB8AC3E}">
        <p14:creationId xmlns:p14="http://schemas.microsoft.com/office/powerpoint/2010/main" val="297199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a:stCxn id="5" idx="3"/>
          </p:cNvCxnSpPr>
          <p:nvPr/>
        </p:nvCxnSpPr>
        <p:spPr>
          <a:xfrm flipV="1">
            <a:off x="1259632" y="2453239"/>
            <a:ext cx="7128791" cy="8299"/>
          </a:xfrm>
          <a:prstGeom prst="line">
            <a:avLst/>
          </a:prstGeom>
        </p:spPr>
        <p:style>
          <a:lnRef idx="1">
            <a:schemeClr val="accent3"/>
          </a:lnRef>
          <a:fillRef idx="0">
            <a:schemeClr val="accent3"/>
          </a:fillRef>
          <a:effectRef idx="0">
            <a:schemeClr val="accent3"/>
          </a:effectRef>
          <a:fontRef idx="minor">
            <a:schemeClr val="tx1"/>
          </a:fontRef>
        </p:style>
      </p:cxnSp>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2" name="ZoneTexte 1"/>
          <p:cNvSpPr txBox="1"/>
          <p:nvPr/>
        </p:nvSpPr>
        <p:spPr>
          <a:xfrm>
            <a:off x="582284" y="2870092"/>
            <a:ext cx="1656184" cy="369332"/>
          </a:xfrm>
          <a:prstGeom prst="rect">
            <a:avLst/>
          </a:prstGeom>
          <a:noFill/>
        </p:spPr>
        <p:txBody>
          <a:bodyPr wrap="square" rtlCol="0">
            <a:spAutoFit/>
          </a:bodyPr>
          <a:lstStyle/>
          <a:p>
            <a:r>
              <a:rPr lang="fr-FR" b="1" dirty="0">
                <a:solidFill>
                  <a:schemeClr val="accent2"/>
                </a:solidFill>
              </a:rPr>
              <a:t>PRODUCTION</a:t>
            </a:r>
          </a:p>
        </p:txBody>
      </p:sp>
      <p:sp>
        <p:nvSpPr>
          <p:cNvPr id="21" name="ZoneTexte 20"/>
          <p:cNvSpPr txBox="1"/>
          <p:nvPr/>
        </p:nvSpPr>
        <p:spPr>
          <a:xfrm>
            <a:off x="2849613" y="2854677"/>
            <a:ext cx="1656184" cy="369332"/>
          </a:xfrm>
          <a:prstGeom prst="rect">
            <a:avLst/>
          </a:prstGeom>
          <a:noFill/>
        </p:spPr>
        <p:txBody>
          <a:bodyPr wrap="square" rtlCol="0">
            <a:spAutoFit/>
          </a:bodyPr>
          <a:lstStyle/>
          <a:p>
            <a:r>
              <a:rPr lang="fr-FR" b="1" dirty="0">
                <a:solidFill>
                  <a:schemeClr val="accent2"/>
                </a:solidFill>
              </a:rPr>
              <a:t>PUBLICATION</a:t>
            </a:r>
          </a:p>
        </p:txBody>
      </p:sp>
      <p:sp>
        <p:nvSpPr>
          <p:cNvPr id="22" name="ZoneTexte 21"/>
          <p:cNvSpPr txBox="1"/>
          <p:nvPr/>
        </p:nvSpPr>
        <p:spPr>
          <a:xfrm>
            <a:off x="5057695" y="2829565"/>
            <a:ext cx="1656184" cy="646331"/>
          </a:xfrm>
          <a:prstGeom prst="rect">
            <a:avLst/>
          </a:prstGeom>
          <a:noFill/>
        </p:spPr>
        <p:txBody>
          <a:bodyPr wrap="square" rtlCol="0">
            <a:spAutoFit/>
          </a:bodyPr>
          <a:lstStyle/>
          <a:p>
            <a:r>
              <a:rPr lang="fr-FR" b="1" dirty="0">
                <a:solidFill>
                  <a:schemeClr val="accent2"/>
                </a:solidFill>
              </a:rPr>
              <a:t>DIFFUSION</a:t>
            </a:r>
          </a:p>
          <a:p>
            <a:r>
              <a:rPr lang="fr-FR" b="1" dirty="0">
                <a:solidFill>
                  <a:schemeClr val="accent2"/>
                </a:solidFill>
              </a:rPr>
              <a:t>DISTRIBUTION</a:t>
            </a:r>
          </a:p>
        </p:txBody>
      </p:sp>
      <p:sp>
        <p:nvSpPr>
          <p:cNvPr id="4" name="ZoneTexte 3"/>
          <p:cNvSpPr txBox="1"/>
          <p:nvPr/>
        </p:nvSpPr>
        <p:spPr>
          <a:xfrm>
            <a:off x="467544" y="1124744"/>
            <a:ext cx="8272842" cy="461665"/>
          </a:xfrm>
          <a:prstGeom prst="rect">
            <a:avLst/>
          </a:prstGeom>
          <a:noFill/>
        </p:spPr>
        <p:txBody>
          <a:bodyPr wrap="none" rtlCol="0">
            <a:spAutoFit/>
          </a:bodyPr>
          <a:lstStyle/>
          <a:p>
            <a:r>
              <a:rPr lang="fr-FR" sz="2400" dirty="0"/>
              <a:t>1</a:t>
            </a:r>
            <a:r>
              <a:rPr lang="fr-FR" sz="2400" baseline="30000" dirty="0"/>
              <a:t>ère</a:t>
            </a:r>
            <a:r>
              <a:rPr lang="fr-FR" sz="2400" dirty="0"/>
              <a:t> distinction à opérer : la ressource à décrire est-elle publiée ? </a:t>
            </a:r>
          </a:p>
        </p:txBody>
      </p:sp>
      <p:sp>
        <p:nvSpPr>
          <p:cNvPr id="9" name="Double flèche horizontale 8"/>
          <p:cNvSpPr/>
          <p:nvPr/>
        </p:nvSpPr>
        <p:spPr>
          <a:xfrm>
            <a:off x="399131" y="4509120"/>
            <a:ext cx="1800200" cy="1008112"/>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b="1" dirty="0">
                <a:solidFill>
                  <a:schemeClr val="tx1"/>
                </a:solidFill>
              </a:rPr>
              <a:t>Mention pour une ressource non publiée</a:t>
            </a:r>
          </a:p>
        </p:txBody>
      </p:sp>
      <p:sp>
        <p:nvSpPr>
          <p:cNvPr id="13" name="Double flèche horizontale 12"/>
          <p:cNvSpPr/>
          <p:nvPr/>
        </p:nvSpPr>
        <p:spPr>
          <a:xfrm>
            <a:off x="3275856" y="4509120"/>
            <a:ext cx="5112567" cy="1008112"/>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b="1" dirty="0">
                <a:solidFill>
                  <a:schemeClr val="tx1"/>
                </a:solidFill>
              </a:rPr>
              <a:t>Mentions pour une ressource publiée</a:t>
            </a:r>
          </a:p>
        </p:txBody>
      </p:sp>
      <p:sp>
        <p:nvSpPr>
          <p:cNvPr id="5" name="ZoneTexte 4"/>
          <p:cNvSpPr txBox="1"/>
          <p:nvPr/>
        </p:nvSpPr>
        <p:spPr>
          <a:xfrm>
            <a:off x="251520" y="2276872"/>
            <a:ext cx="100811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b="1" dirty="0"/>
              <a:t>NON</a:t>
            </a:r>
          </a:p>
        </p:txBody>
      </p:sp>
      <p:sp>
        <p:nvSpPr>
          <p:cNvPr id="14" name="ZoneTexte 13"/>
          <p:cNvSpPr txBox="1"/>
          <p:nvPr/>
        </p:nvSpPr>
        <p:spPr>
          <a:xfrm>
            <a:off x="5097820" y="2268573"/>
            <a:ext cx="100811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b="1" dirty="0"/>
              <a:t>OUI</a:t>
            </a:r>
          </a:p>
        </p:txBody>
      </p:sp>
      <p:sp>
        <p:nvSpPr>
          <p:cNvPr id="15" name="ZoneTexte 14"/>
          <p:cNvSpPr txBox="1"/>
          <p:nvPr/>
        </p:nvSpPr>
        <p:spPr>
          <a:xfrm>
            <a:off x="7135142" y="2809754"/>
            <a:ext cx="1656184" cy="646331"/>
          </a:xfrm>
          <a:prstGeom prst="rect">
            <a:avLst/>
          </a:prstGeom>
          <a:noFill/>
        </p:spPr>
        <p:txBody>
          <a:bodyPr wrap="square" rtlCol="0">
            <a:spAutoFit/>
          </a:bodyPr>
          <a:lstStyle/>
          <a:p>
            <a:r>
              <a:rPr lang="fr-FR" b="1" dirty="0">
                <a:solidFill>
                  <a:schemeClr val="accent2"/>
                </a:solidFill>
              </a:rPr>
              <a:t>DATE DE COPYRIGHT</a:t>
            </a:r>
          </a:p>
        </p:txBody>
      </p:sp>
      <p:sp>
        <p:nvSpPr>
          <p:cNvPr id="16" name="ZoneTexte 15"/>
          <p:cNvSpPr txBox="1"/>
          <p:nvPr/>
        </p:nvSpPr>
        <p:spPr>
          <a:xfrm>
            <a:off x="1907704" y="6060401"/>
            <a:ext cx="1656184" cy="369332"/>
          </a:xfrm>
          <a:prstGeom prst="rect">
            <a:avLst/>
          </a:prstGeom>
          <a:noFill/>
        </p:spPr>
        <p:txBody>
          <a:bodyPr wrap="square" rtlCol="0">
            <a:spAutoFit/>
          </a:bodyPr>
          <a:lstStyle/>
          <a:p>
            <a:r>
              <a:rPr lang="fr-FR" b="1" dirty="0">
                <a:solidFill>
                  <a:schemeClr val="accent2"/>
                </a:solidFill>
              </a:rPr>
              <a:t>FABRICATION</a:t>
            </a:r>
          </a:p>
        </p:txBody>
      </p:sp>
      <p:cxnSp>
        <p:nvCxnSpPr>
          <p:cNvPr id="12" name="Connecteur droit 11"/>
          <p:cNvCxnSpPr/>
          <p:nvPr/>
        </p:nvCxnSpPr>
        <p:spPr>
          <a:xfrm>
            <a:off x="2555776" y="2477217"/>
            <a:ext cx="0" cy="337471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Connecteur en arc 23"/>
          <p:cNvCxnSpPr>
            <a:stCxn id="16" idx="1"/>
          </p:cNvCxnSpPr>
          <p:nvPr/>
        </p:nvCxnSpPr>
        <p:spPr>
          <a:xfrm rot="10800000">
            <a:off x="1619672" y="5949283"/>
            <a:ext cx="288032" cy="29578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en arc 56"/>
          <p:cNvCxnSpPr/>
          <p:nvPr/>
        </p:nvCxnSpPr>
        <p:spPr>
          <a:xfrm flipV="1">
            <a:off x="3419872" y="5995990"/>
            <a:ext cx="257833" cy="31333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871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normAutofit fontScale="90000"/>
          </a:bodyPr>
          <a:lstStyle/>
          <a:p>
            <a:r>
              <a:rPr lang="fr-FR" dirty="0">
                <a:solidFill>
                  <a:schemeClr val="accent2"/>
                </a:solidFill>
              </a:rPr>
              <a:t>MENTION  DE</a:t>
            </a:r>
            <a:br>
              <a:rPr lang="fr-FR" dirty="0">
                <a:solidFill>
                  <a:schemeClr val="accent2"/>
                </a:solidFill>
              </a:rPr>
            </a:br>
            <a:r>
              <a:rPr lang="fr-FR" dirty="0">
                <a:solidFill>
                  <a:schemeClr val="accent2"/>
                </a:solidFill>
              </a:rPr>
              <a:t/>
            </a:r>
            <a:br>
              <a:rPr lang="fr-FR" dirty="0">
                <a:solidFill>
                  <a:schemeClr val="accent2"/>
                </a:solidFill>
              </a:rPr>
            </a:br>
            <a:r>
              <a:rPr lang="fr-FR" dirty="0">
                <a:solidFill>
                  <a:schemeClr val="accent2"/>
                </a:solidFill>
              </a:rPr>
              <a:t>PRODUCTION</a:t>
            </a:r>
          </a:p>
        </p:txBody>
      </p:sp>
    </p:spTree>
    <p:extLst>
      <p:ext uri="{BB962C8B-B14F-4D97-AF65-F5344CB8AC3E}">
        <p14:creationId xmlns:p14="http://schemas.microsoft.com/office/powerpoint/2010/main" val="2103587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6192688"/>
          </a:xfrm>
        </p:spPr>
        <p:txBody>
          <a:bodyPr>
            <a:normAutofit/>
          </a:bodyPr>
          <a:lstStyle/>
          <a:p>
            <a:pPr marL="0" indent="0">
              <a:buNone/>
            </a:pPr>
            <a:r>
              <a:rPr lang="fr-FR" dirty="0"/>
              <a:t>Les mentions d’adresse dans RDA-FR</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solidFill>
                <a:srgbClr val="92D050"/>
              </a:solidFill>
            </a:endParaRPr>
          </a:p>
          <a:p>
            <a:pPr marL="0" indent="0" algn="just">
              <a:buNone/>
            </a:pPr>
            <a:r>
              <a:rPr lang="fr-FR" sz="2000" dirty="0"/>
              <a:t>Cette mention de production est à distinguer des mentions de </a:t>
            </a:r>
            <a:r>
              <a:rPr lang="fr-FR" sz="2000" dirty="0" smtClean="0"/>
              <a:t>production</a:t>
            </a:r>
          </a:p>
          <a:p>
            <a:pPr algn="just">
              <a:buFontTx/>
              <a:buChar char="-"/>
            </a:pPr>
            <a:r>
              <a:rPr lang="fr-FR" sz="2000" dirty="0" smtClean="0"/>
              <a:t>pour </a:t>
            </a:r>
            <a:r>
              <a:rPr lang="fr-FR" sz="2000" dirty="0"/>
              <a:t>les ressources de cinéma, télévision ou radio (</a:t>
            </a:r>
            <a:r>
              <a:rPr lang="fr-FR" sz="2000" dirty="0">
                <a:sym typeface="Wingdings" panose="05000000000000000000" pitchFamily="2" charset="2"/>
              </a:rPr>
              <a:t> </a:t>
            </a:r>
            <a:r>
              <a:rPr lang="fr-FR" sz="2000" i="1" dirty="0">
                <a:sym typeface="Wingdings" panose="05000000000000000000" pitchFamily="2" charset="2"/>
              </a:rPr>
              <a:t>œuvre</a:t>
            </a:r>
            <a:r>
              <a:rPr lang="fr-FR" sz="2000" dirty="0">
                <a:sym typeface="Wingdings" panose="05000000000000000000" pitchFamily="2" charset="2"/>
              </a:rPr>
              <a:t>)</a:t>
            </a:r>
            <a:r>
              <a:rPr lang="fr-FR" sz="2000" dirty="0"/>
              <a:t>, </a:t>
            </a:r>
            <a:endParaRPr lang="fr-FR" sz="2000" dirty="0" smtClean="0"/>
          </a:p>
          <a:p>
            <a:pPr algn="just">
              <a:buFontTx/>
              <a:buChar char="-"/>
            </a:pPr>
            <a:r>
              <a:rPr lang="fr-FR" sz="2000" dirty="0" smtClean="0"/>
              <a:t>pour </a:t>
            </a:r>
            <a:r>
              <a:rPr lang="fr-FR" sz="2000" dirty="0"/>
              <a:t>les enregistrements sonores (</a:t>
            </a:r>
            <a:r>
              <a:rPr lang="fr-FR" sz="2000" dirty="0">
                <a:sym typeface="Wingdings" panose="05000000000000000000" pitchFamily="2" charset="2"/>
              </a:rPr>
              <a:t> </a:t>
            </a:r>
            <a:r>
              <a:rPr lang="fr-FR" sz="2000" i="1" dirty="0">
                <a:sym typeface="Wingdings" panose="05000000000000000000" pitchFamily="2" charset="2"/>
              </a:rPr>
              <a:t>expression</a:t>
            </a:r>
            <a:r>
              <a:rPr lang="fr-FR" sz="2000" dirty="0">
                <a:sym typeface="Wingdings" panose="05000000000000000000" pitchFamily="2" charset="2"/>
              </a:rPr>
              <a:t>)</a:t>
            </a:r>
            <a:r>
              <a:rPr lang="fr-FR" sz="2000" dirty="0"/>
              <a:t> .</a:t>
            </a:r>
          </a:p>
          <a:p>
            <a:pPr marL="0" indent="0" algn="just">
              <a:buNone/>
            </a:pPr>
            <a:endParaRPr lang="fr-FR" sz="2200" dirty="0"/>
          </a:p>
        </p:txBody>
      </p:sp>
      <p:sp>
        <p:nvSpPr>
          <p:cNvPr id="2" name="ZoneTexte 1"/>
          <p:cNvSpPr txBox="1"/>
          <p:nvPr/>
        </p:nvSpPr>
        <p:spPr>
          <a:xfrm>
            <a:off x="251520" y="2854677"/>
            <a:ext cx="1656184" cy="369332"/>
          </a:xfrm>
          <a:prstGeom prst="rect">
            <a:avLst/>
          </a:prstGeom>
          <a:noFill/>
        </p:spPr>
        <p:txBody>
          <a:bodyPr wrap="square" rtlCol="0">
            <a:spAutoFit/>
          </a:bodyPr>
          <a:lstStyle/>
          <a:p>
            <a:r>
              <a:rPr lang="fr-FR" b="1" dirty="0">
                <a:solidFill>
                  <a:schemeClr val="accent2"/>
                </a:solidFill>
              </a:rPr>
              <a:t>PRODUCTION</a:t>
            </a:r>
          </a:p>
        </p:txBody>
      </p:sp>
      <p:sp>
        <p:nvSpPr>
          <p:cNvPr id="4" name="ZoneTexte 3"/>
          <p:cNvSpPr txBox="1"/>
          <p:nvPr/>
        </p:nvSpPr>
        <p:spPr>
          <a:xfrm>
            <a:off x="467544" y="1289079"/>
            <a:ext cx="4429482" cy="461665"/>
          </a:xfrm>
          <a:prstGeom prst="rect">
            <a:avLst/>
          </a:prstGeom>
          <a:noFill/>
        </p:spPr>
        <p:txBody>
          <a:bodyPr wrap="none" rtlCol="0">
            <a:spAutoFit/>
          </a:bodyPr>
          <a:lstStyle/>
          <a:p>
            <a:r>
              <a:rPr lang="fr-FR" sz="2400" b="1" dirty="0"/>
              <a:t>Pour une ressource non publiée :</a:t>
            </a:r>
            <a:r>
              <a:rPr lang="fr-FR" b="1" dirty="0"/>
              <a:t> </a:t>
            </a:r>
          </a:p>
        </p:txBody>
      </p:sp>
      <p:sp>
        <p:nvSpPr>
          <p:cNvPr id="5" name="ZoneTexte 4"/>
          <p:cNvSpPr txBox="1"/>
          <p:nvPr/>
        </p:nvSpPr>
        <p:spPr>
          <a:xfrm flipH="1">
            <a:off x="2627782" y="2456461"/>
            <a:ext cx="1420280" cy="369332"/>
          </a:xfrm>
          <a:prstGeom prst="rect">
            <a:avLst/>
          </a:prstGeom>
          <a:noFill/>
        </p:spPr>
        <p:txBody>
          <a:bodyPr wrap="square" rtlCol="0">
            <a:spAutoFit/>
          </a:bodyPr>
          <a:lstStyle/>
          <a:p>
            <a:r>
              <a:rPr lang="fr-FR" dirty="0">
                <a:solidFill>
                  <a:schemeClr val="accent2"/>
                </a:solidFill>
              </a:rPr>
              <a:t>Définition :</a:t>
            </a:r>
            <a:r>
              <a:rPr lang="fr-FR" dirty="0"/>
              <a:t> </a:t>
            </a:r>
          </a:p>
        </p:txBody>
      </p:sp>
      <p:sp>
        <p:nvSpPr>
          <p:cNvPr id="9" name="ZoneTexte 8"/>
          <p:cNvSpPr txBox="1"/>
          <p:nvPr/>
        </p:nvSpPr>
        <p:spPr>
          <a:xfrm flipH="1">
            <a:off x="4067943" y="2067447"/>
            <a:ext cx="4932040" cy="1200329"/>
          </a:xfrm>
          <a:prstGeom prst="rect">
            <a:avLst/>
          </a:prstGeom>
          <a:noFill/>
        </p:spPr>
        <p:txBody>
          <a:bodyPr wrap="square" rtlCol="0">
            <a:spAutoFit/>
          </a:bodyPr>
          <a:lstStyle/>
          <a:p>
            <a:r>
              <a:rPr lang="fr-FR" dirty="0"/>
              <a:t>Une mention de production est une mention identifiant le ou les </a:t>
            </a:r>
            <a:r>
              <a:rPr lang="fr-FR" b="1" dirty="0">
                <a:solidFill>
                  <a:schemeClr val="accent2"/>
                </a:solidFill>
              </a:rPr>
              <a:t>lieux</a:t>
            </a:r>
            <a:r>
              <a:rPr lang="fr-FR" dirty="0"/>
              <a:t> de production, le ou les </a:t>
            </a:r>
            <a:r>
              <a:rPr lang="fr-FR" b="1" dirty="0">
                <a:solidFill>
                  <a:schemeClr val="accent2"/>
                </a:solidFill>
              </a:rPr>
              <a:t>producteurs</a:t>
            </a:r>
            <a:r>
              <a:rPr lang="fr-FR" dirty="0"/>
              <a:t> et la ou les </a:t>
            </a:r>
            <a:r>
              <a:rPr lang="fr-FR" b="1" dirty="0">
                <a:solidFill>
                  <a:schemeClr val="accent2"/>
                </a:solidFill>
              </a:rPr>
              <a:t>dates</a:t>
            </a:r>
            <a:r>
              <a:rPr lang="fr-FR" dirty="0"/>
              <a:t> </a:t>
            </a:r>
            <a:r>
              <a:rPr lang="fr-FR" b="1" dirty="0">
                <a:solidFill>
                  <a:schemeClr val="accent2"/>
                </a:solidFill>
              </a:rPr>
              <a:t>de production </a:t>
            </a:r>
            <a:r>
              <a:rPr lang="fr-FR" dirty="0"/>
              <a:t>d’une ressource sous une forme non publiée. </a:t>
            </a:r>
          </a:p>
        </p:txBody>
      </p:sp>
      <p:sp>
        <p:nvSpPr>
          <p:cNvPr id="10" name="ZoneTexte 9"/>
          <p:cNvSpPr txBox="1"/>
          <p:nvPr/>
        </p:nvSpPr>
        <p:spPr>
          <a:xfrm flipH="1">
            <a:off x="2678562" y="3892406"/>
            <a:ext cx="1214467" cy="369332"/>
          </a:xfrm>
          <a:prstGeom prst="rect">
            <a:avLst/>
          </a:prstGeom>
          <a:noFill/>
        </p:spPr>
        <p:txBody>
          <a:bodyPr wrap="square" rtlCol="0">
            <a:spAutoFit/>
          </a:bodyPr>
          <a:lstStyle/>
          <a:p>
            <a:r>
              <a:rPr lang="fr-FR" dirty="0">
                <a:solidFill>
                  <a:schemeClr val="accent2"/>
                </a:solidFill>
              </a:rPr>
              <a:t>Concerne :</a:t>
            </a:r>
            <a:r>
              <a:rPr lang="fr-FR" dirty="0"/>
              <a:t> </a:t>
            </a:r>
          </a:p>
        </p:txBody>
      </p:sp>
      <p:sp>
        <p:nvSpPr>
          <p:cNvPr id="8" name="ZoneTexte 7"/>
          <p:cNvSpPr txBox="1"/>
          <p:nvPr/>
        </p:nvSpPr>
        <p:spPr>
          <a:xfrm>
            <a:off x="4067943" y="3780000"/>
            <a:ext cx="5076057" cy="646331"/>
          </a:xfrm>
          <a:prstGeom prst="rect">
            <a:avLst/>
          </a:prstGeom>
          <a:noFill/>
        </p:spPr>
        <p:txBody>
          <a:bodyPr wrap="square" rtlCol="0">
            <a:spAutoFit/>
          </a:bodyPr>
          <a:lstStyle/>
          <a:p>
            <a:r>
              <a:rPr lang="fr-FR" dirty="0"/>
              <a:t>Ressource </a:t>
            </a:r>
            <a:r>
              <a:rPr lang="fr-FR" dirty="0" smtClean="0"/>
              <a:t>non publiée / destinée </a:t>
            </a:r>
            <a:r>
              <a:rPr lang="fr-FR" dirty="0"/>
              <a:t>à un public restreint ou privé</a:t>
            </a:r>
          </a:p>
        </p:txBody>
      </p:sp>
      <p:cxnSp>
        <p:nvCxnSpPr>
          <p:cNvPr id="12" name="Connecteur droit 11"/>
          <p:cNvCxnSpPr/>
          <p:nvPr/>
        </p:nvCxnSpPr>
        <p:spPr>
          <a:xfrm>
            <a:off x="1763688" y="3039343"/>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2483768" y="2641127"/>
            <a:ext cx="19880" cy="143594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endCxn id="5" idx="3"/>
          </p:cNvCxnSpPr>
          <p:nvPr/>
        </p:nvCxnSpPr>
        <p:spPr>
          <a:xfrm>
            <a:off x="2483768" y="2641127"/>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514731" y="4077072"/>
            <a:ext cx="1440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910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6192688"/>
          </a:xfrm>
        </p:spPr>
        <p:txBody>
          <a:bodyPr>
            <a:normAutofit/>
          </a:bodyPr>
          <a:lstStyle/>
          <a:p>
            <a:pPr marL="0" indent="0">
              <a:buNone/>
            </a:pPr>
            <a:r>
              <a:rPr lang="fr-FR" dirty="0"/>
              <a:t>Les mentions d’adresse dans RDA-FR</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solidFill>
                <a:srgbClr val="92D050"/>
              </a:solidFill>
            </a:endParaRPr>
          </a:p>
          <a:p>
            <a:pPr marL="0" indent="0" algn="just">
              <a:buNone/>
            </a:pPr>
            <a:endParaRPr lang="fr-FR" sz="2200" dirty="0"/>
          </a:p>
        </p:txBody>
      </p:sp>
      <p:sp>
        <p:nvSpPr>
          <p:cNvPr id="2" name="ZoneTexte 1"/>
          <p:cNvSpPr txBox="1"/>
          <p:nvPr/>
        </p:nvSpPr>
        <p:spPr>
          <a:xfrm>
            <a:off x="251520" y="2854677"/>
            <a:ext cx="1656184" cy="369332"/>
          </a:xfrm>
          <a:prstGeom prst="rect">
            <a:avLst/>
          </a:prstGeom>
          <a:noFill/>
        </p:spPr>
        <p:txBody>
          <a:bodyPr wrap="square" rtlCol="0">
            <a:spAutoFit/>
          </a:bodyPr>
          <a:lstStyle/>
          <a:p>
            <a:r>
              <a:rPr lang="fr-FR" b="1" dirty="0">
                <a:solidFill>
                  <a:schemeClr val="accent2"/>
                </a:solidFill>
              </a:rPr>
              <a:t>PRODUCTION</a:t>
            </a:r>
          </a:p>
        </p:txBody>
      </p:sp>
      <p:sp>
        <p:nvSpPr>
          <p:cNvPr id="4" name="ZoneTexte 3"/>
          <p:cNvSpPr txBox="1"/>
          <p:nvPr/>
        </p:nvSpPr>
        <p:spPr>
          <a:xfrm>
            <a:off x="467544" y="1289079"/>
            <a:ext cx="4429482" cy="461665"/>
          </a:xfrm>
          <a:prstGeom prst="rect">
            <a:avLst/>
          </a:prstGeom>
          <a:noFill/>
        </p:spPr>
        <p:txBody>
          <a:bodyPr wrap="none" rtlCol="0">
            <a:spAutoFit/>
          </a:bodyPr>
          <a:lstStyle/>
          <a:p>
            <a:r>
              <a:rPr lang="fr-FR" sz="2400" b="1" dirty="0"/>
              <a:t>Pour une ressource non publiée :</a:t>
            </a:r>
            <a:r>
              <a:rPr lang="fr-FR" b="1" dirty="0"/>
              <a:t> </a:t>
            </a:r>
          </a:p>
        </p:txBody>
      </p:sp>
      <p:sp>
        <p:nvSpPr>
          <p:cNvPr id="5" name="ZoneTexte 4"/>
          <p:cNvSpPr txBox="1"/>
          <p:nvPr/>
        </p:nvSpPr>
        <p:spPr>
          <a:xfrm flipH="1">
            <a:off x="2627782" y="2456461"/>
            <a:ext cx="1420280" cy="369332"/>
          </a:xfrm>
          <a:prstGeom prst="rect">
            <a:avLst/>
          </a:prstGeom>
          <a:noFill/>
        </p:spPr>
        <p:txBody>
          <a:bodyPr wrap="square" rtlCol="0">
            <a:spAutoFit/>
          </a:bodyPr>
          <a:lstStyle/>
          <a:p>
            <a:r>
              <a:rPr lang="fr-FR" dirty="0">
                <a:solidFill>
                  <a:schemeClr val="accent2"/>
                </a:solidFill>
              </a:rPr>
              <a:t>Définition :</a:t>
            </a:r>
            <a:r>
              <a:rPr lang="fr-FR" dirty="0"/>
              <a:t> </a:t>
            </a:r>
          </a:p>
        </p:txBody>
      </p:sp>
      <p:sp>
        <p:nvSpPr>
          <p:cNvPr id="9" name="ZoneTexte 8"/>
          <p:cNvSpPr txBox="1"/>
          <p:nvPr/>
        </p:nvSpPr>
        <p:spPr>
          <a:xfrm flipH="1">
            <a:off x="4067943" y="2067447"/>
            <a:ext cx="4932040" cy="1200329"/>
          </a:xfrm>
          <a:prstGeom prst="rect">
            <a:avLst/>
          </a:prstGeom>
          <a:noFill/>
        </p:spPr>
        <p:txBody>
          <a:bodyPr wrap="square" rtlCol="0">
            <a:spAutoFit/>
          </a:bodyPr>
          <a:lstStyle/>
          <a:p>
            <a:r>
              <a:rPr lang="fr-FR" dirty="0"/>
              <a:t>Une mention de production est une mention identifiant le ou les </a:t>
            </a:r>
            <a:r>
              <a:rPr lang="fr-FR" b="1" dirty="0">
                <a:solidFill>
                  <a:schemeClr val="accent2"/>
                </a:solidFill>
              </a:rPr>
              <a:t>lieux</a:t>
            </a:r>
            <a:r>
              <a:rPr lang="fr-FR" dirty="0"/>
              <a:t> de production, le ou les </a:t>
            </a:r>
            <a:r>
              <a:rPr lang="fr-FR" b="1" dirty="0">
                <a:solidFill>
                  <a:schemeClr val="accent2"/>
                </a:solidFill>
              </a:rPr>
              <a:t>producteurs</a:t>
            </a:r>
            <a:r>
              <a:rPr lang="fr-FR" dirty="0"/>
              <a:t> et la ou les </a:t>
            </a:r>
            <a:r>
              <a:rPr lang="fr-FR" b="1" dirty="0">
                <a:solidFill>
                  <a:schemeClr val="accent2"/>
                </a:solidFill>
              </a:rPr>
              <a:t>dates</a:t>
            </a:r>
            <a:r>
              <a:rPr lang="fr-FR" dirty="0"/>
              <a:t> </a:t>
            </a:r>
            <a:r>
              <a:rPr lang="fr-FR" b="1" dirty="0">
                <a:solidFill>
                  <a:schemeClr val="accent2"/>
                </a:solidFill>
              </a:rPr>
              <a:t>de production </a:t>
            </a:r>
            <a:r>
              <a:rPr lang="fr-FR" dirty="0"/>
              <a:t>d’une ressource sous une forme non publiée. </a:t>
            </a:r>
          </a:p>
        </p:txBody>
      </p:sp>
      <p:sp>
        <p:nvSpPr>
          <p:cNvPr id="10" name="ZoneTexte 9"/>
          <p:cNvSpPr txBox="1"/>
          <p:nvPr/>
        </p:nvSpPr>
        <p:spPr>
          <a:xfrm flipH="1">
            <a:off x="2678562" y="3892406"/>
            <a:ext cx="1214467" cy="369332"/>
          </a:xfrm>
          <a:prstGeom prst="rect">
            <a:avLst/>
          </a:prstGeom>
          <a:noFill/>
        </p:spPr>
        <p:txBody>
          <a:bodyPr wrap="square" rtlCol="0">
            <a:spAutoFit/>
          </a:bodyPr>
          <a:lstStyle/>
          <a:p>
            <a:r>
              <a:rPr lang="fr-FR" dirty="0">
                <a:solidFill>
                  <a:schemeClr val="accent2"/>
                </a:solidFill>
              </a:rPr>
              <a:t>Concerne :</a:t>
            </a:r>
            <a:r>
              <a:rPr lang="fr-FR" dirty="0"/>
              <a:t> </a:t>
            </a:r>
          </a:p>
        </p:txBody>
      </p:sp>
      <p:cxnSp>
        <p:nvCxnSpPr>
          <p:cNvPr id="12" name="Connecteur droit 11"/>
          <p:cNvCxnSpPr/>
          <p:nvPr/>
        </p:nvCxnSpPr>
        <p:spPr>
          <a:xfrm>
            <a:off x="1763688" y="3039343"/>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2483768" y="2641127"/>
            <a:ext cx="19880" cy="143594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endCxn id="5" idx="3"/>
          </p:cNvCxnSpPr>
          <p:nvPr/>
        </p:nvCxnSpPr>
        <p:spPr>
          <a:xfrm>
            <a:off x="2483768" y="2641127"/>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514731" y="4077072"/>
            <a:ext cx="1440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flipH="1">
            <a:off x="483647" y="4427199"/>
            <a:ext cx="1214467" cy="369332"/>
          </a:xfrm>
          <a:prstGeom prst="rect">
            <a:avLst/>
          </a:prstGeom>
          <a:noFill/>
        </p:spPr>
        <p:txBody>
          <a:bodyPr wrap="square" rtlCol="0">
            <a:spAutoFit/>
          </a:bodyPr>
          <a:lstStyle/>
          <a:p>
            <a:r>
              <a:rPr lang="fr-FR" dirty="0">
                <a:solidFill>
                  <a:schemeClr val="accent2"/>
                </a:solidFill>
              </a:rPr>
              <a:t>Exemples</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248" y="4939098"/>
            <a:ext cx="1214548" cy="150797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9152" y="5172557"/>
            <a:ext cx="2009077" cy="1067322"/>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9047" y="5161575"/>
            <a:ext cx="1884512" cy="1000741"/>
          </a:xfrm>
          <a:prstGeom prst="rect">
            <a:avLst/>
          </a:prstGeom>
        </p:spPr>
      </p:pic>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9985" y="4611865"/>
            <a:ext cx="1371307" cy="2058246"/>
          </a:xfrm>
          <a:prstGeom prst="rect">
            <a:avLst/>
          </a:prstGeom>
        </p:spPr>
      </p:pic>
      <p:sp>
        <p:nvSpPr>
          <p:cNvPr id="19" name="ZoneTexte 18"/>
          <p:cNvSpPr txBox="1"/>
          <p:nvPr/>
        </p:nvSpPr>
        <p:spPr>
          <a:xfrm>
            <a:off x="1291248" y="6553397"/>
            <a:ext cx="1356993" cy="276999"/>
          </a:xfrm>
          <a:prstGeom prst="rect">
            <a:avLst/>
          </a:prstGeom>
          <a:noFill/>
        </p:spPr>
        <p:txBody>
          <a:bodyPr wrap="square" rtlCol="0">
            <a:spAutoFit/>
          </a:bodyPr>
          <a:lstStyle/>
          <a:p>
            <a:r>
              <a:rPr lang="fr-FR" sz="1200" dirty="0"/>
              <a:t>Manuscrits</a:t>
            </a:r>
          </a:p>
        </p:txBody>
      </p:sp>
      <p:sp>
        <p:nvSpPr>
          <p:cNvPr id="21" name="ZoneTexte 20"/>
          <p:cNvSpPr txBox="1"/>
          <p:nvPr/>
        </p:nvSpPr>
        <p:spPr>
          <a:xfrm>
            <a:off x="3552872" y="6548064"/>
            <a:ext cx="1356993" cy="276999"/>
          </a:xfrm>
          <a:prstGeom prst="rect">
            <a:avLst/>
          </a:prstGeom>
          <a:noFill/>
        </p:spPr>
        <p:txBody>
          <a:bodyPr wrap="square" rtlCol="0">
            <a:spAutoFit/>
          </a:bodyPr>
          <a:lstStyle/>
          <a:p>
            <a:r>
              <a:rPr lang="fr-FR" sz="1200" dirty="0"/>
              <a:t>Albums de photos</a:t>
            </a:r>
          </a:p>
        </p:txBody>
      </p:sp>
      <p:sp>
        <p:nvSpPr>
          <p:cNvPr id="22" name="ZoneTexte 21"/>
          <p:cNvSpPr txBox="1"/>
          <p:nvPr/>
        </p:nvSpPr>
        <p:spPr>
          <a:xfrm>
            <a:off x="6029481" y="6531611"/>
            <a:ext cx="1356993" cy="276999"/>
          </a:xfrm>
          <a:prstGeom prst="rect">
            <a:avLst/>
          </a:prstGeom>
          <a:noFill/>
        </p:spPr>
        <p:txBody>
          <a:bodyPr wrap="square" rtlCol="0">
            <a:spAutoFit/>
          </a:bodyPr>
          <a:lstStyle/>
          <a:p>
            <a:r>
              <a:rPr lang="fr-FR" sz="1200" dirty="0"/>
              <a:t>Lettres</a:t>
            </a:r>
          </a:p>
        </p:txBody>
      </p:sp>
      <p:sp>
        <p:nvSpPr>
          <p:cNvPr id="23" name="ZoneTexte 22"/>
          <p:cNvSpPr txBox="1"/>
          <p:nvPr/>
        </p:nvSpPr>
        <p:spPr>
          <a:xfrm>
            <a:off x="7787007" y="6532615"/>
            <a:ext cx="1356993" cy="276999"/>
          </a:xfrm>
          <a:prstGeom prst="rect">
            <a:avLst/>
          </a:prstGeom>
          <a:noFill/>
        </p:spPr>
        <p:txBody>
          <a:bodyPr wrap="square" rtlCol="0">
            <a:spAutoFit/>
          </a:bodyPr>
          <a:lstStyle/>
          <a:p>
            <a:r>
              <a:rPr lang="fr-FR" sz="1200" dirty="0"/>
              <a:t>Littérature grise</a:t>
            </a:r>
          </a:p>
        </p:txBody>
      </p:sp>
      <p:sp>
        <p:nvSpPr>
          <p:cNvPr id="25" name="ZoneTexte 24"/>
          <p:cNvSpPr txBox="1"/>
          <p:nvPr/>
        </p:nvSpPr>
        <p:spPr>
          <a:xfrm>
            <a:off x="4067943" y="3780000"/>
            <a:ext cx="5076057" cy="646331"/>
          </a:xfrm>
          <a:prstGeom prst="rect">
            <a:avLst/>
          </a:prstGeom>
          <a:noFill/>
        </p:spPr>
        <p:txBody>
          <a:bodyPr wrap="square" rtlCol="0">
            <a:spAutoFit/>
          </a:bodyPr>
          <a:lstStyle/>
          <a:p>
            <a:r>
              <a:rPr lang="fr-FR" dirty="0"/>
              <a:t>Ressource </a:t>
            </a:r>
            <a:r>
              <a:rPr lang="fr-FR" dirty="0" smtClean="0"/>
              <a:t>non publiée / destinée </a:t>
            </a:r>
            <a:r>
              <a:rPr lang="fr-FR" dirty="0"/>
              <a:t>à un public restreint ou privé</a:t>
            </a:r>
          </a:p>
        </p:txBody>
      </p:sp>
    </p:spTree>
    <p:extLst>
      <p:ext uri="{BB962C8B-B14F-4D97-AF65-F5344CB8AC3E}">
        <p14:creationId xmlns:p14="http://schemas.microsoft.com/office/powerpoint/2010/main" val="3519129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4" name="ZoneTexte 3"/>
          <p:cNvSpPr txBox="1"/>
          <p:nvPr/>
        </p:nvSpPr>
        <p:spPr>
          <a:xfrm>
            <a:off x="467544" y="908720"/>
            <a:ext cx="6852582" cy="369332"/>
          </a:xfrm>
          <a:prstGeom prst="rect">
            <a:avLst/>
          </a:prstGeom>
          <a:noFill/>
        </p:spPr>
        <p:txBody>
          <a:bodyPr wrap="none" rtlCol="0">
            <a:spAutoFit/>
          </a:bodyPr>
          <a:lstStyle/>
          <a:p>
            <a:r>
              <a:rPr lang="fr-FR" b="1" dirty="0"/>
              <a:t>Consignes :  Indiquer une </a:t>
            </a:r>
            <a:r>
              <a:rPr lang="fr-FR" b="1" dirty="0">
                <a:solidFill>
                  <a:schemeClr val="accent2"/>
                </a:solidFill>
              </a:rPr>
              <a:t>mention de production </a:t>
            </a:r>
            <a:r>
              <a:rPr lang="fr-FR" b="1" dirty="0"/>
              <a:t>dans les cas suivants </a:t>
            </a:r>
          </a:p>
        </p:txBody>
      </p:sp>
      <p:graphicFrame>
        <p:nvGraphicFramePr>
          <p:cNvPr id="6" name="Tableau 5"/>
          <p:cNvGraphicFramePr>
            <a:graphicFrameLocks noGrp="1"/>
          </p:cNvGraphicFramePr>
          <p:nvPr>
            <p:extLst>
              <p:ext uri="{D42A27DB-BD31-4B8C-83A1-F6EECF244321}">
                <p14:modId xmlns:p14="http://schemas.microsoft.com/office/powerpoint/2010/main" val="647923001"/>
              </p:ext>
            </p:extLst>
          </p:nvPr>
        </p:nvGraphicFramePr>
        <p:xfrm>
          <a:off x="251520" y="1268760"/>
          <a:ext cx="8640960" cy="5219680"/>
        </p:xfrm>
        <a:graphic>
          <a:graphicData uri="http://schemas.openxmlformats.org/drawingml/2006/table">
            <a:tbl>
              <a:tblPr firstRow="1" bandRow="1">
                <a:tableStyleId>{8A107856-5554-42FB-B03E-39F5DBC370BA}</a:tableStyleId>
              </a:tblPr>
              <a:tblGrid>
                <a:gridCol w="2693391">
                  <a:extLst>
                    <a:ext uri="{9D8B030D-6E8A-4147-A177-3AD203B41FA5}">
                      <a16:colId xmlns="" xmlns:a16="http://schemas.microsoft.com/office/drawing/2014/main" val="20000"/>
                    </a:ext>
                  </a:extLst>
                </a:gridCol>
                <a:gridCol w="5947569">
                  <a:extLst>
                    <a:ext uri="{9D8B030D-6E8A-4147-A177-3AD203B41FA5}">
                      <a16:colId xmlns="" xmlns:a16="http://schemas.microsoft.com/office/drawing/2014/main" val="20001"/>
                    </a:ext>
                  </a:extLst>
                </a:gridCol>
              </a:tblGrid>
              <a:tr h="1440160">
                <a:tc>
                  <a:txBody>
                    <a:bodyPr/>
                    <a:lstStyle/>
                    <a:p>
                      <a:r>
                        <a:rPr lang="fr-FR" sz="1400" b="0" kern="1200" dirty="0">
                          <a:solidFill>
                            <a:schemeClr val="dk1"/>
                          </a:solidFill>
                          <a:effectLst/>
                          <a:latin typeface="+mn-lt"/>
                          <a:ea typeface="+mn-ea"/>
                          <a:cs typeface="+mn-cs"/>
                        </a:rPr>
                        <a:t>ressources sous forme non publiée </a:t>
                      </a:r>
                      <a:endParaRPr lang="fr-FR" sz="1400" b="0" dirty="0"/>
                    </a:p>
                  </a:txBody>
                  <a:tcPr/>
                </a:tc>
                <a:tc>
                  <a:txBody>
                    <a:bodyPr/>
                    <a:lstStyle/>
                    <a:p>
                      <a:r>
                        <a:rPr lang="fr-FR" sz="1400" b="0" kern="1200" dirty="0">
                          <a:solidFill>
                            <a:schemeClr val="dk1"/>
                          </a:solidFill>
                          <a:effectLst/>
                          <a:latin typeface="+mn-lt"/>
                          <a:ea typeface="+mn-ea"/>
                          <a:cs typeface="+mn-cs"/>
                        </a:rPr>
                        <a:t>tirages photographiques originaux, </a:t>
                      </a:r>
                    </a:p>
                    <a:p>
                      <a:r>
                        <a:rPr lang="fr-FR" sz="1400" b="0" kern="1200" dirty="0">
                          <a:solidFill>
                            <a:schemeClr val="dk1"/>
                          </a:solidFill>
                          <a:effectLst/>
                          <a:latin typeface="+mn-lt"/>
                          <a:ea typeface="+mn-ea"/>
                          <a:cs typeface="+mn-cs"/>
                        </a:rPr>
                        <a:t>albums de photographies de famille, </a:t>
                      </a:r>
                    </a:p>
                    <a:p>
                      <a:r>
                        <a:rPr lang="fr-FR" sz="1400" b="0" kern="1200" dirty="0">
                          <a:solidFill>
                            <a:schemeClr val="dk1"/>
                          </a:solidFill>
                          <a:effectLst/>
                          <a:latin typeface="+mn-lt"/>
                          <a:ea typeface="+mn-ea"/>
                          <a:cs typeface="+mn-cs"/>
                        </a:rPr>
                        <a:t>captations et enregistrements personnels, </a:t>
                      </a:r>
                    </a:p>
                    <a:p>
                      <a:r>
                        <a:rPr lang="fr-FR" sz="1400" b="0" kern="1200" dirty="0">
                          <a:solidFill>
                            <a:schemeClr val="dk1"/>
                          </a:solidFill>
                          <a:effectLst/>
                          <a:latin typeface="+mn-lt"/>
                          <a:ea typeface="+mn-ea"/>
                          <a:cs typeface="+mn-cs"/>
                        </a:rPr>
                        <a:t>manuscrits originaux, </a:t>
                      </a:r>
                    </a:p>
                    <a:p>
                      <a:r>
                        <a:rPr lang="fr-FR" sz="1400" b="0" kern="1200" dirty="0">
                          <a:solidFill>
                            <a:schemeClr val="dk1"/>
                          </a:solidFill>
                          <a:effectLst/>
                          <a:latin typeface="+mn-lt"/>
                          <a:ea typeface="+mn-ea"/>
                          <a:cs typeface="+mn-cs"/>
                        </a:rPr>
                        <a:t>lettres originales, </a:t>
                      </a:r>
                    </a:p>
                    <a:p>
                      <a:r>
                        <a:rPr lang="fr-FR" sz="1400" b="0" kern="1200" dirty="0">
                          <a:solidFill>
                            <a:schemeClr val="dk1"/>
                          </a:solidFill>
                          <a:effectLst/>
                          <a:latin typeface="+mn-lt"/>
                          <a:ea typeface="+mn-ea"/>
                          <a:cs typeface="+mn-cs"/>
                        </a:rPr>
                        <a:t>dessins</a:t>
                      </a:r>
                    </a:p>
                  </a:txBody>
                  <a:tcPr/>
                </a:tc>
                <a:extLst>
                  <a:ext uri="{0D108BD9-81ED-4DB2-BD59-A6C34878D82A}">
                    <a16:rowId xmlns="" xmlns:a16="http://schemas.microsoft.com/office/drawing/2014/main" val="10000"/>
                  </a:ext>
                </a:extLst>
              </a:tr>
              <a:tr h="1344783">
                <a:tc>
                  <a:txBody>
                    <a:bodyPr/>
                    <a:lstStyle/>
                    <a:p>
                      <a:r>
                        <a:rPr lang="fr-FR" sz="1400" kern="1200" dirty="0">
                          <a:solidFill>
                            <a:schemeClr val="dk1"/>
                          </a:solidFill>
                          <a:effectLst/>
                          <a:latin typeface="+mn-lt"/>
                          <a:ea typeface="+mn-ea"/>
                          <a:cs typeface="+mn-cs"/>
                        </a:rPr>
                        <a:t>ressources qui ne sont pas, ou pas encore, dans un état publiable</a:t>
                      </a:r>
                      <a:endParaRPr lang="fr-FR" sz="1400" dirty="0"/>
                    </a:p>
                  </a:txBody>
                  <a:tcPr/>
                </a:tc>
                <a:tc>
                  <a:txBody>
                    <a:bodyPr/>
                    <a:lstStyle/>
                    <a:p>
                      <a:r>
                        <a:rPr lang="fr-FR" sz="1400" kern="1200" dirty="0">
                          <a:solidFill>
                            <a:schemeClr val="dk1"/>
                          </a:solidFill>
                          <a:effectLst/>
                          <a:latin typeface="+mn-lt"/>
                          <a:ea typeface="+mn-ea"/>
                          <a:cs typeface="+mn-cs"/>
                        </a:rPr>
                        <a:t>documents préparatoires ou de travail : </a:t>
                      </a:r>
                    </a:p>
                    <a:p>
                      <a:r>
                        <a:rPr lang="fr-FR" sz="1400" kern="1200" dirty="0">
                          <a:solidFill>
                            <a:schemeClr val="dk1"/>
                          </a:solidFill>
                          <a:effectLst/>
                          <a:latin typeface="+mn-lt"/>
                          <a:ea typeface="+mn-ea"/>
                          <a:cs typeface="+mn-cs"/>
                        </a:rPr>
                        <a:t>maquettes, </a:t>
                      </a:r>
                    </a:p>
                    <a:p>
                      <a:r>
                        <a:rPr lang="fr-FR" sz="1400" kern="1200" dirty="0">
                          <a:solidFill>
                            <a:schemeClr val="dk1"/>
                          </a:solidFill>
                          <a:effectLst/>
                          <a:latin typeface="+mn-lt"/>
                          <a:ea typeface="+mn-ea"/>
                          <a:cs typeface="+mn-cs"/>
                        </a:rPr>
                        <a:t>épreuves corrigées ou non de texte ou de musique imprimée, </a:t>
                      </a:r>
                    </a:p>
                    <a:p>
                      <a:r>
                        <a:rPr lang="fr-FR" sz="1400" kern="1200" dirty="0">
                          <a:solidFill>
                            <a:schemeClr val="dk1"/>
                          </a:solidFill>
                          <a:effectLst/>
                          <a:latin typeface="+mn-lt"/>
                          <a:ea typeface="+mn-ea"/>
                          <a:cs typeface="+mn-cs"/>
                        </a:rPr>
                        <a:t>états d'estampes avant publication, </a:t>
                      </a:r>
                    </a:p>
                    <a:p>
                      <a:r>
                        <a:rPr lang="fr-FR" sz="1400" kern="1200" dirty="0">
                          <a:solidFill>
                            <a:schemeClr val="dk1"/>
                          </a:solidFill>
                          <a:effectLst/>
                          <a:latin typeface="+mn-lt"/>
                          <a:ea typeface="+mn-ea"/>
                          <a:cs typeface="+mn-cs"/>
                        </a:rPr>
                        <a:t>négatifs photographiques, </a:t>
                      </a:r>
                    </a:p>
                    <a:p>
                      <a:r>
                        <a:rPr lang="fr-FR" sz="1400" kern="1200" dirty="0">
                          <a:solidFill>
                            <a:schemeClr val="dk1"/>
                          </a:solidFill>
                          <a:effectLst/>
                          <a:latin typeface="+mn-lt"/>
                          <a:ea typeface="+mn-ea"/>
                          <a:cs typeface="+mn-cs"/>
                        </a:rPr>
                        <a:t>matrices</a:t>
                      </a:r>
                      <a:endParaRPr lang="fr-FR" sz="1400" dirty="0"/>
                    </a:p>
                  </a:txBody>
                  <a:tcPr/>
                </a:tc>
                <a:extLst>
                  <a:ext uri="{0D108BD9-81ED-4DB2-BD59-A6C34878D82A}">
                    <a16:rowId xmlns="" xmlns:a16="http://schemas.microsoft.com/office/drawing/2014/main" val="10001"/>
                  </a:ext>
                </a:extLst>
              </a:tr>
              <a:tr h="511851">
                <a:tc>
                  <a:txBody>
                    <a:bodyPr/>
                    <a:lstStyle/>
                    <a:p>
                      <a:r>
                        <a:rPr lang="fr-FR" sz="1400" kern="1200" dirty="0">
                          <a:solidFill>
                            <a:schemeClr val="dk1"/>
                          </a:solidFill>
                          <a:effectLst/>
                          <a:latin typeface="+mn-lt"/>
                          <a:ea typeface="+mn-ea"/>
                          <a:cs typeface="+mn-cs"/>
                        </a:rPr>
                        <a:t>ressources destinées à un usage privé ou restreint</a:t>
                      </a:r>
                      <a:endParaRPr lang="fr-FR" sz="1400" dirty="0"/>
                    </a:p>
                  </a:txBody>
                  <a:tcPr/>
                </a:tc>
                <a:tc>
                  <a:txBody>
                    <a:bodyPr/>
                    <a:lstStyle/>
                    <a:p>
                      <a:r>
                        <a:rPr lang="fr-FR" sz="1400" kern="1200" dirty="0">
                          <a:solidFill>
                            <a:schemeClr val="dk1"/>
                          </a:solidFill>
                          <a:effectLst/>
                          <a:latin typeface="+mn-lt"/>
                          <a:ea typeface="+mn-ea"/>
                          <a:cs typeface="+mn-cs"/>
                        </a:rPr>
                        <a:t>sous une forme publiable : vidéos institutionnelles, audiovisuel d'entreprise</a:t>
                      </a:r>
                    </a:p>
                    <a:p>
                      <a:r>
                        <a:rPr lang="fr-FR" sz="1400" kern="1200" dirty="0">
                          <a:solidFill>
                            <a:schemeClr val="dk1"/>
                          </a:solidFill>
                          <a:effectLst/>
                          <a:latin typeface="+mn-lt"/>
                          <a:ea typeface="+mn-ea"/>
                          <a:cs typeface="+mn-cs"/>
                        </a:rPr>
                        <a:t>sans forme particulière : littérature grise, rapports de recherche</a:t>
                      </a:r>
                      <a:endParaRPr lang="fr-FR" sz="1400" dirty="0"/>
                    </a:p>
                  </a:txBody>
                  <a:tcPr/>
                </a:tc>
                <a:extLst>
                  <a:ext uri="{0D108BD9-81ED-4DB2-BD59-A6C34878D82A}">
                    <a16:rowId xmlns="" xmlns:a16="http://schemas.microsoft.com/office/drawing/2014/main" val="10002"/>
                  </a:ext>
                </a:extLst>
              </a:tr>
              <a:tr h="1135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effectLst/>
                          <a:latin typeface="+mn-lt"/>
                          <a:ea typeface="+mn-ea"/>
                          <a:cs typeface="+mn-cs"/>
                        </a:rPr>
                        <a:t>thèses et autres travaux universitaires sous une forme non remaniée </a:t>
                      </a:r>
                      <a:r>
                        <a:rPr lang="fr-FR" sz="1400" strike="noStrike" kern="1200" dirty="0">
                          <a:solidFill>
                            <a:schemeClr val="dk1"/>
                          </a:solidFill>
                          <a:effectLst/>
                          <a:latin typeface="+mn-lt"/>
                          <a:ea typeface="+mn-ea"/>
                          <a:cs typeface="+mn-cs"/>
                        </a:rPr>
                        <a:t>en vue d’une publication commerciale</a:t>
                      </a:r>
                    </a:p>
                    <a:p>
                      <a:endParaRPr lang="fr-FR" sz="1400" dirty="0"/>
                    </a:p>
                  </a:txBody>
                  <a:tcPr/>
                </a:tc>
                <a:tc>
                  <a:txBody>
                    <a:bodyPr/>
                    <a:lstStyle/>
                    <a:p>
                      <a:r>
                        <a:rPr lang="fr-FR" sz="1400" dirty="0"/>
                        <a:t>thèse, version de soutenance</a:t>
                      </a:r>
                    </a:p>
                  </a:txBody>
                  <a:tcPr/>
                </a:tc>
                <a:extLst>
                  <a:ext uri="{0D108BD9-81ED-4DB2-BD59-A6C34878D82A}">
                    <a16:rowId xmlns="" xmlns:a16="http://schemas.microsoft.com/office/drawing/2014/main" val="10003"/>
                  </a:ext>
                </a:extLst>
              </a:tr>
              <a:tr h="717218">
                <a:tc>
                  <a:txBody>
                    <a:bodyPr/>
                    <a:lstStyle/>
                    <a:p>
                      <a:r>
                        <a:rPr lang="fr-FR" sz="1400" kern="1200" dirty="0">
                          <a:solidFill>
                            <a:schemeClr val="dk1"/>
                          </a:solidFill>
                          <a:effectLst/>
                          <a:latin typeface="+mn-lt"/>
                          <a:ea typeface="+mn-ea"/>
                          <a:cs typeface="+mn-cs"/>
                        </a:rPr>
                        <a:t>reproductions effectuées à la demande et non mises à la disposition de tous </a:t>
                      </a:r>
                      <a:endParaRPr lang="fr-FR" sz="1400" dirty="0"/>
                    </a:p>
                  </a:txBody>
                  <a:tcPr/>
                </a:tc>
                <a:tc>
                  <a:txBody>
                    <a:bodyPr/>
                    <a:lstStyle/>
                    <a:p>
                      <a:endParaRPr lang="fr-FR" sz="14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81653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696" y="252888"/>
            <a:ext cx="7772400" cy="1362075"/>
          </a:xfrm>
        </p:spPr>
        <p:txBody>
          <a:bodyPr>
            <a:normAutofit/>
          </a:bodyPr>
          <a:lstStyle/>
          <a:p>
            <a:r>
              <a:rPr lang="fr-FR" sz="2400" dirty="0"/>
              <a:t/>
            </a:r>
            <a:br>
              <a:rPr lang="fr-FR" sz="2400" dirty="0"/>
            </a:br>
            <a:endParaRPr lang="fr-FR" sz="2400" b="0" dirty="0"/>
          </a:p>
        </p:txBody>
      </p:sp>
      <p:sp>
        <p:nvSpPr>
          <p:cNvPr id="3" name="Espace réservé du contenu 2"/>
          <p:cNvSpPr>
            <a:spLocks noGrp="1"/>
          </p:cNvSpPr>
          <p:nvPr>
            <p:ph type="body" idx="1"/>
          </p:nvPr>
        </p:nvSpPr>
        <p:spPr>
          <a:xfrm>
            <a:off x="539552" y="1216744"/>
            <a:ext cx="7772400" cy="1500187"/>
          </a:xfrm>
        </p:spPr>
        <p:txBody>
          <a:bodyPr>
            <a:normAutofit/>
          </a:bodyPr>
          <a:lstStyle/>
          <a:p>
            <a:pPr marL="0" indent="0">
              <a:buNone/>
            </a:pPr>
            <a:r>
              <a:rPr lang="fr-FR" sz="2200" dirty="0">
                <a:solidFill>
                  <a:schemeClr val="tx1"/>
                </a:solidFill>
              </a:rPr>
              <a:t>Les autres mentions dans la zone de l’adresse doivent servir à l’identification de la manifestation en précisant les informations relatives à la </a:t>
            </a:r>
            <a:r>
              <a:rPr lang="fr-FR" sz="2200" b="1" dirty="0">
                <a:solidFill>
                  <a:schemeClr val="tx1"/>
                </a:solidFill>
              </a:rPr>
              <a:t>mise à disposition de la ressource auprès du public</a:t>
            </a:r>
            <a:r>
              <a:rPr lang="fr-FR" sz="2200" dirty="0">
                <a:solidFill>
                  <a:schemeClr val="tx1"/>
                </a:solidFill>
              </a:rPr>
              <a:t>.</a:t>
            </a:r>
          </a:p>
          <a:p>
            <a:pPr marL="0" indent="0">
              <a:buNone/>
            </a:pPr>
            <a:endParaRPr lang="fr-FR" dirty="0"/>
          </a:p>
        </p:txBody>
      </p:sp>
      <p:sp>
        <p:nvSpPr>
          <p:cNvPr id="21" name="ZoneTexte 20"/>
          <p:cNvSpPr txBox="1"/>
          <p:nvPr/>
        </p:nvSpPr>
        <p:spPr>
          <a:xfrm>
            <a:off x="1101075" y="3776387"/>
            <a:ext cx="1656184" cy="369332"/>
          </a:xfrm>
          <a:prstGeom prst="rect">
            <a:avLst/>
          </a:prstGeom>
          <a:noFill/>
        </p:spPr>
        <p:txBody>
          <a:bodyPr wrap="square" rtlCol="0">
            <a:spAutoFit/>
          </a:bodyPr>
          <a:lstStyle/>
          <a:p>
            <a:r>
              <a:rPr lang="fr-FR" b="1" dirty="0">
                <a:solidFill>
                  <a:schemeClr val="accent2"/>
                </a:solidFill>
              </a:rPr>
              <a:t>PUBLICATION</a:t>
            </a:r>
          </a:p>
        </p:txBody>
      </p:sp>
      <p:sp>
        <p:nvSpPr>
          <p:cNvPr id="22" name="ZoneTexte 21"/>
          <p:cNvSpPr txBox="1"/>
          <p:nvPr/>
        </p:nvSpPr>
        <p:spPr>
          <a:xfrm>
            <a:off x="3779912" y="3768532"/>
            <a:ext cx="1656184" cy="646331"/>
          </a:xfrm>
          <a:prstGeom prst="rect">
            <a:avLst/>
          </a:prstGeom>
          <a:noFill/>
        </p:spPr>
        <p:txBody>
          <a:bodyPr wrap="square" rtlCol="0">
            <a:spAutoFit/>
          </a:bodyPr>
          <a:lstStyle/>
          <a:p>
            <a:r>
              <a:rPr lang="fr-FR" b="1" dirty="0">
                <a:solidFill>
                  <a:schemeClr val="accent2"/>
                </a:solidFill>
              </a:rPr>
              <a:t>DIFFUSION</a:t>
            </a:r>
          </a:p>
          <a:p>
            <a:r>
              <a:rPr lang="fr-FR" b="1" dirty="0">
                <a:solidFill>
                  <a:schemeClr val="accent2"/>
                </a:solidFill>
              </a:rPr>
              <a:t>DISTRIBUTION</a:t>
            </a:r>
          </a:p>
        </p:txBody>
      </p:sp>
      <p:sp>
        <p:nvSpPr>
          <p:cNvPr id="4" name="ZoneTexte 3"/>
          <p:cNvSpPr txBox="1"/>
          <p:nvPr/>
        </p:nvSpPr>
        <p:spPr>
          <a:xfrm>
            <a:off x="503335" y="2536889"/>
            <a:ext cx="7148175" cy="1107996"/>
          </a:xfrm>
          <a:prstGeom prst="rect">
            <a:avLst/>
          </a:prstGeom>
          <a:noFill/>
        </p:spPr>
        <p:txBody>
          <a:bodyPr wrap="none" rtlCol="0">
            <a:spAutoFit/>
          </a:bodyPr>
          <a:lstStyle/>
          <a:p>
            <a:r>
              <a:rPr lang="fr-FR" sz="2200" dirty="0"/>
              <a:t>2</a:t>
            </a:r>
            <a:r>
              <a:rPr lang="fr-FR" sz="2200" baseline="30000" dirty="0"/>
              <a:t>e</a:t>
            </a:r>
            <a:r>
              <a:rPr lang="fr-FR" sz="2200" dirty="0"/>
              <a:t> distinction à opérer : pour une ressource publiée, </a:t>
            </a:r>
          </a:p>
          <a:p>
            <a:r>
              <a:rPr lang="fr-FR" sz="2200" dirty="0"/>
              <a:t>	quelles mentions sont présentes sur la ressources, et</a:t>
            </a:r>
          </a:p>
          <a:p>
            <a:r>
              <a:rPr lang="fr-FR" sz="2200" dirty="0"/>
              <a:t>	lesquelles faut-il retenir ?</a:t>
            </a:r>
          </a:p>
        </p:txBody>
      </p:sp>
      <p:sp>
        <p:nvSpPr>
          <p:cNvPr id="13" name="Double flèche horizontale 12"/>
          <p:cNvSpPr/>
          <p:nvPr/>
        </p:nvSpPr>
        <p:spPr>
          <a:xfrm>
            <a:off x="1389437" y="4561142"/>
            <a:ext cx="6072629" cy="1008112"/>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b="1" dirty="0">
                <a:solidFill>
                  <a:schemeClr val="tx1"/>
                </a:solidFill>
              </a:rPr>
              <a:t>Mentions relatives à une ressource publiée</a:t>
            </a:r>
          </a:p>
        </p:txBody>
      </p:sp>
      <p:sp>
        <p:nvSpPr>
          <p:cNvPr id="12" name="ZoneTexte 11"/>
          <p:cNvSpPr txBox="1"/>
          <p:nvPr/>
        </p:nvSpPr>
        <p:spPr>
          <a:xfrm>
            <a:off x="6444208" y="3739961"/>
            <a:ext cx="1656184" cy="646331"/>
          </a:xfrm>
          <a:prstGeom prst="rect">
            <a:avLst/>
          </a:prstGeom>
          <a:noFill/>
        </p:spPr>
        <p:txBody>
          <a:bodyPr wrap="square" rtlCol="0">
            <a:spAutoFit/>
          </a:bodyPr>
          <a:lstStyle/>
          <a:p>
            <a:r>
              <a:rPr lang="fr-FR" b="1" dirty="0">
                <a:solidFill>
                  <a:schemeClr val="accent2"/>
                </a:solidFill>
              </a:rPr>
              <a:t>DATE DE COPYRIGHT</a:t>
            </a:r>
          </a:p>
        </p:txBody>
      </p:sp>
      <p:sp>
        <p:nvSpPr>
          <p:cNvPr id="5" name="Rectangle 4"/>
          <p:cNvSpPr/>
          <p:nvPr/>
        </p:nvSpPr>
        <p:spPr>
          <a:xfrm>
            <a:off x="2220200" y="5589240"/>
            <a:ext cx="4572000" cy="1200329"/>
          </a:xfrm>
          <a:prstGeom prst="rect">
            <a:avLst/>
          </a:prstGeom>
        </p:spPr>
        <p:txBody>
          <a:bodyPr>
            <a:spAutoFit/>
          </a:bodyPr>
          <a:lstStyle/>
          <a:p>
            <a:r>
              <a:rPr lang="fr-FR" dirty="0" smtClean="0"/>
              <a:t>Par </a:t>
            </a:r>
            <a:r>
              <a:rPr lang="fr-FR" dirty="0"/>
              <a:t>opposition à la </a:t>
            </a:r>
            <a:r>
              <a:rPr lang="fr-FR" dirty="0" smtClean="0"/>
              <a:t>mention </a:t>
            </a:r>
            <a:r>
              <a:rPr lang="fr-FR" dirty="0"/>
              <a:t>de production, ces </a:t>
            </a:r>
            <a:r>
              <a:rPr lang="fr-FR" dirty="0" smtClean="0"/>
              <a:t>autres mentions supposent en règle générale </a:t>
            </a:r>
            <a:r>
              <a:rPr lang="fr-FR" dirty="0">
                <a:solidFill>
                  <a:schemeClr val="accent3">
                    <a:lumMod val="75000"/>
                  </a:schemeClr>
                </a:solidFill>
              </a:rPr>
              <a:t>un travail d’édition de la ressource pour mise à disposition </a:t>
            </a:r>
            <a:r>
              <a:rPr lang="fr-FR" dirty="0" smtClean="0">
                <a:solidFill>
                  <a:schemeClr val="accent3">
                    <a:lumMod val="75000"/>
                  </a:schemeClr>
                </a:solidFill>
              </a:rPr>
              <a:t>du public</a:t>
            </a:r>
            <a:r>
              <a:rPr lang="fr-FR" dirty="0"/>
              <a:t>.</a:t>
            </a:r>
          </a:p>
        </p:txBody>
      </p:sp>
      <p:sp>
        <p:nvSpPr>
          <p:cNvPr id="6" name="Rectangle 5"/>
          <p:cNvSpPr/>
          <p:nvPr/>
        </p:nvSpPr>
        <p:spPr>
          <a:xfrm>
            <a:off x="426696" y="246304"/>
            <a:ext cx="6266267" cy="584775"/>
          </a:xfrm>
          <a:prstGeom prst="rect">
            <a:avLst/>
          </a:prstGeom>
        </p:spPr>
        <p:txBody>
          <a:bodyPr wrap="none">
            <a:spAutoFit/>
          </a:bodyPr>
          <a:lstStyle/>
          <a:p>
            <a:r>
              <a:rPr lang="fr-FR" sz="3200" dirty="0"/>
              <a:t>Les mentions d’adresse dans RDA-FR</a:t>
            </a:r>
          </a:p>
        </p:txBody>
      </p:sp>
    </p:spTree>
    <p:extLst>
      <p:ext uri="{BB962C8B-B14F-4D97-AF65-F5344CB8AC3E}">
        <p14:creationId xmlns:p14="http://schemas.microsoft.com/office/powerpoint/2010/main" val="2652514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a:solidFill>
                  <a:schemeClr val="tx2">
                    <a:lumMod val="60000"/>
                    <a:lumOff val="40000"/>
                  </a:schemeClr>
                </a:solidFill>
              </a:rPr>
              <a:t>plan</a:t>
            </a:r>
          </a:p>
        </p:txBody>
      </p:sp>
      <p:sp>
        <p:nvSpPr>
          <p:cNvPr id="16387" name="Espace réservé du contenu 2"/>
          <p:cNvSpPr>
            <a:spLocks noGrp="1"/>
          </p:cNvSpPr>
          <p:nvPr>
            <p:ph idx="1"/>
          </p:nvPr>
        </p:nvSpPr>
        <p:spPr>
          <a:xfrm>
            <a:off x="428624" y="1556792"/>
            <a:ext cx="8535864" cy="4310608"/>
          </a:xfrm>
        </p:spPr>
        <p:txBody>
          <a:bodyPr>
            <a:normAutofit/>
          </a:bodyPr>
          <a:lstStyle/>
          <a:p>
            <a:pPr eaLnBrk="1" fontAlgn="auto" hangingPunct="1">
              <a:spcAft>
                <a:spcPts val="0"/>
              </a:spcAft>
              <a:buFont typeface="Arial" pitchFamily="34" charset="0"/>
              <a:buChar char="•"/>
              <a:defRPr/>
            </a:pPr>
            <a:endParaRPr lang="fr-FR" dirty="0">
              <a:solidFill>
                <a:schemeClr val="bg2">
                  <a:lumMod val="25000"/>
                </a:schemeClr>
              </a:solidFill>
            </a:endParaRPr>
          </a:p>
          <a:p>
            <a:pPr eaLnBrk="1" fontAlgn="auto" hangingPunct="1">
              <a:spcAft>
                <a:spcPts val="0"/>
              </a:spcAft>
              <a:buFont typeface="Arial" pitchFamily="34" charset="0"/>
              <a:buChar char="•"/>
              <a:defRPr/>
            </a:pPr>
            <a:endParaRPr lang="fr-FR" dirty="0">
              <a:solidFill>
                <a:schemeClr val="bg2">
                  <a:lumMod val="25000"/>
                </a:schemeClr>
              </a:solidFill>
            </a:endParaRPr>
          </a:p>
          <a:p>
            <a:pPr eaLnBrk="1" fontAlgn="auto" hangingPunct="1">
              <a:spcAft>
                <a:spcPts val="0"/>
              </a:spcAft>
              <a:buFont typeface="Arial" pitchFamily="34" charset="0"/>
              <a:buChar char="•"/>
              <a:defRPr/>
            </a:pPr>
            <a:r>
              <a:rPr lang="fr-FR" dirty="0">
                <a:solidFill>
                  <a:schemeClr val="bg2">
                    <a:lumMod val="25000"/>
                  </a:schemeClr>
                </a:solidFill>
              </a:rPr>
              <a:t>Que devient la zone de l’adresse dans </a:t>
            </a:r>
            <a:r>
              <a:rPr lang="fr-FR" dirty="0" smtClean="0">
                <a:solidFill>
                  <a:schemeClr val="bg2">
                    <a:lumMod val="25000"/>
                  </a:schemeClr>
                </a:solidFill>
              </a:rPr>
              <a:t>RDA-FR* </a:t>
            </a:r>
            <a:r>
              <a:rPr lang="fr-FR" dirty="0">
                <a:solidFill>
                  <a:schemeClr val="bg2">
                    <a:lumMod val="25000"/>
                  </a:schemeClr>
                </a:solidFill>
              </a:rPr>
              <a:t>?</a:t>
            </a:r>
          </a:p>
          <a:p>
            <a:pPr eaLnBrk="1" fontAlgn="auto" hangingPunct="1">
              <a:spcAft>
                <a:spcPts val="0"/>
              </a:spcAft>
              <a:buFont typeface="Arial" pitchFamily="34" charset="0"/>
              <a:buChar char="•"/>
              <a:defRPr/>
            </a:pPr>
            <a:r>
              <a:rPr lang="fr-FR" dirty="0">
                <a:solidFill>
                  <a:schemeClr val="accent2">
                    <a:lumMod val="75000"/>
                  </a:schemeClr>
                </a:solidFill>
              </a:rPr>
              <a:t>Définitions et exemples</a:t>
            </a:r>
          </a:p>
          <a:p>
            <a:pPr eaLnBrk="1" fontAlgn="auto" hangingPunct="1">
              <a:spcAft>
                <a:spcPts val="0"/>
              </a:spcAft>
              <a:buFont typeface="Arial" pitchFamily="34" charset="0"/>
              <a:buChar char="•"/>
              <a:defRPr/>
            </a:pPr>
            <a:r>
              <a:rPr lang="fr-FR" dirty="0">
                <a:solidFill>
                  <a:schemeClr val="accent4"/>
                </a:solidFill>
              </a:rPr>
              <a:t>Consignes</a:t>
            </a:r>
          </a:p>
          <a:p>
            <a:pPr eaLnBrk="1" fontAlgn="auto" hangingPunct="1">
              <a:spcAft>
                <a:spcPts val="0"/>
              </a:spcAft>
              <a:buFont typeface="Arial" pitchFamily="34" charset="0"/>
              <a:buChar char="•"/>
              <a:defRPr/>
            </a:pPr>
            <a:endParaRPr lang="fr-FR" dirty="0">
              <a:solidFill>
                <a:schemeClr val="accent4"/>
              </a:solidFill>
            </a:endParaRPr>
          </a:p>
          <a:p>
            <a:pPr marL="0" indent="0">
              <a:buNone/>
              <a:defRPr/>
            </a:pPr>
            <a:r>
              <a:rPr lang="fr-FR" sz="2400" dirty="0" smtClean="0">
                <a:solidFill>
                  <a:srgbClr val="C00000"/>
                </a:solidFill>
                <a:hlinkClick r:id="rId3"/>
              </a:rPr>
              <a:t>*</a:t>
            </a:r>
            <a:r>
              <a:rPr lang="fr-FR" sz="2200" dirty="0" smtClean="0">
                <a:solidFill>
                  <a:srgbClr val="C00000"/>
                </a:solidFill>
                <a:hlinkClick r:id="rId3"/>
              </a:rPr>
              <a:t>https://www.transition-bibliographique.fr/rda-fr/pdf-regles-rda-fr</a:t>
            </a:r>
            <a:r>
              <a:rPr lang="fr-FR" sz="2400" dirty="0" smtClean="0">
                <a:solidFill>
                  <a:srgbClr val="C00000"/>
                </a:solidFill>
                <a:hlinkClick r:id="rId3"/>
              </a:rPr>
              <a:t>/</a:t>
            </a:r>
            <a:r>
              <a:rPr lang="fr-FR" sz="2400" dirty="0" smtClean="0">
                <a:solidFill>
                  <a:srgbClr val="C00000"/>
                </a:solidFill>
              </a:rPr>
              <a:t> </a:t>
            </a:r>
            <a:endParaRPr lang="fr-FR" sz="2400" dirty="0">
              <a:solidFill>
                <a:srgbClr val="C00000"/>
              </a:solidFill>
            </a:endParaRPr>
          </a:p>
          <a:p>
            <a:pPr eaLnBrk="1" fontAlgn="auto" hangingPunct="1">
              <a:spcAft>
                <a:spcPts val="0"/>
              </a:spcAft>
              <a:buFont typeface="Arial" pitchFamily="34" charset="0"/>
              <a:buChar char="•"/>
              <a:defRPr/>
            </a:pPr>
            <a:endParaRPr lang="fr-FR" dirty="0">
              <a:solidFill>
                <a:schemeClr val="accent4"/>
              </a:solidFill>
            </a:endParaRPr>
          </a:p>
        </p:txBody>
      </p:sp>
    </p:spTree>
    <p:extLst>
      <p:ext uri="{BB962C8B-B14F-4D97-AF65-F5344CB8AC3E}">
        <p14:creationId xmlns:p14="http://schemas.microsoft.com/office/powerpoint/2010/main" val="281024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normAutofit fontScale="90000"/>
          </a:bodyPr>
          <a:lstStyle/>
          <a:p>
            <a:r>
              <a:rPr lang="fr-FR" dirty="0">
                <a:solidFill>
                  <a:schemeClr val="accent2"/>
                </a:solidFill>
              </a:rPr>
              <a:t>MENTION  DE</a:t>
            </a:r>
            <a:br>
              <a:rPr lang="fr-FR" dirty="0">
                <a:solidFill>
                  <a:schemeClr val="accent2"/>
                </a:solidFill>
              </a:rPr>
            </a:br>
            <a:r>
              <a:rPr lang="fr-FR" dirty="0">
                <a:solidFill>
                  <a:schemeClr val="accent2"/>
                </a:solidFill>
              </a:rPr>
              <a:t/>
            </a:r>
            <a:br>
              <a:rPr lang="fr-FR" dirty="0">
                <a:solidFill>
                  <a:schemeClr val="accent2"/>
                </a:solidFill>
              </a:rPr>
            </a:br>
            <a:r>
              <a:rPr lang="fr-FR" dirty="0">
                <a:solidFill>
                  <a:schemeClr val="accent2"/>
                </a:solidFill>
              </a:rPr>
              <a:t>PUBLICATION</a:t>
            </a:r>
          </a:p>
        </p:txBody>
      </p:sp>
    </p:spTree>
    <p:extLst>
      <p:ext uri="{BB962C8B-B14F-4D97-AF65-F5344CB8AC3E}">
        <p14:creationId xmlns:p14="http://schemas.microsoft.com/office/powerpoint/2010/main" val="89733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p:txBody>
      </p:sp>
      <p:sp>
        <p:nvSpPr>
          <p:cNvPr id="21" name="AutoShape 2" descr="Résultat de recherche d'images pour &quot;dvd&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251520" y="2854677"/>
            <a:ext cx="1656184" cy="369332"/>
          </a:xfrm>
          <a:prstGeom prst="rect">
            <a:avLst/>
          </a:prstGeom>
          <a:noFill/>
        </p:spPr>
        <p:txBody>
          <a:bodyPr wrap="square" rtlCol="0">
            <a:spAutoFit/>
          </a:bodyPr>
          <a:lstStyle/>
          <a:p>
            <a:r>
              <a:rPr lang="fr-FR" b="1" dirty="0">
                <a:solidFill>
                  <a:schemeClr val="accent2"/>
                </a:solidFill>
              </a:rPr>
              <a:t>PUBLICATION</a:t>
            </a:r>
          </a:p>
        </p:txBody>
      </p:sp>
      <p:sp>
        <p:nvSpPr>
          <p:cNvPr id="17" name="ZoneTexte 16"/>
          <p:cNvSpPr txBox="1"/>
          <p:nvPr/>
        </p:nvSpPr>
        <p:spPr>
          <a:xfrm flipH="1">
            <a:off x="2624180" y="2073430"/>
            <a:ext cx="1332859" cy="369332"/>
          </a:xfrm>
          <a:prstGeom prst="rect">
            <a:avLst/>
          </a:prstGeom>
          <a:noFill/>
        </p:spPr>
        <p:txBody>
          <a:bodyPr wrap="square" rtlCol="0">
            <a:spAutoFit/>
          </a:bodyPr>
          <a:lstStyle/>
          <a:p>
            <a:r>
              <a:rPr lang="fr-FR" dirty="0">
                <a:solidFill>
                  <a:schemeClr val="accent2"/>
                </a:solidFill>
              </a:rPr>
              <a:t>Définition : </a:t>
            </a:r>
          </a:p>
        </p:txBody>
      </p:sp>
      <p:sp>
        <p:nvSpPr>
          <p:cNvPr id="18" name="ZoneTexte 17"/>
          <p:cNvSpPr txBox="1"/>
          <p:nvPr/>
        </p:nvSpPr>
        <p:spPr>
          <a:xfrm flipH="1">
            <a:off x="3843291" y="1762884"/>
            <a:ext cx="4932040" cy="2031325"/>
          </a:xfrm>
          <a:prstGeom prst="rect">
            <a:avLst/>
          </a:prstGeom>
          <a:noFill/>
        </p:spPr>
        <p:txBody>
          <a:bodyPr wrap="square" rtlCol="0">
            <a:spAutoFit/>
          </a:bodyPr>
          <a:lstStyle/>
          <a:p>
            <a:r>
              <a:rPr lang="fr-FR" dirty="0"/>
              <a:t>Une mention de publication est une mention identifiant le ou les </a:t>
            </a:r>
            <a:r>
              <a:rPr lang="fr-FR" b="1" dirty="0">
                <a:solidFill>
                  <a:schemeClr val="accent2"/>
                </a:solidFill>
              </a:rPr>
              <a:t>lieux</a:t>
            </a:r>
            <a:r>
              <a:rPr lang="fr-FR" dirty="0"/>
              <a:t> de publication, le ou les </a:t>
            </a:r>
            <a:r>
              <a:rPr lang="fr-FR" b="1" dirty="0">
                <a:solidFill>
                  <a:schemeClr val="accent2"/>
                </a:solidFill>
              </a:rPr>
              <a:t>éditeurs</a:t>
            </a:r>
            <a:r>
              <a:rPr lang="fr-FR" dirty="0"/>
              <a:t> et la ou les </a:t>
            </a:r>
            <a:r>
              <a:rPr lang="fr-FR" b="1" dirty="0">
                <a:solidFill>
                  <a:schemeClr val="accent2"/>
                </a:solidFill>
              </a:rPr>
              <a:t>dates</a:t>
            </a:r>
            <a:r>
              <a:rPr lang="fr-FR" dirty="0"/>
              <a:t> </a:t>
            </a:r>
            <a:r>
              <a:rPr lang="fr-FR" b="1" dirty="0">
                <a:solidFill>
                  <a:schemeClr val="accent2"/>
                </a:solidFill>
              </a:rPr>
              <a:t>de publication </a:t>
            </a:r>
            <a:r>
              <a:rPr lang="fr-FR" dirty="0"/>
              <a:t>d’une ressource.</a:t>
            </a:r>
          </a:p>
          <a:p>
            <a:r>
              <a:rPr lang="fr-FR" dirty="0"/>
              <a:t>Les mentions de publication comprennent les mentions relatives à la </a:t>
            </a:r>
            <a:r>
              <a:rPr lang="fr-FR" dirty="0">
                <a:solidFill>
                  <a:schemeClr val="accent2"/>
                </a:solidFill>
              </a:rPr>
              <a:t>publication</a:t>
            </a:r>
            <a:r>
              <a:rPr lang="fr-FR" dirty="0"/>
              <a:t>, à </a:t>
            </a:r>
            <a:r>
              <a:rPr lang="fr-FR" dirty="0">
                <a:solidFill>
                  <a:schemeClr val="accent2"/>
                </a:solidFill>
              </a:rPr>
              <a:t>la mise à disposition</a:t>
            </a:r>
            <a:r>
              <a:rPr lang="fr-FR" dirty="0"/>
              <a:t> ou à l’</a:t>
            </a:r>
            <a:r>
              <a:rPr lang="fr-FR" dirty="0">
                <a:solidFill>
                  <a:schemeClr val="accent2"/>
                </a:solidFill>
              </a:rPr>
              <a:t>émission</a:t>
            </a:r>
            <a:r>
              <a:rPr lang="fr-FR" dirty="0"/>
              <a:t> d’une ressource.</a:t>
            </a:r>
          </a:p>
        </p:txBody>
      </p:sp>
      <p:sp>
        <p:nvSpPr>
          <p:cNvPr id="19" name="ZoneTexte 18"/>
          <p:cNvSpPr txBox="1"/>
          <p:nvPr/>
        </p:nvSpPr>
        <p:spPr>
          <a:xfrm flipH="1">
            <a:off x="2624180" y="3889686"/>
            <a:ext cx="1257246" cy="369332"/>
          </a:xfrm>
          <a:prstGeom prst="rect">
            <a:avLst/>
          </a:prstGeom>
          <a:noFill/>
        </p:spPr>
        <p:txBody>
          <a:bodyPr wrap="square" rtlCol="0">
            <a:spAutoFit/>
          </a:bodyPr>
          <a:lstStyle/>
          <a:p>
            <a:r>
              <a:rPr lang="fr-FR" dirty="0">
                <a:solidFill>
                  <a:schemeClr val="accent2"/>
                </a:solidFill>
              </a:rPr>
              <a:t>Concerne :</a:t>
            </a:r>
          </a:p>
        </p:txBody>
      </p:sp>
      <p:sp>
        <p:nvSpPr>
          <p:cNvPr id="22" name="ZoneTexte 21"/>
          <p:cNvSpPr txBox="1"/>
          <p:nvPr/>
        </p:nvSpPr>
        <p:spPr>
          <a:xfrm>
            <a:off x="3843291" y="3888092"/>
            <a:ext cx="5334436" cy="646331"/>
          </a:xfrm>
          <a:prstGeom prst="rect">
            <a:avLst/>
          </a:prstGeom>
          <a:noFill/>
        </p:spPr>
        <p:txBody>
          <a:bodyPr wrap="square" rtlCol="0">
            <a:spAutoFit/>
          </a:bodyPr>
          <a:lstStyle/>
          <a:p>
            <a:r>
              <a:rPr lang="fr-FR" dirty="0"/>
              <a:t>Ressource </a:t>
            </a:r>
            <a:r>
              <a:rPr lang="fr-FR" dirty="0" smtClean="0"/>
              <a:t>publiée / non réservée à un public restreint ou privé</a:t>
            </a:r>
            <a:endParaRPr lang="fr-FR" dirty="0"/>
          </a:p>
        </p:txBody>
      </p:sp>
      <p:cxnSp>
        <p:nvCxnSpPr>
          <p:cNvPr id="23" name="Connecteur droit 22"/>
          <p:cNvCxnSpPr/>
          <p:nvPr/>
        </p:nvCxnSpPr>
        <p:spPr>
          <a:xfrm>
            <a:off x="1681152" y="3068960"/>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2394322" y="2275421"/>
            <a:ext cx="5258" cy="18456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401232" y="2275421"/>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394322" y="4121059"/>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79130" y="938332"/>
            <a:ext cx="3881255" cy="461665"/>
          </a:xfrm>
          <a:prstGeom prst="rect">
            <a:avLst/>
          </a:prstGeom>
          <a:noFill/>
        </p:spPr>
        <p:txBody>
          <a:bodyPr wrap="none" rtlCol="0">
            <a:spAutoFit/>
          </a:bodyPr>
          <a:lstStyle/>
          <a:p>
            <a:r>
              <a:rPr lang="fr-FR" sz="2400" b="1" dirty="0"/>
              <a:t>Pour une ressource publiée : </a:t>
            </a:r>
          </a:p>
        </p:txBody>
      </p:sp>
    </p:spTree>
    <p:extLst>
      <p:ext uri="{BB962C8B-B14F-4D97-AF65-F5344CB8AC3E}">
        <p14:creationId xmlns:p14="http://schemas.microsoft.com/office/powerpoint/2010/main" val="603402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2" name="ZoneTexte 1"/>
          <p:cNvSpPr txBox="1"/>
          <p:nvPr/>
        </p:nvSpPr>
        <p:spPr>
          <a:xfrm>
            <a:off x="251520" y="2854677"/>
            <a:ext cx="1656184" cy="369332"/>
          </a:xfrm>
          <a:prstGeom prst="rect">
            <a:avLst/>
          </a:prstGeom>
          <a:noFill/>
        </p:spPr>
        <p:txBody>
          <a:bodyPr wrap="square" rtlCol="0">
            <a:spAutoFit/>
          </a:bodyPr>
          <a:lstStyle/>
          <a:p>
            <a:r>
              <a:rPr lang="fr-FR" b="1" dirty="0">
                <a:solidFill>
                  <a:schemeClr val="accent2"/>
                </a:solidFill>
              </a:rPr>
              <a:t>PUBLICATION</a:t>
            </a:r>
          </a:p>
        </p:txBody>
      </p:sp>
      <p:sp>
        <p:nvSpPr>
          <p:cNvPr id="4" name="ZoneTexte 3"/>
          <p:cNvSpPr txBox="1"/>
          <p:nvPr/>
        </p:nvSpPr>
        <p:spPr>
          <a:xfrm>
            <a:off x="679130" y="938332"/>
            <a:ext cx="3881255" cy="461665"/>
          </a:xfrm>
          <a:prstGeom prst="rect">
            <a:avLst/>
          </a:prstGeom>
          <a:noFill/>
        </p:spPr>
        <p:txBody>
          <a:bodyPr wrap="none" rtlCol="0">
            <a:spAutoFit/>
          </a:bodyPr>
          <a:lstStyle/>
          <a:p>
            <a:r>
              <a:rPr lang="fr-FR" sz="2400" b="1" dirty="0"/>
              <a:t>Pour une ressource publiée : </a:t>
            </a:r>
          </a:p>
        </p:txBody>
      </p:sp>
      <p:sp>
        <p:nvSpPr>
          <p:cNvPr id="5" name="ZoneTexte 4"/>
          <p:cNvSpPr txBox="1"/>
          <p:nvPr/>
        </p:nvSpPr>
        <p:spPr>
          <a:xfrm flipH="1">
            <a:off x="2624180" y="2073430"/>
            <a:ext cx="1332859" cy="369332"/>
          </a:xfrm>
          <a:prstGeom prst="rect">
            <a:avLst/>
          </a:prstGeom>
          <a:noFill/>
        </p:spPr>
        <p:txBody>
          <a:bodyPr wrap="square" rtlCol="0">
            <a:spAutoFit/>
          </a:bodyPr>
          <a:lstStyle/>
          <a:p>
            <a:r>
              <a:rPr lang="fr-FR" dirty="0">
                <a:solidFill>
                  <a:schemeClr val="accent2"/>
                </a:solidFill>
              </a:rPr>
              <a:t>Définition : </a:t>
            </a:r>
          </a:p>
        </p:txBody>
      </p:sp>
      <p:sp>
        <p:nvSpPr>
          <p:cNvPr id="9" name="ZoneTexte 8"/>
          <p:cNvSpPr txBox="1"/>
          <p:nvPr/>
        </p:nvSpPr>
        <p:spPr>
          <a:xfrm flipH="1">
            <a:off x="3843291" y="1762884"/>
            <a:ext cx="4932040" cy="2031325"/>
          </a:xfrm>
          <a:prstGeom prst="rect">
            <a:avLst/>
          </a:prstGeom>
          <a:noFill/>
        </p:spPr>
        <p:txBody>
          <a:bodyPr wrap="square" rtlCol="0">
            <a:spAutoFit/>
          </a:bodyPr>
          <a:lstStyle/>
          <a:p>
            <a:r>
              <a:rPr lang="fr-FR" dirty="0"/>
              <a:t>Une mention de publication est une mention identifiant le ou les </a:t>
            </a:r>
            <a:r>
              <a:rPr lang="fr-FR" b="1" dirty="0">
                <a:solidFill>
                  <a:schemeClr val="accent2"/>
                </a:solidFill>
              </a:rPr>
              <a:t>lieux</a:t>
            </a:r>
            <a:r>
              <a:rPr lang="fr-FR" dirty="0"/>
              <a:t> de publication, le ou les </a:t>
            </a:r>
            <a:r>
              <a:rPr lang="fr-FR" b="1" dirty="0">
                <a:solidFill>
                  <a:schemeClr val="accent2"/>
                </a:solidFill>
              </a:rPr>
              <a:t>éditeurs</a:t>
            </a:r>
            <a:r>
              <a:rPr lang="fr-FR" dirty="0"/>
              <a:t> et la ou les </a:t>
            </a:r>
            <a:r>
              <a:rPr lang="fr-FR" b="1" dirty="0">
                <a:solidFill>
                  <a:schemeClr val="accent2"/>
                </a:solidFill>
              </a:rPr>
              <a:t>dates</a:t>
            </a:r>
            <a:r>
              <a:rPr lang="fr-FR" dirty="0"/>
              <a:t> </a:t>
            </a:r>
            <a:r>
              <a:rPr lang="fr-FR" b="1" dirty="0">
                <a:solidFill>
                  <a:schemeClr val="accent2"/>
                </a:solidFill>
              </a:rPr>
              <a:t>de publication </a:t>
            </a:r>
            <a:r>
              <a:rPr lang="fr-FR" dirty="0"/>
              <a:t>d’une ressource.</a:t>
            </a:r>
          </a:p>
          <a:p>
            <a:r>
              <a:rPr lang="fr-FR" dirty="0"/>
              <a:t>Les mentions de publication comprennent les mentions relatives à la </a:t>
            </a:r>
            <a:r>
              <a:rPr lang="fr-FR" dirty="0">
                <a:solidFill>
                  <a:schemeClr val="accent2"/>
                </a:solidFill>
              </a:rPr>
              <a:t>publication</a:t>
            </a:r>
            <a:r>
              <a:rPr lang="fr-FR" dirty="0"/>
              <a:t>, à </a:t>
            </a:r>
            <a:r>
              <a:rPr lang="fr-FR" dirty="0">
                <a:solidFill>
                  <a:schemeClr val="accent2"/>
                </a:solidFill>
              </a:rPr>
              <a:t>la mise à disposition</a:t>
            </a:r>
            <a:r>
              <a:rPr lang="fr-FR" dirty="0"/>
              <a:t> ou à l’</a:t>
            </a:r>
            <a:r>
              <a:rPr lang="fr-FR" dirty="0">
                <a:solidFill>
                  <a:schemeClr val="accent2"/>
                </a:solidFill>
              </a:rPr>
              <a:t>émission</a:t>
            </a:r>
            <a:r>
              <a:rPr lang="fr-FR" dirty="0"/>
              <a:t> d’une ressource.</a:t>
            </a:r>
          </a:p>
        </p:txBody>
      </p:sp>
      <p:sp>
        <p:nvSpPr>
          <p:cNvPr id="10" name="ZoneTexte 9"/>
          <p:cNvSpPr txBox="1"/>
          <p:nvPr/>
        </p:nvSpPr>
        <p:spPr>
          <a:xfrm flipH="1">
            <a:off x="2624180" y="3889686"/>
            <a:ext cx="1257246" cy="369332"/>
          </a:xfrm>
          <a:prstGeom prst="rect">
            <a:avLst/>
          </a:prstGeom>
          <a:noFill/>
        </p:spPr>
        <p:txBody>
          <a:bodyPr wrap="square" rtlCol="0">
            <a:spAutoFit/>
          </a:bodyPr>
          <a:lstStyle/>
          <a:p>
            <a:r>
              <a:rPr lang="fr-FR" dirty="0">
                <a:solidFill>
                  <a:schemeClr val="accent2"/>
                </a:solidFill>
              </a:rPr>
              <a:t>Concerne :</a:t>
            </a:r>
          </a:p>
        </p:txBody>
      </p:sp>
      <p:cxnSp>
        <p:nvCxnSpPr>
          <p:cNvPr id="12" name="Connecteur droit 11"/>
          <p:cNvCxnSpPr/>
          <p:nvPr/>
        </p:nvCxnSpPr>
        <p:spPr>
          <a:xfrm>
            <a:off x="1681152" y="3068960"/>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2394322" y="2275421"/>
            <a:ext cx="5258" cy="18456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401232" y="2275421"/>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flipH="1">
            <a:off x="466685" y="4334400"/>
            <a:ext cx="1214467" cy="400110"/>
          </a:xfrm>
          <a:prstGeom prst="rect">
            <a:avLst/>
          </a:prstGeom>
          <a:noFill/>
        </p:spPr>
        <p:txBody>
          <a:bodyPr wrap="square" rtlCol="0">
            <a:spAutoFit/>
          </a:bodyPr>
          <a:lstStyle/>
          <a:p>
            <a:r>
              <a:rPr lang="fr-FR" sz="2000" dirty="0">
                <a:solidFill>
                  <a:schemeClr val="accent2"/>
                </a:solidFill>
              </a:rPr>
              <a:t>Exemples</a:t>
            </a:r>
          </a:p>
        </p:txBody>
      </p:sp>
      <p:sp>
        <p:nvSpPr>
          <p:cNvPr id="19" name="ZoneTexte 18"/>
          <p:cNvSpPr txBox="1"/>
          <p:nvPr/>
        </p:nvSpPr>
        <p:spPr>
          <a:xfrm>
            <a:off x="899592" y="6581001"/>
            <a:ext cx="1356993" cy="276999"/>
          </a:xfrm>
          <a:prstGeom prst="rect">
            <a:avLst/>
          </a:prstGeom>
          <a:noFill/>
        </p:spPr>
        <p:txBody>
          <a:bodyPr wrap="square" rtlCol="0">
            <a:spAutoFit/>
          </a:bodyPr>
          <a:lstStyle/>
          <a:p>
            <a:r>
              <a:rPr lang="fr-FR" sz="1200" dirty="0"/>
              <a:t>Livres édités</a:t>
            </a:r>
          </a:p>
        </p:txBody>
      </p:sp>
      <p:sp>
        <p:nvSpPr>
          <p:cNvPr id="22" name="ZoneTexte 21"/>
          <p:cNvSpPr txBox="1"/>
          <p:nvPr/>
        </p:nvSpPr>
        <p:spPr>
          <a:xfrm>
            <a:off x="2903946" y="6530761"/>
            <a:ext cx="1356993" cy="276999"/>
          </a:xfrm>
          <a:prstGeom prst="rect">
            <a:avLst/>
          </a:prstGeom>
          <a:noFill/>
        </p:spPr>
        <p:txBody>
          <a:bodyPr wrap="square" rtlCol="0">
            <a:spAutoFit/>
          </a:bodyPr>
          <a:lstStyle/>
          <a:p>
            <a:r>
              <a:rPr lang="fr-FR" sz="1200" dirty="0"/>
              <a:t>DVD</a:t>
            </a:r>
          </a:p>
        </p:txBody>
      </p:sp>
      <p:sp>
        <p:nvSpPr>
          <p:cNvPr id="23" name="ZoneTexte 22"/>
          <p:cNvSpPr txBox="1"/>
          <p:nvPr/>
        </p:nvSpPr>
        <p:spPr>
          <a:xfrm>
            <a:off x="4756528" y="6518840"/>
            <a:ext cx="1356993" cy="276999"/>
          </a:xfrm>
          <a:prstGeom prst="rect">
            <a:avLst/>
          </a:prstGeom>
          <a:noFill/>
        </p:spPr>
        <p:txBody>
          <a:bodyPr wrap="square" rtlCol="0">
            <a:spAutoFit/>
          </a:bodyPr>
          <a:lstStyle/>
          <a:p>
            <a:r>
              <a:rPr lang="fr-FR" sz="1200" dirty="0"/>
              <a:t>CD</a:t>
            </a:r>
          </a:p>
        </p:txBody>
      </p:sp>
      <p:sp>
        <p:nvSpPr>
          <p:cNvPr id="25" name="ZoneTexte 24"/>
          <p:cNvSpPr txBox="1"/>
          <p:nvPr/>
        </p:nvSpPr>
        <p:spPr>
          <a:xfrm>
            <a:off x="5954967" y="6525511"/>
            <a:ext cx="1356993" cy="276999"/>
          </a:xfrm>
          <a:prstGeom prst="rect">
            <a:avLst/>
          </a:prstGeom>
          <a:noFill/>
        </p:spPr>
        <p:txBody>
          <a:bodyPr wrap="square" rtlCol="0">
            <a:spAutoFit/>
          </a:bodyPr>
          <a:lstStyle/>
          <a:p>
            <a:r>
              <a:rPr lang="fr-FR" sz="1200" dirty="0"/>
              <a:t>E-books</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29" y="5102185"/>
            <a:ext cx="1439364" cy="1420258"/>
          </a:xfrm>
          <a:prstGeom prst="rect">
            <a:avLst/>
          </a:prstGeom>
        </p:spPr>
      </p:pic>
      <p:sp>
        <p:nvSpPr>
          <p:cNvPr id="21" name="AutoShape 2" descr="Résultat de recherche d'images pour &quot;dvd&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3383" y="5301783"/>
            <a:ext cx="983234" cy="983234"/>
          </a:xfrm>
          <a:prstGeom prst="rect">
            <a:avLst/>
          </a:prstGeom>
        </p:spPr>
      </p:pic>
      <p:pic>
        <p:nvPicPr>
          <p:cNvPr id="27" name="Imag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1277" y="5399196"/>
            <a:ext cx="800904" cy="760753"/>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3127" y="5389482"/>
            <a:ext cx="1343282" cy="980647"/>
          </a:xfrm>
          <a:prstGeom prst="rect">
            <a:avLst/>
          </a:prstGeom>
        </p:spPr>
      </p:pic>
      <p:pic>
        <p:nvPicPr>
          <p:cNvPr id="29" name="Imag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7199" y="5389482"/>
            <a:ext cx="1093991" cy="820493"/>
          </a:xfrm>
          <a:prstGeom prst="rect">
            <a:avLst/>
          </a:prstGeom>
        </p:spPr>
      </p:pic>
      <p:sp>
        <p:nvSpPr>
          <p:cNvPr id="30" name="ZoneTexte 29"/>
          <p:cNvSpPr txBox="1"/>
          <p:nvPr/>
        </p:nvSpPr>
        <p:spPr>
          <a:xfrm>
            <a:off x="7774060" y="6522443"/>
            <a:ext cx="1356993" cy="276999"/>
          </a:xfrm>
          <a:prstGeom prst="rect">
            <a:avLst/>
          </a:prstGeom>
          <a:noFill/>
        </p:spPr>
        <p:txBody>
          <a:bodyPr wrap="square" rtlCol="0">
            <a:spAutoFit/>
          </a:bodyPr>
          <a:lstStyle/>
          <a:p>
            <a:r>
              <a:rPr lang="fr-FR" sz="1200" dirty="0"/>
              <a:t>Site web</a:t>
            </a:r>
          </a:p>
        </p:txBody>
      </p:sp>
      <p:cxnSp>
        <p:nvCxnSpPr>
          <p:cNvPr id="49" name="Connecteur droit 48"/>
          <p:cNvCxnSpPr/>
          <p:nvPr/>
        </p:nvCxnSpPr>
        <p:spPr>
          <a:xfrm>
            <a:off x="2394322" y="4121059"/>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843291" y="3888092"/>
            <a:ext cx="5334436" cy="646331"/>
          </a:xfrm>
          <a:prstGeom prst="rect">
            <a:avLst/>
          </a:prstGeom>
          <a:noFill/>
        </p:spPr>
        <p:txBody>
          <a:bodyPr wrap="square" rtlCol="0">
            <a:spAutoFit/>
          </a:bodyPr>
          <a:lstStyle/>
          <a:p>
            <a:r>
              <a:rPr lang="fr-FR" dirty="0"/>
              <a:t>Ressource </a:t>
            </a:r>
            <a:r>
              <a:rPr lang="fr-FR" dirty="0" smtClean="0"/>
              <a:t>publiée / non réservée à un public restreint ou privé</a:t>
            </a:r>
            <a:endParaRPr lang="fr-FR" dirty="0"/>
          </a:p>
        </p:txBody>
      </p:sp>
    </p:spTree>
    <p:extLst>
      <p:ext uri="{BB962C8B-B14F-4D97-AF65-F5344CB8AC3E}">
        <p14:creationId xmlns:p14="http://schemas.microsoft.com/office/powerpoint/2010/main" val="3506534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normAutofit fontScale="90000"/>
          </a:bodyPr>
          <a:lstStyle/>
          <a:p>
            <a:r>
              <a:rPr lang="fr-FR" dirty="0">
                <a:solidFill>
                  <a:schemeClr val="accent2"/>
                </a:solidFill>
              </a:rPr>
              <a:t>MENTION  DE</a:t>
            </a:r>
            <a:br>
              <a:rPr lang="fr-FR" dirty="0">
                <a:solidFill>
                  <a:schemeClr val="accent2"/>
                </a:solidFill>
              </a:rPr>
            </a:br>
            <a:r>
              <a:rPr lang="fr-FR" dirty="0">
                <a:solidFill>
                  <a:schemeClr val="accent2"/>
                </a:solidFill>
              </a:rPr>
              <a:t/>
            </a:r>
            <a:br>
              <a:rPr lang="fr-FR" dirty="0">
                <a:solidFill>
                  <a:schemeClr val="accent2"/>
                </a:solidFill>
              </a:rPr>
            </a:br>
            <a:r>
              <a:rPr lang="fr-FR" dirty="0">
                <a:solidFill>
                  <a:schemeClr val="accent2"/>
                </a:solidFill>
              </a:rPr>
              <a:t>DIFFUSION / DISTRIBUTION</a:t>
            </a:r>
          </a:p>
        </p:txBody>
      </p:sp>
    </p:spTree>
    <p:extLst>
      <p:ext uri="{BB962C8B-B14F-4D97-AF65-F5344CB8AC3E}">
        <p14:creationId xmlns:p14="http://schemas.microsoft.com/office/powerpoint/2010/main" val="3119460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2" name="ZoneTexte 1"/>
          <p:cNvSpPr txBox="1"/>
          <p:nvPr/>
        </p:nvSpPr>
        <p:spPr>
          <a:xfrm>
            <a:off x="273050" y="2927379"/>
            <a:ext cx="1656184" cy="646331"/>
          </a:xfrm>
          <a:prstGeom prst="rect">
            <a:avLst/>
          </a:prstGeom>
          <a:noFill/>
        </p:spPr>
        <p:txBody>
          <a:bodyPr wrap="square" rtlCol="0">
            <a:spAutoFit/>
          </a:bodyPr>
          <a:lstStyle/>
          <a:p>
            <a:r>
              <a:rPr lang="fr-FR" b="1" dirty="0">
                <a:solidFill>
                  <a:schemeClr val="accent2"/>
                </a:solidFill>
              </a:rPr>
              <a:t>DIFFUSION</a:t>
            </a:r>
          </a:p>
          <a:p>
            <a:r>
              <a:rPr lang="fr-FR" b="1" dirty="0">
                <a:solidFill>
                  <a:schemeClr val="accent2"/>
                </a:solidFill>
              </a:rPr>
              <a:t>DISTRIBUTION</a:t>
            </a:r>
          </a:p>
        </p:txBody>
      </p:sp>
      <p:sp>
        <p:nvSpPr>
          <p:cNvPr id="4" name="ZoneTexte 3"/>
          <p:cNvSpPr txBox="1"/>
          <p:nvPr/>
        </p:nvSpPr>
        <p:spPr>
          <a:xfrm>
            <a:off x="647971" y="969329"/>
            <a:ext cx="3881255" cy="461665"/>
          </a:xfrm>
          <a:prstGeom prst="rect">
            <a:avLst/>
          </a:prstGeom>
          <a:noFill/>
        </p:spPr>
        <p:txBody>
          <a:bodyPr wrap="none" rtlCol="0">
            <a:spAutoFit/>
          </a:bodyPr>
          <a:lstStyle/>
          <a:p>
            <a:r>
              <a:rPr lang="fr-FR" sz="2400" b="1" dirty="0"/>
              <a:t>Pour une ressource publiée : </a:t>
            </a:r>
          </a:p>
        </p:txBody>
      </p:sp>
      <p:sp>
        <p:nvSpPr>
          <p:cNvPr id="9" name="ZoneTexte 8"/>
          <p:cNvSpPr txBox="1"/>
          <p:nvPr/>
        </p:nvSpPr>
        <p:spPr>
          <a:xfrm flipH="1">
            <a:off x="3925891" y="1883440"/>
            <a:ext cx="4932040" cy="1477328"/>
          </a:xfrm>
          <a:prstGeom prst="rect">
            <a:avLst/>
          </a:prstGeom>
          <a:noFill/>
        </p:spPr>
        <p:txBody>
          <a:bodyPr wrap="square" rtlCol="0">
            <a:spAutoFit/>
          </a:bodyPr>
          <a:lstStyle/>
          <a:p>
            <a:r>
              <a:rPr lang="fr-FR" dirty="0"/>
              <a:t>Une mention de diffusion ou de distribution est une mention identifiant le ou les </a:t>
            </a:r>
            <a:r>
              <a:rPr lang="fr-FR" b="1" dirty="0">
                <a:solidFill>
                  <a:schemeClr val="accent2"/>
                </a:solidFill>
              </a:rPr>
              <a:t>lieux</a:t>
            </a:r>
            <a:r>
              <a:rPr lang="fr-FR" dirty="0"/>
              <a:t> de diffusion ou de </a:t>
            </a:r>
            <a:r>
              <a:rPr lang="fr-FR" dirty="0">
                <a:solidFill>
                  <a:srgbClr val="C00000"/>
                </a:solidFill>
              </a:rPr>
              <a:t>distribution</a:t>
            </a:r>
            <a:r>
              <a:rPr lang="fr-FR" dirty="0"/>
              <a:t>, le ou les </a:t>
            </a:r>
            <a:r>
              <a:rPr lang="fr-FR" dirty="0">
                <a:solidFill>
                  <a:srgbClr val="C00000"/>
                </a:solidFill>
              </a:rPr>
              <a:t>diffuseurs</a:t>
            </a:r>
            <a:r>
              <a:rPr lang="fr-FR" dirty="0"/>
              <a:t> ou </a:t>
            </a:r>
            <a:r>
              <a:rPr lang="fr-FR" dirty="0">
                <a:solidFill>
                  <a:srgbClr val="C00000"/>
                </a:solidFill>
              </a:rPr>
              <a:t>distributeurs</a:t>
            </a:r>
            <a:r>
              <a:rPr lang="fr-FR" dirty="0"/>
              <a:t>, et la ou les </a:t>
            </a:r>
            <a:r>
              <a:rPr lang="fr-FR" b="1" dirty="0">
                <a:solidFill>
                  <a:schemeClr val="accent2"/>
                </a:solidFill>
              </a:rPr>
              <a:t>dates de diffusion </a:t>
            </a:r>
            <a:r>
              <a:rPr lang="fr-FR" dirty="0"/>
              <a:t>ou de </a:t>
            </a:r>
            <a:r>
              <a:rPr lang="fr-FR" dirty="0">
                <a:solidFill>
                  <a:srgbClr val="C00000"/>
                </a:solidFill>
              </a:rPr>
              <a:t>distribution </a:t>
            </a:r>
            <a:r>
              <a:rPr lang="fr-FR" dirty="0"/>
              <a:t>d’une ressource</a:t>
            </a:r>
          </a:p>
        </p:txBody>
      </p:sp>
      <p:sp>
        <p:nvSpPr>
          <p:cNvPr id="21" name="AutoShape 2" descr="Résultat de recherche d'images pour &quot;dvd&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flipH="1">
            <a:off x="2624180" y="2073430"/>
            <a:ext cx="1332859" cy="369332"/>
          </a:xfrm>
          <a:prstGeom prst="rect">
            <a:avLst/>
          </a:prstGeom>
          <a:noFill/>
        </p:spPr>
        <p:txBody>
          <a:bodyPr wrap="square" rtlCol="0">
            <a:spAutoFit/>
          </a:bodyPr>
          <a:lstStyle/>
          <a:p>
            <a:r>
              <a:rPr lang="fr-FR" dirty="0">
                <a:solidFill>
                  <a:schemeClr val="accent2"/>
                </a:solidFill>
              </a:rPr>
              <a:t>Définition : </a:t>
            </a:r>
          </a:p>
        </p:txBody>
      </p:sp>
      <p:sp>
        <p:nvSpPr>
          <p:cNvPr id="17" name="ZoneTexte 16"/>
          <p:cNvSpPr txBox="1"/>
          <p:nvPr/>
        </p:nvSpPr>
        <p:spPr>
          <a:xfrm flipH="1">
            <a:off x="2624180" y="3889686"/>
            <a:ext cx="1257246" cy="369332"/>
          </a:xfrm>
          <a:prstGeom prst="rect">
            <a:avLst/>
          </a:prstGeom>
          <a:noFill/>
        </p:spPr>
        <p:txBody>
          <a:bodyPr wrap="square" rtlCol="0">
            <a:spAutoFit/>
          </a:bodyPr>
          <a:lstStyle/>
          <a:p>
            <a:r>
              <a:rPr lang="fr-FR" dirty="0">
                <a:solidFill>
                  <a:schemeClr val="accent2"/>
                </a:solidFill>
              </a:rPr>
              <a:t>Concerne :</a:t>
            </a:r>
          </a:p>
        </p:txBody>
      </p:sp>
      <p:cxnSp>
        <p:nvCxnSpPr>
          <p:cNvPr id="18" name="Connecteur droit 17"/>
          <p:cNvCxnSpPr/>
          <p:nvPr/>
        </p:nvCxnSpPr>
        <p:spPr>
          <a:xfrm>
            <a:off x="1681152" y="3068960"/>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2394322" y="2275421"/>
            <a:ext cx="5258" cy="18456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401232" y="2275421"/>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394322" y="4121059"/>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957039" y="3889686"/>
            <a:ext cx="5186961" cy="646331"/>
          </a:xfrm>
          <a:prstGeom prst="rect">
            <a:avLst/>
          </a:prstGeom>
          <a:noFill/>
        </p:spPr>
        <p:txBody>
          <a:bodyPr wrap="square" rtlCol="0">
            <a:spAutoFit/>
          </a:bodyPr>
          <a:lstStyle/>
          <a:p>
            <a:r>
              <a:rPr lang="fr-FR" dirty="0"/>
              <a:t>Ressource </a:t>
            </a:r>
            <a:r>
              <a:rPr lang="fr-FR" dirty="0" smtClean="0"/>
              <a:t>publiée / non réservée à un public restreint ou privé</a:t>
            </a:r>
            <a:endParaRPr lang="fr-FR" dirty="0"/>
          </a:p>
        </p:txBody>
      </p:sp>
    </p:spTree>
    <p:extLst>
      <p:ext uri="{BB962C8B-B14F-4D97-AF65-F5344CB8AC3E}">
        <p14:creationId xmlns:p14="http://schemas.microsoft.com/office/powerpoint/2010/main" val="275438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4784" y="168275"/>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4" name="ZoneTexte 3"/>
          <p:cNvSpPr txBox="1"/>
          <p:nvPr/>
        </p:nvSpPr>
        <p:spPr>
          <a:xfrm>
            <a:off x="827584" y="1030818"/>
            <a:ext cx="3881255" cy="461665"/>
          </a:xfrm>
          <a:prstGeom prst="rect">
            <a:avLst/>
          </a:prstGeom>
          <a:noFill/>
        </p:spPr>
        <p:txBody>
          <a:bodyPr wrap="none" rtlCol="0">
            <a:spAutoFit/>
          </a:bodyPr>
          <a:lstStyle/>
          <a:p>
            <a:r>
              <a:rPr lang="fr-FR" sz="2400" b="1" dirty="0"/>
              <a:t>Pour une ressource publiée : </a:t>
            </a:r>
          </a:p>
        </p:txBody>
      </p:sp>
      <p:sp>
        <p:nvSpPr>
          <p:cNvPr id="17" name="ZoneTexte 16"/>
          <p:cNvSpPr txBox="1"/>
          <p:nvPr/>
        </p:nvSpPr>
        <p:spPr>
          <a:xfrm flipH="1">
            <a:off x="1204463" y="4561109"/>
            <a:ext cx="6810242" cy="923330"/>
          </a:xfrm>
          <a:prstGeom prst="rect">
            <a:avLst/>
          </a:prstGeom>
          <a:noFill/>
        </p:spPr>
        <p:txBody>
          <a:bodyPr wrap="square" rtlCol="0">
            <a:spAutoFit/>
          </a:bodyPr>
          <a:lstStyle/>
          <a:p>
            <a:r>
              <a:rPr lang="fr-FR" b="1" dirty="0"/>
              <a:t>La diffusion  </a:t>
            </a:r>
            <a:r>
              <a:rPr lang="fr-FR" dirty="0"/>
              <a:t>désigne l'ensemble des opérations commerciales et marketing mises en œuvre par les éditeurs. </a:t>
            </a:r>
          </a:p>
          <a:p>
            <a:endParaRPr lang="fr-FR" dirty="0"/>
          </a:p>
        </p:txBody>
      </p:sp>
      <p:sp>
        <p:nvSpPr>
          <p:cNvPr id="21" name="AutoShape 2" descr="Résultat de recherche d'images pour &quot;dvd&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1204463" y="1614176"/>
            <a:ext cx="6408712" cy="1477328"/>
          </a:xfrm>
          <a:prstGeom prst="rect">
            <a:avLst/>
          </a:prstGeom>
          <a:noFill/>
        </p:spPr>
        <p:txBody>
          <a:bodyPr wrap="square" rtlCol="0">
            <a:spAutoFit/>
          </a:bodyPr>
          <a:lstStyle/>
          <a:p>
            <a:r>
              <a:rPr lang="fr-FR" b="1" dirty="0"/>
              <a:t>La distribution</a:t>
            </a:r>
            <a:r>
              <a:rPr lang="fr-FR" b="1" dirty="0">
                <a:solidFill>
                  <a:srgbClr val="92D050"/>
                </a:solidFill>
              </a:rPr>
              <a:t> </a:t>
            </a:r>
            <a:r>
              <a:rPr lang="fr-FR" dirty="0"/>
              <a:t>traite du financement, du stockage, de la promotion et de l’envoi des ressources produites. Elle a en charge leur circulation physique et la gestion des flux financiers qui en découlent. </a:t>
            </a:r>
          </a:p>
          <a:p>
            <a:endParaRPr lang="fr-FR" dirty="0"/>
          </a:p>
        </p:txBody>
      </p:sp>
      <p:pic>
        <p:nvPicPr>
          <p:cNvPr id="8" name="Image 7"/>
          <p:cNvPicPr>
            <a:picLocks noChangeAspect="1"/>
          </p:cNvPicPr>
          <p:nvPr/>
        </p:nvPicPr>
        <p:blipFill>
          <a:blip r:embed="rId3"/>
          <a:stretch>
            <a:fillRect/>
          </a:stretch>
        </p:blipFill>
        <p:spPr>
          <a:xfrm>
            <a:off x="1606893" y="2869412"/>
            <a:ext cx="5423713" cy="1135651"/>
          </a:xfrm>
          <a:prstGeom prst="rect">
            <a:avLst/>
          </a:prstGeom>
        </p:spPr>
      </p:pic>
      <p:pic>
        <p:nvPicPr>
          <p:cNvPr id="9" name="Image 8"/>
          <p:cNvPicPr>
            <a:picLocks noChangeAspect="1"/>
          </p:cNvPicPr>
          <p:nvPr/>
        </p:nvPicPr>
        <p:blipFill>
          <a:blip r:embed="rId4"/>
          <a:stretch>
            <a:fillRect/>
          </a:stretch>
        </p:blipFill>
        <p:spPr>
          <a:xfrm rot="21436207">
            <a:off x="2153438" y="5214604"/>
            <a:ext cx="3938912" cy="1341425"/>
          </a:xfrm>
          <a:prstGeom prst="rect">
            <a:avLst/>
          </a:prstGeom>
        </p:spPr>
      </p:pic>
    </p:spTree>
    <p:extLst>
      <p:ext uri="{BB962C8B-B14F-4D97-AF65-F5344CB8AC3E}">
        <p14:creationId xmlns:p14="http://schemas.microsoft.com/office/powerpoint/2010/main" val="2990429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4784" y="168275"/>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4" name="ZoneTexte 3"/>
          <p:cNvSpPr txBox="1"/>
          <p:nvPr/>
        </p:nvSpPr>
        <p:spPr>
          <a:xfrm>
            <a:off x="827584" y="1030818"/>
            <a:ext cx="3881255" cy="461665"/>
          </a:xfrm>
          <a:prstGeom prst="rect">
            <a:avLst/>
          </a:prstGeom>
          <a:noFill/>
        </p:spPr>
        <p:txBody>
          <a:bodyPr wrap="none" rtlCol="0">
            <a:spAutoFit/>
          </a:bodyPr>
          <a:lstStyle/>
          <a:p>
            <a:r>
              <a:rPr lang="fr-FR" sz="2400" b="1" dirty="0"/>
              <a:t>Pour une ressource publiée : </a:t>
            </a:r>
          </a:p>
        </p:txBody>
      </p:sp>
      <p:sp>
        <p:nvSpPr>
          <p:cNvPr id="17" name="ZoneTexte 16"/>
          <p:cNvSpPr txBox="1"/>
          <p:nvPr/>
        </p:nvSpPr>
        <p:spPr>
          <a:xfrm flipH="1">
            <a:off x="1204463" y="4561109"/>
            <a:ext cx="6810242" cy="1754326"/>
          </a:xfrm>
          <a:prstGeom prst="rect">
            <a:avLst/>
          </a:prstGeom>
          <a:noFill/>
        </p:spPr>
        <p:txBody>
          <a:bodyPr wrap="square" rtlCol="0">
            <a:spAutoFit/>
          </a:bodyPr>
          <a:lstStyle/>
          <a:p>
            <a:r>
              <a:rPr lang="fr-FR" b="1" dirty="0"/>
              <a:t>La diffusion  </a:t>
            </a:r>
            <a:r>
              <a:rPr lang="fr-FR" dirty="0"/>
              <a:t>désigne l'ensemble des opérations commerciales et marketing mises en œuvre par les éditeurs. </a:t>
            </a:r>
          </a:p>
          <a:p>
            <a:endParaRPr lang="fr-FR" dirty="0"/>
          </a:p>
          <a:p>
            <a:r>
              <a:rPr lang="fr-FR" dirty="0">
                <a:solidFill>
                  <a:schemeClr val="accent6">
                    <a:lumMod val="75000"/>
                  </a:schemeClr>
                </a:solidFill>
              </a:rPr>
              <a:t>Exemple </a:t>
            </a:r>
            <a:r>
              <a:rPr lang="fr-FR" dirty="0"/>
              <a:t>: Le magot des Dalton / dessins de Morris ; avec la collaboration de </a:t>
            </a:r>
            <a:r>
              <a:rPr lang="fr-FR" dirty="0" err="1"/>
              <a:t>Vicq</a:t>
            </a:r>
            <a:r>
              <a:rPr lang="fr-FR" dirty="0"/>
              <a:t> pour le scénario. - [</a:t>
            </a:r>
            <a:r>
              <a:rPr lang="fr-FR" dirty="0" err="1"/>
              <a:t>Givrins</a:t>
            </a:r>
            <a:r>
              <a:rPr lang="fr-FR" dirty="0"/>
              <a:t>] (Suisse) ; Lucky comics ; [</a:t>
            </a:r>
            <a:r>
              <a:rPr lang="fr-FR" dirty="0">
                <a:solidFill>
                  <a:schemeClr val="accent6">
                    <a:lumMod val="75000"/>
                  </a:schemeClr>
                </a:solidFill>
              </a:rPr>
              <a:t>Paris] : [</a:t>
            </a:r>
            <a:r>
              <a:rPr lang="fr-FR" dirty="0" err="1">
                <a:solidFill>
                  <a:schemeClr val="accent6">
                    <a:lumMod val="75000"/>
                  </a:schemeClr>
                </a:solidFill>
              </a:rPr>
              <a:t>diff</a:t>
            </a:r>
            <a:r>
              <a:rPr lang="fr-FR" dirty="0">
                <a:solidFill>
                  <a:schemeClr val="accent6">
                    <a:lumMod val="75000"/>
                  </a:schemeClr>
                </a:solidFill>
              </a:rPr>
              <a:t>. Dargaud</a:t>
            </a:r>
            <a:r>
              <a:rPr lang="fr-FR" dirty="0"/>
              <a:t>], 2001 (93-Pantin : </a:t>
            </a:r>
            <a:r>
              <a:rPr lang="fr-FR" dirty="0" err="1"/>
              <a:t>Impr</a:t>
            </a:r>
            <a:r>
              <a:rPr lang="fr-FR" dirty="0"/>
              <a:t>. PPO </a:t>
            </a:r>
            <a:r>
              <a:rPr lang="fr-FR" dirty="0" err="1"/>
              <a:t>graphic</a:t>
            </a:r>
            <a:r>
              <a:rPr lang="fr-FR" dirty="0"/>
              <a:t>).</a:t>
            </a:r>
            <a:endParaRPr lang="fr-FR" dirty="0">
              <a:solidFill>
                <a:schemeClr val="accent2"/>
              </a:solidFill>
            </a:endParaRPr>
          </a:p>
        </p:txBody>
      </p:sp>
      <p:sp>
        <p:nvSpPr>
          <p:cNvPr id="21" name="AutoShape 2" descr="Résultat de recherche d'images pour &quot;dvd&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1204463" y="1614176"/>
            <a:ext cx="6408712" cy="2308324"/>
          </a:xfrm>
          <a:prstGeom prst="rect">
            <a:avLst/>
          </a:prstGeom>
          <a:noFill/>
        </p:spPr>
        <p:txBody>
          <a:bodyPr wrap="square" rtlCol="0">
            <a:spAutoFit/>
          </a:bodyPr>
          <a:lstStyle/>
          <a:p>
            <a:r>
              <a:rPr lang="fr-FR" b="1" dirty="0"/>
              <a:t>La distribution</a:t>
            </a:r>
            <a:r>
              <a:rPr lang="fr-FR" b="1" dirty="0">
                <a:solidFill>
                  <a:srgbClr val="92D050"/>
                </a:solidFill>
              </a:rPr>
              <a:t> </a:t>
            </a:r>
            <a:r>
              <a:rPr lang="fr-FR" dirty="0"/>
              <a:t>traite du financement, du stockage, de la promotion et de l’envoi des ressources produites. Elle a en charge leur circulation physique et la gestion des flux financiers qui en découlent. </a:t>
            </a:r>
          </a:p>
          <a:p>
            <a:endParaRPr lang="fr-FR" dirty="0"/>
          </a:p>
          <a:p>
            <a:r>
              <a:rPr lang="fr-FR" dirty="0">
                <a:solidFill>
                  <a:schemeClr val="accent6">
                    <a:lumMod val="75000"/>
                  </a:schemeClr>
                </a:solidFill>
                <a:sym typeface="Wingdings" panose="05000000000000000000" pitchFamily="2" charset="2"/>
              </a:rPr>
              <a:t> </a:t>
            </a:r>
            <a:r>
              <a:rPr lang="fr-FR" dirty="0">
                <a:solidFill>
                  <a:schemeClr val="accent6">
                    <a:lumMod val="75000"/>
                  </a:schemeClr>
                </a:solidFill>
              </a:rPr>
              <a:t>Exemple </a:t>
            </a:r>
            <a:r>
              <a:rPr lang="fr-FR" dirty="0"/>
              <a:t>: Guerre &amp; paix dans l'Europe du Baroque 1614-1714 / Samuel Scheidt, Johann Hermann Schein... [et al.] ; Jordi </a:t>
            </a:r>
            <a:r>
              <a:rPr lang="fr-FR" dirty="0" err="1"/>
              <a:t>Savall</a:t>
            </a:r>
            <a:r>
              <a:rPr lang="fr-FR" dirty="0"/>
              <a:t> </a:t>
            </a:r>
            <a:r>
              <a:rPr lang="fr-FR" dirty="0" err="1"/>
              <a:t>dir</a:t>
            </a:r>
            <a:r>
              <a:rPr lang="fr-FR" dirty="0"/>
              <a:t>.. - [Paris] : Alia vox ; [</a:t>
            </a:r>
            <a:r>
              <a:rPr lang="fr-FR" dirty="0">
                <a:solidFill>
                  <a:schemeClr val="accent6">
                    <a:lumMod val="75000"/>
                  </a:schemeClr>
                </a:solidFill>
              </a:rPr>
              <a:t>France] : [Naïve distribution</a:t>
            </a:r>
            <a:r>
              <a:rPr lang="fr-FR" dirty="0"/>
              <a:t>], [DL 2015]. </a:t>
            </a:r>
          </a:p>
        </p:txBody>
      </p:sp>
    </p:spTree>
    <p:extLst>
      <p:ext uri="{BB962C8B-B14F-4D97-AF65-F5344CB8AC3E}">
        <p14:creationId xmlns:p14="http://schemas.microsoft.com/office/powerpoint/2010/main" val="42451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normAutofit fontScale="90000"/>
          </a:bodyPr>
          <a:lstStyle/>
          <a:p>
            <a:r>
              <a:rPr lang="fr-FR" dirty="0">
                <a:solidFill>
                  <a:schemeClr val="accent2"/>
                </a:solidFill>
              </a:rPr>
              <a:t>DATE  DE</a:t>
            </a:r>
            <a:br>
              <a:rPr lang="fr-FR" dirty="0">
                <a:solidFill>
                  <a:schemeClr val="accent2"/>
                </a:solidFill>
              </a:rPr>
            </a:br>
            <a:r>
              <a:rPr lang="fr-FR" dirty="0">
                <a:solidFill>
                  <a:schemeClr val="accent2"/>
                </a:solidFill>
              </a:rPr>
              <a:t/>
            </a:r>
            <a:br>
              <a:rPr lang="fr-FR" dirty="0">
                <a:solidFill>
                  <a:schemeClr val="accent2"/>
                </a:solidFill>
              </a:rPr>
            </a:br>
            <a:r>
              <a:rPr lang="fr-FR" dirty="0" smtClean="0">
                <a:solidFill>
                  <a:schemeClr val="accent2"/>
                </a:solidFill>
              </a:rPr>
              <a:t>COPYRIGHT</a:t>
            </a:r>
            <a:endParaRPr lang="fr-FR" dirty="0">
              <a:solidFill>
                <a:schemeClr val="accent2"/>
              </a:solidFill>
            </a:endParaRPr>
          </a:p>
        </p:txBody>
      </p:sp>
    </p:spTree>
    <p:extLst>
      <p:ext uri="{BB962C8B-B14F-4D97-AF65-F5344CB8AC3E}">
        <p14:creationId xmlns:p14="http://schemas.microsoft.com/office/powerpoint/2010/main" val="1551163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2" name="ZoneTexte 1"/>
          <p:cNvSpPr txBox="1"/>
          <p:nvPr/>
        </p:nvSpPr>
        <p:spPr>
          <a:xfrm>
            <a:off x="251520" y="2854677"/>
            <a:ext cx="1656184" cy="369332"/>
          </a:xfrm>
          <a:prstGeom prst="rect">
            <a:avLst/>
          </a:prstGeom>
          <a:noFill/>
        </p:spPr>
        <p:txBody>
          <a:bodyPr wrap="square" rtlCol="0">
            <a:spAutoFit/>
          </a:bodyPr>
          <a:lstStyle/>
          <a:p>
            <a:r>
              <a:rPr lang="fr-FR" b="1" dirty="0">
                <a:solidFill>
                  <a:schemeClr val="accent2"/>
                </a:solidFill>
              </a:rPr>
              <a:t>COPYRIGHT</a:t>
            </a:r>
          </a:p>
        </p:txBody>
      </p:sp>
      <p:sp>
        <p:nvSpPr>
          <p:cNvPr id="4" name="ZoneTexte 3"/>
          <p:cNvSpPr txBox="1"/>
          <p:nvPr/>
        </p:nvSpPr>
        <p:spPr>
          <a:xfrm>
            <a:off x="647971" y="1004460"/>
            <a:ext cx="3881255" cy="461665"/>
          </a:xfrm>
          <a:prstGeom prst="rect">
            <a:avLst/>
          </a:prstGeom>
          <a:noFill/>
        </p:spPr>
        <p:txBody>
          <a:bodyPr wrap="none" rtlCol="0">
            <a:spAutoFit/>
          </a:bodyPr>
          <a:lstStyle/>
          <a:p>
            <a:r>
              <a:rPr lang="fr-FR" sz="2400" b="1" dirty="0"/>
              <a:t>Pour une ressource publiée : </a:t>
            </a:r>
          </a:p>
        </p:txBody>
      </p:sp>
      <p:sp>
        <p:nvSpPr>
          <p:cNvPr id="9" name="ZoneTexte 8"/>
          <p:cNvSpPr txBox="1"/>
          <p:nvPr/>
        </p:nvSpPr>
        <p:spPr>
          <a:xfrm flipH="1">
            <a:off x="4031301" y="1655152"/>
            <a:ext cx="4932040" cy="2031325"/>
          </a:xfrm>
          <a:prstGeom prst="rect">
            <a:avLst/>
          </a:prstGeom>
          <a:noFill/>
        </p:spPr>
        <p:txBody>
          <a:bodyPr wrap="square" rtlCol="0">
            <a:spAutoFit/>
          </a:bodyPr>
          <a:lstStyle/>
          <a:p>
            <a:r>
              <a:rPr lang="fr-FR" dirty="0"/>
              <a:t>Une </a:t>
            </a:r>
            <a:r>
              <a:rPr lang="fr-FR" b="1" dirty="0"/>
              <a:t>date de copyright </a:t>
            </a:r>
            <a:r>
              <a:rPr lang="fr-FR" dirty="0"/>
              <a:t>est une date associée à une </a:t>
            </a:r>
            <a:r>
              <a:rPr lang="fr-FR" b="1" dirty="0">
                <a:solidFill>
                  <a:schemeClr val="accent2"/>
                </a:solidFill>
              </a:rPr>
              <a:t>revendication de protection </a:t>
            </a:r>
            <a:r>
              <a:rPr lang="fr-FR" dirty="0"/>
              <a:t>en vertu du copyright ou d’un régime similaire. </a:t>
            </a:r>
          </a:p>
          <a:p>
            <a:r>
              <a:rPr lang="fr-FR" dirty="0"/>
              <a:t>Les dates de copyright comprennent les dates de protection (c’est-à-dire les dates associées à des revendications de protection pour les enregistrements sonores). </a:t>
            </a:r>
          </a:p>
        </p:txBody>
      </p:sp>
      <p:sp>
        <p:nvSpPr>
          <p:cNvPr id="14" name="AutoShape 2" descr="Résultat de recherche d'images pour &quot;tirage photo argentique&quo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1377988" y="4958903"/>
            <a:ext cx="6408712" cy="12911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fr-FR" dirty="0"/>
              <a:t>Une date de copyright ne sert à l’identification de la ressource </a:t>
            </a:r>
            <a:r>
              <a:rPr lang="fr-FR" b="1" dirty="0"/>
              <a:t>que si ce copyright correspond à celui de la manifestation cataloguée</a:t>
            </a:r>
            <a:r>
              <a:rPr lang="fr-FR" dirty="0"/>
              <a:t>. </a:t>
            </a:r>
          </a:p>
          <a:p>
            <a:pPr algn="just"/>
            <a:r>
              <a:rPr lang="fr-FR" dirty="0"/>
              <a:t>		Cette date doit être </a:t>
            </a:r>
            <a:r>
              <a:rPr lang="fr-FR" dirty="0" smtClean="0"/>
              <a:t>plausible.</a:t>
            </a:r>
            <a:endParaRPr lang="fr-FR" dirty="0"/>
          </a:p>
        </p:txBody>
      </p:sp>
      <p:sp>
        <p:nvSpPr>
          <p:cNvPr id="15" name="ZoneTexte 14"/>
          <p:cNvSpPr txBox="1"/>
          <p:nvPr/>
        </p:nvSpPr>
        <p:spPr>
          <a:xfrm flipH="1">
            <a:off x="2624180" y="2073430"/>
            <a:ext cx="1332859" cy="369332"/>
          </a:xfrm>
          <a:prstGeom prst="rect">
            <a:avLst/>
          </a:prstGeom>
          <a:noFill/>
        </p:spPr>
        <p:txBody>
          <a:bodyPr wrap="square" rtlCol="0">
            <a:spAutoFit/>
          </a:bodyPr>
          <a:lstStyle/>
          <a:p>
            <a:r>
              <a:rPr lang="fr-FR" dirty="0">
                <a:solidFill>
                  <a:schemeClr val="accent2"/>
                </a:solidFill>
              </a:rPr>
              <a:t>Définition : </a:t>
            </a:r>
          </a:p>
        </p:txBody>
      </p:sp>
      <p:sp>
        <p:nvSpPr>
          <p:cNvPr id="17" name="ZoneTexte 16"/>
          <p:cNvSpPr txBox="1"/>
          <p:nvPr/>
        </p:nvSpPr>
        <p:spPr>
          <a:xfrm flipH="1">
            <a:off x="2624180" y="3889686"/>
            <a:ext cx="1257246" cy="369332"/>
          </a:xfrm>
          <a:prstGeom prst="rect">
            <a:avLst/>
          </a:prstGeom>
          <a:noFill/>
        </p:spPr>
        <p:txBody>
          <a:bodyPr wrap="square" rtlCol="0">
            <a:spAutoFit/>
          </a:bodyPr>
          <a:lstStyle/>
          <a:p>
            <a:r>
              <a:rPr lang="fr-FR" dirty="0">
                <a:solidFill>
                  <a:schemeClr val="accent2"/>
                </a:solidFill>
              </a:rPr>
              <a:t>Concerne :</a:t>
            </a:r>
          </a:p>
        </p:txBody>
      </p:sp>
      <p:cxnSp>
        <p:nvCxnSpPr>
          <p:cNvPr id="18" name="Connecteur droit 17"/>
          <p:cNvCxnSpPr/>
          <p:nvPr/>
        </p:nvCxnSpPr>
        <p:spPr>
          <a:xfrm>
            <a:off x="1681152" y="3068960"/>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2394322" y="2275421"/>
            <a:ext cx="5258" cy="18456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2401232" y="2275421"/>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394322" y="4121059"/>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031301" y="3902953"/>
            <a:ext cx="5112699" cy="646331"/>
          </a:xfrm>
          <a:prstGeom prst="rect">
            <a:avLst/>
          </a:prstGeom>
          <a:noFill/>
        </p:spPr>
        <p:txBody>
          <a:bodyPr wrap="square" rtlCol="0">
            <a:spAutoFit/>
          </a:bodyPr>
          <a:lstStyle/>
          <a:p>
            <a:r>
              <a:rPr lang="fr-FR" dirty="0"/>
              <a:t>Ressource </a:t>
            </a:r>
            <a:r>
              <a:rPr lang="fr-FR" dirty="0" smtClean="0"/>
              <a:t>publiée / non réservée à un public restreint ou privé</a:t>
            </a:r>
            <a:endParaRPr lang="fr-FR" dirty="0"/>
          </a:p>
        </p:txBody>
      </p:sp>
    </p:spTree>
    <p:extLst>
      <p:ext uri="{BB962C8B-B14F-4D97-AF65-F5344CB8AC3E}">
        <p14:creationId xmlns:p14="http://schemas.microsoft.com/office/powerpoint/2010/main" val="358301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17" name="ZoneTexte 16"/>
          <p:cNvSpPr txBox="1"/>
          <p:nvPr/>
        </p:nvSpPr>
        <p:spPr>
          <a:xfrm flipH="1">
            <a:off x="656526" y="4563099"/>
            <a:ext cx="1214467" cy="369332"/>
          </a:xfrm>
          <a:prstGeom prst="rect">
            <a:avLst/>
          </a:prstGeom>
          <a:noFill/>
        </p:spPr>
        <p:txBody>
          <a:bodyPr wrap="square" rtlCol="0">
            <a:spAutoFit/>
          </a:bodyPr>
          <a:lstStyle/>
          <a:p>
            <a:r>
              <a:rPr lang="fr-FR" dirty="0">
                <a:solidFill>
                  <a:schemeClr val="accent2"/>
                </a:solidFill>
              </a:rPr>
              <a:t>Exemples</a:t>
            </a:r>
          </a:p>
        </p:txBody>
      </p:sp>
      <p:sp>
        <p:nvSpPr>
          <p:cNvPr id="19" name="ZoneTexte 18"/>
          <p:cNvSpPr txBox="1"/>
          <p:nvPr/>
        </p:nvSpPr>
        <p:spPr>
          <a:xfrm>
            <a:off x="1544832" y="6489551"/>
            <a:ext cx="2993374" cy="400110"/>
          </a:xfrm>
          <a:prstGeom prst="rect">
            <a:avLst/>
          </a:prstGeom>
          <a:noFill/>
        </p:spPr>
        <p:txBody>
          <a:bodyPr wrap="square" rtlCol="0">
            <a:spAutoFit/>
          </a:bodyPr>
          <a:lstStyle/>
          <a:p>
            <a:r>
              <a:rPr lang="fr-FR" sz="2000" dirty="0"/>
              <a:t>©</a:t>
            </a:r>
            <a:r>
              <a:rPr lang="fr-FR" sz="1200" dirty="0"/>
              <a:t> – pour toutes les ressources </a:t>
            </a:r>
            <a:r>
              <a:rPr lang="fr-FR" sz="1200" dirty="0" smtClean="0"/>
              <a:t>… </a:t>
            </a:r>
            <a:endParaRPr lang="fr-FR" sz="1200" dirty="0"/>
          </a:p>
        </p:txBody>
      </p:sp>
      <p:sp>
        <p:nvSpPr>
          <p:cNvPr id="30" name="ZoneTexte 29"/>
          <p:cNvSpPr txBox="1"/>
          <p:nvPr/>
        </p:nvSpPr>
        <p:spPr>
          <a:xfrm>
            <a:off x="6266692" y="6523563"/>
            <a:ext cx="2696649" cy="276999"/>
          </a:xfrm>
          <a:prstGeom prst="rect">
            <a:avLst/>
          </a:prstGeom>
          <a:noFill/>
        </p:spPr>
        <p:txBody>
          <a:bodyPr wrap="square" rtlCol="0">
            <a:spAutoFit/>
          </a:bodyPr>
          <a:lstStyle/>
          <a:p>
            <a:r>
              <a:rPr lang="fr-FR" sz="1200" dirty="0"/>
              <a:t> – </a:t>
            </a:r>
            <a:r>
              <a:rPr lang="fr-FR" sz="1200" dirty="0" smtClean="0"/>
              <a:t>ajouté aux enregistrements sonores</a:t>
            </a:r>
            <a:endParaRPr lang="fr-FR" sz="1200" dirty="0"/>
          </a:p>
        </p:txBody>
      </p:sp>
      <p:sp>
        <p:nvSpPr>
          <p:cNvPr id="14" name="AutoShape 2" descr="Résultat de recherche d'images pour &quot;tirage photo argentique&quo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1" name="Image 20"/>
          <p:cNvPicPr>
            <a:picLocks noChangeAspect="1"/>
          </p:cNvPicPr>
          <p:nvPr/>
        </p:nvPicPr>
        <p:blipFill>
          <a:blip r:embed="rId3"/>
          <a:stretch>
            <a:fillRect/>
          </a:stretch>
        </p:blipFill>
        <p:spPr>
          <a:xfrm>
            <a:off x="1041269" y="5114924"/>
            <a:ext cx="4000500" cy="1438275"/>
          </a:xfrm>
          <a:prstGeom prst="rect">
            <a:avLst/>
          </a:prstGeom>
        </p:spPr>
      </p:pic>
      <p:pic>
        <p:nvPicPr>
          <p:cNvPr id="7" name="Image 6"/>
          <p:cNvPicPr>
            <a:picLocks noChangeAspect="1"/>
          </p:cNvPicPr>
          <p:nvPr/>
        </p:nvPicPr>
        <p:blipFill>
          <a:blip r:embed="rId4"/>
          <a:stretch>
            <a:fillRect/>
          </a:stretch>
        </p:blipFill>
        <p:spPr>
          <a:xfrm>
            <a:off x="5855410" y="6486272"/>
            <a:ext cx="540892" cy="351579"/>
          </a:xfrm>
          <a:prstGeom prst="rect">
            <a:avLst/>
          </a:prstGeom>
        </p:spPr>
      </p:pic>
      <p:sp>
        <p:nvSpPr>
          <p:cNvPr id="22" name="ZoneTexte 21"/>
          <p:cNvSpPr txBox="1"/>
          <p:nvPr/>
        </p:nvSpPr>
        <p:spPr>
          <a:xfrm>
            <a:off x="251520" y="2854677"/>
            <a:ext cx="1656184" cy="369332"/>
          </a:xfrm>
          <a:prstGeom prst="rect">
            <a:avLst/>
          </a:prstGeom>
          <a:noFill/>
        </p:spPr>
        <p:txBody>
          <a:bodyPr wrap="square" rtlCol="0">
            <a:spAutoFit/>
          </a:bodyPr>
          <a:lstStyle/>
          <a:p>
            <a:r>
              <a:rPr lang="fr-FR" b="1" dirty="0">
                <a:solidFill>
                  <a:schemeClr val="accent2"/>
                </a:solidFill>
              </a:rPr>
              <a:t>COPYRIGHT</a:t>
            </a:r>
          </a:p>
        </p:txBody>
      </p:sp>
      <p:sp>
        <p:nvSpPr>
          <p:cNvPr id="23" name="ZoneTexte 22"/>
          <p:cNvSpPr txBox="1"/>
          <p:nvPr/>
        </p:nvSpPr>
        <p:spPr>
          <a:xfrm flipH="1">
            <a:off x="4031301" y="1655152"/>
            <a:ext cx="4932040" cy="2031325"/>
          </a:xfrm>
          <a:prstGeom prst="rect">
            <a:avLst/>
          </a:prstGeom>
          <a:noFill/>
        </p:spPr>
        <p:txBody>
          <a:bodyPr wrap="square" rtlCol="0">
            <a:spAutoFit/>
          </a:bodyPr>
          <a:lstStyle/>
          <a:p>
            <a:r>
              <a:rPr lang="fr-FR" dirty="0"/>
              <a:t>Une </a:t>
            </a:r>
            <a:r>
              <a:rPr lang="fr-FR" b="1" dirty="0"/>
              <a:t>date de copyright </a:t>
            </a:r>
            <a:r>
              <a:rPr lang="fr-FR" dirty="0"/>
              <a:t>est une date associée à une </a:t>
            </a:r>
            <a:r>
              <a:rPr lang="fr-FR" b="1" dirty="0">
                <a:solidFill>
                  <a:schemeClr val="accent2"/>
                </a:solidFill>
              </a:rPr>
              <a:t>revendication de protection </a:t>
            </a:r>
            <a:r>
              <a:rPr lang="fr-FR" dirty="0"/>
              <a:t>en vertu du copyright ou d’un régime similaire. </a:t>
            </a:r>
          </a:p>
          <a:p>
            <a:r>
              <a:rPr lang="fr-FR" dirty="0"/>
              <a:t>Les dates de copyright comprennent les dates de protection (c’est-à-dire les dates associées à des revendications de protection pour les enregistrements sonores). </a:t>
            </a:r>
          </a:p>
        </p:txBody>
      </p:sp>
      <p:sp>
        <p:nvSpPr>
          <p:cNvPr id="27" name="ZoneTexte 26"/>
          <p:cNvSpPr txBox="1"/>
          <p:nvPr/>
        </p:nvSpPr>
        <p:spPr>
          <a:xfrm flipH="1">
            <a:off x="2624180" y="2073430"/>
            <a:ext cx="1332859" cy="369332"/>
          </a:xfrm>
          <a:prstGeom prst="rect">
            <a:avLst/>
          </a:prstGeom>
          <a:noFill/>
        </p:spPr>
        <p:txBody>
          <a:bodyPr wrap="square" rtlCol="0">
            <a:spAutoFit/>
          </a:bodyPr>
          <a:lstStyle/>
          <a:p>
            <a:r>
              <a:rPr lang="fr-FR" dirty="0">
                <a:solidFill>
                  <a:schemeClr val="accent2"/>
                </a:solidFill>
              </a:rPr>
              <a:t>Définition : </a:t>
            </a:r>
          </a:p>
        </p:txBody>
      </p:sp>
      <p:sp>
        <p:nvSpPr>
          <p:cNvPr id="28" name="ZoneTexte 27"/>
          <p:cNvSpPr txBox="1"/>
          <p:nvPr/>
        </p:nvSpPr>
        <p:spPr>
          <a:xfrm flipH="1">
            <a:off x="2624180" y="3889686"/>
            <a:ext cx="1257246" cy="369332"/>
          </a:xfrm>
          <a:prstGeom prst="rect">
            <a:avLst/>
          </a:prstGeom>
          <a:noFill/>
        </p:spPr>
        <p:txBody>
          <a:bodyPr wrap="square" rtlCol="0">
            <a:spAutoFit/>
          </a:bodyPr>
          <a:lstStyle/>
          <a:p>
            <a:r>
              <a:rPr lang="fr-FR" dirty="0">
                <a:solidFill>
                  <a:schemeClr val="accent2"/>
                </a:solidFill>
              </a:rPr>
              <a:t>Concerne :</a:t>
            </a:r>
          </a:p>
        </p:txBody>
      </p:sp>
      <p:cxnSp>
        <p:nvCxnSpPr>
          <p:cNvPr id="29" name="Connecteur droit 28"/>
          <p:cNvCxnSpPr/>
          <p:nvPr/>
        </p:nvCxnSpPr>
        <p:spPr>
          <a:xfrm>
            <a:off x="1681152" y="3068960"/>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2394322" y="2275421"/>
            <a:ext cx="5258" cy="18456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401232" y="2275421"/>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394322" y="4121059"/>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47971" y="1004460"/>
            <a:ext cx="3881255" cy="461665"/>
          </a:xfrm>
          <a:prstGeom prst="rect">
            <a:avLst/>
          </a:prstGeom>
          <a:noFill/>
        </p:spPr>
        <p:txBody>
          <a:bodyPr wrap="none" rtlCol="0">
            <a:spAutoFit/>
          </a:bodyPr>
          <a:lstStyle/>
          <a:p>
            <a:r>
              <a:rPr lang="fr-FR" sz="2400" b="1" dirty="0"/>
              <a:t>Pour une ressource publiée : </a:t>
            </a:r>
          </a:p>
        </p:txBody>
      </p:sp>
      <p:pic>
        <p:nvPicPr>
          <p:cNvPr id="1026" name="Picture 2" descr="Résultat de recherche d'images pour &quot;sound recording copyright symbol&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856" y="4874072"/>
            <a:ext cx="2414289" cy="161220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4031301" y="3902953"/>
            <a:ext cx="5112699" cy="646331"/>
          </a:xfrm>
          <a:prstGeom prst="rect">
            <a:avLst/>
          </a:prstGeom>
          <a:noFill/>
        </p:spPr>
        <p:txBody>
          <a:bodyPr wrap="square" rtlCol="0">
            <a:spAutoFit/>
          </a:bodyPr>
          <a:lstStyle/>
          <a:p>
            <a:r>
              <a:rPr lang="fr-FR" dirty="0"/>
              <a:t>Ressource </a:t>
            </a:r>
            <a:r>
              <a:rPr lang="fr-FR" dirty="0" smtClean="0"/>
              <a:t>publiée / non réservée à un public restreint ou privé</a:t>
            </a:r>
            <a:endParaRPr lang="fr-FR" dirty="0"/>
          </a:p>
        </p:txBody>
      </p:sp>
    </p:spTree>
    <p:extLst>
      <p:ext uri="{BB962C8B-B14F-4D97-AF65-F5344CB8AC3E}">
        <p14:creationId xmlns:p14="http://schemas.microsoft.com/office/powerpoint/2010/main" val="330049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solidFill>
                  <a:schemeClr val="bg2">
                    <a:lumMod val="25000"/>
                  </a:schemeClr>
                </a:solidFill>
              </a:rPr>
              <a:t>RDA-FR : QUE DEVIENT LA ZONE DE L’ADRESSE ?</a:t>
            </a:r>
          </a:p>
        </p:txBody>
      </p:sp>
    </p:spTree>
    <p:extLst>
      <p:ext uri="{BB962C8B-B14F-4D97-AF65-F5344CB8AC3E}">
        <p14:creationId xmlns:p14="http://schemas.microsoft.com/office/powerpoint/2010/main" val="1100179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normAutofit fontScale="90000"/>
          </a:bodyPr>
          <a:lstStyle/>
          <a:p>
            <a:r>
              <a:rPr lang="fr-FR" dirty="0">
                <a:solidFill>
                  <a:schemeClr val="accent2"/>
                </a:solidFill>
              </a:rPr>
              <a:t>MENTION  DE</a:t>
            </a:r>
            <a:br>
              <a:rPr lang="fr-FR" dirty="0">
                <a:solidFill>
                  <a:schemeClr val="accent2"/>
                </a:solidFill>
              </a:rPr>
            </a:br>
            <a:r>
              <a:rPr lang="fr-FR" dirty="0">
                <a:solidFill>
                  <a:schemeClr val="accent2"/>
                </a:solidFill>
              </a:rPr>
              <a:t/>
            </a:r>
            <a:br>
              <a:rPr lang="fr-FR" dirty="0">
                <a:solidFill>
                  <a:schemeClr val="accent2"/>
                </a:solidFill>
              </a:rPr>
            </a:br>
            <a:r>
              <a:rPr lang="fr-FR" dirty="0">
                <a:solidFill>
                  <a:schemeClr val="accent2"/>
                </a:solidFill>
              </a:rPr>
              <a:t>FABRICATION</a:t>
            </a:r>
          </a:p>
        </p:txBody>
      </p:sp>
    </p:spTree>
    <p:extLst>
      <p:ext uri="{BB962C8B-B14F-4D97-AF65-F5344CB8AC3E}">
        <p14:creationId xmlns:p14="http://schemas.microsoft.com/office/powerpoint/2010/main" val="1952579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9" name="ZoneTexte 8"/>
          <p:cNvSpPr txBox="1"/>
          <p:nvPr/>
        </p:nvSpPr>
        <p:spPr>
          <a:xfrm flipH="1">
            <a:off x="4098227" y="2680184"/>
            <a:ext cx="4932040" cy="2308324"/>
          </a:xfrm>
          <a:prstGeom prst="rect">
            <a:avLst/>
          </a:prstGeom>
          <a:noFill/>
        </p:spPr>
        <p:txBody>
          <a:bodyPr wrap="square" rtlCol="0">
            <a:spAutoFit/>
          </a:bodyPr>
          <a:lstStyle/>
          <a:p>
            <a:r>
              <a:rPr lang="fr-FR" dirty="0"/>
              <a:t>Une mention de fabrication est une mention identifiant le ou les </a:t>
            </a:r>
            <a:r>
              <a:rPr lang="fr-FR" b="1" dirty="0">
                <a:solidFill>
                  <a:schemeClr val="accent2"/>
                </a:solidFill>
              </a:rPr>
              <a:t>lieux</a:t>
            </a:r>
            <a:r>
              <a:rPr lang="fr-FR" dirty="0"/>
              <a:t> de fabrication, le ou les </a:t>
            </a:r>
            <a:r>
              <a:rPr lang="fr-FR" b="1" dirty="0">
                <a:solidFill>
                  <a:schemeClr val="accent2"/>
                </a:solidFill>
              </a:rPr>
              <a:t>fabricants</a:t>
            </a:r>
            <a:r>
              <a:rPr lang="fr-FR" dirty="0"/>
              <a:t> et la ou les </a:t>
            </a:r>
            <a:r>
              <a:rPr lang="fr-FR" b="1" dirty="0">
                <a:solidFill>
                  <a:schemeClr val="accent2"/>
                </a:solidFill>
              </a:rPr>
              <a:t>dates de fabrication </a:t>
            </a:r>
            <a:r>
              <a:rPr lang="fr-FR" dirty="0"/>
              <a:t>d’une ressource.</a:t>
            </a:r>
          </a:p>
          <a:p>
            <a:r>
              <a:rPr lang="fr-FR" dirty="0"/>
              <a:t>Les mentions de fabrication comprennent les mentions relatives à l’</a:t>
            </a:r>
            <a:r>
              <a:rPr lang="fr-FR" dirty="0">
                <a:solidFill>
                  <a:schemeClr val="accent2"/>
                </a:solidFill>
              </a:rPr>
              <a:t>impression</a:t>
            </a:r>
            <a:r>
              <a:rPr lang="fr-FR" dirty="0"/>
              <a:t>, au </a:t>
            </a:r>
            <a:r>
              <a:rPr lang="fr-FR" dirty="0">
                <a:solidFill>
                  <a:schemeClr val="accent2"/>
                </a:solidFill>
              </a:rPr>
              <a:t>moulage</a:t>
            </a:r>
            <a:r>
              <a:rPr lang="fr-FR" dirty="0"/>
              <a:t>, à la </a:t>
            </a:r>
            <a:r>
              <a:rPr lang="fr-FR" dirty="0">
                <a:solidFill>
                  <a:schemeClr val="accent2"/>
                </a:solidFill>
              </a:rPr>
              <a:t>gravure</a:t>
            </a:r>
            <a:r>
              <a:rPr lang="fr-FR" dirty="0"/>
              <a:t>, au </a:t>
            </a:r>
            <a:r>
              <a:rPr lang="fr-FR" dirty="0">
                <a:solidFill>
                  <a:schemeClr val="accent2"/>
                </a:solidFill>
              </a:rPr>
              <a:t>pressage</a:t>
            </a:r>
            <a:r>
              <a:rPr lang="fr-FR" dirty="0"/>
              <a:t>, au </a:t>
            </a:r>
            <a:r>
              <a:rPr lang="fr-FR" dirty="0">
                <a:solidFill>
                  <a:schemeClr val="accent2"/>
                </a:solidFill>
              </a:rPr>
              <a:t>tirage</a:t>
            </a:r>
            <a:r>
              <a:rPr lang="fr-FR" dirty="0"/>
              <a:t>, etc. d’une ressource</a:t>
            </a:r>
            <a:endParaRPr lang="fr-FR" sz="1400" dirty="0"/>
          </a:p>
        </p:txBody>
      </p:sp>
      <p:sp>
        <p:nvSpPr>
          <p:cNvPr id="8" name="ZoneTexte 7"/>
          <p:cNvSpPr txBox="1"/>
          <p:nvPr/>
        </p:nvSpPr>
        <p:spPr>
          <a:xfrm>
            <a:off x="4073202" y="5148048"/>
            <a:ext cx="5254717" cy="646331"/>
          </a:xfrm>
          <a:prstGeom prst="rect">
            <a:avLst/>
          </a:prstGeom>
          <a:noFill/>
        </p:spPr>
        <p:txBody>
          <a:bodyPr wrap="square" rtlCol="0">
            <a:spAutoFit/>
          </a:bodyPr>
          <a:lstStyle/>
          <a:p>
            <a:r>
              <a:rPr lang="fr-FR" dirty="0" smtClean="0"/>
              <a:t>Modalités </a:t>
            </a:r>
            <a:r>
              <a:rPr lang="fr-FR" dirty="0"/>
              <a:t>de transformation d’un contenu en objet</a:t>
            </a:r>
          </a:p>
          <a:p>
            <a:endParaRPr lang="fr-FR" dirty="0"/>
          </a:p>
        </p:txBody>
      </p:sp>
      <p:sp>
        <p:nvSpPr>
          <p:cNvPr id="21" name="AutoShape 2" descr="Résultat de recherche d'images pour &quot;dvd&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693912" y="1018765"/>
            <a:ext cx="7776864" cy="1323439"/>
          </a:xfrm>
          <a:prstGeom prst="rect">
            <a:avLst/>
          </a:prstGeom>
          <a:noFill/>
        </p:spPr>
        <p:txBody>
          <a:bodyPr wrap="square" rtlCol="0">
            <a:spAutoFit/>
          </a:bodyPr>
          <a:lstStyle/>
          <a:p>
            <a:r>
              <a:rPr lang="fr-FR" sz="2000" b="1" dirty="0"/>
              <a:t>La mention de fabrication peut servir à l’identification d’une ressource: </a:t>
            </a:r>
          </a:p>
          <a:p>
            <a:pPr marL="742950" lvl="1" indent="-285750">
              <a:buFontTx/>
              <a:buChar char="-"/>
            </a:pPr>
            <a:r>
              <a:rPr lang="fr-FR" sz="2000" b="1" dirty="0"/>
              <a:t>non publiée</a:t>
            </a:r>
            <a:r>
              <a:rPr lang="fr-FR" sz="2000" dirty="0"/>
              <a:t>, donc associée à une mention de production</a:t>
            </a:r>
          </a:p>
          <a:p>
            <a:pPr marL="742950" lvl="1" indent="-285750">
              <a:buFontTx/>
              <a:buChar char="-"/>
            </a:pPr>
            <a:r>
              <a:rPr lang="fr-FR" sz="2000" b="1" dirty="0"/>
              <a:t>publiée</a:t>
            </a:r>
            <a:r>
              <a:rPr lang="fr-FR" sz="2000" dirty="0"/>
              <a:t>, donc associée à une mention de publication, distribution/diffusion, copyright/protection</a:t>
            </a:r>
          </a:p>
        </p:txBody>
      </p:sp>
      <p:sp>
        <p:nvSpPr>
          <p:cNvPr id="14" name="ZoneTexte 13"/>
          <p:cNvSpPr txBox="1"/>
          <p:nvPr/>
        </p:nvSpPr>
        <p:spPr>
          <a:xfrm flipH="1">
            <a:off x="2497602" y="3340839"/>
            <a:ext cx="1332859" cy="369332"/>
          </a:xfrm>
          <a:prstGeom prst="rect">
            <a:avLst/>
          </a:prstGeom>
          <a:noFill/>
        </p:spPr>
        <p:txBody>
          <a:bodyPr wrap="square" rtlCol="0">
            <a:spAutoFit/>
          </a:bodyPr>
          <a:lstStyle/>
          <a:p>
            <a:r>
              <a:rPr lang="fr-FR" dirty="0">
                <a:solidFill>
                  <a:schemeClr val="accent2"/>
                </a:solidFill>
              </a:rPr>
              <a:t>Définition : </a:t>
            </a:r>
          </a:p>
        </p:txBody>
      </p:sp>
      <p:sp>
        <p:nvSpPr>
          <p:cNvPr id="15" name="ZoneTexte 14"/>
          <p:cNvSpPr txBox="1"/>
          <p:nvPr/>
        </p:nvSpPr>
        <p:spPr>
          <a:xfrm flipH="1">
            <a:off x="2497602" y="5157095"/>
            <a:ext cx="1257246" cy="369332"/>
          </a:xfrm>
          <a:prstGeom prst="rect">
            <a:avLst/>
          </a:prstGeom>
          <a:noFill/>
        </p:spPr>
        <p:txBody>
          <a:bodyPr wrap="square" rtlCol="0">
            <a:spAutoFit/>
          </a:bodyPr>
          <a:lstStyle/>
          <a:p>
            <a:r>
              <a:rPr lang="fr-FR" dirty="0">
                <a:solidFill>
                  <a:schemeClr val="accent2"/>
                </a:solidFill>
              </a:rPr>
              <a:t>Concerne :</a:t>
            </a:r>
          </a:p>
        </p:txBody>
      </p:sp>
      <p:cxnSp>
        <p:nvCxnSpPr>
          <p:cNvPr id="17" name="Connecteur droit 16"/>
          <p:cNvCxnSpPr/>
          <p:nvPr/>
        </p:nvCxnSpPr>
        <p:spPr>
          <a:xfrm>
            <a:off x="1554574" y="4336369"/>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267744" y="3542830"/>
            <a:ext cx="5258" cy="18456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274654" y="3542830"/>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267744" y="5388468"/>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0770" y="4151703"/>
            <a:ext cx="1656184" cy="369332"/>
          </a:xfrm>
          <a:prstGeom prst="rect">
            <a:avLst/>
          </a:prstGeom>
          <a:noFill/>
        </p:spPr>
        <p:txBody>
          <a:bodyPr wrap="square" rtlCol="0">
            <a:spAutoFit/>
          </a:bodyPr>
          <a:lstStyle/>
          <a:p>
            <a:r>
              <a:rPr lang="fr-FR" b="1" dirty="0" smtClean="0">
                <a:solidFill>
                  <a:schemeClr val="accent2"/>
                </a:solidFill>
              </a:rPr>
              <a:t>FABRICATION</a:t>
            </a:r>
            <a:endParaRPr lang="fr-FR" b="1" dirty="0">
              <a:solidFill>
                <a:schemeClr val="accent2"/>
              </a:solidFill>
            </a:endParaRPr>
          </a:p>
        </p:txBody>
      </p:sp>
    </p:spTree>
    <p:extLst>
      <p:ext uri="{BB962C8B-B14F-4D97-AF65-F5344CB8AC3E}">
        <p14:creationId xmlns:p14="http://schemas.microsoft.com/office/powerpoint/2010/main" val="3996204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Les mentions d’adresse dans RDA-FR</a:t>
            </a:r>
          </a:p>
          <a:p>
            <a:pPr marL="0" indent="0">
              <a:buNone/>
            </a:pPr>
            <a:endParaRPr lang="fr-FR" dirty="0"/>
          </a:p>
        </p:txBody>
      </p:sp>
      <p:sp>
        <p:nvSpPr>
          <p:cNvPr id="4" name="ZoneTexte 3"/>
          <p:cNvSpPr txBox="1"/>
          <p:nvPr/>
        </p:nvSpPr>
        <p:spPr>
          <a:xfrm>
            <a:off x="552866" y="1059993"/>
            <a:ext cx="253596" cy="461665"/>
          </a:xfrm>
          <a:prstGeom prst="rect">
            <a:avLst/>
          </a:prstGeom>
          <a:noFill/>
        </p:spPr>
        <p:txBody>
          <a:bodyPr wrap="none" rtlCol="0">
            <a:spAutoFit/>
          </a:bodyPr>
          <a:lstStyle/>
          <a:p>
            <a:r>
              <a:rPr lang="fr-FR" sz="2400" b="1" dirty="0"/>
              <a:t> </a:t>
            </a:r>
          </a:p>
        </p:txBody>
      </p:sp>
      <p:sp>
        <p:nvSpPr>
          <p:cNvPr id="9" name="ZoneTexte 8"/>
          <p:cNvSpPr txBox="1"/>
          <p:nvPr/>
        </p:nvSpPr>
        <p:spPr>
          <a:xfrm flipH="1">
            <a:off x="4090948" y="1546116"/>
            <a:ext cx="4932040" cy="2308324"/>
          </a:xfrm>
          <a:prstGeom prst="rect">
            <a:avLst/>
          </a:prstGeom>
          <a:noFill/>
        </p:spPr>
        <p:txBody>
          <a:bodyPr wrap="square" rtlCol="0">
            <a:spAutoFit/>
          </a:bodyPr>
          <a:lstStyle/>
          <a:p>
            <a:r>
              <a:rPr lang="fr-FR" dirty="0"/>
              <a:t>Une mention de fabrication est une mention identifiant le ou les </a:t>
            </a:r>
            <a:r>
              <a:rPr lang="fr-FR" b="1" dirty="0">
                <a:solidFill>
                  <a:schemeClr val="accent2"/>
                </a:solidFill>
              </a:rPr>
              <a:t>lieux</a:t>
            </a:r>
            <a:r>
              <a:rPr lang="fr-FR" dirty="0"/>
              <a:t> de fabrication, le ou les </a:t>
            </a:r>
            <a:r>
              <a:rPr lang="fr-FR" b="1" dirty="0">
                <a:solidFill>
                  <a:schemeClr val="accent2"/>
                </a:solidFill>
              </a:rPr>
              <a:t>fabricants</a:t>
            </a:r>
            <a:r>
              <a:rPr lang="fr-FR" dirty="0"/>
              <a:t> et la ou les </a:t>
            </a:r>
            <a:r>
              <a:rPr lang="fr-FR" b="1" dirty="0">
                <a:solidFill>
                  <a:schemeClr val="accent2"/>
                </a:solidFill>
              </a:rPr>
              <a:t>dates de fabrication </a:t>
            </a:r>
            <a:r>
              <a:rPr lang="fr-FR" dirty="0"/>
              <a:t>d’une ressource.</a:t>
            </a:r>
          </a:p>
          <a:p>
            <a:r>
              <a:rPr lang="fr-FR" dirty="0"/>
              <a:t>Les mentions de fabrication comprennent les mentions relatives à l’</a:t>
            </a:r>
            <a:r>
              <a:rPr lang="fr-FR" dirty="0">
                <a:solidFill>
                  <a:schemeClr val="accent2"/>
                </a:solidFill>
              </a:rPr>
              <a:t>impression</a:t>
            </a:r>
            <a:r>
              <a:rPr lang="fr-FR" dirty="0"/>
              <a:t>, au </a:t>
            </a:r>
            <a:r>
              <a:rPr lang="fr-FR" dirty="0">
                <a:solidFill>
                  <a:schemeClr val="accent2"/>
                </a:solidFill>
              </a:rPr>
              <a:t>moulage</a:t>
            </a:r>
            <a:r>
              <a:rPr lang="fr-FR" dirty="0"/>
              <a:t>, à la </a:t>
            </a:r>
            <a:r>
              <a:rPr lang="fr-FR" dirty="0">
                <a:solidFill>
                  <a:schemeClr val="accent2"/>
                </a:solidFill>
              </a:rPr>
              <a:t>gravure</a:t>
            </a:r>
            <a:r>
              <a:rPr lang="fr-FR" dirty="0"/>
              <a:t>, au </a:t>
            </a:r>
            <a:r>
              <a:rPr lang="fr-FR" dirty="0">
                <a:solidFill>
                  <a:schemeClr val="accent2"/>
                </a:solidFill>
              </a:rPr>
              <a:t>pressage</a:t>
            </a:r>
            <a:r>
              <a:rPr lang="fr-FR" dirty="0"/>
              <a:t>, au </a:t>
            </a:r>
            <a:r>
              <a:rPr lang="fr-FR" dirty="0">
                <a:solidFill>
                  <a:schemeClr val="accent2"/>
                </a:solidFill>
              </a:rPr>
              <a:t>tirage</a:t>
            </a:r>
            <a:r>
              <a:rPr lang="fr-FR" dirty="0"/>
              <a:t>, etc. d’une ressource.</a:t>
            </a:r>
            <a:endParaRPr lang="fr-FR" sz="1400" dirty="0"/>
          </a:p>
        </p:txBody>
      </p:sp>
      <p:sp>
        <p:nvSpPr>
          <p:cNvPr id="8" name="ZoneTexte 7"/>
          <p:cNvSpPr txBox="1"/>
          <p:nvPr/>
        </p:nvSpPr>
        <p:spPr>
          <a:xfrm>
            <a:off x="4002117" y="4155537"/>
            <a:ext cx="4998163" cy="646331"/>
          </a:xfrm>
          <a:prstGeom prst="rect">
            <a:avLst/>
          </a:prstGeom>
          <a:noFill/>
        </p:spPr>
        <p:txBody>
          <a:bodyPr wrap="none" rtlCol="0">
            <a:spAutoFit/>
          </a:bodyPr>
          <a:lstStyle/>
          <a:p>
            <a:r>
              <a:rPr lang="fr-FR" dirty="0" smtClean="0"/>
              <a:t>Modalités </a:t>
            </a:r>
            <a:r>
              <a:rPr lang="fr-FR" dirty="0"/>
              <a:t>de transformation d’un contenu en objet</a:t>
            </a:r>
          </a:p>
          <a:p>
            <a:endParaRPr lang="fr-FR" dirty="0"/>
          </a:p>
        </p:txBody>
      </p:sp>
      <p:sp>
        <p:nvSpPr>
          <p:cNvPr id="17" name="ZoneTexte 16"/>
          <p:cNvSpPr txBox="1"/>
          <p:nvPr/>
        </p:nvSpPr>
        <p:spPr>
          <a:xfrm flipH="1">
            <a:off x="425450" y="4576992"/>
            <a:ext cx="1214467" cy="400110"/>
          </a:xfrm>
          <a:prstGeom prst="rect">
            <a:avLst/>
          </a:prstGeom>
          <a:noFill/>
        </p:spPr>
        <p:txBody>
          <a:bodyPr wrap="square" rtlCol="0">
            <a:spAutoFit/>
          </a:bodyPr>
          <a:lstStyle/>
          <a:p>
            <a:r>
              <a:rPr lang="fr-FR" sz="2000" dirty="0">
                <a:solidFill>
                  <a:schemeClr val="accent2"/>
                </a:solidFill>
              </a:rPr>
              <a:t>Exemples</a:t>
            </a:r>
          </a:p>
        </p:txBody>
      </p:sp>
      <p:sp>
        <p:nvSpPr>
          <p:cNvPr id="19" name="ZoneTexte 18"/>
          <p:cNvSpPr txBox="1"/>
          <p:nvPr/>
        </p:nvSpPr>
        <p:spPr>
          <a:xfrm>
            <a:off x="1358060" y="6559267"/>
            <a:ext cx="1356993" cy="276999"/>
          </a:xfrm>
          <a:prstGeom prst="rect">
            <a:avLst/>
          </a:prstGeom>
          <a:noFill/>
        </p:spPr>
        <p:txBody>
          <a:bodyPr wrap="square" rtlCol="0">
            <a:spAutoFit/>
          </a:bodyPr>
          <a:lstStyle/>
          <a:p>
            <a:r>
              <a:rPr lang="fr-FR" sz="1200" dirty="0"/>
              <a:t>Imprimeur</a:t>
            </a:r>
          </a:p>
        </p:txBody>
      </p:sp>
      <p:sp>
        <p:nvSpPr>
          <p:cNvPr id="23" name="ZoneTexte 22"/>
          <p:cNvSpPr txBox="1"/>
          <p:nvPr/>
        </p:nvSpPr>
        <p:spPr>
          <a:xfrm>
            <a:off x="3968958" y="6567372"/>
            <a:ext cx="1356993" cy="276999"/>
          </a:xfrm>
          <a:prstGeom prst="rect">
            <a:avLst/>
          </a:prstGeom>
          <a:noFill/>
        </p:spPr>
        <p:txBody>
          <a:bodyPr wrap="square" rtlCol="0">
            <a:spAutoFit/>
          </a:bodyPr>
          <a:lstStyle/>
          <a:p>
            <a:r>
              <a:rPr lang="fr-FR" sz="1200" dirty="0"/>
              <a:t>Pressage Disque</a:t>
            </a:r>
          </a:p>
        </p:txBody>
      </p:sp>
      <p:sp>
        <p:nvSpPr>
          <p:cNvPr id="30" name="ZoneTexte 29"/>
          <p:cNvSpPr txBox="1"/>
          <p:nvPr/>
        </p:nvSpPr>
        <p:spPr>
          <a:xfrm>
            <a:off x="7092280" y="6477515"/>
            <a:ext cx="1356993" cy="276999"/>
          </a:xfrm>
          <a:prstGeom prst="rect">
            <a:avLst/>
          </a:prstGeom>
          <a:noFill/>
        </p:spPr>
        <p:txBody>
          <a:bodyPr wrap="square" rtlCol="0">
            <a:spAutoFit/>
          </a:bodyPr>
          <a:lstStyle/>
          <a:p>
            <a:r>
              <a:rPr lang="fr-FR" sz="1200" dirty="0"/>
              <a:t>Tirage photo</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71" y="5050537"/>
            <a:ext cx="1828800" cy="1527048"/>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987" y="5073148"/>
            <a:ext cx="1975768" cy="1481826"/>
          </a:xfrm>
          <a:prstGeom prst="rect">
            <a:avLst/>
          </a:prstGeom>
        </p:spPr>
      </p:pic>
      <p:sp>
        <p:nvSpPr>
          <p:cNvPr id="14" name="AutoShape 2" descr="Résultat de recherche d'images pour &quot;tirage photo argentique&quo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7553" y="5104063"/>
            <a:ext cx="1277310" cy="1277310"/>
          </a:xfrm>
          <a:prstGeom prst="rect">
            <a:avLst/>
          </a:prstGeom>
        </p:spPr>
      </p:pic>
      <p:sp>
        <p:nvSpPr>
          <p:cNvPr id="21" name="ZoneTexte 20"/>
          <p:cNvSpPr txBox="1"/>
          <p:nvPr/>
        </p:nvSpPr>
        <p:spPr>
          <a:xfrm flipH="1">
            <a:off x="2533337" y="2328787"/>
            <a:ext cx="1332859" cy="369332"/>
          </a:xfrm>
          <a:prstGeom prst="rect">
            <a:avLst/>
          </a:prstGeom>
          <a:noFill/>
        </p:spPr>
        <p:txBody>
          <a:bodyPr wrap="square" rtlCol="0">
            <a:spAutoFit/>
          </a:bodyPr>
          <a:lstStyle/>
          <a:p>
            <a:r>
              <a:rPr lang="fr-FR" dirty="0">
                <a:solidFill>
                  <a:schemeClr val="accent2"/>
                </a:solidFill>
              </a:rPr>
              <a:t>Définition : </a:t>
            </a:r>
          </a:p>
        </p:txBody>
      </p:sp>
      <p:sp>
        <p:nvSpPr>
          <p:cNvPr id="22" name="ZoneTexte 21"/>
          <p:cNvSpPr txBox="1"/>
          <p:nvPr/>
        </p:nvSpPr>
        <p:spPr>
          <a:xfrm flipH="1">
            <a:off x="2533337" y="4145043"/>
            <a:ext cx="1257246" cy="369332"/>
          </a:xfrm>
          <a:prstGeom prst="rect">
            <a:avLst/>
          </a:prstGeom>
          <a:noFill/>
        </p:spPr>
        <p:txBody>
          <a:bodyPr wrap="square" rtlCol="0">
            <a:spAutoFit/>
          </a:bodyPr>
          <a:lstStyle/>
          <a:p>
            <a:r>
              <a:rPr lang="fr-FR" dirty="0">
                <a:solidFill>
                  <a:schemeClr val="accent2"/>
                </a:solidFill>
              </a:rPr>
              <a:t>Concerne :</a:t>
            </a:r>
          </a:p>
        </p:txBody>
      </p:sp>
      <p:cxnSp>
        <p:nvCxnSpPr>
          <p:cNvPr id="25" name="Connecteur droit 24"/>
          <p:cNvCxnSpPr/>
          <p:nvPr/>
        </p:nvCxnSpPr>
        <p:spPr>
          <a:xfrm>
            <a:off x="1590309" y="3324317"/>
            <a:ext cx="7200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2303479" y="2530778"/>
            <a:ext cx="5258" cy="18456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310389" y="2530778"/>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03479" y="4376416"/>
            <a:ext cx="1440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6505" y="3139651"/>
            <a:ext cx="1656184" cy="369332"/>
          </a:xfrm>
          <a:prstGeom prst="rect">
            <a:avLst/>
          </a:prstGeom>
          <a:noFill/>
        </p:spPr>
        <p:txBody>
          <a:bodyPr wrap="square" rtlCol="0">
            <a:spAutoFit/>
          </a:bodyPr>
          <a:lstStyle/>
          <a:p>
            <a:r>
              <a:rPr lang="fr-FR" b="1" dirty="0" smtClean="0">
                <a:solidFill>
                  <a:schemeClr val="accent2"/>
                </a:solidFill>
              </a:rPr>
              <a:t>FABRICATION</a:t>
            </a:r>
            <a:endParaRPr lang="fr-FR" b="1" dirty="0">
              <a:solidFill>
                <a:schemeClr val="accent2"/>
              </a:solidFill>
            </a:endParaRPr>
          </a:p>
        </p:txBody>
      </p:sp>
    </p:spTree>
    <p:extLst>
      <p:ext uri="{BB962C8B-B14F-4D97-AF65-F5344CB8AC3E}">
        <p14:creationId xmlns:p14="http://schemas.microsoft.com/office/powerpoint/2010/main" val="176306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solidFill>
                  <a:schemeClr val="accent4">
                    <a:lumMod val="75000"/>
                  </a:schemeClr>
                </a:solidFill>
              </a:rPr>
              <a:t>consignes</a:t>
            </a:r>
          </a:p>
        </p:txBody>
      </p:sp>
    </p:spTree>
    <p:extLst>
      <p:ext uri="{BB962C8B-B14F-4D97-AF65-F5344CB8AC3E}">
        <p14:creationId xmlns:p14="http://schemas.microsoft.com/office/powerpoint/2010/main" val="777692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6398" y="1118531"/>
            <a:ext cx="8229600" cy="5544616"/>
          </a:xfrm>
        </p:spPr>
        <p:txBody>
          <a:bodyPr>
            <a:normAutofit/>
          </a:bodyPr>
          <a:lstStyle/>
          <a:p>
            <a:pPr marL="0" indent="0" algn="ctr">
              <a:buNone/>
            </a:pPr>
            <a:r>
              <a:rPr lang="fr-FR" sz="4600" u="sng" dirty="0" smtClean="0"/>
              <a:t>Ressources publiées</a:t>
            </a:r>
            <a:endParaRPr lang="fr-FR" sz="4600" u="sng" dirty="0"/>
          </a:p>
          <a:p>
            <a:pPr marL="0" indent="0">
              <a:buNone/>
            </a:pPr>
            <a:endParaRPr lang="fr-FR" dirty="0" smtClean="0">
              <a:solidFill>
                <a:srgbClr val="FF5050"/>
              </a:solidFill>
            </a:endParaRPr>
          </a:p>
          <a:p>
            <a:pPr marL="0" indent="0">
              <a:buNone/>
            </a:pPr>
            <a:r>
              <a:rPr lang="fr-FR" dirty="0" smtClean="0">
                <a:solidFill>
                  <a:srgbClr val="FF5050"/>
                </a:solidFill>
              </a:rPr>
              <a:t>Sont </a:t>
            </a:r>
            <a:r>
              <a:rPr lang="fr-FR" dirty="0">
                <a:solidFill>
                  <a:srgbClr val="FF5050"/>
                </a:solidFill>
              </a:rPr>
              <a:t>obligatoires les </a:t>
            </a:r>
            <a:r>
              <a:rPr lang="fr-FR" dirty="0" smtClean="0">
                <a:solidFill>
                  <a:srgbClr val="FF5050"/>
                </a:solidFill>
              </a:rPr>
              <a:t>éléments :</a:t>
            </a:r>
          </a:p>
          <a:p>
            <a:r>
              <a:rPr lang="fr-FR" dirty="0" smtClean="0">
                <a:solidFill>
                  <a:srgbClr val="FF5050"/>
                </a:solidFill>
              </a:rPr>
              <a:t>lieu de publication</a:t>
            </a:r>
          </a:p>
          <a:p>
            <a:r>
              <a:rPr lang="fr-FR" dirty="0" smtClean="0">
                <a:solidFill>
                  <a:srgbClr val="FF5050"/>
                </a:solidFill>
              </a:rPr>
              <a:t>nom d’éditeur</a:t>
            </a:r>
          </a:p>
          <a:p>
            <a:r>
              <a:rPr lang="fr-FR" dirty="0" smtClean="0">
                <a:solidFill>
                  <a:srgbClr val="FF5050"/>
                </a:solidFill>
              </a:rPr>
              <a:t>date</a:t>
            </a:r>
            <a:endParaRPr lang="fr-FR" dirty="0"/>
          </a:p>
          <a:p>
            <a:pPr marL="0" indent="0">
              <a:buNone/>
            </a:pPr>
            <a:endParaRPr lang="fr-F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44123"/>
            <a:ext cx="1015879" cy="98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772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6398" y="1118531"/>
            <a:ext cx="8229600" cy="5544616"/>
          </a:xfrm>
        </p:spPr>
        <p:txBody>
          <a:bodyPr>
            <a:normAutofit fontScale="92500" lnSpcReduction="10000"/>
          </a:bodyPr>
          <a:lstStyle/>
          <a:p>
            <a:pPr marL="0" indent="0" algn="ctr">
              <a:buNone/>
            </a:pPr>
            <a:r>
              <a:rPr lang="fr-FR" sz="4600" u="sng" dirty="0" smtClean="0"/>
              <a:t>Ressources publiées</a:t>
            </a:r>
            <a:endParaRPr lang="fr-FR" sz="4600" u="sng" dirty="0"/>
          </a:p>
          <a:p>
            <a:pPr marL="0" indent="0">
              <a:buNone/>
            </a:pPr>
            <a:endParaRPr lang="fr-FR" dirty="0"/>
          </a:p>
          <a:p>
            <a:pPr marL="0" indent="0">
              <a:buNone/>
            </a:pPr>
            <a:r>
              <a:rPr lang="fr-FR" dirty="0" smtClean="0"/>
              <a:t>La </a:t>
            </a:r>
            <a:r>
              <a:rPr lang="fr-FR" dirty="0">
                <a:solidFill>
                  <a:srgbClr val="FF0000"/>
                </a:solidFill>
              </a:rPr>
              <a:t>date de publication</a:t>
            </a:r>
            <a:r>
              <a:rPr lang="fr-FR" dirty="0"/>
              <a:t> </a:t>
            </a:r>
            <a:r>
              <a:rPr lang="fr-FR" dirty="0" smtClean="0"/>
              <a:t>ou de </a:t>
            </a:r>
            <a:r>
              <a:rPr lang="fr-FR" dirty="0" smtClean="0">
                <a:solidFill>
                  <a:srgbClr val="FF0000"/>
                </a:solidFill>
              </a:rPr>
              <a:t>dépôt légal </a:t>
            </a:r>
            <a:r>
              <a:rPr lang="fr-FR" dirty="0" smtClean="0"/>
              <a:t>est la date à privilégier. À défaut, retenir, selon </a:t>
            </a:r>
            <a:r>
              <a:rPr lang="fr-FR" dirty="0"/>
              <a:t>l’ordre de priorité suivant :</a:t>
            </a:r>
          </a:p>
          <a:p>
            <a:pPr marL="971550" lvl="1" indent="-514350">
              <a:buFont typeface="+mj-lt"/>
              <a:buAutoNum type="arabicPeriod"/>
            </a:pPr>
            <a:r>
              <a:rPr lang="fr-FR" sz="3100" dirty="0" smtClean="0"/>
              <a:t>La date </a:t>
            </a:r>
            <a:r>
              <a:rPr lang="fr-FR" sz="3100" dirty="0"/>
              <a:t>de diffusion / </a:t>
            </a:r>
            <a:r>
              <a:rPr lang="fr-FR" sz="3100" dirty="0" smtClean="0"/>
              <a:t>distribution</a:t>
            </a:r>
            <a:endParaRPr lang="fr-FR" sz="3100" dirty="0"/>
          </a:p>
          <a:p>
            <a:pPr marL="971550" lvl="1" indent="-514350">
              <a:buFont typeface="+mj-lt"/>
              <a:buAutoNum type="arabicPeriod"/>
            </a:pPr>
            <a:r>
              <a:rPr lang="fr-FR" sz="3100" dirty="0" smtClean="0"/>
              <a:t>La date </a:t>
            </a:r>
            <a:r>
              <a:rPr lang="fr-FR" sz="3100" dirty="0"/>
              <a:t>de copyright </a:t>
            </a:r>
            <a:r>
              <a:rPr lang="fr-FR" sz="3100" dirty="0" smtClean="0"/>
              <a:t>et / ou </a:t>
            </a:r>
            <a:r>
              <a:rPr lang="fr-FR" sz="3100" dirty="0"/>
              <a:t>de protection</a:t>
            </a:r>
          </a:p>
          <a:p>
            <a:pPr marL="971550" lvl="1" indent="-514350">
              <a:buFont typeface="+mj-lt"/>
              <a:buAutoNum type="arabicPeriod"/>
            </a:pPr>
            <a:r>
              <a:rPr lang="fr-FR" sz="3100" dirty="0" smtClean="0"/>
              <a:t>La date </a:t>
            </a:r>
            <a:r>
              <a:rPr lang="fr-FR" sz="3100" dirty="0"/>
              <a:t>de </a:t>
            </a:r>
            <a:r>
              <a:rPr lang="fr-FR" sz="3100" dirty="0" smtClean="0"/>
              <a:t>fabrication</a:t>
            </a:r>
            <a:endParaRPr lang="fr-FR" sz="3100" dirty="0"/>
          </a:p>
          <a:p>
            <a:pPr marL="0" indent="0">
              <a:buNone/>
            </a:pPr>
            <a:endParaRPr lang="fr-FR" dirty="0"/>
          </a:p>
          <a:p>
            <a:pPr marL="0" indent="0">
              <a:buNone/>
            </a:pPr>
            <a:r>
              <a:rPr lang="fr-FR" dirty="0"/>
              <a:t>Si aucune </a:t>
            </a:r>
            <a:r>
              <a:rPr lang="fr-FR" dirty="0" smtClean="0"/>
              <a:t>de </a:t>
            </a:r>
            <a:r>
              <a:rPr lang="fr-FR" dirty="0"/>
              <a:t>ces dates n’est disponible, enregistrer une date de publication </a:t>
            </a:r>
            <a:r>
              <a:rPr lang="fr-FR" dirty="0" smtClean="0"/>
              <a:t>restituée ou approximative.</a:t>
            </a:r>
            <a:endParaRPr lang="fr-F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44123"/>
            <a:ext cx="1015879" cy="98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13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6398" y="1118531"/>
            <a:ext cx="8229600" cy="5544616"/>
          </a:xfrm>
        </p:spPr>
        <p:txBody>
          <a:bodyPr>
            <a:normAutofit/>
          </a:bodyPr>
          <a:lstStyle/>
          <a:p>
            <a:pPr marL="0" indent="0" algn="ctr">
              <a:buNone/>
            </a:pPr>
            <a:r>
              <a:rPr lang="fr-FR" sz="4600" u="sng" dirty="0" smtClean="0"/>
              <a:t>Ressources non publiées</a:t>
            </a:r>
            <a:endParaRPr lang="fr-FR" sz="4600" u="sng" dirty="0"/>
          </a:p>
          <a:p>
            <a:pPr marL="0" indent="0">
              <a:buNone/>
            </a:pPr>
            <a:endParaRPr lang="fr-FR" dirty="0"/>
          </a:p>
          <a:p>
            <a:pPr marL="0" indent="0">
              <a:buNone/>
            </a:pPr>
            <a:r>
              <a:rPr lang="fr-FR" dirty="0" smtClean="0"/>
              <a:t>La </a:t>
            </a:r>
            <a:r>
              <a:rPr lang="fr-FR" dirty="0">
                <a:solidFill>
                  <a:srgbClr val="FF0000"/>
                </a:solidFill>
              </a:rPr>
              <a:t>date de </a:t>
            </a:r>
            <a:r>
              <a:rPr lang="fr-FR" dirty="0" smtClean="0">
                <a:solidFill>
                  <a:srgbClr val="FF0000"/>
                </a:solidFill>
              </a:rPr>
              <a:t>production</a:t>
            </a:r>
            <a:r>
              <a:rPr lang="fr-FR" dirty="0" smtClean="0"/>
              <a:t> est obligatoire.</a:t>
            </a:r>
            <a:endParaRPr lang="fr-FR" sz="3100" dirty="0"/>
          </a:p>
          <a:p>
            <a:pPr marL="0" indent="0">
              <a:buNone/>
            </a:pPr>
            <a:endParaRPr lang="fr-FR" dirty="0"/>
          </a:p>
          <a:p>
            <a:pPr marL="0" indent="0">
              <a:buNone/>
            </a:pPr>
            <a:r>
              <a:rPr lang="fr-FR" dirty="0"/>
              <a:t>Si </a:t>
            </a:r>
            <a:r>
              <a:rPr lang="fr-FR" dirty="0" smtClean="0"/>
              <a:t>elle n’est pas disponible sur la ressource, </a:t>
            </a:r>
            <a:r>
              <a:rPr lang="fr-FR" dirty="0"/>
              <a:t>enregistrer une date </a:t>
            </a:r>
            <a:r>
              <a:rPr lang="fr-FR" dirty="0" smtClean="0"/>
              <a:t>restituée ou approximative.</a:t>
            </a:r>
            <a:endParaRPr lang="fr-F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44123"/>
            <a:ext cx="1015879" cy="98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475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40768"/>
            <a:ext cx="9036496" cy="5184576"/>
          </a:xfrm>
        </p:spPr>
        <p:txBody>
          <a:bodyPr>
            <a:normAutofit/>
          </a:bodyPr>
          <a:lstStyle/>
          <a:p>
            <a:pPr marL="0" indent="0">
              <a:buNone/>
            </a:pPr>
            <a:endParaRPr lang="fr-FR" b="1" dirty="0"/>
          </a:p>
          <a:p>
            <a:pPr marL="0" indent="0">
              <a:buNone/>
            </a:pPr>
            <a:r>
              <a:rPr lang="fr-FR" dirty="0"/>
              <a:t>Toutes les notices devront comporter au moins une date associée à la ressource :</a:t>
            </a:r>
          </a:p>
          <a:p>
            <a:pPr marL="457200" lvl="1" indent="0">
              <a:buNone/>
            </a:pPr>
            <a:endParaRPr lang="fr-FR" sz="2400" dirty="0"/>
          </a:p>
          <a:p>
            <a:pPr marL="457200" lvl="1" indent="0">
              <a:buNone/>
            </a:pPr>
            <a:r>
              <a:rPr lang="fr-FR" sz="2400" dirty="0"/>
              <a:t>… Si la ressource est publiée -&gt; en priorité une </a:t>
            </a:r>
            <a:r>
              <a:rPr lang="fr-FR" sz="2400" dirty="0" smtClean="0"/>
              <a:t>date de </a:t>
            </a:r>
            <a:r>
              <a:rPr lang="fr-FR" sz="2400" dirty="0"/>
              <a:t>publication si elle est disponible</a:t>
            </a:r>
          </a:p>
          <a:p>
            <a:pPr marL="457200" lvl="1" indent="0">
              <a:buNone/>
            </a:pPr>
            <a:endParaRPr lang="fr-FR" sz="2400" dirty="0"/>
          </a:p>
          <a:p>
            <a:pPr marL="457200" lvl="1" indent="0">
              <a:buNone/>
            </a:pPr>
            <a:r>
              <a:rPr lang="fr-FR" sz="2400" dirty="0"/>
              <a:t>… Si la ressource n’est pas publiée -&gt; une </a:t>
            </a:r>
            <a:r>
              <a:rPr lang="fr-FR" sz="2400" dirty="0" smtClean="0"/>
              <a:t>date de </a:t>
            </a:r>
            <a:r>
              <a:rPr lang="fr-FR" sz="2400" dirty="0"/>
              <a:t>production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44123"/>
            <a:ext cx="1015879" cy="98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848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solidFill>
                  <a:schemeClr val="tx1">
                    <a:lumMod val="85000"/>
                    <a:lumOff val="15000"/>
                  </a:schemeClr>
                </a:solidFill>
              </a:rPr>
              <a:t>Des questions ?</a:t>
            </a:r>
          </a:p>
        </p:txBody>
      </p:sp>
    </p:spTree>
    <p:extLst>
      <p:ext uri="{BB962C8B-B14F-4D97-AF65-F5344CB8AC3E}">
        <p14:creationId xmlns:p14="http://schemas.microsoft.com/office/powerpoint/2010/main" val="1144592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
          <p:cNvSpPr>
            <a:spLocks noChangeShapeType="1"/>
          </p:cNvSpPr>
          <p:nvPr/>
        </p:nvSpPr>
        <p:spPr bwMode="auto">
          <a:xfrm>
            <a:off x="7162800" y="1905000"/>
            <a:ext cx="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fr-FR"/>
          </a:p>
        </p:txBody>
      </p:sp>
      <p:sp>
        <p:nvSpPr>
          <p:cNvPr id="46083" name="Line 7"/>
          <p:cNvSpPr>
            <a:spLocks noChangeShapeType="1"/>
          </p:cNvSpPr>
          <p:nvPr/>
        </p:nvSpPr>
        <p:spPr bwMode="auto">
          <a:xfrm>
            <a:off x="914400" y="2895600"/>
            <a:ext cx="716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084" name="Line 8"/>
          <p:cNvSpPr>
            <a:spLocks noChangeShapeType="1"/>
          </p:cNvSpPr>
          <p:nvPr/>
        </p:nvSpPr>
        <p:spPr bwMode="auto">
          <a:xfrm>
            <a:off x="990600" y="4267200"/>
            <a:ext cx="716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085" name="Line 35"/>
          <p:cNvSpPr>
            <a:spLocks noChangeShapeType="1"/>
          </p:cNvSpPr>
          <p:nvPr/>
        </p:nvSpPr>
        <p:spPr bwMode="auto">
          <a:xfrm>
            <a:off x="914400" y="5562600"/>
            <a:ext cx="716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 name="Text Box 36"/>
          <p:cNvSpPr txBox="1">
            <a:spLocks noChangeArrowheads="1"/>
          </p:cNvSpPr>
          <p:nvPr/>
        </p:nvSpPr>
        <p:spPr bwMode="auto">
          <a:xfrm>
            <a:off x="323850" y="1989138"/>
            <a:ext cx="1084263" cy="5842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3200" b="1" dirty="0">
                <a:solidFill>
                  <a:schemeClr val="accent2"/>
                </a:solidFill>
                <a:latin typeface="+mn-lt"/>
                <a:cs typeface="Arial" charset="0"/>
              </a:rPr>
              <a:t>Item:</a:t>
            </a:r>
          </a:p>
        </p:txBody>
      </p:sp>
      <p:sp>
        <p:nvSpPr>
          <p:cNvPr id="32" name="Rectangle 37"/>
          <p:cNvSpPr>
            <a:spLocks noChangeArrowheads="1"/>
          </p:cNvSpPr>
          <p:nvPr/>
        </p:nvSpPr>
        <p:spPr bwMode="auto">
          <a:xfrm>
            <a:off x="2771775" y="1916113"/>
            <a:ext cx="1905000" cy="762000"/>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pPr eaLnBrk="0" hangingPunct="0">
              <a:defRPr/>
            </a:pPr>
            <a:r>
              <a:rPr lang="en-US" b="1" dirty="0">
                <a:solidFill>
                  <a:srgbClr val="000000"/>
                </a:solidFill>
                <a:latin typeface="+mn-lt"/>
                <a:cs typeface="Arial" charset="0"/>
              </a:rPr>
              <a:t>Exemplaire 1 </a:t>
            </a:r>
          </a:p>
          <a:p>
            <a:pPr eaLnBrk="0" hangingPunct="0">
              <a:defRPr/>
            </a:pPr>
            <a:r>
              <a:rPr lang="en-US" b="1" dirty="0">
                <a:solidFill>
                  <a:srgbClr val="000000"/>
                </a:solidFill>
                <a:latin typeface="+mn-lt"/>
                <a:cs typeface="Arial" charset="0"/>
              </a:rPr>
              <a:t>dédicacé</a:t>
            </a:r>
          </a:p>
        </p:txBody>
      </p:sp>
      <p:sp>
        <p:nvSpPr>
          <p:cNvPr id="33" name="Rectangle 38"/>
          <p:cNvSpPr>
            <a:spLocks noChangeArrowheads="1"/>
          </p:cNvSpPr>
          <p:nvPr/>
        </p:nvSpPr>
        <p:spPr bwMode="auto">
          <a:xfrm>
            <a:off x="5292725" y="1916113"/>
            <a:ext cx="1295400" cy="762000"/>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pPr eaLnBrk="0" hangingPunct="0">
              <a:defRPr/>
            </a:pPr>
            <a:r>
              <a:rPr lang="en-US" b="1" dirty="0">
                <a:solidFill>
                  <a:srgbClr val="000000"/>
                </a:solidFill>
                <a:latin typeface="+mn-lt"/>
                <a:cs typeface="Arial" charset="0"/>
              </a:rPr>
              <a:t>Exemplaire</a:t>
            </a:r>
          </a:p>
          <a:p>
            <a:pPr eaLnBrk="0" hangingPunct="0">
              <a:defRPr/>
            </a:pPr>
            <a:r>
              <a:rPr lang="en-US" b="1" dirty="0">
                <a:solidFill>
                  <a:srgbClr val="000000"/>
                </a:solidFill>
                <a:latin typeface="+mn-lt"/>
                <a:cs typeface="Arial" charset="0"/>
              </a:rPr>
              <a:t>2</a:t>
            </a:r>
          </a:p>
        </p:txBody>
      </p:sp>
      <p:sp>
        <p:nvSpPr>
          <p:cNvPr id="34" name="Text Box 6"/>
          <p:cNvSpPr txBox="1">
            <a:spLocks noChangeArrowheads="1"/>
          </p:cNvSpPr>
          <p:nvPr/>
        </p:nvSpPr>
        <p:spPr bwMode="auto">
          <a:xfrm>
            <a:off x="179388" y="3141663"/>
            <a:ext cx="2733675" cy="579437"/>
          </a:xfrm>
          <a:prstGeom prst="rect">
            <a:avLst/>
          </a:prstGeom>
          <a:noFill/>
          <a:ln w="9525">
            <a:noFill/>
            <a:miter lim="800000"/>
            <a:headEnd/>
            <a:tailEnd/>
          </a:ln>
          <a:effectLst/>
        </p:spPr>
        <p:txBody>
          <a:bodyPr wrap="none">
            <a:spAutoFit/>
          </a:bodyPr>
          <a:lstStyle/>
          <a:p>
            <a:pPr>
              <a:defRPr/>
            </a:pPr>
            <a:r>
              <a:rPr lang="en-US" sz="3200" b="1" dirty="0">
                <a:solidFill>
                  <a:schemeClr val="accent4">
                    <a:lumMod val="60000"/>
                    <a:lumOff val="40000"/>
                  </a:schemeClr>
                </a:solidFill>
                <a:latin typeface="+mn-lt"/>
                <a:cs typeface="Arial" charset="0"/>
              </a:rPr>
              <a:t>Manifestation:</a:t>
            </a:r>
          </a:p>
        </p:txBody>
      </p:sp>
      <p:sp>
        <p:nvSpPr>
          <p:cNvPr id="35" name="Rectangle 29"/>
          <p:cNvSpPr>
            <a:spLocks noChangeArrowheads="1"/>
          </p:cNvSpPr>
          <p:nvPr/>
        </p:nvSpPr>
        <p:spPr bwMode="auto">
          <a:xfrm>
            <a:off x="2913063" y="3294063"/>
            <a:ext cx="1295400" cy="762000"/>
          </a:xfrm>
          <a:prstGeom prst="rect">
            <a:avLst/>
          </a:prstGeom>
          <a:solidFill>
            <a:schemeClr val="accent4">
              <a:lumMod val="40000"/>
              <a:lumOff val="60000"/>
            </a:schemeClr>
          </a:solidFill>
          <a:ln w="12700">
            <a:solidFill>
              <a:schemeClr val="tx1"/>
            </a:solidFill>
            <a:miter lim="800000"/>
            <a:headEnd type="none" w="sm" len="sm"/>
            <a:tailEnd type="none" w="sm" len="sm"/>
          </a:ln>
          <a:effectLst/>
        </p:spPr>
        <p:txBody>
          <a:bodyPr wrap="none" anchor="ctr"/>
          <a:lstStyle/>
          <a:p>
            <a:pPr eaLnBrk="0" hangingPunct="0">
              <a:defRPr/>
            </a:pPr>
            <a:r>
              <a:rPr lang="en-US" b="1" dirty="0">
                <a:solidFill>
                  <a:srgbClr val="000000"/>
                </a:solidFill>
                <a:latin typeface="+mn-lt"/>
                <a:cs typeface="Arial" charset="0"/>
              </a:rPr>
              <a:t>Imprimé</a:t>
            </a:r>
          </a:p>
        </p:txBody>
      </p:sp>
      <p:sp>
        <p:nvSpPr>
          <p:cNvPr id="36" name="Rectangle 30"/>
          <p:cNvSpPr>
            <a:spLocks noChangeArrowheads="1"/>
          </p:cNvSpPr>
          <p:nvPr/>
        </p:nvSpPr>
        <p:spPr bwMode="auto">
          <a:xfrm>
            <a:off x="4437063" y="3294063"/>
            <a:ext cx="1295400" cy="762000"/>
          </a:xfrm>
          <a:prstGeom prst="rect">
            <a:avLst/>
          </a:prstGeom>
          <a:solidFill>
            <a:schemeClr val="accent4">
              <a:lumMod val="40000"/>
              <a:lumOff val="60000"/>
            </a:schemeClr>
          </a:solidFill>
          <a:ln w="12700">
            <a:solidFill>
              <a:schemeClr val="tx1"/>
            </a:solidFill>
            <a:miter lim="800000"/>
            <a:headEnd type="none" w="sm" len="sm"/>
            <a:tailEnd type="none" w="sm" len="sm"/>
          </a:ln>
          <a:effectLst/>
        </p:spPr>
        <p:txBody>
          <a:bodyPr wrap="none" anchor="ctr"/>
          <a:lstStyle/>
          <a:p>
            <a:pPr eaLnBrk="0" hangingPunct="0">
              <a:defRPr/>
            </a:pPr>
            <a:r>
              <a:rPr lang="en-US" b="1" dirty="0">
                <a:solidFill>
                  <a:srgbClr val="000000"/>
                </a:solidFill>
                <a:latin typeface="+mn-lt"/>
                <a:cs typeface="Arial" charset="0"/>
              </a:rPr>
              <a:t>PDF</a:t>
            </a:r>
          </a:p>
        </p:txBody>
      </p:sp>
      <p:sp>
        <p:nvSpPr>
          <p:cNvPr id="37" name="Rectangle 31"/>
          <p:cNvSpPr>
            <a:spLocks noChangeArrowheads="1"/>
          </p:cNvSpPr>
          <p:nvPr/>
        </p:nvSpPr>
        <p:spPr bwMode="auto">
          <a:xfrm>
            <a:off x="5884863" y="3294063"/>
            <a:ext cx="1295400" cy="762000"/>
          </a:xfrm>
          <a:prstGeom prst="rect">
            <a:avLst/>
          </a:prstGeom>
          <a:solidFill>
            <a:schemeClr val="accent4">
              <a:lumMod val="40000"/>
              <a:lumOff val="60000"/>
            </a:schemeClr>
          </a:solidFill>
          <a:ln w="12700">
            <a:solidFill>
              <a:schemeClr val="tx1"/>
            </a:solidFill>
            <a:miter lim="800000"/>
            <a:headEnd type="none" w="sm" len="sm"/>
            <a:tailEnd type="none" w="sm" len="sm"/>
          </a:ln>
          <a:effectLst/>
        </p:spPr>
        <p:txBody>
          <a:bodyPr wrap="none" anchor="ctr"/>
          <a:lstStyle/>
          <a:p>
            <a:pPr eaLnBrk="0" hangingPunct="0">
              <a:defRPr/>
            </a:pPr>
            <a:r>
              <a:rPr lang="en-US" b="1" dirty="0">
                <a:solidFill>
                  <a:srgbClr val="000000"/>
                </a:solidFill>
                <a:latin typeface="+mn-lt"/>
                <a:cs typeface="Arial" charset="0"/>
              </a:rPr>
              <a:t>HTML</a:t>
            </a:r>
          </a:p>
        </p:txBody>
      </p:sp>
      <p:grpSp>
        <p:nvGrpSpPr>
          <p:cNvPr id="46094" name="Group 12"/>
          <p:cNvGrpSpPr>
            <a:grpSpLocks/>
          </p:cNvGrpSpPr>
          <p:nvPr/>
        </p:nvGrpSpPr>
        <p:grpSpPr bwMode="auto">
          <a:xfrm>
            <a:off x="2916238" y="4365625"/>
            <a:ext cx="2514600" cy="990600"/>
            <a:chOff x="1632" y="1488"/>
            <a:chExt cx="1584" cy="624"/>
          </a:xfrm>
        </p:grpSpPr>
        <p:sp>
          <p:nvSpPr>
            <p:cNvPr id="39" name="Rectangle 13"/>
            <p:cNvSpPr>
              <a:spLocks noChangeArrowheads="1"/>
            </p:cNvSpPr>
            <p:nvPr/>
          </p:nvSpPr>
          <p:spPr bwMode="auto">
            <a:xfrm>
              <a:off x="1632" y="1488"/>
              <a:ext cx="692" cy="624"/>
            </a:xfrm>
            <a:prstGeom prst="rect">
              <a:avLst/>
            </a:prstGeom>
            <a:solidFill>
              <a:schemeClr val="accent3">
                <a:lumMod val="60000"/>
                <a:lumOff val="40000"/>
              </a:schemeClr>
            </a:solidFill>
            <a:ln w="3175">
              <a:solidFill>
                <a:schemeClr val="tx1"/>
              </a:solidFill>
              <a:miter lim="800000"/>
              <a:headEnd type="none" w="sm" len="sm"/>
              <a:tailEnd type="none" w="sm" len="sm"/>
            </a:ln>
            <a:effectLst/>
          </p:spPr>
          <p:txBody>
            <a:bodyPr wrap="none" anchor="ctr"/>
            <a:lstStyle/>
            <a:p>
              <a:pPr>
                <a:defRPr/>
              </a:pPr>
              <a:endParaRPr lang="fr-FR">
                <a:latin typeface="Arial" charset="0"/>
                <a:cs typeface="Arial" charset="0"/>
              </a:endParaRPr>
            </a:p>
          </p:txBody>
        </p:sp>
        <p:sp>
          <p:nvSpPr>
            <p:cNvPr id="40" name="Rectangle 14"/>
            <p:cNvSpPr>
              <a:spLocks noChangeArrowheads="1"/>
            </p:cNvSpPr>
            <p:nvPr/>
          </p:nvSpPr>
          <p:spPr bwMode="auto">
            <a:xfrm>
              <a:off x="2473" y="1488"/>
              <a:ext cx="743" cy="624"/>
            </a:xfrm>
            <a:prstGeom prst="rect">
              <a:avLst/>
            </a:prstGeom>
            <a:solidFill>
              <a:schemeClr val="accent3">
                <a:lumMod val="60000"/>
                <a:lumOff val="40000"/>
              </a:schemeClr>
            </a:solidFill>
            <a:ln w="3175">
              <a:solidFill>
                <a:schemeClr val="tx1"/>
              </a:solidFill>
              <a:miter lim="800000"/>
              <a:headEnd type="none" w="sm" len="sm"/>
              <a:tailEnd type="none" w="sm" len="sm"/>
            </a:ln>
            <a:effectLst/>
          </p:spPr>
          <p:txBody>
            <a:bodyPr wrap="none" anchor="ctr"/>
            <a:lstStyle/>
            <a:p>
              <a:pPr>
                <a:defRPr/>
              </a:pPr>
              <a:endParaRPr lang="fr-FR">
                <a:latin typeface="Arial" charset="0"/>
                <a:cs typeface="Arial" charset="0"/>
              </a:endParaRPr>
            </a:p>
          </p:txBody>
        </p:sp>
        <p:sp>
          <p:nvSpPr>
            <p:cNvPr id="43" name="Text Box 16"/>
            <p:cNvSpPr txBox="1">
              <a:spLocks noChangeArrowheads="1"/>
            </p:cNvSpPr>
            <p:nvPr/>
          </p:nvSpPr>
          <p:spPr bwMode="auto">
            <a:xfrm>
              <a:off x="1655" y="1592"/>
              <a:ext cx="603" cy="407"/>
            </a:xfrm>
            <a:prstGeom prst="rect">
              <a:avLst/>
            </a:prstGeom>
            <a:solidFill>
              <a:schemeClr val="accent3">
                <a:lumMod val="60000"/>
                <a:lumOff val="40000"/>
              </a:schemeClr>
            </a:solidFill>
            <a:ln w="12700">
              <a:noFill/>
              <a:miter lim="800000"/>
              <a:headEnd type="none" w="sm" len="sm"/>
              <a:tailEnd type="none" w="sm" len="sm"/>
            </a:ln>
            <a:effectLst/>
          </p:spPr>
          <p:txBody>
            <a:bodyPr wrap="none">
              <a:spAutoFit/>
            </a:bodyPr>
            <a:lstStyle/>
            <a:p>
              <a:pPr eaLnBrk="0" hangingPunct="0">
                <a:defRPr/>
              </a:pPr>
              <a:r>
                <a:rPr lang="en-US" b="1" dirty="0">
                  <a:solidFill>
                    <a:srgbClr val="000000"/>
                  </a:solidFill>
                  <a:latin typeface="+mn-lt"/>
                  <a:cs typeface="Arial" charset="0"/>
                </a:rPr>
                <a:t>Texte</a:t>
              </a:r>
            </a:p>
            <a:p>
              <a:pPr eaLnBrk="0" hangingPunct="0">
                <a:defRPr/>
              </a:pPr>
              <a:r>
                <a:rPr lang="en-US" b="1" dirty="0">
                  <a:solidFill>
                    <a:srgbClr val="000000"/>
                  </a:solidFill>
                  <a:latin typeface="+mn-lt"/>
                  <a:cs typeface="Arial" charset="0"/>
                </a:rPr>
                <a:t> original</a:t>
              </a:r>
            </a:p>
          </p:txBody>
        </p:sp>
        <p:sp>
          <p:nvSpPr>
            <p:cNvPr id="44" name="Text Box 17"/>
            <p:cNvSpPr txBox="1">
              <a:spLocks noChangeArrowheads="1"/>
            </p:cNvSpPr>
            <p:nvPr/>
          </p:nvSpPr>
          <p:spPr bwMode="auto">
            <a:xfrm>
              <a:off x="2562" y="1683"/>
              <a:ext cx="415" cy="233"/>
            </a:xfrm>
            <a:prstGeom prst="rect">
              <a:avLst/>
            </a:prstGeom>
            <a:solidFill>
              <a:schemeClr val="accent3">
                <a:lumMod val="60000"/>
                <a:lumOff val="40000"/>
              </a:schemeClr>
            </a:solidFill>
            <a:ln w="12700">
              <a:noFill/>
              <a:miter lim="800000"/>
              <a:headEnd type="none" w="sm" len="sm"/>
              <a:tailEnd type="none" w="sm" len="sm"/>
            </a:ln>
            <a:effectLst/>
          </p:spPr>
          <p:txBody>
            <a:bodyPr wrap="none">
              <a:spAutoFit/>
            </a:bodyPr>
            <a:lstStyle/>
            <a:p>
              <a:pPr eaLnBrk="0" hangingPunct="0">
                <a:defRPr/>
              </a:pPr>
              <a:r>
                <a:rPr lang="en-US" b="1" dirty="0">
                  <a:solidFill>
                    <a:srgbClr val="000000"/>
                  </a:solidFill>
                  <a:latin typeface="+mn-lt"/>
                  <a:cs typeface="Arial" charset="0"/>
                </a:rPr>
                <a:t>Trad.</a:t>
              </a:r>
            </a:p>
          </p:txBody>
        </p:sp>
      </p:grpSp>
      <p:grpSp>
        <p:nvGrpSpPr>
          <p:cNvPr id="46095" name="Group 23"/>
          <p:cNvGrpSpPr>
            <a:grpSpLocks/>
          </p:cNvGrpSpPr>
          <p:nvPr/>
        </p:nvGrpSpPr>
        <p:grpSpPr bwMode="auto">
          <a:xfrm>
            <a:off x="5795963" y="4365625"/>
            <a:ext cx="1820862" cy="2198688"/>
            <a:chOff x="3628" y="1488"/>
            <a:chExt cx="1147" cy="1385"/>
          </a:xfrm>
        </p:grpSpPr>
        <p:grpSp>
          <p:nvGrpSpPr>
            <p:cNvPr id="46103" name="Group 24"/>
            <p:cNvGrpSpPr>
              <a:grpSpLocks/>
            </p:cNvGrpSpPr>
            <p:nvPr/>
          </p:nvGrpSpPr>
          <p:grpSpPr bwMode="auto">
            <a:xfrm>
              <a:off x="3719" y="2441"/>
              <a:ext cx="1056" cy="432"/>
              <a:chOff x="3719" y="2441"/>
              <a:chExt cx="1056" cy="432"/>
            </a:xfrm>
          </p:grpSpPr>
          <p:sp>
            <p:nvSpPr>
              <p:cNvPr id="46105" name="Rectangle 25"/>
              <p:cNvSpPr>
                <a:spLocks noChangeArrowheads="1"/>
              </p:cNvSpPr>
              <p:nvPr/>
            </p:nvSpPr>
            <p:spPr bwMode="auto">
              <a:xfrm>
                <a:off x="3719" y="2441"/>
                <a:ext cx="1056" cy="432"/>
              </a:xfrm>
              <a:prstGeom prst="rect">
                <a:avLst/>
              </a:prstGeom>
              <a:solidFill>
                <a:srgbClr val="66CCFF"/>
              </a:solidFill>
              <a:ln w="3175">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0" name="Text Box 26"/>
              <p:cNvSpPr txBox="1">
                <a:spLocks noChangeArrowheads="1"/>
              </p:cNvSpPr>
              <p:nvPr/>
            </p:nvSpPr>
            <p:spPr bwMode="auto">
              <a:xfrm>
                <a:off x="3991" y="2531"/>
                <a:ext cx="519" cy="233"/>
              </a:xfrm>
              <a:prstGeom prst="rect">
                <a:avLst/>
              </a:prstGeom>
              <a:solidFill>
                <a:srgbClr val="66CCFF"/>
              </a:solidFill>
              <a:ln w="12700">
                <a:noFill/>
                <a:miter lim="800000"/>
                <a:headEnd type="none" w="sm" len="sm"/>
                <a:tailEnd type="none" w="sm" len="sm"/>
              </a:ln>
              <a:effectLst/>
            </p:spPr>
            <p:txBody>
              <a:bodyPr wrap="none">
                <a:spAutoFit/>
              </a:bodyPr>
              <a:lstStyle/>
              <a:p>
                <a:pPr eaLnBrk="0" hangingPunct="0">
                  <a:defRPr/>
                </a:pPr>
                <a:r>
                  <a:rPr lang="en-US" b="1" dirty="0">
                    <a:solidFill>
                      <a:srgbClr val="000000"/>
                    </a:solidFill>
                    <a:latin typeface="+mn-lt"/>
                    <a:cs typeface="Arial" charset="0"/>
                  </a:rPr>
                  <a:t>Le film</a:t>
                </a:r>
              </a:p>
            </p:txBody>
          </p:sp>
        </p:grpSp>
        <p:sp>
          <p:nvSpPr>
            <p:cNvPr id="48" name="Rectangle 28"/>
            <p:cNvSpPr>
              <a:spLocks noChangeArrowheads="1"/>
            </p:cNvSpPr>
            <p:nvPr/>
          </p:nvSpPr>
          <p:spPr bwMode="auto">
            <a:xfrm>
              <a:off x="3628" y="1488"/>
              <a:ext cx="720" cy="624"/>
            </a:xfrm>
            <a:prstGeom prst="rect">
              <a:avLst/>
            </a:prstGeom>
            <a:solidFill>
              <a:schemeClr val="accent3">
                <a:lumMod val="60000"/>
                <a:lumOff val="40000"/>
              </a:schemeClr>
            </a:solidFill>
            <a:ln w="3175">
              <a:solidFill>
                <a:schemeClr val="tx1"/>
              </a:solidFill>
              <a:miter lim="800000"/>
              <a:headEnd type="none" w="sm" len="sm"/>
              <a:tailEnd type="none" w="sm" len="sm"/>
            </a:ln>
            <a:effectLst/>
          </p:spPr>
          <p:txBody>
            <a:bodyPr wrap="none" anchor="ctr"/>
            <a:lstStyle/>
            <a:p>
              <a:pPr algn="ctr" eaLnBrk="0" hangingPunct="0">
                <a:defRPr/>
              </a:pPr>
              <a:endParaRPr lang="en-US" dirty="0">
                <a:solidFill>
                  <a:schemeClr val="bg2"/>
                </a:solidFill>
                <a:latin typeface="Times New Roman" pitchFamily="18" charset="0"/>
                <a:cs typeface="Arial" charset="0"/>
              </a:endParaRPr>
            </a:p>
            <a:p>
              <a:pPr eaLnBrk="0" hangingPunct="0">
                <a:defRPr/>
              </a:pPr>
              <a:r>
                <a:rPr lang="en-US" b="1" dirty="0">
                  <a:solidFill>
                    <a:srgbClr val="000000"/>
                  </a:solidFill>
                  <a:latin typeface="+mn-lt"/>
                  <a:cs typeface="Arial" charset="0"/>
                </a:rPr>
                <a:t>Version </a:t>
              </a:r>
            </a:p>
            <a:p>
              <a:pPr eaLnBrk="0" hangingPunct="0">
                <a:defRPr/>
              </a:pPr>
              <a:r>
                <a:rPr lang="en-US" b="1" dirty="0">
                  <a:solidFill>
                    <a:srgbClr val="000000"/>
                  </a:solidFill>
                  <a:latin typeface="+mn-lt"/>
                  <a:cs typeface="Arial" charset="0"/>
                </a:rPr>
                <a:t>originale</a:t>
              </a:r>
            </a:p>
            <a:p>
              <a:pPr algn="ctr" eaLnBrk="0" hangingPunct="0">
                <a:defRPr/>
              </a:pPr>
              <a:endParaRPr lang="en-US" dirty="0">
                <a:latin typeface="Times New Roman" pitchFamily="18" charset="0"/>
                <a:cs typeface="Arial" charset="0"/>
              </a:endParaRPr>
            </a:p>
          </p:txBody>
        </p:sp>
      </p:grpSp>
      <p:sp>
        <p:nvSpPr>
          <p:cNvPr id="51" name="Text Box 4"/>
          <p:cNvSpPr txBox="1">
            <a:spLocks noChangeArrowheads="1"/>
          </p:cNvSpPr>
          <p:nvPr/>
        </p:nvSpPr>
        <p:spPr bwMode="auto">
          <a:xfrm>
            <a:off x="539750" y="5876925"/>
            <a:ext cx="1544638" cy="585788"/>
          </a:xfrm>
          <a:prstGeom prst="rect">
            <a:avLst/>
          </a:prstGeom>
          <a:noFill/>
          <a:ln w="9525">
            <a:noFill/>
            <a:miter lim="800000"/>
            <a:headEnd/>
            <a:tailEnd/>
          </a:ln>
          <a:effectLst/>
        </p:spPr>
        <p:txBody>
          <a:bodyPr wrap="none">
            <a:spAutoFit/>
          </a:bodyPr>
          <a:lstStyle/>
          <a:p>
            <a:pPr>
              <a:defRPr/>
            </a:pPr>
            <a:r>
              <a:rPr lang="en-US" sz="3200" b="1" dirty="0">
                <a:solidFill>
                  <a:srgbClr val="66CCFF"/>
                </a:solidFill>
                <a:latin typeface="+mn-lt"/>
                <a:cs typeface="Arial" charset="0"/>
              </a:rPr>
              <a:t>Oeuvre:</a:t>
            </a:r>
          </a:p>
        </p:txBody>
      </p:sp>
      <p:sp>
        <p:nvSpPr>
          <p:cNvPr id="52" name="Text Box 5"/>
          <p:cNvSpPr txBox="1">
            <a:spLocks noChangeArrowheads="1"/>
          </p:cNvSpPr>
          <p:nvPr/>
        </p:nvSpPr>
        <p:spPr bwMode="auto">
          <a:xfrm>
            <a:off x="250825" y="4581525"/>
            <a:ext cx="2125663" cy="584200"/>
          </a:xfrm>
          <a:prstGeom prst="rect">
            <a:avLst/>
          </a:prstGeom>
          <a:noFill/>
          <a:ln w="9525">
            <a:noFill/>
            <a:miter lim="800000"/>
            <a:headEnd/>
            <a:tailEnd/>
          </a:ln>
          <a:effectLst/>
        </p:spPr>
        <p:txBody>
          <a:bodyPr wrap="none">
            <a:spAutoFit/>
          </a:bodyPr>
          <a:lstStyle/>
          <a:p>
            <a:pPr>
              <a:defRPr/>
            </a:pPr>
            <a:r>
              <a:rPr lang="en-US" sz="3200" b="1" dirty="0">
                <a:solidFill>
                  <a:schemeClr val="accent3">
                    <a:lumMod val="60000"/>
                    <a:lumOff val="40000"/>
                  </a:schemeClr>
                </a:solidFill>
                <a:latin typeface="+mn-lt"/>
                <a:cs typeface="Arial" charset="0"/>
              </a:rPr>
              <a:t>Expression:</a:t>
            </a:r>
          </a:p>
        </p:txBody>
      </p:sp>
      <p:grpSp>
        <p:nvGrpSpPr>
          <p:cNvPr id="46098" name="Group 9"/>
          <p:cNvGrpSpPr>
            <a:grpSpLocks/>
          </p:cNvGrpSpPr>
          <p:nvPr/>
        </p:nvGrpSpPr>
        <p:grpSpPr bwMode="auto">
          <a:xfrm>
            <a:off x="3132138" y="5805488"/>
            <a:ext cx="1600200" cy="762000"/>
            <a:chOff x="2314" y="742"/>
            <a:chExt cx="1008" cy="480"/>
          </a:xfrm>
        </p:grpSpPr>
        <p:sp>
          <p:nvSpPr>
            <p:cNvPr id="46101" name="Rectangle 10"/>
            <p:cNvSpPr>
              <a:spLocks noChangeArrowheads="1"/>
            </p:cNvSpPr>
            <p:nvPr/>
          </p:nvSpPr>
          <p:spPr bwMode="auto">
            <a:xfrm>
              <a:off x="2314" y="742"/>
              <a:ext cx="1008" cy="480"/>
            </a:xfrm>
            <a:prstGeom prst="rect">
              <a:avLst/>
            </a:prstGeom>
            <a:solidFill>
              <a:srgbClr val="66CCFF"/>
            </a:solidFill>
            <a:ln w="3175">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5" name="Text Box 11"/>
            <p:cNvSpPr txBox="1">
              <a:spLocks noChangeArrowheads="1"/>
            </p:cNvSpPr>
            <p:nvPr/>
          </p:nvSpPr>
          <p:spPr bwMode="auto">
            <a:xfrm>
              <a:off x="2482" y="834"/>
              <a:ext cx="679" cy="233"/>
            </a:xfrm>
            <a:prstGeom prst="rect">
              <a:avLst/>
            </a:prstGeom>
            <a:solidFill>
              <a:srgbClr val="66CCFF"/>
            </a:solidFill>
            <a:ln w="3175">
              <a:noFill/>
              <a:miter lim="800000"/>
              <a:headEnd type="none" w="sm" len="sm"/>
              <a:tailEnd type="none" w="sm" len="sm"/>
            </a:ln>
            <a:effectLst/>
          </p:spPr>
          <p:txBody>
            <a:bodyPr wrap="none">
              <a:spAutoFit/>
            </a:bodyPr>
            <a:lstStyle/>
            <a:p>
              <a:pPr eaLnBrk="0" hangingPunct="0">
                <a:defRPr/>
              </a:pPr>
              <a:r>
                <a:rPr lang="en-US" b="1" dirty="0">
                  <a:solidFill>
                    <a:srgbClr val="000000"/>
                  </a:solidFill>
                  <a:latin typeface="+mn-lt"/>
                  <a:cs typeface="Arial" charset="0"/>
                </a:rPr>
                <a:t>Le roman</a:t>
              </a:r>
            </a:p>
          </p:txBody>
        </p:sp>
      </p:grpSp>
      <p:sp>
        <p:nvSpPr>
          <p:cNvPr id="38" name="Rectangle 31"/>
          <p:cNvSpPr>
            <a:spLocks noChangeArrowheads="1"/>
          </p:cNvSpPr>
          <p:nvPr/>
        </p:nvSpPr>
        <p:spPr bwMode="auto">
          <a:xfrm>
            <a:off x="7380288" y="3284538"/>
            <a:ext cx="1295400" cy="762000"/>
          </a:xfrm>
          <a:prstGeom prst="rect">
            <a:avLst/>
          </a:prstGeom>
          <a:solidFill>
            <a:schemeClr val="accent4">
              <a:lumMod val="40000"/>
              <a:lumOff val="60000"/>
            </a:schemeClr>
          </a:solidFill>
          <a:ln w="12700">
            <a:solidFill>
              <a:schemeClr val="tx1"/>
            </a:solidFill>
            <a:miter lim="800000"/>
            <a:headEnd type="none" w="sm" len="sm"/>
            <a:tailEnd type="none" w="sm" len="sm"/>
          </a:ln>
          <a:effectLst/>
        </p:spPr>
        <p:txBody>
          <a:bodyPr wrap="none" anchor="ctr"/>
          <a:lstStyle/>
          <a:p>
            <a:pPr eaLnBrk="0" hangingPunct="0">
              <a:defRPr/>
            </a:pPr>
            <a:r>
              <a:rPr lang="en-US" b="1" dirty="0">
                <a:solidFill>
                  <a:srgbClr val="000000"/>
                </a:solidFill>
                <a:latin typeface="+mn-lt"/>
                <a:cs typeface="Arial" charset="0"/>
              </a:rPr>
              <a:t>DVD</a:t>
            </a:r>
          </a:p>
        </p:txBody>
      </p:sp>
      <p:sp>
        <p:nvSpPr>
          <p:cNvPr id="30" name="Rectangle 38"/>
          <p:cNvSpPr>
            <a:spLocks noChangeArrowheads="1"/>
          </p:cNvSpPr>
          <p:nvPr/>
        </p:nvSpPr>
        <p:spPr bwMode="auto">
          <a:xfrm>
            <a:off x="7451725" y="1916113"/>
            <a:ext cx="1295400" cy="762000"/>
          </a:xfrm>
          <a:prstGeom prst="rect">
            <a:avLst/>
          </a:prstGeom>
          <a:solidFill>
            <a:schemeClr val="accent6">
              <a:lumMod val="20000"/>
              <a:lumOff val="80000"/>
            </a:schemeClr>
          </a:solidFill>
          <a:ln w="12700">
            <a:solidFill>
              <a:schemeClr val="tx1"/>
            </a:solidFill>
            <a:miter lim="800000"/>
            <a:headEnd type="none" w="sm" len="sm"/>
            <a:tailEnd type="none" w="sm" len="sm"/>
          </a:ln>
          <a:effectLst/>
        </p:spPr>
        <p:txBody>
          <a:bodyPr wrap="none" anchor="ctr"/>
          <a:lstStyle/>
          <a:p>
            <a:pPr eaLnBrk="0" hangingPunct="0">
              <a:defRPr/>
            </a:pPr>
            <a:r>
              <a:rPr lang="en-US" b="1" dirty="0">
                <a:solidFill>
                  <a:srgbClr val="000000"/>
                </a:solidFill>
                <a:latin typeface="+mn-lt"/>
                <a:cs typeface="Arial" charset="0"/>
              </a:rPr>
              <a:t>Exemplaire</a:t>
            </a:r>
          </a:p>
        </p:txBody>
      </p:sp>
      <p:sp>
        <p:nvSpPr>
          <p:cNvPr id="2" name="ZoneTexte 1"/>
          <p:cNvSpPr txBox="1"/>
          <p:nvPr/>
        </p:nvSpPr>
        <p:spPr>
          <a:xfrm>
            <a:off x="539750" y="404664"/>
            <a:ext cx="5362365" cy="369332"/>
          </a:xfrm>
          <a:prstGeom prst="rect">
            <a:avLst/>
          </a:prstGeom>
          <a:noFill/>
        </p:spPr>
        <p:txBody>
          <a:bodyPr wrap="none" rtlCol="0">
            <a:spAutoFit/>
          </a:bodyPr>
          <a:lstStyle/>
          <a:p>
            <a:r>
              <a:rPr lang="fr-FR" dirty="0"/>
              <a:t>RAPPEL : la zone de l’adresse concerne la manifestation</a:t>
            </a:r>
          </a:p>
        </p:txBody>
      </p:sp>
    </p:spTree>
    <p:extLst>
      <p:ext uri="{BB962C8B-B14F-4D97-AF65-F5344CB8AC3E}">
        <p14:creationId xmlns:p14="http://schemas.microsoft.com/office/powerpoint/2010/main" val="360442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688632"/>
          </a:xfrm>
        </p:spPr>
        <p:txBody>
          <a:bodyPr>
            <a:normAutofit/>
          </a:bodyPr>
          <a:lstStyle/>
          <a:p>
            <a:r>
              <a:rPr lang="fr-FR" dirty="0"/>
              <a:t>La description ISBD comporte une zone 4 dite « de l’adresse ». </a:t>
            </a:r>
            <a:endParaRPr lang="fr-FR" dirty="0" smtClean="0"/>
          </a:p>
          <a:p>
            <a:endParaRPr lang="fr-FR" dirty="0"/>
          </a:p>
          <a:p>
            <a:endParaRPr lang="fr-FR" dirty="0" smtClean="0"/>
          </a:p>
          <a:p>
            <a:endParaRPr lang="fr-FR" dirty="0"/>
          </a:p>
          <a:p>
            <a:endParaRPr lang="fr-FR" dirty="0"/>
          </a:p>
          <a:p>
            <a:endParaRPr lang="fr-FR" dirty="0"/>
          </a:p>
          <a:p>
            <a:endParaRPr lang="fr-FR" sz="2600" dirty="0"/>
          </a:p>
          <a:p>
            <a:pPr marL="0" indent="0">
              <a:buNone/>
            </a:pPr>
            <a:r>
              <a:rPr lang="fr-FR" sz="2600" dirty="0" smtClean="0"/>
              <a:t>Dans RDA-FR, ces informations sont reprises, mais complétées et précisées</a:t>
            </a:r>
          </a:p>
          <a:p>
            <a:pPr marL="0" indent="0">
              <a:buNone/>
            </a:pPr>
            <a:endParaRPr lang="fr-FR" dirty="0"/>
          </a:p>
          <a:p>
            <a:pPr marL="0" indent="0">
              <a:buNone/>
            </a:pPr>
            <a:endParaRPr lang="fr-FR" dirty="0"/>
          </a:p>
        </p:txBody>
      </p:sp>
      <p:pic>
        <p:nvPicPr>
          <p:cNvPr id="4" name="Image 3"/>
          <p:cNvPicPr>
            <a:picLocks noChangeAspect="1"/>
          </p:cNvPicPr>
          <p:nvPr/>
        </p:nvPicPr>
        <p:blipFill>
          <a:blip r:embed="rId3"/>
          <a:stretch>
            <a:fillRect/>
          </a:stretch>
        </p:blipFill>
        <p:spPr>
          <a:xfrm>
            <a:off x="499255" y="1988840"/>
            <a:ext cx="8260769" cy="3096344"/>
          </a:xfrm>
          <a:prstGeom prst="rect">
            <a:avLst/>
          </a:prstGeom>
          <a:ln w="3175">
            <a:solidFill>
              <a:schemeClr val="tx1"/>
            </a:solidFill>
          </a:ln>
        </p:spPr>
      </p:pic>
    </p:spTree>
    <p:extLst>
      <p:ext uri="{BB962C8B-B14F-4D97-AF65-F5344CB8AC3E}">
        <p14:creationId xmlns:p14="http://schemas.microsoft.com/office/powerpoint/2010/main" val="127435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5544616"/>
          </a:xfrm>
        </p:spPr>
        <p:txBody>
          <a:bodyPr>
            <a:normAutofit/>
          </a:bodyPr>
          <a:lstStyle/>
          <a:p>
            <a:r>
              <a:rPr lang="fr-FR" sz="2600" dirty="0" smtClean="0"/>
              <a:t>Les principaux changements entre l’ISBD et RDA-FR sont: </a:t>
            </a:r>
            <a:endParaRPr lang="fr-FR" sz="2600" dirty="0"/>
          </a:p>
          <a:p>
            <a:pPr lvl="1"/>
            <a:r>
              <a:rPr lang="fr-FR" sz="2400" dirty="0" smtClean="0"/>
              <a:t>Règles de transcription</a:t>
            </a:r>
          </a:p>
          <a:p>
            <a:pPr lvl="1"/>
            <a:r>
              <a:rPr lang="fr-FR" sz="2400" dirty="0" smtClean="0"/>
              <a:t>Règles pour dater une manifestation</a:t>
            </a:r>
            <a:endParaRPr lang="fr-FR" sz="2400" dirty="0"/>
          </a:p>
          <a:p>
            <a:pPr lvl="1"/>
            <a:r>
              <a:rPr lang="fr-FR" sz="2400" dirty="0" smtClean="0"/>
              <a:t>Distinction formelle entre différents types de mentions de mise à disposition de la ressource</a:t>
            </a:r>
            <a:endParaRPr lang="fr-FR" sz="2400" dirty="0"/>
          </a:p>
        </p:txBody>
      </p:sp>
      <p:pic>
        <p:nvPicPr>
          <p:cNvPr id="4" name="Image 3"/>
          <p:cNvPicPr>
            <a:picLocks noChangeAspect="1"/>
          </p:cNvPicPr>
          <p:nvPr/>
        </p:nvPicPr>
        <p:blipFill>
          <a:blip r:embed="rId3"/>
          <a:stretch>
            <a:fillRect/>
          </a:stretch>
        </p:blipFill>
        <p:spPr>
          <a:xfrm>
            <a:off x="1259632" y="2996952"/>
            <a:ext cx="5749584" cy="2808312"/>
          </a:xfrm>
          <a:prstGeom prst="rect">
            <a:avLst/>
          </a:prstGeom>
          <a:ln w="3175">
            <a:solidFill>
              <a:schemeClr val="tx1"/>
            </a:solidFill>
          </a:ln>
        </p:spPr>
      </p:pic>
      <p:sp>
        <p:nvSpPr>
          <p:cNvPr id="2" name="Rectangle à coins arrondis 1"/>
          <p:cNvSpPr/>
          <p:nvPr/>
        </p:nvSpPr>
        <p:spPr>
          <a:xfrm>
            <a:off x="1403648" y="4653136"/>
            <a:ext cx="4320480" cy="115212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606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5328592"/>
          </a:xfrm>
        </p:spPr>
        <p:txBody>
          <a:bodyPr>
            <a:normAutofit/>
          </a:bodyPr>
          <a:lstStyle/>
          <a:p>
            <a:pPr marL="0" indent="0">
              <a:buNone/>
            </a:pPr>
            <a:r>
              <a:rPr lang="fr-FR" dirty="0"/>
              <a:t>Comparaison</a:t>
            </a:r>
          </a:p>
          <a:p>
            <a:pPr marL="0" indent="0">
              <a:buNone/>
            </a:pPr>
            <a:endParaRPr lang="fr-FR" dirty="0"/>
          </a:p>
        </p:txBody>
      </p:sp>
      <p:pic>
        <p:nvPicPr>
          <p:cNvPr id="4" name="Image 3"/>
          <p:cNvPicPr>
            <a:picLocks noChangeAspect="1"/>
          </p:cNvPicPr>
          <p:nvPr/>
        </p:nvPicPr>
        <p:blipFill rotWithShape="1">
          <a:blip r:embed="rId3"/>
          <a:srcRect l="6382" r="15480"/>
          <a:stretch/>
        </p:blipFill>
        <p:spPr>
          <a:xfrm>
            <a:off x="5220072" y="2987561"/>
            <a:ext cx="3816424" cy="2330303"/>
          </a:xfrm>
          <a:prstGeom prst="rect">
            <a:avLst/>
          </a:prstGeom>
        </p:spPr>
      </p:pic>
      <p:sp>
        <p:nvSpPr>
          <p:cNvPr id="2" name="ZoneTexte 1"/>
          <p:cNvSpPr txBox="1"/>
          <p:nvPr/>
        </p:nvSpPr>
        <p:spPr>
          <a:xfrm>
            <a:off x="1835696" y="1909580"/>
            <a:ext cx="2592288" cy="646331"/>
          </a:xfrm>
          <a:prstGeom prst="rect">
            <a:avLst/>
          </a:prstGeom>
          <a:noFill/>
        </p:spPr>
        <p:txBody>
          <a:bodyPr wrap="square" rtlCol="0">
            <a:spAutoFit/>
          </a:bodyPr>
          <a:lstStyle/>
          <a:p>
            <a:r>
              <a:rPr lang="fr-FR" sz="3600" b="1" dirty="0">
                <a:solidFill>
                  <a:schemeClr val="accent1"/>
                </a:solidFill>
              </a:rPr>
              <a:t>ISBD</a:t>
            </a:r>
          </a:p>
        </p:txBody>
      </p:sp>
      <p:sp>
        <p:nvSpPr>
          <p:cNvPr id="6" name="ZoneTexte 5"/>
          <p:cNvSpPr txBox="1"/>
          <p:nvPr/>
        </p:nvSpPr>
        <p:spPr>
          <a:xfrm>
            <a:off x="6104856" y="1894884"/>
            <a:ext cx="2592288" cy="646331"/>
          </a:xfrm>
          <a:prstGeom prst="rect">
            <a:avLst/>
          </a:prstGeom>
          <a:noFill/>
        </p:spPr>
        <p:txBody>
          <a:bodyPr wrap="square" rtlCol="0">
            <a:spAutoFit/>
          </a:bodyPr>
          <a:lstStyle/>
          <a:p>
            <a:r>
              <a:rPr lang="fr-FR" sz="3600" b="1" dirty="0">
                <a:solidFill>
                  <a:schemeClr val="accent2"/>
                </a:solidFill>
              </a:rPr>
              <a:t>RDA-FR</a:t>
            </a:r>
          </a:p>
        </p:txBody>
      </p:sp>
      <p:cxnSp>
        <p:nvCxnSpPr>
          <p:cNvPr id="8" name="Connecteur droit 7"/>
          <p:cNvCxnSpPr/>
          <p:nvPr/>
        </p:nvCxnSpPr>
        <p:spPr>
          <a:xfrm>
            <a:off x="5067521" y="1340768"/>
            <a:ext cx="1" cy="5184576"/>
          </a:xfrm>
          <a:prstGeom prst="line">
            <a:avLst/>
          </a:prstGeom>
        </p:spPr>
        <p:style>
          <a:lnRef idx="2">
            <a:schemeClr val="accent3"/>
          </a:lnRef>
          <a:fillRef idx="0">
            <a:schemeClr val="accent3"/>
          </a:fillRef>
          <a:effectRef idx="1">
            <a:schemeClr val="accent3"/>
          </a:effectRef>
          <a:fontRef idx="minor">
            <a:schemeClr val="tx1"/>
          </a:fontRef>
        </p:style>
      </p:cxnSp>
      <p:pic>
        <p:nvPicPr>
          <p:cNvPr id="9" name="Image 8"/>
          <p:cNvPicPr>
            <a:picLocks noChangeAspect="1"/>
          </p:cNvPicPr>
          <p:nvPr/>
        </p:nvPicPr>
        <p:blipFill rotWithShape="1">
          <a:blip r:embed="rId4"/>
          <a:srcRect r="11317"/>
          <a:stretch/>
        </p:blipFill>
        <p:spPr>
          <a:xfrm>
            <a:off x="280743" y="2978426"/>
            <a:ext cx="4599977" cy="1944216"/>
          </a:xfrm>
          <a:prstGeom prst="rect">
            <a:avLst/>
          </a:prstGeom>
          <a:ln w="3175">
            <a:solidFill>
              <a:schemeClr val="tx1"/>
            </a:solidFill>
          </a:ln>
        </p:spPr>
      </p:pic>
      <p:sp>
        <p:nvSpPr>
          <p:cNvPr id="11" name="Rectangle à coins arrondis 10"/>
          <p:cNvSpPr/>
          <p:nvPr/>
        </p:nvSpPr>
        <p:spPr>
          <a:xfrm>
            <a:off x="5220072" y="4412514"/>
            <a:ext cx="3168352" cy="92762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1325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424936" cy="5328592"/>
          </a:xfrm>
        </p:spPr>
        <p:txBody>
          <a:bodyPr>
            <a:normAutofit/>
          </a:bodyPr>
          <a:lstStyle/>
          <a:p>
            <a:pPr marL="0" indent="0">
              <a:buNone/>
            </a:pPr>
            <a:r>
              <a:rPr lang="fr-FR" dirty="0"/>
              <a:t>Différence </a:t>
            </a:r>
            <a:r>
              <a:rPr lang="fr-FR" b="1" dirty="0">
                <a:solidFill>
                  <a:schemeClr val="accent2"/>
                </a:solidFill>
              </a:rPr>
              <a:t>1</a:t>
            </a:r>
            <a:r>
              <a:rPr lang="fr-FR" dirty="0"/>
              <a:t> </a:t>
            </a:r>
          </a:p>
          <a:p>
            <a:r>
              <a:rPr lang="fr-FR" dirty="0" smtClean="0"/>
              <a:t>RDA-FR </a:t>
            </a:r>
            <a:r>
              <a:rPr lang="fr-FR" dirty="0"/>
              <a:t>établit une </a:t>
            </a:r>
            <a:r>
              <a:rPr lang="fr-FR" dirty="0" smtClean="0"/>
              <a:t>distinction formelle entre les différents types de mention</a:t>
            </a:r>
          </a:p>
          <a:p>
            <a:r>
              <a:rPr lang="fr-FR" dirty="0" smtClean="0"/>
              <a:t>RDA-FR permet, ou parfois impose, le cumul entre ces différents types de mention</a:t>
            </a:r>
            <a:endParaRPr lang="fr-FR" dirty="0"/>
          </a:p>
          <a:p>
            <a:pPr marL="0" indent="0">
              <a:buNone/>
            </a:pPr>
            <a:endParaRPr lang="fr-FR" dirty="0"/>
          </a:p>
        </p:txBody>
      </p:sp>
      <p:pic>
        <p:nvPicPr>
          <p:cNvPr id="4" name="Image 3"/>
          <p:cNvPicPr>
            <a:picLocks noChangeAspect="1"/>
          </p:cNvPicPr>
          <p:nvPr/>
        </p:nvPicPr>
        <p:blipFill rotWithShape="1">
          <a:blip r:embed="rId3"/>
          <a:srcRect l="6382" t="61801" r="25801" b="1118"/>
          <a:stretch/>
        </p:blipFill>
        <p:spPr>
          <a:xfrm>
            <a:off x="2555776" y="4509120"/>
            <a:ext cx="4692521" cy="1224136"/>
          </a:xfrm>
          <a:prstGeom prst="rect">
            <a:avLst/>
          </a:prstGeom>
        </p:spPr>
      </p:pic>
      <p:sp>
        <p:nvSpPr>
          <p:cNvPr id="6" name="ZoneTexte 5"/>
          <p:cNvSpPr txBox="1"/>
          <p:nvPr/>
        </p:nvSpPr>
        <p:spPr>
          <a:xfrm>
            <a:off x="3347864" y="3573016"/>
            <a:ext cx="2592288" cy="646331"/>
          </a:xfrm>
          <a:prstGeom prst="rect">
            <a:avLst/>
          </a:prstGeom>
          <a:noFill/>
        </p:spPr>
        <p:txBody>
          <a:bodyPr wrap="square" rtlCol="0">
            <a:spAutoFit/>
          </a:bodyPr>
          <a:lstStyle/>
          <a:p>
            <a:r>
              <a:rPr lang="fr-FR" sz="3600" b="1" dirty="0">
                <a:solidFill>
                  <a:schemeClr val="accent2"/>
                </a:solidFill>
              </a:rPr>
              <a:t>RDA-FR</a:t>
            </a:r>
          </a:p>
        </p:txBody>
      </p:sp>
    </p:spTree>
    <p:extLst>
      <p:ext uri="{BB962C8B-B14F-4D97-AF65-F5344CB8AC3E}">
        <p14:creationId xmlns:p14="http://schemas.microsoft.com/office/powerpoint/2010/main" val="1512271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424936" cy="5328592"/>
          </a:xfrm>
        </p:spPr>
        <p:txBody>
          <a:bodyPr>
            <a:normAutofit/>
          </a:bodyPr>
          <a:lstStyle/>
          <a:p>
            <a:pPr marL="0" indent="0">
              <a:buNone/>
            </a:pPr>
            <a:r>
              <a:rPr lang="fr-FR" dirty="0"/>
              <a:t>Différence </a:t>
            </a:r>
            <a:r>
              <a:rPr lang="fr-FR" b="1" dirty="0" smtClean="0">
                <a:solidFill>
                  <a:schemeClr val="accent2"/>
                </a:solidFill>
              </a:rPr>
              <a:t>2</a:t>
            </a:r>
            <a:r>
              <a:rPr lang="fr-FR" dirty="0" smtClean="0"/>
              <a:t> </a:t>
            </a:r>
            <a:endParaRPr lang="fr-FR" dirty="0"/>
          </a:p>
          <a:p>
            <a:r>
              <a:rPr lang="fr-FR" dirty="0"/>
              <a:t>Introduction de la mention de « </a:t>
            </a:r>
            <a:r>
              <a:rPr lang="fr-FR" dirty="0">
                <a:solidFill>
                  <a:schemeClr val="accent3"/>
                </a:solidFill>
              </a:rPr>
              <a:t>production</a:t>
            </a:r>
            <a:r>
              <a:rPr lang="fr-FR" dirty="0">
                <a:solidFill>
                  <a:srgbClr val="92D050"/>
                </a:solidFill>
              </a:rPr>
              <a:t> </a:t>
            </a:r>
            <a:r>
              <a:rPr lang="fr-FR" dirty="0"/>
              <a:t>»</a:t>
            </a:r>
            <a:r>
              <a:rPr lang="fr-FR" dirty="0">
                <a:solidFill>
                  <a:srgbClr val="92D050"/>
                </a:solidFill>
              </a:rPr>
              <a:t> </a:t>
            </a:r>
            <a:r>
              <a:rPr lang="fr-FR" dirty="0" smtClean="0">
                <a:solidFill>
                  <a:srgbClr val="92D050"/>
                </a:solidFill>
              </a:rPr>
              <a:t/>
            </a:r>
            <a:br>
              <a:rPr lang="fr-FR" dirty="0" smtClean="0">
                <a:solidFill>
                  <a:srgbClr val="92D050"/>
                </a:solidFill>
              </a:rPr>
            </a:br>
            <a:r>
              <a:rPr lang="fr-FR" dirty="0" smtClean="0"/>
              <a:t>à </a:t>
            </a:r>
            <a:r>
              <a:rPr lang="fr-FR" dirty="0"/>
              <a:t>distinguer de la mention de publication</a:t>
            </a:r>
          </a:p>
          <a:p>
            <a:pPr marL="0" indent="0">
              <a:buNone/>
            </a:pPr>
            <a:endParaRPr lang="fr-FR" dirty="0"/>
          </a:p>
        </p:txBody>
      </p:sp>
      <p:pic>
        <p:nvPicPr>
          <p:cNvPr id="4" name="Image 3"/>
          <p:cNvPicPr>
            <a:picLocks noChangeAspect="1"/>
          </p:cNvPicPr>
          <p:nvPr/>
        </p:nvPicPr>
        <p:blipFill rotWithShape="1">
          <a:blip r:embed="rId3"/>
          <a:srcRect l="6382" t="61801" r="25801" b="1118"/>
          <a:stretch/>
        </p:blipFill>
        <p:spPr>
          <a:xfrm>
            <a:off x="2555776" y="4509120"/>
            <a:ext cx="4692521" cy="1224136"/>
          </a:xfrm>
          <a:prstGeom prst="rect">
            <a:avLst/>
          </a:prstGeom>
        </p:spPr>
      </p:pic>
      <p:sp>
        <p:nvSpPr>
          <p:cNvPr id="6" name="ZoneTexte 5"/>
          <p:cNvSpPr txBox="1"/>
          <p:nvPr/>
        </p:nvSpPr>
        <p:spPr>
          <a:xfrm>
            <a:off x="3347864" y="3573016"/>
            <a:ext cx="2592288" cy="646331"/>
          </a:xfrm>
          <a:prstGeom prst="rect">
            <a:avLst/>
          </a:prstGeom>
          <a:noFill/>
        </p:spPr>
        <p:txBody>
          <a:bodyPr wrap="square" rtlCol="0">
            <a:spAutoFit/>
          </a:bodyPr>
          <a:lstStyle/>
          <a:p>
            <a:r>
              <a:rPr lang="fr-FR" sz="3600" b="1" dirty="0">
                <a:solidFill>
                  <a:schemeClr val="accent2"/>
                </a:solidFill>
              </a:rPr>
              <a:t>RDA-FR</a:t>
            </a:r>
          </a:p>
        </p:txBody>
      </p:sp>
      <p:sp>
        <p:nvSpPr>
          <p:cNvPr id="5" name="Rectangle 4"/>
          <p:cNvSpPr/>
          <p:nvPr/>
        </p:nvSpPr>
        <p:spPr>
          <a:xfrm>
            <a:off x="2411760" y="4437112"/>
            <a:ext cx="3276364" cy="36004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6493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Montpellier</Lieu_x0020_de_x0020_la_x0020_formation>
    <Exaged_DocName xmlns="$ListId:Supports3;" xsi:nil="true"/>
    <Etat_x0020_du_x0020_document xmlns="9cb235b8-7541-4a6e-b886-1bf4192805bd">Document préparatoire</Etat_x0020_du_x0020_document>
    <Nom_x0020_de_x0020_la_x0020_formation xmlns="9cb235b8-7541-4a6e-b886-1bf4192805bd">A renseigner</Nom_x0020_de_x0020_la_x0020_formation>
    <TRI xmlns="9cb235b8-7541-4a6e-b886-1bf4192805bd">RPA</TRI>
    <Tags xmlns="9cb235b8-7541-4a6e-b886-1bf4192805bd" xsi:nil="true"/>
    <Structure xmlns="9cb235b8-7541-4a6e-b886-1bf4192805bd">DSR - PFD</Structure>
    <Type_x0020_de_x0020_document_x0020_standard xmlns="9cb235b8-7541-4a6e-b886-1bf4192805bd">Diaporama Formation</Type_x0020_de_x0020_document_x0020_standard>
    <Année xmlns="9cb235b8-7541-4a6e-b886-1bf4192805bd">2017</Année>
    <N_x00b0__x0020_session xmlns="9cb235b8-7541-4a6e-b886-1bf4192805bd" xsi:nil="true"/>
    <_DCDateCreated xmlns="http://schemas.microsoft.com/sharepoint/v3/fields">2017-02-16T23:00:00+00:00</_DCDateCrea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0b5b3a2a06ff528dd6abe04d0b9d3f5f">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21ebcfc7f0e24045c6a6f3d2e229ccee"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BES"/>
          <xsd:enumeration value="ADBU"/>
          <xsd:enumeration value="AMUE"/>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R"/>
          <xsd:enumeration value="DSR - Méta"/>
          <xsd:enumeration value="DSR - PFD"/>
          <xsd:enumeration value="DSR - PGC"/>
          <xsd:enumeration value="DSR - PGR"/>
          <xsd:enumeration value="DSR - PIT"/>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HE"/>
          <xsd:enumeration value="AJL"/>
          <xsd:enumeration value="ALM"/>
          <xsd:enumeration value="ALP"/>
          <xsd:enumeration value="AMZ"/>
          <xsd:enumeration value="BBR"/>
          <xsd:enumeration value="BEB"/>
          <xsd:enumeration value="BML"/>
          <xsd:enumeration value="BTS"/>
          <xsd:enumeration value="CBD"/>
          <xsd:enumeration value="CCI"/>
          <xsd:enumeration value="CDT"/>
          <xsd:enumeration value="CFY"/>
          <xsd:enumeration value="CLY"/>
          <xsd:enumeration value="CMC"/>
          <xsd:enumeration value="COU"/>
          <xsd:enumeration value="CPD"/>
          <xsd:enumeration value="CST"/>
          <xsd:enumeration value="DAN"/>
          <xsd:enumeration value="DED"/>
          <xsd:enumeration value="DOO"/>
          <xsd:enumeration value="DRY"/>
          <xsd:enumeration value="DSA"/>
          <xsd:enumeration value="ECT"/>
          <xsd:enumeration value="EHR"/>
          <xsd:enumeration value="ERM"/>
          <xsd:enumeration value="FBE"/>
          <xsd:enumeration value="FBT"/>
          <xsd:enumeration value="FCR"/>
          <xsd:enumeration value="FBR"/>
          <xsd:enumeration value="FML"/>
          <xsd:enumeration value="FPX"/>
          <xsd:enumeration value="GLT"/>
          <xsd:enumeration value="IAN"/>
          <xsd:enumeration value="ILU"/>
          <xsd:enumeration value="IMN"/>
          <xsd:enumeration value="IMR"/>
          <xsd:enumeration value="JBN"/>
          <xsd:enumeration value="JCE"/>
          <xsd:enumeration value="JFH"/>
          <xsd:enumeration value="JFZ"/>
          <xsd:enumeration value="JGT"/>
          <xsd:enumeration value="JKN"/>
          <xsd:enumeration value="JLP"/>
          <xsd:enumeration value="JMF"/>
          <xsd:enumeration value="JML"/>
          <xsd:enumeration value="JNO"/>
          <xsd:enumeration value="JPA"/>
          <xsd:enumeration value="KGX"/>
          <xsd:enumeration value="KMI"/>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GD"/>
          <xsd:enumeration value="MGX"/>
          <xsd:enumeration value="MJN"/>
          <xsd:enumeration value="MLD"/>
          <xsd:enumeration value="MLP"/>
          <xsd:enumeration value="MPD"/>
          <xsd:enumeration value="MPN"/>
          <xsd:enumeration value="MPR"/>
          <xsd:enumeration value="MPT"/>
          <xsd:enumeration value="MSR"/>
          <xsd:enumeration value="MTE"/>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SDT"/>
          <xsd:enumeration value="SGT"/>
          <xsd:enumeration value="SPE"/>
          <xsd:enumeration value="SPR"/>
          <xsd:enumeration value="SRY"/>
          <xsd:enumeration value="TDN"/>
          <xsd:enumeration value="TMX"/>
          <xsd:enumeration value="VGO"/>
          <xsd:enumeration value="VSA"/>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Rapport"/>
          <xsd:enumeration value="Rapport d'activité"/>
          <xsd:enumeration value="Rapport de présentation"/>
          <xsd:enumeration value="Reconduction"/>
          <xsd:enumeration value="Revue application"/>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D3DA22-16E7-418E-A1F2-1C90A5F308B5}">
  <ds:schemaRefs>
    <ds:schemaRef ds:uri="http://purl.org/dc/elements/1.1/"/>
    <ds:schemaRef ds:uri="http://schemas.microsoft.com/office/2006/metadata/properties"/>
    <ds:schemaRef ds:uri="http://schemas.microsoft.com/office/2006/documentManagement/types"/>
    <ds:schemaRef ds:uri="$ListId:Supports3;"/>
    <ds:schemaRef ds:uri="http://schemas.microsoft.com/office/infopath/2007/PartnerControls"/>
    <ds:schemaRef ds:uri="http://purl.org/dc/dcmitype/"/>
    <ds:schemaRef ds:uri="http://schemas.openxmlformats.org/package/2006/metadata/core-properties"/>
    <ds:schemaRef ds:uri="http://schemas.microsoft.com/sharepoint/v3/fields"/>
    <ds:schemaRef ds:uri="9cb235b8-7541-4a6e-b886-1bf4192805bd"/>
    <ds:schemaRef ds:uri="http://www.w3.org/XML/1998/namespace"/>
    <ds:schemaRef ds:uri="http://purl.org/dc/terms/"/>
  </ds:schemaRefs>
</ds:datastoreItem>
</file>

<file path=customXml/itemProps2.xml><?xml version="1.0" encoding="utf-8"?>
<ds:datastoreItem xmlns:ds="http://schemas.openxmlformats.org/officeDocument/2006/customXml" ds:itemID="{633C7513-14A8-4550-AEDA-C4E9602D4A61}">
  <ds:schemaRefs>
    <ds:schemaRef ds:uri="http://schemas.microsoft.com/sharepoint/v3/contenttype/forms"/>
  </ds:schemaRefs>
</ds:datastoreItem>
</file>

<file path=customXml/itemProps3.xml><?xml version="1.0" encoding="utf-8"?>
<ds:datastoreItem xmlns:ds="http://schemas.openxmlformats.org/officeDocument/2006/customXml" ds:itemID="{B0A7BE2A-F72B-42A6-8F31-5840C3205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1675</TotalTime>
  <Words>2505</Words>
  <Application>Microsoft Office PowerPoint</Application>
  <PresentationFormat>Affichage à l'écran (4:3)</PresentationFormat>
  <Paragraphs>374</Paragraphs>
  <Slides>38</Slides>
  <Notes>34</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Times New Roman</vt:lpstr>
      <vt:lpstr>Wingdings</vt:lpstr>
      <vt:lpstr>Thème Office</vt:lpstr>
      <vt:lpstr>Présentation PowerPoint</vt:lpstr>
      <vt:lpstr>plan</vt:lpstr>
      <vt:lpstr>RDA-FR : QUE DEVIENT LA ZONE DE L’ADRESSE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DÉFINITIONS ET EXEMPLES </vt:lpstr>
      <vt:lpstr>Présentation PowerPoint</vt:lpstr>
      <vt:lpstr>Présentation PowerPoint</vt:lpstr>
      <vt:lpstr>MENTION  DE  PRODUCTION</vt:lpstr>
      <vt:lpstr>Présentation PowerPoint</vt:lpstr>
      <vt:lpstr>Présentation PowerPoint</vt:lpstr>
      <vt:lpstr>Présentation PowerPoint</vt:lpstr>
      <vt:lpstr> </vt:lpstr>
      <vt:lpstr>MENTION  DE  PUBLICATION</vt:lpstr>
      <vt:lpstr>Présentation PowerPoint</vt:lpstr>
      <vt:lpstr>Présentation PowerPoint</vt:lpstr>
      <vt:lpstr>MENTION  DE  DIFFUSION / DISTRIBUTION</vt:lpstr>
      <vt:lpstr>Présentation PowerPoint</vt:lpstr>
      <vt:lpstr>Présentation PowerPoint</vt:lpstr>
      <vt:lpstr>Présentation PowerPoint</vt:lpstr>
      <vt:lpstr>DATE  DE  COPYRIGHT</vt:lpstr>
      <vt:lpstr>Présentation PowerPoint</vt:lpstr>
      <vt:lpstr>Présentation PowerPoint</vt:lpstr>
      <vt:lpstr>MENTION  DE  FABRICATION</vt:lpstr>
      <vt:lpstr>Présentation PowerPoint</vt:lpstr>
      <vt:lpstr>Présentation PowerPoint</vt:lpstr>
      <vt:lpstr>consignes</vt:lpstr>
      <vt:lpstr>Présentation PowerPoint</vt:lpstr>
      <vt:lpstr>Présentation PowerPoint</vt:lpstr>
      <vt:lpstr>Présentation PowerPoint</vt:lpstr>
      <vt:lpstr>Présentation PowerPoint</vt:lpstr>
      <vt:lpstr>Des questions ?</vt:lpstr>
    </vt:vector>
  </TitlesOfParts>
  <Company>ABES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bibliographique : définitions des mentions présentes dans la zone de l'adresse</dc:title>
  <dc:creator>Olivier Kosinski</dc:creator>
  <cp:keywords>RDA FR; consignes catalogage</cp:keywords>
  <dc:description/>
  <cp:lastModifiedBy>Laure Jestaz</cp:lastModifiedBy>
  <cp:revision>248</cp:revision>
  <dcterms:created xsi:type="dcterms:W3CDTF">2014-12-08T14:08:59Z</dcterms:created>
  <dcterms:modified xsi:type="dcterms:W3CDTF">2017-03-30T12:00:08Z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