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6" r:id="rId5"/>
    <p:sldId id="258" r:id="rId6"/>
    <p:sldId id="275" r:id="rId7"/>
    <p:sldId id="295" r:id="rId8"/>
    <p:sldId id="259" r:id="rId9"/>
    <p:sldId id="267" r:id="rId10"/>
    <p:sldId id="268" r:id="rId11"/>
    <p:sldId id="273" r:id="rId12"/>
    <p:sldId id="296" r:id="rId13"/>
    <p:sldId id="294" r:id="rId14"/>
    <p:sldId id="272" r:id="rId15"/>
    <p:sldId id="297" r:id="rId16"/>
    <p:sldId id="274" r:id="rId17"/>
    <p:sldId id="260" r:id="rId18"/>
    <p:sldId id="277" r:id="rId19"/>
    <p:sldId id="278" r:id="rId20"/>
    <p:sldId id="279" r:id="rId21"/>
    <p:sldId id="280" r:id="rId22"/>
    <p:sldId id="317" r:id="rId23"/>
    <p:sldId id="282" r:id="rId24"/>
    <p:sldId id="281" r:id="rId25"/>
    <p:sldId id="286" r:id="rId26"/>
    <p:sldId id="285" r:id="rId27"/>
    <p:sldId id="316" r:id="rId28"/>
    <p:sldId id="287" r:id="rId29"/>
    <p:sldId id="288" r:id="rId30"/>
    <p:sldId id="289" r:id="rId31"/>
    <p:sldId id="319" r:id="rId32"/>
    <p:sldId id="291" r:id="rId33"/>
    <p:sldId id="308" r:id="rId34"/>
    <p:sldId id="312" r:id="rId35"/>
    <p:sldId id="302" r:id="rId36"/>
    <p:sldId id="293" r:id="rId37"/>
    <p:sldId id="263" r:id="rId38"/>
    <p:sldId id="318" r:id="rId39"/>
    <p:sldId id="303" r:id="rId40"/>
    <p:sldId id="305" r:id="rId41"/>
    <p:sldId id="309" r:id="rId42"/>
    <p:sldId id="310" r:id="rId43"/>
    <p:sldId id="313" r:id="rId44"/>
    <p:sldId id="314"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E2E2E2"/>
    <a:srgbClr val="FF5050"/>
    <a:srgbClr val="00CC99"/>
    <a:srgbClr val="1E2B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1484" autoAdjust="0"/>
  </p:normalViewPr>
  <p:slideViewPr>
    <p:cSldViewPr>
      <p:cViewPr varScale="1">
        <p:scale>
          <a:sx n="81" d="100"/>
          <a:sy n="81" d="100"/>
        </p:scale>
        <p:origin x="139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117C9-DC69-4474-95AE-B5B905E0C089}" type="datetimeFigureOut">
              <a:rPr lang="fr-FR" smtClean="0"/>
              <a:t>02/12/2020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E5AB4-6DAB-460B-B1F2-D187681C329E}" type="slidenum">
              <a:rPr lang="fr-FR" smtClean="0"/>
              <a:t>‹N°›</a:t>
            </a:fld>
            <a:endParaRPr lang="fr-FR"/>
          </a:p>
        </p:txBody>
      </p:sp>
    </p:spTree>
    <p:extLst>
      <p:ext uri="{BB962C8B-B14F-4D97-AF65-F5344CB8AC3E}">
        <p14:creationId xmlns:p14="http://schemas.microsoft.com/office/powerpoint/2010/main" val="388221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r.wikipedia.org/wiki/Don_Jua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fr.wikipedia.org/wiki/Madamina,_il_catalogo_%C3%A8_questo" TargetMode="External"/><Relationship Id="rId5" Type="http://schemas.openxmlformats.org/officeDocument/2006/relationships/hyperlink" Target="https://fr.wikipedia.org/wiki/Mozart" TargetMode="External"/><Relationship Id="rId4" Type="http://schemas.openxmlformats.org/officeDocument/2006/relationships/hyperlink" Target="https://fr.wikipedia.org/wiki/Don_Giovanni"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2">
                    <a:lumMod val="25000"/>
                  </a:schemeClr>
                </a:solidFill>
              </a:rPr>
              <a:t>Des sondages sur les notices bibliographiques créées depuis le 20 avril dernier ont mis à jour des incompréhensions dans la pratique des zones 183 et 214 </a:t>
            </a:r>
          </a:p>
          <a:p>
            <a:endParaRPr lang="fr-FR" sz="1200" b="0" baseline="0" dirty="0" smtClean="0"/>
          </a:p>
        </p:txBody>
      </p:sp>
      <p:sp>
        <p:nvSpPr>
          <p:cNvPr id="4" name="Espace réservé du numéro de diapositive 3"/>
          <p:cNvSpPr>
            <a:spLocks noGrp="1"/>
          </p:cNvSpPr>
          <p:nvPr>
            <p:ph type="sldNum" sz="quarter" idx="5"/>
          </p:nvPr>
        </p:nvSpPr>
        <p:spPr/>
        <p:txBody>
          <a:bodyPr/>
          <a:lstStyle/>
          <a:p>
            <a:pPr>
              <a:defRPr/>
            </a:pPr>
            <a:fld id="{50B2254C-B2CA-47D4-BFD4-19CC24CAB27B}" type="slidenum">
              <a:rPr lang="fr-FR" smtClean="0"/>
              <a:pPr>
                <a:defRPr/>
              </a:pPr>
              <a:t>2</a:t>
            </a:fld>
            <a:endParaRPr lang="fr-FR"/>
          </a:p>
        </p:txBody>
      </p:sp>
      <p:sp>
        <p:nvSpPr>
          <p:cNvPr id="2" name="Espace réservé de la date 1"/>
          <p:cNvSpPr>
            <a:spLocks noGrp="1"/>
          </p:cNvSpPr>
          <p:nvPr>
            <p:ph type="dt" idx="10"/>
          </p:nvPr>
        </p:nvSpPr>
        <p:spPr/>
        <p:txBody>
          <a:bodyPr/>
          <a:lstStyle/>
          <a:p>
            <a:pPr>
              <a:defRPr/>
            </a:pPr>
            <a:r>
              <a:rPr lang="fr-FR" smtClean="0"/>
              <a:t>25/09/2014</a:t>
            </a:r>
            <a:endParaRPr lang="fr-FR"/>
          </a:p>
        </p:txBody>
      </p:sp>
    </p:spTree>
    <p:extLst>
      <p:ext uri="{BB962C8B-B14F-4D97-AF65-F5344CB8AC3E}">
        <p14:creationId xmlns:p14="http://schemas.microsoft.com/office/powerpoint/2010/main" val="1754195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17</a:t>
            </a:fld>
            <a:endParaRPr lang="fr-FR"/>
          </a:p>
        </p:txBody>
      </p:sp>
    </p:spTree>
    <p:extLst>
      <p:ext uri="{BB962C8B-B14F-4D97-AF65-F5344CB8AC3E}">
        <p14:creationId xmlns:p14="http://schemas.microsoft.com/office/powerpoint/2010/main" val="3598715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Et il faudrait au moins dire à l'oral que la création de cette notice ne saurait justifier la non mise à jour de l'état de collection de la notice de périodique.</a:t>
            </a:r>
            <a:br>
              <a:rPr lang="fr-FR" dirty="0"/>
            </a:br>
            <a:endParaRPr lang="fr-FR" dirty="0"/>
          </a:p>
          <a:p>
            <a:r>
              <a:rPr lang="fr-FR" dirty="0"/>
              <a:t>J'ai ajouté "lien vers le PPN" pour insister sur le fait qu'il faut obligatoirement une notice de ressource continue, donc la créer le cas échéant et tout le toutim, et pas de 461 $t[avec un titre qui ne pointe vers rien de clairement identifié]</a:t>
            </a:r>
          </a:p>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20</a:t>
            </a:fld>
            <a:endParaRPr lang="fr-FR"/>
          </a:p>
        </p:txBody>
      </p:sp>
    </p:spTree>
    <p:extLst>
      <p:ext uri="{BB962C8B-B14F-4D97-AF65-F5344CB8AC3E}">
        <p14:creationId xmlns:p14="http://schemas.microsoft.com/office/powerpoint/2010/main" val="1965484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Finesse de la 214 impossible par traitement automatisé de masse : attention pour les imports de notices électroniques.</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23</a:t>
            </a:fld>
            <a:endParaRPr lang="fr-FR"/>
          </a:p>
        </p:txBody>
      </p:sp>
    </p:spTree>
    <p:extLst>
      <p:ext uri="{BB962C8B-B14F-4D97-AF65-F5344CB8AC3E}">
        <p14:creationId xmlns:p14="http://schemas.microsoft.com/office/powerpoint/2010/main" val="949787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24</a:t>
            </a:fld>
            <a:endParaRPr lang="fr-FR"/>
          </a:p>
        </p:txBody>
      </p:sp>
    </p:spTree>
    <p:extLst>
      <p:ext uri="{BB962C8B-B14F-4D97-AF65-F5344CB8AC3E}">
        <p14:creationId xmlns:p14="http://schemas.microsoft.com/office/powerpoint/2010/main" val="3860450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28</a:t>
            </a:fld>
            <a:endParaRPr lang="fr-FR"/>
          </a:p>
        </p:txBody>
      </p:sp>
    </p:spTree>
    <p:extLst>
      <p:ext uri="{BB962C8B-B14F-4D97-AF65-F5344CB8AC3E}">
        <p14:creationId xmlns:p14="http://schemas.microsoft.com/office/powerpoint/2010/main" val="344193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29</a:t>
            </a:fld>
            <a:endParaRPr lang="fr-FR"/>
          </a:p>
        </p:txBody>
      </p:sp>
    </p:spTree>
    <p:extLst>
      <p:ext uri="{BB962C8B-B14F-4D97-AF65-F5344CB8AC3E}">
        <p14:creationId xmlns:p14="http://schemas.microsoft.com/office/powerpoint/2010/main" val="2705995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Il vous faut donc retenir en date de copyright la date que vous auriez enregistrée en 100 $f si vous aviez eu à enregistrer une manifestation de l’œuvre évoquée.</a:t>
            </a:r>
          </a:p>
          <a:p>
            <a:r>
              <a:rPr lang="fr-FR" sz="1200" dirty="0" smtClean="0"/>
              <a:t>423 et 464 : une seule manifestation qui regroupe plusieurs œuvres  à part le cop., pas d’autre date possible que celle déjà</a:t>
            </a:r>
            <a:r>
              <a:rPr lang="fr-FR" sz="1200" baseline="0" dirty="0" smtClean="0"/>
              <a:t> indiquée</a:t>
            </a:r>
          </a:p>
          <a:p>
            <a:r>
              <a:rPr lang="fr-FR" sz="1200" baseline="0" dirty="0" smtClean="0"/>
              <a:t>454 : lien pour trad., a priori on ne sait pas laquelle, donc on privilégie là aussi -&gt; pas de lien et date de cop. si date.</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solidFill>
                  <a:prstClr val="black"/>
                </a:solidFill>
              </a:rPr>
              <a:pPr/>
              <a:t>31</a:t>
            </a:fld>
            <a:endParaRPr lang="fr-FR">
              <a:solidFill>
                <a:prstClr val="black"/>
              </a:solidFill>
            </a:endParaRPr>
          </a:p>
        </p:txBody>
      </p:sp>
    </p:spTree>
    <p:extLst>
      <p:ext uri="{BB962C8B-B14F-4D97-AF65-F5344CB8AC3E}">
        <p14:creationId xmlns:p14="http://schemas.microsoft.com/office/powerpoint/2010/main" val="2167750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32</a:t>
            </a:fld>
            <a:endParaRPr lang="fr-FR"/>
          </a:p>
        </p:txBody>
      </p:sp>
    </p:spTree>
    <p:extLst>
      <p:ext uri="{BB962C8B-B14F-4D97-AF65-F5344CB8AC3E}">
        <p14:creationId xmlns:p14="http://schemas.microsoft.com/office/powerpoint/2010/main" val="2439712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0" dirty="0" smtClean="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34</a:t>
            </a:fld>
            <a:endParaRPr lang="fr-FR"/>
          </a:p>
        </p:txBody>
      </p:sp>
      <p:sp>
        <p:nvSpPr>
          <p:cNvPr id="2" name="Espace réservé de la date 1"/>
          <p:cNvSpPr>
            <a:spLocks noGrp="1"/>
          </p:cNvSpPr>
          <p:nvPr>
            <p:ph type="dt" idx="10"/>
          </p:nvPr>
        </p:nvSpPr>
        <p:spPr/>
        <p:txBody>
          <a:bodyPr/>
          <a:lstStyle/>
          <a:p>
            <a:pPr>
              <a:defRPr/>
            </a:pPr>
            <a:r>
              <a:rPr lang="fr-FR" smtClean="0"/>
              <a:t>25/09/2014</a:t>
            </a:r>
            <a:endParaRPr lang="fr-FR"/>
          </a:p>
        </p:txBody>
      </p:sp>
    </p:spTree>
    <p:extLst>
      <p:ext uri="{BB962C8B-B14F-4D97-AF65-F5344CB8AC3E}">
        <p14:creationId xmlns:p14="http://schemas.microsoft.com/office/powerpoint/2010/main" val="3573241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38</a:t>
            </a:fld>
            <a:endParaRPr lang="fr-FR"/>
          </a:p>
        </p:txBody>
      </p:sp>
    </p:spTree>
    <p:extLst>
      <p:ext uri="{BB962C8B-B14F-4D97-AF65-F5344CB8AC3E}">
        <p14:creationId xmlns:p14="http://schemas.microsoft.com/office/powerpoint/2010/main" val="409037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dirty="0" smtClean="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5</a:t>
            </a:fld>
            <a:endParaRPr lang="fr-FR"/>
          </a:p>
        </p:txBody>
      </p:sp>
      <p:sp>
        <p:nvSpPr>
          <p:cNvPr id="2" name="Espace réservé de la date 1"/>
          <p:cNvSpPr>
            <a:spLocks noGrp="1"/>
          </p:cNvSpPr>
          <p:nvPr>
            <p:ph type="dt" idx="10"/>
          </p:nvPr>
        </p:nvSpPr>
        <p:spPr/>
        <p:txBody>
          <a:bodyPr/>
          <a:lstStyle/>
          <a:p>
            <a:pPr>
              <a:defRPr/>
            </a:pPr>
            <a:r>
              <a:rPr lang="fr-FR" smtClean="0"/>
              <a:t>25/09/2014</a:t>
            </a:r>
            <a:endParaRPr lang="fr-FR"/>
          </a:p>
        </p:txBody>
      </p:sp>
    </p:spTree>
    <p:extLst>
      <p:ext uri="{BB962C8B-B14F-4D97-AF65-F5344CB8AC3E}">
        <p14:creationId xmlns:p14="http://schemas.microsoft.com/office/powerpoint/2010/main" val="886303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39</a:t>
            </a:fld>
            <a:endParaRPr lang="fr-FR"/>
          </a:p>
        </p:txBody>
      </p:sp>
    </p:spTree>
    <p:extLst>
      <p:ext uri="{BB962C8B-B14F-4D97-AF65-F5344CB8AC3E}">
        <p14:creationId xmlns:p14="http://schemas.microsoft.com/office/powerpoint/2010/main" val="217767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Une notice analytique procède par héritage : elle intègre les informations de la notice mère dont le</a:t>
            </a:r>
            <a:r>
              <a:rPr lang="fr-FR" baseline="0" dirty="0" smtClean="0"/>
              <a:t> trio 181-182-183 et les mentions de publication.</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7</a:t>
            </a:fld>
            <a:endParaRPr lang="fr-FR"/>
          </a:p>
        </p:txBody>
      </p:sp>
    </p:spTree>
    <p:extLst>
      <p:ext uri="{BB962C8B-B14F-4D97-AF65-F5344CB8AC3E}">
        <p14:creationId xmlns:p14="http://schemas.microsoft.com/office/powerpoint/2010/main" val="131356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 fascicule » (gestion) peut être une « brochure », un « fascicule », un « volume », voire une « feuille »  (type de support).</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10</a:t>
            </a:fld>
            <a:endParaRPr lang="fr-FR"/>
          </a:p>
        </p:txBody>
      </p:sp>
    </p:spTree>
    <p:extLst>
      <p:ext uri="{BB962C8B-B14F-4D97-AF65-F5344CB8AC3E}">
        <p14:creationId xmlns:p14="http://schemas.microsoft.com/office/powerpoint/2010/main" val="302357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11</a:t>
            </a:fld>
            <a:endParaRPr lang="fr-FR"/>
          </a:p>
        </p:txBody>
      </p:sp>
    </p:spTree>
    <p:extLst>
      <p:ext uri="{BB962C8B-B14F-4D97-AF65-F5344CB8AC3E}">
        <p14:creationId xmlns:p14="http://schemas.microsoft.com/office/powerpoint/2010/main" val="218752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err="1" smtClean="0">
                <a:solidFill>
                  <a:schemeClr val="tx1"/>
                </a:solidFill>
                <a:effectLst/>
                <a:latin typeface="+mn-lt"/>
                <a:ea typeface="+mn-ea"/>
                <a:cs typeface="+mn-cs"/>
              </a:rPr>
              <a:t>Wikipedia</a:t>
            </a:r>
            <a:r>
              <a:rPr lang="fr-FR" sz="1200" b="0" i="0" kern="1200" dirty="0" smtClean="0">
                <a:solidFill>
                  <a:schemeClr val="tx1"/>
                </a:solidFill>
                <a:effectLst/>
                <a:latin typeface="+mn-lt"/>
                <a:ea typeface="+mn-ea"/>
                <a:cs typeface="+mn-cs"/>
              </a:rPr>
              <a:t> : Le mot </a:t>
            </a:r>
            <a:r>
              <a:rPr lang="fr-FR" sz="1200" b="0" i="0" kern="1200" dirty="0" err="1" smtClean="0">
                <a:solidFill>
                  <a:schemeClr val="tx1"/>
                </a:solidFill>
                <a:effectLst/>
                <a:latin typeface="+mn-lt"/>
                <a:ea typeface="+mn-ea"/>
                <a:cs typeface="+mn-cs"/>
              </a:rPr>
              <a:t>Leporello</a:t>
            </a:r>
            <a:r>
              <a:rPr lang="fr-FR" sz="1200" b="0" i="0" kern="1200" dirty="0" smtClean="0">
                <a:solidFill>
                  <a:schemeClr val="tx1"/>
                </a:solidFill>
                <a:effectLst/>
                <a:latin typeface="+mn-lt"/>
                <a:ea typeface="+mn-ea"/>
                <a:cs typeface="+mn-cs"/>
              </a:rPr>
              <a:t> fait allusion à </a:t>
            </a:r>
            <a:r>
              <a:rPr lang="fr-FR" sz="1200" b="0" i="0" kern="1200" dirty="0" err="1" smtClean="0">
                <a:solidFill>
                  <a:schemeClr val="tx1"/>
                </a:solidFill>
                <a:effectLst/>
                <a:latin typeface="+mn-lt"/>
                <a:ea typeface="+mn-ea"/>
                <a:cs typeface="+mn-cs"/>
              </a:rPr>
              <a:t>Leporello</a:t>
            </a:r>
            <a:r>
              <a:rPr lang="fr-FR" sz="1200" b="0" i="0" kern="1200" dirty="0" smtClean="0">
                <a:solidFill>
                  <a:schemeClr val="tx1"/>
                </a:solidFill>
                <a:effectLst/>
                <a:latin typeface="+mn-lt"/>
                <a:ea typeface="+mn-ea"/>
                <a:cs typeface="+mn-cs"/>
              </a:rPr>
              <a:t>, valet de </a:t>
            </a:r>
            <a:r>
              <a:rPr lang="fr-FR" sz="1200" b="0" i="0" u="none" strike="noStrike" kern="1200" dirty="0" smtClean="0">
                <a:solidFill>
                  <a:schemeClr val="tx1"/>
                </a:solidFill>
                <a:effectLst/>
                <a:latin typeface="+mn-lt"/>
                <a:ea typeface="+mn-ea"/>
                <a:cs typeface="+mn-cs"/>
                <a:hlinkClick r:id="rId3" tooltip="Don Juan"/>
              </a:rPr>
              <a:t>Don Juan</a:t>
            </a:r>
            <a:r>
              <a:rPr lang="fr-FR" sz="1200" b="0" i="0" kern="1200" dirty="0" smtClean="0">
                <a:solidFill>
                  <a:schemeClr val="tx1"/>
                </a:solidFill>
                <a:effectLst/>
                <a:latin typeface="+mn-lt"/>
                <a:ea typeface="+mn-ea"/>
                <a:cs typeface="+mn-cs"/>
              </a:rPr>
              <a:t>, qui présente à Donna Elvira la longue liste des conquêtes de son maître, pliée en accordéon, dans le premier acte de l'opéra </a:t>
            </a:r>
            <a:r>
              <a:rPr lang="fr-FR" sz="1200" b="0" i="1" u="none" strike="noStrike" kern="1200" dirty="0" smtClean="0">
                <a:solidFill>
                  <a:schemeClr val="tx1"/>
                </a:solidFill>
                <a:effectLst/>
                <a:latin typeface="+mn-lt"/>
                <a:ea typeface="+mn-ea"/>
                <a:cs typeface="+mn-cs"/>
                <a:hlinkClick r:id="rId4" tooltip="Don Giovanni"/>
              </a:rPr>
              <a:t>Don Giovanni</a:t>
            </a:r>
            <a:r>
              <a:rPr lang="fr-FR" sz="1200" b="0" i="0" kern="1200" dirty="0" smtClean="0">
                <a:solidFill>
                  <a:schemeClr val="tx1"/>
                </a:solidFill>
                <a:effectLst/>
                <a:latin typeface="+mn-lt"/>
                <a:ea typeface="+mn-ea"/>
                <a:cs typeface="+mn-cs"/>
              </a:rPr>
              <a:t> de </a:t>
            </a:r>
            <a:r>
              <a:rPr lang="fr-FR" sz="1200" b="0" i="0" u="none" strike="noStrike" kern="1200" dirty="0" smtClean="0">
                <a:solidFill>
                  <a:schemeClr val="tx1"/>
                </a:solidFill>
                <a:effectLst/>
                <a:latin typeface="+mn-lt"/>
                <a:ea typeface="+mn-ea"/>
                <a:cs typeface="+mn-cs"/>
                <a:hlinkClick r:id="rId5" tooltip="Mozart"/>
              </a:rPr>
              <a:t>Mozart</a:t>
            </a:r>
            <a:r>
              <a:rPr lang="fr-FR" sz="1200" b="0" i="0" kern="1200" dirty="0" smtClean="0">
                <a:solidFill>
                  <a:schemeClr val="tx1"/>
                </a:solidFill>
                <a:effectLst/>
                <a:latin typeface="+mn-lt"/>
                <a:ea typeface="+mn-ea"/>
                <a:cs typeface="+mn-cs"/>
              </a:rPr>
              <a:t> (sur l'air </a:t>
            </a:r>
            <a:r>
              <a:rPr lang="fr-FR" sz="1200" b="0" i="1" u="sng" kern="1200" dirty="0" err="1" smtClean="0">
                <a:solidFill>
                  <a:schemeClr val="tx1"/>
                </a:solidFill>
                <a:effectLst/>
                <a:latin typeface="+mn-lt"/>
                <a:ea typeface="+mn-ea"/>
                <a:cs typeface="+mn-cs"/>
                <a:hlinkClick r:id="rId6" tooltip="Madamina, il catalogo è questo"/>
              </a:rPr>
              <a:t>Madamina</a:t>
            </a:r>
            <a:r>
              <a:rPr lang="fr-FR" sz="1200" b="0" i="1" u="sng" kern="1200" dirty="0" smtClean="0">
                <a:solidFill>
                  <a:schemeClr val="tx1"/>
                </a:solidFill>
                <a:effectLst/>
                <a:latin typeface="+mn-lt"/>
                <a:ea typeface="+mn-ea"/>
                <a:cs typeface="+mn-cs"/>
                <a:hlinkClick r:id="rId6" tooltip="Madamina, il catalogo è questo"/>
              </a:rPr>
              <a:t>, il </a:t>
            </a:r>
            <a:r>
              <a:rPr lang="fr-FR" sz="1200" b="0" i="1" u="sng" kern="1200" dirty="0" err="1" smtClean="0">
                <a:solidFill>
                  <a:schemeClr val="tx1"/>
                </a:solidFill>
                <a:effectLst/>
                <a:latin typeface="+mn-lt"/>
                <a:ea typeface="+mn-ea"/>
                <a:cs typeface="+mn-cs"/>
                <a:hlinkClick r:id="rId6" tooltip="Madamina, il catalogo è questo"/>
              </a:rPr>
              <a:t>catalogo</a:t>
            </a:r>
            <a:r>
              <a:rPr lang="fr-FR" sz="1200" b="0" i="1" u="sng" kern="1200" dirty="0" smtClean="0">
                <a:solidFill>
                  <a:schemeClr val="tx1"/>
                </a:solidFill>
                <a:effectLst/>
                <a:latin typeface="+mn-lt"/>
                <a:ea typeface="+mn-ea"/>
                <a:cs typeface="+mn-cs"/>
                <a:hlinkClick r:id="rId6" tooltip="Madamina, il catalogo è questo"/>
              </a:rPr>
              <a:t> è </a:t>
            </a:r>
            <a:r>
              <a:rPr lang="fr-FR" sz="1200" b="0" i="1" u="sng" kern="1200" dirty="0" err="1" smtClean="0">
                <a:solidFill>
                  <a:schemeClr val="tx1"/>
                </a:solidFill>
                <a:effectLst/>
                <a:latin typeface="+mn-lt"/>
                <a:ea typeface="+mn-ea"/>
                <a:cs typeface="+mn-cs"/>
                <a:hlinkClick r:id="rId6" tooltip="Madamina, il catalogo è questo"/>
              </a:rPr>
              <a:t>questo</a:t>
            </a:r>
            <a:r>
              <a:rPr lang="fr-FR" sz="1200" b="0" i="0" kern="1200" dirty="0" smtClean="0">
                <a:solidFill>
                  <a:schemeClr val="tx1"/>
                </a:solidFill>
                <a:effectLst/>
                <a:latin typeface="+mn-lt"/>
                <a:ea typeface="+mn-ea"/>
                <a:cs typeface="+mn-cs"/>
              </a:rPr>
              <a:t>) (connu aussi comme « l’air du catalogue »,,,</a:t>
            </a:r>
            <a:r>
              <a:rPr lang="fr-FR" sz="1200" b="0" i="0" kern="1200" baseline="0" dirty="0" smtClean="0">
                <a:solidFill>
                  <a:schemeClr val="tx1"/>
                </a:solidFill>
                <a:effectLst/>
                <a:latin typeface="+mn-lt"/>
                <a:ea typeface="+mn-ea"/>
                <a:cs typeface="+mn-cs"/>
              </a:rPr>
              <a:t> ça </a:t>
            </a:r>
            <a:r>
              <a:rPr lang="fr-FR" sz="1200" b="0" i="0" kern="1200" baseline="0" smtClean="0">
                <a:solidFill>
                  <a:schemeClr val="tx1"/>
                </a:solidFill>
                <a:effectLst/>
                <a:latin typeface="+mn-lt"/>
                <a:ea typeface="+mn-ea"/>
                <a:cs typeface="+mn-cs"/>
              </a:rPr>
              <a:t>ne s’invente pas</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12</a:t>
            </a:fld>
            <a:endParaRPr lang="fr-FR"/>
          </a:p>
        </p:txBody>
      </p:sp>
    </p:spTree>
    <p:extLst>
      <p:ext uri="{BB962C8B-B14F-4D97-AF65-F5344CB8AC3E}">
        <p14:creationId xmlns:p14="http://schemas.microsoft.com/office/powerpoint/2010/main" val="239319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13</a:t>
            </a:fld>
            <a:endParaRPr lang="fr-FR"/>
          </a:p>
        </p:txBody>
      </p:sp>
    </p:spTree>
    <p:extLst>
      <p:ext uri="{BB962C8B-B14F-4D97-AF65-F5344CB8AC3E}">
        <p14:creationId xmlns:p14="http://schemas.microsoft.com/office/powerpoint/2010/main" val="1461728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0" dirty="0" smtClean="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solidFill>
                  <a:prstClr val="black"/>
                </a:solidFill>
              </a:rPr>
              <a:pPr>
                <a:defRPr/>
              </a:pPr>
              <a:t>14</a:t>
            </a:fld>
            <a:endParaRPr lang="fr-FR">
              <a:solidFill>
                <a:prstClr val="black"/>
              </a:solidFill>
            </a:endParaRPr>
          </a:p>
        </p:txBody>
      </p:sp>
      <p:sp>
        <p:nvSpPr>
          <p:cNvPr id="2" name="Espace réservé de la date 1"/>
          <p:cNvSpPr>
            <a:spLocks noGrp="1"/>
          </p:cNvSpPr>
          <p:nvPr>
            <p:ph type="dt" idx="10"/>
          </p:nvPr>
        </p:nvSpPr>
        <p:spPr/>
        <p:txBody>
          <a:bodyPr/>
          <a:lstStyle/>
          <a:p>
            <a:pPr>
              <a:defRPr/>
            </a:pPr>
            <a:r>
              <a:rPr lang="fr-FR" smtClean="0">
                <a:solidFill>
                  <a:prstClr val="black"/>
                </a:solidFill>
              </a:rPr>
              <a:t>25/09/2014</a:t>
            </a:r>
            <a:endParaRPr lang="fr-FR">
              <a:solidFill>
                <a:prstClr val="black"/>
              </a:solidFill>
            </a:endParaRPr>
          </a:p>
        </p:txBody>
      </p:sp>
    </p:spTree>
    <p:extLst>
      <p:ext uri="{BB962C8B-B14F-4D97-AF65-F5344CB8AC3E}">
        <p14:creationId xmlns:p14="http://schemas.microsoft.com/office/powerpoint/2010/main" val="3212596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15</a:t>
            </a:fld>
            <a:endParaRPr lang="fr-FR"/>
          </a:p>
        </p:txBody>
      </p:sp>
    </p:spTree>
    <p:extLst>
      <p:ext uri="{BB962C8B-B14F-4D97-AF65-F5344CB8AC3E}">
        <p14:creationId xmlns:p14="http://schemas.microsoft.com/office/powerpoint/2010/main" val="172289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AF1AFB5-915E-4D0A-971C-5AE5F329E906}" type="datetimeFigureOut">
              <a:rPr lang="fr-FR" smtClean="0"/>
              <a:t>02/12/2020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81996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AF1AFB5-915E-4D0A-971C-5AE5F329E906}" type="datetimeFigureOut">
              <a:rPr lang="fr-FR" smtClean="0"/>
              <a:t>02/12/2020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70074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AF1AFB5-915E-4D0A-971C-5AE5F329E906}" type="datetimeFigureOut">
              <a:rPr lang="fr-FR" smtClean="0"/>
              <a:t>02/12/2020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69985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AF1AFB5-915E-4D0A-971C-5AE5F329E906}" type="datetimeFigureOut">
              <a:rPr lang="fr-FR" smtClean="0"/>
              <a:t>02/12/2020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56961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t>02/12/2020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401057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AF1AFB5-915E-4D0A-971C-5AE5F329E906}" type="datetimeFigureOut">
              <a:rPr lang="fr-FR" smtClean="0"/>
              <a:t>02/12/2020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30813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AF1AFB5-915E-4D0A-971C-5AE5F329E906}" type="datetimeFigureOut">
              <a:rPr lang="fr-FR" smtClean="0"/>
              <a:t>02/12/2020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10605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AF1AFB5-915E-4D0A-971C-5AE5F329E906}" type="datetimeFigureOut">
              <a:rPr lang="fr-FR" smtClean="0"/>
              <a:t>02/12/2020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72854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F1AFB5-915E-4D0A-971C-5AE5F329E906}" type="datetimeFigureOut">
              <a:rPr lang="fr-FR" smtClean="0"/>
              <a:t>02/12/2020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6323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t>02/12/2020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71803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t>02/12/2020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5814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1AFB5-915E-4D0A-971C-5AE5F329E906}" type="datetimeFigureOut">
              <a:rPr lang="fr-FR" smtClean="0"/>
              <a:t>02/12/2020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DB0EE-562A-402E-B0CB-D9B0904D3576}" type="slidenum">
              <a:rPr lang="fr-FR" smtClean="0"/>
              <a:t>‹N°›</a:t>
            </a:fld>
            <a:endParaRPr lang="fr-FR"/>
          </a:p>
        </p:txBody>
      </p:sp>
    </p:spTree>
    <p:extLst>
      <p:ext uri="{BB962C8B-B14F-4D97-AF65-F5344CB8AC3E}">
        <p14:creationId xmlns:p14="http://schemas.microsoft.com/office/powerpoint/2010/main" val="2885301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moodle.abes.fr/" TargetMode="Externa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ocumentation.abes.fr/sudoc/regles/Catalogage/Regles_Tires_a_part.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pica3://nacarat.sudoc.abes.fr:1040-1055,1,4915636/?\zoe+\12+|03843282X|" TargetMode="External"/><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pica3://nacarat.sudoc.abes.fr:1040-1055,1,4915636/?\zoe+\12+|001025597|" TargetMode="External"/><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gif"/></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7.jfif"/></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7.jfif"/></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jfif"/><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hyperlink" Target="http://documentation.abes.fr/sudoc/regles/Catalogage/Regles_EditionsImpressionsTirages.htm" TargetMode="External"/><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7.jfif"/></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jf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jf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7.jfi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684213" y="1166887"/>
            <a:ext cx="7772400" cy="1470025"/>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b="1" dirty="0" smtClean="0">
                <a:solidFill>
                  <a:srgbClr val="1E2B62"/>
                </a:solidFill>
              </a:rPr>
              <a:t>Transition bibliographique</a:t>
            </a:r>
          </a:p>
          <a:p>
            <a:pPr>
              <a:defRPr/>
            </a:pPr>
            <a:r>
              <a:rPr lang="fr-FR" b="1" dirty="0" smtClean="0">
                <a:solidFill>
                  <a:srgbClr val="1E2B62"/>
                </a:solidFill>
              </a:rPr>
              <a:t>Bilan des premières semaines </a:t>
            </a:r>
          </a:p>
          <a:p>
            <a:pPr>
              <a:defRPr/>
            </a:pPr>
            <a:r>
              <a:rPr lang="fr-FR" b="1" dirty="0" smtClean="0">
                <a:solidFill>
                  <a:srgbClr val="1E2B62"/>
                </a:solidFill>
              </a:rPr>
              <a:t>de pratique</a:t>
            </a:r>
            <a:endParaRPr lang="fr-FR" b="1" dirty="0">
              <a:solidFill>
                <a:srgbClr val="1E2B62"/>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79" y="6143068"/>
            <a:ext cx="900156" cy="6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2807" r="18012"/>
          <a:stretch/>
        </p:blipFill>
        <p:spPr bwMode="auto">
          <a:xfrm>
            <a:off x="0" y="195671"/>
            <a:ext cx="9144000" cy="64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323528" y="3140968"/>
            <a:ext cx="4032448" cy="2092881"/>
          </a:xfrm>
          <a:prstGeom prst="rect">
            <a:avLst/>
          </a:prstGeom>
        </p:spPr>
        <p:txBody>
          <a:bodyPr wrap="square">
            <a:spAutoFit/>
          </a:bodyPr>
          <a:lstStyle/>
          <a:p>
            <a:r>
              <a:rPr lang="fr-FR" b="1" dirty="0">
                <a:solidFill>
                  <a:schemeClr val="tx2"/>
                </a:solidFill>
              </a:rPr>
              <a:t>Description</a:t>
            </a:r>
            <a:endParaRPr lang="fr-FR" dirty="0" smtClean="0">
              <a:solidFill>
                <a:schemeClr val="tx2"/>
              </a:solidFill>
            </a:endParaRPr>
          </a:p>
          <a:p>
            <a:r>
              <a:rPr lang="fr-FR" sz="1600" dirty="0" smtClean="0"/>
              <a:t>Nouveaux éléments RDA-FR: bilan des premières semaines de pratiques : vos incompréhensions et questions, nos réponses</a:t>
            </a:r>
          </a:p>
          <a:p>
            <a:endParaRPr lang="fr-FR" sz="1600" dirty="0"/>
          </a:p>
          <a:p>
            <a:endParaRPr lang="fr-FR" sz="1600" dirty="0" smtClean="0"/>
          </a:p>
          <a:p>
            <a:endParaRPr lang="fr-FR" sz="1600" dirty="0"/>
          </a:p>
          <a:p>
            <a:endParaRPr lang="fr-FR" sz="1600" dirty="0" smtClean="0"/>
          </a:p>
        </p:txBody>
      </p:sp>
      <p:sp>
        <p:nvSpPr>
          <p:cNvPr id="36" name="Rectangle 35"/>
          <p:cNvSpPr/>
          <p:nvPr/>
        </p:nvSpPr>
        <p:spPr>
          <a:xfrm>
            <a:off x="4716016" y="3140968"/>
            <a:ext cx="4104456" cy="1846659"/>
          </a:xfrm>
          <a:prstGeom prst="rect">
            <a:avLst/>
          </a:prstGeom>
        </p:spPr>
        <p:txBody>
          <a:bodyPr wrap="square">
            <a:spAutoFit/>
          </a:bodyPr>
          <a:lstStyle/>
          <a:p>
            <a:r>
              <a:rPr lang="fr-FR" b="1" dirty="0" smtClean="0">
                <a:solidFill>
                  <a:schemeClr val="tx2"/>
                </a:solidFill>
              </a:rPr>
              <a:t>Public</a:t>
            </a:r>
            <a:endParaRPr lang="fr-FR" dirty="0" smtClean="0">
              <a:solidFill>
                <a:schemeClr val="tx2"/>
              </a:solidFill>
            </a:endParaRPr>
          </a:p>
          <a:p>
            <a:r>
              <a:rPr lang="fr-FR" sz="1600" dirty="0" smtClean="0"/>
              <a:t>Personnels chargés du signalement des collections dans le </a:t>
            </a:r>
            <a:r>
              <a:rPr lang="fr-FR" sz="1600" dirty="0" err="1" smtClean="0"/>
              <a:t>Sudoc</a:t>
            </a:r>
            <a:endParaRPr lang="fr-FR" sz="1600" dirty="0" smtClean="0"/>
          </a:p>
          <a:p>
            <a:endParaRPr lang="fr-FR" sz="1600" dirty="0"/>
          </a:p>
          <a:p>
            <a:endParaRPr lang="fr-FR" sz="1600" dirty="0" smtClean="0"/>
          </a:p>
          <a:p>
            <a:endParaRPr lang="fr-FR" sz="1600" dirty="0"/>
          </a:p>
          <a:p>
            <a:endParaRPr lang="fr-FR" sz="1600" dirty="0"/>
          </a:p>
        </p:txBody>
      </p:sp>
      <p:sp>
        <p:nvSpPr>
          <p:cNvPr id="37" name="Rectangle 36"/>
          <p:cNvSpPr/>
          <p:nvPr/>
        </p:nvSpPr>
        <p:spPr>
          <a:xfrm>
            <a:off x="107504" y="4726885"/>
            <a:ext cx="8856984" cy="1107996"/>
          </a:xfrm>
          <a:prstGeom prst="rect">
            <a:avLst/>
          </a:prstGeom>
        </p:spPr>
        <p:txBody>
          <a:bodyPr wrap="square">
            <a:spAutoFit/>
          </a:bodyPr>
          <a:lstStyle/>
          <a:p>
            <a:pPr algn="ctr"/>
            <a:r>
              <a:rPr lang="fr-FR" b="1" dirty="0" smtClean="0">
                <a:solidFill>
                  <a:schemeClr val="tx2"/>
                </a:solidFill>
              </a:rPr>
              <a:t>Intervenants</a:t>
            </a:r>
          </a:p>
          <a:p>
            <a:pPr algn="ctr"/>
            <a:r>
              <a:rPr lang="fr-FR" sz="1600" dirty="0" smtClean="0"/>
              <a:t>Laure </a:t>
            </a:r>
            <a:r>
              <a:rPr lang="fr-FR" sz="1600" dirty="0" err="1" smtClean="0"/>
              <a:t>Jestaz</a:t>
            </a:r>
            <a:r>
              <a:rPr lang="fr-FR" sz="1600" dirty="0" smtClean="0"/>
              <a:t> et Olivier Rousseaux</a:t>
            </a:r>
          </a:p>
          <a:p>
            <a:pPr algn="ctr"/>
            <a:r>
              <a:rPr lang="fr-FR" sz="1600" dirty="0"/>
              <a:t>(membres de l'équipe transition bibliographique de l'ABES</a:t>
            </a:r>
            <a:r>
              <a:rPr lang="fr-FR" sz="1600" dirty="0" smtClean="0"/>
              <a:t>)</a:t>
            </a:r>
          </a:p>
          <a:p>
            <a:pPr algn="ctr"/>
            <a:r>
              <a:rPr lang="fr-FR" sz="1600" dirty="0" smtClean="0"/>
              <a:t>Modératrice : Raphaëlle </a:t>
            </a:r>
            <a:r>
              <a:rPr lang="fr-FR" sz="1600" dirty="0" err="1" smtClean="0"/>
              <a:t>Povéda</a:t>
            </a:r>
            <a:endParaRPr lang="fr-FR" sz="1600" dirty="0"/>
          </a:p>
        </p:txBody>
      </p:sp>
      <p:sp>
        <p:nvSpPr>
          <p:cNvPr id="31" name="Rectangle 30"/>
          <p:cNvSpPr/>
          <p:nvPr/>
        </p:nvSpPr>
        <p:spPr>
          <a:xfrm>
            <a:off x="1115615" y="6141204"/>
            <a:ext cx="7200801" cy="600164"/>
          </a:xfrm>
          <a:prstGeom prst="rect">
            <a:avLst/>
          </a:prstGeom>
          <a:solidFill>
            <a:srgbClr val="E2E2E2"/>
          </a:solidFill>
        </p:spPr>
        <p:txBody>
          <a:bodyPr wrap="square">
            <a:spAutoFit/>
          </a:bodyPr>
          <a:lstStyle/>
          <a:p>
            <a:pPr algn="ctr"/>
            <a:r>
              <a:rPr lang="fr-FR" sz="1100" dirty="0" smtClean="0"/>
              <a:t>La formation débutera à 11h, merci de votre patience…</a:t>
            </a:r>
            <a:r>
              <a:rPr lang="fr-FR" sz="1100" dirty="0"/>
              <a:t/>
            </a:r>
            <a:br>
              <a:rPr lang="fr-FR" sz="1100" dirty="0"/>
            </a:br>
            <a:r>
              <a:rPr lang="fr-FR" sz="1100" u="sng" dirty="0"/>
              <a:t>Attention :</a:t>
            </a:r>
            <a:r>
              <a:rPr lang="fr-FR" sz="1100" dirty="0"/>
              <a:t> </a:t>
            </a:r>
            <a:r>
              <a:rPr lang="fr-FR" sz="1100" dirty="0" smtClean="0"/>
              <a:t>La </a:t>
            </a:r>
            <a:r>
              <a:rPr lang="fr-FR" sz="1100" dirty="0"/>
              <a:t>session sera enregistrée afin d'être diffusée sur notre </a:t>
            </a:r>
            <a:r>
              <a:rPr lang="fr-FR" sz="1100" dirty="0" smtClean="0"/>
              <a:t>plateforme d'autoformation </a:t>
            </a:r>
            <a:r>
              <a:rPr lang="fr-FR" sz="1100" dirty="0" smtClean="0">
                <a:hlinkClick r:id="rId4"/>
              </a:rPr>
              <a:t>http://moodle.abes.fr</a:t>
            </a:r>
            <a:r>
              <a:rPr lang="fr-FR" sz="1100" dirty="0" smtClean="0"/>
              <a:t>.</a:t>
            </a:r>
            <a:br>
              <a:rPr lang="fr-FR" sz="1100" dirty="0" smtClean="0"/>
            </a:br>
            <a:r>
              <a:rPr lang="fr-FR" sz="1100" dirty="0" smtClean="0"/>
              <a:t>En </a:t>
            </a:r>
            <a:r>
              <a:rPr lang="fr-FR" sz="1100" dirty="0"/>
              <a:t>rejoignant cette session, vous consentez à ces enregistrements.</a:t>
            </a:r>
          </a:p>
        </p:txBody>
      </p:sp>
      <p:pic>
        <p:nvPicPr>
          <p:cNvPr id="1038" name="Picture 14" descr="Calames"/>
          <p:cNvPicPr>
            <a:picLocks noChangeAspect="1" noChangeArrowheads="1"/>
          </p:cNvPicPr>
          <p:nvPr/>
        </p:nvPicPr>
        <p:blipFill rotWithShape="1">
          <a:blip r:embed="rId5">
            <a:extLst>
              <a:ext uri="{28A0092B-C50C-407E-A947-70E740481C1C}">
                <a14:useLocalDpi xmlns:a14="http://schemas.microsoft.com/office/drawing/2010/main" val="0"/>
              </a:ext>
            </a:extLst>
          </a:blip>
          <a:srcRect l="25352" r="25272"/>
          <a:stretch/>
        </p:blipFill>
        <p:spPr bwMode="auto">
          <a:xfrm>
            <a:off x="9180512" y="2204864"/>
            <a:ext cx="699601" cy="7084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udoc"/>
          <p:cNvPicPr>
            <a:picLocks noChangeAspect="1" noChangeArrowheads="1"/>
          </p:cNvPicPr>
          <p:nvPr/>
        </p:nvPicPr>
        <p:blipFill rotWithShape="1">
          <a:blip r:embed="rId6">
            <a:extLst>
              <a:ext uri="{28A0092B-C50C-407E-A947-70E740481C1C}">
                <a14:useLocalDpi xmlns:a14="http://schemas.microsoft.com/office/drawing/2010/main" val="0"/>
              </a:ext>
            </a:extLst>
          </a:blip>
          <a:srcRect l="23624" r="24717"/>
          <a:stretch/>
        </p:blipFill>
        <p:spPr bwMode="auto">
          <a:xfrm>
            <a:off x="8366789" y="6093296"/>
            <a:ext cx="731938" cy="70844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tar"/>
          <p:cNvPicPr>
            <a:picLocks noChangeAspect="1" noChangeArrowheads="1"/>
          </p:cNvPicPr>
          <p:nvPr/>
        </p:nvPicPr>
        <p:blipFill rotWithShape="1">
          <a:blip r:embed="rId7">
            <a:extLst>
              <a:ext uri="{28A0092B-C50C-407E-A947-70E740481C1C}">
                <a14:useLocalDpi xmlns:a14="http://schemas.microsoft.com/office/drawing/2010/main" val="0"/>
              </a:ext>
            </a:extLst>
          </a:blip>
          <a:srcRect l="29434" r="28608"/>
          <a:stretch/>
        </p:blipFill>
        <p:spPr bwMode="auto">
          <a:xfrm>
            <a:off x="9252520" y="2996952"/>
            <a:ext cx="594498" cy="70844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TEP"/>
          <p:cNvPicPr>
            <a:picLocks noChangeAspect="1" noChangeArrowheads="1"/>
          </p:cNvPicPr>
          <p:nvPr/>
        </p:nvPicPr>
        <p:blipFill rotWithShape="1">
          <a:blip r:embed="rId8">
            <a:extLst>
              <a:ext uri="{28A0092B-C50C-407E-A947-70E740481C1C}">
                <a14:useLocalDpi xmlns:a14="http://schemas.microsoft.com/office/drawing/2010/main" val="0"/>
              </a:ext>
            </a:extLst>
          </a:blip>
          <a:srcRect l="24236" r="24039"/>
          <a:stretch/>
        </p:blipFill>
        <p:spPr bwMode="auto">
          <a:xfrm>
            <a:off x="9180512" y="3717032"/>
            <a:ext cx="728946" cy="70126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Webstats"/>
          <p:cNvPicPr>
            <a:picLocks noChangeAspect="1" noChangeArrowheads="1"/>
          </p:cNvPicPr>
          <p:nvPr/>
        </p:nvPicPr>
        <p:blipFill rotWithShape="1">
          <a:blip r:embed="rId9">
            <a:extLst>
              <a:ext uri="{28A0092B-C50C-407E-A947-70E740481C1C}">
                <a14:useLocalDpi xmlns:a14="http://schemas.microsoft.com/office/drawing/2010/main" val="0"/>
              </a:ext>
            </a:extLst>
          </a:blip>
          <a:srcRect l="20676" r="22051"/>
          <a:stretch/>
        </p:blipFill>
        <p:spPr bwMode="auto">
          <a:xfrm>
            <a:off x="9180512" y="4418299"/>
            <a:ext cx="808487" cy="70582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dref"/>
          <p:cNvPicPr>
            <a:picLocks noChangeAspect="1" noChangeArrowheads="1"/>
          </p:cNvPicPr>
          <p:nvPr/>
        </p:nvPicPr>
        <p:blipFill rotWithShape="1">
          <a:blip r:embed="rId10">
            <a:extLst>
              <a:ext uri="{28A0092B-C50C-407E-A947-70E740481C1C}">
                <a14:useLocalDpi xmlns:a14="http://schemas.microsoft.com/office/drawing/2010/main" val="0"/>
              </a:ext>
            </a:extLst>
          </a:blip>
          <a:srcRect l="30489" t="-1891" r="30489" b="1891"/>
          <a:stretch/>
        </p:blipFill>
        <p:spPr bwMode="auto">
          <a:xfrm>
            <a:off x="9245194" y="1437476"/>
            <a:ext cx="598884" cy="7673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96536" y="5272532"/>
            <a:ext cx="13906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52520" y="6152112"/>
            <a:ext cx="560039" cy="590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151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1345"/>
            <a:ext cx="8568952" cy="1368152"/>
          </a:xfrm>
        </p:spPr>
        <p:txBody>
          <a:bodyPr>
            <a:normAutofit/>
          </a:bodyPr>
          <a:lstStyle/>
          <a:p>
            <a:r>
              <a:rPr lang="fr-FR" sz="3200" dirty="0" smtClean="0">
                <a:solidFill>
                  <a:schemeClr val="accent4"/>
                </a:solidFill>
              </a:rPr>
              <a:t>183</a:t>
            </a:r>
            <a:r>
              <a:rPr lang="fr-FR" sz="3200" dirty="0">
                <a:solidFill>
                  <a:schemeClr val="accent4"/>
                </a:solidFill>
              </a:rPr>
              <a:t>: type de </a:t>
            </a:r>
            <a:r>
              <a:rPr lang="fr-FR" sz="3200" dirty="0" smtClean="0">
                <a:solidFill>
                  <a:schemeClr val="accent4"/>
                </a:solidFill>
              </a:rPr>
              <a:t>support</a:t>
            </a:r>
            <a:br>
              <a:rPr lang="fr-FR" sz="3200" dirty="0" smtClean="0">
                <a:solidFill>
                  <a:schemeClr val="accent4"/>
                </a:solidFill>
              </a:rPr>
            </a:br>
            <a:r>
              <a:rPr lang="fr-FR" sz="3200" b="1" dirty="0">
                <a:solidFill>
                  <a:schemeClr val="accent4"/>
                </a:solidFill>
              </a:rPr>
              <a:t>Cas des périodiques : </a:t>
            </a:r>
            <a:r>
              <a:rPr lang="fr-FR" sz="3200" b="1" dirty="0" smtClean="0">
                <a:solidFill>
                  <a:schemeClr val="accent4"/>
                </a:solidFill>
              </a:rPr>
              <a:t>définitions et usages</a:t>
            </a:r>
            <a:endParaRPr lang="fr-FR" sz="3600" dirty="0">
              <a:solidFill>
                <a:schemeClr val="accent4"/>
              </a:solidFill>
            </a:endParaRPr>
          </a:p>
        </p:txBody>
      </p:sp>
      <p:sp>
        <p:nvSpPr>
          <p:cNvPr id="3" name="Espace réservé du contenu 2"/>
          <p:cNvSpPr>
            <a:spLocks noGrp="1"/>
          </p:cNvSpPr>
          <p:nvPr>
            <p:ph idx="1"/>
          </p:nvPr>
        </p:nvSpPr>
        <p:spPr>
          <a:xfrm>
            <a:off x="193408" y="1340768"/>
            <a:ext cx="8652825" cy="5475555"/>
          </a:xfrm>
        </p:spPr>
        <p:txBody>
          <a:bodyPr>
            <a:normAutofit fontScale="92500" lnSpcReduction="20000"/>
          </a:bodyPr>
          <a:lstStyle/>
          <a:p>
            <a:pPr marL="0" indent="0" algn="ctr">
              <a:buNone/>
            </a:pPr>
            <a:r>
              <a:rPr lang="fr-FR" sz="3900" b="1" dirty="0">
                <a:solidFill>
                  <a:schemeClr val="accent6"/>
                </a:solidFill>
              </a:rPr>
              <a:t>Fascicule (</a:t>
            </a:r>
            <a:r>
              <a:rPr lang="fr-FR" sz="3900" b="1" dirty="0" err="1">
                <a:solidFill>
                  <a:schemeClr val="accent6"/>
                </a:solidFill>
              </a:rPr>
              <a:t>ngc</a:t>
            </a:r>
            <a:r>
              <a:rPr lang="fr-FR" sz="3900" b="1" dirty="0">
                <a:solidFill>
                  <a:schemeClr val="accent6"/>
                </a:solidFill>
              </a:rPr>
              <a:t>)</a:t>
            </a:r>
          </a:p>
          <a:p>
            <a:pPr marL="0" indent="0" algn="ctr">
              <a:buNone/>
            </a:pPr>
            <a:endParaRPr lang="fr-FR" sz="3600" b="1" dirty="0">
              <a:solidFill>
                <a:schemeClr val="accent6">
                  <a:lumMod val="75000"/>
                </a:schemeClr>
              </a:solidFill>
            </a:endParaRPr>
          </a:p>
          <a:p>
            <a:pPr marL="0" indent="0" algn="ctr">
              <a:buNone/>
            </a:pPr>
            <a:endParaRPr lang="fr-FR" sz="3600" b="1" dirty="0" smtClean="0"/>
          </a:p>
          <a:p>
            <a:pPr marL="0" indent="0" algn="ctr">
              <a:buNone/>
            </a:pPr>
            <a:endParaRPr lang="fr-FR" sz="2600" b="1" dirty="0"/>
          </a:p>
          <a:p>
            <a:pPr marL="627063" lvl="1" indent="-360363">
              <a:buFont typeface="Wingdings" panose="05000000000000000000" pitchFamily="2" charset="2"/>
              <a:buChar char="v"/>
            </a:pPr>
            <a:r>
              <a:rPr lang="fr-FR" i="1" dirty="0" smtClean="0"/>
              <a:t>Unité </a:t>
            </a:r>
            <a:r>
              <a:rPr lang="fr-FR" i="1" dirty="0"/>
              <a:t>matérielle réunissant un certain nombre de feuillets et faisant partie d'un ensemble dont elle ne peut être dissociée</a:t>
            </a:r>
            <a:r>
              <a:rPr lang="fr-FR" i="1" dirty="0" smtClean="0"/>
              <a:t>. </a:t>
            </a:r>
          </a:p>
          <a:p>
            <a:pPr marL="666750" lvl="2" indent="0">
              <a:buNone/>
            </a:pPr>
            <a:r>
              <a:rPr lang="fr-FR" sz="2600" dirty="0" smtClean="0"/>
              <a:t>Les </a:t>
            </a:r>
            <a:r>
              <a:rPr lang="fr-FR" sz="2600" dirty="0"/>
              <a:t>fascicules peuvent être </a:t>
            </a:r>
            <a:r>
              <a:rPr lang="fr-FR" sz="2600" dirty="0" smtClean="0"/>
              <a:t>:</a:t>
            </a:r>
          </a:p>
          <a:p>
            <a:pPr marL="1027113" lvl="2" indent="-360363"/>
            <a:r>
              <a:rPr lang="fr-FR" sz="2600" dirty="0" smtClean="0"/>
              <a:t>publiés </a:t>
            </a:r>
            <a:r>
              <a:rPr lang="fr-FR" sz="2600" dirty="0"/>
              <a:t>simultanément sous un même </a:t>
            </a:r>
            <a:r>
              <a:rPr lang="fr-FR" sz="2600" dirty="0" smtClean="0"/>
              <a:t>emboîtage ;</a:t>
            </a:r>
          </a:p>
          <a:p>
            <a:pPr marL="1027113" lvl="2" indent="-360363"/>
            <a:r>
              <a:rPr lang="fr-FR" sz="2600" dirty="0" smtClean="0"/>
              <a:t>publiés </a:t>
            </a:r>
            <a:r>
              <a:rPr lang="fr-FR" sz="2600" dirty="0"/>
              <a:t>successivement mais destinés à être réunis et reliés dans un seul et même </a:t>
            </a:r>
            <a:r>
              <a:rPr lang="fr-FR" sz="2600" dirty="0" smtClean="0"/>
              <a:t>volume</a:t>
            </a:r>
          </a:p>
          <a:p>
            <a:pPr marL="1941513" lvl="4" indent="-360363"/>
            <a:r>
              <a:rPr lang="fr-FR" sz="2600" dirty="0"/>
              <a:t>Cas types : </a:t>
            </a:r>
            <a:r>
              <a:rPr lang="fr-FR" sz="2600" b="1" dirty="0"/>
              <a:t>les publications à feuilles </a:t>
            </a:r>
            <a:r>
              <a:rPr lang="fr-FR" sz="2600" b="1" dirty="0" smtClean="0"/>
              <a:t>mobiles, document peu courant dans vos bibliothèques</a:t>
            </a:r>
            <a:endParaRPr lang="fr-FR" sz="2600" b="1" dirty="0"/>
          </a:p>
        </p:txBody>
      </p:sp>
      <p:pic>
        <p:nvPicPr>
          <p:cNvPr id="9"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6978"/>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à coins arrondis 7"/>
          <p:cNvSpPr/>
          <p:nvPr/>
        </p:nvSpPr>
        <p:spPr>
          <a:xfrm>
            <a:off x="790059" y="1988840"/>
            <a:ext cx="7416824" cy="1008112"/>
          </a:xfrm>
          <a:prstGeom prst="roundRect">
            <a:avLst/>
          </a:prstGeom>
          <a:solidFill>
            <a:schemeClr val="accent6">
              <a:lumMod val="20000"/>
              <a:lumOff val="80000"/>
            </a:schemeClr>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200" dirty="0" smtClean="0">
                <a:solidFill>
                  <a:schemeClr val="accent6">
                    <a:lumMod val="75000"/>
                  </a:schemeClr>
                </a:solidFill>
              </a:rPr>
              <a:t>Bien distinguer le terme </a:t>
            </a:r>
            <a:r>
              <a:rPr lang="fr-FR" sz="2200" b="1" dirty="0" smtClean="0">
                <a:solidFill>
                  <a:schemeClr val="accent6">
                    <a:lumMod val="75000"/>
                  </a:schemeClr>
                </a:solidFill>
              </a:rPr>
              <a:t>fascicule </a:t>
            </a:r>
            <a:r>
              <a:rPr lang="fr-FR" sz="2200" dirty="0" smtClean="0">
                <a:solidFill>
                  <a:schemeClr val="accent6">
                    <a:lumMod val="75000"/>
                  </a:schemeClr>
                </a:solidFill>
              </a:rPr>
              <a:t>utilisé pour la </a:t>
            </a:r>
            <a:r>
              <a:rPr lang="fr-FR" sz="2200" u="sng" dirty="0" smtClean="0">
                <a:solidFill>
                  <a:schemeClr val="accent6">
                    <a:lumMod val="75000"/>
                  </a:schemeClr>
                </a:solidFill>
              </a:rPr>
              <a:t>gestion des périodiques </a:t>
            </a:r>
            <a:r>
              <a:rPr lang="fr-FR" sz="2200" dirty="0" smtClean="0">
                <a:solidFill>
                  <a:schemeClr val="accent6">
                    <a:lumMod val="75000"/>
                  </a:schemeClr>
                </a:solidFill>
              </a:rPr>
              <a:t>du terme </a:t>
            </a:r>
            <a:r>
              <a:rPr lang="fr-FR" sz="2200" b="1" dirty="0" smtClean="0">
                <a:solidFill>
                  <a:schemeClr val="accent6">
                    <a:lumMod val="75000"/>
                  </a:schemeClr>
                </a:solidFill>
              </a:rPr>
              <a:t>fascicule </a:t>
            </a:r>
            <a:r>
              <a:rPr lang="fr-FR" sz="2200" dirty="0" smtClean="0">
                <a:solidFill>
                  <a:schemeClr val="accent6">
                    <a:lumMod val="75000"/>
                  </a:schemeClr>
                </a:solidFill>
              </a:rPr>
              <a:t>qui désigne le </a:t>
            </a:r>
            <a:r>
              <a:rPr lang="fr-FR" sz="2200" u="sng" dirty="0" smtClean="0">
                <a:solidFill>
                  <a:schemeClr val="accent6">
                    <a:lumMod val="75000"/>
                  </a:schemeClr>
                </a:solidFill>
              </a:rPr>
              <a:t>type de support</a:t>
            </a:r>
            <a:r>
              <a:rPr lang="fr-FR" sz="2200" dirty="0" smtClean="0">
                <a:solidFill>
                  <a:schemeClr val="accent6">
                    <a:lumMod val="75000"/>
                  </a:schemeClr>
                </a:solidFill>
              </a:rPr>
              <a:t> </a:t>
            </a:r>
            <a:endParaRPr lang="fr-FR" sz="2200" dirty="0">
              <a:solidFill>
                <a:schemeClr val="accent6">
                  <a:lumMod val="75000"/>
                </a:schemeClr>
              </a:solidFill>
            </a:endParaRPr>
          </a:p>
        </p:txBody>
      </p:sp>
    </p:spTree>
    <p:extLst>
      <p:ext uri="{BB962C8B-B14F-4D97-AF65-F5344CB8AC3E}">
        <p14:creationId xmlns:p14="http://schemas.microsoft.com/office/powerpoint/2010/main" val="4049089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9858" y="34482"/>
            <a:ext cx="8435280" cy="1642194"/>
          </a:xfrm>
        </p:spPr>
        <p:txBody>
          <a:bodyPr>
            <a:normAutofit/>
          </a:bodyPr>
          <a:lstStyle/>
          <a:p>
            <a:r>
              <a:rPr lang="fr-FR" sz="3600" dirty="0" smtClean="0">
                <a:solidFill>
                  <a:schemeClr val="accent4"/>
                </a:solidFill>
              </a:rPr>
              <a:t>183</a:t>
            </a:r>
            <a:r>
              <a:rPr lang="fr-FR" sz="3600" dirty="0">
                <a:solidFill>
                  <a:schemeClr val="accent4"/>
                </a:solidFill>
              </a:rPr>
              <a:t>: type de </a:t>
            </a:r>
            <a:r>
              <a:rPr lang="fr-FR" sz="3600" dirty="0" smtClean="0">
                <a:solidFill>
                  <a:schemeClr val="accent4"/>
                </a:solidFill>
              </a:rPr>
              <a:t>support</a:t>
            </a:r>
            <a:br>
              <a:rPr lang="fr-FR" sz="3600" dirty="0" smtClean="0">
                <a:solidFill>
                  <a:schemeClr val="accent4"/>
                </a:solidFill>
              </a:rPr>
            </a:br>
            <a:r>
              <a:rPr lang="fr-FR" sz="3600" b="1" dirty="0">
                <a:solidFill>
                  <a:schemeClr val="accent4"/>
                </a:solidFill>
              </a:rPr>
              <a:t>F</a:t>
            </a:r>
            <a:r>
              <a:rPr lang="fr-FR" sz="3600" b="1" dirty="0" smtClean="0">
                <a:solidFill>
                  <a:schemeClr val="accent4"/>
                </a:solidFill>
              </a:rPr>
              <a:t>euille : précisions </a:t>
            </a:r>
            <a:r>
              <a:rPr lang="fr-FR" sz="3600" b="1" dirty="0">
                <a:solidFill>
                  <a:schemeClr val="accent4"/>
                </a:solidFill>
              </a:rPr>
              <a:t>et exemples</a:t>
            </a:r>
          </a:p>
        </p:txBody>
      </p:sp>
      <p:sp>
        <p:nvSpPr>
          <p:cNvPr id="3" name="Espace réservé du contenu 2"/>
          <p:cNvSpPr>
            <a:spLocks noGrp="1"/>
          </p:cNvSpPr>
          <p:nvPr>
            <p:ph idx="1"/>
          </p:nvPr>
        </p:nvSpPr>
        <p:spPr>
          <a:xfrm>
            <a:off x="323528" y="1556792"/>
            <a:ext cx="8712968" cy="5301208"/>
          </a:xfrm>
        </p:spPr>
        <p:txBody>
          <a:bodyPr>
            <a:normAutofit fontScale="92500" lnSpcReduction="20000"/>
          </a:bodyPr>
          <a:lstStyle/>
          <a:p>
            <a:pPr marL="266700" lvl="1" indent="0" algn="ctr">
              <a:buNone/>
            </a:pPr>
            <a:r>
              <a:rPr lang="fr-FR" sz="3900" b="1" dirty="0" smtClean="0">
                <a:solidFill>
                  <a:schemeClr val="accent6"/>
                </a:solidFill>
              </a:rPr>
              <a:t>Feuille </a:t>
            </a:r>
            <a:r>
              <a:rPr lang="fr-FR" sz="3900" b="1" dirty="0">
                <a:solidFill>
                  <a:schemeClr val="accent6"/>
                </a:solidFill>
              </a:rPr>
              <a:t>(</a:t>
            </a:r>
            <a:r>
              <a:rPr lang="fr-FR" sz="3900" b="1" dirty="0" err="1">
                <a:solidFill>
                  <a:schemeClr val="accent6"/>
                </a:solidFill>
              </a:rPr>
              <a:t>nda</a:t>
            </a:r>
            <a:r>
              <a:rPr lang="fr-FR" sz="3900" b="1" dirty="0">
                <a:solidFill>
                  <a:schemeClr val="accent6"/>
                </a:solidFill>
              </a:rPr>
              <a:t>) </a:t>
            </a:r>
            <a:endParaRPr lang="fr-FR" sz="3900" b="1" dirty="0" smtClean="0">
              <a:solidFill>
                <a:schemeClr val="accent6"/>
              </a:solidFill>
            </a:endParaRPr>
          </a:p>
          <a:p>
            <a:pPr marL="266700" lvl="1" indent="0" algn="ctr">
              <a:buNone/>
            </a:pPr>
            <a:endParaRPr lang="fr-FR" b="1" dirty="0" smtClean="0"/>
          </a:p>
          <a:p>
            <a:pPr marL="534988" lvl="1" indent="-268288" algn="just">
              <a:buFont typeface="Wingdings" panose="05000000000000000000" pitchFamily="2" charset="2"/>
              <a:buChar char="v"/>
            </a:pPr>
            <a:r>
              <a:rPr lang="fr-FR" dirty="0" smtClean="0"/>
              <a:t> </a:t>
            </a:r>
            <a:r>
              <a:rPr lang="fr-FR" i="1" dirty="0" smtClean="0"/>
              <a:t>Morceau </a:t>
            </a:r>
            <a:r>
              <a:rPr lang="fr-FR" i="1" dirty="0"/>
              <a:t>plat de matériau fin (papier, plastique</a:t>
            </a:r>
            <a:r>
              <a:rPr lang="fr-FR" i="1" dirty="0" smtClean="0"/>
              <a:t>...)</a:t>
            </a:r>
          </a:p>
          <a:p>
            <a:pPr marL="666750" lvl="2" indent="0" algn="just">
              <a:buNone/>
            </a:pPr>
            <a:r>
              <a:rPr lang="fr-FR" sz="2600" i="1" dirty="0" smtClean="0"/>
              <a:t>Inclut </a:t>
            </a:r>
            <a:r>
              <a:rPr lang="fr-FR" sz="2600" i="1" dirty="0"/>
              <a:t>les dépliants, autocollants (vignettes </a:t>
            </a:r>
            <a:r>
              <a:rPr lang="fr-FR" sz="2600" i="1" dirty="0" smtClean="0"/>
              <a:t>« Panini », </a:t>
            </a:r>
            <a:r>
              <a:rPr lang="fr-FR" sz="2600" i="1" dirty="0"/>
              <a:t>timbres), </a:t>
            </a:r>
            <a:r>
              <a:rPr lang="fr-FR" sz="2600" i="1" dirty="0" smtClean="0"/>
              <a:t> kits </a:t>
            </a:r>
            <a:r>
              <a:rPr lang="fr-FR" sz="2600" i="1" dirty="0"/>
              <a:t>(</a:t>
            </a:r>
            <a:r>
              <a:rPr lang="fr-FR" sz="2600" i="1" dirty="0" smtClean="0"/>
              <a:t>puzzles, </a:t>
            </a:r>
            <a:r>
              <a:rPr lang="fr-FR" sz="2600" i="1" dirty="0"/>
              <a:t>découpages à créer), transparents</a:t>
            </a:r>
            <a:r>
              <a:rPr lang="fr-FR" sz="2600" i="1" dirty="0" smtClean="0"/>
              <a:t>…</a:t>
            </a:r>
          </a:p>
          <a:p>
            <a:pPr marL="1346200" lvl="1" indent="0">
              <a:buNone/>
            </a:pPr>
            <a:endParaRPr lang="fr-FR" sz="2600" dirty="0"/>
          </a:p>
          <a:p>
            <a:pPr marL="1346200" lvl="1" indent="-268288">
              <a:buNone/>
            </a:pPr>
            <a:r>
              <a:rPr lang="fr-FR" dirty="0"/>
              <a:t>	</a:t>
            </a:r>
            <a:r>
              <a:rPr lang="fr-FR" b="1" dirty="0">
                <a:solidFill>
                  <a:schemeClr val="accent6"/>
                </a:solidFill>
              </a:rPr>
              <a:t>Feuille</a:t>
            </a:r>
            <a:r>
              <a:rPr lang="fr-FR" dirty="0">
                <a:solidFill>
                  <a:schemeClr val="accent6"/>
                </a:solidFill>
              </a:rPr>
              <a:t> </a:t>
            </a:r>
            <a:r>
              <a:rPr lang="fr-FR" dirty="0"/>
              <a:t>s'utilise notamment </a:t>
            </a:r>
            <a:r>
              <a:rPr lang="fr-FR" dirty="0" smtClean="0"/>
              <a:t>:</a:t>
            </a:r>
          </a:p>
          <a:p>
            <a:pPr marL="1617662" lvl="1" indent="-457200">
              <a:buFont typeface="Arial" panose="020B0604020202020204" pitchFamily="34" charset="0"/>
              <a:buChar char="•"/>
              <a:tabLst>
                <a:tab pos="801688" algn="l"/>
              </a:tabLst>
            </a:pPr>
            <a:r>
              <a:rPr lang="fr-FR" dirty="0" smtClean="0"/>
              <a:t>pour </a:t>
            </a:r>
            <a:r>
              <a:rPr lang="fr-FR" dirty="0"/>
              <a:t>les </a:t>
            </a:r>
            <a:r>
              <a:rPr lang="fr-FR" b="1" dirty="0"/>
              <a:t>ressources </a:t>
            </a:r>
            <a:r>
              <a:rPr lang="fr-FR" b="1" dirty="0" smtClean="0"/>
              <a:t>cartographiques </a:t>
            </a:r>
            <a:r>
              <a:rPr lang="fr-FR" b="1" dirty="0"/>
              <a:t>« en feuilles </a:t>
            </a:r>
            <a:r>
              <a:rPr lang="fr-FR" b="1" dirty="0" smtClean="0"/>
              <a:t>» </a:t>
            </a:r>
            <a:r>
              <a:rPr lang="fr-FR" dirty="0"/>
              <a:t>précisément (ex. IGN Série bleue), </a:t>
            </a:r>
            <a:endParaRPr lang="fr-FR" dirty="0" smtClean="0"/>
          </a:p>
          <a:p>
            <a:pPr marL="1617662" lvl="1" indent="-457200">
              <a:buFont typeface="Arial" panose="020B0604020202020204" pitchFamily="34" charset="0"/>
              <a:buChar char="•"/>
              <a:tabLst>
                <a:tab pos="801688" algn="l"/>
              </a:tabLst>
            </a:pPr>
            <a:r>
              <a:rPr lang="fr-FR" dirty="0" smtClean="0"/>
              <a:t>pour </a:t>
            </a:r>
            <a:r>
              <a:rPr lang="fr-FR" dirty="0"/>
              <a:t>les </a:t>
            </a:r>
            <a:r>
              <a:rPr lang="fr-FR" b="1" dirty="0"/>
              <a:t>affiches</a:t>
            </a:r>
            <a:r>
              <a:rPr lang="fr-FR" dirty="0"/>
              <a:t>, les </a:t>
            </a:r>
            <a:r>
              <a:rPr lang="fr-FR" b="1" dirty="0"/>
              <a:t>estampes</a:t>
            </a:r>
            <a:r>
              <a:rPr lang="fr-FR" dirty="0"/>
              <a:t>... </a:t>
            </a:r>
            <a:endParaRPr lang="fr-FR" dirty="0" smtClean="0"/>
          </a:p>
          <a:p>
            <a:pPr marL="1617662" lvl="1" indent="-457200">
              <a:buFont typeface="Arial" panose="020B0604020202020204" pitchFamily="34" charset="0"/>
              <a:buChar char="•"/>
              <a:tabLst>
                <a:tab pos="801688" algn="l"/>
              </a:tabLst>
            </a:pPr>
            <a:endParaRPr lang="fr-FR" dirty="0" smtClean="0"/>
          </a:p>
          <a:p>
            <a:pPr marL="1217612" indent="-457200">
              <a:buFont typeface="Wingdings" panose="05000000000000000000" pitchFamily="2" charset="2"/>
              <a:buChar char="ü"/>
              <a:tabLst>
                <a:tab pos="801688" algn="l"/>
              </a:tabLst>
            </a:pPr>
            <a:r>
              <a:rPr lang="fr-FR" dirty="0" smtClean="0"/>
              <a:t>Une </a:t>
            </a:r>
            <a:r>
              <a:rPr lang="fr-FR" dirty="0"/>
              <a:t>« feuille » peut se présenter pliée mais </a:t>
            </a:r>
            <a:r>
              <a:rPr lang="fr-FR" b="1" dirty="0"/>
              <a:t>n’a de sens que </a:t>
            </a:r>
            <a:r>
              <a:rPr lang="fr-FR" b="1" dirty="0" smtClean="0"/>
              <a:t>dépliée</a:t>
            </a:r>
            <a:endParaRPr lang="fr-FR" dirty="0"/>
          </a:p>
          <a:p>
            <a:pPr marL="1346200" lvl="1" indent="-185738">
              <a:buNone/>
              <a:tabLst>
                <a:tab pos="801688" algn="l"/>
              </a:tabLst>
            </a:pPr>
            <a:endParaRPr lang="fr-FR" dirty="0" smtClean="0"/>
          </a:p>
        </p:txBody>
      </p:sp>
      <p:pic>
        <p:nvPicPr>
          <p:cNvPr id="4"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6978"/>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45" y="3645024"/>
            <a:ext cx="1479368" cy="1930152"/>
          </a:xfrm>
          <a:prstGeom prst="rect">
            <a:avLst/>
          </a:prstGeom>
        </p:spPr>
      </p:pic>
    </p:spTree>
    <p:extLst>
      <p:ext uri="{BB962C8B-B14F-4D97-AF65-F5344CB8AC3E}">
        <p14:creationId xmlns:p14="http://schemas.microsoft.com/office/powerpoint/2010/main" val="2357296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solidFill>
                  <a:schemeClr val="accent4"/>
                </a:solidFill>
              </a:rPr>
              <a:t>183: type de support</a:t>
            </a:r>
            <a:br>
              <a:rPr lang="fr-FR" sz="3200" dirty="0">
                <a:solidFill>
                  <a:schemeClr val="accent4"/>
                </a:solidFill>
              </a:rPr>
            </a:br>
            <a:r>
              <a:rPr lang="fr-FR" sz="3200" b="1" dirty="0">
                <a:solidFill>
                  <a:schemeClr val="accent4"/>
                </a:solidFill>
              </a:rPr>
              <a:t>D</a:t>
            </a:r>
            <a:r>
              <a:rPr lang="fr-FR" sz="3200" b="1" dirty="0" smtClean="0">
                <a:solidFill>
                  <a:schemeClr val="accent4"/>
                </a:solidFill>
              </a:rPr>
              <a:t>épliant : précisions </a:t>
            </a:r>
            <a:r>
              <a:rPr lang="fr-FR" sz="3200" b="1" dirty="0">
                <a:solidFill>
                  <a:schemeClr val="accent4"/>
                </a:solidFill>
              </a:rPr>
              <a:t>et exemples</a:t>
            </a:r>
          </a:p>
        </p:txBody>
      </p:sp>
      <p:sp>
        <p:nvSpPr>
          <p:cNvPr id="3" name="Espace réservé du contenu 2"/>
          <p:cNvSpPr>
            <a:spLocks noGrp="1"/>
          </p:cNvSpPr>
          <p:nvPr>
            <p:ph idx="1"/>
          </p:nvPr>
        </p:nvSpPr>
        <p:spPr>
          <a:xfrm>
            <a:off x="457200" y="1600200"/>
            <a:ext cx="8229600" cy="4925144"/>
          </a:xfrm>
        </p:spPr>
        <p:txBody>
          <a:bodyPr>
            <a:normAutofit/>
          </a:bodyPr>
          <a:lstStyle/>
          <a:p>
            <a:pPr marL="266700" lvl="1" indent="0" algn="ctr">
              <a:buNone/>
            </a:pPr>
            <a:r>
              <a:rPr lang="fr-FR" sz="3600" b="1" dirty="0">
                <a:solidFill>
                  <a:schemeClr val="accent6"/>
                </a:solidFill>
              </a:rPr>
              <a:t>Dépliant (</a:t>
            </a:r>
            <a:r>
              <a:rPr lang="fr-FR" sz="3600" b="1" dirty="0" err="1" smtClean="0">
                <a:solidFill>
                  <a:schemeClr val="accent6"/>
                </a:solidFill>
              </a:rPr>
              <a:t>ndc</a:t>
            </a:r>
            <a:r>
              <a:rPr lang="fr-FR" sz="3600" b="1" dirty="0" smtClean="0">
                <a:solidFill>
                  <a:schemeClr val="accent6"/>
                </a:solidFill>
              </a:rPr>
              <a:t>)</a:t>
            </a:r>
          </a:p>
          <a:p>
            <a:pPr marL="534988" lvl="1" indent="-268288">
              <a:buFont typeface="Wingdings" panose="05000000000000000000" pitchFamily="2" charset="2"/>
              <a:buChar char="v"/>
            </a:pPr>
            <a:r>
              <a:rPr lang="fr-FR" sz="2900" dirty="0" smtClean="0"/>
              <a:t> </a:t>
            </a:r>
            <a:r>
              <a:rPr lang="fr-FR" sz="2900" i="1" dirty="0" smtClean="0"/>
              <a:t>Feuille </a:t>
            </a:r>
            <a:r>
              <a:rPr lang="fr-FR" sz="2900" i="1" dirty="0"/>
              <a:t>en accordéon, conçue pour être pliée au format de poche ou au format de page normal. </a:t>
            </a:r>
            <a:r>
              <a:rPr lang="fr-FR" sz="2900" b="1" i="1" dirty="0"/>
              <a:t>Chaque feuillet (chaque pli) a un sens en soi</a:t>
            </a:r>
            <a:r>
              <a:rPr lang="fr-FR" sz="2900" i="1" dirty="0" smtClean="0"/>
              <a:t>. </a:t>
            </a:r>
          </a:p>
          <a:p>
            <a:pPr marL="1581150" lvl="3" indent="-457200">
              <a:buFont typeface="Wingdings" panose="05000000000000000000" pitchFamily="2" charset="2"/>
              <a:buChar char="ü"/>
            </a:pPr>
            <a:r>
              <a:rPr lang="fr-FR" sz="2900" dirty="0" err="1" smtClean="0"/>
              <a:t>leporello</a:t>
            </a:r>
            <a:r>
              <a:rPr lang="fr-FR" sz="2900" dirty="0"/>
              <a:t>, livre </a:t>
            </a:r>
            <a:r>
              <a:rPr lang="fr-FR" sz="2900" dirty="0" smtClean="0"/>
              <a:t>accordéon…</a:t>
            </a:r>
            <a:endParaRPr lang="fr-FR" sz="2900" dirty="0"/>
          </a:p>
          <a:p>
            <a:pPr marL="628650" lvl="3" indent="0">
              <a:buNone/>
            </a:pPr>
            <a:r>
              <a:rPr lang="fr-FR" sz="2900" dirty="0" smtClean="0"/>
              <a:t>Ex. Toutes </a:t>
            </a:r>
            <a:r>
              <a:rPr lang="fr-FR" sz="2900" dirty="0"/>
              <a:t>les mers par temps calme / A. </a:t>
            </a:r>
            <a:r>
              <a:rPr lang="fr-FR" sz="2900" dirty="0" err="1"/>
              <a:t>Chauvel</a:t>
            </a:r>
            <a:endParaRPr lang="fr-FR" sz="2900" dirty="0"/>
          </a:p>
          <a:p>
            <a:pPr marL="1160463" lvl="2" indent="0"/>
            <a:r>
              <a:rPr lang="fr-FR" sz="2900" dirty="0"/>
              <a:t> 181 ##‎$P01‎$</a:t>
            </a:r>
            <a:r>
              <a:rPr lang="fr-FR" sz="2900" dirty="0" err="1"/>
              <a:t>csti</a:t>
            </a:r>
            <a:endParaRPr lang="fr-FR" sz="2900" dirty="0"/>
          </a:p>
          <a:p>
            <a:pPr marL="1160463" lvl="2" indent="0"/>
            <a:r>
              <a:rPr lang="fr-FR" sz="2900" dirty="0"/>
              <a:t> 182 ##‎$P01‎$</a:t>
            </a:r>
            <a:r>
              <a:rPr lang="fr-FR" sz="2900" dirty="0" err="1"/>
              <a:t>cn</a:t>
            </a:r>
            <a:endParaRPr lang="fr-FR" sz="2900" dirty="0"/>
          </a:p>
          <a:p>
            <a:pPr marL="1160463" lvl="2" indent="0"/>
            <a:r>
              <a:rPr lang="fr-FR" sz="2900" dirty="0">
                <a:solidFill>
                  <a:schemeClr val="accent6">
                    <a:lumMod val="75000"/>
                  </a:schemeClr>
                </a:solidFill>
              </a:rPr>
              <a:t> 183 ##‎$P01‎</a:t>
            </a:r>
            <a:r>
              <a:rPr lang="fr-FR" sz="2900" b="1" dirty="0">
                <a:solidFill>
                  <a:schemeClr val="accent6">
                    <a:lumMod val="75000"/>
                  </a:schemeClr>
                </a:solidFill>
              </a:rPr>
              <a:t>$</a:t>
            </a:r>
            <a:r>
              <a:rPr lang="fr-FR" sz="2900" b="1" dirty="0" err="1">
                <a:solidFill>
                  <a:schemeClr val="accent6">
                    <a:lumMod val="75000"/>
                  </a:schemeClr>
                </a:solidFill>
              </a:rPr>
              <a:t>andc</a:t>
            </a:r>
            <a:endParaRPr lang="fr-FR" sz="2900" b="1" dirty="0">
              <a:solidFill>
                <a:schemeClr val="accent6">
                  <a:lumMod val="75000"/>
                </a:schemeClr>
              </a:solidFill>
            </a:endParaRPr>
          </a:p>
          <a:p>
            <a:pPr lvl="1">
              <a:buFont typeface="Wingdings" panose="05000000000000000000" pitchFamily="2" charset="2"/>
              <a:buChar char="v"/>
            </a:pPr>
            <a:endParaRPr lang="fr-FR" sz="2400" dirty="0"/>
          </a:p>
          <a:p>
            <a:endParaRPr lang="fr-FR"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6978"/>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7730" y="4780333"/>
            <a:ext cx="2506678" cy="1905075"/>
          </a:xfrm>
          <a:prstGeom prst="rect">
            <a:avLst/>
          </a:prstGeom>
        </p:spPr>
      </p:pic>
    </p:spTree>
    <p:extLst>
      <p:ext uri="{BB962C8B-B14F-4D97-AF65-F5344CB8AC3E}">
        <p14:creationId xmlns:p14="http://schemas.microsoft.com/office/powerpoint/2010/main" val="3967576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808"/>
            <a:ext cx="8229600" cy="1143000"/>
          </a:xfrm>
        </p:spPr>
        <p:txBody>
          <a:bodyPr>
            <a:noAutofit/>
          </a:bodyPr>
          <a:lstStyle/>
          <a:p>
            <a:r>
              <a:rPr lang="fr-FR" sz="3000" dirty="0">
                <a:solidFill>
                  <a:schemeClr val="accent4"/>
                </a:solidFill>
              </a:rPr>
              <a:t>183: type de support</a:t>
            </a:r>
            <a:br>
              <a:rPr lang="fr-FR" sz="3000" dirty="0">
                <a:solidFill>
                  <a:schemeClr val="accent4"/>
                </a:solidFill>
              </a:rPr>
            </a:br>
            <a:r>
              <a:rPr lang="fr-FR" sz="3200" b="1" dirty="0" smtClean="0">
                <a:solidFill>
                  <a:schemeClr val="accent4"/>
                </a:solidFill>
              </a:rPr>
              <a:t>Carte</a:t>
            </a:r>
            <a:r>
              <a:rPr lang="fr-FR" sz="3200" b="1" dirty="0">
                <a:solidFill>
                  <a:schemeClr val="accent4"/>
                </a:solidFill>
              </a:rPr>
              <a:t> </a:t>
            </a:r>
            <a:r>
              <a:rPr lang="fr-FR" sz="3200" b="1" dirty="0" smtClean="0">
                <a:solidFill>
                  <a:schemeClr val="accent4"/>
                </a:solidFill>
              </a:rPr>
              <a:t>: précisions </a:t>
            </a:r>
            <a:r>
              <a:rPr lang="fr-FR" sz="3200" b="1" dirty="0">
                <a:solidFill>
                  <a:schemeClr val="accent4"/>
                </a:solidFill>
              </a:rPr>
              <a:t>et exemples</a:t>
            </a:r>
          </a:p>
        </p:txBody>
      </p:sp>
      <p:sp>
        <p:nvSpPr>
          <p:cNvPr id="3" name="Espace réservé du contenu 2"/>
          <p:cNvSpPr>
            <a:spLocks noGrp="1"/>
          </p:cNvSpPr>
          <p:nvPr>
            <p:ph idx="1"/>
          </p:nvPr>
        </p:nvSpPr>
        <p:spPr>
          <a:xfrm>
            <a:off x="285320" y="1190616"/>
            <a:ext cx="8461115" cy="5395738"/>
          </a:xfrm>
        </p:spPr>
        <p:txBody>
          <a:bodyPr>
            <a:normAutofit/>
          </a:bodyPr>
          <a:lstStyle/>
          <a:p>
            <a:pPr marL="0" indent="0" algn="ctr">
              <a:buNone/>
            </a:pPr>
            <a:r>
              <a:rPr lang="fr-FR" sz="3600" b="1" dirty="0">
                <a:solidFill>
                  <a:schemeClr val="accent6"/>
                </a:solidFill>
              </a:rPr>
              <a:t>Carte (</a:t>
            </a:r>
            <a:r>
              <a:rPr lang="fr-FR" sz="3600" b="1" dirty="0" err="1" smtClean="0">
                <a:solidFill>
                  <a:schemeClr val="accent6"/>
                </a:solidFill>
              </a:rPr>
              <a:t>naa</a:t>
            </a:r>
            <a:r>
              <a:rPr lang="fr-FR" sz="3600" b="1" dirty="0" smtClean="0">
                <a:solidFill>
                  <a:schemeClr val="accent6"/>
                </a:solidFill>
              </a:rPr>
              <a:t>)</a:t>
            </a:r>
            <a:endParaRPr lang="fr-FR" sz="3600" b="1" dirty="0"/>
          </a:p>
          <a:p>
            <a:pPr>
              <a:buFont typeface="Wingdings" panose="05000000000000000000" pitchFamily="2" charset="2"/>
              <a:buChar char="v"/>
            </a:pPr>
            <a:r>
              <a:rPr lang="fr-FR" sz="2600" i="1" dirty="0" smtClean="0"/>
              <a:t>Petit </a:t>
            </a:r>
            <a:r>
              <a:rPr lang="fr-FR" sz="2600" i="1" dirty="0"/>
              <a:t>rectangle de papier fort ou de carton servant de support d'information (texte ou image). Il peut être plié pour former une carte </a:t>
            </a:r>
            <a:r>
              <a:rPr lang="fr-FR" sz="2600" i="1" dirty="0" smtClean="0"/>
              <a:t>double</a:t>
            </a:r>
            <a:r>
              <a:rPr lang="fr-FR" sz="2600" dirty="0" smtClean="0"/>
              <a:t>.</a:t>
            </a:r>
            <a:endParaRPr lang="fr-FR" dirty="0"/>
          </a:p>
          <a:p>
            <a:pPr lvl="1">
              <a:buFont typeface="Wingdings" panose="05000000000000000000" pitchFamily="2" charset="2"/>
              <a:buChar char="ü"/>
            </a:pPr>
            <a:r>
              <a:rPr lang="fr-FR" sz="2400" i="1" dirty="0" smtClean="0"/>
              <a:t>les </a:t>
            </a:r>
            <a:r>
              <a:rPr lang="fr-FR" sz="2400" i="1" dirty="0"/>
              <a:t>cartes postales, les cartes à jouer, les cartes de visite, les fiches de cuisine, les fiches </a:t>
            </a:r>
            <a:r>
              <a:rPr lang="fr-FR" sz="2400" i="1" dirty="0" smtClean="0"/>
              <a:t>pédagogiques</a:t>
            </a:r>
          </a:p>
          <a:p>
            <a:pPr marL="457200" lvl="1" indent="0">
              <a:buNone/>
            </a:pPr>
            <a:endParaRPr lang="fr-FR" sz="1200" dirty="0"/>
          </a:p>
          <a:p>
            <a:pPr marL="452438" indent="0">
              <a:buNone/>
            </a:pPr>
            <a:r>
              <a:rPr lang="fr-FR" sz="1900" dirty="0"/>
              <a:t>181 ##‎$P01‎$</a:t>
            </a:r>
            <a:r>
              <a:rPr lang="fr-FR" sz="1900" dirty="0" err="1"/>
              <a:t>ctxt</a:t>
            </a:r>
            <a:endParaRPr lang="fr-FR" sz="1900" dirty="0"/>
          </a:p>
          <a:p>
            <a:pPr marL="452438" indent="0">
              <a:buNone/>
            </a:pPr>
            <a:r>
              <a:rPr lang="fr-FR" sz="1900" dirty="0"/>
              <a:t>181 ##‎$P02‎$</a:t>
            </a:r>
            <a:r>
              <a:rPr lang="fr-FR" sz="1900" dirty="0" err="1" smtClean="0"/>
              <a:t>csti</a:t>
            </a:r>
            <a:r>
              <a:rPr lang="fr-FR" sz="1900" dirty="0" smtClean="0"/>
              <a:t> 			Cartons </a:t>
            </a:r>
            <a:r>
              <a:rPr lang="fr-FR" sz="1900" dirty="0"/>
              <a:t>des </a:t>
            </a:r>
            <a:r>
              <a:rPr lang="fr-FR" sz="1900" dirty="0" err="1"/>
              <a:t>Zémotifs</a:t>
            </a:r>
            <a:r>
              <a:rPr lang="fr-FR" sz="1900" dirty="0"/>
              <a:t>‎/ ill. Sébastien </a:t>
            </a:r>
          </a:p>
          <a:p>
            <a:pPr marL="452438" indent="0">
              <a:buNone/>
            </a:pPr>
            <a:r>
              <a:rPr lang="fr-FR" sz="1900" dirty="0"/>
              <a:t>182 ##‎$P01‎$</a:t>
            </a:r>
            <a:r>
              <a:rPr lang="fr-FR" sz="1900" dirty="0" err="1" smtClean="0"/>
              <a:t>cn</a:t>
            </a:r>
            <a:r>
              <a:rPr lang="fr-FR" sz="1900" dirty="0" smtClean="0"/>
              <a:t> 			Leblanc</a:t>
            </a:r>
            <a:r>
              <a:rPr lang="fr-FR" sz="1900" dirty="0"/>
              <a:t>, [2016?]. – 27 cartes, ill.</a:t>
            </a:r>
          </a:p>
          <a:p>
            <a:pPr marL="452438" indent="0">
              <a:buNone/>
            </a:pPr>
            <a:r>
              <a:rPr lang="fr-FR" sz="1900" dirty="0"/>
              <a:t>182 ##‎$P02‎$</a:t>
            </a:r>
            <a:r>
              <a:rPr lang="fr-FR" sz="1900" dirty="0" err="1" smtClean="0"/>
              <a:t>cn</a:t>
            </a:r>
            <a:r>
              <a:rPr lang="fr-FR" sz="1900" dirty="0" smtClean="0"/>
              <a:t> 			</a:t>
            </a:r>
            <a:r>
              <a:rPr lang="fr-FR" sz="1900" dirty="0" err="1" smtClean="0"/>
              <a:t>coul</a:t>
            </a:r>
            <a:r>
              <a:rPr lang="fr-FR" sz="1900" dirty="0"/>
              <a:t>., 11x11x11 cm</a:t>
            </a:r>
          </a:p>
          <a:p>
            <a:pPr marL="452438" indent="0">
              <a:buNone/>
            </a:pPr>
            <a:r>
              <a:rPr lang="fr-FR" sz="1900" dirty="0">
                <a:solidFill>
                  <a:schemeClr val="accent6">
                    <a:lumMod val="75000"/>
                  </a:schemeClr>
                </a:solidFill>
              </a:rPr>
              <a:t>183 ##‎$P01‎$P02‎</a:t>
            </a:r>
            <a:r>
              <a:rPr lang="fr-FR" sz="1900" b="1" dirty="0">
                <a:solidFill>
                  <a:schemeClr val="accent6">
                    <a:lumMod val="75000"/>
                  </a:schemeClr>
                </a:solidFill>
              </a:rPr>
              <a:t>$</a:t>
            </a:r>
            <a:r>
              <a:rPr lang="fr-FR" sz="1900" b="1" dirty="0" err="1">
                <a:solidFill>
                  <a:schemeClr val="accent6">
                    <a:lumMod val="75000"/>
                  </a:schemeClr>
                </a:solidFill>
              </a:rPr>
              <a:t>anaa</a:t>
            </a:r>
            <a:endParaRPr lang="fr-FR" sz="1900" b="1" dirty="0">
              <a:solidFill>
                <a:schemeClr val="accent6">
                  <a:lumMod val="75000"/>
                </a:schemeClr>
              </a:solidFill>
            </a:endParaRPr>
          </a:p>
          <a:p>
            <a:endParaRPr lang="fr-FR" dirty="0"/>
          </a:p>
          <a:p>
            <a:endParaRPr lang="fr-FR" dirty="0"/>
          </a:p>
          <a:p>
            <a:endParaRPr lang="fr-FR" dirty="0"/>
          </a:p>
          <a:p>
            <a:endParaRPr lang="fr-FR" dirty="0"/>
          </a:p>
          <a:p>
            <a:endParaRPr lang="fr-FR" dirty="0"/>
          </a:p>
          <a:p>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34834"/>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40" y="3933056"/>
            <a:ext cx="1656184" cy="1661956"/>
          </a:xfrm>
          <a:prstGeom prst="rect">
            <a:avLst/>
          </a:prstGeom>
        </p:spPr>
      </p:pic>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8962" y="5166543"/>
            <a:ext cx="1635038" cy="1635038"/>
          </a:xfrm>
          <a:prstGeom prst="rect">
            <a:avLst/>
          </a:prstGeom>
        </p:spPr>
      </p:pic>
      <p:sp>
        <p:nvSpPr>
          <p:cNvPr id="9" name="Rectangle à coins arrondis 8"/>
          <p:cNvSpPr/>
          <p:nvPr/>
        </p:nvSpPr>
        <p:spPr>
          <a:xfrm>
            <a:off x="285320" y="5900284"/>
            <a:ext cx="7048086" cy="901297"/>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dirty="0" smtClean="0">
                <a:solidFill>
                  <a:schemeClr val="accent1"/>
                </a:solidFill>
              </a:rPr>
              <a:t>CARTE (</a:t>
            </a:r>
            <a:r>
              <a:rPr lang="fr-FR" sz="2000" dirty="0" err="1" smtClean="0">
                <a:solidFill>
                  <a:schemeClr val="accent1"/>
                </a:solidFill>
              </a:rPr>
              <a:t>naa</a:t>
            </a:r>
            <a:r>
              <a:rPr lang="fr-FR" sz="2000" dirty="0" smtClean="0">
                <a:solidFill>
                  <a:schemeClr val="accent1"/>
                </a:solidFill>
              </a:rPr>
              <a:t>) s’emploie pour les </a:t>
            </a:r>
            <a:r>
              <a:rPr lang="fr-FR" sz="2000" b="1" dirty="0" smtClean="0">
                <a:solidFill>
                  <a:schemeClr val="accent1"/>
                </a:solidFill>
              </a:rPr>
              <a:t>cartes géographiques </a:t>
            </a:r>
            <a:r>
              <a:rPr lang="fr-FR" sz="2000" b="1" u="sng" dirty="0" smtClean="0">
                <a:solidFill>
                  <a:schemeClr val="accent1"/>
                </a:solidFill>
              </a:rPr>
              <a:t>SEULEMENT</a:t>
            </a:r>
            <a:r>
              <a:rPr lang="fr-FR" sz="2000" dirty="0" smtClean="0">
                <a:solidFill>
                  <a:schemeClr val="accent1"/>
                </a:solidFill>
              </a:rPr>
              <a:t> si elles sont présentées </a:t>
            </a:r>
            <a:r>
              <a:rPr lang="fr-FR" sz="2000" b="1" u="sng" dirty="0" smtClean="0">
                <a:solidFill>
                  <a:schemeClr val="accent1"/>
                </a:solidFill>
              </a:rPr>
              <a:t>sur une carte type bristol </a:t>
            </a:r>
            <a:endParaRPr lang="fr-FR" sz="2000" b="1" u="sng" dirty="0">
              <a:solidFill>
                <a:schemeClr val="accent1"/>
              </a:solidFill>
            </a:endParaRPr>
          </a:p>
        </p:txBody>
      </p:sp>
    </p:spTree>
    <p:extLst>
      <p:ext uri="{BB962C8B-B14F-4D97-AF65-F5344CB8AC3E}">
        <p14:creationId xmlns:p14="http://schemas.microsoft.com/office/powerpoint/2010/main" val="3887562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780928"/>
            <a:ext cx="7772400" cy="1362075"/>
          </a:xfrm>
        </p:spPr>
        <p:txBody>
          <a:bodyPr>
            <a:normAutofit fontScale="90000"/>
          </a:bodyPr>
          <a:lstStyle/>
          <a:p>
            <a:pPr>
              <a:defRPr/>
            </a:pPr>
            <a:r>
              <a:rPr lang="fr-FR" dirty="0" err="1" smtClean="0">
                <a:solidFill>
                  <a:schemeClr val="accent2"/>
                </a:solidFill>
              </a:rPr>
              <a:t>PARtIE</a:t>
            </a:r>
            <a:r>
              <a:rPr lang="fr-FR" dirty="0" smtClean="0">
                <a:solidFill>
                  <a:schemeClr val="accent2"/>
                </a:solidFill>
              </a:rPr>
              <a:t> 2</a:t>
            </a:r>
            <a:br>
              <a:rPr lang="fr-FR" dirty="0" smtClean="0">
                <a:solidFill>
                  <a:schemeClr val="accent2"/>
                </a:solidFill>
              </a:rPr>
            </a:br>
            <a:r>
              <a:rPr lang="fr-FR" dirty="0" smtClean="0">
                <a:solidFill>
                  <a:schemeClr val="accent2"/>
                </a:solidFill>
              </a:rPr>
              <a:t>Précisions sur l’usage de la ZONE 214 dans le </a:t>
            </a:r>
            <a:r>
              <a:rPr lang="fr-FR" dirty="0" err="1" smtClean="0">
                <a:solidFill>
                  <a:schemeClr val="accent2"/>
                </a:solidFill>
              </a:rPr>
              <a:t>sudoc</a:t>
            </a:r>
            <a:r>
              <a:rPr lang="fr-FR" dirty="0" smtClean="0">
                <a:solidFill>
                  <a:schemeClr val="accent2"/>
                </a:solidFill>
              </a:rPr>
              <a:t/>
            </a:r>
            <a:br>
              <a:rPr lang="fr-FR" dirty="0" smtClean="0">
                <a:solidFill>
                  <a:schemeClr val="accent2"/>
                </a:solidFill>
              </a:rPr>
            </a:br>
            <a:endParaRPr lang="fr-FR" dirty="0">
              <a:solidFill>
                <a:schemeClr val="accent2"/>
              </a:solidFill>
            </a:endParaRPr>
          </a:p>
        </p:txBody>
      </p:sp>
      <p:sp>
        <p:nvSpPr>
          <p:cNvPr id="3" name="Espace réservé du contenu 2"/>
          <p:cNvSpPr txBox="1">
            <a:spLocks/>
          </p:cNvSpPr>
          <p:nvPr/>
        </p:nvSpPr>
        <p:spPr>
          <a:xfrm>
            <a:off x="683568" y="4653136"/>
            <a:ext cx="6400800" cy="17526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fr-FR" sz="2400" dirty="0" smtClean="0"/>
              <a:t>Les thèses : document originel</a:t>
            </a:r>
          </a:p>
          <a:p>
            <a:r>
              <a:rPr lang="fr-FR" sz="2400" dirty="0" smtClean="0"/>
              <a:t>Les tirés à part et numéros isolés de périodiques</a:t>
            </a:r>
          </a:p>
          <a:p>
            <a:r>
              <a:rPr lang="fr-FR" sz="2400" dirty="0" smtClean="0"/>
              <a:t>Les ressources électroniques</a:t>
            </a:r>
          </a:p>
          <a:p>
            <a:r>
              <a:rPr lang="fr-FR" sz="2400" dirty="0" smtClean="0"/>
              <a:t>Le copyright…</a:t>
            </a:r>
          </a:p>
        </p:txBody>
      </p:sp>
    </p:spTree>
    <p:extLst>
      <p:ext uri="{BB962C8B-B14F-4D97-AF65-F5344CB8AC3E}">
        <p14:creationId xmlns:p14="http://schemas.microsoft.com/office/powerpoint/2010/main" val="2201272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8351" y="-26809"/>
            <a:ext cx="8229600" cy="1143000"/>
          </a:xfrm>
        </p:spPr>
        <p:txBody>
          <a:bodyPr>
            <a:normAutofit fontScale="90000"/>
          </a:bodyPr>
          <a:lstStyle/>
          <a:p>
            <a:r>
              <a:rPr lang="fr-FR" sz="3600" dirty="0" smtClean="0">
                <a:solidFill>
                  <a:srgbClr val="C00000"/>
                </a:solidFill>
              </a:rPr>
              <a:t>La zone 214 et le signalement </a:t>
            </a:r>
            <a:br>
              <a:rPr lang="fr-FR" sz="3600" dirty="0" smtClean="0">
                <a:solidFill>
                  <a:srgbClr val="C00000"/>
                </a:solidFill>
              </a:rPr>
            </a:br>
            <a:r>
              <a:rPr lang="fr-FR" sz="3600" dirty="0" smtClean="0">
                <a:solidFill>
                  <a:srgbClr val="C00000"/>
                </a:solidFill>
              </a:rPr>
              <a:t>des </a:t>
            </a:r>
            <a:r>
              <a:rPr lang="fr-FR" sz="3600" b="1" dirty="0" smtClean="0">
                <a:solidFill>
                  <a:srgbClr val="C00000"/>
                </a:solidFill>
              </a:rPr>
              <a:t>thèses (document originel)</a:t>
            </a:r>
            <a:endParaRPr lang="fr-FR" sz="3600" b="1" dirty="0"/>
          </a:p>
        </p:txBody>
      </p:sp>
      <p:sp>
        <p:nvSpPr>
          <p:cNvPr id="3" name="Espace réservé du contenu 2"/>
          <p:cNvSpPr>
            <a:spLocks noGrp="1"/>
          </p:cNvSpPr>
          <p:nvPr>
            <p:ph idx="1"/>
          </p:nvPr>
        </p:nvSpPr>
        <p:spPr>
          <a:xfrm>
            <a:off x="395536" y="1196752"/>
            <a:ext cx="8496944" cy="5256584"/>
          </a:xfrm>
        </p:spPr>
        <p:txBody>
          <a:bodyPr>
            <a:normAutofit fontScale="55000" lnSpcReduction="20000"/>
          </a:bodyPr>
          <a:lstStyle/>
          <a:p>
            <a:r>
              <a:rPr lang="fr-FR" sz="5100" b="1" dirty="0" smtClean="0"/>
              <a:t>Les thèses modernes</a:t>
            </a:r>
          </a:p>
          <a:p>
            <a:pPr marL="0" indent="0" algn="just">
              <a:lnSpc>
                <a:spcPct val="120000"/>
              </a:lnSpc>
              <a:buNone/>
            </a:pPr>
            <a:r>
              <a:rPr lang="fr-FR" dirty="0" smtClean="0"/>
              <a:t>Pour les thèses modernes, quel que soit le support de mise à disposition, le document originel de la version de soutenance est signalé par une date de production</a:t>
            </a:r>
          </a:p>
          <a:p>
            <a:pPr marL="971550" lvl="1" indent="-571500">
              <a:lnSpc>
                <a:spcPct val="120000"/>
              </a:lnSpc>
              <a:buFont typeface="Wingdings" panose="05000000000000000000" pitchFamily="2" charset="2"/>
              <a:buChar char="ü"/>
            </a:pPr>
            <a:r>
              <a:rPr lang="fr-FR" sz="3800" dirty="0" smtClean="0">
                <a:solidFill>
                  <a:schemeClr val="accent6"/>
                </a:solidFill>
              </a:rPr>
              <a:t>214 </a:t>
            </a:r>
            <a:r>
              <a:rPr lang="fr-FR" sz="3800" dirty="0">
                <a:solidFill>
                  <a:schemeClr val="accent6"/>
                </a:solidFill>
              </a:rPr>
              <a:t>#</a:t>
            </a:r>
            <a:r>
              <a:rPr lang="fr-FR" sz="3800" b="1" dirty="0">
                <a:solidFill>
                  <a:schemeClr val="accent6"/>
                </a:solidFill>
              </a:rPr>
              <a:t>1</a:t>
            </a:r>
            <a:r>
              <a:rPr lang="fr-FR" sz="3800" dirty="0">
                <a:solidFill>
                  <a:schemeClr val="accent6"/>
                </a:solidFill>
              </a:rPr>
              <a:t> </a:t>
            </a:r>
            <a:r>
              <a:rPr lang="fr-FR" sz="3800" b="1" dirty="0">
                <a:solidFill>
                  <a:schemeClr val="accent6"/>
                </a:solidFill>
              </a:rPr>
              <a:t>$d</a:t>
            </a:r>
            <a:r>
              <a:rPr lang="fr-FR" sz="3800" dirty="0">
                <a:solidFill>
                  <a:schemeClr val="accent6"/>
                </a:solidFill>
              </a:rPr>
              <a:t>&lt;année de soutenance</a:t>
            </a:r>
            <a:r>
              <a:rPr lang="fr-FR" sz="3800" dirty="0" smtClean="0">
                <a:solidFill>
                  <a:schemeClr val="accent6"/>
                </a:solidFill>
              </a:rPr>
              <a:t>&gt;</a:t>
            </a:r>
          </a:p>
          <a:p>
            <a:pPr marL="971550" lvl="1" indent="-571500">
              <a:lnSpc>
                <a:spcPct val="120000"/>
              </a:lnSpc>
              <a:buFont typeface="Wingdings" panose="05000000000000000000" pitchFamily="2" charset="2"/>
              <a:buChar char="ü"/>
            </a:pPr>
            <a:r>
              <a:rPr lang="fr-FR" sz="3800" dirty="0" smtClean="0">
                <a:solidFill>
                  <a:schemeClr val="accent6"/>
                </a:solidFill>
              </a:rPr>
              <a:t>on </a:t>
            </a:r>
            <a:r>
              <a:rPr lang="fr-FR" sz="3800" dirty="0">
                <a:solidFill>
                  <a:schemeClr val="accent6"/>
                </a:solidFill>
              </a:rPr>
              <a:t>ne note plus $a[Lieu de publication inconnu]‎$c[éditeur inconnu</a:t>
            </a:r>
            <a:r>
              <a:rPr lang="fr-FR" sz="3800" dirty="0" smtClean="0">
                <a:solidFill>
                  <a:schemeClr val="accent6"/>
                </a:solidFill>
              </a:rPr>
              <a:t>]</a:t>
            </a:r>
            <a:endParaRPr lang="fr-FR" sz="3800" dirty="0">
              <a:solidFill>
                <a:schemeClr val="accent6"/>
              </a:solidFill>
            </a:endParaRPr>
          </a:p>
          <a:p>
            <a:pPr marL="0" indent="0">
              <a:lnSpc>
                <a:spcPct val="120000"/>
              </a:lnSpc>
              <a:buNone/>
            </a:pPr>
            <a:endParaRPr lang="fr-FR" sz="1600" dirty="0" smtClean="0"/>
          </a:p>
          <a:p>
            <a:pPr marL="0" indent="0">
              <a:lnSpc>
                <a:spcPct val="120000"/>
              </a:lnSpc>
              <a:buNone/>
            </a:pPr>
            <a:endParaRPr lang="fr-FR" sz="1600" dirty="0"/>
          </a:p>
          <a:p>
            <a:pPr marL="0" indent="0">
              <a:lnSpc>
                <a:spcPct val="120000"/>
              </a:lnSpc>
              <a:buNone/>
            </a:pPr>
            <a:r>
              <a:rPr lang="fr-FR" sz="1600" dirty="0" smtClean="0"/>
              <a:t>	</a:t>
            </a:r>
          </a:p>
          <a:p>
            <a:r>
              <a:rPr lang="fr-FR" sz="5100" b="1" dirty="0" smtClean="0"/>
              <a:t>Les thèses anciennes (fin 19</a:t>
            </a:r>
            <a:r>
              <a:rPr lang="fr-FR" sz="5100" b="1" baseline="30000" dirty="0" smtClean="0"/>
              <a:t>e</a:t>
            </a:r>
            <a:r>
              <a:rPr lang="fr-FR" sz="5100" b="1" dirty="0" smtClean="0"/>
              <a:t> – ca 1950)</a:t>
            </a:r>
          </a:p>
          <a:p>
            <a:pPr marL="0" indent="0" algn="just">
              <a:buNone/>
            </a:pPr>
            <a:r>
              <a:rPr lang="fr-FR" dirty="0" smtClean="0"/>
              <a:t>Pour pouvoir être soutenues, les thèses de cette période devaient être imprimées. Elles ne pouvaient l’être qu’après avoir reçu l’imprimatur de l’Université, qui en leur accordant le droit à l’impression leur accordait de fait le droit à la soutenance.</a:t>
            </a:r>
          </a:p>
          <a:p>
            <a:pPr marL="0" indent="0">
              <a:buNone/>
            </a:pPr>
            <a:endParaRPr lang="fr-FR" sz="1600" dirty="0" smtClean="0"/>
          </a:p>
          <a:p>
            <a:pPr marL="0" indent="0">
              <a:buNone/>
            </a:pPr>
            <a:r>
              <a:rPr lang="fr-FR" dirty="0" smtClean="0"/>
              <a:t>Si la thèse est imprimée, elle n’en est pas pour autant publiée, i.e. rendue publique</a:t>
            </a:r>
          </a:p>
          <a:p>
            <a:pPr marL="971550" lvl="1" indent="-571500">
              <a:buFont typeface="Wingdings" panose="05000000000000000000" pitchFamily="2" charset="2"/>
              <a:buChar char="ü"/>
            </a:pPr>
            <a:r>
              <a:rPr lang="fr-FR" sz="3800" dirty="0" smtClean="0">
                <a:solidFill>
                  <a:schemeClr val="accent6"/>
                </a:solidFill>
              </a:rPr>
              <a:t>214 </a:t>
            </a:r>
            <a:r>
              <a:rPr lang="fr-FR" sz="3800" dirty="0">
                <a:solidFill>
                  <a:schemeClr val="accent6"/>
                </a:solidFill>
              </a:rPr>
              <a:t>#</a:t>
            </a:r>
            <a:r>
              <a:rPr lang="fr-FR" sz="3800" b="1" dirty="0">
                <a:solidFill>
                  <a:schemeClr val="accent6"/>
                </a:solidFill>
              </a:rPr>
              <a:t>1</a:t>
            </a:r>
            <a:r>
              <a:rPr lang="fr-FR" sz="3800" dirty="0">
                <a:solidFill>
                  <a:schemeClr val="accent6"/>
                </a:solidFill>
              </a:rPr>
              <a:t>  </a:t>
            </a:r>
            <a:r>
              <a:rPr lang="fr-FR" sz="3800" b="1" dirty="0">
                <a:solidFill>
                  <a:schemeClr val="accent6"/>
                </a:solidFill>
              </a:rPr>
              <a:t>$d</a:t>
            </a:r>
            <a:r>
              <a:rPr lang="fr-FR" sz="3800" dirty="0">
                <a:solidFill>
                  <a:schemeClr val="accent6"/>
                </a:solidFill>
              </a:rPr>
              <a:t>&lt;année de soutenance&gt;</a:t>
            </a:r>
          </a:p>
          <a:p>
            <a:pPr marL="0" indent="0">
              <a:buNone/>
            </a:pPr>
            <a:endParaRPr lang="fr-FR" sz="1600" b="1" dirty="0" smtClean="0">
              <a:solidFill>
                <a:srgbClr val="00B050"/>
              </a:solidFill>
            </a:endParaRPr>
          </a:p>
          <a:p>
            <a:pPr marL="0" indent="0">
              <a:buNone/>
            </a:pPr>
            <a:r>
              <a:rPr lang="fr-FR" dirty="0" smtClean="0"/>
              <a:t>La mention de l’impression sera enregistrée en 306 (zone nouvellement indexée avec l’index EDI)</a:t>
            </a:r>
          </a:p>
        </p:txBody>
      </p:sp>
      <p:sp>
        <p:nvSpPr>
          <p:cNvPr id="5" name="Rectangle à coins arrondis 4"/>
          <p:cNvSpPr/>
          <p:nvPr/>
        </p:nvSpPr>
        <p:spPr>
          <a:xfrm>
            <a:off x="2627784" y="5957833"/>
            <a:ext cx="4248472" cy="576064"/>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fr-FR" sz="2000" dirty="0" smtClean="0">
                <a:solidFill>
                  <a:schemeClr val="accent3">
                    <a:lumMod val="75000"/>
                  </a:schemeClr>
                </a:solidFill>
              </a:rPr>
              <a:t>Il faut savoir résister à la tentation : </a:t>
            </a:r>
          </a:p>
          <a:p>
            <a:pPr algn="ctr"/>
            <a:r>
              <a:rPr lang="fr-FR" sz="2000" dirty="0" smtClean="0">
                <a:solidFill>
                  <a:schemeClr val="accent3">
                    <a:lumMod val="75000"/>
                  </a:schemeClr>
                </a:solidFill>
              </a:rPr>
              <a:t>ne pas enregistrer de zone 214 #3</a:t>
            </a:r>
            <a:endParaRPr lang="fr-FR" sz="2000" dirty="0">
              <a:solidFill>
                <a:schemeClr val="accent3">
                  <a:lumMod val="75000"/>
                </a:schemeClr>
              </a:solidFill>
            </a:endParaRPr>
          </a:p>
        </p:txBody>
      </p:sp>
      <p:pic>
        <p:nvPicPr>
          <p:cNvPr id="6"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0"/>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111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4146" y="-39926"/>
            <a:ext cx="8229600" cy="1143000"/>
          </a:xfrm>
        </p:spPr>
        <p:txBody>
          <a:bodyPr>
            <a:noAutofit/>
          </a:bodyPr>
          <a:lstStyle/>
          <a:p>
            <a:r>
              <a:rPr lang="fr-FR" sz="3600" dirty="0" smtClean="0">
                <a:solidFill>
                  <a:schemeClr val="accent2"/>
                </a:solidFill>
              </a:rPr>
              <a:t>La zone 214  et le signalement </a:t>
            </a:r>
            <a:br>
              <a:rPr lang="fr-FR" sz="3600" dirty="0" smtClean="0">
                <a:solidFill>
                  <a:schemeClr val="accent2"/>
                </a:solidFill>
              </a:rPr>
            </a:br>
            <a:r>
              <a:rPr lang="fr-FR" sz="3600" b="1" dirty="0" smtClean="0">
                <a:solidFill>
                  <a:schemeClr val="accent2"/>
                </a:solidFill>
              </a:rPr>
              <a:t>de tirés à part d’articles</a:t>
            </a:r>
            <a:endParaRPr lang="fr-FR" sz="3600" b="1" dirty="0">
              <a:solidFill>
                <a:schemeClr val="accent2"/>
              </a:solidFill>
            </a:endParaRPr>
          </a:p>
        </p:txBody>
      </p:sp>
      <p:sp>
        <p:nvSpPr>
          <p:cNvPr id="3" name="Espace réservé du contenu 2"/>
          <p:cNvSpPr>
            <a:spLocks noGrp="1"/>
          </p:cNvSpPr>
          <p:nvPr>
            <p:ph idx="1"/>
          </p:nvPr>
        </p:nvSpPr>
        <p:spPr>
          <a:xfrm>
            <a:off x="474146" y="2564904"/>
            <a:ext cx="8507288" cy="2404864"/>
          </a:xfrm>
        </p:spPr>
        <p:txBody>
          <a:bodyPr>
            <a:normAutofit/>
          </a:bodyPr>
          <a:lstStyle/>
          <a:p>
            <a:pPr marL="0" indent="0">
              <a:buNone/>
            </a:pPr>
            <a:r>
              <a:rPr lang="fr-FR" dirty="0" smtClean="0"/>
              <a:t>La zone 214 doit être enregistrée dans le signalement des </a:t>
            </a:r>
            <a:r>
              <a:rPr lang="fr-FR" b="1" dirty="0" smtClean="0"/>
              <a:t>tirés à part d’articles </a:t>
            </a:r>
            <a:r>
              <a:rPr lang="fr-FR" dirty="0" smtClean="0"/>
              <a:t>(et non des articles dépouillés)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0756" y="-4036"/>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spTree>
    <p:extLst>
      <p:ext uri="{BB962C8B-B14F-4D97-AF65-F5344CB8AC3E}">
        <p14:creationId xmlns:p14="http://schemas.microsoft.com/office/powerpoint/2010/main" val="3931623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8351" y="-4036"/>
            <a:ext cx="8229600" cy="1143000"/>
          </a:xfrm>
        </p:spPr>
        <p:txBody>
          <a:bodyPr>
            <a:noAutofit/>
          </a:bodyPr>
          <a:lstStyle/>
          <a:p>
            <a:r>
              <a:rPr lang="fr-FR" sz="3600" dirty="0" smtClean="0">
                <a:solidFill>
                  <a:schemeClr val="accent2"/>
                </a:solidFill>
              </a:rPr>
              <a:t/>
            </a:r>
            <a:br>
              <a:rPr lang="fr-FR" sz="3600" dirty="0" smtClean="0">
                <a:solidFill>
                  <a:schemeClr val="accent2"/>
                </a:solidFill>
              </a:rPr>
            </a:br>
            <a:r>
              <a:rPr lang="fr-FR" sz="3600" dirty="0" smtClean="0">
                <a:solidFill>
                  <a:schemeClr val="accent2"/>
                </a:solidFill>
              </a:rPr>
              <a:t>Rappels sur les tirés à part</a:t>
            </a:r>
            <a:br>
              <a:rPr lang="fr-FR" sz="3600" dirty="0" smtClean="0">
                <a:solidFill>
                  <a:schemeClr val="accent2"/>
                </a:solidFill>
              </a:rPr>
            </a:br>
            <a:endParaRPr lang="fr-FR" sz="3600" b="1" dirty="0"/>
          </a:p>
        </p:txBody>
      </p:sp>
      <p:sp>
        <p:nvSpPr>
          <p:cNvPr id="3" name="Espace réservé du contenu 2"/>
          <p:cNvSpPr>
            <a:spLocks noGrp="1"/>
          </p:cNvSpPr>
          <p:nvPr>
            <p:ph idx="1"/>
          </p:nvPr>
        </p:nvSpPr>
        <p:spPr>
          <a:xfrm>
            <a:off x="395536" y="1340768"/>
            <a:ext cx="8229600" cy="4963690"/>
          </a:xfrm>
        </p:spPr>
        <p:txBody>
          <a:bodyPr>
            <a:normAutofit/>
          </a:bodyPr>
          <a:lstStyle/>
          <a:p>
            <a:r>
              <a:rPr lang="fr-FR" sz="2400" dirty="0" smtClean="0"/>
              <a:t>Un article est une </a:t>
            </a:r>
            <a:r>
              <a:rPr lang="fr-FR" sz="2400" dirty="0" smtClean="0">
                <a:solidFill>
                  <a:schemeClr val="accent1"/>
                </a:solidFill>
              </a:rPr>
              <a:t>partie intégrante </a:t>
            </a:r>
            <a:r>
              <a:rPr lang="fr-FR" sz="2400" dirty="0" smtClean="0"/>
              <a:t>d’une ressource continue. </a:t>
            </a:r>
            <a:r>
              <a:rPr lang="fr-FR" sz="2400" dirty="0" smtClean="0">
                <a:solidFill>
                  <a:schemeClr val="accent1"/>
                </a:solidFill>
              </a:rPr>
              <a:t>Matériellement dépendant </a:t>
            </a:r>
            <a:r>
              <a:rPr lang="fr-FR" sz="2400" dirty="0" smtClean="0"/>
              <a:t>de cette ressource, sa description ne comporte pas d’adresse bibliographique.</a:t>
            </a:r>
          </a:p>
          <a:p>
            <a:endParaRPr lang="fr-FR" sz="2400" dirty="0"/>
          </a:p>
          <a:p>
            <a:pPr marL="0" indent="0">
              <a:buNone/>
            </a:pPr>
            <a:endParaRPr lang="fr-FR" sz="1600" dirty="0"/>
          </a:p>
          <a:p>
            <a:pPr marL="0" indent="0">
              <a:buNone/>
            </a:pPr>
            <a:endParaRPr lang="fr-FR" sz="1600" dirty="0" smtClean="0"/>
          </a:p>
          <a:p>
            <a:pPr marL="0" indent="0">
              <a:buNone/>
            </a:pPr>
            <a:endParaRPr lang="fr-FR" sz="1600" dirty="0" smtClean="0"/>
          </a:p>
          <a:p>
            <a:r>
              <a:rPr lang="fr-FR" sz="2400" dirty="0" smtClean="0"/>
              <a:t>Un </a:t>
            </a:r>
            <a:r>
              <a:rPr lang="fr-FR" sz="2400" dirty="0">
                <a:hlinkClick r:id="rId3"/>
              </a:rPr>
              <a:t>tiré à part </a:t>
            </a:r>
            <a:r>
              <a:rPr lang="fr-FR" sz="2400" dirty="0"/>
              <a:t>est un </a:t>
            </a:r>
            <a:r>
              <a:rPr lang="fr-FR" sz="2400" dirty="0">
                <a:solidFill>
                  <a:schemeClr val="accent3"/>
                </a:solidFill>
              </a:rPr>
              <a:t>extrait </a:t>
            </a:r>
            <a:r>
              <a:rPr lang="fr-FR" sz="2400" dirty="0"/>
              <a:t>publié à dessein de promouvoir la ressource dont il émane. Considéré comme une </a:t>
            </a:r>
            <a:r>
              <a:rPr lang="fr-FR" sz="2400" dirty="0">
                <a:solidFill>
                  <a:schemeClr val="accent3"/>
                </a:solidFill>
              </a:rPr>
              <a:t>monographie</a:t>
            </a:r>
            <a:r>
              <a:rPr lang="fr-FR" sz="2400" dirty="0"/>
              <a:t>, c’est une entité </a:t>
            </a:r>
            <a:r>
              <a:rPr lang="fr-FR" sz="2400" dirty="0">
                <a:solidFill>
                  <a:schemeClr val="accent3"/>
                </a:solidFill>
              </a:rPr>
              <a:t>matériellement</a:t>
            </a:r>
            <a:r>
              <a:rPr lang="fr-FR" sz="2400" dirty="0"/>
              <a:t> </a:t>
            </a:r>
            <a:r>
              <a:rPr lang="fr-FR" sz="2400" dirty="0">
                <a:solidFill>
                  <a:schemeClr val="accent3"/>
                </a:solidFill>
              </a:rPr>
              <a:t>indépendante</a:t>
            </a:r>
            <a:r>
              <a:rPr lang="fr-FR" sz="2400" dirty="0"/>
              <a:t> de cette </a:t>
            </a:r>
            <a:r>
              <a:rPr lang="fr-FR" sz="2400" dirty="0" smtClean="0"/>
              <a:t>ressource, même s’il s’agit d’un tiré à part de revue.</a:t>
            </a:r>
          </a:p>
          <a:p>
            <a:endParaRPr lang="fr-FR" sz="2600" dirty="0"/>
          </a:p>
          <a:p>
            <a:endParaRPr lang="fr-FR" dirty="0" smtClean="0"/>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0756" y="-4036"/>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à coins arrondis 5"/>
          <p:cNvSpPr/>
          <p:nvPr/>
        </p:nvSpPr>
        <p:spPr>
          <a:xfrm>
            <a:off x="1259632" y="5445224"/>
            <a:ext cx="7128792" cy="1061038"/>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r>
              <a:rPr lang="fr-FR" sz="2000" dirty="0">
                <a:solidFill>
                  <a:schemeClr val="accent3"/>
                </a:solidFill>
              </a:rPr>
              <a:t>Le </a:t>
            </a:r>
            <a:r>
              <a:rPr lang="fr-FR" sz="2000" b="1" dirty="0">
                <a:solidFill>
                  <a:schemeClr val="accent3"/>
                </a:solidFill>
              </a:rPr>
              <a:t>tiré à part </a:t>
            </a:r>
            <a:r>
              <a:rPr lang="fr-FR" sz="2000" dirty="0">
                <a:solidFill>
                  <a:schemeClr val="accent3"/>
                </a:solidFill>
              </a:rPr>
              <a:t>d’un article de </a:t>
            </a:r>
            <a:r>
              <a:rPr lang="fr-FR" sz="2000" dirty="0" smtClean="0">
                <a:solidFill>
                  <a:schemeClr val="accent3"/>
                </a:solidFill>
              </a:rPr>
              <a:t>périodique </a:t>
            </a:r>
            <a:r>
              <a:rPr lang="fr-FR" sz="2000" dirty="0">
                <a:solidFill>
                  <a:schemeClr val="accent3"/>
                </a:solidFill>
              </a:rPr>
              <a:t>est à cataloguer comme une </a:t>
            </a:r>
            <a:r>
              <a:rPr lang="fr-FR" sz="2000" dirty="0" smtClean="0">
                <a:solidFill>
                  <a:schemeClr val="accent3"/>
                </a:solidFill>
              </a:rPr>
              <a:t>monographie </a:t>
            </a:r>
            <a:r>
              <a:rPr lang="fr-FR" sz="2000" dirty="0" smtClean="0">
                <a:solidFill>
                  <a:schemeClr val="accent3"/>
                </a:solidFill>
                <a:sym typeface="Wingdings" panose="05000000000000000000" pitchFamily="2" charset="2"/>
              </a:rPr>
              <a:t> Notice Aa/0a, </a:t>
            </a:r>
            <a:r>
              <a:rPr lang="fr-FR" sz="2000" b="1" dirty="0" smtClean="0">
                <a:solidFill>
                  <a:schemeClr val="accent3"/>
                </a:solidFill>
                <a:sym typeface="Wingdings" panose="05000000000000000000" pitchFamily="2" charset="2"/>
              </a:rPr>
              <a:t>présence d’une 214 #0 (et d’une 183)</a:t>
            </a:r>
            <a:endParaRPr lang="fr-FR" sz="2000" b="1" dirty="0">
              <a:solidFill>
                <a:schemeClr val="accent3"/>
              </a:solidFill>
            </a:endParaRPr>
          </a:p>
        </p:txBody>
      </p:sp>
      <p:sp>
        <p:nvSpPr>
          <p:cNvPr id="7" name="Rectangle à coins arrondis 6"/>
          <p:cNvSpPr/>
          <p:nvPr/>
        </p:nvSpPr>
        <p:spPr>
          <a:xfrm>
            <a:off x="1331640" y="2665512"/>
            <a:ext cx="6696744" cy="835496"/>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dirty="0" smtClean="0">
                <a:solidFill>
                  <a:schemeClr val="accent1"/>
                </a:solidFill>
                <a:sym typeface="Wingdings" panose="05000000000000000000" pitchFamily="2" charset="2"/>
              </a:rPr>
              <a:t>Le signalement d’un </a:t>
            </a:r>
            <a:r>
              <a:rPr lang="fr-FR" sz="2000" b="1" dirty="0" smtClean="0">
                <a:solidFill>
                  <a:schemeClr val="accent1"/>
                </a:solidFill>
                <a:sym typeface="Wingdings" panose="05000000000000000000" pitchFamily="2" charset="2"/>
              </a:rPr>
              <a:t>article</a:t>
            </a:r>
            <a:r>
              <a:rPr lang="fr-FR" sz="2000" dirty="0" smtClean="0">
                <a:solidFill>
                  <a:schemeClr val="accent1"/>
                </a:solidFill>
                <a:sym typeface="Wingdings" panose="05000000000000000000" pitchFamily="2" charset="2"/>
              </a:rPr>
              <a:t> s’inscrit toujours dans le cadre d’une ressource continue  Notice As / Os, </a:t>
            </a:r>
            <a:r>
              <a:rPr lang="fr-FR" sz="2000" b="1" dirty="0" smtClean="0">
                <a:solidFill>
                  <a:schemeClr val="accent1"/>
                </a:solidFill>
                <a:sym typeface="Wingdings" panose="05000000000000000000" pitchFamily="2" charset="2"/>
              </a:rPr>
              <a:t>sans 214 (ni 183)</a:t>
            </a:r>
            <a:r>
              <a:rPr lang="fr-FR" sz="2000" dirty="0" smtClean="0">
                <a:solidFill>
                  <a:schemeClr val="accent1"/>
                </a:solidFill>
                <a:sym typeface="Wingdings" panose="05000000000000000000" pitchFamily="2" charset="2"/>
              </a:rPr>
              <a:t> </a:t>
            </a:r>
            <a:endParaRPr lang="fr-FR" sz="2000" dirty="0">
              <a:solidFill>
                <a:schemeClr val="accent1"/>
              </a:solidFill>
            </a:endParaRPr>
          </a:p>
        </p:txBody>
      </p:sp>
    </p:spTree>
    <p:extLst>
      <p:ext uri="{BB962C8B-B14F-4D97-AF65-F5344CB8AC3E}">
        <p14:creationId xmlns:p14="http://schemas.microsoft.com/office/powerpoint/2010/main" val="2967282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4018" y="-20479"/>
            <a:ext cx="8229600" cy="1143000"/>
          </a:xfrm>
        </p:spPr>
        <p:txBody>
          <a:bodyPr>
            <a:noAutofit/>
          </a:bodyPr>
          <a:lstStyle/>
          <a:p>
            <a:r>
              <a:rPr lang="fr-FR" sz="3600" dirty="0" smtClean="0">
                <a:solidFill>
                  <a:schemeClr val="accent2"/>
                </a:solidFill>
              </a:rPr>
              <a:t>La zone 214  et le signalement </a:t>
            </a:r>
            <a:br>
              <a:rPr lang="fr-FR" sz="3600" dirty="0" smtClean="0">
                <a:solidFill>
                  <a:schemeClr val="accent2"/>
                </a:solidFill>
              </a:rPr>
            </a:br>
            <a:r>
              <a:rPr lang="fr-FR" sz="3600" b="1" dirty="0" smtClean="0">
                <a:solidFill>
                  <a:schemeClr val="accent2"/>
                </a:solidFill>
              </a:rPr>
              <a:t>de tirés à part d’articles</a:t>
            </a:r>
            <a:endParaRPr lang="fr-FR" sz="3600" b="1" dirty="0">
              <a:solidFill>
                <a:schemeClr val="accent2"/>
              </a:solidFill>
            </a:endParaRPr>
          </a:p>
        </p:txBody>
      </p:sp>
      <p:pic>
        <p:nvPicPr>
          <p:cNvPr id="8" name="Espace réservé du contenu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1601" y="1484784"/>
            <a:ext cx="3240360" cy="5231642"/>
          </a:xfrm>
        </p:spPr>
      </p:pic>
      <p:sp>
        <p:nvSpPr>
          <p:cNvPr id="11" name="Espace réservé du contenu 10"/>
          <p:cNvSpPr>
            <a:spLocks noGrp="1"/>
          </p:cNvSpPr>
          <p:nvPr>
            <p:ph sz="half" idx="2"/>
          </p:nvPr>
        </p:nvSpPr>
        <p:spPr>
          <a:xfrm>
            <a:off x="4067944" y="1600200"/>
            <a:ext cx="4824536" cy="5257800"/>
          </a:xfrm>
        </p:spPr>
        <p:txBody>
          <a:bodyPr>
            <a:normAutofit fontScale="55000" lnSpcReduction="20000"/>
          </a:bodyPr>
          <a:lstStyle/>
          <a:p>
            <a:pPr marL="0" indent="0">
              <a:buNone/>
            </a:pPr>
            <a:endParaRPr lang="fr-FR" sz="2900" dirty="0"/>
          </a:p>
          <a:p>
            <a:pPr marL="0" indent="0">
              <a:buNone/>
            </a:pPr>
            <a:endParaRPr lang="fr-FR" sz="2900" dirty="0"/>
          </a:p>
          <a:p>
            <a:pPr marL="0" indent="0">
              <a:buNone/>
            </a:pPr>
            <a:endParaRPr lang="fr-FR" sz="2900" dirty="0"/>
          </a:p>
          <a:p>
            <a:pPr marL="0" indent="0">
              <a:buNone/>
            </a:pPr>
            <a:r>
              <a:rPr lang="fr-FR" sz="3300" dirty="0" smtClean="0">
                <a:solidFill>
                  <a:schemeClr val="accent3"/>
                </a:solidFill>
              </a:rPr>
              <a:t>008‎</a:t>
            </a:r>
            <a:r>
              <a:rPr lang="fr-FR" sz="3300" dirty="0">
                <a:solidFill>
                  <a:schemeClr val="accent3"/>
                </a:solidFill>
              </a:rPr>
              <a:t>$</a:t>
            </a:r>
            <a:r>
              <a:rPr lang="fr-FR" sz="3300" dirty="0" smtClean="0">
                <a:solidFill>
                  <a:schemeClr val="accent3"/>
                </a:solidFill>
              </a:rPr>
              <a:t>aAax3</a:t>
            </a:r>
            <a:endParaRPr lang="fr-FR" sz="5100" dirty="0"/>
          </a:p>
          <a:p>
            <a:pPr marL="0" indent="0">
              <a:buNone/>
            </a:pPr>
            <a:r>
              <a:rPr lang="fr-FR" sz="3300" b="1" dirty="0">
                <a:solidFill>
                  <a:schemeClr val="accent3"/>
                </a:solidFill>
              </a:rPr>
              <a:t>181 ##$P01$ctxt</a:t>
            </a:r>
            <a:endParaRPr lang="fr-FR" sz="5100" b="1" dirty="0">
              <a:solidFill>
                <a:schemeClr val="accent3"/>
              </a:solidFill>
            </a:endParaRPr>
          </a:p>
          <a:p>
            <a:pPr marL="0" indent="0">
              <a:buNone/>
            </a:pPr>
            <a:r>
              <a:rPr lang="fr-FR" sz="3300" b="1" dirty="0">
                <a:solidFill>
                  <a:schemeClr val="accent3"/>
                </a:solidFill>
              </a:rPr>
              <a:t>182 ##$P01$cn</a:t>
            </a:r>
            <a:endParaRPr lang="fr-FR" sz="5100" b="1" dirty="0">
              <a:solidFill>
                <a:schemeClr val="accent3"/>
              </a:solidFill>
            </a:endParaRPr>
          </a:p>
          <a:p>
            <a:pPr marL="0" indent="0">
              <a:buNone/>
            </a:pPr>
            <a:r>
              <a:rPr lang="fr-FR" sz="3300" b="1" dirty="0">
                <a:solidFill>
                  <a:schemeClr val="accent3"/>
                </a:solidFill>
              </a:rPr>
              <a:t>183 ##$P01$anga</a:t>
            </a:r>
            <a:endParaRPr lang="fr-FR" sz="5100" b="1" dirty="0">
              <a:solidFill>
                <a:schemeClr val="accent3"/>
              </a:solidFill>
            </a:endParaRPr>
          </a:p>
          <a:p>
            <a:pPr marL="0" indent="0">
              <a:buNone/>
            </a:pPr>
            <a:r>
              <a:rPr lang="fr-FR" sz="3300" dirty="0"/>
              <a:t>200 1#‎$</a:t>
            </a:r>
            <a:r>
              <a:rPr lang="fr-FR" sz="3300" dirty="0" err="1"/>
              <a:t>aLes</a:t>
            </a:r>
            <a:r>
              <a:rPr lang="fr-FR" sz="3300" dirty="0"/>
              <a:t> @Mongols et leur prétendu rôle dans la transmission des contes indiens vers l'Occident européen‎‎$</a:t>
            </a:r>
            <a:r>
              <a:rPr lang="fr-FR" sz="3300" dirty="0" err="1"/>
              <a:t>eétude</a:t>
            </a:r>
            <a:r>
              <a:rPr lang="fr-FR" sz="3300" dirty="0"/>
              <a:t> de </a:t>
            </a:r>
            <a:r>
              <a:rPr lang="fr-FR" sz="3300" dirty="0" err="1"/>
              <a:t>folk-lore</a:t>
            </a:r>
            <a:r>
              <a:rPr lang="fr-FR" sz="3300" dirty="0"/>
              <a:t> comparé sur l'introduction du "Siddhi-</a:t>
            </a:r>
            <a:r>
              <a:rPr lang="fr-FR" sz="3300" dirty="0" err="1"/>
              <a:t>Kûr</a:t>
            </a:r>
            <a:r>
              <a:rPr lang="fr-FR" sz="3300" dirty="0"/>
              <a:t>" et le conte du "Magicien et son apprenti"‎$</a:t>
            </a:r>
            <a:r>
              <a:rPr lang="fr-FR" sz="3300" dirty="0" err="1"/>
              <a:t>fEmmanuel</a:t>
            </a:r>
            <a:r>
              <a:rPr lang="fr-FR" sz="3300" dirty="0"/>
              <a:t> </a:t>
            </a:r>
            <a:r>
              <a:rPr lang="fr-FR" sz="3300" dirty="0" err="1"/>
              <a:t>Cosquin</a:t>
            </a:r>
            <a:endParaRPr lang="fr-FR" sz="5100" dirty="0"/>
          </a:p>
          <a:p>
            <a:pPr marL="0" indent="0">
              <a:buNone/>
            </a:pPr>
            <a:r>
              <a:rPr lang="fr-FR" sz="3300" dirty="0"/>
              <a:t>215 ##‎$a1 vol. (128 p.)‎$d25 cm</a:t>
            </a:r>
            <a:endParaRPr lang="fr-FR" sz="5100" dirty="0"/>
          </a:p>
          <a:p>
            <a:pPr marL="0" indent="0">
              <a:buNone/>
            </a:pPr>
            <a:r>
              <a:rPr lang="fr-FR" sz="3300" b="1" dirty="0" smtClean="0">
                <a:solidFill>
                  <a:schemeClr val="accent3"/>
                </a:solidFill>
              </a:rPr>
              <a:t>214 #0‎</a:t>
            </a:r>
            <a:r>
              <a:rPr lang="fr-FR" sz="3300" dirty="0"/>
              <a:t>$</a:t>
            </a:r>
            <a:r>
              <a:rPr lang="fr-FR" sz="3300" dirty="0" err="1"/>
              <a:t>aNiort</a:t>
            </a:r>
            <a:r>
              <a:rPr lang="fr-FR" sz="3300" dirty="0"/>
              <a:t>‎$</a:t>
            </a:r>
            <a:r>
              <a:rPr lang="fr-FR" sz="3300" dirty="0" err="1"/>
              <a:t>cImprimerie</a:t>
            </a:r>
            <a:r>
              <a:rPr lang="fr-FR" sz="3300" dirty="0"/>
              <a:t> nouvelle G. Clouzot‎$d1913</a:t>
            </a:r>
            <a:endParaRPr lang="fr-FR" sz="5100" dirty="0"/>
          </a:p>
          <a:p>
            <a:pPr marL="0" indent="0">
              <a:buNone/>
            </a:pPr>
            <a:r>
              <a:rPr lang="fr-FR" sz="3300" dirty="0"/>
              <a:t>305 ##‎$</a:t>
            </a:r>
            <a:r>
              <a:rPr lang="fr-FR" sz="3300" dirty="0" err="1"/>
              <a:t>aTiré</a:t>
            </a:r>
            <a:r>
              <a:rPr lang="fr-FR" sz="3300" dirty="0"/>
              <a:t> à part de la Revue des traditions populaires, 1912</a:t>
            </a:r>
            <a:endParaRPr lang="fr-FR" sz="5100" dirty="0"/>
          </a:p>
          <a:p>
            <a:pPr marL="0" indent="0">
              <a:buNone/>
            </a:pPr>
            <a:r>
              <a:rPr lang="fr-FR" sz="3300" dirty="0" smtClean="0"/>
              <a:t>412 </a:t>
            </a:r>
            <a:r>
              <a:rPr lang="fr-FR" sz="3300" dirty="0"/>
              <a:t>##</a:t>
            </a:r>
            <a:r>
              <a:rPr lang="fr-FR" sz="3300" dirty="0">
                <a:hlinkClick r:id="rId3"/>
              </a:rPr>
              <a:t>‎$003843282X</a:t>
            </a:r>
            <a:r>
              <a:rPr lang="fr-FR" sz="3300" dirty="0"/>
              <a:t>@Revue des traditions populaires, ISSN 0996-2689</a:t>
            </a:r>
            <a:r>
              <a:rPr lang="fr-FR" sz="3300" dirty="0" smtClean="0"/>
              <a:t>‎</a:t>
            </a:r>
            <a:endParaRPr lang="fr-FR" sz="2900" dirty="0"/>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0756" y="-4036"/>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à coins arrondis 2"/>
          <p:cNvSpPr/>
          <p:nvPr/>
        </p:nvSpPr>
        <p:spPr>
          <a:xfrm>
            <a:off x="5292080" y="1693744"/>
            <a:ext cx="2304256" cy="467870"/>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3"/>
                </a:solidFill>
              </a:rPr>
              <a:t>Exemple de tiré à part</a:t>
            </a:r>
            <a:endParaRPr lang="fr-FR" dirty="0">
              <a:solidFill>
                <a:schemeClr val="accent3"/>
              </a:solidFill>
            </a:endParaRPr>
          </a:p>
        </p:txBody>
      </p:sp>
    </p:spTree>
    <p:extLst>
      <p:ext uri="{BB962C8B-B14F-4D97-AF65-F5344CB8AC3E}">
        <p14:creationId xmlns:p14="http://schemas.microsoft.com/office/powerpoint/2010/main" val="3553962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4146" y="-39926"/>
            <a:ext cx="8229600" cy="1143000"/>
          </a:xfrm>
        </p:spPr>
        <p:txBody>
          <a:bodyPr>
            <a:noAutofit/>
          </a:bodyPr>
          <a:lstStyle/>
          <a:p>
            <a:r>
              <a:rPr lang="fr-FR" sz="3600" dirty="0" smtClean="0">
                <a:solidFill>
                  <a:schemeClr val="accent2"/>
                </a:solidFill>
              </a:rPr>
              <a:t>La zone 214  et le signalement </a:t>
            </a:r>
            <a:br>
              <a:rPr lang="fr-FR" sz="3600" dirty="0" smtClean="0">
                <a:solidFill>
                  <a:schemeClr val="accent2"/>
                </a:solidFill>
              </a:rPr>
            </a:br>
            <a:r>
              <a:rPr lang="fr-FR" sz="3600" b="1" dirty="0" smtClean="0">
                <a:solidFill>
                  <a:schemeClr val="accent2"/>
                </a:solidFill>
              </a:rPr>
              <a:t>de numéros isolés de périodiques</a:t>
            </a:r>
            <a:endParaRPr lang="fr-FR" sz="3600" b="1" dirty="0">
              <a:solidFill>
                <a:schemeClr val="accent2"/>
              </a:solidFill>
            </a:endParaRPr>
          </a:p>
        </p:txBody>
      </p:sp>
      <p:sp>
        <p:nvSpPr>
          <p:cNvPr id="3" name="Espace réservé du contenu 2"/>
          <p:cNvSpPr>
            <a:spLocks noGrp="1"/>
          </p:cNvSpPr>
          <p:nvPr>
            <p:ph idx="1"/>
          </p:nvPr>
        </p:nvSpPr>
        <p:spPr>
          <a:xfrm>
            <a:off x="474146" y="2420888"/>
            <a:ext cx="8507288" cy="3556992"/>
          </a:xfrm>
        </p:spPr>
        <p:txBody>
          <a:bodyPr>
            <a:normAutofit/>
          </a:bodyPr>
          <a:lstStyle/>
          <a:p>
            <a:pPr marL="0" indent="0">
              <a:buNone/>
            </a:pPr>
            <a:r>
              <a:rPr lang="fr-FR" dirty="0" smtClean="0"/>
              <a:t>La zone 214 doit être enregistrée dans le signalement des</a:t>
            </a:r>
            <a:r>
              <a:rPr lang="fr-FR" dirty="0"/>
              <a:t> </a:t>
            </a:r>
            <a:r>
              <a:rPr lang="fr-FR" b="1" dirty="0" smtClean="0"/>
              <a:t>numéros isolés de périodiques </a:t>
            </a:r>
            <a:r>
              <a:rPr lang="fr-FR" dirty="0" smtClean="0"/>
              <a:t>considérés comme des monographies : titre particulier, avec ou sans ISBN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0756" y="-4036"/>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spTree>
    <p:extLst>
      <p:ext uri="{BB962C8B-B14F-4D97-AF65-F5344CB8AC3E}">
        <p14:creationId xmlns:p14="http://schemas.microsoft.com/office/powerpoint/2010/main" val="875559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4000" b="1" cap="all" dirty="0" smtClean="0">
                <a:solidFill>
                  <a:schemeClr val="tx2">
                    <a:lumMod val="60000"/>
                    <a:lumOff val="40000"/>
                  </a:schemeClr>
                </a:solidFill>
              </a:rPr>
              <a:t>plan</a:t>
            </a:r>
          </a:p>
        </p:txBody>
      </p:sp>
      <p:sp>
        <p:nvSpPr>
          <p:cNvPr id="16387" name="Espace réservé du contenu 2"/>
          <p:cNvSpPr>
            <a:spLocks noGrp="1"/>
          </p:cNvSpPr>
          <p:nvPr>
            <p:ph idx="1"/>
          </p:nvPr>
        </p:nvSpPr>
        <p:spPr>
          <a:xfrm>
            <a:off x="428624" y="1556792"/>
            <a:ext cx="8535864" cy="4310608"/>
          </a:xfrm>
        </p:spPr>
        <p:txBody>
          <a:bodyPr/>
          <a:lstStyle/>
          <a:p>
            <a:pPr eaLnBrk="1" fontAlgn="auto" hangingPunct="1">
              <a:spcAft>
                <a:spcPts val="0"/>
              </a:spcAft>
              <a:buFont typeface="Arial" pitchFamily="34" charset="0"/>
              <a:buChar char="•"/>
              <a:defRPr/>
            </a:pPr>
            <a:endParaRPr lang="fr-FR" dirty="0" smtClean="0">
              <a:solidFill>
                <a:schemeClr val="bg2">
                  <a:lumMod val="25000"/>
                </a:schemeClr>
              </a:solidFill>
            </a:endParaRPr>
          </a:p>
          <a:p>
            <a:pPr eaLnBrk="1" fontAlgn="auto" hangingPunct="1">
              <a:spcAft>
                <a:spcPts val="0"/>
              </a:spcAft>
              <a:buFont typeface="Arial" pitchFamily="34" charset="0"/>
              <a:buChar char="•"/>
              <a:defRPr/>
            </a:pPr>
            <a:r>
              <a:rPr lang="fr-FR" dirty="0" smtClean="0">
                <a:solidFill>
                  <a:schemeClr val="accent4">
                    <a:lumMod val="75000"/>
                  </a:schemeClr>
                </a:solidFill>
              </a:rPr>
              <a:t>Partie 1: quelques rappels sur l’usage de la zone 183</a:t>
            </a:r>
          </a:p>
          <a:p>
            <a:pPr eaLnBrk="1" fontAlgn="auto" hangingPunct="1">
              <a:spcAft>
                <a:spcPts val="0"/>
              </a:spcAft>
              <a:buFont typeface="Arial" pitchFamily="34" charset="0"/>
              <a:buChar char="•"/>
              <a:defRPr/>
            </a:pPr>
            <a:r>
              <a:rPr lang="fr-FR" dirty="0" smtClean="0">
                <a:solidFill>
                  <a:schemeClr val="accent2"/>
                </a:solidFill>
              </a:rPr>
              <a:t>Partie 2: précisions sur la zone 214 : thèses, périodiques, ressources électroniques, copyright…</a:t>
            </a:r>
          </a:p>
          <a:p>
            <a:pPr eaLnBrk="1" fontAlgn="auto" hangingPunct="1">
              <a:spcAft>
                <a:spcPts val="0"/>
              </a:spcAft>
              <a:buFont typeface="Arial" pitchFamily="34" charset="0"/>
              <a:buChar char="•"/>
              <a:defRPr/>
            </a:pPr>
            <a:r>
              <a:rPr lang="fr-FR" dirty="0" smtClean="0">
                <a:solidFill>
                  <a:schemeClr val="accent3">
                    <a:lumMod val="75000"/>
                  </a:schemeClr>
                </a:solidFill>
                <a:latin typeface="+mj-lt"/>
                <a:ea typeface="+mj-ea"/>
                <a:cs typeface="+mj-cs"/>
              </a:rPr>
              <a:t>Partie 3: vos questions</a:t>
            </a:r>
            <a:endParaRPr lang="fr-FR" dirty="0">
              <a:solidFill>
                <a:schemeClr val="accent3">
                  <a:lumMod val="75000"/>
                </a:schemeClr>
              </a:solidFill>
              <a:latin typeface="+mj-lt"/>
              <a:ea typeface="+mj-ea"/>
              <a:cs typeface="+mj-cs"/>
            </a:endParaRPr>
          </a:p>
        </p:txBody>
      </p:sp>
    </p:spTree>
    <p:extLst>
      <p:ext uri="{BB962C8B-B14F-4D97-AF65-F5344CB8AC3E}">
        <p14:creationId xmlns:p14="http://schemas.microsoft.com/office/powerpoint/2010/main" val="281024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612" y="29739"/>
            <a:ext cx="8229600" cy="1143000"/>
          </a:xfrm>
        </p:spPr>
        <p:txBody>
          <a:bodyPr>
            <a:noAutofit/>
          </a:bodyPr>
          <a:lstStyle/>
          <a:p>
            <a:r>
              <a:rPr lang="fr-FR" sz="3200" dirty="0">
                <a:solidFill>
                  <a:schemeClr val="accent2"/>
                </a:solidFill>
              </a:rPr>
              <a:t>La zone </a:t>
            </a:r>
            <a:r>
              <a:rPr lang="fr-FR" sz="3200" dirty="0" smtClean="0">
                <a:solidFill>
                  <a:schemeClr val="accent2"/>
                </a:solidFill>
              </a:rPr>
              <a:t>214  </a:t>
            </a:r>
            <a:r>
              <a:rPr lang="fr-FR" sz="3200" dirty="0">
                <a:solidFill>
                  <a:schemeClr val="accent2"/>
                </a:solidFill>
              </a:rPr>
              <a:t>et le signalement </a:t>
            </a:r>
            <a:br>
              <a:rPr lang="fr-FR" sz="3200" dirty="0">
                <a:solidFill>
                  <a:schemeClr val="accent2"/>
                </a:solidFill>
              </a:rPr>
            </a:br>
            <a:r>
              <a:rPr lang="fr-FR" sz="3200" b="1" dirty="0">
                <a:solidFill>
                  <a:schemeClr val="accent2"/>
                </a:solidFill>
              </a:rPr>
              <a:t>de numéros isolés de périodiques</a:t>
            </a:r>
            <a:endParaRPr lang="fr-FR" sz="3200" b="1" dirty="0"/>
          </a:p>
        </p:txBody>
      </p:sp>
      <p:sp>
        <p:nvSpPr>
          <p:cNvPr id="3" name="Espace réservé du contenu 2"/>
          <p:cNvSpPr>
            <a:spLocks noGrp="1"/>
          </p:cNvSpPr>
          <p:nvPr>
            <p:ph idx="1"/>
          </p:nvPr>
        </p:nvSpPr>
        <p:spPr>
          <a:xfrm>
            <a:off x="107504" y="1484784"/>
            <a:ext cx="8673376" cy="5165724"/>
          </a:xfrm>
        </p:spPr>
        <p:txBody>
          <a:bodyPr>
            <a:normAutofit/>
          </a:bodyPr>
          <a:lstStyle/>
          <a:p>
            <a:r>
              <a:rPr lang="fr-FR" sz="2800" b="1" u="sng" dirty="0" smtClean="0">
                <a:solidFill>
                  <a:schemeClr val="accent6"/>
                </a:solidFill>
              </a:rPr>
              <a:t>Si</a:t>
            </a:r>
            <a:r>
              <a:rPr lang="fr-FR" sz="2800" b="1" dirty="0" smtClean="0"/>
              <a:t> </a:t>
            </a:r>
            <a:r>
              <a:rPr lang="fr-FR" sz="2800" b="1" dirty="0"/>
              <a:t>un numéro de périodique porte un titre propre</a:t>
            </a:r>
          </a:p>
          <a:p>
            <a:r>
              <a:rPr lang="fr-FR" sz="2800" b="1" u="sng" dirty="0" smtClean="0">
                <a:solidFill>
                  <a:schemeClr val="accent6"/>
                </a:solidFill>
              </a:rPr>
              <a:t>Et </a:t>
            </a:r>
            <a:r>
              <a:rPr lang="fr-FR" sz="2800" b="1" u="sng" dirty="0">
                <a:solidFill>
                  <a:schemeClr val="accent6"/>
                </a:solidFill>
              </a:rPr>
              <a:t>si </a:t>
            </a:r>
            <a:r>
              <a:rPr lang="fr-FR" sz="2800" b="1" dirty="0"/>
              <a:t>l’établissement choisit spécifiquement de </a:t>
            </a:r>
            <a:r>
              <a:rPr lang="fr-FR" sz="2800" b="1" dirty="0" smtClean="0"/>
              <a:t>signaler </a:t>
            </a:r>
            <a:r>
              <a:rPr lang="fr-FR" sz="2800" b="1" dirty="0"/>
              <a:t>ce </a:t>
            </a:r>
            <a:r>
              <a:rPr lang="fr-FR" sz="2800" b="1" dirty="0" smtClean="0"/>
              <a:t>numéro</a:t>
            </a:r>
            <a:r>
              <a:rPr lang="fr-FR" sz="2800" dirty="0" smtClean="0"/>
              <a:t>,</a:t>
            </a:r>
            <a:endParaRPr lang="fr-FR" sz="2800" dirty="0"/>
          </a:p>
          <a:p>
            <a:pPr marL="400050" lvl="1" indent="0">
              <a:buNone/>
            </a:pPr>
            <a:r>
              <a:rPr lang="fr-FR" b="1" u="sng" dirty="0" smtClean="0">
                <a:solidFill>
                  <a:schemeClr val="accent6"/>
                </a:solidFill>
              </a:rPr>
              <a:t>alors</a:t>
            </a:r>
            <a:r>
              <a:rPr lang="fr-FR" b="1" dirty="0" smtClean="0"/>
              <a:t> </a:t>
            </a:r>
            <a:r>
              <a:rPr lang="fr-FR" dirty="0" smtClean="0"/>
              <a:t>il </a:t>
            </a:r>
            <a:r>
              <a:rPr lang="fr-FR" dirty="0"/>
              <a:t>doit être </a:t>
            </a:r>
            <a:r>
              <a:rPr lang="fr-FR" dirty="0" smtClean="0"/>
              <a:t>catalogué </a:t>
            </a:r>
            <a:r>
              <a:rPr lang="fr-FR" b="1" dirty="0"/>
              <a:t>comme une </a:t>
            </a:r>
            <a:r>
              <a:rPr lang="fr-FR" b="1" dirty="0">
                <a:solidFill>
                  <a:schemeClr val="accent6"/>
                </a:solidFill>
              </a:rPr>
              <a:t>monographie </a:t>
            </a:r>
            <a:r>
              <a:rPr lang="fr-FR" dirty="0"/>
              <a:t>et son signalement </a:t>
            </a:r>
            <a:r>
              <a:rPr lang="fr-FR" dirty="0" smtClean="0"/>
              <a:t>comprendra :  </a:t>
            </a:r>
          </a:p>
          <a:p>
            <a:pPr marL="1166813" lvl="1" indent="0">
              <a:buNone/>
            </a:pPr>
            <a:r>
              <a:rPr lang="fr-FR" dirty="0" smtClean="0"/>
              <a:t>- Une </a:t>
            </a:r>
            <a:r>
              <a:rPr lang="fr-FR" b="1" dirty="0" smtClean="0"/>
              <a:t>183 (type de support)</a:t>
            </a:r>
          </a:p>
          <a:p>
            <a:pPr marL="1168400" lvl="4" indent="0">
              <a:buFontTx/>
              <a:buChar char="-"/>
            </a:pPr>
            <a:r>
              <a:rPr lang="fr-FR" sz="2800" dirty="0" smtClean="0"/>
              <a:t> </a:t>
            </a:r>
            <a:r>
              <a:rPr lang="fr-FR" sz="2800" dirty="0"/>
              <a:t>une </a:t>
            </a:r>
            <a:r>
              <a:rPr lang="fr-FR" sz="2800" b="1" dirty="0" smtClean="0">
                <a:solidFill>
                  <a:schemeClr val="accent6"/>
                </a:solidFill>
              </a:rPr>
              <a:t>214 </a:t>
            </a:r>
            <a:r>
              <a:rPr lang="fr-FR" sz="2800" b="1" dirty="0">
                <a:solidFill>
                  <a:schemeClr val="accent6"/>
                </a:solidFill>
              </a:rPr>
              <a:t>#0 (mention de publication)</a:t>
            </a:r>
          </a:p>
          <a:p>
            <a:pPr marL="1168400" lvl="4" indent="0">
              <a:buFontTx/>
              <a:buChar char="-"/>
            </a:pPr>
            <a:r>
              <a:rPr lang="fr-FR" sz="2800" dirty="0"/>
              <a:t> une </a:t>
            </a:r>
            <a:r>
              <a:rPr lang="fr-FR" sz="2800" b="1" dirty="0" smtClean="0"/>
              <a:t>305 </a:t>
            </a:r>
            <a:r>
              <a:rPr lang="fr-FR" sz="2800" b="1" dirty="0"/>
              <a:t>(note sur l’édition)</a:t>
            </a:r>
          </a:p>
          <a:p>
            <a:pPr marL="1168400" lvl="4" indent="0">
              <a:buFontTx/>
              <a:buChar char="-"/>
            </a:pPr>
            <a:r>
              <a:rPr lang="fr-FR" sz="2800" dirty="0"/>
              <a:t> une </a:t>
            </a:r>
            <a:r>
              <a:rPr lang="fr-FR" sz="2800" b="1" dirty="0" smtClean="0"/>
              <a:t>461 </a:t>
            </a:r>
            <a:r>
              <a:rPr lang="fr-FR" sz="2800" b="1" dirty="0"/>
              <a:t>(lien obligatoire vers le PPN de la ressource continue, mise à jour en conséquence </a:t>
            </a:r>
            <a:r>
              <a:rPr lang="fr-FR" sz="2800" b="1" dirty="0" smtClean="0"/>
              <a:t>)</a:t>
            </a:r>
            <a:endParaRPr lang="fr-FR" sz="2800" b="1"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3156" y="148364"/>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717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528" y="0"/>
            <a:ext cx="9396536" cy="1143000"/>
          </a:xfrm>
        </p:spPr>
        <p:txBody>
          <a:bodyPr>
            <a:noAutofit/>
          </a:bodyPr>
          <a:lstStyle/>
          <a:p>
            <a:r>
              <a:rPr lang="fr-FR" sz="3200" dirty="0">
                <a:solidFill>
                  <a:schemeClr val="accent2"/>
                </a:solidFill>
              </a:rPr>
              <a:t>La zone </a:t>
            </a:r>
            <a:r>
              <a:rPr lang="fr-FR" sz="3200" dirty="0" smtClean="0">
                <a:solidFill>
                  <a:schemeClr val="accent2"/>
                </a:solidFill>
              </a:rPr>
              <a:t>214  </a:t>
            </a:r>
            <a:r>
              <a:rPr lang="fr-FR" sz="3200" dirty="0">
                <a:solidFill>
                  <a:schemeClr val="accent2"/>
                </a:solidFill>
              </a:rPr>
              <a:t>et le signalement </a:t>
            </a:r>
            <a:br>
              <a:rPr lang="fr-FR" sz="3200" dirty="0">
                <a:solidFill>
                  <a:schemeClr val="accent2"/>
                </a:solidFill>
              </a:rPr>
            </a:br>
            <a:r>
              <a:rPr lang="fr-FR" sz="3200" b="1" dirty="0">
                <a:solidFill>
                  <a:schemeClr val="accent2"/>
                </a:solidFill>
              </a:rPr>
              <a:t>de numéros isolés de périodiques</a:t>
            </a:r>
            <a:endParaRPr lang="fr-FR" sz="3200" b="1" dirty="0"/>
          </a:p>
        </p:txBody>
      </p:sp>
      <p:pic>
        <p:nvPicPr>
          <p:cNvPr id="12" name="Espace réservé du contenu 11"/>
          <p:cNvPicPr>
            <a:picLocks noGrp="1" noChangeAspect="1"/>
          </p:cNvPicPr>
          <p:nvPr>
            <p:ph sz="half" idx="1"/>
          </p:nvPr>
        </p:nvPicPr>
        <p:blipFill>
          <a:blip r:embed="rId2"/>
          <a:stretch>
            <a:fillRect/>
          </a:stretch>
        </p:blipFill>
        <p:spPr>
          <a:xfrm>
            <a:off x="323528" y="1506985"/>
            <a:ext cx="3456384" cy="5209463"/>
          </a:xfrm>
          <a:prstGeom prst="rect">
            <a:avLst/>
          </a:prstGeom>
        </p:spPr>
      </p:pic>
      <p:sp>
        <p:nvSpPr>
          <p:cNvPr id="4" name="Espace réservé du contenu 3"/>
          <p:cNvSpPr>
            <a:spLocks noGrp="1"/>
          </p:cNvSpPr>
          <p:nvPr>
            <p:ph sz="half" idx="2"/>
          </p:nvPr>
        </p:nvSpPr>
        <p:spPr>
          <a:xfrm>
            <a:off x="4213350" y="1506984"/>
            <a:ext cx="4607122" cy="5209463"/>
          </a:xfrm>
        </p:spPr>
        <p:txBody>
          <a:bodyPr>
            <a:normAutofit fontScale="25000" lnSpcReduction="20000"/>
          </a:bodyPr>
          <a:lstStyle/>
          <a:p>
            <a:pPr marL="0" indent="0">
              <a:buNone/>
            </a:pPr>
            <a:endParaRPr lang="fr-FR" sz="5600" dirty="0">
              <a:solidFill>
                <a:schemeClr val="accent6"/>
              </a:solidFill>
            </a:endParaRPr>
          </a:p>
          <a:p>
            <a:pPr marL="0" indent="0">
              <a:buNone/>
            </a:pPr>
            <a:endParaRPr lang="fr-FR" sz="5600" dirty="0">
              <a:solidFill>
                <a:schemeClr val="accent6"/>
              </a:solidFill>
            </a:endParaRPr>
          </a:p>
          <a:p>
            <a:pPr marL="0" indent="0">
              <a:buNone/>
            </a:pPr>
            <a:endParaRPr lang="fr-FR" sz="5600" dirty="0">
              <a:solidFill>
                <a:schemeClr val="accent6"/>
              </a:solidFill>
            </a:endParaRPr>
          </a:p>
          <a:p>
            <a:pPr marL="0" indent="0">
              <a:buNone/>
            </a:pPr>
            <a:endParaRPr lang="fr-FR" sz="5600" dirty="0">
              <a:solidFill>
                <a:schemeClr val="accent6"/>
              </a:solidFill>
            </a:endParaRPr>
          </a:p>
          <a:p>
            <a:pPr marL="0" indent="0">
              <a:buNone/>
            </a:pPr>
            <a:r>
              <a:rPr lang="fr-FR" sz="7200" dirty="0">
                <a:solidFill>
                  <a:schemeClr val="accent6"/>
                </a:solidFill>
              </a:rPr>
              <a:t>008 ‎$aAax3</a:t>
            </a:r>
          </a:p>
          <a:p>
            <a:pPr marL="0" indent="0">
              <a:buNone/>
            </a:pPr>
            <a:r>
              <a:rPr lang="fr-FR" sz="7200" dirty="0">
                <a:solidFill>
                  <a:schemeClr val="accent6"/>
                </a:solidFill>
              </a:rPr>
              <a:t>100 0#‎$a1987</a:t>
            </a:r>
            <a:endParaRPr lang="fr-FR" sz="7200" dirty="0"/>
          </a:p>
          <a:p>
            <a:pPr marL="0" indent="0">
              <a:buNone/>
            </a:pPr>
            <a:r>
              <a:rPr lang="fr-FR" sz="7200" b="1" dirty="0" smtClean="0">
                <a:solidFill>
                  <a:schemeClr val="accent6"/>
                </a:solidFill>
              </a:rPr>
              <a:t>181 </a:t>
            </a:r>
            <a:r>
              <a:rPr lang="fr-FR" sz="7200" b="1" dirty="0">
                <a:solidFill>
                  <a:schemeClr val="accent6"/>
                </a:solidFill>
              </a:rPr>
              <a:t>##‎$P01‎$</a:t>
            </a:r>
            <a:r>
              <a:rPr lang="fr-FR" sz="7200" b="1" dirty="0" err="1">
                <a:solidFill>
                  <a:schemeClr val="accent6"/>
                </a:solidFill>
              </a:rPr>
              <a:t>ctxt</a:t>
            </a:r>
            <a:endParaRPr lang="fr-FR" sz="7200" b="1" dirty="0"/>
          </a:p>
          <a:p>
            <a:pPr marL="0" indent="0">
              <a:buNone/>
            </a:pPr>
            <a:r>
              <a:rPr lang="fr-FR" sz="7200" b="1" dirty="0">
                <a:solidFill>
                  <a:schemeClr val="accent6"/>
                </a:solidFill>
              </a:rPr>
              <a:t>182 ##‎$P01‎$</a:t>
            </a:r>
            <a:r>
              <a:rPr lang="fr-FR" sz="7200" b="1" dirty="0" err="1">
                <a:solidFill>
                  <a:schemeClr val="accent6"/>
                </a:solidFill>
              </a:rPr>
              <a:t>cn</a:t>
            </a:r>
            <a:endParaRPr lang="fr-FR" sz="7200" b="1" dirty="0"/>
          </a:p>
          <a:p>
            <a:pPr marL="0" indent="0">
              <a:buNone/>
            </a:pPr>
            <a:r>
              <a:rPr lang="fr-FR" sz="7200" b="1" dirty="0">
                <a:solidFill>
                  <a:schemeClr val="accent6"/>
                </a:solidFill>
              </a:rPr>
              <a:t>183 ##$P01$anga</a:t>
            </a:r>
            <a:endParaRPr lang="fr-FR" sz="7200" b="1" dirty="0"/>
          </a:p>
          <a:p>
            <a:pPr marL="0" indent="0">
              <a:buNone/>
            </a:pPr>
            <a:r>
              <a:rPr lang="fr-FR" sz="7200" dirty="0"/>
              <a:t>200 1#‎$</a:t>
            </a:r>
            <a:r>
              <a:rPr lang="fr-FR" sz="7200" dirty="0" err="1"/>
              <a:t>a@Monsieur</a:t>
            </a:r>
            <a:r>
              <a:rPr lang="fr-FR" sz="7200" dirty="0"/>
              <a:t> Hamon, médecin, écrivain et solitaire‎$e(1618-1687)‎$</a:t>
            </a:r>
            <a:r>
              <a:rPr lang="fr-FR" sz="7200" dirty="0" err="1"/>
              <a:t>eactes</a:t>
            </a:r>
            <a:r>
              <a:rPr lang="fr-FR" sz="7200" dirty="0"/>
              <a:t> du colloque tenu à Saint-Lambert-des-Bois les 10 et 11 octobre 1986 à l'occasion du tricentenaire de la mort de Jean Hamon</a:t>
            </a:r>
          </a:p>
          <a:p>
            <a:pPr marL="0" indent="0">
              <a:buNone/>
            </a:pPr>
            <a:r>
              <a:rPr lang="fr-FR" sz="7200" b="1" dirty="0" smtClean="0">
                <a:solidFill>
                  <a:schemeClr val="accent6"/>
                </a:solidFill>
              </a:rPr>
              <a:t>214 </a:t>
            </a:r>
            <a:r>
              <a:rPr lang="fr-FR" sz="7200" b="1" dirty="0">
                <a:solidFill>
                  <a:schemeClr val="accent6"/>
                </a:solidFill>
              </a:rPr>
              <a:t>#0</a:t>
            </a:r>
            <a:r>
              <a:rPr lang="fr-FR" sz="7200" dirty="0"/>
              <a:t>‎$</a:t>
            </a:r>
            <a:r>
              <a:rPr lang="fr-FR" sz="7200" dirty="0" err="1"/>
              <a:t>aParis</a:t>
            </a:r>
            <a:r>
              <a:rPr lang="fr-FR" sz="7200" dirty="0"/>
              <a:t>‎$</a:t>
            </a:r>
            <a:r>
              <a:rPr lang="fr-FR" sz="7200" dirty="0" err="1"/>
              <a:t>cBibliothèque</a:t>
            </a:r>
            <a:r>
              <a:rPr lang="fr-FR" sz="7200" dirty="0"/>
              <a:t> Mazarine‎$d1987</a:t>
            </a:r>
          </a:p>
          <a:p>
            <a:pPr marL="0" indent="0">
              <a:buNone/>
            </a:pPr>
            <a:r>
              <a:rPr lang="fr-FR" sz="7200" dirty="0"/>
              <a:t>215 ##‎$a1 vol. (152 p.)‎$</a:t>
            </a:r>
            <a:r>
              <a:rPr lang="fr-FR" sz="7200" dirty="0" err="1"/>
              <a:t>cill</a:t>
            </a:r>
            <a:r>
              <a:rPr lang="fr-FR" sz="7200" dirty="0"/>
              <a:t>.‎$d24 cm</a:t>
            </a:r>
          </a:p>
          <a:p>
            <a:pPr marL="0" indent="0">
              <a:buNone/>
            </a:pPr>
            <a:r>
              <a:rPr lang="fr-FR" sz="7200" b="1" dirty="0">
                <a:solidFill>
                  <a:schemeClr val="accent6"/>
                </a:solidFill>
              </a:rPr>
              <a:t>305</a:t>
            </a:r>
            <a:r>
              <a:rPr lang="fr-FR" sz="7200" dirty="0">
                <a:solidFill>
                  <a:schemeClr val="accent6"/>
                </a:solidFill>
              </a:rPr>
              <a:t> </a:t>
            </a:r>
            <a:r>
              <a:rPr lang="fr-FR" sz="7200" dirty="0"/>
              <a:t>##‎$</a:t>
            </a:r>
            <a:r>
              <a:rPr lang="fr-FR" sz="7200" dirty="0" err="1"/>
              <a:t>aN</a:t>
            </a:r>
            <a:r>
              <a:rPr lang="fr-FR" sz="7200" dirty="0"/>
              <a:t>° de : "Chroniques de Port-Royal", n° 36 (1987)</a:t>
            </a:r>
          </a:p>
          <a:p>
            <a:pPr marL="0" indent="0">
              <a:buNone/>
            </a:pPr>
            <a:r>
              <a:rPr lang="fr-FR" sz="7200" b="1" dirty="0">
                <a:solidFill>
                  <a:schemeClr val="accent6"/>
                </a:solidFill>
              </a:rPr>
              <a:t>461</a:t>
            </a:r>
            <a:r>
              <a:rPr lang="fr-FR" sz="7200" dirty="0">
                <a:solidFill>
                  <a:schemeClr val="accent1"/>
                </a:solidFill>
              </a:rPr>
              <a:t> </a:t>
            </a:r>
            <a:r>
              <a:rPr lang="fr-FR" sz="7200" dirty="0"/>
              <a:t>##</a:t>
            </a:r>
            <a:r>
              <a:rPr lang="fr-FR" sz="7200" dirty="0">
                <a:hlinkClick r:id="rId3"/>
              </a:rPr>
              <a:t>‎$0001025597</a:t>
            </a:r>
            <a:r>
              <a:rPr lang="fr-FR" sz="7200" dirty="0"/>
              <a:t>@Chroniques de Port-Royal, ISSN 0529-4975</a:t>
            </a:r>
            <a:r>
              <a:rPr lang="fr-FR" sz="7200" dirty="0" smtClean="0"/>
              <a:t>‎$v1987</a:t>
            </a:r>
            <a:endParaRPr lang="fr-FR" sz="7200" dirty="0"/>
          </a:p>
          <a:p>
            <a:endParaRPr lang="fr-FR" sz="3600" dirty="0"/>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0756" y="-4036"/>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à coins arrondis 6"/>
          <p:cNvSpPr/>
          <p:nvPr/>
        </p:nvSpPr>
        <p:spPr>
          <a:xfrm>
            <a:off x="5436096" y="1692276"/>
            <a:ext cx="2304256" cy="504056"/>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6"/>
                </a:solidFill>
              </a:rPr>
              <a:t>Exemple de n° isolé de périodique</a:t>
            </a:r>
            <a:endParaRPr lang="fr-FR" dirty="0">
              <a:solidFill>
                <a:schemeClr val="accent6"/>
              </a:solidFill>
            </a:endParaRPr>
          </a:p>
        </p:txBody>
      </p:sp>
    </p:spTree>
    <p:extLst>
      <p:ext uri="{BB962C8B-B14F-4D97-AF65-F5344CB8AC3E}">
        <p14:creationId xmlns:p14="http://schemas.microsoft.com/office/powerpoint/2010/main" val="4162471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4230" y="-4036"/>
            <a:ext cx="8229600" cy="1143000"/>
          </a:xfrm>
        </p:spPr>
        <p:txBody>
          <a:bodyPr>
            <a:noAutofit/>
          </a:bodyPr>
          <a:lstStyle/>
          <a:p>
            <a:r>
              <a:rPr lang="fr-FR" sz="3600" dirty="0" smtClean="0">
                <a:solidFill>
                  <a:schemeClr val="accent2"/>
                </a:solidFill>
              </a:rPr>
              <a:t>La zone 214  et le signalement des ressources numériques</a:t>
            </a:r>
            <a:endParaRPr lang="fr-FR" sz="3600" dirty="0">
              <a:solidFill>
                <a:schemeClr val="accent2"/>
              </a:solidFill>
            </a:endParaRPr>
          </a:p>
        </p:txBody>
      </p:sp>
      <p:sp>
        <p:nvSpPr>
          <p:cNvPr id="3" name="Espace réservé du contenu 2"/>
          <p:cNvSpPr>
            <a:spLocks noGrp="1"/>
          </p:cNvSpPr>
          <p:nvPr>
            <p:ph idx="1"/>
          </p:nvPr>
        </p:nvSpPr>
        <p:spPr>
          <a:xfrm>
            <a:off x="362541" y="1340768"/>
            <a:ext cx="8452977" cy="5112568"/>
          </a:xfrm>
        </p:spPr>
        <p:txBody>
          <a:bodyPr>
            <a:normAutofit fontScale="62500" lnSpcReduction="20000"/>
          </a:bodyPr>
          <a:lstStyle/>
          <a:p>
            <a:pPr marL="0" indent="0">
              <a:buNone/>
            </a:pPr>
            <a:r>
              <a:rPr lang="fr-FR" sz="3800" b="1" dirty="0" smtClean="0">
                <a:sym typeface="Wingdings" panose="05000000000000000000" pitchFamily="2" charset="2"/>
              </a:rPr>
              <a:t>Questions à se poser </a:t>
            </a:r>
            <a:r>
              <a:rPr lang="fr-FR" sz="3800" dirty="0" smtClean="0">
                <a:sym typeface="Wingdings" panose="05000000000000000000" pitchFamily="2" charset="2"/>
              </a:rPr>
              <a:t>pour déterminer quelle zone 214 est appropriée au signalement de la ressource : </a:t>
            </a:r>
          </a:p>
          <a:p>
            <a:pPr marL="0" indent="0">
              <a:buNone/>
            </a:pPr>
            <a:endParaRPr lang="fr-FR" sz="3800" dirty="0" smtClean="0">
              <a:sym typeface="Wingdings" panose="05000000000000000000" pitchFamily="2" charset="2"/>
            </a:endParaRPr>
          </a:p>
          <a:p>
            <a:pPr marL="990600" indent="-457200"/>
            <a:r>
              <a:rPr lang="fr-FR" sz="3800" dirty="0" smtClean="0">
                <a:sym typeface="Wingdings" panose="05000000000000000000" pitchFamily="2" charset="2"/>
              </a:rPr>
              <a:t>Est-ce que le document est </a:t>
            </a:r>
            <a:r>
              <a:rPr lang="fr-FR" sz="3800" b="1" dirty="0" smtClean="0">
                <a:sym typeface="Wingdings" panose="05000000000000000000" pitchFamily="2" charset="2"/>
              </a:rPr>
              <a:t>nativement numérique</a:t>
            </a:r>
            <a:r>
              <a:rPr lang="fr-FR" sz="3800" dirty="0" smtClean="0">
                <a:sym typeface="Wingdings" panose="05000000000000000000" pitchFamily="2" charset="2"/>
              </a:rPr>
              <a:t>?</a:t>
            </a:r>
          </a:p>
          <a:p>
            <a:pPr marL="990600" indent="-457200"/>
            <a:r>
              <a:rPr lang="fr-FR" sz="3800" dirty="0" smtClean="0">
                <a:sym typeface="Wingdings" panose="05000000000000000000" pitchFamily="2" charset="2"/>
              </a:rPr>
              <a:t>Est-ce que c’est une </a:t>
            </a:r>
            <a:r>
              <a:rPr lang="fr-FR" sz="3800" b="1" dirty="0" smtClean="0">
                <a:sym typeface="Wingdings" panose="05000000000000000000" pitchFamily="2" charset="2"/>
              </a:rPr>
              <a:t>reproduction à l’identique </a:t>
            </a:r>
            <a:r>
              <a:rPr lang="fr-FR" sz="3800" dirty="0" smtClean="0">
                <a:sym typeface="Wingdings" panose="05000000000000000000" pitchFamily="2" charset="2"/>
              </a:rPr>
              <a:t>?</a:t>
            </a:r>
          </a:p>
          <a:p>
            <a:pPr marL="990600" indent="-457200"/>
            <a:r>
              <a:rPr lang="fr-FR" sz="3800" dirty="0" smtClean="0">
                <a:sym typeface="Wingdings" panose="05000000000000000000" pitchFamily="2" charset="2"/>
              </a:rPr>
              <a:t>Est-ce qu’il s’agit d’une </a:t>
            </a:r>
            <a:r>
              <a:rPr lang="fr-FR" sz="3800" b="1" dirty="0" smtClean="0">
                <a:sym typeface="Wingdings" panose="05000000000000000000" pitchFamily="2" charset="2"/>
              </a:rPr>
              <a:t>reproduction enrichie </a:t>
            </a:r>
            <a:r>
              <a:rPr lang="fr-FR" sz="3800" dirty="0" smtClean="0">
                <a:sym typeface="Wingdings" panose="05000000000000000000" pitchFamily="2" charset="2"/>
              </a:rPr>
              <a:t>par rapport à l’original ? Y </a:t>
            </a:r>
            <a:r>
              <a:rPr lang="fr-FR" sz="3800" dirty="0" err="1" smtClean="0">
                <a:sym typeface="Wingdings" panose="05000000000000000000" pitchFamily="2" charset="2"/>
              </a:rPr>
              <a:t>a-t-il</a:t>
            </a:r>
            <a:r>
              <a:rPr lang="fr-FR" sz="3800" dirty="0" smtClean="0">
                <a:sym typeface="Wingdings" panose="05000000000000000000" pitchFamily="2" charset="2"/>
              </a:rPr>
              <a:t> eu un </a:t>
            </a:r>
            <a:r>
              <a:rPr lang="fr-FR" sz="3800" b="1" dirty="0" smtClean="0">
                <a:sym typeface="Wingdings" panose="05000000000000000000" pitchFamily="2" charset="2"/>
              </a:rPr>
              <a:t>travail d’</a:t>
            </a:r>
            <a:r>
              <a:rPr lang="fr-FR" sz="3800" b="1" dirty="0" err="1" smtClean="0">
                <a:sym typeface="Wingdings" panose="05000000000000000000" pitchFamily="2" charset="2"/>
              </a:rPr>
              <a:t>éditorialisation</a:t>
            </a:r>
            <a:r>
              <a:rPr lang="fr-FR" sz="3800" b="1" dirty="0" smtClean="0">
                <a:sym typeface="Wingdings" panose="05000000000000000000" pitchFamily="2" charset="2"/>
              </a:rPr>
              <a:t>* </a:t>
            </a:r>
            <a:r>
              <a:rPr lang="fr-FR" sz="3800" dirty="0" smtClean="0">
                <a:sym typeface="Wingdings" panose="05000000000000000000" pitchFamily="2" charset="2"/>
              </a:rPr>
              <a:t>du contenu?</a:t>
            </a:r>
          </a:p>
          <a:p>
            <a:pPr marL="990600" indent="-457200"/>
            <a:r>
              <a:rPr lang="fr-FR" sz="3800" dirty="0" smtClean="0">
                <a:sym typeface="Wingdings" panose="05000000000000000000" pitchFamily="2" charset="2"/>
              </a:rPr>
              <a:t>Sa </a:t>
            </a:r>
            <a:r>
              <a:rPr lang="fr-FR" sz="3800" b="1" dirty="0" smtClean="0">
                <a:sym typeface="Wingdings" panose="05000000000000000000" pitchFamily="2" charset="2"/>
              </a:rPr>
              <a:t>transformation en format numérique </a:t>
            </a:r>
            <a:r>
              <a:rPr lang="fr-FR" sz="3800" dirty="0" smtClean="0">
                <a:sym typeface="Wingdings" panose="05000000000000000000" pitchFamily="2" charset="2"/>
              </a:rPr>
              <a:t>a-t-elle pour but </a:t>
            </a:r>
            <a:r>
              <a:rPr lang="fr-FR" sz="3800" b="1" dirty="0" smtClean="0">
                <a:sym typeface="Wingdings" panose="05000000000000000000" pitchFamily="2" charset="2"/>
              </a:rPr>
              <a:t>de publier la ressource</a:t>
            </a:r>
            <a:r>
              <a:rPr lang="fr-FR" sz="3800" dirty="0" smtClean="0">
                <a:sym typeface="Wingdings" panose="05000000000000000000" pitchFamily="2" charset="2"/>
              </a:rPr>
              <a:t>, c’est-à-dire de la rendre </a:t>
            </a:r>
            <a:r>
              <a:rPr lang="fr-FR" sz="3800" b="1" dirty="0" smtClean="0">
                <a:sym typeface="Wingdings" panose="05000000000000000000" pitchFamily="2" charset="2"/>
              </a:rPr>
              <a:t>accessible au public</a:t>
            </a:r>
            <a:r>
              <a:rPr lang="fr-FR" sz="3800" dirty="0" smtClean="0">
                <a:sym typeface="Wingdings" panose="05000000000000000000" pitchFamily="2" charset="2"/>
              </a:rPr>
              <a:t>? </a:t>
            </a:r>
          </a:p>
          <a:p>
            <a:pPr marL="533400" indent="0">
              <a:buNone/>
            </a:pPr>
            <a:endParaRPr lang="fr-FR" dirty="0">
              <a:sym typeface="Wingdings" panose="05000000000000000000" pitchFamily="2" charset="2"/>
            </a:endParaRPr>
          </a:p>
          <a:p>
            <a:pPr marL="177800" indent="0" algn="just">
              <a:buNone/>
              <a:tabLst>
                <a:tab pos="177800" algn="l"/>
              </a:tabLst>
            </a:pPr>
            <a:r>
              <a:rPr lang="fr-FR" sz="2600" dirty="0" smtClean="0"/>
              <a:t>*</a:t>
            </a:r>
            <a:r>
              <a:rPr lang="fr-FR" sz="2600" i="1" dirty="0" smtClean="0"/>
              <a:t>La différence principale entre le concept d’édition et celui d’</a:t>
            </a:r>
            <a:r>
              <a:rPr lang="fr-FR" sz="2600" b="1" i="1" dirty="0" err="1" smtClean="0">
                <a:solidFill>
                  <a:schemeClr val="accent1"/>
                </a:solidFill>
              </a:rPr>
              <a:t>éditorialisation</a:t>
            </a:r>
            <a:r>
              <a:rPr lang="fr-FR" sz="2600" i="1" dirty="0" smtClean="0"/>
              <a:t> est que ce dernier </a:t>
            </a:r>
            <a:r>
              <a:rPr lang="fr-FR" sz="2600" i="1" dirty="0" smtClean="0">
                <a:solidFill>
                  <a:schemeClr val="tx2">
                    <a:lumMod val="60000"/>
                    <a:lumOff val="40000"/>
                  </a:schemeClr>
                </a:solidFill>
              </a:rPr>
              <a:t>met l’accent sur les dispositifs technologiques qui déterminent le contexte d’un contenu et son accessibilité</a:t>
            </a:r>
            <a:r>
              <a:rPr lang="fr-FR" sz="2600" i="1" dirty="0" smtClean="0"/>
              <a:t> : de cette manière, l’</a:t>
            </a:r>
            <a:r>
              <a:rPr lang="fr-FR" sz="2600" i="1" dirty="0" err="1" smtClean="0"/>
              <a:t>éditorialisation</a:t>
            </a:r>
            <a:r>
              <a:rPr lang="fr-FR" sz="2600" i="1" dirty="0" smtClean="0"/>
              <a:t> est productrice de sens lorsqu’elle organise le contenu et l’intègre dans un contexte technique… et le valorise en contribuant à son indexation (source : </a:t>
            </a:r>
            <a:r>
              <a:rPr lang="fr-FR" sz="2600" i="1" dirty="0" err="1" smtClean="0"/>
              <a:t>wikipédia</a:t>
            </a:r>
            <a:r>
              <a:rPr lang="fr-FR" sz="2600" i="1" dirty="0" smtClean="0"/>
              <a:t>)</a:t>
            </a:r>
            <a:endParaRPr lang="fr-FR" sz="2600" i="1" dirty="0" smtClean="0">
              <a:sym typeface="Wingdings" panose="05000000000000000000" pitchFamily="2" charset="2"/>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0756" y="-4036"/>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27584" y="5380672"/>
            <a:ext cx="6836672" cy="276999"/>
          </a:xfrm>
          <a:prstGeom prst="rect">
            <a:avLst/>
          </a:prstGeom>
        </p:spPr>
        <p:txBody>
          <a:bodyPr wrap="square">
            <a:spAutoFit/>
          </a:bodyPr>
          <a:lstStyle/>
          <a:p>
            <a:endParaRPr lang="fr-FR" sz="1200" dirty="0"/>
          </a:p>
        </p:txBody>
      </p:sp>
      <p:sp>
        <p:nvSpPr>
          <p:cNvPr id="7" name="Rectangle 6"/>
          <p:cNvSpPr/>
          <p:nvPr/>
        </p:nvSpPr>
        <p:spPr>
          <a:xfrm>
            <a:off x="979984" y="5533072"/>
            <a:ext cx="6836672" cy="276999"/>
          </a:xfrm>
          <a:prstGeom prst="rect">
            <a:avLst/>
          </a:prstGeom>
        </p:spPr>
        <p:txBody>
          <a:bodyPr wrap="square">
            <a:spAutoFit/>
          </a:bodyPr>
          <a:lstStyle/>
          <a:p>
            <a:endParaRPr lang="fr-FR" sz="1200" dirty="0"/>
          </a:p>
        </p:txBody>
      </p:sp>
    </p:spTree>
    <p:extLst>
      <p:ext uri="{BB962C8B-B14F-4D97-AF65-F5344CB8AC3E}">
        <p14:creationId xmlns:p14="http://schemas.microsoft.com/office/powerpoint/2010/main" val="798567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91354" y="-25141"/>
            <a:ext cx="8229600" cy="1554549"/>
          </a:xfrm>
        </p:spPr>
        <p:txBody>
          <a:bodyPr>
            <a:normAutofit/>
          </a:bodyPr>
          <a:lstStyle/>
          <a:p>
            <a:r>
              <a:rPr lang="fr-FR" sz="2800" dirty="0">
                <a:solidFill>
                  <a:srgbClr val="C0504D"/>
                </a:solidFill>
              </a:rPr>
              <a:t>La zone </a:t>
            </a:r>
            <a:r>
              <a:rPr lang="fr-FR" sz="2800" dirty="0" smtClean="0">
                <a:solidFill>
                  <a:srgbClr val="C0504D"/>
                </a:solidFill>
              </a:rPr>
              <a:t>214  </a:t>
            </a:r>
            <a:r>
              <a:rPr lang="fr-FR" sz="2800" dirty="0">
                <a:solidFill>
                  <a:srgbClr val="C0504D"/>
                </a:solidFill>
              </a:rPr>
              <a:t>et le signalement </a:t>
            </a:r>
            <a:br>
              <a:rPr lang="fr-FR" sz="2800" dirty="0">
                <a:solidFill>
                  <a:srgbClr val="C0504D"/>
                </a:solidFill>
              </a:rPr>
            </a:br>
            <a:r>
              <a:rPr lang="fr-FR" sz="2800" dirty="0" smtClean="0">
                <a:solidFill>
                  <a:srgbClr val="C0504D"/>
                </a:solidFill>
              </a:rPr>
              <a:t>des </a:t>
            </a:r>
            <a:r>
              <a:rPr lang="fr-FR" sz="2800" dirty="0">
                <a:solidFill>
                  <a:srgbClr val="C0504D"/>
                </a:solidFill>
              </a:rPr>
              <a:t>ressources numériques</a:t>
            </a:r>
            <a:r>
              <a:rPr lang="fr-FR" sz="2400" dirty="0" smtClean="0">
                <a:solidFill>
                  <a:schemeClr val="accent2"/>
                </a:solidFill>
              </a:rPr>
              <a:t/>
            </a:r>
            <a:br>
              <a:rPr lang="fr-FR" sz="2400" dirty="0" smtClean="0">
                <a:solidFill>
                  <a:schemeClr val="accent2"/>
                </a:solidFill>
              </a:rPr>
            </a:br>
            <a:r>
              <a:rPr lang="fr-FR" sz="2400" b="1" dirty="0" smtClean="0">
                <a:solidFill>
                  <a:schemeClr val="accent2"/>
                </a:solidFill>
              </a:rPr>
              <a:t>Quelques pistes pour vous aider à décider</a:t>
            </a:r>
            <a:endParaRPr lang="fr-FR" sz="2400" b="1" dirty="0"/>
          </a:p>
        </p:txBody>
      </p:sp>
      <p:sp>
        <p:nvSpPr>
          <p:cNvPr id="4" name="Espace réservé du contenu 3"/>
          <p:cNvSpPr>
            <a:spLocks noGrp="1"/>
          </p:cNvSpPr>
          <p:nvPr>
            <p:ph idx="1"/>
          </p:nvPr>
        </p:nvSpPr>
        <p:spPr>
          <a:xfrm>
            <a:off x="179512" y="1772816"/>
            <a:ext cx="8712968" cy="5328592"/>
          </a:xfrm>
        </p:spPr>
        <p:txBody>
          <a:bodyPr>
            <a:normAutofit fontScale="62500" lnSpcReduction="20000"/>
          </a:bodyPr>
          <a:lstStyle/>
          <a:p>
            <a:pPr algn="just"/>
            <a:r>
              <a:rPr lang="fr-FR" sz="4000" dirty="0" smtClean="0"/>
              <a:t>On parle d’</a:t>
            </a:r>
            <a:r>
              <a:rPr lang="fr-FR" sz="4000" b="1" dirty="0" err="1" smtClean="0">
                <a:solidFill>
                  <a:schemeClr val="tx2">
                    <a:lumMod val="60000"/>
                    <a:lumOff val="40000"/>
                  </a:schemeClr>
                </a:solidFill>
              </a:rPr>
              <a:t>éditorialisation</a:t>
            </a:r>
            <a:r>
              <a:rPr lang="fr-FR" sz="4000" dirty="0" smtClean="0"/>
              <a:t> du contenu lorsqu’il y a un travail technique visant à le valoriser (</a:t>
            </a:r>
            <a:r>
              <a:rPr lang="fr-FR" sz="3800" i="1" dirty="0" smtClean="0">
                <a:solidFill>
                  <a:schemeClr val="bg1">
                    <a:lumMod val="50000"/>
                  </a:schemeClr>
                </a:solidFill>
              </a:rPr>
              <a:t>ajouts </a:t>
            </a:r>
            <a:r>
              <a:rPr lang="fr-FR" sz="3800" i="1" dirty="0">
                <a:solidFill>
                  <a:schemeClr val="bg1">
                    <a:lumMod val="50000"/>
                  </a:schemeClr>
                </a:solidFill>
              </a:rPr>
              <a:t>de métadonnées, indexation plus </a:t>
            </a:r>
            <a:r>
              <a:rPr lang="fr-FR" sz="3800" i="1" dirty="0" smtClean="0">
                <a:solidFill>
                  <a:schemeClr val="bg1">
                    <a:lumMod val="50000"/>
                  </a:schemeClr>
                </a:solidFill>
              </a:rPr>
              <a:t>fine, </a:t>
            </a:r>
            <a:r>
              <a:rPr lang="fr-FR" sz="3800" i="1" dirty="0">
                <a:solidFill>
                  <a:schemeClr val="bg1">
                    <a:lumMod val="50000"/>
                  </a:schemeClr>
                </a:solidFill>
              </a:rPr>
              <a:t>retouches d’images, fonctionnalités spécifiques de </a:t>
            </a:r>
            <a:r>
              <a:rPr lang="fr-FR" sz="3800" i="1" dirty="0" smtClean="0">
                <a:solidFill>
                  <a:schemeClr val="bg1">
                    <a:lumMod val="50000"/>
                  </a:schemeClr>
                </a:solidFill>
              </a:rPr>
              <a:t>visionnage, etc.).</a:t>
            </a:r>
          </a:p>
          <a:p>
            <a:pPr lvl="1">
              <a:buFont typeface="Wingdings" panose="05000000000000000000" pitchFamily="2" charset="2"/>
              <a:buChar char="ü"/>
            </a:pPr>
            <a:r>
              <a:rPr lang="fr-FR" sz="4000" dirty="0"/>
              <a:t>Le signalement de la ressource fera l’objet d’une </a:t>
            </a:r>
            <a:r>
              <a:rPr lang="fr-FR" sz="4000" b="1" dirty="0" smtClean="0">
                <a:solidFill>
                  <a:schemeClr val="tx2">
                    <a:lumMod val="60000"/>
                    <a:lumOff val="40000"/>
                  </a:schemeClr>
                </a:solidFill>
              </a:rPr>
              <a:t>214 </a:t>
            </a:r>
            <a:r>
              <a:rPr lang="fr-FR" sz="4000" b="1" dirty="0">
                <a:solidFill>
                  <a:schemeClr val="tx2">
                    <a:lumMod val="60000"/>
                    <a:lumOff val="40000"/>
                  </a:schemeClr>
                </a:solidFill>
              </a:rPr>
              <a:t>#0</a:t>
            </a:r>
          </a:p>
          <a:p>
            <a:pPr algn="just"/>
            <a:endParaRPr lang="fr-FR" sz="3800" dirty="0" smtClean="0"/>
          </a:p>
          <a:p>
            <a:pPr algn="just"/>
            <a:r>
              <a:rPr lang="fr-FR" sz="3800" dirty="0" smtClean="0"/>
              <a:t>Un </a:t>
            </a:r>
            <a:r>
              <a:rPr lang="fr-FR" sz="3800" b="1" dirty="0">
                <a:solidFill>
                  <a:schemeClr val="accent3"/>
                </a:solidFill>
              </a:rPr>
              <a:t>document publié</a:t>
            </a:r>
            <a:r>
              <a:rPr lang="fr-FR" sz="3800" dirty="0" smtClean="0"/>
              <a:t>, c’est-à-dire accessible à un large public, ne peut être considéré de diffusion restreinte, même si son accès nécessite un déplacement in situ, un mot de passe, etc. Sa </a:t>
            </a:r>
            <a:r>
              <a:rPr lang="fr-FR" sz="3800" dirty="0"/>
              <a:t>consultation </a:t>
            </a:r>
            <a:r>
              <a:rPr lang="fr-FR" sz="3800" dirty="0" smtClean="0"/>
              <a:t>reste possible </a:t>
            </a:r>
            <a:r>
              <a:rPr lang="fr-FR" sz="3800" dirty="0"/>
              <a:t>si on en fait la </a:t>
            </a:r>
            <a:r>
              <a:rPr lang="fr-FR" sz="3800" dirty="0" smtClean="0"/>
              <a:t>demande. </a:t>
            </a:r>
          </a:p>
          <a:p>
            <a:pPr marL="361950" indent="0" algn="just">
              <a:buNone/>
            </a:pPr>
            <a:r>
              <a:rPr lang="fr-FR" sz="3800" u="sng" dirty="0" smtClean="0"/>
              <a:t>A l’inverse</a:t>
            </a:r>
            <a:r>
              <a:rPr lang="fr-FR" sz="3800" dirty="0" smtClean="0"/>
              <a:t>, un </a:t>
            </a:r>
            <a:r>
              <a:rPr lang="fr-FR" sz="3800" b="1" dirty="0" smtClean="0">
                <a:solidFill>
                  <a:schemeClr val="accent3"/>
                </a:solidFill>
              </a:rPr>
              <a:t>document diffusé en interne </a:t>
            </a:r>
            <a:r>
              <a:rPr lang="fr-FR" sz="3800" dirty="0" smtClean="0"/>
              <a:t>au sein d’un établissement public ou privé, dont l‘accès et l’usage sont </a:t>
            </a:r>
            <a:r>
              <a:rPr lang="fr-FR" sz="3800" b="1" dirty="0" smtClean="0"/>
              <a:t>réservés </a:t>
            </a:r>
            <a:r>
              <a:rPr lang="fr-FR" sz="3800" b="1" dirty="0"/>
              <a:t>aux seuls membres </a:t>
            </a:r>
            <a:r>
              <a:rPr lang="fr-FR" sz="3800" b="1" dirty="0" smtClean="0"/>
              <a:t>autorisés</a:t>
            </a:r>
            <a:r>
              <a:rPr lang="fr-FR" sz="3800" dirty="0" smtClean="0"/>
              <a:t>, est de </a:t>
            </a:r>
            <a:r>
              <a:rPr lang="fr-FR" sz="3800" b="1" dirty="0" smtClean="0">
                <a:solidFill>
                  <a:schemeClr val="accent3"/>
                </a:solidFill>
              </a:rPr>
              <a:t>diffusion restreinte</a:t>
            </a:r>
            <a:endParaRPr lang="fr-FR" sz="3800" dirty="0" smtClean="0"/>
          </a:p>
          <a:p>
            <a:pPr marL="933450" indent="-571500">
              <a:buFont typeface="Wingdings" panose="05000000000000000000" pitchFamily="2" charset="2"/>
              <a:buChar char="ü"/>
            </a:pPr>
            <a:r>
              <a:rPr lang="fr-FR" sz="3800" dirty="0"/>
              <a:t>le signalement de la ressource fera l’objet d’une </a:t>
            </a:r>
            <a:r>
              <a:rPr lang="fr-FR" sz="3800" b="1" dirty="0" smtClean="0">
                <a:solidFill>
                  <a:schemeClr val="accent3"/>
                </a:solidFill>
              </a:rPr>
              <a:t>214 </a:t>
            </a:r>
            <a:r>
              <a:rPr lang="fr-FR" sz="3800" b="1" dirty="0">
                <a:solidFill>
                  <a:schemeClr val="accent3"/>
                </a:solidFill>
              </a:rPr>
              <a:t>#1</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0756" y="-4036"/>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707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23503" y="0"/>
            <a:ext cx="8229600" cy="760561"/>
          </a:xfrm>
        </p:spPr>
        <p:txBody>
          <a:bodyPr>
            <a:normAutofit/>
          </a:bodyPr>
          <a:lstStyle/>
          <a:p>
            <a:r>
              <a:rPr lang="fr-FR" sz="3600" dirty="0" smtClean="0">
                <a:solidFill>
                  <a:schemeClr val="accent2"/>
                </a:solidFill>
              </a:rPr>
              <a:t>L’indécision numérique…</a:t>
            </a:r>
            <a:endParaRPr lang="fr-FR" sz="3600"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0756" y="-4036"/>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Espace réservé du contenu 13"/>
          <p:cNvGraphicFramePr>
            <a:graphicFrameLocks noGrp="1"/>
          </p:cNvGraphicFramePr>
          <p:nvPr>
            <p:ph idx="1"/>
            <p:extLst>
              <p:ext uri="{D42A27DB-BD31-4B8C-83A1-F6EECF244321}">
                <p14:modId xmlns:p14="http://schemas.microsoft.com/office/powerpoint/2010/main" val="4206357974"/>
              </p:ext>
            </p:extLst>
          </p:nvPr>
        </p:nvGraphicFramePr>
        <p:xfrm>
          <a:off x="107504" y="760561"/>
          <a:ext cx="8770725" cy="5940917"/>
        </p:xfrm>
        <a:graphic>
          <a:graphicData uri="http://schemas.openxmlformats.org/drawingml/2006/table">
            <a:tbl>
              <a:tblPr firstRow="1" firstCol="1" bandRow="1">
                <a:tableStyleId>{5C22544A-7EE6-4342-B048-85BDC9FD1C3A}</a:tableStyleId>
              </a:tblPr>
              <a:tblGrid>
                <a:gridCol w="2323844"/>
                <a:gridCol w="1436584"/>
                <a:gridCol w="1663414"/>
                <a:gridCol w="1910300"/>
                <a:gridCol w="1436583"/>
              </a:tblGrid>
              <a:tr h="378007">
                <a:tc>
                  <a:txBody>
                    <a:bodyPr/>
                    <a:lstStyle/>
                    <a:p>
                      <a:pPr algn="just"/>
                      <a:r>
                        <a:rPr lang="fr-FR" sz="1400" dirty="0">
                          <a:effectLst/>
                          <a:latin typeface="+mj-lt"/>
                        </a:rPr>
                        <a:t>Dans le cas </a:t>
                      </a:r>
                      <a:r>
                        <a:rPr lang="fr-FR" sz="1400" dirty="0" smtClean="0">
                          <a:effectLst/>
                          <a:latin typeface="+mj-lt"/>
                        </a:rPr>
                        <a:t>d’une…</a:t>
                      </a:r>
                      <a:endParaRPr lang="fr-FR" sz="1400" dirty="0">
                        <a:effectLst/>
                        <a:latin typeface="+mj-lt"/>
                        <a:ea typeface="Times New Roman" panose="02020603050405020304" pitchFamily="18" charset="0"/>
                      </a:endParaRPr>
                    </a:p>
                  </a:txBody>
                  <a:tcPr marL="68580" marR="68580" marT="0" marB="0">
                    <a:solidFill>
                      <a:schemeClr val="accent2"/>
                    </a:solidFill>
                  </a:tcPr>
                </a:tc>
                <a:tc>
                  <a:txBody>
                    <a:bodyPr/>
                    <a:lstStyle/>
                    <a:p>
                      <a:pPr algn="ctr"/>
                      <a:r>
                        <a:rPr lang="fr-FR" sz="1400" dirty="0">
                          <a:effectLst/>
                          <a:latin typeface="+mj-lt"/>
                        </a:rPr>
                        <a:t>Enregistrer une </a:t>
                      </a:r>
                      <a:endParaRPr lang="fr-FR" sz="1400" dirty="0">
                        <a:effectLst/>
                        <a:latin typeface="+mj-lt"/>
                        <a:ea typeface="Times New Roman" panose="02020603050405020304" pitchFamily="18" charset="0"/>
                      </a:endParaRPr>
                    </a:p>
                  </a:txBody>
                  <a:tcPr marL="68580" marR="68580" marT="0" marB="0">
                    <a:solidFill>
                      <a:schemeClr val="accent2"/>
                    </a:solidFill>
                  </a:tcPr>
                </a:tc>
                <a:tc>
                  <a:txBody>
                    <a:bodyPr/>
                    <a:lstStyle/>
                    <a:p>
                      <a:pPr algn="ctr"/>
                      <a:r>
                        <a:rPr lang="fr-FR" sz="1400" dirty="0">
                          <a:effectLst/>
                          <a:latin typeface="+mj-lt"/>
                        </a:rPr>
                        <a:t>Zones </a:t>
                      </a:r>
                      <a:r>
                        <a:rPr lang="fr-FR" sz="1400" dirty="0" smtClean="0">
                          <a:effectLst/>
                          <a:latin typeface="+mj-lt"/>
                        </a:rPr>
                        <a:t>214</a:t>
                      </a:r>
                      <a:endParaRPr lang="fr-FR" sz="1400" dirty="0">
                        <a:effectLst/>
                        <a:latin typeface="+mj-lt"/>
                        <a:ea typeface="Times New Roman" panose="02020603050405020304" pitchFamily="18" charset="0"/>
                      </a:endParaRPr>
                    </a:p>
                  </a:txBody>
                  <a:tcPr marL="68580" marR="68580" marT="0" marB="0">
                    <a:solidFill>
                      <a:schemeClr val="accent2"/>
                    </a:solidFill>
                  </a:tcPr>
                </a:tc>
                <a:tc>
                  <a:txBody>
                    <a:bodyPr/>
                    <a:lstStyle/>
                    <a:p>
                      <a:pPr algn="ctr"/>
                      <a:r>
                        <a:rPr lang="fr-FR" sz="1400" dirty="0" smtClean="0">
                          <a:effectLst/>
                          <a:latin typeface="+mj-lt"/>
                          <a:ea typeface="Times New Roman" panose="02020603050405020304" pitchFamily="18" charset="0"/>
                        </a:rPr>
                        <a:t>Patrimonial ?</a:t>
                      </a:r>
                      <a:endParaRPr lang="fr-FR" sz="1400" dirty="0">
                        <a:effectLst/>
                        <a:latin typeface="+mj-lt"/>
                        <a:ea typeface="Times New Roman" panose="02020603050405020304" pitchFamily="18" charset="0"/>
                      </a:endParaRPr>
                    </a:p>
                  </a:txBody>
                  <a:tcPr marL="68580" marR="68580" marT="0" marB="0">
                    <a:solidFill>
                      <a:schemeClr val="accent2"/>
                    </a:solidFill>
                  </a:tcPr>
                </a:tc>
                <a:tc>
                  <a:txBody>
                    <a:bodyPr/>
                    <a:lstStyle/>
                    <a:p>
                      <a:pPr algn="ctr"/>
                      <a:r>
                        <a:rPr lang="fr-FR" sz="1400" dirty="0" smtClean="0">
                          <a:effectLst/>
                          <a:latin typeface="+mj-lt"/>
                          <a:ea typeface="Times New Roman" panose="02020603050405020304" pitchFamily="18" charset="0"/>
                        </a:rPr>
                        <a:t>Commercial ?</a:t>
                      </a:r>
                      <a:endParaRPr lang="fr-FR" sz="1400" dirty="0">
                        <a:effectLst/>
                        <a:latin typeface="+mj-lt"/>
                        <a:ea typeface="Times New Roman" panose="02020603050405020304" pitchFamily="18" charset="0"/>
                      </a:endParaRPr>
                    </a:p>
                  </a:txBody>
                  <a:tcPr marL="68580" marR="68580" marT="0" marB="0">
                    <a:solidFill>
                      <a:schemeClr val="accent2"/>
                    </a:solidFill>
                  </a:tcPr>
                </a:tc>
              </a:tr>
              <a:tr h="809772">
                <a:tc>
                  <a:txBody>
                    <a:bodyPr/>
                    <a:lstStyle/>
                    <a:p>
                      <a:pPr algn="l"/>
                      <a:endParaRPr lang="fr-FR" sz="1300" b="0" dirty="0" smtClean="0">
                        <a:solidFill>
                          <a:schemeClr val="tx1"/>
                        </a:solidFill>
                        <a:effectLst/>
                        <a:latin typeface="+mj-lt"/>
                      </a:endParaRPr>
                    </a:p>
                    <a:p>
                      <a:pPr algn="l"/>
                      <a:r>
                        <a:rPr lang="fr-FR" sz="1400" b="1" dirty="0" smtClean="0">
                          <a:solidFill>
                            <a:schemeClr val="accent2"/>
                          </a:solidFill>
                          <a:effectLst/>
                          <a:latin typeface="+mj-lt"/>
                        </a:rPr>
                        <a:t>… </a:t>
                      </a:r>
                      <a:r>
                        <a:rPr lang="fr-FR" sz="1400" b="1" u="none" dirty="0" smtClean="0">
                          <a:solidFill>
                            <a:schemeClr val="accent2"/>
                          </a:solidFill>
                          <a:effectLst/>
                          <a:latin typeface="+mj-lt"/>
                        </a:rPr>
                        <a:t>Ressource </a:t>
                      </a:r>
                      <a:r>
                        <a:rPr lang="fr-FR" sz="1400" b="1" u="none" dirty="0">
                          <a:solidFill>
                            <a:schemeClr val="accent2"/>
                          </a:solidFill>
                          <a:effectLst/>
                          <a:latin typeface="+mj-lt"/>
                        </a:rPr>
                        <a:t>nativement numérique</a:t>
                      </a:r>
                      <a:endParaRPr lang="fr-FR" sz="1400" b="1" u="none" dirty="0">
                        <a:solidFill>
                          <a:schemeClr val="accent2"/>
                        </a:solidFill>
                        <a:effectLst/>
                        <a:latin typeface="+mj-lt"/>
                        <a:ea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endParaRPr lang="fr-FR" sz="1300" dirty="0" smtClean="0">
                        <a:effectLst/>
                      </a:endParaRPr>
                    </a:p>
                    <a:p>
                      <a:pPr algn="ctr"/>
                      <a:r>
                        <a:rPr lang="fr-FR" sz="1300" dirty="0" smtClean="0">
                          <a:effectLst/>
                        </a:rPr>
                        <a:t>Mention </a:t>
                      </a:r>
                      <a:r>
                        <a:rPr lang="fr-FR" sz="1300" dirty="0">
                          <a:effectLst/>
                        </a:rPr>
                        <a:t>de publication</a:t>
                      </a:r>
                      <a:endParaRPr lang="fr-FR" sz="13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endParaRPr lang="fr-FR" sz="1300" dirty="0" smtClean="0">
                        <a:effectLst/>
                      </a:endParaRPr>
                    </a:p>
                    <a:p>
                      <a:pPr algn="ctr"/>
                      <a:r>
                        <a:rPr lang="fr-FR" sz="1300" dirty="0" smtClean="0">
                          <a:effectLst/>
                        </a:rPr>
                        <a:t>214 </a:t>
                      </a:r>
                      <a:r>
                        <a:rPr lang="fr-FR" sz="1300" dirty="0">
                          <a:effectLst/>
                        </a:rPr>
                        <a:t>#0</a:t>
                      </a:r>
                      <a:endParaRPr lang="fr-FR" sz="13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endParaRPr lang="fr-FR" sz="1300" dirty="0" smtClean="0">
                        <a:effectLst/>
                        <a:latin typeface="Calibri" panose="020F0502020204030204" pitchFamily="34" charset="0"/>
                        <a:ea typeface="Times New Roman" panose="02020603050405020304" pitchFamily="18" charset="0"/>
                        <a:cs typeface="Calibri" panose="020F0502020204030204" pitchFamily="34" charset="0"/>
                      </a:endParaRPr>
                    </a:p>
                    <a:p>
                      <a:pPr algn="ctr"/>
                      <a:r>
                        <a:rPr lang="fr-FR" sz="1300" i="1" dirty="0" smtClean="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[sans objet]</a:t>
                      </a:r>
                      <a:endParaRPr lang="fr-FR" sz="1300" i="1" dirty="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2">
                        <a:lumMod val="20000"/>
                        <a:lumOff val="80000"/>
                      </a:schemeClr>
                    </a:solidFill>
                  </a:tcPr>
                </a:tc>
                <a:tc>
                  <a:txBody>
                    <a:bodyPr/>
                    <a:lstStyle/>
                    <a:p>
                      <a:pPr algn="ctr"/>
                      <a:endParaRPr lang="fr-FR" sz="1300" dirty="0" smtClean="0">
                        <a:effectLst/>
                        <a:latin typeface="+mj-lt"/>
                        <a:ea typeface="Times New Roman" panose="02020603050405020304" pitchFamily="18" charset="0"/>
                        <a:cs typeface="Calibri" panose="020F0502020204030204" pitchFamily="34" charset="0"/>
                      </a:endParaRPr>
                    </a:p>
                    <a:p>
                      <a:pPr algn="ctr"/>
                      <a:r>
                        <a:rPr lang="fr-FR" sz="1300" dirty="0" smtClean="0">
                          <a:effectLst/>
                          <a:latin typeface="+mj-lt"/>
                          <a:ea typeface="Times New Roman" panose="02020603050405020304" pitchFamily="18" charset="0"/>
                          <a:cs typeface="Calibri" panose="020F0502020204030204" pitchFamily="34" charset="0"/>
                        </a:rPr>
                        <a:t>Peut être</a:t>
                      </a:r>
                      <a:r>
                        <a:rPr lang="fr-FR" sz="1300" baseline="0" dirty="0" smtClean="0">
                          <a:effectLst/>
                          <a:latin typeface="+mj-lt"/>
                          <a:ea typeface="Times New Roman" panose="02020603050405020304" pitchFamily="18" charset="0"/>
                          <a:cs typeface="Calibri" panose="020F0502020204030204" pitchFamily="34" charset="0"/>
                        </a:rPr>
                        <a:t> une édition commerciale</a:t>
                      </a:r>
                      <a:endParaRPr lang="fr-FR" sz="1300" dirty="0">
                        <a:effectLst/>
                        <a:latin typeface="+mj-lt"/>
                        <a:ea typeface="Times New Roman" panose="02020603050405020304" pitchFamily="18" charset="0"/>
                        <a:cs typeface="Calibri" panose="020F0502020204030204" pitchFamily="34" charset="0"/>
                      </a:endParaRPr>
                    </a:p>
                  </a:txBody>
                  <a:tcPr marL="68580" marR="68580" marT="0" marB="0">
                    <a:solidFill>
                      <a:schemeClr val="accent2">
                        <a:lumMod val="20000"/>
                        <a:lumOff val="80000"/>
                      </a:schemeClr>
                    </a:solidFill>
                  </a:tcPr>
                </a:tc>
              </a:tr>
              <a:tr h="1008329">
                <a:tc>
                  <a:txBody>
                    <a:bodyPr/>
                    <a:lstStyle/>
                    <a:p>
                      <a:pPr algn="l"/>
                      <a:r>
                        <a:rPr lang="fr-FR" sz="1400" b="1" dirty="0" smtClean="0">
                          <a:solidFill>
                            <a:schemeClr val="accent2"/>
                          </a:solidFill>
                          <a:effectLst/>
                          <a:latin typeface="+mj-lt"/>
                        </a:rPr>
                        <a:t>… </a:t>
                      </a:r>
                      <a:r>
                        <a:rPr lang="fr-FR" sz="1400" b="1" u="none" dirty="0" smtClean="0">
                          <a:solidFill>
                            <a:schemeClr val="accent2"/>
                          </a:solidFill>
                          <a:effectLst/>
                          <a:latin typeface="+mj-lt"/>
                        </a:rPr>
                        <a:t>Ressource </a:t>
                      </a:r>
                      <a:r>
                        <a:rPr lang="fr-FR" sz="1400" b="1" u="none" dirty="0">
                          <a:solidFill>
                            <a:schemeClr val="accent2"/>
                          </a:solidFill>
                          <a:effectLst/>
                          <a:latin typeface="+mj-lt"/>
                        </a:rPr>
                        <a:t>nativement </a:t>
                      </a:r>
                      <a:r>
                        <a:rPr lang="fr-FR" sz="1400" b="0" dirty="0" smtClean="0">
                          <a:solidFill>
                            <a:schemeClr val="accent2"/>
                          </a:solidFill>
                          <a:effectLst/>
                          <a:latin typeface="+mj-lt"/>
                        </a:rPr>
                        <a:t>et </a:t>
                      </a:r>
                      <a:r>
                        <a:rPr lang="fr-FR" sz="1400" b="0" dirty="0">
                          <a:solidFill>
                            <a:schemeClr val="accent2"/>
                          </a:solidFill>
                          <a:effectLst/>
                          <a:latin typeface="+mj-lt"/>
                        </a:rPr>
                        <a:t>simultanément mise à disposition sous forme </a:t>
                      </a:r>
                      <a:r>
                        <a:rPr lang="fr-FR" sz="1400" b="1" u="none" dirty="0" smtClean="0">
                          <a:solidFill>
                            <a:schemeClr val="accent2"/>
                          </a:solidFill>
                          <a:effectLst/>
                          <a:latin typeface="+mj-lt"/>
                        </a:rPr>
                        <a:t>numérique et </a:t>
                      </a:r>
                      <a:r>
                        <a:rPr lang="fr-FR" sz="1400" b="1" u="none" dirty="0">
                          <a:solidFill>
                            <a:schemeClr val="accent2"/>
                          </a:solidFill>
                          <a:effectLst/>
                          <a:latin typeface="+mj-lt"/>
                        </a:rPr>
                        <a:t>imprimée</a:t>
                      </a:r>
                      <a:endParaRPr lang="fr-FR" sz="1400" b="1" u="none" dirty="0">
                        <a:solidFill>
                          <a:schemeClr val="accent2"/>
                        </a:solidFill>
                        <a:effectLst/>
                        <a:latin typeface="+mj-lt"/>
                        <a:ea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endParaRPr lang="fr-FR" sz="1300" dirty="0" smtClean="0">
                        <a:effectLst/>
                      </a:endParaRPr>
                    </a:p>
                    <a:p>
                      <a:pPr algn="ctr"/>
                      <a:r>
                        <a:rPr lang="fr-FR" sz="1300" dirty="0" smtClean="0">
                          <a:effectLst/>
                        </a:rPr>
                        <a:t>Mention </a:t>
                      </a:r>
                      <a:r>
                        <a:rPr lang="fr-FR" sz="1300" dirty="0">
                          <a:effectLst/>
                        </a:rPr>
                        <a:t>de publication</a:t>
                      </a:r>
                      <a:endParaRPr lang="fr-FR" sz="13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endParaRPr lang="fr-FR" sz="1300" dirty="0" smtClean="0">
                        <a:effectLst/>
                      </a:endParaRPr>
                    </a:p>
                    <a:p>
                      <a:pPr algn="ctr"/>
                      <a:endParaRPr lang="fr-FR" sz="1300" dirty="0" smtClean="0">
                        <a:effectLst/>
                      </a:endParaRPr>
                    </a:p>
                    <a:p>
                      <a:pPr algn="ctr"/>
                      <a:r>
                        <a:rPr lang="fr-FR" sz="1300" dirty="0" smtClean="0">
                          <a:effectLst/>
                        </a:rPr>
                        <a:t>214 </a:t>
                      </a:r>
                      <a:r>
                        <a:rPr lang="fr-FR" sz="1300" dirty="0">
                          <a:effectLst/>
                        </a:rPr>
                        <a:t>#0</a:t>
                      </a:r>
                      <a:endParaRPr lang="fr-FR" sz="13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dirty="0" smtClean="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dirty="0" smtClean="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i="1" dirty="0" smtClean="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[sans objet]</a:t>
                      </a:r>
                    </a:p>
                    <a:p>
                      <a:pPr algn="just"/>
                      <a:endParaRPr lang="fr-FR" sz="13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kern="1200" dirty="0" smtClean="0">
                        <a:solidFill>
                          <a:schemeClr val="dk1"/>
                        </a:solidFill>
                        <a:effectLst/>
                        <a:latin typeface="+mn-lt"/>
                        <a:ea typeface="Times New Roman" panose="020206030504050203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kern="1200" dirty="0" smtClean="0">
                          <a:solidFill>
                            <a:schemeClr val="dk1"/>
                          </a:solidFill>
                          <a:effectLst/>
                          <a:latin typeface="+mn-lt"/>
                          <a:ea typeface="Times New Roman" panose="02020603050405020304" pitchFamily="18" charset="0"/>
                          <a:cs typeface="Calibri" panose="020F0502020204030204" pitchFamily="34" charset="0"/>
                        </a:rPr>
                        <a:t>Peut être</a:t>
                      </a:r>
                      <a:r>
                        <a:rPr lang="fr-FR" sz="1300" kern="1200" baseline="0" dirty="0" smtClean="0">
                          <a:solidFill>
                            <a:schemeClr val="dk1"/>
                          </a:solidFill>
                          <a:effectLst/>
                          <a:latin typeface="+mn-lt"/>
                          <a:ea typeface="Times New Roman" panose="02020603050405020304" pitchFamily="18" charset="0"/>
                          <a:cs typeface="Calibri" panose="020F0502020204030204" pitchFamily="34" charset="0"/>
                        </a:rPr>
                        <a:t> une édition commerciale</a:t>
                      </a:r>
                      <a:endParaRPr lang="fr-FR" sz="1300" kern="1200" dirty="0" smtClean="0">
                        <a:solidFill>
                          <a:schemeClr val="dk1"/>
                        </a:solidFill>
                        <a:effectLst/>
                        <a:latin typeface="+mn-lt"/>
                        <a:ea typeface="Times New Roman" panose="02020603050405020304" pitchFamily="18" charset="0"/>
                        <a:cs typeface="Calibri" panose="020F0502020204030204" pitchFamily="34" charset="0"/>
                      </a:endParaRPr>
                    </a:p>
                  </a:txBody>
                  <a:tcPr marL="68580" marR="68580" marT="0" marB="0">
                    <a:solidFill>
                      <a:schemeClr val="accent2">
                        <a:lumMod val="40000"/>
                        <a:lumOff val="60000"/>
                      </a:schemeClr>
                    </a:solidFill>
                  </a:tcPr>
                </a:tc>
              </a:tr>
              <a:tr h="1087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accent2"/>
                          </a:solidFill>
                          <a:effectLst/>
                          <a:latin typeface="+mj-lt"/>
                        </a:rPr>
                        <a:t>… </a:t>
                      </a:r>
                      <a:r>
                        <a:rPr lang="fr-FR" sz="1400" b="1" u="none" dirty="0" smtClean="0">
                          <a:solidFill>
                            <a:schemeClr val="accent2"/>
                          </a:solidFill>
                          <a:effectLst/>
                          <a:latin typeface="+mj-lt"/>
                        </a:rPr>
                        <a:t>Reproduction </a:t>
                      </a:r>
                      <a:r>
                        <a:rPr lang="fr-FR" sz="1400" b="1" u="none" dirty="0">
                          <a:solidFill>
                            <a:schemeClr val="accent2"/>
                          </a:solidFill>
                          <a:effectLst/>
                          <a:latin typeface="+mj-lt"/>
                        </a:rPr>
                        <a:t>numérique à l’identique </a:t>
                      </a:r>
                      <a:r>
                        <a:rPr lang="fr-FR" sz="1400" b="0" dirty="0" smtClean="0">
                          <a:solidFill>
                            <a:schemeClr val="accent2"/>
                          </a:solidFill>
                          <a:effectLst/>
                          <a:latin typeface="+mj-lt"/>
                        </a:rPr>
                        <a:t>d’une ressource nativement imprimée</a:t>
                      </a:r>
                      <a:r>
                        <a:rPr lang="fr-FR" sz="1400" b="0" baseline="0" dirty="0" smtClean="0">
                          <a:solidFill>
                            <a:schemeClr val="accent2"/>
                          </a:solidFill>
                          <a:effectLst/>
                          <a:latin typeface="+mj-lt"/>
                        </a:rPr>
                        <a:t> </a:t>
                      </a:r>
                      <a:r>
                        <a:rPr lang="fr-FR" sz="1400" b="1" dirty="0" smtClean="0">
                          <a:solidFill>
                            <a:schemeClr val="accent2"/>
                          </a:solidFill>
                          <a:effectLst/>
                          <a:latin typeface="+mj-lt"/>
                        </a:rPr>
                        <a:t>non </a:t>
                      </a:r>
                      <a:r>
                        <a:rPr lang="fr-FR" sz="1400" b="1" dirty="0">
                          <a:solidFill>
                            <a:schemeClr val="accent2"/>
                          </a:solidFill>
                          <a:effectLst/>
                          <a:latin typeface="+mj-lt"/>
                        </a:rPr>
                        <a:t>mise à la disposition de </a:t>
                      </a:r>
                      <a:r>
                        <a:rPr lang="fr-FR" sz="1400" b="1" dirty="0" smtClean="0">
                          <a:solidFill>
                            <a:schemeClr val="accent2"/>
                          </a:solidFill>
                          <a:effectLst/>
                          <a:latin typeface="+mj-lt"/>
                        </a:rPr>
                        <a:t>tous (ex. reproduction à la demande)</a:t>
                      </a:r>
                      <a:endParaRPr lang="fr-FR" sz="1400" b="1" dirty="0">
                        <a:solidFill>
                          <a:schemeClr val="accent2"/>
                        </a:solidFill>
                        <a:effectLst/>
                        <a:latin typeface="+mj-lt"/>
                        <a:ea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endParaRPr lang="fr-FR" sz="1300" dirty="0" smtClean="0">
                        <a:effectLst/>
                      </a:endParaRPr>
                    </a:p>
                    <a:p>
                      <a:pPr algn="ctr"/>
                      <a:endParaRPr lang="fr-FR" sz="1300" dirty="0" smtClean="0">
                        <a:effectLst/>
                      </a:endParaRPr>
                    </a:p>
                    <a:p>
                      <a:pPr algn="ctr"/>
                      <a:r>
                        <a:rPr lang="fr-FR" sz="1300" dirty="0" smtClean="0">
                          <a:effectLst/>
                        </a:rPr>
                        <a:t>Mention </a:t>
                      </a:r>
                      <a:r>
                        <a:rPr lang="fr-FR" sz="1300" dirty="0">
                          <a:effectLst/>
                        </a:rPr>
                        <a:t>de production</a:t>
                      </a:r>
                      <a:endParaRPr lang="fr-FR" sz="13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tc>
                  <a:txBody>
                    <a:bodyPr/>
                    <a:lstStyle/>
                    <a:p>
                      <a:pPr algn="just"/>
                      <a:endParaRPr lang="fr-FR" sz="1300" dirty="0" smtClean="0">
                        <a:effectLst/>
                      </a:endParaRPr>
                    </a:p>
                    <a:p>
                      <a:pPr algn="ctr"/>
                      <a:endParaRPr lang="fr-FR" sz="1300" dirty="0" smtClean="0">
                        <a:effectLst/>
                      </a:endParaRPr>
                    </a:p>
                    <a:p>
                      <a:pPr algn="ctr"/>
                      <a:r>
                        <a:rPr lang="fr-FR" sz="1300" dirty="0" smtClean="0">
                          <a:effectLst/>
                        </a:rPr>
                        <a:t>214 </a:t>
                      </a:r>
                      <a:r>
                        <a:rPr lang="fr-FR" sz="1300" dirty="0">
                          <a:effectLst/>
                        </a:rPr>
                        <a:t>#1</a:t>
                      </a:r>
                      <a:endParaRPr lang="fr-FR" sz="13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kern="1200" dirty="0" smtClean="0">
                        <a:solidFill>
                          <a:schemeClr val="dk1"/>
                        </a:solidFill>
                        <a:effectLst/>
                        <a:latin typeface="+mn-lt"/>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kern="1200" dirty="0" smtClean="0">
                          <a:solidFill>
                            <a:schemeClr val="dk1"/>
                          </a:solidFill>
                          <a:effectLst/>
                          <a:latin typeface="+mn-lt"/>
                          <a:ea typeface="Times New Roman" panose="02020603050405020304" pitchFamily="18" charset="0"/>
                          <a:cs typeface="+mn-cs"/>
                        </a:rPr>
                        <a:t>Peut être le cas d’une numérisation patrimoniale à des fins de conservation</a:t>
                      </a:r>
                    </a:p>
                  </a:txBody>
                  <a:tcPr marL="68580" marR="68580" marT="0" marB="0">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dirty="0" smtClean="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dirty="0" smtClean="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i="1" dirty="0" smtClean="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[sans objet]</a:t>
                      </a:r>
                    </a:p>
                  </a:txBody>
                  <a:tcPr marL="68580" marR="68580" marT="0" marB="0">
                    <a:solidFill>
                      <a:schemeClr val="accent2">
                        <a:lumMod val="20000"/>
                        <a:lumOff val="80000"/>
                      </a:schemeClr>
                    </a:solidFill>
                  </a:tcPr>
                </a:tc>
              </a:tr>
              <a:tr h="1087040">
                <a:tc>
                  <a:txBody>
                    <a:bodyPr/>
                    <a:lstStyle/>
                    <a:p>
                      <a:pPr algn="l"/>
                      <a:r>
                        <a:rPr lang="fr-FR" sz="1400" b="1" dirty="0" smtClean="0">
                          <a:solidFill>
                            <a:schemeClr val="accent2"/>
                          </a:solidFill>
                          <a:effectLst/>
                          <a:latin typeface="+mj-lt"/>
                        </a:rPr>
                        <a:t>… </a:t>
                      </a:r>
                      <a:r>
                        <a:rPr lang="fr-FR" sz="1400" b="1" u="none" dirty="0" smtClean="0">
                          <a:solidFill>
                            <a:schemeClr val="accent2"/>
                          </a:solidFill>
                          <a:effectLst/>
                          <a:latin typeface="+mj-lt"/>
                        </a:rPr>
                        <a:t>Ressource </a:t>
                      </a:r>
                      <a:r>
                        <a:rPr lang="fr-FR" sz="1400" b="1" u="none" dirty="0">
                          <a:solidFill>
                            <a:schemeClr val="accent2"/>
                          </a:solidFill>
                          <a:effectLst/>
                          <a:latin typeface="+mj-lt"/>
                        </a:rPr>
                        <a:t>numérique avec </a:t>
                      </a:r>
                      <a:r>
                        <a:rPr lang="fr-FR" sz="1400" b="1" u="none" dirty="0" err="1" smtClean="0">
                          <a:solidFill>
                            <a:schemeClr val="accent2"/>
                          </a:solidFill>
                          <a:effectLst/>
                          <a:latin typeface="+mj-lt"/>
                        </a:rPr>
                        <a:t>éditorialisation</a:t>
                      </a:r>
                      <a:r>
                        <a:rPr lang="fr-FR" sz="1400" b="1" u="none" dirty="0" smtClean="0">
                          <a:solidFill>
                            <a:schemeClr val="accent2"/>
                          </a:solidFill>
                          <a:effectLst/>
                          <a:latin typeface="+mj-lt"/>
                        </a:rPr>
                        <a:t> </a:t>
                      </a:r>
                      <a:r>
                        <a:rPr lang="fr-FR" sz="1400" b="0" dirty="0">
                          <a:solidFill>
                            <a:schemeClr val="accent2"/>
                          </a:solidFill>
                          <a:effectLst/>
                          <a:latin typeface="+mj-lt"/>
                        </a:rPr>
                        <a:t>du contenu d’une ressource</a:t>
                      </a:r>
                      <a:r>
                        <a:rPr lang="fr-FR" sz="1400" b="1" dirty="0">
                          <a:solidFill>
                            <a:schemeClr val="accent2"/>
                          </a:solidFill>
                          <a:effectLst/>
                          <a:latin typeface="+mj-lt"/>
                        </a:rPr>
                        <a:t> nativement imprimée </a:t>
                      </a:r>
                      <a:r>
                        <a:rPr lang="fr-FR" sz="1400" b="1" dirty="0" smtClean="0">
                          <a:solidFill>
                            <a:schemeClr val="accent2"/>
                          </a:solidFill>
                          <a:effectLst/>
                          <a:latin typeface="+mj-lt"/>
                        </a:rPr>
                        <a:t>et mise à disposition</a:t>
                      </a:r>
                      <a:r>
                        <a:rPr lang="fr-FR" sz="1400" b="1" baseline="0" dirty="0" smtClean="0">
                          <a:solidFill>
                            <a:schemeClr val="accent2"/>
                          </a:solidFill>
                          <a:effectLst/>
                          <a:latin typeface="+mj-lt"/>
                        </a:rPr>
                        <a:t> de tous</a:t>
                      </a:r>
                      <a:endParaRPr lang="fr-FR" sz="1400" b="1" dirty="0">
                        <a:solidFill>
                          <a:schemeClr val="accent2"/>
                        </a:solidFill>
                        <a:effectLst/>
                        <a:latin typeface="+mj-lt"/>
                        <a:ea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endParaRPr lang="fr-FR" sz="1300" dirty="0" smtClean="0">
                        <a:effectLst/>
                        <a:latin typeface="+mj-lt"/>
                      </a:endParaRPr>
                    </a:p>
                    <a:p>
                      <a:pPr algn="ctr"/>
                      <a:r>
                        <a:rPr lang="fr-FR" sz="1300" dirty="0" smtClean="0">
                          <a:effectLst/>
                          <a:latin typeface="+mj-lt"/>
                        </a:rPr>
                        <a:t>Mention </a:t>
                      </a:r>
                      <a:r>
                        <a:rPr lang="fr-FR" sz="1300" dirty="0">
                          <a:effectLst/>
                          <a:latin typeface="+mj-lt"/>
                        </a:rPr>
                        <a:t>de publication</a:t>
                      </a:r>
                      <a:endParaRPr lang="fr-FR" sz="1300" dirty="0">
                        <a:effectLst/>
                        <a:latin typeface="+mj-lt"/>
                        <a:ea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endParaRPr lang="fr-FR" sz="1300" dirty="0" smtClean="0">
                        <a:effectLst/>
                        <a:latin typeface="+mj-lt"/>
                      </a:endParaRPr>
                    </a:p>
                    <a:p>
                      <a:pPr algn="ctr"/>
                      <a:endParaRPr lang="fr-FR" sz="1300" dirty="0" smtClean="0">
                        <a:effectLst/>
                        <a:latin typeface="+mj-lt"/>
                      </a:endParaRPr>
                    </a:p>
                    <a:p>
                      <a:pPr algn="ctr"/>
                      <a:r>
                        <a:rPr lang="fr-FR" sz="1300" dirty="0" smtClean="0">
                          <a:effectLst/>
                          <a:latin typeface="+mj-lt"/>
                        </a:rPr>
                        <a:t>214 </a:t>
                      </a:r>
                      <a:r>
                        <a:rPr lang="fr-FR" sz="1300" dirty="0">
                          <a:effectLst/>
                          <a:latin typeface="+mj-lt"/>
                        </a:rPr>
                        <a:t>#0</a:t>
                      </a:r>
                      <a:endParaRPr lang="fr-FR" sz="1300" dirty="0">
                        <a:effectLst/>
                        <a:latin typeface="+mj-lt"/>
                        <a:ea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kern="1200" dirty="0" smtClean="0">
                        <a:solidFill>
                          <a:schemeClr val="dk1"/>
                        </a:solidFill>
                        <a:effectLst/>
                        <a:latin typeface="+mn-lt"/>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kern="1200" dirty="0" smtClean="0">
                          <a:solidFill>
                            <a:schemeClr val="dk1"/>
                          </a:solidFill>
                          <a:effectLst/>
                          <a:latin typeface="+mn-lt"/>
                          <a:ea typeface="Times New Roman" panose="02020603050405020304" pitchFamily="18" charset="0"/>
                          <a:cs typeface="+mn-cs"/>
                        </a:rPr>
                        <a:t>Peut être le cas d’une numérisation patrimoniale</a:t>
                      </a:r>
                    </a:p>
                  </a:txBody>
                  <a:tcPr marL="68580" marR="68580" marT="0" marB="0">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kern="1200" dirty="0" smtClean="0">
                        <a:solidFill>
                          <a:schemeClr val="dk1"/>
                        </a:solidFill>
                        <a:effectLst/>
                        <a:latin typeface="+mn-lt"/>
                        <a:ea typeface="Times New Roman" panose="020206030504050203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kern="1200" dirty="0" smtClean="0">
                          <a:solidFill>
                            <a:schemeClr val="dk1"/>
                          </a:solidFill>
                          <a:effectLst/>
                          <a:latin typeface="+mn-lt"/>
                          <a:ea typeface="Times New Roman" panose="02020603050405020304" pitchFamily="18" charset="0"/>
                          <a:cs typeface="Calibri" panose="020F0502020204030204" pitchFamily="34" charset="0"/>
                        </a:rPr>
                        <a:t>Peut être</a:t>
                      </a:r>
                      <a:r>
                        <a:rPr lang="fr-FR" sz="1300" kern="1200" baseline="0" dirty="0" smtClean="0">
                          <a:solidFill>
                            <a:schemeClr val="dk1"/>
                          </a:solidFill>
                          <a:effectLst/>
                          <a:latin typeface="+mn-lt"/>
                          <a:ea typeface="Times New Roman" panose="02020603050405020304" pitchFamily="18" charset="0"/>
                          <a:cs typeface="Calibri" panose="020F0502020204030204" pitchFamily="34" charset="0"/>
                        </a:rPr>
                        <a:t> une édition commerciale</a:t>
                      </a:r>
                      <a:endParaRPr lang="fr-FR" sz="1300" kern="1200" dirty="0" smtClean="0">
                        <a:solidFill>
                          <a:schemeClr val="dk1"/>
                        </a:solidFill>
                        <a:effectLst/>
                        <a:latin typeface="+mn-lt"/>
                        <a:ea typeface="Times New Roman" panose="02020603050405020304" pitchFamily="18" charset="0"/>
                        <a:cs typeface="Calibri" panose="020F0502020204030204" pitchFamily="34" charset="0"/>
                      </a:endParaRPr>
                    </a:p>
                    <a:p>
                      <a:pPr algn="ctr"/>
                      <a:endParaRPr lang="fr-FR" sz="1300" dirty="0">
                        <a:effectLst/>
                        <a:latin typeface="+mj-lt"/>
                        <a:ea typeface="Times New Roman" panose="02020603050405020304" pitchFamily="18" charset="0"/>
                        <a:cs typeface="Calibri" panose="020F0502020204030204" pitchFamily="34" charset="0"/>
                      </a:endParaRPr>
                    </a:p>
                  </a:txBody>
                  <a:tcPr marL="68580" marR="68580" marT="0" marB="0">
                    <a:solidFill>
                      <a:schemeClr val="accent2">
                        <a:lumMod val="20000"/>
                        <a:lumOff val="80000"/>
                      </a:schemeClr>
                    </a:solidFill>
                  </a:tcPr>
                </a:tc>
              </a:tr>
              <a:tr h="1377609">
                <a:tc>
                  <a:txBody>
                    <a:bodyPr/>
                    <a:lstStyle/>
                    <a:p>
                      <a:pPr algn="l"/>
                      <a:r>
                        <a:rPr lang="fr-FR" sz="1400" b="1" dirty="0" smtClean="0">
                          <a:solidFill>
                            <a:schemeClr val="accent2"/>
                          </a:solidFill>
                          <a:effectLst/>
                          <a:latin typeface="+mj-lt"/>
                        </a:rPr>
                        <a:t>… </a:t>
                      </a:r>
                      <a:r>
                        <a:rPr lang="fr-FR" sz="1400" b="1" u="none" dirty="0" smtClean="0">
                          <a:solidFill>
                            <a:schemeClr val="accent2"/>
                          </a:solidFill>
                          <a:effectLst/>
                          <a:latin typeface="+mj-lt"/>
                        </a:rPr>
                        <a:t>Reproduction </a:t>
                      </a:r>
                      <a:r>
                        <a:rPr lang="fr-FR" sz="1400" b="1" u="none" dirty="0">
                          <a:solidFill>
                            <a:schemeClr val="accent2"/>
                          </a:solidFill>
                          <a:effectLst/>
                          <a:latin typeface="+mj-lt"/>
                        </a:rPr>
                        <a:t>numérique à l’identique </a:t>
                      </a:r>
                      <a:r>
                        <a:rPr lang="fr-FR" sz="1400" b="0" dirty="0">
                          <a:solidFill>
                            <a:schemeClr val="accent2"/>
                          </a:solidFill>
                          <a:effectLst/>
                          <a:latin typeface="+mj-lt"/>
                        </a:rPr>
                        <a:t>d’une ressource nativement </a:t>
                      </a:r>
                      <a:r>
                        <a:rPr lang="fr-FR" sz="1400" b="0" dirty="0" smtClean="0">
                          <a:solidFill>
                            <a:schemeClr val="accent2"/>
                          </a:solidFill>
                          <a:effectLst/>
                          <a:latin typeface="+mj-lt"/>
                        </a:rPr>
                        <a:t>imprimée, et </a:t>
                      </a:r>
                      <a:r>
                        <a:rPr lang="fr-FR" sz="1400" b="1" dirty="0" smtClean="0">
                          <a:solidFill>
                            <a:schemeClr val="accent2"/>
                          </a:solidFill>
                          <a:effectLst/>
                          <a:latin typeface="+mj-lt"/>
                        </a:rPr>
                        <a:t>mise à disposition de tous</a:t>
                      </a:r>
                      <a:endParaRPr lang="fr-FR" sz="1400" b="1" dirty="0">
                        <a:solidFill>
                          <a:schemeClr val="accent2"/>
                        </a:solidFill>
                        <a:effectLst/>
                        <a:latin typeface="+mj-lt"/>
                        <a:ea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r>
                        <a:rPr lang="fr-FR" sz="1300" dirty="0">
                          <a:effectLst/>
                        </a:rPr>
                        <a:t>Mention de publication inconnue</a:t>
                      </a:r>
                    </a:p>
                    <a:p>
                      <a:pPr algn="ctr"/>
                      <a:r>
                        <a:rPr lang="fr-FR" sz="1300" dirty="0">
                          <a:effectLst/>
                        </a:rPr>
                        <a:t>+</a:t>
                      </a:r>
                    </a:p>
                    <a:p>
                      <a:pPr algn="ctr"/>
                      <a:r>
                        <a:rPr lang="fr-FR" sz="1300" dirty="0">
                          <a:effectLst/>
                        </a:rPr>
                        <a:t>Mention de diffusion</a:t>
                      </a:r>
                      <a:endParaRPr lang="fr-FR" sz="13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r>
                        <a:rPr lang="fr-FR" sz="1300" u="none" dirty="0" smtClean="0">
                          <a:effectLst/>
                        </a:rPr>
                        <a:t>214 </a:t>
                      </a:r>
                      <a:r>
                        <a:rPr lang="fr-FR" sz="1300" u="none" dirty="0">
                          <a:effectLst/>
                        </a:rPr>
                        <a:t>#0 $a[Lieu de publication </a:t>
                      </a:r>
                      <a:r>
                        <a:rPr lang="fr-FR" sz="1300" u="none" dirty="0" smtClean="0">
                          <a:effectLst/>
                        </a:rPr>
                        <a:t>inconnu</a:t>
                      </a:r>
                      <a:r>
                        <a:rPr lang="fr-FR" sz="1300" u="none" dirty="0">
                          <a:effectLst/>
                        </a:rPr>
                        <a:t>]$c[éditeur inconnu]</a:t>
                      </a:r>
                    </a:p>
                    <a:p>
                      <a:pPr algn="ctr"/>
                      <a:r>
                        <a:rPr lang="fr-FR" sz="1300" dirty="0">
                          <a:effectLst/>
                        </a:rPr>
                        <a:t>+</a:t>
                      </a:r>
                    </a:p>
                    <a:p>
                      <a:pPr algn="ctr"/>
                      <a:r>
                        <a:rPr lang="fr-FR" sz="1300" dirty="0" smtClean="0">
                          <a:effectLst/>
                        </a:rPr>
                        <a:t>214 </a:t>
                      </a:r>
                      <a:r>
                        <a:rPr lang="fr-FR" sz="1300" dirty="0">
                          <a:effectLst/>
                        </a:rPr>
                        <a:t>#2 </a:t>
                      </a:r>
                      <a:endParaRPr lang="fr-FR" sz="13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kern="1200" dirty="0" smtClean="0">
                          <a:solidFill>
                            <a:schemeClr val="dk1"/>
                          </a:solidFill>
                          <a:effectLst/>
                          <a:latin typeface="+mn-lt"/>
                          <a:ea typeface="Times New Roman" panose="02020603050405020304" pitchFamily="18" charset="0"/>
                          <a:cs typeface="+mn-cs"/>
                        </a:rPr>
                        <a:t>Peut être le cas d’une numérisation patrimoniale</a:t>
                      </a:r>
                      <a:endParaRPr lang="fr-FR" sz="1300" dirty="0"/>
                    </a:p>
                  </a:txBody>
                  <a:tcPr marL="68580" marR="68580" marT="0" marB="0">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kern="1200" dirty="0" smtClean="0">
                        <a:solidFill>
                          <a:schemeClr val="dk1"/>
                        </a:solidFill>
                        <a:effectLst/>
                        <a:latin typeface="+mn-lt"/>
                        <a:ea typeface="Times New Roman" panose="020206030504050203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kern="1200" dirty="0" smtClean="0">
                          <a:solidFill>
                            <a:schemeClr val="dk1"/>
                          </a:solidFill>
                          <a:effectLst/>
                          <a:latin typeface="+mn-lt"/>
                          <a:ea typeface="Times New Roman" panose="02020603050405020304" pitchFamily="18" charset="0"/>
                          <a:cs typeface="Calibri" panose="020F0502020204030204" pitchFamily="34" charset="0"/>
                        </a:rPr>
                        <a:t>Peut être</a:t>
                      </a:r>
                      <a:r>
                        <a:rPr lang="fr-FR" sz="1300" kern="1200" baseline="0" dirty="0" smtClean="0">
                          <a:solidFill>
                            <a:schemeClr val="dk1"/>
                          </a:solidFill>
                          <a:effectLst/>
                          <a:latin typeface="+mn-lt"/>
                          <a:ea typeface="Times New Roman" panose="02020603050405020304" pitchFamily="18" charset="0"/>
                          <a:cs typeface="Calibri" panose="020F0502020204030204" pitchFamily="34" charset="0"/>
                        </a:rPr>
                        <a:t> une édition commerciale</a:t>
                      </a:r>
                      <a:endParaRPr lang="fr-FR" sz="1300" kern="1200" dirty="0" smtClean="0">
                        <a:solidFill>
                          <a:schemeClr val="dk1"/>
                        </a:solidFill>
                        <a:effectLst/>
                        <a:latin typeface="+mn-lt"/>
                        <a:ea typeface="Times New Roman" panose="02020603050405020304" pitchFamily="18" charset="0"/>
                        <a:cs typeface="Calibri" panose="020F0502020204030204" pitchFamily="34" charset="0"/>
                      </a:endParaRPr>
                    </a:p>
                    <a:p>
                      <a:pPr algn="ctr"/>
                      <a:endParaRPr lang="fr-FR" sz="1300" dirty="0">
                        <a:effectLst/>
                        <a:latin typeface="+mj-lt"/>
                        <a:ea typeface="Times New Roman" panose="02020603050405020304" pitchFamily="18" charset="0"/>
                        <a:cs typeface="Calibri" panose="020F0502020204030204" pitchFamily="34" charset="0"/>
                      </a:endParaRPr>
                    </a:p>
                  </a:txBody>
                  <a:tcPr marL="68580" marR="68580" marT="0" marB="0">
                    <a:solidFill>
                      <a:schemeClr val="accent2">
                        <a:lumMod val="40000"/>
                        <a:lumOff val="60000"/>
                      </a:schemeClr>
                    </a:solidFill>
                  </a:tcPr>
                </a:tc>
              </a:tr>
            </a:tbl>
          </a:graphicData>
        </a:graphic>
      </p:graphicFrame>
    </p:spTree>
    <p:extLst>
      <p:ext uri="{BB962C8B-B14F-4D97-AF65-F5344CB8AC3E}">
        <p14:creationId xmlns:p14="http://schemas.microsoft.com/office/powerpoint/2010/main" val="3674857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2"/>
                </a:solidFill>
              </a:rPr>
              <a:t>La zone 214 et les e-books</a:t>
            </a:r>
            <a:endParaRPr lang="fr-FR" dirty="0">
              <a:solidFill>
                <a:schemeClr val="accent2"/>
              </a:solidFill>
            </a:endParaRPr>
          </a:p>
        </p:txBody>
      </p:sp>
      <p:sp>
        <p:nvSpPr>
          <p:cNvPr id="3" name="Espace réservé du contenu 2"/>
          <p:cNvSpPr>
            <a:spLocks noGrp="1"/>
          </p:cNvSpPr>
          <p:nvPr>
            <p:ph idx="1"/>
          </p:nvPr>
        </p:nvSpPr>
        <p:spPr/>
        <p:txBody>
          <a:bodyPr>
            <a:normAutofit/>
          </a:bodyPr>
          <a:lstStyle/>
          <a:p>
            <a:r>
              <a:rPr lang="fr-FR" b="1" dirty="0" smtClean="0"/>
              <a:t>Ne pas confondre </a:t>
            </a:r>
            <a:r>
              <a:rPr lang="fr-FR" dirty="0" smtClean="0"/>
              <a:t>la </a:t>
            </a:r>
            <a:r>
              <a:rPr lang="fr-FR" u="sng" dirty="0" smtClean="0"/>
              <a:t>date de l’ouvrage imprimé</a:t>
            </a:r>
            <a:r>
              <a:rPr lang="fr-FR" b="1" dirty="0" smtClean="0"/>
              <a:t> </a:t>
            </a:r>
            <a:r>
              <a:rPr lang="fr-FR" dirty="0" smtClean="0"/>
              <a:t>de la </a:t>
            </a:r>
            <a:r>
              <a:rPr lang="fr-FR" u="sng" dirty="0" smtClean="0"/>
              <a:t>date de mise en ligne</a:t>
            </a:r>
            <a:r>
              <a:rPr lang="fr-FR" dirty="0" smtClean="0"/>
              <a:t>, ou de </a:t>
            </a:r>
            <a:r>
              <a:rPr lang="fr-FR" u="sng" dirty="0" smtClean="0"/>
              <a:t>celle de la page web indiquée dans le code source</a:t>
            </a:r>
            <a:r>
              <a:rPr lang="fr-FR" dirty="0" smtClean="0"/>
              <a:t> (F12)</a:t>
            </a:r>
          </a:p>
          <a:p>
            <a:r>
              <a:rPr lang="fr-FR" b="1" dirty="0" smtClean="0"/>
              <a:t>En cas de doute</a:t>
            </a:r>
            <a:r>
              <a:rPr lang="fr-FR" dirty="0"/>
              <a:t> </a:t>
            </a:r>
            <a:r>
              <a:rPr lang="fr-FR" dirty="0" smtClean="0"/>
              <a:t>(et </a:t>
            </a:r>
            <a:r>
              <a:rPr lang="fr-FR" u="sng" dirty="0" smtClean="0"/>
              <a:t>via le navigateur Firefox</a:t>
            </a:r>
            <a:r>
              <a:rPr lang="fr-FR" dirty="0" smtClean="0"/>
              <a:t>)</a:t>
            </a:r>
          </a:p>
          <a:p>
            <a:pPr lvl="1"/>
            <a:r>
              <a:rPr lang="fr-FR" dirty="0" smtClean="0"/>
              <a:t>aller sur l’e-book sur le site de l’éditeur </a:t>
            </a:r>
          </a:p>
          <a:p>
            <a:pPr lvl="1"/>
            <a:r>
              <a:rPr lang="fr-FR" dirty="0" smtClean="0"/>
              <a:t>Faire un clic droit avec votre curseur pour avoir les « informations sur la page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0756" y="-4036"/>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474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8350" y="-174114"/>
            <a:ext cx="8229600" cy="1143000"/>
          </a:xfrm>
        </p:spPr>
        <p:txBody>
          <a:bodyPr/>
          <a:lstStyle/>
          <a:p>
            <a:r>
              <a:rPr lang="fr-FR" dirty="0" smtClean="0">
                <a:solidFill>
                  <a:schemeClr val="accent2"/>
                </a:solidFill>
              </a:rPr>
              <a:t>La zone 214 </a:t>
            </a:r>
            <a:r>
              <a:rPr lang="fr-FR" dirty="0">
                <a:solidFill>
                  <a:schemeClr val="accent2"/>
                </a:solidFill>
              </a:rPr>
              <a:t>et les e-books</a:t>
            </a:r>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0756" y="-20969"/>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Imag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872767"/>
            <a:ext cx="7900173" cy="1584176"/>
          </a:xfrm>
          <a:prstGeom prst="rect">
            <a:avLst/>
          </a:prstGeom>
        </p:spPr>
      </p:pic>
      <p:pic>
        <p:nvPicPr>
          <p:cNvPr id="23" name="Imag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2179538"/>
            <a:ext cx="5184576" cy="2464417"/>
          </a:xfrm>
          <a:prstGeom prst="rect">
            <a:avLst/>
          </a:prstGeom>
        </p:spPr>
      </p:pic>
      <p:sp>
        <p:nvSpPr>
          <p:cNvPr id="24" name="Rectangle 23"/>
          <p:cNvSpPr/>
          <p:nvPr/>
        </p:nvSpPr>
        <p:spPr>
          <a:xfrm>
            <a:off x="270015" y="785713"/>
            <a:ext cx="4032448" cy="14401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t>Un livre, 3 dates:</a:t>
            </a:r>
          </a:p>
          <a:p>
            <a:pPr algn="ctr"/>
            <a:r>
              <a:rPr lang="fr-FR" dirty="0" smtClean="0"/>
              <a:t>Édition imprimée : </a:t>
            </a:r>
            <a:r>
              <a:rPr lang="fr-FR" dirty="0" smtClean="0">
                <a:solidFill>
                  <a:srgbClr val="C00000"/>
                </a:solidFill>
              </a:rPr>
              <a:t>2012</a:t>
            </a:r>
          </a:p>
          <a:p>
            <a:pPr algn="ctr"/>
            <a:r>
              <a:rPr lang="fr-FR" dirty="0" smtClean="0"/>
              <a:t>Copyright de la page internet : </a:t>
            </a:r>
            <a:r>
              <a:rPr lang="fr-FR" dirty="0" smtClean="0">
                <a:solidFill>
                  <a:srgbClr val="C00000"/>
                </a:solidFill>
              </a:rPr>
              <a:t>2014</a:t>
            </a:r>
          </a:p>
          <a:p>
            <a:pPr algn="ctr"/>
            <a:r>
              <a:rPr lang="fr-FR" dirty="0" smtClean="0"/>
              <a:t>Mise en ligne : </a:t>
            </a:r>
            <a:r>
              <a:rPr lang="fr-FR" dirty="0" smtClean="0">
                <a:solidFill>
                  <a:schemeClr val="accent3"/>
                </a:solidFill>
              </a:rPr>
              <a:t>2016</a:t>
            </a:r>
            <a:endParaRPr lang="fr-FR" dirty="0">
              <a:solidFill>
                <a:schemeClr val="accent3"/>
              </a:solidFill>
            </a:endParaRPr>
          </a:p>
        </p:txBody>
      </p:sp>
      <p:sp>
        <p:nvSpPr>
          <p:cNvPr id="3" name="Ellipse 2"/>
          <p:cNvSpPr/>
          <p:nvPr/>
        </p:nvSpPr>
        <p:spPr>
          <a:xfrm>
            <a:off x="2123728" y="3229776"/>
            <a:ext cx="1080120" cy="504056"/>
          </a:xfrm>
          <a:prstGeom prst="ellipse">
            <a:avLst/>
          </a:prstGeom>
          <a:solidFill>
            <a:schemeClr val="accent2">
              <a:alpha val="22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6"/>
          <a:stretch>
            <a:fillRect/>
          </a:stretch>
        </p:blipFill>
        <p:spPr>
          <a:xfrm>
            <a:off x="498350" y="5666057"/>
            <a:ext cx="1913409" cy="524301"/>
          </a:xfrm>
          <a:prstGeom prst="rect">
            <a:avLst/>
          </a:prstGeom>
        </p:spPr>
      </p:pic>
      <p:pic>
        <p:nvPicPr>
          <p:cNvPr id="22" name="Espace réservé du contenu 21"/>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551638" y="1424801"/>
            <a:ext cx="4505220" cy="4872494"/>
          </a:xfrm>
        </p:spPr>
      </p:pic>
      <p:sp>
        <p:nvSpPr>
          <p:cNvPr id="8" name="Ellipse 7"/>
          <p:cNvSpPr/>
          <p:nvPr/>
        </p:nvSpPr>
        <p:spPr>
          <a:xfrm>
            <a:off x="4551638" y="5784598"/>
            <a:ext cx="1996905" cy="579671"/>
          </a:xfrm>
          <a:prstGeom prst="ellipse">
            <a:avLst/>
          </a:prstGeom>
          <a:solidFill>
            <a:schemeClr val="accent3">
              <a:alpha val="21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52817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716" y="0"/>
            <a:ext cx="8229600" cy="1143000"/>
          </a:xfrm>
        </p:spPr>
        <p:txBody>
          <a:bodyPr>
            <a:normAutofit fontScale="90000"/>
          </a:bodyPr>
          <a:lstStyle/>
          <a:p>
            <a:r>
              <a:rPr lang="fr-FR" sz="4000" dirty="0" smtClean="0">
                <a:solidFill>
                  <a:schemeClr val="accent2"/>
                </a:solidFill>
              </a:rPr>
              <a:t>Comprendre</a:t>
            </a:r>
            <a:br>
              <a:rPr lang="fr-FR" sz="4000" dirty="0" smtClean="0">
                <a:solidFill>
                  <a:schemeClr val="accent2"/>
                </a:solidFill>
              </a:rPr>
            </a:br>
            <a:r>
              <a:rPr lang="fr-FR" sz="4000" dirty="0" smtClean="0">
                <a:solidFill>
                  <a:schemeClr val="accent2"/>
                </a:solidFill>
              </a:rPr>
              <a:t>une date de copyright </a:t>
            </a:r>
            <a:endParaRPr lang="fr-FR" sz="4000" dirty="0">
              <a:solidFill>
                <a:schemeClr val="accent2"/>
              </a:solidFill>
            </a:endParaRPr>
          </a:p>
        </p:txBody>
      </p:sp>
      <p:sp>
        <p:nvSpPr>
          <p:cNvPr id="3" name="Espace réservé du contenu 2"/>
          <p:cNvSpPr>
            <a:spLocks noGrp="1"/>
          </p:cNvSpPr>
          <p:nvPr>
            <p:ph idx="1"/>
          </p:nvPr>
        </p:nvSpPr>
        <p:spPr>
          <a:xfrm>
            <a:off x="307974" y="3168109"/>
            <a:ext cx="8512497" cy="3656947"/>
          </a:xfrm>
          <a:ln>
            <a:solidFill>
              <a:schemeClr val="bg1"/>
            </a:solidFill>
          </a:ln>
          <a:effectLst>
            <a:outerShdw blurRad="50800" dist="50800" dir="5400000" algn="ctr" rotWithShape="0">
              <a:schemeClr val="bg1"/>
            </a:outerShdw>
          </a:effectLst>
        </p:spPr>
        <p:txBody>
          <a:bodyPr>
            <a:normAutofit fontScale="85000" lnSpcReduction="20000"/>
          </a:bodyPr>
          <a:lstStyle/>
          <a:p>
            <a:pPr algn="just"/>
            <a:r>
              <a:rPr lang="fr-FR" sz="2900" dirty="0" smtClean="0"/>
              <a:t>Le </a:t>
            </a:r>
            <a:r>
              <a:rPr lang="fr-FR" sz="2900" dirty="0"/>
              <a:t>copyright relève </a:t>
            </a:r>
            <a:r>
              <a:rPr lang="fr-FR" sz="2900" dirty="0" smtClean="0"/>
              <a:t>d’une </a:t>
            </a:r>
            <a:r>
              <a:rPr lang="fr-FR" sz="2900" dirty="0"/>
              <a:t>logique </a:t>
            </a:r>
            <a:r>
              <a:rPr lang="fr-FR" sz="2900" dirty="0" smtClean="0"/>
              <a:t>économique.</a:t>
            </a:r>
          </a:p>
          <a:p>
            <a:pPr algn="just"/>
            <a:r>
              <a:rPr lang="fr-FR" sz="2900" dirty="0" smtClean="0"/>
              <a:t>Le titulaire du copyright peut être l’auteur, le producteur ou l’éditeur de l’œuvre. </a:t>
            </a:r>
          </a:p>
          <a:p>
            <a:pPr algn="just"/>
            <a:r>
              <a:rPr lang="fr-FR" sz="2900" dirty="0" smtClean="0"/>
              <a:t>Il peut y avoir un copyright déposé pour un texte, pour une édition particulière, pour la couverture d’une édition, pour un apparat critique, pour une postface…</a:t>
            </a:r>
          </a:p>
          <a:p>
            <a:pPr algn="just"/>
            <a:r>
              <a:rPr lang="fr-FR" sz="2900" dirty="0" smtClean="0"/>
              <a:t>L’apposition du       ne nécessite aucun dépôt en France.</a:t>
            </a:r>
          </a:p>
          <a:p>
            <a:pPr algn="just"/>
            <a:r>
              <a:rPr lang="fr-FR" sz="2900" dirty="0" smtClean="0"/>
              <a:t>Ce </a:t>
            </a:r>
            <a:r>
              <a:rPr lang="fr-FR" sz="2900" dirty="0"/>
              <a:t>signe est </a:t>
            </a:r>
            <a:r>
              <a:rPr lang="fr-FR" sz="2900" dirty="0" smtClean="0"/>
              <a:t>utilisé </a:t>
            </a:r>
            <a:r>
              <a:rPr lang="fr-FR" sz="2900" dirty="0"/>
              <a:t>pour informer le public et ainsi valoriser la création </a:t>
            </a:r>
            <a:r>
              <a:rPr lang="fr-FR" sz="2900" dirty="0" smtClean="0"/>
              <a:t>et pour </a:t>
            </a:r>
            <a:r>
              <a:rPr lang="fr-FR" sz="2900" dirty="0"/>
              <a:t>prévenir les tiers et les dissuader de porter atteinte aux droits </a:t>
            </a:r>
            <a:r>
              <a:rPr lang="fr-FR" sz="2900" dirty="0" smtClean="0"/>
              <a:t>affichés,</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0756" y="-20969"/>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à coins arrondis 5"/>
          <p:cNvSpPr/>
          <p:nvPr/>
        </p:nvSpPr>
        <p:spPr>
          <a:xfrm>
            <a:off x="2843808" y="1163969"/>
            <a:ext cx="5446948" cy="1872208"/>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buNone/>
            </a:pPr>
            <a:r>
              <a:rPr lang="fr-FR" sz="2000" b="1" i="1" dirty="0" smtClean="0">
                <a:solidFill>
                  <a:schemeClr val="tx1"/>
                </a:solidFill>
              </a:rPr>
              <a:t>Copyright </a:t>
            </a:r>
            <a:r>
              <a:rPr lang="fr-FR" sz="2000" i="1" dirty="0">
                <a:solidFill>
                  <a:schemeClr val="tx1"/>
                </a:solidFill>
              </a:rPr>
              <a:t>(ou right of the copy, « droit relatif à l’exemplaire </a:t>
            </a:r>
            <a:r>
              <a:rPr lang="fr-FR" sz="2000" i="1" dirty="0" smtClean="0">
                <a:solidFill>
                  <a:schemeClr val="tx1"/>
                </a:solidFill>
              </a:rPr>
              <a:t>»): Droit </a:t>
            </a:r>
            <a:r>
              <a:rPr lang="fr-FR" sz="2000" i="1" dirty="0">
                <a:solidFill>
                  <a:schemeClr val="tx1"/>
                </a:solidFill>
              </a:rPr>
              <a:t>que se réserve un auteur ou son cessionnaire pour protéger l'exploitation, pendant un certain nombre d'années, d'une œuvre littéraire, artistique ou </a:t>
            </a:r>
            <a:r>
              <a:rPr lang="fr-FR" sz="2000" i="1" dirty="0" smtClean="0">
                <a:solidFill>
                  <a:schemeClr val="tx1"/>
                </a:solidFill>
              </a:rPr>
              <a:t>scientifique.</a:t>
            </a:r>
            <a:endParaRPr lang="fr-FR" sz="2000" i="1" dirty="0">
              <a:solidFill>
                <a:schemeClr val="tx1"/>
              </a:solidFill>
            </a:endParaRPr>
          </a:p>
        </p:txBody>
      </p:sp>
      <p:sp>
        <p:nvSpPr>
          <p:cNvPr id="7" name="AutoShape 2" descr="Résultat de recherche d'images pour &quot;copyrigh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Résultat de recherche d'images pour &quot;copyright&quot;"/>
          <p:cNvSpPr>
            <a:spLocks noChangeAspect="1" noChangeArrowheads="1"/>
          </p:cNvSpPr>
          <p:nvPr/>
        </p:nvSpPr>
        <p:spPr bwMode="auto">
          <a:xfrm>
            <a:off x="35341" y="10854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702" y="1287463"/>
            <a:ext cx="1325885" cy="1325885"/>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5268" y="5229200"/>
            <a:ext cx="320066" cy="320066"/>
          </a:xfrm>
          <a:prstGeom prst="rect">
            <a:avLst/>
          </a:prstGeom>
        </p:spPr>
      </p:pic>
    </p:spTree>
    <p:extLst>
      <p:ext uri="{BB962C8B-B14F-4D97-AF65-F5344CB8AC3E}">
        <p14:creationId xmlns:p14="http://schemas.microsoft.com/office/powerpoint/2010/main" val="3024863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914"/>
            <a:ext cx="8229600" cy="1143000"/>
          </a:xfrm>
        </p:spPr>
        <p:txBody>
          <a:bodyPr>
            <a:normAutofit fontScale="90000"/>
          </a:bodyPr>
          <a:lstStyle/>
          <a:p>
            <a:r>
              <a:rPr lang="fr-FR" sz="3600" dirty="0">
                <a:solidFill>
                  <a:schemeClr val="accent2"/>
                </a:solidFill>
              </a:rPr>
              <a:t>Enregistrer une date de copyright</a:t>
            </a:r>
            <a:br>
              <a:rPr lang="fr-FR" sz="3600" dirty="0">
                <a:solidFill>
                  <a:schemeClr val="accent2"/>
                </a:solidFill>
              </a:rPr>
            </a:br>
            <a:r>
              <a:rPr lang="fr-FR" sz="3600">
                <a:solidFill>
                  <a:schemeClr val="accent2"/>
                </a:solidFill>
              </a:rPr>
              <a:t>en </a:t>
            </a:r>
            <a:r>
              <a:rPr lang="fr-FR" sz="3600" err="1">
                <a:solidFill>
                  <a:schemeClr val="accent2"/>
                </a:solidFill>
              </a:rPr>
              <a:t>Unimarc</a:t>
            </a:r>
            <a:r>
              <a:rPr lang="fr-FR" sz="3600">
                <a:solidFill>
                  <a:schemeClr val="accent2"/>
                </a:solidFill>
              </a:rPr>
              <a:t> </a:t>
            </a:r>
            <a:r>
              <a:rPr lang="fr-FR" sz="3600" smtClean="0">
                <a:solidFill>
                  <a:schemeClr val="accent2"/>
                </a:solidFill>
              </a:rPr>
              <a:t>et </a:t>
            </a:r>
            <a:r>
              <a:rPr lang="fr-FR" sz="3600" dirty="0">
                <a:solidFill>
                  <a:schemeClr val="accent2"/>
                </a:solidFill>
              </a:rPr>
              <a:t>dans le </a:t>
            </a:r>
            <a:r>
              <a:rPr lang="fr-FR" sz="3600" dirty="0" err="1">
                <a:solidFill>
                  <a:schemeClr val="accent2"/>
                </a:solidFill>
              </a:rPr>
              <a:t>Sudoc</a:t>
            </a:r>
            <a:endParaRPr lang="fr-FR" sz="3600" dirty="0"/>
          </a:p>
        </p:txBody>
      </p:sp>
      <p:sp>
        <p:nvSpPr>
          <p:cNvPr id="3" name="Espace réservé du contenu 2"/>
          <p:cNvSpPr>
            <a:spLocks noGrp="1"/>
          </p:cNvSpPr>
          <p:nvPr>
            <p:ph idx="1"/>
          </p:nvPr>
        </p:nvSpPr>
        <p:spPr>
          <a:xfrm>
            <a:off x="251520" y="1221797"/>
            <a:ext cx="8640960" cy="5951619"/>
          </a:xfrm>
        </p:spPr>
        <p:txBody>
          <a:bodyPr>
            <a:normAutofit fontScale="62500" lnSpcReduction="20000"/>
          </a:bodyPr>
          <a:lstStyle/>
          <a:p>
            <a:pPr marL="0" indent="0" algn="ctr">
              <a:buNone/>
            </a:pPr>
            <a:r>
              <a:rPr lang="fr-FR" sz="3400" dirty="0" smtClean="0">
                <a:solidFill>
                  <a:schemeClr val="tx2">
                    <a:lumMod val="60000"/>
                    <a:lumOff val="40000"/>
                  </a:schemeClr>
                </a:solidFill>
              </a:rPr>
              <a:t>La cohérence des dates de copyright entre les zones 100 et 214</a:t>
            </a:r>
          </a:p>
          <a:p>
            <a:pPr marL="0" indent="0">
              <a:buNone/>
            </a:pPr>
            <a:endParaRPr lang="fr-FR" sz="2400" dirty="0" smtClean="0"/>
          </a:p>
          <a:p>
            <a:pPr marL="0" indent="0">
              <a:buNone/>
            </a:pPr>
            <a:endParaRPr lang="fr-FR" sz="2400" dirty="0"/>
          </a:p>
          <a:p>
            <a:pPr marL="0" indent="0">
              <a:buNone/>
            </a:pPr>
            <a:endParaRPr lang="fr-FR" sz="2400" dirty="0"/>
          </a:p>
          <a:p>
            <a:pPr marL="0" indent="0">
              <a:buNone/>
            </a:pPr>
            <a:endParaRPr lang="fr-FR" sz="2400" dirty="0"/>
          </a:p>
          <a:p>
            <a:endParaRPr lang="fr-FR" sz="2400" dirty="0" smtClean="0"/>
          </a:p>
          <a:p>
            <a:pPr algn="just"/>
            <a:r>
              <a:rPr lang="fr-FR" sz="2900" dirty="0" smtClean="0"/>
              <a:t>Si la date tenant lieu de date de publication est une date de copyright (enregistrée en 214 #4 $</a:t>
            </a:r>
            <a:r>
              <a:rPr lang="fr-FR" sz="2900" dirty="0" err="1" smtClean="0"/>
              <a:t>dC</a:t>
            </a:r>
            <a:r>
              <a:rPr lang="fr-FR" sz="2900" dirty="0" smtClean="0"/>
              <a:t> ou P), c’est cette même date qui sera retenue en 100 $a</a:t>
            </a:r>
          </a:p>
          <a:p>
            <a:endParaRPr lang="fr-FR" sz="2900" dirty="0" smtClean="0"/>
          </a:p>
          <a:p>
            <a:pPr algn="just"/>
            <a:r>
              <a:rPr lang="fr-FR" sz="2900" dirty="0" smtClean="0"/>
              <a:t>Si cette date tenant lieu de date de publication est une date de copyright (enregistrée en 214 #4 $</a:t>
            </a:r>
            <a:r>
              <a:rPr lang="fr-FR" sz="2900" dirty="0" err="1" smtClean="0"/>
              <a:t>dC</a:t>
            </a:r>
            <a:r>
              <a:rPr lang="fr-FR" sz="2900" dirty="0" smtClean="0"/>
              <a:t> ou P), et si cette date de copyright de la manifestation s’avère être également la date de copyright de l’expression principale, cette date peut également être enregistrée en 100 $f (date de l’expression principale)</a:t>
            </a:r>
            <a:endParaRPr lang="fr-FR" sz="2900" dirty="0"/>
          </a:p>
          <a:p>
            <a:pPr marL="0" indent="0">
              <a:buNone/>
            </a:pPr>
            <a:endParaRPr lang="fr-FR" sz="2900" dirty="0"/>
          </a:p>
          <a:p>
            <a:pPr algn="just"/>
            <a:r>
              <a:rPr lang="fr-FR" sz="2900" dirty="0" smtClean="0"/>
              <a:t>Il doit y avoir une </a:t>
            </a:r>
            <a:r>
              <a:rPr lang="fr-FR" sz="2900" b="1" dirty="0" smtClean="0">
                <a:solidFill>
                  <a:schemeClr val="accent2"/>
                </a:solidFill>
              </a:rPr>
              <a:t>parfaite cohérence entre la date enregistrée en 100 $a et la </a:t>
            </a:r>
            <a:r>
              <a:rPr lang="fr-FR" sz="2900" b="1" dirty="0">
                <a:solidFill>
                  <a:schemeClr val="accent2"/>
                </a:solidFill>
              </a:rPr>
              <a:t>date retenue en </a:t>
            </a:r>
            <a:r>
              <a:rPr lang="fr-FR" sz="2900" b="1" dirty="0" smtClean="0">
                <a:solidFill>
                  <a:schemeClr val="accent2"/>
                </a:solidFill>
              </a:rPr>
              <a:t>214</a:t>
            </a:r>
            <a:r>
              <a:rPr lang="fr-FR" sz="2900" dirty="0" smtClean="0">
                <a:solidFill>
                  <a:schemeClr val="accent2"/>
                </a:solidFill>
              </a:rPr>
              <a:t> </a:t>
            </a:r>
            <a:r>
              <a:rPr lang="fr-FR" sz="2900" dirty="0"/>
              <a:t>pour tenir lieu de date de publication, quelle que soit le type de </a:t>
            </a:r>
            <a:r>
              <a:rPr lang="fr-FR" sz="2900" dirty="0" smtClean="0"/>
              <a:t>mention (publication</a:t>
            </a:r>
            <a:r>
              <a:rPr lang="fr-FR" sz="2900" dirty="0"/>
              <a:t>, </a:t>
            </a:r>
            <a:r>
              <a:rPr lang="fr-FR" sz="2900" dirty="0" smtClean="0"/>
              <a:t>dépôt légal, </a:t>
            </a:r>
            <a:r>
              <a:rPr lang="fr-FR" sz="2900" dirty="0"/>
              <a:t>diffusion/distribution, copyright ou fabrication).</a:t>
            </a:r>
            <a:br>
              <a:rPr lang="fr-FR" sz="2900" dirty="0"/>
            </a:br>
            <a:endParaRPr lang="fr-FR" sz="2900" dirty="0" smtClean="0"/>
          </a:p>
          <a:p>
            <a:pPr marL="457200" lvl="1" indent="0">
              <a:buNone/>
            </a:pPr>
            <a:r>
              <a:rPr lang="es-ES" sz="2600" b="1" dirty="0" smtClean="0">
                <a:solidFill>
                  <a:schemeClr val="accent3">
                    <a:lumMod val="75000"/>
                  </a:schemeClr>
                </a:solidFill>
              </a:rPr>
              <a:t>100</a:t>
            </a:r>
            <a:r>
              <a:rPr lang="es-ES" sz="2600" dirty="0" smtClean="0"/>
              <a:t> 0#</a:t>
            </a:r>
            <a:r>
              <a:rPr lang="es-ES" sz="2600" b="1" dirty="0" smtClean="0">
                <a:solidFill>
                  <a:schemeClr val="accent1"/>
                </a:solidFill>
              </a:rPr>
              <a:t>$a2017</a:t>
            </a:r>
          </a:p>
          <a:p>
            <a:pPr marL="457200" lvl="1" indent="0">
              <a:buNone/>
            </a:pPr>
            <a:r>
              <a:rPr lang="es-ES" sz="2600" dirty="0" smtClean="0"/>
              <a:t>214 </a:t>
            </a:r>
            <a:r>
              <a:rPr lang="es-ES" sz="2600" dirty="0"/>
              <a:t>#0‎$</a:t>
            </a:r>
            <a:r>
              <a:rPr lang="es-ES" sz="2600" dirty="0" err="1"/>
              <a:t>aCiudad</a:t>
            </a:r>
            <a:r>
              <a:rPr lang="es-ES" sz="2600" dirty="0"/>
              <a:t> de México‎$</a:t>
            </a:r>
            <a:r>
              <a:rPr lang="es-ES" sz="2600" dirty="0" err="1"/>
              <a:t>cAkal</a:t>
            </a:r>
            <a:endParaRPr lang="es-ES" sz="2600" dirty="0"/>
          </a:p>
          <a:p>
            <a:pPr marL="457200" lvl="1" indent="0">
              <a:buNone/>
            </a:pPr>
            <a:r>
              <a:rPr lang="es-ES" sz="2600" b="1" dirty="0" smtClean="0">
                <a:solidFill>
                  <a:schemeClr val="accent3">
                    <a:lumMod val="75000"/>
                  </a:schemeClr>
                </a:solidFill>
              </a:rPr>
              <a:t>214</a:t>
            </a:r>
            <a:r>
              <a:rPr lang="es-ES" sz="2600" dirty="0" smtClean="0"/>
              <a:t> </a:t>
            </a:r>
            <a:r>
              <a:rPr lang="es-ES" sz="2600" dirty="0"/>
              <a:t>#4‎</a:t>
            </a:r>
            <a:r>
              <a:rPr lang="es-ES" sz="2600" b="1" dirty="0" smtClean="0">
                <a:solidFill>
                  <a:schemeClr val="accent1"/>
                </a:solidFill>
              </a:rPr>
              <a:t>$</a:t>
            </a:r>
            <a:r>
              <a:rPr lang="es-ES" sz="2600" b="1" dirty="0" err="1" smtClean="0">
                <a:solidFill>
                  <a:schemeClr val="accent1"/>
                </a:solidFill>
              </a:rPr>
              <a:t>dC</a:t>
            </a:r>
            <a:r>
              <a:rPr lang="es-ES" sz="2600" b="1" dirty="0" smtClean="0">
                <a:solidFill>
                  <a:schemeClr val="accent1"/>
                </a:solidFill>
              </a:rPr>
              <a:t> 2017</a:t>
            </a:r>
            <a:endParaRPr lang="fr-FR" sz="2600" b="1" dirty="0">
              <a:solidFill>
                <a:schemeClr val="accent1"/>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0756" y="-20969"/>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à coins arrondis 6"/>
          <p:cNvSpPr/>
          <p:nvPr/>
        </p:nvSpPr>
        <p:spPr>
          <a:xfrm>
            <a:off x="1259632" y="1684214"/>
            <a:ext cx="6624736" cy="864096"/>
          </a:xfrm>
          <a:prstGeom prst="roundRect">
            <a:avLst/>
          </a:prstGeom>
          <a:solidFill>
            <a:schemeClr val="accent1">
              <a:lumMod val="20000"/>
              <a:lumOff val="80000"/>
            </a:schemeClr>
          </a:solidFill>
          <a:ln>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fr-FR" b="1" u="sng" dirty="0" smtClean="0">
                <a:solidFill>
                  <a:schemeClr val="tx2">
                    <a:lumMod val="60000"/>
                    <a:lumOff val="40000"/>
                  </a:schemeClr>
                </a:solidFill>
              </a:rPr>
              <a:t>Principe 1 </a:t>
            </a:r>
            <a:r>
              <a:rPr lang="fr-FR" b="1" dirty="0">
                <a:solidFill>
                  <a:schemeClr val="tx2">
                    <a:lumMod val="60000"/>
                    <a:lumOff val="40000"/>
                  </a:schemeClr>
                </a:solidFill>
              </a:rPr>
              <a:t>: La date </a:t>
            </a:r>
            <a:r>
              <a:rPr lang="fr-FR" b="1" dirty="0" smtClean="0">
                <a:solidFill>
                  <a:schemeClr val="tx2">
                    <a:lumMod val="60000"/>
                    <a:lumOff val="40000"/>
                  </a:schemeClr>
                </a:solidFill>
              </a:rPr>
              <a:t>retenue </a:t>
            </a:r>
            <a:r>
              <a:rPr lang="fr-FR" b="1" dirty="0">
                <a:solidFill>
                  <a:schemeClr val="tx2">
                    <a:lumMod val="60000"/>
                    <a:lumOff val="40000"/>
                  </a:schemeClr>
                </a:solidFill>
              </a:rPr>
              <a:t>comme date de publication en zone de l’adresse </a:t>
            </a:r>
            <a:r>
              <a:rPr lang="fr-FR" b="1" dirty="0" smtClean="0">
                <a:solidFill>
                  <a:schemeClr val="tx2">
                    <a:lumMod val="60000"/>
                    <a:lumOff val="40000"/>
                  </a:schemeClr>
                </a:solidFill>
              </a:rPr>
              <a:t>214 </a:t>
            </a:r>
            <a:r>
              <a:rPr lang="fr-FR" b="1" dirty="0">
                <a:solidFill>
                  <a:schemeClr val="tx2">
                    <a:lumMod val="60000"/>
                    <a:lumOff val="40000"/>
                  </a:schemeClr>
                </a:solidFill>
              </a:rPr>
              <a:t>est la date à enregistrer dans la zone 100 $a</a:t>
            </a:r>
          </a:p>
        </p:txBody>
      </p:sp>
      <p:sp>
        <p:nvSpPr>
          <p:cNvPr id="8" name="Rectangle à coins arrondis 7"/>
          <p:cNvSpPr/>
          <p:nvPr/>
        </p:nvSpPr>
        <p:spPr>
          <a:xfrm>
            <a:off x="4427984" y="5661248"/>
            <a:ext cx="4147280" cy="864096"/>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b="1" u="sng" dirty="0">
                <a:solidFill>
                  <a:schemeClr val="accent1"/>
                </a:solidFill>
              </a:rPr>
              <a:t>P</a:t>
            </a:r>
            <a:r>
              <a:rPr lang="fr-FR" b="1" u="sng" dirty="0" smtClean="0">
                <a:solidFill>
                  <a:schemeClr val="accent1"/>
                </a:solidFill>
              </a:rPr>
              <a:t>rincipe 2 </a:t>
            </a:r>
            <a:r>
              <a:rPr lang="fr-FR" b="1" dirty="0" smtClean="0">
                <a:solidFill>
                  <a:schemeClr val="accent1"/>
                </a:solidFill>
              </a:rPr>
              <a:t>: une seule date est enregistrée en zone 214 </a:t>
            </a:r>
            <a:endParaRPr lang="fr-FR" b="1" dirty="0">
              <a:solidFill>
                <a:schemeClr val="accent1"/>
              </a:solidFill>
            </a:endParaRPr>
          </a:p>
        </p:txBody>
      </p:sp>
    </p:spTree>
    <p:extLst>
      <p:ext uri="{BB962C8B-B14F-4D97-AF65-F5344CB8AC3E}">
        <p14:creationId xmlns:p14="http://schemas.microsoft.com/office/powerpoint/2010/main" val="502382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a:solidFill>
                  <a:schemeClr val="accent2"/>
                </a:solidFill>
              </a:rPr>
              <a:t>Enregistrer une date de copyright</a:t>
            </a:r>
            <a:br>
              <a:rPr lang="fr-FR" sz="3600" dirty="0">
                <a:solidFill>
                  <a:schemeClr val="accent2"/>
                </a:solidFill>
              </a:rPr>
            </a:br>
            <a:r>
              <a:rPr lang="fr-FR" sz="3600">
                <a:solidFill>
                  <a:schemeClr val="accent2"/>
                </a:solidFill>
              </a:rPr>
              <a:t>en </a:t>
            </a:r>
            <a:r>
              <a:rPr lang="fr-FR" sz="3600" err="1">
                <a:solidFill>
                  <a:schemeClr val="accent2"/>
                </a:solidFill>
              </a:rPr>
              <a:t>Unimarc</a:t>
            </a:r>
            <a:r>
              <a:rPr lang="fr-FR" sz="3600">
                <a:solidFill>
                  <a:schemeClr val="accent2"/>
                </a:solidFill>
              </a:rPr>
              <a:t> </a:t>
            </a:r>
            <a:r>
              <a:rPr lang="fr-FR" sz="3600" smtClean="0">
                <a:solidFill>
                  <a:schemeClr val="accent2"/>
                </a:solidFill>
              </a:rPr>
              <a:t>et </a:t>
            </a:r>
            <a:r>
              <a:rPr lang="fr-FR" sz="3600" dirty="0">
                <a:solidFill>
                  <a:schemeClr val="accent2"/>
                </a:solidFill>
              </a:rPr>
              <a:t>dans le </a:t>
            </a:r>
            <a:r>
              <a:rPr lang="fr-FR" sz="3600" dirty="0" err="1">
                <a:solidFill>
                  <a:schemeClr val="accent2"/>
                </a:solidFill>
              </a:rPr>
              <a:t>Sudoc</a:t>
            </a:r>
            <a:endParaRPr lang="fr-FR" sz="3600" dirty="0"/>
          </a:p>
        </p:txBody>
      </p:sp>
      <p:sp>
        <p:nvSpPr>
          <p:cNvPr id="3" name="Espace réservé du contenu 2"/>
          <p:cNvSpPr>
            <a:spLocks noGrp="1"/>
          </p:cNvSpPr>
          <p:nvPr>
            <p:ph idx="1"/>
          </p:nvPr>
        </p:nvSpPr>
        <p:spPr>
          <a:xfrm>
            <a:off x="457200" y="1600200"/>
            <a:ext cx="8229600" cy="4853136"/>
          </a:xfrm>
        </p:spPr>
        <p:txBody>
          <a:bodyPr/>
          <a:lstStyle/>
          <a:p>
            <a:pPr marL="0" indent="0">
              <a:buNone/>
            </a:pPr>
            <a:r>
              <a:rPr lang="fr-FR" sz="2800" dirty="0" smtClean="0"/>
              <a:t>Trois zones peuvent être concernées :</a:t>
            </a:r>
          </a:p>
          <a:p>
            <a:pPr>
              <a:buFont typeface="Wingdings" panose="05000000000000000000" pitchFamily="2" charset="2"/>
              <a:buChar char="§"/>
            </a:pPr>
            <a:r>
              <a:rPr lang="fr-FR" sz="2400" b="1" dirty="0" smtClean="0"/>
              <a:t>214 #4 $</a:t>
            </a:r>
            <a:r>
              <a:rPr lang="fr-FR" sz="2400" b="1" dirty="0" err="1" smtClean="0"/>
              <a:t>dC</a:t>
            </a:r>
            <a:r>
              <a:rPr lang="fr-FR" sz="2400" b="1" dirty="0" smtClean="0"/>
              <a:t> </a:t>
            </a:r>
            <a:r>
              <a:rPr lang="fr-FR" sz="2400" dirty="0" smtClean="0"/>
              <a:t>[et/ou </a:t>
            </a:r>
            <a:r>
              <a:rPr lang="fr-FR" sz="2400" dirty="0"/>
              <a:t>P</a:t>
            </a:r>
            <a:r>
              <a:rPr lang="fr-FR" sz="2400" dirty="0" smtClean="0"/>
              <a:t>] : enregistrer la </a:t>
            </a:r>
            <a:r>
              <a:rPr lang="fr-FR" sz="2400" b="1" dirty="0" smtClean="0"/>
              <a:t>date de copyright </a:t>
            </a:r>
            <a:r>
              <a:rPr lang="fr-FR" sz="2400" dirty="0" smtClean="0"/>
              <a:t>[et/ou de protection sonore] </a:t>
            </a:r>
            <a:r>
              <a:rPr lang="fr-FR" sz="2400" b="1" dirty="0"/>
              <a:t>de la manifestation</a:t>
            </a:r>
            <a:endParaRPr lang="fr-FR" sz="2400" b="1" dirty="0" smtClean="0"/>
          </a:p>
          <a:p>
            <a:pPr>
              <a:buFont typeface="Wingdings" panose="05000000000000000000" pitchFamily="2" charset="2"/>
              <a:buChar char="§"/>
            </a:pPr>
            <a:r>
              <a:rPr lang="fr-FR" sz="2400" b="1" dirty="0" smtClean="0">
                <a:solidFill>
                  <a:schemeClr val="tx2">
                    <a:lumMod val="60000"/>
                    <a:lumOff val="40000"/>
                  </a:schemeClr>
                </a:solidFill>
              </a:rPr>
              <a:t>100 $f : </a:t>
            </a:r>
            <a:r>
              <a:rPr lang="fr-FR" sz="2400" dirty="0" smtClean="0"/>
              <a:t>enregistrer </a:t>
            </a:r>
            <a:r>
              <a:rPr lang="fr-FR" sz="2400" i="1" dirty="0" smtClean="0"/>
              <a:t>la </a:t>
            </a:r>
            <a:r>
              <a:rPr lang="fr-FR" sz="2400" b="1" i="1" dirty="0" smtClean="0">
                <a:solidFill>
                  <a:schemeClr val="tx2">
                    <a:lumMod val="60000"/>
                    <a:lumOff val="40000"/>
                  </a:schemeClr>
                </a:solidFill>
              </a:rPr>
              <a:t>date de copyright de l’expression principale</a:t>
            </a:r>
            <a:r>
              <a:rPr lang="fr-FR" sz="2400" i="1" dirty="0" smtClean="0">
                <a:solidFill>
                  <a:schemeClr val="tx2">
                    <a:lumMod val="60000"/>
                    <a:lumOff val="40000"/>
                  </a:schemeClr>
                </a:solidFill>
              </a:rPr>
              <a:t> </a:t>
            </a:r>
            <a:r>
              <a:rPr lang="fr-FR" sz="2400" i="1" dirty="0" smtClean="0"/>
              <a:t>de la ressource</a:t>
            </a:r>
          </a:p>
          <a:p>
            <a:pPr>
              <a:buFont typeface="Wingdings" panose="05000000000000000000" pitchFamily="2" charset="2"/>
              <a:buChar char="§"/>
            </a:pPr>
            <a:r>
              <a:rPr lang="fr-FR" sz="2400" b="1" dirty="0" smtClean="0">
                <a:solidFill>
                  <a:srgbClr val="FF5050"/>
                </a:solidFill>
              </a:rPr>
              <a:t>306 $a</a:t>
            </a:r>
            <a:r>
              <a:rPr lang="fr-FR" sz="2400" b="1" dirty="0" smtClean="0"/>
              <a:t> : </a:t>
            </a:r>
            <a:r>
              <a:rPr lang="fr-FR" sz="2400" dirty="0" smtClean="0"/>
              <a:t>enregistrer </a:t>
            </a:r>
            <a:r>
              <a:rPr lang="fr-FR" sz="2400" i="1" dirty="0"/>
              <a:t>la </a:t>
            </a:r>
            <a:r>
              <a:rPr lang="fr-FR" sz="2400" b="1" i="1" dirty="0">
                <a:solidFill>
                  <a:srgbClr val="FF5050"/>
                </a:solidFill>
              </a:rPr>
              <a:t>date de copyright de </a:t>
            </a:r>
            <a:r>
              <a:rPr lang="fr-FR" sz="2400" i="1" dirty="0">
                <a:solidFill>
                  <a:srgbClr val="FF5050"/>
                </a:solidFill>
              </a:rPr>
              <a:t>l</a:t>
            </a:r>
            <a:r>
              <a:rPr lang="fr-FR" sz="2400" b="1" i="1" dirty="0">
                <a:solidFill>
                  <a:srgbClr val="FF5050"/>
                </a:solidFill>
              </a:rPr>
              <a:t>’œuvre</a:t>
            </a:r>
            <a:r>
              <a:rPr lang="fr-FR" sz="2400" i="1" dirty="0">
                <a:solidFill>
                  <a:srgbClr val="FF5050"/>
                </a:solidFill>
              </a:rPr>
              <a:t> </a:t>
            </a:r>
            <a:r>
              <a:rPr lang="fr-FR" sz="2400" i="1" dirty="0" smtClean="0"/>
              <a:t>dans le cas des images animées / enregistrements sonores</a:t>
            </a:r>
            <a:endParaRPr lang="fr-FR" sz="2400" dirty="0" smtClean="0"/>
          </a:p>
          <a:p>
            <a:pPr marL="0" indent="0">
              <a:buNone/>
            </a:pPr>
            <a:endParaRPr lang="fr-FR" sz="2400"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0756" y="-20969"/>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655676" y="4586199"/>
            <a:ext cx="6635080" cy="18722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fr-FR" sz="1600" dirty="0"/>
              <a:t>100 0#‎$a2016 </a:t>
            </a:r>
          </a:p>
          <a:p>
            <a:r>
              <a:rPr lang="fr-FR" sz="1600" dirty="0" smtClean="0"/>
              <a:t>200 </a:t>
            </a:r>
            <a:r>
              <a:rPr lang="fr-FR" sz="1600" dirty="0"/>
              <a:t>1#‎$</a:t>
            </a:r>
            <a:r>
              <a:rPr lang="fr-FR" sz="1600" dirty="0" err="1"/>
              <a:t>a@Tarzan</a:t>
            </a:r>
            <a:r>
              <a:rPr lang="fr-FR" sz="1600" dirty="0"/>
              <a:t>‎$</a:t>
            </a:r>
            <a:r>
              <a:rPr lang="fr-FR" sz="1600" dirty="0" err="1"/>
              <a:t>eLa</a:t>
            </a:r>
            <a:r>
              <a:rPr lang="fr-FR" sz="1600" dirty="0"/>
              <a:t> jungle a retrouvé son roi‎$</a:t>
            </a:r>
            <a:r>
              <a:rPr lang="fr-FR" sz="1600" dirty="0" err="1"/>
              <a:t>fDavid</a:t>
            </a:r>
            <a:r>
              <a:rPr lang="fr-FR" sz="1600" dirty="0"/>
              <a:t> Yates, </a:t>
            </a:r>
            <a:r>
              <a:rPr lang="fr-FR" sz="1600" dirty="0" err="1" smtClean="0"/>
              <a:t>réalisation$gCraig</a:t>
            </a:r>
            <a:r>
              <a:rPr lang="fr-FR" sz="1600" dirty="0" smtClean="0"/>
              <a:t> </a:t>
            </a:r>
            <a:r>
              <a:rPr lang="fr-FR" sz="1600" dirty="0" err="1"/>
              <a:t>Brewer</a:t>
            </a:r>
            <a:r>
              <a:rPr lang="fr-FR" sz="1600" dirty="0"/>
              <a:t>, scénario‎$</a:t>
            </a:r>
            <a:r>
              <a:rPr lang="fr-FR" sz="1600" dirty="0" err="1"/>
              <a:t>gEdgar</a:t>
            </a:r>
            <a:r>
              <a:rPr lang="fr-FR" sz="1600" dirty="0"/>
              <a:t> </a:t>
            </a:r>
            <a:r>
              <a:rPr lang="fr-FR" sz="1600" dirty="0" err="1"/>
              <a:t>Rice</a:t>
            </a:r>
            <a:r>
              <a:rPr lang="fr-FR" sz="1600" dirty="0"/>
              <a:t> Burroughs, </a:t>
            </a:r>
            <a:r>
              <a:rPr lang="fr-FR" sz="1600" dirty="0" smtClean="0"/>
              <a:t>auteur </a:t>
            </a:r>
            <a:r>
              <a:rPr lang="fr-FR" sz="1600" dirty="0"/>
              <a:t>adapté</a:t>
            </a:r>
            <a:r>
              <a:rPr lang="fr-FR" sz="1600" dirty="0" smtClean="0"/>
              <a:t>‎</a:t>
            </a:r>
            <a:endParaRPr lang="fr-FR" sz="1600" dirty="0"/>
          </a:p>
          <a:p>
            <a:r>
              <a:rPr lang="fr-FR" sz="1600" dirty="0" smtClean="0"/>
              <a:t>214 </a:t>
            </a:r>
            <a:r>
              <a:rPr lang="fr-FR" sz="1600" dirty="0"/>
              <a:t>#0‎$a[Neuilly-sur-Seine]‎$</a:t>
            </a:r>
            <a:r>
              <a:rPr lang="fr-FR" sz="1600" dirty="0" err="1"/>
              <a:t>cWarner</a:t>
            </a:r>
            <a:r>
              <a:rPr lang="fr-FR" sz="1600" dirty="0"/>
              <a:t> </a:t>
            </a:r>
            <a:r>
              <a:rPr lang="fr-FR" sz="1600" dirty="0" err="1"/>
              <a:t>Bros</a:t>
            </a:r>
            <a:r>
              <a:rPr lang="fr-FR" sz="1600" dirty="0"/>
              <a:t> </a:t>
            </a:r>
            <a:r>
              <a:rPr lang="fr-FR" sz="1600" dirty="0" err="1"/>
              <a:t>entertainment</a:t>
            </a:r>
            <a:r>
              <a:rPr lang="fr-FR" sz="1600" dirty="0"/>
              <a:t> </a:t>
            </a:r>
            <a:r>
              <a:rPr lang="fr-FR" sz="1600" dirty="0" smtClean="0"/>
              <a:t>France$d2016</a:t>
            </a:r>
            <a:endParaRPr lang="fr-FR" sz="1600" dirty="0"/>
          </a:p>
          <a:p>
            <a:r>
              <a:rPr lang="fr-FR" sz="1600" dirty="0" smtClean="0"/>
              <a:t>214 </a:t>
            </a:r>
            <a:r>
              <a:rPr lang="fr-FR" sz="1600" dirty="0"/>
              <a:t>#2‎$</a:t>
            </a:r>
            <a:r>
              <a:rPr lang="fr-FR" sz="1600" dirty="0" err="1"/>
              <a:t>cWarner</a:t>
            </a:r>
            <a:r>
              <a:rPr lang="fr-FR" sz="1600" dirty="0"/>
              <a:t> home </a:t>
            </a:r>
            <a:r>
              <a:rPr lang="fr-FR" sz="1600" dirty="0" err="1"/>
              <a:t>video</a:t>
            </a:r>
            <a:r>
              <a:rPr lang="fr-FR" sz="1600" dirty="0"/>
              <a:t> </a:t>
            </a:r>
            <a:r>
              <a:rPr lang="fr-FR" sz="1600" dirty="0" smtClean="0"/>
              <a:t>France</a:t>
            </a:r>
            <a:endParaRPr lang="fr-FR" sz="1600" dirty="0"/>
          </a:p>
          <a:p>
            <a:r>
              <a:rPr lang="fr-FR" sz="1600" b="1" dirty="0">
                <a:solidFill>
                  <a:srgbClr val="FF5050"/>
                </a:solidFill>
              </a:rPr>
              <a:t>306 ##‎$</a:t>
            </a:r>
            <a:r>
              <a:rPr lang="fr-FR" sz="1600" b="1" dirty="0" err="1" smtClean="0">
                <a:solidFill>
                  <a:srgbClr val="FF5050"/>
                </a:solidFill>
              </a:rPr>
              <a:t>aCopyright</a:t>
            </a:r>
            <a:r>
              <a:rPr lang="fr-FR" sz="1600" b="1" dirty="0" smtClean="0">
                <a:solidFill>
                  <a:srgbClr val="FF5050"/>
                </a:solidFill>
              </a:rPr>
              <a:t> de la production </a:t>
            </a:r>
            <a:r>
              <a:rPr lang="fr-FR" sz="1600" dirty="0"/>
              <a:t>: Edgar </a:t>
            </a:r>
            <a:r>
              <a:rPr lang="fr-FR" sz="1600" dirty="0" err="1"/>
              <a:t>Rice</a:t>
            </a:r>
            <a:r>
              <a:rPr lang="fr-FR" sz="1600" dirty="0"/>
              <a:t> Burroughs</a:t>
            </a:r>
            <a:r>
              <a:rPr lang="fr-FR" sz="1600" dirty="0" smtClean="0"/>
              <a:t>, INC, Warner </a:t>
            </a:r>
            <a:r>
              <a:rPr lang="fr-FR" sz="1600" dirty="0" err="1"/>
              <a:t>Bross,Village</a:t>
            </a:r>
            <a:r>
              <a:rPr lang="fr-FR" sz="1600" dirty="0"/>
              <a:t> </a:t>
            </a:r>
            <a:r>
              <a:rPr lang="fr-FR" sz="1600" dirty="0" err="1"/>
              <a:t>Roadshow</a:t>
            </a:r>
            <a:r>
              <a:rPr lang="fr-FR" sz="1600" dirty="0"/>
              <a:t>, cop. 2016</a:t>
            </a:r>
          </a:p>
        </p:txBody>
      </p:sp>
    </p:spTree>
    <p:extLst>
      <p:ext uri="{BB962C8B-B14F-4D97-AF65-F5344CB8AC3E}">
        <p14:creationId xmlns:p14="http://schemas.microsoft.com/office/powerpoint/2010/main" val="1802137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26170"/>
          </a:xfrm>
        </p:spPr>
        <p:txBody>
          <a:bodyPr/>
          <a:lstStyle/>
          <a:p>
            <a:r>
              <a:rPr lang="fr-FR" dirty="0" smtClean="0">
                <a:solidFill>
                  <a:srgbClr val="FF0000"/>
                </a:solidFill>
              </a:rPr>
              <a:t>Avant toute chose…</a:t>
            </a:r>
            <a:endParaRPr lang="fr-FR" dirty="0">
              <a:solidFill>
                <a:srgbClr val="FF0000"/>
              </a:solidFill>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556792"/>
            <a:ext cx="2324100" cy="1971675"/>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4367214"/>
            <a:ext cx="3370334" cy="2070348"/>
          </a:xfrm>
          <a:prstGeom prst="rect">
            <a:avLst/>
          </a:prstGeom>
        </p:spPr>
      </p:pic>
      <p:sp>
        <p:nvSpPr>
          <p:cNvPr id="7" name="Ellipse 6"/>
          <p:cNvSpPr/>
          <p:nvPr/>
        </p:nvSpPr>
        <p:spPr>
          <a:xfrm>
            <a:off x="3649933" y="3429000"/>
            <a:ext cx="1584176" cy="93610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4800" dirty="0" smtClean="0"/>
              <a:t>ET </a:t>
            </a:r>
            <a:endParaRPr lang="fr-FR" sz="4800" dirty="0"/>
          </a:p>
        </p:txBody>
      </p:sp>
    </p:spTree>
    <p:extLst>
      <p:ext uri="{BB962C8B-B14F-4D97-AF65-F5344CB8AC3E}">
        <p14:creationId xmlns:p14="http://schemas.microsoft.com/office/powerpoint/2010/main" val="18062649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solidFill>
                  <a:schemeClr val="accent2"/>
                </a:solidFill>
              </a:rPr>
              <a:t>Enregistrer une date de copyright</a:t>
            </a:r>
            <a:br>
              <a:rPr lang="fr-FR" sz="3600" dirty="0">
                <a:solidFill>
                  <a:schemeClr val="accent2"/>
                </a:solidFill>
              </a:rPr>
            </a:br>
            <a:r>
              <a:rPr lang="fr-FR" sz="3600">
                <a:solidFill>
                  <a:schemeClr val="accent2"/>
                </a:solidFill>
              </a:rPr>
              <a:t>en </a:t>
            </a:r>
            <a:r>
              <a:rPr lang="fr-FR" sz="3600" err="1">
                <a:solidFill>
                  <a:schemeClr val="accent2"/>
                </a:solidFill>
              </a:rPr>
              <a:t>Unimarc</a:t>
            </a:r>
            <a:r>
              <a:rPr lang="fr-FR" sz="3600">
                <a:solidFill>
                  <a:schemeClr val="accent2"/>
                </a:solidFill>
              </a:rPr>
              <a:t> </a:t>
            </a:r>
            <a:r>
              <a:rPr lang="fr-FR" sz="3600" smtClean="0">
                <a:solidFill>
                  <a:schemeClr val="accent2"/>
                </a:solidFill>
              </a:rPr>
              <a:t>et </a:t>
            </a:r>
            <a:r>
              <a:rPr lang="fr-FR" sz="3600" dirty="0">
                <a:solidFill>
                  <a:schemeClr val="accent2"/>
                </a:solidFill>
              </a:rPr>
              <a:t>dans le </a:t>
            </a:r>
            <a:r>
              <a:rPr lang="fr-FR" sz="3600" dirty="0" err="1">
                <a:solidFill>
                  <a:schemeClr val="accent2"/>
                </a:solidFill>
              </a:rPr>
              <a:t>Sudoc</a:t>
            </a:r>
            <a:endParaRPr lang="fr-FR" sz="3600" dirty="0"/>
          </a:p>
        </p:txBody>
      </p:sp>
      <p:sp>
        <p:nvSpPr>
          <p:cNvPr id="3" name="Espace réservé du contenu 2"/>
          <p:cNvSpPr>
            <a:spLocks noGrp="1"/>
          </p:cNvSpPr>
          <p:nvPr>
            <p:ph idx="1"/>
          </p:nvPr>
        </p:nvSpPr>
        <p:spPr>
          <a:xfrm>
            <a:off x="457200" y="1600200"/>
            <a:ext cx="8229600" cy="5069160"/>
          </a:xfrm>
        </p:spPr>
        <p:txBody>
          <a:bodyPr>
            <a:normAutofit fontScale="85000" lnSpcReduction="10000"/>
          </a:bodyPr>
          <a:lstStyle/>
          <a:p>
            <a:pPr marL="0" indent="0">
              <a:buNone/>
            </a:pPr>
            <a:r>
              <a:rPr lang="fr-FR" sz="2800" dirty="0" smtClean="0"/>
              <a:t>Lorsque la date de copyright est </a:t>
            </a:r>
            <a:r>
              <a:rPr lang="fr-FR" sz="2800" u="sng" dirty="0" smtClean="0"/>
              <a:t>postérieure à la date de publication</a:t>
            </a:r>
            <a:r>
              <a:rPr lang="fr-FR" sz="2800" dirty="0" smtClean="0"/>
              <a:t> (</a:t>
            </a:r>
            <a:r>
              <a:rPr lang="fr-FR" sz="2800" i="1" dirty="0" smtClean="0"/>
              <a:t>cas de publications anglo-saxonnes notamment</a:t>
            </a:r>
            <a:r>
              <a:rPr lang="fr-FR" sz="2800" dirty="0" smtClean="0"/>
              <a:t>), une seule règle est à appliquer : </a:t>
            </a:r>
          </a:p>
          <a:p>
            <a:pPr marL="0" indent="0">
              <a:buNone/>
            </a:pPr>
            <a:r>
              <a:rPr lang="fr-FR" sz="2800" b="1" dirty="0" smtClean="0">
                <a:solidFill>
                  <a:schemeClr val="tx2">
                    <a:lumMod val="60000"/>
                    <a:lumOff val="40000"/>
                  </a:schemeClr>
                </a:solidFill>
              </a:rPr>
              <a:t>Si la mention de publication est datée (214 #0 </a:t>
            </a:r>
            <a:r>
              <a:rPr lang="fr-FR" sz="2800" dirty="0" smtClean="0">
                <a:solidFill>
                  <a:schemeClr val="tx2">
                    <a:lumMod val="60000"/>
                    <a:lumOff val="40000"/>
                  </a:schemeClr>
                </a:solidFill>
              </a:rPr>
              <a:t>$a $c </a:t>
            </a:r>
            <a:r>
              <a:rPr lang="fr-FR" sz="2800" b="1" dirty="0" smtClean="0">
                <a:solidFill>
                  <a:schemeClr val="tx2">
                    <a:lumMod val="60000"/>
                    <a:lumOff val="40000"/>
                  </a:schemeClr>
                </a:solidFill>
              </a:rPr>
              <a:t>$d), toute autre date est inutile au signalement de la manifestation</a:t>
            </a:r>
          </a:p>
          <a:p>
            <a:pPr marL="0" indent="0">
              <a:buNone/>
            </a:pPr>
            <a:endParaRPr lang="fr-FR" sz="2400" dirty="0" smtClean="0"/>
          </a:p>
          <a:p>
            <a:pPr marL="0" indent="0">
              <a:buNone/>
            </a:pPr>
            <a:r>
              <a:rPr lang="fr-FR" sz="2000" dirty="0" smtClean="0"/>
              <a:t>	</a:t>
            </a:r>
            <a:r>
              <a:rPr lang="fr-FR" sz="2400" dirty="0" smtClean="0">
                <a:solidFill>
                  <a:srgbClr val="FF0000"/>
                </a:solidFill>
              </a:rPr>
              <a:t>On ne veut donc pas ceci :</a:t>
            </a:r>
            <a:r>
              <a:rPr lang="fr-FR" sz="2400" dirty="0" smtClean="0"/>
              <a:t>	</a:t>
            </a:r>
            <a:r>
              <a:rPr lang="fr-FR" sz="2000" dirty="0" smtClean="0"/>
              <a:t>		</a:t>
            </a:r>
          </a:p>
          <a:p>
            <a:pPr marL="0" indent="0">
              <a:buNone/>
            </a:pPr>
            <a:r>
              <a:rPr lang="en-US" sz="2000" dirty="0" smtClean="0"/>
              <a:t>	</a:t>
            </a:r>
            <a:r>
              <a:rPr lang="en-US" sz="2400" dirty="0" smtClean="0"/>
              <a:t>100 0#‎$a2016‎</a:t>
            </a:r>
            <a:r>
              <a:rPr lang="en-US" sz="2400" strike="sngStrike" dirty="0" smtClean="0"/>
              <a:t>$f2017</a:t>
            </a:r>
            <a:r>
              <a:rPr lang="en-US" sz="2400" dirty="0" smtClean="0"/>
              <a:t>			‎</a:t>
            </a:r>
          </a:p>
          <a:p>
            <a:pPr marL="0" indent="0">
              <a:buNone/>
            </a:pPr>
            <a:r>
              <a:rPr lang="en-US" sz="2400" dirty="0" smtClean="0"/>
              <a:t>	214 </a:t>
            </a:r>
            <a:r>
              <a:rPr lang="en-US" sz="2400" dirty="0"/>
              <a:t>#0‎$</a:t>
            </a:r>
            <a:r>
              <a:rPr lang="en-US" sz="2400" dirty="0" err="1"/>
              <a:t>aNew</a:t>
            </a:r>
            <a:r>
              <a:rPr lang="en-US" sz="2400" dirty="0"/>
              <a:t> Jersey‎$</a:t>
            </a:r>
            <a:r>
              <a:rPr lang="en-US" sz="2400" dirty="0" err="1"/>
              <a:t>cWorld</a:t>
            </a:r>
            <a:r>
              <a:rPr lang="en-US" sz="2400" dirty="0"/>
              <a:t> Scientific‎$</a:t>
            </a:r>
            <a:r>
              <a:rPr lang="en-US" sz="2400" dirty="0" smtClean="0"/>
              <a:t>d2016		</a:t>
            </a:r>
          </a:p>
          <a:p>
            <a:pPr marL="0" indent="0">
              <a:buNone/>
            </a:pPr>
            <a:r>
              <a:rPr lang="en-US" sz="2400" dirty="0" smtClean="0"/>
              <a:t> 	</a:t>
            </a:r>
            <a:r>
              <a:rPr lang="en-US" sz="2400" strike="sngStrike" dirty="0" smtClean="0"/>
              <a:t>214 </a:t>
            </a:r>
            <a:r>
              <a:rPr lang="en-US" sz="2400" strike="sngStrike" dirty="0"/>
              <a:t>#</a:t>
            </a:r>
            <a:r>
              <a:rPr lang="en-US" sz="2400" strike="sngStrike" dirty="0" smtClean="0"/>
              <a:t>4$dC 2017</a:t>
            </a:r>
          </a:p>
          <a:p>
            <a:pPr marL="0" indent="0">
              <a:buNone/>
            </a:pPr>
            <a:r>
              <a:rPr lang="en-US" sz="2000" dirty="0" smtClean="0"/>
              <a:t>			</a:t>
            </a:r>
            <a:r>
              <a:rPr lang="en-US" sz="1900" dirty="0"/>
              <a:t/>
            </a:r>
            <a:br>
              <a:rPr lang="en-US" sz="1900" dirty="0"/>
            </a:br>
            <a:r>
              <a:rPr lang="en-US" sz="2400" dirty="0"/>
              <a:t/>
            </a:r>
            <a:br>
              <a:rPr lang="en-US" sz="2400" dirty="0"/>
            </a:br>
            <a:r>
              <a:rPr lang="en-US" sz="2400" dirty="0" smtClean="0"/>
              <a:t>	</a:t>
            </a:r>
            <a:r>
              <a:rPr lang="fr-FR" sz="2400" dirty="0" smtClean="0">
                <a:solidFill>
                  <a:schemeClr val="accent3"/>
                </a:solidFill>
              </a:rPr>
              <a:t>Mais cela:</a:t>
            </a:r>
            <a:endParaRPr lang="en-US" sz="2400" dirty="0">
              <a:solidFill>
                <a:schemeClr val="accent3"/>
              </a:solidFill>
            </a:endParaRPr>
          </a:p>
          <a:p>
            <a:pPr marL="0" indent="0">
              <a:buNone/>
            </a:pPr>
            <a:r>
              <a:rPr lang="en-US" sz="2400" dirty="0" smtClean="0"/>
              <a:t>	100 </a:t>
            </a:r>
            <a:r>
              <a:rPr lang="en-US" sz="2400" dirty="0"/>
              <a:t>0#‎$a2016</a:t>
            </a:r>
            <a:r>
              <a:rPr lang="en-US" sz="2400" dirty="0" smtClean="0"/>
              <a:t/>
            </a:r>
            <a:br>
              <a:rPr lang="en-US" sz="2400" dirty="0" smtClean="0"/>
            </a:br>
            <a:r>
              <a:rPr lang="en-US" sz="2400" dirty="0" smtClean="0"/>
              <a:t>	214 </a:t>
            </a:r>
            <a:r>
              <a:rPr lang="en-US" sz="2400" dirty="0"/>
              <a:t>#0‎$</a:t>
            </a:r>
            <a:r>
              <a:rPr lang="en-US" sz="2400" dirty="0" err="1"/>
              <a:t>aNew</a:t>
            </a:r>
            <a:r>
              <a:rPr lang="en-US" sz="2400" dirty="0"/>
              <a:t> Jersey‎$</a:t>
            </a:r>
            <a:r>
              <a:rPr lang="en-US" sz="2400" dirty="0" err="1" smtClean="0"/>
              <a:t>cWorld</a:t>
            </a:r>
            <a:r>
              <a:rPr lang="en-US" sz="2400" dirty="0"/>
              <a:t> Scientific‎$d2016</a:t>
            </a:r>
            <a:endParaRPr lang="fr-FR" sz="2400" dirty="0" smtClean="0"/>
          </a:p>
          <a:p>
            <a:pPr marL="0" indent="0">
              <a:buNone/>
            </a:pP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0756" y="-20969"/>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849" y="5445224"/>
            <a:ext cx="1082624" cy="1082624"/>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049" y="3739124"/>
            <a:ext cx="1088232" cy="1088232"/>
          </a:xfrm>
          <a:prstGeom prst="rect">
            <a:avLst/>
          </a:prstGeom>
        </p:spPr>
      </p:pic>
    </p:spTree>
    <p:extLst>
      <p:ext uri="{BB962C8B-B14F-4D97-AF65-F5344CB8AC3E}">
        <p14:creationId xmlns:p14="http://schemas.microsoft.com/office/powerpoint/2010/main" val="1709880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850" y="1185642"/>
            <a:ext cx="8229600" cy="4525963"/>
          </a:xfrm>
        </p:spPr>
        <p:txBody>
          <a:bodyPr>
            <a:normAutofit/>
          </a:bodyPr>
          <a:lstStyle/>
          <a:p>
            <a:pPr marL="180975" indent="0">
              <a:buNone/>
              <a:tabLst>
                <a:tab pos="1076325" algn="l"/>
              </a:tabLst>
            </a:pPr>
            <a:r>
              <a:rPr lang="fr-FR" sz="1800" dirty="0" smtClean="0"/>
              <a:t>C’est bien </a:t>
            </a:r>
            <a:r>
              <a:rPr lang="fr-FR" sz="1800" b="1" dirty="0" smtClean="0"/>
              <a:t>la </a:t>
            </a:r>
            <a:r>
              <a:rPr lang="fr-FR" sz="1800" b="1" dirty="0"/>
              <a:t>date de copyright de l’expression </a:t>
            </a:r>
            <a:r>
              <a:rPr lang="fr-FR" sz="1800" dirty="0"/>
              <a:t>qu’il vous </a:t>
            </a:r>
            <a:r>
              <a:rPr lang="fr-FR" sz="1800" dirty="0" smtClean="0"/>
              <a:t>est demandé </a:t>
            </a:r>
            <a:r>
              <a:rPr lang="fr-FR" sz="1800" dirty="0"/>
              <a:t>d’enregistrer </a:t>
            </a:r>
            <a:r>
              <a:rPr lang="fr-FR" sz="1800" dirty="0" smtClean="0"/>
              <a:t>dans les zones 423 / 464 (une monographie, plusieurs titres), pour permettre l’identification de ces expressions.</a:t>
            </a:r>
            <a:endParaRPr lang="fr-FR" dirty="0" smtClean="0"/>
          </a:p>
          <a:p>
            <a:pPr marL="0" indent="0">
              <a:buNone/>
            </a:pPr>
            <a:r>
              <a:rPr lang="fr-FR" dirty="0" smtClean="0"/>
              <a:t> </a:t>
            </a:r>
            <a:endParaRPr lang="fr-FR" dirty="0"/>
          </a:p>
          <a:p>
            <a:endParaRPr lang="fr-FR" dirty="0"/>
          </a:p>
        </p:txBody>
      </p:sp>
      <p:sp>
        <p:nvSpPr>
          <p:cNvPr id="12" name="Rectangle à coins arrondis 11"/>
          <p:cNvSpPr/>
          <p:nvPr/>
        </p:nvSpPr>
        <p:spPr>
          <a:xfrm>
            <a:off x="4279843" y="3459623"/>
            <a:ext cx="3892810" cy="27301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prstClr val="black"/>
                </a:solidFill>
              </a:rPr>
              <a:t>Pour la manifestation </a:t>
            </a:r>
            <a:r>
              <a:rPr lang="fr-FR" sz="1600" i="1" dirty="0">
                <a:solidFill>
                  <a:prstClr val="black"/>
                </a:solidFill>
              </a:rPr>
              <a:t>Il fait chaud</a:t>
            </a:r>
            <a:endParaRPr lang="fr-FR" sz="1600" dirty="0">
              <a:solidFill>
                <a:prstClr val="black"/>
              </a:solidFill>
            </a:endParaRPr>
          </a:p>
          <a:p>
            <a:endParaRPr lang="fr-FR" sz="1600" dirty="0">
              <a:solidFill>
                <a:prstClr val="black"/>
              </a:solidFill>
            </a:endParaRPr>
          </a:p>
          <a:p>
            <a:r>
              <a:rPr lang="fr-FR" sz="1600" b="1" dirty="0" smtClean="0">
                <a:solidFill>
                  <a:prstClr val="black"/>
                </a:solidFill>
              </a:rPr>
              <a:t>100 </a:t>
            </a:r>
            <a:r>
              <a:rPr lang="fr-FR" sz="1600" b="1" dirty="0">
                <a:solidFill>
                  <a:prstClr val="black"/>
                </a:solidFill>
              </a:rPr>
              <a:t>0# </a:t>
            </a:r>
            <a:r>
              <a:rPr lang="fr-FR" sz="1600" b="1" dirty="0">
                <a:solidFill>
                  <a:srgbClr val="990099"/>
                </a:solidFill>
              </a:rPr>
              <a:t>$a2010</a:t>
            </a:r>
            <a:r>
              <a:rPr lang="fr-FR" sz="1600" b="1" dirty="0">
                <a:solidFill>
                  <a:schemeClr val="accent6">
                    <a:lumMod val="75000"/>
                  </a:schemeClr>
                </a:solidFill>
              </a:rPr>
              <a:t>$f2005</a:t>
            </a:r>
            <a:endParaRPr lang="fr-FR" sz="1600" b="1" dirty="0">
              <a:solidFill>
                <a:srgbClr val="FFFF00"/>
              </a:solidFill>
            </a:endParaRPr>
          </a:p>
          <a:p>
            <a:r>
              <a:rPr lang="fr-FR" sz="1600" dirty="0">
                <a:solidFill>
                  <a:prstClr val="black"/>
                </a:solidFill>
              </a:rPr>
              <a:t>200 #1 $</a:t>
            </a:r>
            <a:r>
              <a:rPr lang="fr-FR" sz="1600" dirty="0" err="1">
                <a:solidFill>
                  <a:prstClr val="black"/>
                </a:solidFill>
              </a:rPr>
              <a:t>a@Il</a:t>
            </a:r>
            <a:r>
              <a:rPr lang="fr-FR" sz="1600" dirty="0">
                <a:solidFill>
                  <a:prstClr val="black"/>
                </a:solidFill>
              </a:rPr>
              <a:t> fait chaud $</a:t>
            </a:r>
            <a:r>
              <a:rPr lang="fr-FR" sz="1600" dirty="0" err="1">
                <a:solidFill>
                  <a:prstClr val="black"/>
                </a:solidFill>
              </a:rPr>
              <a:t>fpar</a:t>
            </a:r>
            <a:r>
              <a:rPr lang="fr-FR" sz="1600" dirty="0">
                <a:solidFill>
                  <a:prstClr val="black"/>
                </a:solidFill>
              </a:rPr>
              <a:t> Donald </a:t>
            </a:r>
            <a:r>
              <a:rPr lang="fr-FR" sz="1600" dirty="0" err="1">
                <a:solidFill>
                  <a:prstClr val="black"/>
                </a:solidFill>
              </a:rPr>
              <a:t>Trump</a:t>
            </a:r>
            <a:endParaRPr lang="fr-FR" sz="1600" dirty="0">
              <a:solidFill>
                <a:prstClr val="black"/>
              </a:solidFill>
            </a:endParaRPr>
          </a:p>
          <a:p>
            <a:r>
              <a:rPr lang="fr-FR" sz="1600" dirty="0" smtClean="0">
                <a:solidFill>
                  <a:prstClr val="black"/>
                </a:solidFill>
              </a:rPr>
              <a:t>214 </a:t>
            </a:r>
            <a:r>
              <a:rPr lang="fr-FR" sz="1600" dirty="0">
                <a:solidFill>
                  <a:prstClr val="black"/>
                </a:solidFill>
              </a:rPr>
              <a:t>#0 $a[…] $c</a:t>
            </a:r>
            <a:r>
              <a:rPr lang="fr-FR" sz="1600" dirty="0" smtClean="0">
                <a:solidFill>
                  <a:prstClr val="black"/>
                </a:solidFill>
              </a:rPr>
              <a:t>[…]</a:t>
            </a:r>
            <a:r>
              <a:rPr lang="fr-FR" sz="1600" b="1" dirty="0" smtClean="0">
                <a:solidFill>
                  <a:srgbClr val="990099"/>
                </a:solidFill>
              </a:rPr>
              <a:t>$d2010</a:t>
            </a:r>
            <a:r>
              <a:rPr lang="fr-FR" sz="1600" b="1" dirty="0" smtClean="0">
                <a:solidFill>
                  <a:schemeClr val="accent3"/>
                </a:solidFill>
              </a:rPr>
              <a:t> </a:t>
            </a:r>
            <a:endParaRPr lang="fr-FR" sz="1600" b="1" dirty="0">
              <a:solidFill>
                <a:schemeClr val="accent3"/>
              </a:solidFill>
            </a:endParaRPr>
          </a:p>
        </p:txBody>
      </p:sp>
      <p:sp>
        <p:nvSpPr>
          <p:cNvPr id="2" name="Titre 1"/>
          <p:cNvSpPr>
            <a:spLocks noGrp="1"/>
          </p:cNvSpPr>
          <p:nvPr>
            <p:ph type="title"/>
          </p:nvPr>
        </p:nvSpPr>
        <p:spPr>
          <a:xfrm>
            <a:off x="424199" y="0"/>
            <a:ext cx="8229600" cy="1143000"/>
          </a:xfrm>
        </p:spPr>
        <p:txBody>
          <a:bodyPr>
            <a:noAutofit/>
          </a:bodyPr>
          <a:lstStyle/>
          <a:p>
            <a:r>
              <a:rPr lang="fr-FR" sz="3600" dirty="0">
                <a:solidFill>
                  <a:schemeClr val="accent2"/>
                </a:solidFill>
              </a:rPr>
              <a:t>Enregistrer une date de copyright</a:t>
            </a:r>
            <a:br>
              <a:rPr lang="fr-FR" sz="3600" dirty="0">
                <a:solidFill>
                  <a:schemeClr val="accent2"/>
                </a:solidFill>
              </a:rPr>
            </a:br>
            <a:r>
              <a:rPr lang="fr-FR" sz="3600">
                <a:solidFill>
                  <a:schemeClr val="accent2"/>
                </a:solidFill>
              </a:rPr>
              <a:t>en Unimarc </a:t>
            </a:r>
            <a:r>
              <a:rPr lang="fr-FR" sz="3600" smtClean="0">
                <a:solidFill>
                  <a:schemeClr val="accent2"/>
                </a:solidFill>
              </a:rPr>
              <a:t>et </a:t>
            </a:r>
            <a:r>
              <a:rPr lang="fr-FR" sz="3600" dirty="0">
                <a:solidFill>
                  <a:schemeClr val="accent2"/>
                </a:solidFill>
              </a:rPr>
              <a:t>dans le </a:t>
            </a:r>
            <a:r>
              <a:rPr lang="fr-FR" sz="3600" dirty="0" err="1">
                <a:solidFill>
                  <a:schemeClr val="accent2"/>
                </a:solidFill>
              </a:rPr>
              <a:t>Sudoc</a:t>
            </a:r>
            <a:endParaRPr lang="fr-FR" sz="36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0756" y="-20969"/>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eau 6"/>
          <p:cNvGraphicFramePr>
            <a:graphicFrameLocks noGrp="1"/>
          </p:cNvGraphicFramePr>
          <p:nvPr>
            <p:extLst>
              <p:ext uri="{D42A27DB-BD31-4B8C-83A1-F6EECF244321}">
                <p14:modId xmlns:p14="http://schemas.microsoft.com/office/powerpoint/2010/main" val="515693995"/>
              </p:ext>
            </p:extLst>
          </p:nvPr>
        </p:nvGraphicFramePr>
        <p:xfrm>
          <a:off x="442850" y="2348880"/>
          <a:ext cx="3421259" cy="4050303"/>
        </p:xfrm>
        <a:graphic>
          <a:graphicData uri="http://schemas.openxmlformats.org/drawingml/2006/table">
            <a:tbl>
              <a:tblPr firstRow="1" bandRow="1">
                <a:tableStyleId>{5C22544A-7EE6-4342-B048-85BDC9FD1C3A}</a:tableStyleId>
              </a:tblPr>
              <a:tblGrid>
                <a:gridCol w="3421259"/>
              </a:tblGrid>
              <a:tr h="320192">
                <a:tc>
                  <a:txBody>
                    <a:bodyPr/>
                    <a:lstStyle/>
                    <a:p>
                      <a:r>
                        <a:rPr lang="fr-FR" sz="1400" b="1" kern="1200" dirty="0" smtClean="0">
                          <a:solidFill>
                            <a:schemeClr val="lt1"/>
                          </a:solidFill>
                          <a:effectLst/>
                          <a:latin typeface="+mn-lt"/>
                          <a:ea typeface="+mn-ea"/>
                          <a:cs typeface="+mn-cs"/>
                        </a:rPr>
                        <a:t>Notice signalée dans le </a:t>
                      </a:r>
                      <a:r>
                        <a:rPr lang="fr-FR" sz="1400" b="1" kern="1200" dirty="0" err="1" smtClean="0">
                          <a:solidFill>
                            <a:schemeClr val="lt1"/>
                          </a:solidFill>
                          <a:effectLst/>
                          <a:latin typeface="+mn-lt"/>
                          <a:ea typeface="+mn-ea"/>
                          <a:cs typeface="+mn-cs"/>
                        </a:rPr>
                        <a:t>Sudoc</a:t>
                      </a:r>
                      <a:endParaRPr lang="fr-FR" sz="1400" dirty="0"/>
                    </a:p>
                  </a:txBody>
                  <a:tcPr/>
                </a:tc>
              </a:tr>
              <a:tr h="3730111">
                <a:tc>
                  <a:txBody>
                    <a:bodyPr/>
                    <a:lstStyle/>
                    <a:p>
                      <a:r>
                        <a:rPr lang="fr-FR" sz="1400" kern="1200" dirty="0" smtClean="0">
                          <a:solidFill>
                            <a:schemeClr val="dk1"/>
                          </a:solidFill>
                          <a:effectLst/>
                          <a:latin typeface="+mn-lt"/>
                          <a:ea typeface="+mn-ea"/>
                          <a:cs typeface="+mn-cs"/>
                        </a:rPr>
                        <a:t>100 0# </a:t>
                      </a:r>
                      <a:r>
                        <a:rPr lang="fr-FR" sz="1400" b="1" kern="1200" dirty="0" smtClean="0">
                          <a:solidFill>
                            <a:srgbClr val="990099"/>
                          </a:solidFill>
                          <a:effectLst/>
                          <a:latin typeface="+mn-lt"/>
                          <a:ea typeface="+mn-ea"/>
                          <a:cs typeface="+mn-cs"/>
                        </a:rPr>
                        <a:t>$a2017</a:t>
                      </a:r>
                    </a:p>
                    <a:p>
                      <a:r>
                        <a:rPr lang="fr-FR" sz="1400" kern="1200" dirty="0" smtClean="0">
                          <a:solidFill>
                            <a:schemeClr val="dk1"/>
                          </a:solidFill>
                          <a:effectLst/>
                          <a:latin typeface="+mn-lt"/>
                          <a:ea typeface="+mn-ea"/>
                          <a:cs typeface="+mn-cs"/>
                        </a:rPr>
                        <a:t>200 #1 $</a:t>
                      </a:r>
                      <a:r>
                        <a:rPr lang="fr-FR" sz="1400" kern="1200" dirty="0" err="1" smtClean="0">
                          <a:solidFill>
                            <a:schemeClr val="dk1"/>
                          </a:solidFill>
                          <a:effectLst/>
                          <a:latin typeface="+mn-lt"/>
                          <a:ea typeface="+mn-ea"/>
                          <a:cs typeface="+mn-cs"/>
                        </a:rPr>
                        <a:t>a@Œuvres</a:t>
                      </a:r>
                      <a:r>
                        <a:rPr lang="fr-FR" sz="1400" kern="1200" dirty="0" smtClean="0">
                          <a:solidFill>
                            <a:schemeClr val="dk1"/>
                          </a:solidFill>
                          <a:effectLst/>
                          <a:latin typeface="+mn-lt"/>
                          <a:ea typeface="+mn-ea"/>
                          <a:cs typeface="+mn-cs"/>
                        </a:rPr>
                        <a:t> complètes $</a:t>
                      </a:r>
                      <a:r>
                        <a:rPr lang="fr-FR" sz="1400" kern="1200" dirty="0" err="1" smtClean="0">
                          <a:solidFill>
                            <a:schemeClr val="dk1"/>
                          </a:solidFill>
                          <a:effectLst/>
                          <a:latin typeface="+mn-lt"/>
                          <a:ea typeface="+mn-ea"/>
                          <a:cs typeface="+mn-cs"/>
                        </a:rPr>
                        <a:t>fpar</a:t>
                      </a:r>
                      <a:r>
                        <a:rPr lang="fr-FR" sz="1400" kern="1200" dirty="0" smtClean="0">
                          <a:solidFill>
                            <a:schemeClr val="dk1"/>
                          </a:solidFill>
                          <a:effectLst/>
                          <a:latin typeface="+mn-lt"/>
                          <a:ea typeface="+mn-ea"/>
                          <a:cs typeface="+mn-cs"/>
                        </a:rPr>
                        <a:t> Donald </a:t>
                      </a:r>
                      <a:r>
                        <a:rPr lang="fr-FR" sz="1400" kern="1200" dirty="0" err="1" smtClean="0">
                          <a:solidFill>
                            <a:schemeClr val="dk1"/>
                          </a:solidFill>
                          <a:effectLst/>
                          <a:latin typeface="+mn-lt"/>
                          <a:ea typeface="+mn-ea"/>
                          <a:cs typeface="+mn-cs"/>
                        </a:rPr>
                        <a:t>Trump</a:t>
                      </a:r>
                      <a:endParaRPr lang="fr-FR" sz="1400" kern="1200" dirty="0" smtClean="0">
                        <a:solidFill>
                          <a:schemeClr val="dk1"/>
                        </a:solidFill>
                        <a:effectLst/>
                        <a:latin typeface="+mn-lt"/>
                        <a:ea typeface="+mn-ea"/>
                        <a:cs typeface="+mn-cs"/>
                      </a:endParaRPr>
                    </a:p>
                    <a:p>
                      <a:r>
                        <a:rPr lang="fr-FR" sz="1400" kern="1200" dirty="0" smtClean="0">
                          <a:solidFill>
                            <a:schemeClr val="dk1"/>
                          </a:solidFill>
                          <a:effectLst/>
                          <a:latin typeface="+mn-lt"/>
                          <a:ea typeface="+mn-ea"/>
                          <a:cs typeface="+mn-cs"/>
                        </a:rPr>
                        <a:t>214 #0 […]</a:t>
                      </a:r>
                      <a:r>
                        <a:rPr lang="fr-FR" sz="1400" b="1" kern="1200" dirty="0" smtClean="0">
                          <a:solidFill>
                            <a:srgbClr val="990099"/>
                          </a:solidFill>
                          <a:effectLst/>
                          <a:latin typeface="+mn-lt"/>
                          <a:ea typeface="+mn-ea"/>
                          <a:cs typeface="+mn-cs"/>
                        </a:rPr>
                        <a:t>$</a:t>
                      </a:r>
                      <a:r>
                        <a:rPr lang="fr-FR" sz="1400" b="1" kern="1200" dirty="0" err="1" smtClean="0">
                          <a:solidFill>
                            <a:srgbClr val="990099"/>
                          </a:solidFill>
                          <a:effectLst/>
                          <a:latin typeface="+mn-lt"/>
                          <a:ea typeface="+mn-ea"/>
                          <a:cs typeface="+mn-cs"/>
                        </a:rPr>
                        <a:t>dDL</a:t>
                      </a:r>
                      <a:r>
                        <a:rPr lang="fr-FR" sz="1400" b="1" kern="1200" dirty="0" smtClean="0">
                          <a:solidFill>
                            <a:srgbClr val="990099"/>
                          </a:solidFill>
                          <a:effectLst/>
                          <a:latin typeface="+mn-lt"/>
                          <a:ea typeface="+mn-ea"/>
                          <a:cs typeface="+mn-cs"/>
                        </a:rPr>
                        <a:t> 2017</a:t>
                      </a:r>
                    </a:p>
                    <a:p>
                      <a:r>
                        <a:rPr lang="fr-FR" sz="1400" kern="1200" dirty="0" smtClean="0">
                          <a:solidFill>
                            <a:schemeClr val="dk1"/>
                          </a:solidFill>
                          <a:effectLst/>
                          <a:latin typeface="+mn-lt"/>
                          <a:ea typeface="+mn-ea"/>
                          <a:cs typeface="+mn-cs"/>
                        </a:rPr>
                        <a:t>215 ##$a1 vol.</a:t>
                      </a:r>
                    </a:p>
                    <a:p>
                      <a:r>
                        <a:rPr lang="fr-FR" sz="1400" kern="1200" dirty="0" smtClean="0">
                          <a:solidFill>
                            <a:schemeClr val="dk1"/>
                          </a:solidFill>
                          <a:effectLst/>
                          <a:latin typeface="+mn-lt"/>
                          <a:ea typeface="+mn-ea"/>
                          <a:cs typeface="+mn-cs"/>
                        </a:rPr>
                        <a:t>464 ## $</a:t>
                      </a:r>
                      <a:r>
                        <a:rPr lang="fr-FR" sz="1400" kern="1200" dirty="0" err="1" smtClean="0">
                          <a:solidFill>
                            <a:schemeClr val="dk1"/>
                          </a:solidFill>
                          <a:effectLst/>
                          <a:latin typeface="+mn-lt"/>
                          <a:ea typeface="+mn-ea"/>
                          <a:cs typeface="+mn-cs"/>
                        </a:rPr>
                        <a:t>t@Il</a:t>
                      </a:r>
                      <a:r>
                        <a:rPr lang="fr-FR" sz="1400" kern="1200" dirty="0" smtClean="0">
                          <a:solidFill>
                            <a:schemeClr val="dk1"/>
                          </a:solidFill>
                          <a:effectLst/>
                          <a:latin typeface="+mn-lt"/>
                          <a:ea typeface="+mn-ea"/>
                          <a:cs typeface="+mn-cs"/>
                        </a:rPr>
                        <a:t> fait chaud </a:t>
                      </a:r>
                      <a:r>
                        <a:rPr lang="fr-FR" sz="1400" b="1" kern="1200" dirty="0" smtClean="0">
                          <a:solidFill>
                            <a:schemeClr val="accent6">
                              <a:lumMod val="75000"/>
                            </a:schemeClr>
                          </a:solidFill>
                          <a:effectLst/>
                          <a:latin typeface="+mn-lt"/>
                          <a:ea typeface="+mn-ea"/>
                          <a:cs typeface="+mn-cs"/>
                        </a:rPr>
                        <a:t>$</a:t>
                      </a:r>
                      <a:r>
                        <a:rPr lang="fr-FR" sz="1400" b="1" kern="1200" dirty="0" err="1" smtClean="0">
                          <a:solidFill>
                            <a:schemeClr val="accent6">
                              <a:lumMod val="75000"/>
                            </a:schemeClr>
                          </a:solidFill>
                          <a:effectLst/>
                          <a:latin typeface="+mn-lt"/>
                          <a:ea typeface="+mn-ea"/>
                          <a:cs typeface="+mn-cs"/>
                        </a:rPr>
                        <a:t>dcop</a:t>
                      </a:r>
                      <a:r>
                        <a:rPr lang="fr-FR" sz="1400" b="1" kern="1200" dirty="0" smtClean="0">
                          <a:solidFill>
                            <a:schemeClr val="accent6">
                              <a:lumMod val="75000"/>
                            </a:schemeClr>
                          </a:solidFill>
                          <a:effectLst/>
                          <a:latin typeface="+mn-lt"/>
                          <a:ea typeface="+mn-ea"/>
                          <a:cs typeface="+mn-cs"/>
                        </a:rPr>
                        <a:t>. 2005</a:t>
                      </a:r>
                    </a:p>
                    <a:p>
                      <a:r>
                        <a:rPr lang="fr-FR" sz="1400" kern="1200" dirty="0" smtClean="0">
                          <a:solidFill>
                            <a:schemeClr val="dk1"/>
                          </a:solidFill>
                          <a:effectLst/>
                          <a:latin typeface="+mn-lt"/>
                          <a:ea typeface="+mn-ea"/>
                          <a:cs typeface="+mn-cs"/>
                        </a:rPr>
                        <a:t>464 ## $</a:t>
                      </a:r>
                      <a:r>
                        <a:rPr lang="fr-FR" sz="1400" kern="1200" dirty="0" err="1" smtClean="0">
                          <a:solidFill>
                            <a:schemeClr val="dk1"/>
                          </a:solidFill>
                          <a:effectLst/>
                          <a:latin typeface="+mn-lt"/>
                          <a:ea typeface="+mn-ea"/>
                          <a:cs typeface="+mn-cs"/>
                        </a:rPr>
                        <a:t>t@Il</a:t>
                      </a:r>
                      <a:r>
                        <a:rPr lang="fr-FR" sz="1400" kern="1200" dirty="0" smtClean="0">
                          <a:solidFill>
                            <a:schemeClr val="dk1"/>
                          </a:solidFill>
                          <a:effectLst/>
                          <a:latin typeface="+mn-lt"/>
                          <a:ea typeface="+mn-ea"/>
                          <a:cs typeface="+mn-cs"/>
                        </a:rPr>
                        <a:t> fait froid</a:t>
                      </a:r>
                    </a:p>
                    <a:p>
                      <a:r>
                        <a:rPr lang="fr-FR" sz="1400" kern="1200" dirty="0" smtClean="0">
                          <a:solidFill>
                            <a:schemeClr val="dk1"/>
                          </a:solidFill>
                          <a:effectLst/>
                          <a:latin typeface="+mn-lt"/>
                          <a:ea typeface="+mn-ea"/>
                          <a:cs typeface="+mn-cs"/>
                        </a:rPr>
                        <a:t>464 ## $</a:t>
                      </a:r>
                      <a:r>
                        <a:rPr lang="fr-FR" sz="1400" kern="1200" dirty="0" err="1" smtClean="0">
                          <a:solidFill>
                            <a:schemeClr val="dk1"/>
                          </a:solidFill>
                          <a:effectLst/>
                          <a:latin typeface="+mn-lt"/>
                          <a:ea typeface="+mn-ea"/>
                          <a:cs typeface="+mn-cs"/>
                        </a:rPr>
                        <a:t>t@Il</a:t>
                      </a:r>
                      <a:r>
                        <a:rPr lang="fr-FR" sz="1400" kern="1200" dirty="0" smtClean="0">
                          <a:solidFill>
                            <a:schemeClr val="dk1"/>
                          </a:solidFill>
                          <a:effectLst/>
                          <a:latin typeface="+mn-lt"/>
                          <a:ea typeface="+mn-ea"/>
                          <a:cs typeface="+mn-cs"/>
                        </a:rPr>
                        <a:t> fait tiède </a:t>
                      </a:r>
                      <a:r>
                        <a:rPr lang="fr-FR" sz="1400" kern="1200" dirty="0" smtClean="0">
                          <a:solidFill>
                            <a:schemeClr val="accent6">
                              <a:lumMod val="75000"/>
                            </a:schemeClr>
                          </a:solidFill>
                          <a:effectLst/>
                          <a:latin typeface="+mn-lt"/>
                          <a:ea typeface="+mn-ea"/>
                          <a:cs typeface="+mn-cs"/>
                        </a:rPr>
                        <a:t>$</a:t>
                      </a:r>
                      <a:r>
                        <a:rPr lang="fr-FR" sz="1400" b="1" kern="1200" dirty="0" err="1" smtClean="0">
                          <a:solidFill>
                            <a:schemeClr val="accent6">
                              <a:lumMod val="75000"/>
                            </a:schemeClr>
                          </a:solidFill>
                          <a:effectLst/>
                          <a:latin typeface="+mn-lt"/>
                          <a:ea typeface="+mn-ea"/>
                          <a:cs typeface="+mn-cs"/>
                        </a:rPr>
                        <a:t>dcop</a:t>
                      </a:r>
                      <a:r>
                        <a:rPr lang="fr-FR" sz="1400" b="1" kern="1200" dirty="0" smtClean="0">
                          <a:solidFill>
                            <a:schemeClr val="accent6">
                              <a:lumMod val="75000"/>
                            </a:schemeClr>
                          </a:solidFill>
                          <a:effectLst/>
                          <a:latin typeface="+mn-lt"/>
                          <a:ea typeface="+mn-ea"/>
                          <a:cs typeface="+mn-cs"/>
                        </a:rPr>
                        <a:t>. 2003</a:t>
                      </a:r>
                    </a:p>
                    <a:p>
                      <a:r>
                        <a:rPr lang="fr-FR" sz="1400" kern="1200" dirty="0" smtClean="0">
                          <a:solidFill>
                            <a:schemeClr val="dk1"/>
                          </a:solidFill>
                          <a:effectLst/>
                          <a:latin typeface="+mn-lt"/>
                          <a:ea typeface="+mn-ea"/>
                          <a:cs typeface="+mn-cs"/>
                        </a:rPr>
                        <a:t> </a:t>
                      </a:r>
                    </a:p>
                    <a:p>
                      <a:r>
                        <a:rPr lang="fr-FR" sz="1400" b="1" kern="1200" dirty="0" smtClean="0">
                          <a:solidFill>
                            <a:srgbClr val="990099"/>
                          </a:solidFill>
                          <a:effectLst/>
                          <a:latin typeface="+mn-lt"/>
                          <a:ea typeface="+mn-ea"/>
                          <a:cs typeface="+mn-cs"/>
                        </a:rPr>
                        <a:t>DL 2017</a:t>
                      </a:r>
                      <a:r>
                        <a:rPr lang="fr-FR" sz="1400" b="1" kern="1200" dirty="0" smtClean="0">
                          <a:solidFill>
                            <a:schemeClr val="dk1"/>
                          </a:solidFill>
                          <a:effectLst/>
                          <a:latin typeface="+mn-lt"/>
                          <a:ea typeface="+mn-ea"/>
                          <a:cs typeface="+mn-cs"/>
                        </a:rPr>
                        <a:t> </a:t>
                      </a:r>
                      <a:r>
                        <a:rPr lang="fr-FR" sz="1400" kern="1200" dirty="0" smtClean="0">
                          <a:solidFill>
                            <a:schemeClr val="dk1"/>
                          </a:solidFill>
                          <a:effectLst/>
                          <a:latin typeface="+mn-lt"/>
                          <a:ea typeface="+mn-ea"/>
                          <a:cs typeface="+mn-cs"/>
                        </a:rPr>
                        <a:t>: date de publication de la manifestation </a:t>
                      </a:r>
                      <a:r>
                        <a:rPr lang="fr-FR" sz="1400" i="1" kern="1200" dirty="0" smtClean="0">
                          <a:solidFill>
                            <a:schemeClr val="dk1"/>
                          </a:solidFill>
                          <a:effectLst/>
                          <a:latin typeface="+mn-lt"/>
                          <a:ea typeface="+mn-ea"/>
                          <a:cs typeface="+mn-cs"/>
                        </a:rPr>
                        <a:t>Œuvres complètes</a:t>
                      </a:r>
                      <a:endParaRPr lang="fr-FR" sz="1400" kern="1200" dirty="0" smtClean="0">
                        <a:solidFill>
                          <a:schemeClr val="dk1"/>
                        </a:solidFill>
                        <a:effectLst/>
                        <a:latin typeface="+mn-lt"/>
                        <a:ea typeface="+mn-ea"/>
                        <a:cs typeface="+mn-cs"/>
                      </a:endParaRPr>
                    </a:p>
                    <a:p>
                      <a:r>
                        <a:rPr lang="fr-FR" sz="1400" b="1" kern="1200" dirty="0" smtClean="0">
                          <a:solidFill>
                            <a:schemeClr val="accent6">
                              <a:lumMod val="75000"/>
                            </a:schemeClr>
                          </a:solidFill>
                          <a:effectLst/>
                          <a:latin typeface="+mn-lt"/>
                          <a:ea typeface="+mn-ea"/>
                          <a:cs typeface="+mn-cs"/>
                        </a:rPr>
                        <a:t>Cop. 2005</a:t>
                      </a:r>
                      <a:r>
                        <a:rPr lang="fr-FR" sz="1400" b="1" kern="1200" dirty="0" smtClean="0">
                          <a:solidFill>
                            <a:schemeClr val="dk1"/>
                          </a:solidFill>
                          <a:effectLst/>
                          <a:latin typeface="+mn-lt"/>
                          <a:ea typeface="+mn-ea"/>
                          <a:cs typeface="+mn-cs"/>
                        </a:rPr>
                        <a:t> : date du copyright de l’expression </a:t>
                      </a:r>
                      <a:r>
                        <a:rPr lang="fr-FR" sz="1400" kern="1200" dirty="0" smtClean="0">
                          <a:solidFill>
                            <a:schemeClr val="dk1"/>
                          </a:solidFill>
                          <a:effectLst/>
                          <a:latin typeface="+mn-lt"/>
                          <a:ea typeface="+mn-ea"/>
                          <a:cs typeface="+mn-cs"/>
                        </a:rPr>
                        <a:t>de l’œuvre </a:t>
                      </a:r>
                      <a:r>
                        <a:rPr lang="fr-FR" sz="1400" i="1" kern="1200" dirty="0" smtClean="0">
                          <a:solidFill>
                            <a:schemeClr val="dk1"/>
                          </a:solidFill>
                          <a:effectLst/>
                          <a:latin typeface="+mn-lt"/>
                          <a:ea typeface="+mn-ea"/>
                          <a:cs typeface="+mn-cs"/>
                        </a:rPr>
                        <a:t>Il fait chaud</a:t>
                      </a:r>
                      <a:endParaRPr lang="fr-FR" sz="1400" kern="1200" dirty="0" smtClean="0">
                        <a:solidFill>
                          <a:schemeClr val="dk1"/>
                        </a:solidFill>
                        <a:effectLst/>
                        <a:latin typeface="+mn-lt"/>
                        <a:ea typeface="+mn-ea"/>
                        <a:cs typeface="+mn-cs"/>
                      </a:endParaRPr>
                    </a:p>
                    <a:p>
                      <a:r>
                        <a:rPr lang="fr-FR" sz="1400" b="1" kern="1200" dirty="0" smtClean="0">
                          <a:solidFill>
                            <a:schemeClr val="accent6">
                              <a:lumMod val="75000"/>
                            </a:schemeClr>
                          </a:solidFill>
                          <a:effectLst/>
                          <a:latin typeface="+mn-lt"/>
                          <a:ea typeface="+mn-ea"/>
                          <a:cs typeface="+mn-cs"/>
                        </a:rPr>
                        <a:t>Cop. 2003</a:t>
                      </a:r>
                      <a:r>
                        <a:rPr lang="fr-FR" sz="1400" b="1" kern="1200" dirty="0" smtClean="0">
                          <a:solidFill>
                            <a:schemeClr val="dk1"/>
                          </a:solidFill>
                          <a:effectLst/>
                          <a:latin typeface="+mn-lt"/>
                          <a:ea typeface="+mn-ea"/>
                          <a:cs typeface="+mn-cs"/>
                        </a:rPr>
                        <a:t> : date du copyright de l’expressio</a:t>
                      </a:r>
                      <a:r>
                        <a:rPr lang="fr-FR" sz="1400" kern="1200" dirty="0" smtClean="0">
                          <a:solidFill>
                            <a:schemeClr val="dk1"/>
                          </a:solidFill>
                          <a:effectLst/>
                          <a:latin typeface="+mn-lt"/>
                          <a:ea typeface="+mn-ea"/>
                          <a:cs typeface="+mn-cs"/>
                        </a:rPr>
                        <a:t>n de l’œuvre </a:t>
                      </a:r>
                      <a:r>
                        <a:rPr lang="fr-FR" sz="1400" i="1" kern="1200" dirty="0" smtClean="0">
                          <a:solidFill>
                            <a:schemeClr val="dk1"/>
                          </a:solidFill>
                          <a:effectLst/>
                          <a:latin typeface="+mn-lt"/>
                          <a:ea typeface="+mn-ea"/>
                          <a:cs typeface="+mn-cs"/>
                        </a:rPr>
                        <a:t>Il fait tiède</a:t>
                      </a:r>
                      <a:endParaRPr lang="fr-FR" sz="1400" kern="1200" dirty="0">
                        <a:solidFill>
                          <a:schemeClr val="dk1"/>
                        </a:solidFill>
                        <a:effectLst/>
                        <a:latin typeface="+mn-lt"/>
                        <a:ea typeface="+mn-ea"/>
                        <a:cs typeface="+mn-cs"/>
                      </a:endParaRPr>
                    </a:p>
                  </a:txBody>
                  <a:tcPr/>
                </a:tc>
              </a:tr>
            </a:tbl>
          </a:graphicData>
        </a:graphic>
      </p:graphicFrame>
      <p:sp>
        <p:nvSpPr>
          <p:cNvPr id="8" name="Rectangle à coins arrondis 7"/>
          <p:cNvSpPr/>
          <p:nvPr/>
        </p:nvSpPr>
        <p:spPr>
          <a:xfrm>
            <a:off x="1475656" y="6020270"/>
            <a:ext cx="1224136" cy="339049"/>
          </a:xfrm>
          <a:prstGeom prst="round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prstClr val="white"/>
                </a:solidFill>
              </a:rPr>
              <a:t>Cas fictif</a:t>
            </a:r>
            <a:endParaRPr lang="fr-FR" sz="1600" dirty="0">
              <a:solidFill>
                <a:prstClr val="white"/>
              </a:solidFill>
            </a:endParaRPr>
          </a:p>
        </p:txBody>
      </p:sp>
      <p:sp>
        <p:nvSpPr>
          <p:cNvPr id="10" name="Rectangle à coins arrondis 9"/>
          <p:cNvSpPr/>
          <p:nvPr/>
        </p:nvSpPr>
        <p:spPr>
          <a:xfrm>
            <a:off x="6497749" y="3157307"/>
            <a:ext cx="1180012" cy="623251"/>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400" dirty="0">
                <a:solidFill>
                  <a:schemeClr val="bg1"/>
                </a:solidFill>
              </a:rPr>
              <a:t>Niveau</a:t>
            </a:r>
            <a:endParaRPr lang="fr-FR" sz="1400" dirty="0" smtClean="0">
              <a:solidFill>
                <a:schemeClr val="accent2">
                  <a:lumMod val="75000"/>
                </a:schemeClr>
              </a:solidFill>
            </a:endParaRPr>
          </a:p>
          <a:p>
            <a:pPr algn="ctr"/>
            <a:r>
              <a:rPr lang="fr-FR" sz="1400" dirty="0">
                <a:solidFill>
                  <a:schemeClr val="bg1"/>
                </a:solidFill>
              </a:rPr>
              <a:t>expression</a:t>
            </a:r>
            <a:endParaRPr lang="fr-FR" sz="1400" dirty="0">
              <a:solidFill>
                <a:schemeClr val="accent2">
                  <a:lumMod val="75000"/>
                </a:schemeClr>
              </a:solidFill>
            </a:endParaRPr>
          </a:p>
        </p:txBody>
      </p:sp>
      <p:sp>
        <p:nvSpPr>
          <p:cNvPr id="11" name="Rectangle à coins arrondis 10"/>
          <p:cNvSpPr/>
          <p:nvPr/>
        </p:nvSpPr>
        <p:spPr>
          <a:xfrm>
            <a:off x="6586805" y="5795634"/>
            <a:ext cx="1288531" cy="614174"/>
          </a:xfrm>
          <a:prstGeom prst="roundRect">
            <a:avLst/>
          </a:prstGeom>
          <a:solidFill>
            <a:srgbClr val="990099"/>
          </a:solidFill>
          <a:ln>
            <a:solidFill>
              <a:srgbClr val="99009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400" dirty="0" smtClean="0">
                <a:solidFill>
                  <a:srgbClr val="E2E2E2"/>
                </a:solidFill>
              </a:rPr>
              <a:t>Niveau manifestation</a:t>
            </a:r>
            <a:endParaRPr lang="fr-FR" sz="1400" dirty="0">
              <a:solidFill>
                <a:srgbClr val="E2E2E2"/>
              </a:solidFill>
            </a:endParaRPr>
          </a:p>
        </p:txBody>
      </p:sp>
      <p:cxnSp>
        <p:nvCxnSpPr>
          <p:cNvPr id="19" name="Connecteur droit avec flèche 18"/>
          <p:cNvCxnSpPr/>
          <p:nvPr/>
        </p:nvCxnSpPr>
        <p:spPr>
          <a:xfrm flipH="1">
            <a:off x="6226248" y="3823200"/>
            <a:ext cx="439732" cy="76090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1" name="Connecteur droit avec flèche 20"/>
          <p:cNvCxnSpPr/>
          <p:nvPr/>
        </p:nvCxnSpPr>
        <p:spPr>
          <a:xfrm flipH="1" flipV="1">
            <a:off x="5632106" y="4804117"/>
            <a:ext cx="934684" cy="1411473"/>
          </a:xfrm>
          <a:prstGeom prst="straightConnector1">
            <a:avLst/>
          </a:prstGeom>
          <a:ln>
            <a:solidFill>
              <a:srgbClr val="990099"/>
            </a:solidFill>
            <a:tailEnd type="triangle"/>
          </a:ln>
        </p:spPr>
        <p:style>
          <a:lnRef idx="1">
            <a:schemeClr val="accent3"/>
          </a:lnRef>
          <a:fillRef idx="0">
            <a:schemeClr val="accent3"/>
          </a:fillRef>
          <a:effectRef idx="0">
            <a:schemeClr val="accent3"/>
          </a:effectRef>
          <a:fontRef idx="minor">
            <a:schemeClr val="tx1"/>
          </a:fontRef>
        </p:style>
      </p:cxnSp>
      <p:cxnSp>
        <p:nvCxnSpPr>
          <p:cNvPr id="24" name="Connecteur droit avec flèche 23"/>
          <p:cNvCxnSpPr/>
          <p:nvPr/>
        </p:nvCxnSpPr>
        <p:spPr>
          <a:xfrm flipH="1" flipV="1">
            <a:off x="6367277" y="5519537"/>
            <a:ext cx="192413" cy="552194"/>
          </a:xfrm>
          <a:prstGeom prst="straightConnector1">
            <a:avLst/>
          </a:prstGeom>
          <a:ln>
            <a:solidFill>
              <a:srgbClr val="990099"/>
            </a:solidFill>
            <a:tailEnd type="triangle"/>
          </a:ln>
        </p:spPr>
        <p:style>
          <a:lnRef idx="1">
            <a:schemeClr val="accent3"/>
          </a:lnRef>
          <a:fillRef idx="0">
            <a:schemeClr val="accent3"/>
          </a:fillRef>
          <a:effectRef idx="0">
            <a:schemeClr val="accent3"/>
          </a:effectRef>
          <a:fontRef idx="minor">
            <a:schemeClr val="tx1"/>
          </a:fontRef>
        </p:style>
      </p:cxnSp>
      <p:sp>
        <p:nvSpPr>
          <p:cNvPr id="4" name="Rectangle à coins arrondis 3"/>
          <p:cNvSpPr/>
          <p:nvPr/>
        </p:nvSpPr>
        <p:spPr>
          <a:xfrm>
            <a:off x="4718596" y="2058248"/>
            <a:ext cx="3230666" cy="858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smtClean="0">
                <a:solidFill>
                  <a:schemeClr val="tx1"/>
                </a:solidFill>
              </a:rPr>
              <a:t>Les abréviations doivent être conservées jusqu’à nouvel avis</a:t>
            </a:r>
            <a:endParaRPr lang="fr-FR" b="1" i="1" dirty="0">
              <a:solidFill>
                <a:schemeClr val="tx1"/>
              </a:solidFill>
            </a:endParaRPr>
          </a:p>
        </p:txBody>
      </p:sp>
    </p:spTree>
    <p:extLst>
      <p:ext uri="{BB962C8B-B14F-4D97-AF65-F5344CB8AC3E}">
        <p14:creationId xmlns:p14="http://schemas.microsoft.com/office/powerpoint/2010/main" val="4278570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7236296" y="1857695"/>
            <a:ext cx="1561331" cy="1033854"/>
          </a:xfrm>
          <a:prstGeom prst="rect">
            <a:avLst/>
          </a:prstGeom>
        </p:spPr>
      </p:pic>
      <p:graphicFrame>
        <p:nvGraphicFramePr>
          <p:cNvPr id="9" name="Tableau 8"/>
          <p:cNvGraphicFramePr>
            <a:graphicFrameLocks noGrp="1"/>
          </p:cNvGraphicFramePr>
          <p:nvPr>
            <p:extLst>
              <p:ext uri="{D42A27DB-BD31-4B8C-83A1-F6EECF244321}">
                <p14:modId xmlns:p14="http://schemas.microsoft.com/office/powerpoint/2010/main" val="3927348393"/>
              </p:ext>
            </p:extLst>
          </p:nvPr>
        </p:nvGraphicFramePr>
        <p:xfrm>
          <a:off x="155575" y="2374622"/>
          <a:ext cx="8880921" cy="3413760"/>
        </p:xfrm>
        <a:graphic>
          <a:graphicData uri="http://schemas.openxmlformats.org/drawingml/2006/table">
            <a:tbl>
              <a:tblPr firstRow="1" bandRow="1">
                <a:tableStyleId>{5C22544A-7EE6-4342-B048-85BDC9FD1C3A}</a:tableStyleId>
              </a:tblPr>
              <a:tblGrid>
                <a:gridCol w="4488433"/>
                <a:gridCol w="504056"/>
                <a:gridCol w="3888432"/>
              </a:tblGrid>
              <a:tr h="120013">
                <a:tc>
                  <a:txBody>
                    <a:bodyPr/>
                    <a:lstStyle/>
                    <a:p>
                      <a:pPr algn="l"/>
                      <a:r>
                        <a:rPr lang="fr-FR" sz="2400" i="1" kern="1200" dirty="0" smtClean="0">
                          <a:solidFill>
                            <a:schemeClr val="accent4"/>
                          </a:solidFill>
                          <a:latin typeface="+mn-lt"/>
                          <a:ea typeface="+mn-ea"/>
                          <a:cs typeface="+mn-cs"/>
                        </a:rPr>
                        <a:t>On</a:t>
                      </a:r>
                      <a:r>
                        <a:rPr lang="fr-FR" sz="2400" i="1" kern="1200" baseline="0" dirty="0" smtClean="0">
                          <a:solidFill>
                            <a:schemeClr val="accent4"/>
                          </a:solidFill>
                          <a:latin typeface="+mn-lt"/>
                          <a:ea typeface="+mn-ea"/>
                          <a:cs typeface="+mn-cs"/>
                        </a:rPr>
                        <a:t> ne veut pas voir ceci</a:t>
                      </a:r>
                      <a:endParaRPr lang="fr-FR" sz="2400" i="1" kern="1200" dirty="0">
                        <a:solidFill>
                          <a:schemeClr val="accent4"/>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600" i="1" dirty="0">
                        <a:solidFill>
                          <a:srgbClr val="9900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2000" i="1" dirty="0" smtClean="0">
                          <a:solidFill>
                            <a:srgbClr val="990099"/>
                          </a:solidFill>
                        </a:rPr>
                        <a:t> </a:t>
                      </a:r>
                      <a:r>
                        <a:rPr lang="fr-FR" sz="2400" i="1" dirty="0" smtClean="0">
                          <a:solidFill>
                            <a:srgbClr val="990099"/>
                          </a:solidFill>
                        </a:rPr>
                        <a:t>Mais cela</a:t>
                      </a:r>
                      <a:endParaRPr lang="fr-FR" sz="2400" i="1" dirty="0">
                        <a:solidFill>
                          <a:srgbClr val="9900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80053">
                <a:tc>
                  <a:txBody>
                    <a:bodyPr/>
                    <a:lstStyle/>
                    <a:p>
                      <a:endParaRPr lang="fr-FR" sz="1600" dirty="0" smtClean="0">
                        <a:solidFill>
                          <a:schemeClr val="accent4"/>
                        </a:solidFill>
                      </a:endParaRPr>
                    </a:p>
                    <a:p>
                      <a:r>
                        <a:rPr lang="fr-FR" sz="1600" dirty="0" smtClean="0">
                          <a:solidFill>
                            <a:schemeClr val="accent4"/>
                          </a:solidFill>
                        </a:rPr>
                        <a:t>210 </a:t>
                      </a:r>
                      <a:r>
                        <a:rPr lang="fr-FR" sz="1600" dirty="0" smtClean="0"/>
                        <a:t>##‎$</a:t>
                      </a:r>
                      <a:r>
                        <a:rPr lang="fr-FR" sz="1600" dirty="0" err="1" smtClean="0"/>
                        <a:t>aParis</a:t>
                      </a:r>
                      <a:r>
                        <a:rPr lang="fr-FR" sz="1600" dirty="0" smtClean="0"/>
                        <a:t>‎$</a:t>
                      </a:r>
                      <a:r>
                        <a:rPr lang="fr-FR" sz="1600" dirty="0" err="1" smtClean="0"/>
                        <a:t>cKazé</a:t>
                      </a:r>
                      <a:r>
                        <a:rPr lang="fr-FR" sz="1600" dirty="0" smtClean="0"/>
                        <a:t>‎$</a:t>
                      </a:r>
                      <a:r>
                        <a:rPr lang="fr-FR" sz="1600" dirty="0" err="1" smtClean="0">
                          <a:solidFill>
                            <a:schemeClr val="accent4"/>
                          </a:solidFill>
                        </a:rPr>
                        <a:t>dDL</a:t>
                      </a:r>
                      <a:r>
                        <a:rPr lang="fr-FR" sz="1600" dirty="0" smtClean="0">
                          <a:solidFill>
                            <a:schemeClr val="accent4"/>
                          </a:solidFill>
                        </a:rPr>
                        <a:t> 2017, cop. 2014</a:t>
                      </a:r>
                      <a:r>
                        <a:rPr lang="fr-FR" sz="1600" dirty="0" smtClean="0"/>
                        <a:t>‎ </a:t>
                      </a:r>
                      <a:r>
                        <a:rPr lang="fr-FR" sz="1600" dirty="0" smtClean="0">
                          <a:solidFill>
                            <a:schemeClr val="accent4"/>
                          </a:solidFill>
                        </a:rPr>
                        <a:t>$</a:t>
                      </a:r>
                      <a:r>
                        <a:rPr lang="fr-FR" sz="1600" dirty="0" err="1" smtClean="0">
                          <a:solidFill>
                            <a:schemeClr val="accent4"/>
                          </a:solidFill>
                        </a:rPr>
                        <a:t>eimpr</a:t>
                      </a:r>
                      <a:r>
                        <a:rPr lang="fr-FR" sz="1600" dirty="0" smtClean="0">
                          <a:solidFill>
                            <a:schemeClr val="accent4"/>
                          </a:solidFill>
                        </a:rPr>
                        <a:t>. en CE </a:t>
                      </a:r>
                    </a:p>
                    <a:p>
                      <a:endParaRPr lang="fr-FR"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smtClean="0">
                        <a:solidFill>
                          <a:srgbClr val="99009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rgbClr val="990099"/>
                          </a:solidFill>
                        </a:rPr>
                        <a:t>214 #0$a</a:t>
                      </a:r>
                      <a:r>
                        <a:rPr lang="fr-FR" sz="1600" dirty="0" smtClean="0"/>
                        <a:t>Paris$cKazé</a:t>
                      </a:r>
                      <a:r>
                        <a:rPr lang="fr-FR" sz="1600" dirty="0" smtClean="0">
                          <a:solidFill>
                            <a:srgbClr val="990099"/>
                          </a:solidFill>
                        </a:rPr>
                        <a:t>$dDL 2017</a:t>
                      </a:r>
                    </a:p>
                    <a:p>
                      <a:endParaRPr lang="fr-FR"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80053">
                <a:tc>
                  <a:txBody>
                    <a:bodyPr/>
                    <a:lstStyle/>
                    <a:p>
                      <a:r>
                        <a:rPr lang="fr-FR" sz="1600" dirty="0" smtClean="0"/>
                        <a:t>(ou pire) -&gt; 214 </a:t>
                      </a:r>
                      <a:r>
                        <a:rPr lang="fr-FR" sz="1600" dirty="0" smtClean="0">
                          <a:solidFill>
                            <a:schemeClr val="accent4"/>
                          </a:solidFill>
                        </a:rPr>
                        <a:t>#0</a:t>
                      </a:r>
                      <a:r>
                        <a:rPr lang="fr-FR" sz="1600" dirty="0" smtClean="0"/>
                        <a:t>$aParis$cFrance TV </a:t>
                      </a:r>
                      <a:r>
                        <a:rPr lang="fr-FR" sz="1600" dirty="0" smtClean="0">
                          <a:solidFill>
                            <a:schemeClr val="accent4"/>
                          </a:solidFill>
                        </a:rPr>
                        <a:t>distribution (éd., </a:t>
                      </a:r>
                      <a:r>
                        <a:rPr lang="fr-FR" sz="1600" dirty="0" err="1" smtClean="0">
                          <a:solidFill>
                            <a:schemeClr val="accent4"/>
                          </a:solidFill>
                        </a:rPr>
                        <a:t>distr</a:t>
                      </a:r>
                      <a:r>
                        <a:rPr lang="fr-FR" sz="1600" dirty="0" smtClean="0">
                          <a:solidFill>
                            <a:schemeClr val="accent4"/>
                          </a:solidFill>
                        </a:rPr>
                        <a:t>.</a:t>
                      </a:r>
                      <a:r>
                        <a:rPr lang="fr-FR" sz="1600" dirty="0" smtClean="0"/>
                        <a:t>]$</a:t>
                      </a:r>
                      <a:r>
                        <a:rPr lang="fr-FR" sz="1600" dirty="0" err="1" smtClean="0">
                          <a:solidFill>
                            <a:schemeClr val="accent4"/>
                          </a:solidFill>
                        </a:rPr>
                        <a:t>dcop</a:t>
                      </a:r>
                      <a:r>
                        <a:rPr lang="fr-FR" sz="1600" dirty="0" smtClean="0">
                          <a:solidFill>
                            <a:schemeClr val="accent4"/>
                          </a:solidFill>
                        </a:rPr>
                        <a:t>. 2017</a:t>
                      </a:r>
                      <a:endParaRPr lang="fr-FR"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fr-FR" sz="1600" dirty="0" smtClean="0">
                          <a:solidFill>
                            <a:srgbClr val="990099"/>
                          </a:solidFill>
                        </a:rPr>
                        <a:t>214 #0 $</a:t>
                      </a:r>
                      <a:r>
                        <a:rPr lang="fr-FR" sz="1600" dirty="0" err="1" smtClean="0">
                          <a:solidFill>
                            <a:srgbClr val="990099"/>
                          </a:solidFill>
                        </a:rPr>
                        <a:t>aParis$cFrance</a:t>
                      </a:r>
                      <a:r>
                        <a:rPr lang="fr-FR" sz="1600" baseline="0" dirty="0" smtClean="0">
                          <a:solidFill>
                            <a:srgbClr val="990099"/>
                          </a:solidFill>
                        </a:rPr>
                        <a:t> TV distribution</a:t>
                      </a:r>
                      <a:endParaRPr lang="fr-FR" sz="1600" dirty="0" smtClean="0">
                        <a:solidFill>
                          <a:srgbClr val="990099"/>
                        </a:solidFill>
                      </a:endParaRPr>
                    </a:p>
                    <a:p>
                      <a:pPr marL="0" indent="0">
                        <a:buNone/>
                      </a:pPr>
                      <a:r>
                        <a:rPr lang="fr-FR" sz="1600" dirty="0" smtClean="0">
                          <a:solidFill>
                            <a:srgbClr val="990099"/>
                          </a:solidFill>
                        </a:rPr>
                        <a:t>214 #2 $</a:t>
                      </a:r>
                      <a:r>
                        <a:rPr lang="fr-FR" sz="1600" dirty="0" err="1" smtClean="0">
                          <a:solidFill>
                            <a:srgbClr val="990099"/>
                          </a:solidFill>
                        </a:rPr>
                        <a:t>aParis$cFrance</a:t>
                      </a:r>
                      <a:r>
                        <a:rPr lang="fr-FR" sz="1600" dirty="0" smtClean="0">
                          <a:solidFill>
                            <a:srgbClr val="990099"/>
                          </a:solidFill>
                        </a:rPr>
                        <a:t> TV distribution</a:t>
                      </a:r>
                    </a:p>
                    <a:p>
                      <a:pPr marL="0" indent="0">
                        <a:buNone/>
                      </a:pPr>
                      <a:r>
                        <a:rPr lang="fr-FR" sz="1600" dirty="0" smtClean="0">
                          <a:solidFill>
                            <a:srgbClr val="990099"/>
                          </a:solidFill>
                        </a:rPr>
                        <a:t>214 #4 $</a:t>
                      </a:r>
                      <a:r>
                        <a:rPr lang="fr-FR" sz="1600" dirty="0" err="1" smtClean="0">
                          <a:solidFill>
                            <a:srgbClr val="990099"/>
                          </a:solidFill>
                        </a:rPr>
                        <a:t>dC</a:t>
                      </a:r>
                      <a:r>
                        <a:rPr lang="fr-FR" sz="1600" dirty="0" smtClean="0">
                          <a:solidFill>
                            <a:srgbClr val="990099"/>
                          </a:solidFill>
                        </a:rPr>
                        <a:t> 2017</a:t>
                      </a:r>
                    </a:p>
                    <a:p>
                      <a:endParaRPr lang="fr-FR"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80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smtClean="0"/>
                        <a:t>214 </a:t>
                      </a:r>
                      <a:r>
                        <a:rPr lang="fr-FR" sz="1600" dirty="0" smtClean="0">
                          <a:solidFill>
                            <a:schemeClr val="accent4"/>
                          </a:solidFill>
                        </a:rPr>
                        <a:t>#2</a:t>
                      </a:r>
                      <a:r>
                        <a:rPr lang="fr-FR" sz="1600" dirty="0" smtClean="0"/>
                        <a:t>$aParis$c[</a:t>
                      </a:r>
                      <a:r>
                        <a:rPr lang="fr-FR" sz="1600" dirty="0" smtClean="0">
                          <a:solidFill>
                            <a:schemeClr val="accent4"/>
                          </a:solidFill>
                        </a:rPr>
                        <a:t>éditeur</a:t>
                      </a:r>
                      <a:r>
                        <a:rPr lang="fr-FR" sz="1600" dirty="0" smtClean="0"/>
                        <a:t> inconnu]$d2017</a:t>
                      </a:r>
                    </a:p>
                    <a:p>
                      <a:endParaRPr lang="fr-FR" sz="1600" dirty="0" smtClean="0"/>
                    </a:p>
                    <a:p>
                      <a:endParaRPr lang="fr-FR"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rgbClr val="990099"/>
                          </a:solidFill>
                        </a:rPr>
                        <a:t>214 #2</a:t>
                      </a:r>
                      <a:r>
                        <a:rPr lang="fr-FR" sz="1600" dirty="0" smtClean="0"/>
                        <a:t>$aParis$c[</a:t>
                      </a:r>
                      <a:r>
                        <a:rPr lang="fr-FR" sz="1600" dirty="0" smtClean="0">
                          <a:solidFill>
                            <a:srgbClr val="990099"/>
                          </a:solidFill>
                        </a:rPr>
                        <a:t>diffuseur</a:t>
                      </a:r>
                      <a:r>
                        <a:rPr lang="fr-FR" sz="1600" dirty="0" smtClean="0"/>
                        <a:t> inconnu]$d2017</a:t>
                      </a:r>
                    </a:p>
                    <a:p>
                      <a:endParaRPr lang="fr-FR"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re 1"/>
          <p:cNvSpPr>
            <a:spLocks noGrp="1"/>
          </p:cNvSpPr>
          <p:nvPr>
            <p:ph type="title"/>
          </p:nvPr>
        </p:nvSpPr>
        <p:spPr>
          <a:xfrm>
            <a:off x="460375" y="124480"/>
            <a:ext cx="8229600" cy="1143000"/>
          </a:xfrm>
        </p:spPr>
        <p:txBody>
          <a:bodyPr>
            <a:noAutofit/>
          </a:bodyPr>
          <a:lstStyle/>
          <a:p>
            <a:r>
              <a:rPr lang="fr-FR" sz="3600" dirty="0" smtClean="0">
                <a:solidFill>
                  <a:schemeClr val="accent2"/>
                </a:solidFill>
              </a:rPr>
              <a:t>Ce qu’on ne veut pas voir en création</a:t>
            </a:r>
            <a:br>
              <a:rPr lang="fr-FR" sz="3600" dirty="0" smtClean="0">
                <a:solidFill>
                  <a:schemeClr val="accent2"/>
                </a:solidFill>
              </a:rPr>
            </a:br>
            <a:r>
              <a:rPr lang="fr-FR" sz="3600" dirty="0" smtClean="0">
                <a:solidFill>
                  <a:schemeClr val="accent2"/>
                </a:solidFill>
              </a:rPr>
              <a:t>dans le </a:t>
            </a:r>
            <a:r>
              <a:rPr lang="fr-FR" sz="3600" dirty="0" err="1" smtClean="0">
                <a:solidFill>
                  <a:schemeClr val="accent2"/>
                </a:solidFill>
              </a:rPr>
              <a:t>Sudoc</a:t>
            </a:r>
            <a:endParaRPr lang="fr-FR" sz="3600" dirty="0">
              <a:solidFill>
                <a:schemeClr val="accent2"/>
              </a:solidFill>
            </a:endParaRPr>
          </a:p>
        </p:txBody>
      </p:sp>
      <p:sp>
        <p:nvSpPr>
          <p:cNvPr id="4" name="AutoShape 2" descr="Résultat de recherche d'images pour &quot;droopy tris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Chevron 9"/>
          <p:cNvSpPr/>
          <p:nvPr/>
        </p:nvSpPr>
        <p:spPr>
          <a:xfrm>
            <a:off x="4701205" y="3145619"/>
            <a:ext cx="288032" cy="360040"/>
          </a:xfrm>
          <a:prstGeom prst="chevron">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Chevron 12"/>
          <p:cNvSpPr/>
          <p:nvPr/>
        </p:nvSpPr>
        <p:spPr>
          <a:xfrm>
            <a:off x="4759575" y="4081502"/>
            <a:ext cx="288032" cy="360040"/>
          </a:xfrm>
          <a:prstGeom prst="chevron">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Chevron 16"/>
          <p:cNvSpPr/>
          <p:nvPr/>
        </p:nvSpPr>
        <p:spPr>
          <a:xfrm>
            <a:off x="4759575" y="4969780"/>
            <a:ext cx="288032" cy="360040"/>
          </a:xfrm>
          <a:prstGeom prst="chevron">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7" name="Image 6"/>
          <p:cNvPicPr>
            <a:picLocks noChangeAspect="1"/>
          </p:cNvPicPr>
          <p:nvPr/>
        </p:nvPicPr>
        <p:blipFill>
          <a:blip r:embed="rId4"/>
          <a:stretch>
            <a:fillRect/>
          </a:stretch>
        </p:blipFill>
        <p:spPr>
          <a:xfrm>
            <a:off x="3563888" y="1825407"/>
            <a:ext cx="840723" cy="951854"/>
          </a:xfrm>
          <a:prstGeom prst="rect">
            <a:avLst/>
          </a:prstGeom>
        </p:spPr>
      </p:pic>
    </p:spTree>
    <p:extLst>
      <p:ext uri="{BB962C8B-B14F-4D97-AF65-F5344CB8AC3E}">
        <p14:creationId xmlns:p14="http://schemas.microsoft.com/office/powerpoint/2010/main" val="625897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42721" y="142371"/>
            <a:ext cx="6224650" cy="1143000"/>
          </a:xfrm>
        </p:spPr>
        <p:txBody>
          <a:bodyPr/>
          <a:lstStyle/>
          <a:p>
            <a:pPr algn="l"/>
            <a:r>
              <a:rPr lang="fr-FR" dirty="0" smtClean="0">
                <a:solidFill>
                  <a:schemeClr val="accent2"/>
                </a:solidFill>
              </a:rPr>
              <a:t>	Mémo 183 et 214</a:t>
            </a:r>
            <a:endParaRPr lang="fr-FR" dirty="0">
              <a:solidFill>
                <a:schemeClr val="accent2"/>
              </a:solidFill>
            </a:endParaRPr>
          </a:p>
        </p:txBody>
      </p:sp>
      <p:sp>
        <p:nvSpPr>
          <p:cNvPr id="3" name="Espace réservé du contenu 2"/>
          <p:cNvSpPr>
            <a:spLocks noGrp="1"/>
          </p:cNvSpPr>
          <p:nvPr>
            <p:ph idx="1"/>
          </p:nvPr>
        </p:nvSpPr>
        <p:spPr>
          <a:xfrm>
            <a:off x="457200" y="1575046"/>
            <a:ext cx="8229600" cy="5166321"/>
          </a:xfrm>
        </p:spPr>
        <p:txBody>
          <a:bodyPr>
            <a:normAutofit fontScale="70000" lnSpcReduction="20000"/>
          </a:bodyPr>
          <a:lstStyle/>
          <a:p>
            <a:pPr marL="0" indent="0">
              <a:buNone/>
            </a:pPr>
            <a:r>
              <a:rPr lang="fr-FR" sz="4000" dirty="0"/>
              <a:t>Penser à </a:t>
            </a:r>
            <a:r>
              <a:rPr lang="fr-FR" sz="4000" dirty="0" smtClean="0"/>
              <a:t>:</a:t>
            </a:r>
          </a:p>
          <a:p>
            <a:r>
              <a:rPr lang="fr-FR" b="1" dirty="0" smtClean="0"/>
              <a:t>Informer vos </a:t>
            </a:r>
            <a:r>
              <a:rPr lang="fr-FR" b="1" dirty="0"/>
              <a:t>prestataires de </a:t>
            </a:r>
            <a:r>
              <a:rPr lang="fr-FR" b="1" dirty="0" err="1"/>
              <a:t>rétroconversion</a:t>
            </a:r>
            <a:r>
              <a:rPr lang="fr-FR" b="1" dirty="0"/>
              <a:t> </a:t>
            </a:r>
            <a:r>
              <a:rPr lang="fr-FR" dirty="0"/>
              <a:t>de ces nouveaux éléments</a:t>
            </a:r>
          </a:p>
          <a:p>
            <a:endParaRPr lang="fr-FR" dirty="0"/>
          </a:p>
          <a:p>
            <a:r>
              <a:rPr lang="fr-FR" b="1" dirty="0" smtClean="0"/>
              <a:t>Modifier </a:t>
            </a:r>
            <a:r>
              <a:rPr lang="fr-FR" b="1" dirty="0"/>
              <a:t>vos scripts </a:t>
            </a:r>
            <a:r>
              <a:rPr lang="fr-FR" dirty="0"/>
              <a:t>de bibliothèque numérique</a:t>
            </a:r>
          </a:p>
          <a:p>
            <a:endParaRPr lang="fr-FR" dirty="0"/>
          </a:p>
          <a:p>
            <a:r>
              <a:rPr lang="fr-FR" b="1" dirty="0" smtClean="0"/>
              <a:t>Vous interroger </a:t>
            </a:r>
            <a:r>
              <a:rPr lang="fr-FR" b="1" dirty="0"/>
              <a:t>sur la pertinence des données enregistrées</a:t>
            </a:r>
            <a:r>
              <a:rPr lang="fr-FR" dirty="0"/>
              <a:t> (antériorité des dates les unes par rapport aux autres)</a:t>
            </a:r>
          </a:p>
          <a:p>
            <a:endParaRPr lang="fr-FR" dirty="0"/>
          </a:p>
          <a:p>
            <a:r>
              <a:rPr lang="fr-FR" b="1" dirty="0" smtClean="0"/>
              <a:t>Vous interroger </a:t>
            </a:r>
            <a:r>
              <a:rPr lang="fr-FR" b="1" dirty="0"/>
              <a:t>sur la cohérence entre la 183 et le type de notice retenue </a:t>
            </a:r>
            <a:r>
              <a:rPr lang="fr-FR" dirty="0"/>
              <a:t>(plusieurs 183 différentes -&gt; </a:t>
            </a:r>
            <a:r>
              <a:rPr lang="fr-FR" dirty="0" err="1"/>
              <a:t>Za</a:t>
            </a:r>
            <a:r>
              <a:rPr lang="fr-FR" dirty="0" smtClean="0"/>
              <a:t>)</a:t>
            </a:r>
          </a:p>
          <a:p>
            <a:endParaRPr lang="fr-FR" dirty="0"/>
          </a:p>
          <a:p>
            <a:r>
              <a:rPr lang="fr-FR" dirty="0" smtClean="0"/>
              <a:t>Penser à enregistrer vos mentions de publication </a:t>
            </a:r>
            <a:r>
              <a:rPr lang="fr-FR" b="1" dirty="0" smtClean="0"/>
              <a:t>dans un ordre logique et cohérent</a:t>
            </a:r>
            <a:r>
              <a:rPr lang="fr-FR" dirty="0" smtClean="0"/>
              <a:t>,</a:t>
            </a:r>
            <a:r>
              <a:rPr lang="fr-FR" b="1" dirty="0" smtClean="0"/>
              <a:t> </a:t>
            </a:r>
            <a:r>
              <a:rPr lang="fr-FR" dirty="0" smtClean="0"/>
              <a:t>la </a:t>
            </a:r>
            <a:r>
              <a:rPr lang="fr-FR" dirty="0"/>
              <a:t>qualité de l’affichage public en </a:t>
            </a:r>
            <a:r>
              <a:rPr lang="fr-FR" dirty="0" smtClean="0"/>
              <a:t>dépend : </a:t>
            </a:r>
          </a:p>
          <a:p>
            <a:pPr lvl="1"/>
            <a:r>
              <a:rPr lang="fr-FR" dirty="0" smtClean="0"/>
              <a:t>214 #0, puis 214 #2, puis 214 #3, puis 214 #4</a:t>
            </a:r>
          </a:p>
          <a:p>
            <a:pPr lvl="1"/>
            <a:r>
              <a:rPr lang="fr-FR" dirty="0" smtClean="0"/>
              <a:t>En cas de multi-écritures, associer les paires ($6/$7)</a:t>
            </a:r>
            <a:endParaRPr lang="fr-FR" dirty="0"/>
          </a:p>
        </p:txBody>
      </p:sp>
      <p:pic>
        <p:nvPicPr>
          <p:cNvPr id="5" name="Image 4"/>
          <p:cNvPicPr>
            <a:picLocks noChangeAspect="1"/>
          </p:cNvPicPr>
          <p:nvPr/>
        </p:nvPicPr>
        <p:blipFill>
          <a:blip r:embed="rId2"/>
          <a:stretch>
            <a:fillRect/>
          </a:stretch>
        </p:blipFill>
        <p:spPr>
          <a:xfrm>
            <a:off x="107504" y="116011"/>
            <a:ext cx="2096316" cy="1459036"/>
          </a:xfrm>
          <a:prstGeom prst="rect">
            <a:avLst/>
          </a:prstGeom>
        </p:spPr>
      </p:pic>
    </p:spTree>
    <p:extLst>
      <p:ext uri="{BB962C8B-B14F-4D97-AF65-F5344CB8AC3E}">
        <p14:creationId xmlns:p14="http://schemas.microsoft.com/office/powerpoint/2010/main" val="679426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dirty="0" smtClean="0">
                <a:solidFill>
                  <a:schemeClr val="accent3"/>
                </a:solidFill>
              </a:rPr>
              <a:t>PARTIE 3</a:t>
            </a:r>
            <a:br>
              <a:rPr lang="fr-FR" dirty="0" smtClean="0">
                <a:solidFill>
                  <a:schemeClr val="accent3"/>
                </a:solidFill>
              </a:rPr>
            </a:br>
            <a:r>
              <a:rPr lang="fr-FR" dirty="0" smtClean="0">
                <a:solidFill>
                  <a:schemeClr val="accent3"/>
                </a:solidFill>
              </a:rPr>
              <a:t>Vos questions ?</a:t>
            </a:r>
            <a:endParaRPr lang="fr-FR" dirty="0">
              <a:solidFill>
                <a:schemeClr val="accent3"/>
              </a:solidFill>
            </a:endParaRPr>
          </a:p>
        </p:txBody>
      </p:sp>
    </p:spTree>
    <p:extLst>
      <p:ext uri="{BB962C8B-B14F-4D97-AF65-F5344CB8AC3E}">
        <p14:creationId xmlns:p14="http://schemas.microsoft.com/office/powerpoint/2010/main" val="777692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67090"/>
            <a:ext cx="8363272" cy="1143000"/>
          </a:xfrm>
        </p:spPr>
        <p:txBody>
          <a:bodyPr>
            <a:normAutofit fontScale="90000"/>
          </a:bodyPr>
          <a:lstStyle/>
          <a:p>
            <a:r>
              <a:rPr lang="fr-FR" dirty="0" smtClean="0">
                <a:solidFill>
                  <a:schemeClr val="accent2"/>
                </a:solidFill>
              </a:rPr>
              <a:t>Aide à la compréhension </a:t>
            </a:r>
            <a:br>
              <a:rPr lang="fr-FR" dirty="0" smtClean="0">
                <a:solidFill>
                  <a:schemeClr val="accent2"/>
                </a:solidFill>
              </a:rPr>
            </a:br>
            <a:r>
              <a:rPr lang="fr-FR" dirty="0" smtClean="0">
                <a:solidFill>
                  <a:schemeClr val="accent2"/>
                </a:solidFill>
              </a:rPr>
              <a:t>d’</a:t>
            </a:r>
            <a:r>
              <a:rPr lang="fr-FR" b="1" dirty="0" smtClean="0">
                <a:solidFill>
                  <a:schemeClr val="accent2"/>
                </a:solidFill>
              </a:rPr>
              <a:t>adresses bibliographiques en anglais</a:t>
            </a:r>
            <a:endParaRPr lang="fr-FR" b="1" dirty="0">
              <a:solidFill>
                <a:schemeClr val="accent2"/>
              </a:solidFill>
            </a:endParaRPr>
          </a:p>
        </p:txBody>
      </p:sp>
      <p:sp>
        <p:nvSpPr>
          <p:cNvPr id="7" name="Espace réservé du contenu 6"/>
          <p:cNvSpPr>
            <a:spLocks noGrp="1"/>
          </p:cNvSpPr>
          <p:nvPr>
            <p:ph sz="half" idx="1"/>
          </p:nvPr>
        </p:nvSpPr>
        <p:spPr>
          <a:xfrm>
            <a:off x="107504" y="1600201"/>
            <a:ext cx="4388296" cy="4421088"/>
          </a:xfrm>
        </p:spPr>
        <p:txBody>
          <a:bodyPr>
            <a:normAutofit fontScale="47500" lnSpcReduction="20000"/>
          </a:bodyPr>
          <a:lstStyle/>
          <a:p>
            <a:r>
              <a:rPr lang="fr-FR" sz="3800" b="1" dirty="0" smtClean="0"/>
              <a:t>Issue</a:t>
            </a:r>
            <a:r>
              <a:rPr lang="fr-FR" sz="3800" dirty="0" smtClean="0"/>
              <a:t> : « </a:t>
            </a:r>
            <a:r>
              <a:rPr lang="en-US" sz="3800" dirty="0" smtClean="0"/>
              <a:t>all </a:t>
            </a:r>
            <a:r>
              <a:rPr lang="en-US" sz="3800" dirty="0"/>
              <a:t>the copies of a newspaper, magazine </a:t>
            </a:r>
            <a:r>
              <a:rPr lang="en-US" sz="3800" dirty="0" smtClean="0"/>
              <a:t>or publication </a:t>
            </a:r>
            <a:r>
              <a:rPr lang="en-US" sz="3800" dirty="0"/>
              <a:t>distributed at the same time and with </a:t>
            </a:r>
            <a:r>
              <a:rPr lang="en-US" sz="3800" dirty="0" smtClean="0"/>
              <a:t>the same </a:t>
            </a:r>
            <a:r>
              <a:rPr lang="en-US" sz="3800" dirty="0"/>
              <a:t>data (date of issue</a:t>
            </a:r>
            <a:r>
              <a:rPr lang="en-US" sz="3800" dirty="0" smtClean="0"/>
              <a:t>)” </a:t>
            </a:r>
            <a:r>
              <a:rPr lang="en-US" sz="3800" b="1" dirty="0" smtClean="0"/>
              <a:t>: </a:t>
            </a:r>
            <a:r>
              <a:rPr lang="fr-FR" sz="3800" b="1" dirty="0" smtClean="0"/>
              <a:t> édition (zone 205)</a:t>
            </a:r>
          </a:p>
          <a:p>
            <a:r>
              <a:rPr lang="fr-FR" sz="3800" b="1" dirty="0" smtClean="0"/>
              <a:t>Publisher</a:t>
            </a:r>
            <a:r>
              <a:rPr lang="fr-FR" sz="3800" dirty="0" smtClean="0"/>
              <a:t> : éditeur, maison d’édition</a:t>
            </a:r>
          </a:p>
          <a:p>
            <a:r>
              <a:rPr lang="fr-FR" sz="3800" b="1" dirty="0" err="1" smtClean="0"/>
              <a:t>Distributor</a:t>
            </a:r>
            <a:r>
              <a:rPr lang="fr-FR" sz="3800" dirty="0" smtClean="0"/>
              <a:t> : diffuseur, distributeur</a:t>
            </a:r>
          </a:p>
          <a:p>
            <a:r>
              <a:rPr lang="fr-FR" sz="3800" b="1" dirty="0" smtClean="0"/>
              <a:t>To </a:t>
            </a:r>
            <a:r>
              <a:rPr lang="fr-FR" sz="3800" b="1" dirty="0" err="1" smtClean="0"/>
              <a:t>print</a:t>
            </a:r>
            <a:r>
              <a:rPr lang="fr-FR" sz="3800" b="1" dirty="0" smtClean="0"/>
              <a:t> / </a:t>
            </a:r>
            <a:r>
              <a:rPr lang="fr-FR" sz="3800" b="1" dirty="0" err="1" smtClean="0"/>
              <a:t>printed</a:t>
            </a:r>
            <a:r>
              <a:rPr lang="fr-FR" sz="3800" b="1" dirty="0" smtClean="0"/>
              <a:t> /printing </a:t>
            </a:r>
            <a:r>
              <a:rPr lang="fr-FR" sz="3800" dirty="0" smtClean="0"/>
              <a:t>: concerne l’impression, mais aussi la publication</a:t>
            </a:r>
          </a:p>
          <a:p>
            <a:r>
              <a:rPr lang="fr-FR" sz="3800" b="1" dirty="0" smtClean="0"/>
              <a:t>Manufacturer / </a:t>
            </a:r>
            <a:r>
              <a:rPr lang="fr-FR" sz="3800" b="1" dirty="0" err="1" smtClean="0"/>
              <a:t>manufacturing</a:t>
            </a:r>
            <a:r>
              <a:rPr lang="fr-FR" sz="3800" b="1" dirty="0" smtClean="0"/>
              <a:t> </a:t>
            </a:r>
            <a:r>
              <a:rPr lang="fr-FR" sz="3800" dirty="0" smtClean="0"/>
              <a:t>: concerne la fabrication</a:t>
            </a:r>
          </a:p>
          <a:p>
            <a:r>
              <a:rPr lang="fr-FR" sz="3800" b="1" dirty="0" smtClean="0"/>
              <a:t>Version date </a:t>
            </a:r>
            <a:r>
              <a:rPr lang="fr-FR" sz="3800" dirty="0" smtClean="0"/>
              <a:t>: date de version</a:t>
            </a:r>
          </a:p>
          <a:p>
            <a:r>
              <a:rPr lang="fr-FR" sz="3800" b="1" dirty="0" smtClean="0"/>
              <a:t>Imprint</a:t>
            </a:r>
            <a:r>
              <a:rPr lang="fr-FR" sz="3800" dirty="0" smtClean="0"/>
              <a:t> : à la fois impression, mais aussi empreinte/marque</a:t>
            </a:r>
          </a:p>
        </p:txBody>
      </p:sp>
      <p:sp>
        <p:nvSpPr>
          <p:cNvPr id="8" name="Espace réservé du contenu 7"/>
          <p:cNvSpPr>
            <a:spLocks noGrp="1"/>
          </p:cNvSpPr>
          <p:nvPr>
            <p:ph sz="half" idx="2"/>
          </p:nvPr>
        </p:nvSpPr>
        <p:spPr>
          <a:xfrm>
            <a:off x="4506172" y="1600200"/>
            <a:ext cx="4386308" cy="5069160"/>
          </a:xfrm>
        </p:spPr>
        <p:txBody>
          <a:bodyPr>
            <a:normAutofit fontScale="47500" lnSpcReduction="20000"/>
          </a:bodyPr>
          <a:lstStyle/>
          <a:p>
            <a:pPr marL="0" indent="0">
              <a:buNone/>
            </a:pPr>
            <a:endParaRPr lang="fr-FR" dirty="0" smtClean="0"/>
          </a:p>
          <a:p>
            <a:endParaRPr lang="fr-FR" dirty="0"/>
          </a:p>
          <a:p>
            <a:endParaRPr lang="fr-FR" sz="3800" b="1" dirty="0" smtClean="0"/>
          </a:p>
          <a:p>
            <a:r>
              <a:rPr lang="fr-FR" sz="3800" b="1" dirty="0" err="1" smtClean="0"/>
              <a:t>Print</a:t>
            </a:r>
            <a:r>
              <a:rPr lang="fr-FR" sz="3800" b="1" dirty="0" smtClean="0"/>
              <a:t> </a:t>
            </a:r>
            <a:r>
              <a:rPr lang="fr-FR" sz="3800" dirty="0" smtClean="0"/>
              <a:t>: est souvent </a:t>
            </a:r>
            <a:r>
              <a:rPr lang="fr-FR" sz="3800" u="sng" dirty="0" smtClean="0"/>
              <a:t>utilisé pour parler de la publication</a:t>
            </a:r>
          </a:p>
          <a:p>
            <a:endParaRPr lang="fr-FR" sz="3800" dirty="0" smtClean="0"/>
          </a:p>
          <a:p>
            <a:r>
              <a:rPr lang="fr-FR" sz="3800" dirty="0" smtClean="0"/>
              <a:t>Les </a:t>
            </a:r>
            <a:r>
              <a:rPr lang="fr-FR" sz="3800" b="1" dirty="0" smtClean="0"/>
              <a:t>noms d’éditeur évoquent souvent l’impression </a:t>
            </a:r>
            <a:r>
              <a:rPr lang="fr-FR" sz="3800" dirty="0" smtClean="0"/>
              <a:t>: penser à </a:t>
            </a:r>
            <a:r>
              <a:rPr lang="fr-FR" sz="3800" u="sng" dirty="0" smtClean="0"/>
              <a:t>enregistrer pourtant une mention de publication</a:t>
            </a:r>
          </a:p>
          <a:p>
            <a:pPr lvl="1"/>
            <a:r>
              <a:rPr lang="fr-FR" sz="3800" i="1" dirty="0"/>
              <a:t>Edinburgh </a:t>
            </a:r>
            <a:r>
              <a:rPr lang="fr-FR" sz="3800" i="1" dirty="0" err="1"/>
              <a:t>University</a:t>
            </a:r>
            <a:r>
              <a:rPr lang="fr-FR" sz="3800" i="1" dirty="0"/>
              <a:t> </a:t>
            </a:r>
            <a:r>
              <a:rPr lang="fr-FR" sz="3800" i="1" dirty="0" err="1"/>
              <a:t>Press</a:t>
            </a:r>
            <a:endParaRPr lang="fr-FR" sz="3800" i="1" dirty="0"/>
          </a:p>
          <a:p>
            <a:pPr lvl="1"/>
            <a:r>
              <a:rPr lang="fr-FR" sz="3800" i="1" dirty="0" smtClean="0"/>
              <a:t>Imprimerie Chaix</a:t>
            </a:r>
          </a:p>
          <a:p>
            <a:pPr lvl="1"/>
            <a:r>
              <a:rPr lang="fr-FR" sz="3800" i="1" dirty="0" smtClean="0"/>
              <a:t>Presses universitaires de France</a:t>
            </a:r>
          </a:p>
          <a:p>
            <a:pPr lvl="1"/>
            <a:r>
              <a:rPr lang="fr-FR" sz="3800" i="1" dirty="0" smtClean="0"/>
              <a:t>Imprimerie Didot</a:t>
            </a:r>
          </a:p>
          <a:p>
            <a:pPr marL="0" indent="0">
              <a:buNone/>
            </a:pPr>
            <a:endParaRPr lang="fr-FR" sz="3300" dirty="0"/>
          </a:p>
          <a:p>
            <a:pPr marL="0" indent="0">
              <a:buNone/>
            </a:pPr>
            <a:endParaRPr lang="fr-FR" sz="3300" dirty="0" smtClean="0"/>
          </a:p>
          <a:p>
            <a:pPr marL="0" indent="0">
              <a:buNone/>
            </a:pPr>
            <a:endParaRPr lang="fr-FR" sz="3300" dirty="0"/>
          </a:p>
          <a:p>
            <a:pPr marL="0" indent="0">
              <a:buNone/>
            </a:pPr>
            <a:endParaRPr lang="fr-FR" sz="3300" b="1" dirty="0" smtClean="0">
              <a:solidFill>
                <a:schemeClr val="accent1"/>
              </a:solidFill>
            </a:endParaRPr>
          </a:p>
        </p:txBody>
      </p:sp>
      <p:pic>
        <p:nvPicPr>
          <p:cNvPr id="5" name="Image 4"/>
          <p:cNvPicPr>
            <a:picLocks noChangeAspect="1"/>
          </p:cNvPicPr>
          <p:nvPr/>
        </p:nvPicPr>
        <p:blipFill>
          <a:blip r:embed="rId2"/>
          <a:stretch>
            <a:fillRect/>
          </a:stretch>
        </p:blipFill>
        <p:spPr>
          <a:xfrm>
            <a:off x="1174257" y="5157192"/>
            <a:ext cx="2265162" cy="1393563"/>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1213538"/>
            <a:ext cx="864096" cy="864096"/>
          </a:xfrm>
          <a:prstGeom prst="rect">
            <a:avLst/>
          </a:prstGeom>
        </p:spPr>
      </p:pic>
      <p:sp>
        <p:nvSpPr>
          <p:cNvPr id="2" name="Rectangle 1"/>
          <p:cNvSpPr/>
          <p:nvPr/>
        </p:nvSpPr>
        <p:spPr>
          <a:xfrm>
            <a:off x="5562553" y="5157091"/>
            <a:ext cx="2523370"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solidFill>
                  <a:schemeClr val="accent2"/>
                </a:solidFill>
              </a:rPr>
              <a:t>Enregistrer une </a:t>
            </a:r>
            <a:r>
              <a:rPr lang="fr-FR" b="1" dirty="0" smtClean="0">
                <a:solidFill>
                  <a:schemeClr val="accent2"/>
                </a:solidFill>
              </a:rPr>
              <a:t>214 #0</a:t>
            </a:r>
            <a:endParaRPr lang="fr-FR" b="1" dirty="0">
              <a:solidFill>
                <a:schemeClr val="accent2"/>
              </a:solidFill>
            </a:endParaRPr>
          </a:p>
        </p:txBody>
      </p:sp>
    </p:spTree>
    <p:extLst>
      <p:ext uri="{BB962C8B-B14F-4D97-AF65-F5344CB8AC3E}">
        <p14:creationId xmlns:p14="http://schemas.microsoft.com/office/powerpoint/2010/main" val="159699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Vos questions</a:t>
            </a:r>
            <a:endParaRPr lang="fr-FR" dirty="0">
              <a:solidFill>
                <a:srgbClr val="C00000"/>
              </a:solidFill>
            </a:endParaRPr>
          </a:p>
        </p:txBody>
      </p:sp>
      <p:sp>
        <p:nvSpPr>
          <p:cNvPr id="3" name="Espace réservé du contenu 2"/>
          <p:cNvSpPr>
            <a:spLocks noGrp="1"/>
          </p:cNvSpPr>
          <p:nvPr>
            <p:ph idx="1"/>
          </p:nvPr>
        </p:nvSpPr>
        <p:spPr>
          <a:xfrm>
            <a:off x="395536" y="1417638"/>
            <a:ext cx="8424936" cy="4891682"/>
          </a:xfrm>
        </p:spPr>
        <p:txBody>
          <a:bodyPr>
            <a:normAutofit fontScale="92500" lnSpcReduction="10000"/>
          </a:bodyPr>
          <a:lstStyle/>
          <a:p>
            <a:r>
              <a:rPr lang="fr-FR" sz="2800" dirty="0" smtClean="0">
                <a:solidFill>
                  <a:schemeClr val="accent6"/>
                </a:solidFill>
              </a:rPr>
              <a:t>Abréviations : </a:t>
            </a:r>
            <a:r>
              <a:rPr lang="fr-FR" sz="2800" dirty="0" smtClean="0">
                <a:solidFill>
                  <a:schemeClr val="tx1">
                    <a:lumMod val="95000"/>
                    <a:lumOff val="5000"/>
                  </a:schemeClr>
                </a:solidFill>
              </a:rPr>
              <a:t>garde-t-on les abréviations dans les notices? </a:t>
            </a:r>
          </a:p>
          <a:p>
            <a:pPr lvl="1">
              <a:buFont typeface="Arial" panose="020B0604020202020204" pitchFamily="34" charset="0"/>
              <a:buChar char="•"/>
            </a:pPr>
            <a:r>
              <a:rPr lang="fr-FR" sz="2400" dirty="0" smtClean="0">
                <a:solidFill>
                  <a:schemeClr val="tx1">
                    <a:lumMod val="95000"/>
                    <a:lumOff val="5000"/>
                  </a:schemeClr>
                </a:solidFill>
              </a:rPr>
              <a:t>Pour la zone 214 (règle RDA-FR), on transcrit exactement ce qu’il y a sur la ressource : si la mention possède des abréviations, on les conserve. </a:t>
            </a:r>
            <a:r>
              <a:rPr lang="fr-FR" sz="2400" b="1" dirty="0" smtClean="0">
                <a:solidFill>
                  <a:schemeClr val="tx1">
                    <a:lumMod val="95000"/>
                    <a:lumOff val="5000"/>
                  </a:schemeClr>
                </a:solidFill>
              </a:rPr>
              <a:t>On n’abrège pas de son propre fait</a:t>
            </a:r>
            <a:r>
              <a:rPr lang="fr-FR" sz="2400" dirty="0" smtClean="0">
                <a:solidFill>
                  <a:schemeClr val="tx1">
                    <a:lumMod val="95000"/>
                    <a:lumOff val="5000"/>
                  </a:schemeClr>
                </a:solidFill>
              </a:rPr>
              <a:t>.</a:t>
            </a:r>
          </a:p>
          <a:p>
            <a:pPr lvl="1">
              <a:buFont typeface="Arial" panose="020B0604020202020204" pitchFamily="34" charset="0"/>
              <a:buChar char="•"/>
            </a:pPr>
            <a:r>
              <a:rPr lang="fr-FR" sz="2400" dirty="0" smtClean="0">
                <a:solidFill>
                  <a:schemeClr val="tx1">
                    <a:lumMod val="95000"/>
                    <a:lumOff val="5000"/>
                  </a:schemeClr>
                </a:solidFill>
              </a:rPr>
              <a:t>Pour toutes les autres zones, les normes AFNOR s’appliquent encore : les abréviations par le catalogueur sont autorisées</a:t>
            </a:r>
            <a:endParaRPr lang="fr-FR" sz="2400" dirty="0">
              <a:solidFill>
                <a:schemeClr val="tx1">
                  <a:lumMod val="95000"/>
                  <a:lumOff val="5000"/>
                </a:schemeClr>
              </a:solidFill>
            </a:endParaRPr>
          </a:p>
          <a:p>
            <a:pPr marL="857250" lvl="2" indent="0">
              <a:buNone/>
            </a:pPr>
            <a:r>
              <a:rPr lang="it-IT" dirty="0" smtClean="0">
                <a:solidFill>
                  <a:schemeClr val="accent6"/>
                </a:solidFill>
              </a:rPr>
              <a:t>-&gt; 215 </a:t>
            </a:r>
            <a:r>
              <a:rPr lang="it-IT" dirty="0">
                <a:solidFill>
                  <a:schemeClr val="accent6"/>
                </a:solidFill>
              </a:rPr>
              <a:t>##‎$a1 vol. (vi-401 p.)‎$cill.</a:t>
            </a:r>
            <a:r>
              <a:rPr lang="it-IT" dirty="0" smtClean="0">
                <a:solidFill>
                  <a:schemeClr val="accent6"/>
                </a:solidFill>
              </a:rPr>
              <a:t>‎ en coul. $d24 cm</a:t>
            </a:r>
          </a:p>
          <a:p>
            <a:pPr marL="857250" lvl="2" indent="0">
              <a:buNone/>
            </a:pPr>
            <a:r>
              <a:rPr lang="it-IT" dirty="0" smtClean="0">
                <a:solidFill>
                  <a:schemeClr val="accent6"/>
                </a:solidFill>
              </a:rPr>
              <a:t>-&gt; 464 ##$t@First cool hive</a:t>
            </a:r>
            <a:r>
              <a:rPr lang="fr-FR" dirty="0" smtClean="0">
                <a:solidFill>
                  <a:schemeClr val="accent6"/>
                </a:solidFill>
              </a:rPr>
              <a:t>$</a:t>
            </a:r>
            <a:r>
              <a:rPr lang="fr-FR" dirty="0" err="1" smtClean="0">
                <a:solidFill>
                  <a:schemeClr val="accent6"/>
                </a:solidFill>
              </a:rPr>
              <a:t>dcop</a:t>
            </a:r>
            <a:r>
              <a:rPr lang="fr-FR" dirty="0" smtClean="0">
                <a:solidFill>
                  <a:schemeClr val="accent6"/>
                </a:solidFill>
              </a:rPr>
              <a:t>. 2016</a:t>
            </a:r>
          </a:p>
          <a:p>
            <a:pPr marL="857250" lvl="2" indent="0">
              <a:buNone/>
            </a:pPr>
            <a:endParaRPr lang="fr-FR" dirty="0">
              <a:solidFill>
                <a:schemeClr val="accent6"/>
              </a:solidFill>
            </a:endParaRPr>
          </a:p>
          <a:p>
            <a:pPr marL="342900" lvl="2" indent="-342900"/>
            <a:r>
              <a:rPr lang="fr-FR" dirty="0" smtClean="0">
                <a:solidFill>
                  <a:schemeClr val="accent6"/>
                </a:solidFill>
              </a:rPr>
              <a:t>Pourriez-vous confirmer </a:t>
            </a:r>
            <a:r>
              <a:rPr lang="fr-FR" dirty="0">
                <a:solidFill>
                  <a:schemeClr val="accent6"/>
                </a:solidFill>
              </a:rPr>
              <a:t>qu'en zones 423, 454 et 464, lorsqu'on ne dispose que d'une date de fabrication, on l'indiquera </a:t>
            </a:r>
            <a:r>
              <a:rPr lang="fr-FR" b="1" dirty="0" smtClean="0">
                <a:solidFill>
                  <a:schemeClr val="accent6"/>
                </a:solidFill>
              </a:rPr>
              <a:t>$</a:t>
            </a:r>
            <a:r>
              <a:rPr lang="fr-FR" b="1" dirty="0" err="1">
                <a:solidFill>
                  <a:schemeClr val="accent6"/>
                </a:solidFill>
              </a:rPr>
              <a:t>d</a:t>
            </a:r>
            <a:r>
              <a:rPr lang="fr-FR" dirty="0" err="1">
                <a:solidFill>
                  <a:schemeClr val="accent6"/>
                </a:solidFill>
              </a:rPr>
              <a:t>impr</a:t>
            </a:r>
            <a:r>
              <a:rPr lang="fr-FR" dirty="0">
                <a:solidFill>
                  <a:schemeClr val="accent6"/>
                </a:solidFill>
              </a:rPr>
              <a:t>. AAAA </a:t>
            </a:r>
            <a:r>
              <a:rPr lang="fr-FR" dirty="0" smtClean="0">
                <a:solidFill>
                  <a:schemeClr val="accent6"/>
                </a:solidFill>
              </a:rPr>
              <a:t>?</a:t>
            </a:r>
          </a:p>
          <a:p>
            <a:pPr marL="177800" lvl="2" indent="0">
              <a:buNone/>
            </a:pPr>
            <a:r>
              <a:rPr lang="fr-FR" dirty="0" smtClean="0"/>
              <a:t>Il n’y aurait aucun sens à enregistrer une date de fabrication dans une de ces trois zones. La seule abréviation envisageable est celle de cop.</a:t>
            </a:r>
            <a:endParaRPr lang="it-IT" dirty="0" smtClean="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0756" y="-20969"/>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583" y="25946"/>
            <a:ext cx="1431602" cy="1431602"/>
          </a:xfrm>
          <a:prstGeom prst="rect">
            <a:avLst/>
          </a:prstGeom>
        </p:spPr>
      </p:pic>
      <p:sp>
        <p:nvSpPr>
          <p:cNvPr id="12" name="AutoShape 18" descr="Résultat de recherche d'images pour &quot;attention symbol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227205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C00000"/>
                </a:solidFill>
              </a:rPr>
              <a:t>Vos questions</a:t>
            </a:r>
            <a:endParaRPr lang="fr-FR" dirty="0"/>
          </a:p>
        </p:txBody>
      </p:sp>
      <p:sp>
        <p:nvSpPr>
          <p:cNvPr id="3" name="Espace réservé du contenu 2"/>
          <p:cNvSpPr>
            <a:spLocks noGrp="1"/>
          </p:cNvSpPr>
          <p:nvPr>
            <p:ph idx="1"/>
          </p:nvPr>
        </p:nvSpPr>
        <p:spPr/>
        <p:txBody>
          <a:bodyPr>
            <a:normAutofit fontScale="92500" lnSpcReduction="20000"/>
          </a:bodyPr>
          <a:lstStyle/>
          <a:p>
            <a:r>
              <a:rPr lang="fr-FR" sz="3000" dirty="0" smtClean="0">
                <a:solidFill>
                  <a:schemeClr val="accent6"/>
                </a:solidFill>
              </a:rPr>
              <a:t>Cartes topographiques</a:t>
            </a:r>
          </a:p>
          <a:p>
            <a:pPr marL="0" indent="0">
              <a:buNone/>
            </a:pPr>
            <a:r>
              <a:rPr lang="fr-FR" sz="2400" dirty="0" smtClean="0">
                <a:solidFill>
                  <a:schemeClr val="accent6"/>
                </a:solidFill>
              </a:rPr>
              <a:t>1. la date de tirage est-elle à considérer comme une date de publication ou une date de fabrication?</a:t>
            </a:r>
          </a:p>
          <a:p>
            <a:pPr marL="457200" lvl="1" indent="0">
              <a:buNone/>
            </a:pPr>
            <a:r>
              <a:rPr lang="fr-FR" sz="2400" dirty="0" smtClean="0"/>
              <a:t>-&gt; Une date de tirage doit être considérée comme une date de </a:t>
            </a:r>
            <a:r>
              <a:rPr lang="fr-FR" sz="2400" dirty="0" smtClean="0">
                <a:solidFill>
                  <a:schemeClr val="accent6"/>
                </a:solidFill>
              </a:rPr>
              <a:t>fabrication</a:t>
            </a:r>
            <a:r>
              <a:rPr lang="fr-FR" sz="2400" dirty="0" smtClean="0"/>
              <a:t>, donc il faut enregistrer en</a:t>
            </a:r>
            <a:r>
              <a:rPr lang="fr-FR" sz="2400" dirty="0" smtClean="0">
                <a:solidFill>
                  <a:schemeClr val="accent6"/>
                </a:solidFill>
              </a:rPr>
              <a:t> 214 #3</a:t>
            </a:r>
          </a:p>
          <a:p>
            <a:endParaRPr lang="fr-FR" sz="1800" dirty="0" smtClean="0"/>
          </a:p>
          <a:p>
            <a:pPr marL="0" indent="0">
              <a:buNone/>
            </a:pPr>
            <a:r>
              <a:rPr lang="fr-FR" sz="2400" dirty="0" smtClean="0">
                <a:solidFill>
                  <a:schemeClr val="accent6"/>
                </a:solidFill>
              </a:rPr>
              <a:t>2. Quelle date enregistrer quand une carte présente une </a:t>
            </a:r>
            <a:r>
              <a:rPr lang="fr-FR" sz="2400" dirty="0">
                <a:solidFill>
                  <a:schemeClr val="accent6"/>
                </a:solidFill>
              </a:rPr>
              <a:t>date </a:t>
            </a:r>
            <a:r>
              <a:rPr lang="fr-FR" sz="2400" dirty="0" smtClean="0">
                <a:solidFill>
                  <a:schemeClr val="accent6"/>
                </a:solidFill>
              </a:rPr>
              <a:t>de DL, une date d’achevé d'imprimer et une date de copyright</a:t>
            </a:r>
            <a:r>
              <a:rPr lang="fr-FR" sz="2400" dirty="0">
                <a:solidFill>
                  <a:schemeClr val="accent6"/>
                </a:solidFill>
              </a:rPr>
              <a:t>, </a:t>
            </a:r>
            <a:r>
              <a:rPr lang="fr-FR" sz="2400" dirty="0" smtClean="0">
                <a:solidFill>
                  <a:schemeClr val="accent6"/>
                </a:solidFill>
              </a:rPr>
              <a:t>antérieure d’un an?</a:t>
            </a:r>
            <a:endParaRPr lang="fr-FR" dirty="0"/>
          </a:p>
          <a:p>
            <a:pPr marL="895350" indent="-895350">
              <a:buNone/>
            </a:pPr>
            <a:r>
              <a:rPr lang="fr-FR" sz="2400" dirty="0"/>
              <a:t>	</a:t>
            </a:r>
            <a:r>
              <a:rPr lang="fr-FR" sz="2400" dirty="0" smtClean="0"/>
              <a:t>-&gt; la </a:t>
            </a:r>
            <a:r>
              <a:rPr lang="fr-FR" sz="2400" dirty="0" smtClean="0">
                <a:solidFill>
                  <a:schemeClr val="accent6"/>
                </a:solidFill>
              </a:rPr>
              <a:t>date de DL valant date de publication</a:t>
            </a:r>
            <a:r>
              <a:rPr lang="fr-FR" sz="2400" dirty="0" smtClean="0"/>
              <a:t>, elle est à enregistrer en </a:t>
            </a:r>
            <a:r>
              <a:rPr lang="fr-FR" sz="2400" dirty="0" smtClean="0">
                <a:solidFill>
                  <a:schemeClr val="accent6"/>
                </a:solidFill>
              </a:rPr>
              <a:t>214 #0</a:t>
            </a:r>
            <a:r>
              <a:rPr lang="fr-FR" sz="2400" dirty="0" smtClean="0"/>
              <a:t>. </a:t>
            </a:r>
          </a:p>
          <a:p>
            <a:pPr marL="895350" indent="-895350">
              <a:buNone/>
            </a:pPr>
            <a:r>
              <a:rPr lang="fr-FR" sz="2400" dirty="0"/>
              <a:t>	</a:t>
            </a:r>
            <a:r>
              <a:rPr lang="fr-FR" sz="2400" dirty="0" smtClean="0"/>
              <a:t>-&gt; La date de copyright peut être enregistrée en 100 $f si elle porte sur l’expression principale (ce qui est vraisemblablement le cas dans le cas des cartes)</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0756" y="-20969"/>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583" y="25946"/>
            <a:ext cx="1431602" cy="1431602"/>
          </a:xfrm>
          <a:prstGeom prst="rect">
            <a:avLst/>
          </a:prstGeom>
        </p:spPr>
      </p:pic>
    </p:spTree>
    <p:extLst>
      <p:ext uri="{BB962C8B-B14F-4D97-AF65-F5344CB8AC3E}">
        <p14:creationId xmlns:p14="http://schemas.microsoft.com/office/powerpoint/2010/main" val="7317577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C00000"/>
                </a:solidFill>
              </a:rPr>
              <a:t>Vos questions</a:t>
            </a:r>
            <a:endParaRPr lang="fr-FR" dirty="0"/>
          </a:p>
        </p:txBody>
      </p:sp>
      <p:sp>
        <p:nvSpPr>
          <p:cNvPr id="3" name="Espace réservé du contenu 2"/>
          <p:cNvSpPr>
            <a:spLocks noGrp="1"/>
          </p:cNvSpPr>
          <p:nvPr>
            <p:ph idx="1"/>
          </p:nvPr>
        </p:nvSpPr>
        <p:spPr>
          <a:xfrm>
            <a:off x="457200" y="1417638"/>
            <a:ext cx="8229600" cy="4963690"/>
          </a:xfrm>
        </p:spPr>
        <p:txBody>
          <a:bodyPr>
            <a:noAutofit/>
          </a:bodyPr>
          <a:lstStyle/>
          <a:p>
            <a:r>
              <a:rPr lang="fr-FR" sz="2800" dirty="0" smtClean="0">
                <a:solidFill>
                  <a:schemeClr val="accent6"/>
                </a:solidFill>
              </a:rPr>
              <a:t>Catalogage des images animées </a:t>
            </a:r>
          </a:p>
          <a:p>
            <a:pPr marL="447675" indent="0">
              <a:buNone/>
            </a:pPr>
            <a:endParaRPr lang="fr-FR" sz="1800" dirty="0" smtClean="0"/>
          </a:p>
          <a:p>
            <a:pPr marL="447675" indent="0">
              <a:buNone/>
            </a:pPr>
            <a:endParaRPr lang="fr-FR" sz="1800" dirty="0"/>
          </a:p>
          <a:p>
            <a:pPr marL="447675" indent="0">
              <a:buNone/>
            </a:pPr>
            <a:endParaRPr lang="fr-FR" sz="1800" dirty="0" smtClean="0"/>
          </a:p>
          <a:p>
            <a:pPr marL="447675" indent="0">
              <a:buNone/>
            </a:pPr>
            <a:endParaRPr lang="fr-FR" sz="900" dirty="0" smtClean="0"/>
          </a:p>
          <a:p>
            <a:pPr marL="447675" indent="0">
              <a:buNone/>
            </a:pPr>
            <a:r>
              <a:rPr lang="fr-FR" sz="1800" dirty="0" smtClean="0"/>
              <a:t>-&gt; la mention du distributeur est obligatoire dans la zone de l’adresse (214 </a:t>
            </a:r>
            <a:r>
              <a:rPr lang="fr-FR" sz="1800" dirty="0"/>
              <a:t>#2) si elle est présente</a:t>
            </a:r>
            <a:r>
              <a:rPr lang="fr-FR" sz="1800" dirty="0" smtClean="0"/>
              <a:t> en plus de la mention de publication (214 #0), </a:t>
            </a:r>
            <a:r>
              <a:rPr lang="fr-FR" sz="1800" dirty="0" smtClean="0">
                <a:solidFill>
                  <a:schemeClr val="accent6">
                    <a:lumMod val="75000"/>
                  </a:schemeClr>
                </a:solidFill>
              </a:rPr>
              <a:t>même s’il s’agit de la même société. </a:t>
            </a:r>
            <a:r>
              <a:rPr lang="fr-FR" sz="1800" dirty="0" smtClean="0"/>
              <a:t>	</a:t>
            </a:r>
            <a:r>
              <a:rPr lang="fr-FR" sz="1600" dirty="0" smtClean="0"/>
              <a:t>214 </a:t>
            </a:r>
            <a:r>
              <a:rPr lang="fr-FR" sz="1600" dirty="0"/>
              <a:t>#0$aParis$cDoriane films$d2008</a:t>
            </a:r>
            <a:br>
              <a:rPr lang="fr-FR" sz="1600" dirty="0"/>
            </a:br>
            <a:r>
              <a:rPr lang="fr-FR" sz="1600" dirty="0" smtClean="0"/>
              <a:t>			214 </a:t>
            </a:r>
            <a:r>
              <a:rPr lang="fr-FR" sz="1600" dirty="0"/>
              <a:t>#2$aParis$cDoriane </a:t>
            </a:r>
            <a:r>
              <a:rPr lang="fr-FR" sz="1600" dirty="0" smtClean="0"/>
              <a:t>films</a:t>
            </a:r>
          </a:p>
          <a:p>
            <a:pPr marL="447675" indent="0">
              <a:buNone/>
            </a:pPr>
            <a:endParaRPr lang="fr-FR" sz="900" dirty="0" smtClean="0"/>
          </a:p>
          <a:p>
            <a:pPr marL="447675" indent="0" algn="just">
              <a:buNone/>
            </a:pPr>
            <a:r>
              <a:rPr lang="fr-FR" sz="1800" dirty="0" smtClean="0"/>
              <a:t>-&gt; lorsque la seule date disponible est celle du </a:t>
            </a:r>
            <a:r>
              <a:rPr lang="fr-FR" sz="1800" i="1" dirty="0" smtClean="0"/>
              <a:t>copyright graphique</a:t>
            </a:r>
            <a:r>
              <a:rPr lang="fr-FR" sz="1800" dirty="0" smtClean="0"/>
              <a:t>, la retenir comme date de mise à disposition de la ressource : elle est à enregistrer en 100 $a et en 214 #4$dC [ne jamais la reporter en 100 $f] accompagnée d’une note en 306 $a précisant le type de copyright envisagé.</a:t>
            </a:r>
          </a:p>
          <a:p>
            <a:pPr marL="457200" lvl="1" indent="0">
              <a:buNone/>
            </a:pPr>
            <a:endParaRPr lang="fr-FR" sz="900" dirty="0" smtClean="0"/>
          </a:p>
          <a:p>
            <a:pPr marL="457200" lvl="1" indent="0" algn="just">
              <a:buNone/>
            </a:pPr>
            <a:r>
              <a:rPr lang="fr-FR" sz="1800" dirty="0" smtClean="0"/>
              <a:t>-&gt; la date de copyright de l’œuvre originale (dont le vidéogramme édité, DVD, VHS… n’est qu’une des manifestations) doit également être enregistrée en 306 $a</a:t>
            </a:r>
          </a:p>
          <a:p>
            <a:pPr marL="457200" lvl="1" indent="0">
              <a:buNone/>
            </a:pPr>
            <a:endParaRPr lang="fr-FR" sz="1800" dirty="0"/>
          </a:p>
          <a:p>
            <a:pPr marL="457200" lvl="1" indent="0">
              <a:buNone/>
            </a:pPr>
            <a:r>
              <a:rPr lang="fr-FR" sz="1800" dirty="0" smtClean="0"/>
              <a:t> </a:t>
            </a:r>
          </a:p>
          <a:p>
            <a:pPr marL="457200" lvl="1" indent="0">
              <a:buNone/>
            </a:pPr>
            <a:endParaRPr lang="fr-FR" sz="1800" dirty="0" smtClean="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0756" y="-20969"/>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3583" y="25946"/>
            <a:ext cx="1431602" cy="1431602"/>
          </a:xfrm>
          <a:prstGeom prst="rect">
            <a:avLst/>
          </a:prstGeom>
        </p:spPr>
      </p:pic>
      <p:sp>
        <p:nvSpPr>
          <p:cNvPr id="7" name="Rectangle à coins arrondis 6"/>
          <p:cNvSpPr/>
          <p:nvPr/>
        </p:nvSpPr>
        <p:spPr>
          <a:xfrm>
            <a:off x="1443583" y="2083737"/>
            <a:ext cx="6552728"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b="1" dirty="0" smtClean="0">
                <a:solidFill>
                  <a:schemeClr val="accent6"/>
                </a:solidFill>
              </a:rPr>
              <a:t>Toujours enregistrer une mention de publication</a:t>
            </a:r>
            <a:r>
              <a:rPr lang="fr-FR" sz="1600" dirty="0" smtClean="0">
                <a:solidFill>
                  <a:schemeClr val="accent6"/>
                </a:solidFill>
              </a:rPr>
              <a:t>, </a:t>
            </a:r>
          </a:p>
          <a:p>
            <a:pPr algn="ctr"/>
            <a:r>
              <a:rPr lang="fr-FR" sz="1600" dirty="0" smtClean="0">
                <a:solidFill>
                  <a:schemeClr val="accent6"/>
                </a:solidFill>
              </a:rPr>
              <a:t>même lorsque les informations ne sont pas connues : </a:t>
            </a:r>
          </a:p>
          <a:p>
            <a:pPr algn="ctr"/>
            <a:r>
              <a:rPr lang="fr-FR" sz="1600" dirty="0" smtClean="0">
                <a:solidFill>
                  <a:schemeClr val="accent6"/>
                </a:solidFill>
              </a:rPr>
              <a:t>214 #0 $a[Lieu de publication inconnu]$c[éditeur inconnu]</a:t>
            </a:r>
            <a:endParaRPr lang="fr-FR" sz="1600" dirty="0">
              <a:solidFill>
                <a:schemeClr val="accent6"/>
              </a:solidFill>
            </a:endParaRPr>
          </a:p>
        </p:txBody>
      </p:sp>
    </p:spTree>
    <p:extLst>
      <p:ext uri="{BB962C8B-B14F-4D97-AF65-F5344CB8AC3E}">
        <p14:creationId xmlns:p14="http://schemas.microsoft.com/office/powerpoint/2010/main" val="2745381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C00000"/>
                </a:solidFill>
              </a:rPr>
              <a:t>Vos questions</a:t>
            </a:r>
            <a:endParaRPr lang="fr-FR" dirty="0"/>
          </a:p>
        </p:txBody>
      </p:sp>
      <p:sp>
        <p:nvSpPr>
          <p:cNvPr id="3" name="Espace réservé du contenu 2"/>
          <p:cNvSpPr>
            <a:spLocks noGrp="1"/>
          </p:cNvSpPr>
          <p:nvPr>
            <p:ph idx="1"/>
          </p:nvPr>
        </p:nvSpPr>
        <p:spPr>
          <a:xfrm>
            <a:off x="457200" y="1457548"/>
            <a:ext cx="8229600" cy="5159012"/>
          </a:xfrm>
        </p:spPr>
        <p:txBody>
          <a:bodyPr>
            <a:normAutofit fontScale="25000" lnSpcReduction="20000"/>
          </a:bodyPr>
          <a:lstStyle/>
          <a:p>
            <a:pPr marL="0" indent="0">
              <a:buNone/>
            </a:pPr>
            <a:r>
              <a:rPr lang="fr-FR" sz="9600" b="1" dirty="0" smtClean="0">
                <a:solidFill>
                  <a:schemeClr val="accent6"/>
                </a:solidFill>
              </a:rPr>
              <a:t>Quelles modifications apporter en 210 / 214 dans les notices existantes ?</a:t>
            </a:r>
          </a:p>
          <a:p>
            <a:endParaRPr lang="fr-FR" sz="4400" b="1" dirty="0">
              <a:solidFill>
                <a:schemeClr val="accent6"/>
              </a:solidFill>
            </a:endParaRPr>
          </a:p>
          <a:p>
            <a:pPr marL="0" indent="0">
              <a:buNone/>
            </a:pPr>
            <a:endParaRPr lang="fr-FR" dirty="0" smtClean="0"/>
          </a:p>
          <a:p>
            <a:pPr marL="0" indent="0">
              <a:buNone/>
            </a:pPr>
            <a:r>
              <a:rPr lang="fr-FR" dirty="0"/>
              <a:t/>
            </a:r>
            <a:br>
              <a:rPr lang="fr-FR" dirty="0"/>
            </a:br>
            <a:r>
              <a:rPr lang="fr-FR" dirty="0"/>
              <a:t/>
            </a:r>
            <a:br>
              <a:rPr lang="fr-FR" dirty="0"/>
            </a:br>
            <a:endParaRPr lang="fr-FR" dirty="0" smtClean="0"/>
          </a:p>
          <a:p>
            <a:pPr marL="0" indent="0">
              <a:buNone/>
            </a:pPr>
            <a:endParaRPr lang="fr-FR" sz="3600" dirty="0" smtClean="0"/>
          </a:p>
          <a:p>
            <a:pPr marL="0" indent="0">
              <a:buNone/>
            </a:pPr>
            <a:endParaRPr lang="fr-FR" sz="3600" dirty="0" smtClean="0"/>
          </a:p>
          <a:p>
            <a:pPr marL="0" indent="0">
              <a:buNone/>
            </a:pPr>
            <a:endParaRPr lang="fr-FR" sz="4300" dirty="0" smtClean="0"/>
          </a:p>
          <a:p>
            <a:pPr marL="0" indent="0">
              <a:buNone/>
            </a:pPr>
            <a:endParaRPr lang="fr-FR" sz="7200" dirty="0" smtClean="0"/>
          </a:p>
          <a:p>
            <a:pPr marL="0" indent="0">
              <a:buNone/>
            </a:pPr>
            <a:r>
              <a:rPr lang="fr-FR" sz="7200" dirty="0" smtClean="0"/>
              <a:t>En cas de dates de DL et de retirage identiques : si vous identifiez avec certitude qu’il s’agit d’un retirage, la date de DL n’appelle pas pour autant une nouvelle notice. </a:t>
            </a:r>
          </a:p>
          <a:p>
            <a:pPr marL="0" indent="0">
              <a:buNone/>
            </a:pPr>
            <a:r>
              <a:rPr lang="fr-FR" sz="7200" dirty="0" smtClean="0"/>
              <a:t>Les </a:t>
            </a:r>
            <a:r>
              <a:rPr lang="fr-FR" sz="7200" dirty="0" smtClean="0">
                <a:hlinkClick r:id="rId3"/>
              </a:rPr>
              <a:t>règles de catalogage en cas de retirage</a:t>
            </a:r>
            <a:r>
              <a:rPr lang="fr-FR" sz="7200" dirty="0" smtClean="0"/>
              <a:t> s’appliquent donc.</a:t>
            </a:r>
          </a:p>
          <a:p>
            <a:pPr marL="895350" indent="0">
              <a:buNone/>
            </a:pPr>
            <a:endParaRPr lang="fr-FR" sz="7200" dirty="0" smtClean="0"/>
          </a:p>
          <a:p>
            <a:pPr marL="895350" indent="0">
              <a:buNone/>
            </a:pPr>
            <a:r>
              <a:rPr lang="fr-FR" sz="7200" dirty="0" smtClean="0"/>
              <a:t>	-&gt; modification de la 210 en 214 #0 suivie de l’année de dépôt légal la plus ancienne</a:t>
            </a:r>
          </a:p>
          <a:p>
            <a:pPr marL="895350" indent="0">
              <a:buNone/>
            </a:pPr>
            <a:r>
              <a:rPr lang="fr-FR" sz="7200" dirty="0" smtClean="0"/>
              <a:t>-&gt; enregistrement en 100 $a de cette même date de dépôt légal</a:t>
            </a:r>
          </a:p>
          <a:p>
            <a:pPr marL="895350" indent="0">
              <a:buNone/>
            </a:pPr>
            <a:r>
              <a:rPr lang="fr-FR" sz="7200" dirty="0"/>
              <a:t>	</a:t>
            </a:r>
            <a:r>
              <a:rPr lang="fr-FR" sz="7200" dirty="0" smtClean="0"/>
              <a:t>-&gt; Dates des tirages ultérieurs enregistrées en 305 $a</a:t>
            </a:r>
            <a:endParaRPr lang="fr-FR" sz="7200" dirty="0"/>
          </a:p>
          <a:p>
            <a:pPr marL="989013" indent="0" defTabSz="747713">
              <a:buNone/>
              <a:tabLst>
                <a:tab pos="6997700" algn="l"/>
              </a:tabLst>
            </a:pPr>
            <a:endParaRPr lang="fr-FR" sz="6400" dirty="0" smtClean="0">
              <a:solidFill>
                <a:schemeClr val="accent5">
                  <a:lumMod val="75000"/>
                </a:schemeClr>
              </a:solidFill>
            </a:endParaRPr>
          </a:p>
          <a:p>
            <a:pPr marL="989013" indent="0" defTabSz="747713">
              <a:buNone/>
              <a:tabLst>
                <a:tab pos="6997700" algn="l"/>
              </a:tabLst>
            </a:pPr>
            <a:endParaRPr lang="fr-FR" sz="1000" dirty="0" smtClean="0">
              <a:solidFill>
                <a:schemeClr val="accent5">
                  <a:lumMod val="75000"/>
                </a:schemeClr>
              </a:solidFill>
            </a:endParaRPr>
          </a:p>
          <a:p>
            <a:pPr marL="989013" indent="0" defTabSz="747713">
              <a:buNone/>
              <a:tabLst>
                <a:tab pos="6997700" algn="l"/>
              </a:tabLst>
            </a:pPr>
            <a:r>
              <a:rPr lang="fr-FR" sz="6400" dirty="0" smtClean="0">
                <a:solidFill>
                  <a:schemeClr val="accent5">
                    <a:lumMod val="75000"/>
                  </a:schemeClr>
                </a:solidFill>
              </a:rPr>
              <a:t>Il vous est demandé de corriger la zone 210 en 214 </a:t>
            </a:r>
            <a:r>
              <a:rPr lang="fr-FR" sz="6400" b="1" dirty="0" smtClean="0">
                <a:solidFill>
                  <a:schemeClr val="accent5">
                    <a:lumMod val="75000"/>
                  </a:schemeClr>
                </a:solidFill>
              </a:rPr>
              <a:t>à la stricte condition que vous ayez le document en main</a:t>
            </a:r>
            <a:r>
              <a:rPr lang="fr-FR" sz="6400" dirty="0" smtClean="0">
                <a:solidFill>
                  <a:schemeClr val="accent5">
                    <a:lumMod val="75000"/>
                  </a:schemeClr>
                </a:solidFill>
              </a:rPr>
              <a:t>.</a:t>
            </a: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583" y="25946"/>
            <a:ext cx="1431602" cy="1431602"/>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90756" y="-20969"/>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à coins arrondis 6"/>
          <p:cNvSpPr/>
          <p:nvPr/>
        </p:nvSpPr>
        <p:spPr>
          <a:xfrm>
            <a:off x="1619672" y="2204864"/>
            <a:ext cx="6006709"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solidFill>
                  <a:schemeClr val="accent6"/>
                </a:solidFill>
              </a:rPr>
              <a:t>Rappel : Si des éléments nouveaux nécessitent une mise à jour des éléments de l'adresse bibliographique (en cas de retirages par </a:t>
            </a:r>
            <a:r>
              <a:rPr lang="fr-FR" sz="1600" dirty="0" smtClean="0">
                <a:solidFill>
                  <a:schemeClr val="accent6"/>
                </a:solidFill>
              </a:rPr>
              <a:t>ex.), </a:t>
            </a:r>
            <a:r>
              <a:rPr lang="fr-FR" sz="1600" b="1" dirty="0">
                <a:solidFill>
                  <a:schemeClr val="accent6"/>
                </a:solidFill>
              </a:rPr>
              <a:t>la transformation de la zone 210 en </a:t>
            </a:r>
            <a:r>
              <a:rPr lang="fr-FR" sz="1600" b="1" dirty="0" smtClean="0">
                <a:solidFill>
                  <a:schemeClr val="accent6"/>
                </a:solidFill>
              </a:rPr>
              <a:t>(plusieurs) 214(s) </a:t>
            </a:r>
            <a:r>
              <a:rPr lang="fr-FR" sz="1600" b="1" dirty="0">
                <a:solidFill>
                  <a:schemeClr val="accent6"/>
                </a:solidFill>
              </a:rPr>
              <a:t>est obligatoire</a:t>
            </a:r>
            <a:r>
              <a:rPr lang="fr-FR" sz="1600" b="1" dirty="0" smtClean="0">
                <a:solidFill>
                  <a:schemeClr val="accent6"/>
                </a:solidFill>
              </a:rPr>
              <a:t>.</a:t>
            </a:r>
            <a:endParaRPr lang="fr-FR" sz="1600" dirty="0">
              <a:solidFill>
                <a:schemeClr val="accent6"/>
              </a:solidFill>
            </a:endParaRPr>
          </a:p>
        </p:txBody>
      </p:sp>
      <p:pic>
        <p:nvPicPr>
          <p:cNvPr id="10" name="Image 9"/>
          <p:cNvPicPr>
            <a:picLocks noChangeAspect="1"/>
          </p:cNvPicPr>
          <p:nvPr/>
        </p:nvPicPr>
        <p:blipFill>
          <a:blip r:embed="rId7"/>
          <a:stretch>
            <a:fillRect/>
          </a:stretch>
        </p:blipFill>
        <p:spPr>
          <a:xfrm>
            <a:off x="668893" y="5661248"/>
            <a:ext cx="655618" cy="663132"/>
          </a:xfrm>
          <a:prstGeom prst="rect">
            <a:avLst/>
          </a:prstGeom>
        </p:spPr>
      </p:pic>
    </p:spTree>
    <p:extLst>
      <p:ext uri="{BB962C8B-B14F-4D97-AF65-F5344CB8AC3E}">
        <p14:creationId xmlns:p14="http://schemas.microsoft.com/office/powerpoint/2010/main" val="86062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pas d'erreur&quot;"/>
          <p:cNvSpPr>
            <a:spLocks noChangeAspect="1" noChangeArrowheads="1"/>
          </p:cNvSpPr>
          <p:nvPr/>
        </p:nvSpPr>
        <p:spPr bwMode="auto">
          <a:xfrm>
            <a:off x="1619672" y="170080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1524000"/>
            <a:ext cx="8096250" cy="3810000"/>
          </a:xfrm>
          <a:prstGeom prst="rect">
            <a:avLst/>
          </a:prstGeom>
        </p:spPr>
      </p:pic>
    </p:spTree>
    <p:extLst>
      <p:ext uri="{BB962C8B-B14F-4D97-AF65-F5344CB8AC3E}">
        <p14:creationId xmlns:p14="http://schemas.microsoft.com/office/powerpoint/2010/main" val="1874865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C00000"/>
                </a:solidFill>
              </a:rPr>
              <a:t>Vos questions</a:t>
            </a:r>
            <a:endParaRPr lang="fr-FR" dirty="0"/>
          </a:p>
        </p:txBody>
      </p:sp>
      <p:sp>
        <p:nvSpPr>
          <p:cNvPr id="3" name="Espace réservé du contenu 2"/>
          <p:cNvSpPr>
            <a:spLocks noGrp="1"/>
          </p:cNvSpPr>
          <p:nvPr>
            <p:ph idx="1"/>
          </p:nvPr>
        </p:nvSpPr>
        <p:spPr>
          <a:xfrm>
            <a:off x="457200" y="1600200"/>
            <a:ext cx="8229600" cy="4925144"/>
          </a:xfrm>
        </p:spPr>
        <p:txBody>
          <a:bodyPr>
            <a:normAutofit fontScale="40000" lnSpcReduction="20000"/>
          </a:bodyPr>
          <a:lstStyle/>
          <a:p>
            <a:pPr marL="0" indent="0">
              <a:buNone/>
            </a:pPr>
            <a:r>
              <a:rPr lang="fr-FR" sz="6000" b="1" dirty="0" smtClean="0">
                <a:solidFill>
                  <a:schemeClr val="accent6"/>
                </a:solidFill>
              </a:rPr>
              <a:t>Quelles modifications apporter en 210 / 214 dans les notices existantes ?</a:t>
            </a:r>
          </a:p>
          <a:p>
            <a:endParaRPr lang="fr-FR" sz="4400" b="1" dirty="0">
              <a:solidFill>
                <a:schemeClr val="accent6"/>
              </a:solidFill>
            </a:endParaRPr>
          </a:p>
          <a:p>
            <a:pPr marL="0" indent="0" defTabSz="541338">
              <a:buNone/>
            </a:pPr>
            <a:r>
              <a:rPr lang="fr-FR" sz="4500" b="1" dirty="0" smtClean="0">
                <a:solidFill>
                  <a:schemeClr val="accent6"/>
                </a:solidFill>
              </a:rPr>
              <a:t>La notice présente des données non obligatoires en 214 (mentions d’impression ou date de copyright…)</a:t>
            </a:r>
          </a:p>
          <a:p>
            <a:pPr marL="0" indent="0">
              <a:buNone/>
            </a:pPr>
            <a:r>
              <a:rPr lang="fr-FR" sz="4500" dirty="0" smtClean="0"/>
              <a:t>Selon RDA-FR, les données obligatoires sont les données nécessaires à l’identification de la ressource.</a:t>
            </a:r>
          </a:p>
          <a:p>
            <a:pPr marL="0" indent="0">
              <a:buNone/>
            </a:pPr>
            <a:endParaRPr lang="fr-FR" sz="4500" dirty="0" smtClean="0"/>
          </a:p>
          <a:p>
            <a:r>
              <a:rPr lang="fr-FR" sz="4500" dirty="0" smtClean="0"/>
              <a:t>Les données non obligatoires enregistrées dans la zone de l’adresse, si elles ne sont pas fautives, peuvent être conservées. </a:t>
            </a:r>
          </a:p>
          <a:p>
            <a:pPr marL="1343025" indent="0">
              <a:buNone/>
            </a:pPr>
            <a:r>
              <a:rPr lang="fr-FR" sz="4000" dirty="0" smtClean="0"/>
              <a:t>200 </a:t>
            </a:r>
            <a:r>
              <a:rPr lang="fr-FR" sz="4000" dirty="0"/>
              <a:t>1#$</a:t>
            </a:r>
            <a:r>
              <a:rPr lang="fr-FR" sz="4000" dirty="0" err="1"/>
              <a:t>aL</a:t>
            </a:r>
            <a:r>
              <a:rPr lang="fr-FR" sz="4000" dirty="0"/>
              <a:t>'@analyse du texte de </a:t>
            </a:r>
            <a:r>
              <a:rPr lang="fr-FR" sz="4000" dirty="0" err="1"/>
              <a:t>théâtre$fMichel</a:t>
            </a:r>
            <a:r>
              <a:rPr lang="fr-FR" sz="4000" dirty="0"/>
              <a:t> </a:t>
            </a:r>
            <a:r>
              <a:rPr lang="fr-FR" sz="4000" dirty="0" err="1"/>
              <a:t>Pruner</a:t>
            </a:r>
            <a:r>
              <a:rPr lang="fr-FR" sz="4000" dirty="0"/>
              <a:t/>
            </a:r>
            <a:br>
              <a:rPr lang="fr-FR" sz="4000" dirty="0"/>
            </a:br>
            <a:r>
              <a:rPr lang="fr-FR" sz="4000" dirty="0" smtClean="0">
                <a:solidFill>
                  <a:schemeClr val="tx1">
                    <a:lumMod val="95000"/>
                    <a:lumOff val="5000"/>
                  </a:schemeClr>
                </a:solidFill>
              </a:rPr>
              <a:t>214 #0$aParis$cArmand </a:t>
            </a:r>
            <a:r>
              <a:rPr lang="fr-FR" sz="4000" dirty="0" err="1">
                <a:solidFill>
                  <a:schemeClr val="tx1">
                    <a:lumMod val="95000"/>
                    <a:lumOff val="5000"/>
                  </a:schemeClr>
                </a:solidFill>
              </a:rPr>
              <a:t>Colin$dDL</a:t>
            </a:r>
            <a:r>
              <a:rPr lang="fr-FR" sz="4000" dirty="0">
                <a:solidFill>
                  <a:schemeClr val="tx1">
                    <a:lumMod val="95000"/>
                    <a:lumOff val="5000"/>
                  </a:schemeClr>
                </a:solidFill>
              </a:rPr>
              <a:t> 2017</a:t>
            </a:r>
            <a:r>
              <a:rPr lang="fr-FR" sz="4000" b="1" dirty="0">
                <a:solidFill>
                  <a:schemeClr val="bg1">
                    <a:lumMod val="75000"/>
                  </a:schemeClr>
                </a:solidFill>
              </a:rPr>
              <a:t/>
            </a:r>
            <a:br>
              <a:rPr lang="fr-FR" sz="4000" b="1" dirty="0">
                <a:solidFill>
                  <a:schemeClr val="bg1">
                    <a:lumMod val="75000"/>
                  </a:schemeClr>
                </a:solidFill>
              </a:rPr>
            </a:br>
            <a:r>
              <a:rPr lang="fr-FR" sz="4000" b="1" dirty="0" smtClean="0">
                <a:solidFill>
                  <a:schemeClr val="bg1">
                    <a:lumMod val="65000"/>
                  </a:schemeClr>
                </a:solidFill>
              </a:rPr>
              <a:t>214 </a:t>
            </a:r>
            <a:r>
              <a:rPr lang="fr-FR" sz="4000" b="1" dirty="0">
                <a:solidFill>
                  <a:schemeClr val="bg1">
                    <a:lumMod val="65000"/>
                  </a:schemeClr>
                </a:solidFill>
              </a:rPr>
              <a:t>#3$aClamecy$cNouvelle Imprimerie </a:t>
            </a:r>
            <a:r>
              <a:rPr lang="fr-FR" sz="4000" b="1" dirty="0" err="1">
                <a:solidFill>
                  <a:schemeClr val="bg1">
                    <a:lumMod val="65000"/>
                  </a:schemeClr>
                </a:solidFill>
              </a:rPr>
              <a:t>Laballery</a:t>
            </a:r>
            <a:r>
              <a:rPr lang="fr-FR" sz="4000" b="1" dirty="0">
                <a:solidFill>
                  <a:schemeClr val="bg1">
                    <a:lumMod val="65000"/>
                  </a:schemeClr>
                </a:solidFill>
              </a:rPr>
              <a:t/>
            </a:r>
            <a:br>
              <a:rPr lang="fr-FR" sz="4000" b="1" dirty="0">
                <a:solidFill>
                  <a:schemeClr val="bg1">
                    <a:lumMod val="65000"/>
                  </a:schemeClr>
                </a:solidFill>
              </a:rPr>
            </a:br>
            <a:r>
              <a:rPr lang="fr-FR" sz="4000" b="1" dirty="0" smtClean="0">
                <a:solidFill>
                  <a:schemeClr val="bg1">
                    <a:lumMod val="65000"/>
                  </a:schemeClr>
                </a:solidFill>
              </a:rPr>
              <a:t>214 </a:t>
            </a:r>
            <a:r>
              <a:rPr lang="fr-FR" sz="4000" b="1" dirty="0">
                <a:solidFill>
                  <a:schemeClr val="bg1">
                    <a:lumMod val="65000"/>
                  </a:schemeClr>
                </a:solidFill>
              </a:rPr>
              <a:t>#</a:t>
            </a:r>
            <a:r>
              <a:rPr lang="fr-FR" sz="4000" b="1" dirty="0" smtClean="0">
                <a:solidFill>
                  <a:schemeClr val="bg1">
                    <a:lumMod val="65000"/>
                  </a:schemeClr>
                </a:solidFill>
              </a:rPr>
              <a:t>4$dC 2017</a:t>
            </a:r>
            <a:r>
              <a:rPr lang="fr-FR" sz="4000" dirty="0"/>
              <a:t/>
            </a:r>
            <a:br>
              <a:rPr lang="fr-FR" sz="4000" dirty="0"/>
            </a:br>
            <a:endParaRPr lang="fr-FR" sz="4000" dirty="0" smtClean="0"/>
          </a:p>
          <a:p>
            <a:r>
              <a:rPr lang="fr-FR" sz="4500" dirty="0" smtClean="0"/>
              <a:t>Toute précision ajoutée dans la zone de l’adresse et non mentionnée sur la ressource doit être enregistrée entre crochets.</a:t>
            </a:r>
          </a:p>
          <a:p>
            <a:pPr marL="1343025" indent="0">
              <a:buNone/>
            </a:pPr>
            <a:r>
              <a:rPr lang="fr-FR" sz="4000" dirty="0" smtClean="0"/>
              <a:t>200 </a:t>
            </a:r>
            <a:r>
              <a:rPr lang="fr-FR" sz="4000" dirty="0"/>
              <a:t>1#$</a:t>
            </a:r>
            <a:r>
              <a:rPr lang="fr-FR" sz="4000" dirty="0" err="1"/>
              <a:t>a@Partir</a:t>
            </a:r>
            <a:r>
              <a:rPr lang="fr-FR" sz="4000" dirty="0"/>
              <a:t> et </a:t>
            </a:r>
            <a:r>
              <a:rPr lang="fr-FR" sz="4000" dirty="0" err="1" smtClean="0"/>
              <a:t>raconter$eune</a:t>
            </a:r>
            <a:r>
              <a:rPr lang="fr-FR" sz="4000" dirty="0" smtClean="0"/>
              <a:t> </a:t>
            </a:r>
            <a:r>
              <a:rPr lang="fr-FR" sz="4000" dirty="0"/>
              <a:t>odyssée </a:t>
            </a:r>
            <a:r>
              <a:rPr lang="fr-FR" sz="4000" dirty="0" err="1"/>
              <a:t>clandestine$fMahmoud</a:t>
            </a:r>
            <a:r>
              <a:rPr lang="fr-FR" sz="4000" dirty="0"/>
              <a:t> Traoré, Bruno Le </a:t>
            </a:r>
            <a:r>
              <a:rPr lang="fr-FR" sz="4000" dirty="0" err="1"/>
              <a:t>Dantec</a:t>
            </a:r>
            <a:r>
              <a:rPr lang="fr-FR" sz="4000" dirty="0"/>
              <a:t/>
            </a:r>
            <a:br>
              <a:rPr lang="fr-FR" sz="4000" dirty="0"/>
            </a:br>
            <a:r>
              <a:rPr lang="fr-FR" sz="4000" dirty="0" smtClean="0"/>
              <a:t>214 </a:t>
            </a:r>
            <a:r>
              <a:rPr lang="fr-FR" sz="4000" dirty="0"/>
              <a:t>#0</a:t>
            </a:r>
            <a:r>
              <a:rPr lang="fr-FR" sz="4000" b="1" dirty="0">
                <a:solidFill>
                  <a:schemeClr val="bg1">
                    <a:lumMod val="65000"/>
                  </a:schemeClr>
                </a:solidFill>
              </a:rPr>
              <a:t>$a[Fécamp]$</a:t>
            </a:r>
            <a:r>
              <a:rPr lang="fr-FR" sz="4000" b="1" dirty="0" smtClean="0">
                <a:solidFill>
                  <a:schemeClr val="bg1">
                    <a:lumMod val="65000"/>
                  </a:schemeClr>
                </a:solidFill>
              </a:rPr>
              <a:t>b[90</a:t>
            </a:r>
            <a:r>
              <a:rPr lang="fr-FR" sz="4000" b="1" dirty="0">
                <a:solidFill>
                  <a:schemeClr val="bg1">
                    <a:lumMod val="65000"/>
                  </a:schemeClr>
                </a:solidFill>
              </a:rPr>
              <a:t>, quai </a:t>
            </a:r>
            <a:r>
              <a:rPr lang="fr-FR" sz="4000" b="1" dirty="0" smtClean="0">
                <a:solidFill>
                  <a:schemeClr val="bg1">
                    <a:lumMod val="65000"/>
                  </a:schemeClr>
                </a:solidFill>
              </a:rPr>
              <a:t>Maupassant]</a:t>
            </a:r>
            <a:r>
              <a:rPr lang="fr-FR" sz="4000" dirty="0" smtClean="0"/>
              <a:t>$</a:t>
            </a:r>
            <a:r>
              <a:rPr lang="fr-FR" sz="4000" dirty="0" err="1" smtClean="0"/>
              <a:t>cLignes$dDL</a:t>
            </a:r>
            <a:r>
              <a:rPr lang="fr-FR" sz="4000" dirty="0" smtClean="0"/>
              <a:t> </a:t>
            </a:r>
            <a:r>
              <a:rPr lang="fr-FR" sz="4000" dirty="0"/>
              <a:t>2017</a:t>
            </a:r>
            <a:endParaRPr lang="fr-FR" sz="4000" dirty="0" smtClean="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583" y="25946"/>
            <a:ext cx="1431602" cy="1431602"/>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0756" y="-20969"/>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7810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C00000"/>
                </a:solidFill>
              </a:rPr>
              <a:t>Vos questions</a:t>
            </a:r>
            <a:endParaRPr lang="fr-FR" dirty="0"/>
          </a:p>
        </p:txBody>
      </p:sp>
      <p:sp>
        <p:nvSpPr>
          <p:cNvPr id="3" name="Espace réservé du contenu 2"/>
          <p:cNvSpPr>
            <a:spLocks noGrp="1"/>
          </p:cNvSpPr>
          <p:nvPr>
            <p:ph idx="1"/>
          </p:nvPr>
        </p:nvSpPr>
        <p:spPr>
          <a:xfrm>
            <a:off x="323528" y="1340768"/>
            <a:ext cx="8363272" cy="5400600"/>
          </a:xfrm>
        </p:spPr>
        <p:txBody>
          <a:bodyPr>
            <a:normAutofit lnSpcReduction="10000"/>
          </a:bodyPr>
          <a:lstStyle/>
          <a:p>
            <a:pPr marL="0" indent="0">
              <a:buNone/>
            </a:pPr>
            <a:r>
              <a:rPr lang="fr-FR" sz="2000" b="1" dirty="0">
                <a:solidFill>
                  <a:schemeClr val="accent6"/>
                </a:solidFill>
              </a:rPr>
              <a:t>La zone 135, </a:t>
            </a:r>
            <a:r>
              <a:rPr lang="fr-FR" sz="2000" b="1" dirty="0" smtClean="0">
                <a:solidFill>
                  <a:schemeClr val="accent6"/>
                </a:solidFill>
              </a:rPr>
              <a:t>« données </a:t>
            </a:r>
            <a:r>
              <a:rPr lang="fr-FR" sz="2000" b="1" dirty="0">
                <a:solidFill>
                  <a:schemeClr val="accent6"/>
                </a:solidFill>
              </a:rPr>
              <a:t>codées pour les ressources </a:t>
            </a:r>
            <a:r>
              <a:rPr lang="fr-FR" sz="2000" b="1" dirty="0" smtClean="0">
                <a:solidFill>
                  <a:schemeClr val="accent6"/>
                </a:solidFill>
              </a:rPr>
              <a:t>électroniques » </a:t>
            </a:r>
            <a:r>
              <a:rPr lang="fr-FR" sz="2000" b="1" dirty="0">
                <a:solidFill>
                  <a:schemeClr val="accent6"/>
                </a:solidFill>
              </a:rPr>
              <a:t>ne fait-elle pas double emploi avec la zone </a:t>
            </a:r>
            <a:r>
              <a:rPr lang="fr-FR" sz="2000" b="1" dirty="0" smtClean="0">
                <a:solidFill>
                  <a:schemeClr val="accent6"/>
                </a:solidFill>
              </a:rPr>
              <a:t>183?</a:t>
            </a:r>
          </a:p>
          <a:p>
            <a:pPr marL="0" indent="0" algn="just">
              <a:buNone/>
            </a:pPr>
            <a:r>
              <a:rPr lang="fr-FR" sz="1800" dirty="0" smtClean="0"/>
              <a:t>Pour partie seulement. Dans l’attente d’une étude plus approfondie sur des alignements possibles entre le trio 181-182-183 et d’autres données de la notice, il vous est demandé de continuer à remplir scrupuleusement les zones 1XX.</a:t>
            </a:r>
          </a:p>
          <a:p>
            <a:pPr marL="0" indent="0" algn="just">
              <a:buNone/>
            </a:pPr>
            <a:endParaRPr lang="fr-FR" sz="1800" dirty="0"/>
          </a:p>
          <a:p>
            <a:pPr marL="0" indent="0" algn="just">
              <a:buNone/>
            </a:pPr>
            <a:r>
              <a:rPr lang="fr-FR" sz="2000" b="1" dirty="0">
                <a:solidFill>
                  <a:schemeClr val="accent6"/>
                </a:solidFill>
              </a:rPr>
              <a:t>Concernant le type de support : exemple d'une notice décrivant un jeu  comportant à part égale des images (plateau et cartes) et des objets (pions</a:t>
            </a:r>
            <a:r>
              <a:rPr lang="fr-FR" sz="2000" b="1" dirty="0" smtClean="0">
                <a:solidFill>
                  <a:schemeClr val="accent6"/>
                </a:solidFill>
              </a:rPr>
              <a:t>), pourrons-nous </a:t>
            </a:r>
            <a:r>
              <a:rPr lang="fr-FR" sz="2000" b="1" dirty="0">
                <a:solidFill>
                  <a:schemeClr val="accent6"/>
                </a:solidFill>
              </a:rPr>
              <a:t>avoir :</a:t>
            </a:r>
          </a:p>
          <a:p>
            <a:pPr marL="0" indent="0" algn="just">
              <a:buNone/>
            </a:pPr>
            <a:r>
              <a:rPr lang="fr-FR" sz="1800" dirty="0" smtClean="0"/>
              <a:t>    </a:t>
            </a:r>
            <a:r>
              <a:rPr lang="fr-FR" sz="1600" dirty="0"/>
              <a:t>181 ##‎$P01‎$</a:t>
            </a:r>
            <a:r>
              <a:rPr lang="fr-FR" sz="1600" dirty="0" err="1" smtClean="0"/>
              <a:t>ctdf</a:t>
            </a:r>
            <a:r>
              <a:rPr lang="fr-FR" sz="1600" dirty="0" smtClean="0"/>
              <a:t>		181 </a:t>
            </a:r>
            <a:r>
              <a:rPr lang="fr-FR" sz="1600" dirty="0"/>
              <a:t>##‎$P02‎$</a:t>
            </a:r>
            <a:r>
              <a:rPr lang="fr-FR" sz="1600" dirty="0" err="1" smtClean="0"/>
              <a:t>csti</a:t>
            </a:r>
            <a:endParaRPr lang="fr-FR" sz="1600" dirty="0"/>
          </a:p>
          <a:p>
            <a:pPr marL="0" indent="0" algn="just">
              <a:buNone/>
            </a:pPr>
            <a:r>
              <a:rPr lang="fr-FR" sz="1600" dirty="0" smtClean="0"/>
              <a:t>    </a:t>
            </a:r>
            <a:r>
              <a:rPr lang="fr-FR" sz="1600" dirty="0"/>
              <a:t>182 ##‎$P01‎$</a:t>
            </a:r>
            <a:r>
              <a:rPr lang="fr-FR" sz="1600" dirty="0" err="1" smtClean="0"/>
              <a:t>cn</a:t>
            </a:r>
            <a:r>
              <a:rPr lang="fr-FR" sz="1600" dirty="0" smtClean="0"/>
              <a:t>		182 </a:t>
            </a:r>
            <a:r>
              <a:rPr lang="fr-FR" sz="1600" dirty="0"/>
              <a:t>##‎$P02$cn</a:t>
            </a:r>
          </a:p>
          <a:p>
            <a:pPr marL="0" indent="0" algn="just">
              <a:buNone/>
            </a:pPr>
            <a:r>
              <a:rPr lang="fr-FR" sz="1600" dirty="0" smtClean="0"/>
              <a:t>    </a:t>
            </a:r>
            <a:r>
              <a:rPr lang="fr-FR" sz="1600" dirty="0"/>
              <a:t>183 ##$</a:t>
            </a:r>
            <a:r>
              <a:rPr lang="fr-FR" sz="1600" dirty="0" smtClean="0"/>
              <a:t>P01$anez [objet]	183 </a:t>
            </a:r>
            <a:r>
              <a:rPr lang="fr-FR" sz="1600" dirty="0"/>
              <a:t>##$</a:t>
            </a:r>
            <a:r>
              <a:rPr lang="fr-FR" sz="1600" dirty="0" smtClean="0"/>
              <a:t>P02$anaa [carte]</a:t>
            </a:r>
          </a:p>
          <a:p>
            <a:pPr marL="0" indent="0" algn="just">
              <a:buNone/>
            </a:pPr>
            <a:r>
              <a:rPr lang="fr-FR" sz="1600" dirty="0"/>
              <a:t>	</a:t>
            </a:r>
            <a:r>
              <a:rPr lang="fr-FR" sz="1600" dirty="0" smtClean="0"/>
              <a:t>		183 </a:t>
            </a:r>
            <a:r>
              <a:rPr lang="fr-FR" sz="1600" dirty="0"/>
              <a:t>##$</a:t>
            </a:r>
            <a:r>
              <a:rPr lang="fr-FR" sz="1600" dirty="0" smtClean="0"/>
              <a:t>P02$anel [plateau de jeu]</a:t>
            </a:r>
            <a:endParaRPr lang="fr-FR" sz="1600" dirty="0"/>
          </a:p>
          <a:p>
            <a:pPr marL="0" indent="0" algn="just">
              <a:buNone/>
            </a:pPr>
            <a:endParaRPr lang="fr-FR" sz="1800" dirty="0" smtClean="0"/>
          </a:p>
          <a:p>
            <a:pPr marL="0" indent="0" algn="just">
              <a:buNone/>
            </a:pPr>
            <a:r>
              <a:rPr lang="fr-FR" sz="1800" dirty="0" smtClean="0"/>
              <a:t>Non. Il ne peut y avoir deux 183 pour un seul « couple » 181-182. Deux solutions : </a:t>
            </a:r>
          </a:p>
          <a:p>
            <a:pPr algn="just">
              <a:buFontTx/>
              <a:buChar char="-"/>
            </a:pPr>
            <a:r>
              <a:rPr lang="fr-FR" sz="1800" dirty="0" smtClean="0"/>
              <a:t>Soit il faut réitérer la 181-182 avec un appariement $P03 </a:t>
            </a:r>
          </a:p>
          <a:p>
            <a:pPr algn="just">
              <a:buFontTx/>
              <a:buChar char="-"/>
            </a:pPr>
            <a:r>
              <a:rPr lang="fr-FR" sz="1800" dirty="0" smtClean="0"/>
              <a:t>Soit vous utilisez le code générique Objet (nez) sans distinguer le plateau de jeu des pions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798" y="-13964"/>
            <a:ext cx="1266994" cy="1266994"/>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0756" y="-20969"/>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518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defRPr/>
            </a:pPr>
            <a:r>
              <a:rPr lang="fr-FR" sz="3200" dirty="0" smtClean="0">
                <a:solidFill>
                  <a:schemeClr val="accent4">
                    <a:lumMod val="75000"/>
                  </a:schemeClr>
                </a:solidFill>
              </a:rPr>
              <a:t>PARTIE 1</a:t>
            </a:r>
            <a:br>
              <a:rPr lang="fr-FR" sz="3200" dirty="0" smtClean="0">
                <a:solidFill>
                  <a:schemeClr val="accent4">
                    <a:lumMod val="75000"/>
                  </a:schemeClr>
                </a:solidFill>
              </a:rPr>
            </a:br>
            <a:r>
              <a:rPr lang="fr-FR" sz="3200" dirty="0" smtClean="0">
                <a:solidFill>
                  <a:schemeClr val="accent4">
                    <a:lumMod val="75000"/>
                  </a:schemeClr>
                </a:solidFill>
              </a:rPr>
              <a:t>Usage de la zone 183 : quelques rappels</a:t>
            </a:r>
            <a:endParaRPr lang="fr-FR" sz="3200" dirty="0">
              <a:solidFill>
                <a:schemeClr val="accent4">
                  <a:lumMod val="75000"/>
                </a:schemeClr>
              </a:solidFill>
            </a:endParaRPr>
          </a:p>
        </p:txBody>
      </p:sp>
    </p:spTree>
    <p:extLst>
      <p:ext uri="{BB962C8B-B14F-4D97-AF65-F5344CB8AC3E}">
        <p14:creationId xmlns:p14="http://schemas.microsoft.com/office/powerpoint/2010/main" val="1100179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0852" y="-39926"/>
            <a:ext cx="8229600" cy="1143000"/>
          </a:xfrm>
        </p:spPr>
        <p:txBody>
          <a:bodyPr>
            <a:normAutofit/>
          </a:bodyPr>
          <a:lstStyle/>
          <a:p>
            <a:r>
              <a:rPr lang="fr-FR" sz="4000" b="1" dirty="0" smtClean="0">
                <a:solidFill>
                  <a:schemeClr val="accent4"/>
                </a:solidFill>
              </a:rPr>
              <a:t>183 : type de support</a:t>
            </a:r>
            <a:endParaRPr lang="fr-FR" sz="4000" b="1" dirty="0">
              <a:solidFill>
                <a:schemeClr val="accent4"/>
              </a:solidFill>
            </a:endParaRPr>
          </a:p>
        </p:txBody>
      </p:sp>
      <p:sp>
        <p:nvSpPr>
          <p:cNvPr id="3" name="Espace réservé du contenu 2"/>
          <p:cNvSpPr>
            <a:spLocks noGrp="1"/>
          </p:cNvSpPr>
          <p:nvPr>
            <p:ph idx="1"/>
          </p:nvPr>
        </p:nvSpPr>
        <p:spPr>
          <a:xfrm>
            <a:off x="410852" y="3212976"/>
            <a:ext cx="8229600" cy="3456384"/>
          </a:xfrm>
        </p:spPr>
        <p:txBody>
          <a:bodyPr>
            <a:normAutofit/>
          </a:bodyPr>
          <a:lstStyle/>
          <a:p>
            <a:r>
              <a:rPr lang="fr-FR" dirty="0" smtClean="0">
                <a:sym typeface="Wingdings" panose="05000000000000000000" pitchFamily="2" charset="2"/>
              </a:rPr>
              <a:t> Si les zones 181-182 sont déjà présentes </a:t>
            </a:r>
          </a:p>
          <a:p>
            <a:pPr marL="0" indent="0">
              <a:buNone/>
            </a:pPr>
            <a:r>
              <a:rPr lang="fr-FR" dirty="0" smtClean="0">
                <a:sym typeface="Wingdings" panose="05000000000000000000" pitchFamily="2" charset="2"/>
              </a:rPr>
              <a:t>      </a:t>
            </a:r>
            <a:r>
              <a:rPr lang="fr-FR" sz="2800" b="1" dirty="0">
                <a:sym typeface="Wingdings" panose="05000000000000000000" pitchFamily="2" charset="2"/>
              </a:rPr>
              <a:t>ajouter une 183 </a:t>
            </a:r>
            <a:r>
              <a:rPr lang="fr-FR" sz="2800" dirty="0">
                <a:sym typeface="Wingdings" panose="05000000000000000000" pitchFamily="2" charset="2"/>
              </a:rPr>
              <a:t>en vous aidant du </a:t>
            </a:r>
            <a:r>
              <a:rPr lang="fr-FR" sz="2800" dirty="0" smtClean="0">
                <a:sym typeface="Wingdings" panose="05000000000000000000" pitchFamily="2" charset="2"/>
              </a:rPr>
              <a:t>code de </a:t>
            </a:r>
            <a:r>
              <a:rPr lang="fr-FR" sz="2800" dirty="0">
                <a:sym typeface="Wingdings" panose="05000000000000000000" pitchFamily="2" charset="2"/>
              </a:rPr>
              <a:t>la </a:t>
            </a:r>
            <a:r>
              <a:rPr lang="fr-FR" sz="2800" dirty="0" smtClean="0">
                <a:sym typeface="Wingdings" panose="05000000000000000000" pitchFamily="2" charset="2"/>
              </a:rPr>
              <a:t>	182</a:t>
            </a:r>
            <a:endParaRPr lang="fr-FR" sz="2800" dirty="0">
              <a:sym typeface="Wingdings" panose="05000000000000000000" pitchFamily="2" charset="2"/>
            </a:endParaRPr>
          </a:p>
          <a:p>
            <a:r>
              <a:rPr lang="fr-FR" dirty="0" smtClean="0">
                <a:sym typeface="Wingdings" panose="05000000000000000000" pitchFamily="2" charset="2"/>
              </a:rPr>
              <a:t>Si les zones 181-182 </a:t>
            </a:r>
            <a:r>
              <a:rPr lang="fr-FR" dirty="0" smtClean="0">
                <a:solidFill>
                  <a:schemeClr val="bg1">
                    <a:lumMod val="50000"/>
                  </a:schemeClr>
                </a:solidFill>
                <a:sym typeface="Wingdings" panose="05000000000000000000" pitchFamily="2" charset="2"/>
              </a:rPr>
              <a:t>[et 183] </a:t>
            </a:r>
            <a:r>
              <a:rPr lang="fr-FR" dirty="0" smtClean="0">
                <a:sym typeface="Wingdings" panose="05000000000000000000" pitchFamily="2" charset="2"/>
              </a:rPr>
              <a:t>sont inexistantes </a:t>
            </a:r>
          </a:p>
          <a:p>
            <a:pPr marL="457200" lvl="1" indent="0">
              <a:buNone/>
            </a:pPr>
            <a:r>
              <a:rPr lang="fr-FR" dirty="0" smtClean="0">
                <a:sym typeface="Wingdings" panose="05000000000000000000" pitchFamily="2" charset="2"/>
              </a:rPr>
              <a:t> </a:t>
            </a:r>
            <a:r>
              <a:rPr lang="fr-FR" b="1" dirty="0" smtClean="0">
                <a:sym typeface="Wingdings" panose="05000000000000000000" pitchFamily="2" charset="2"/>
              </a:rPr>
              <a:t>ajouter le trio </a:t>
            </a:r>
          </a:p>
          <a:p>
            <a:pPr marL="457200" lvl="1" indent="0">
              <a:buNone/>
            </a:pPr>
            <a:r>
              <a:rPr lang="fr-FR" dirty="0" smtClean="0">
                <a:sym typeface="Wingdings" panose="05000000000000000000" pitchFamily="2" charset="2"/>
              </a:rPr>
              <a:t></a:t>
            </a:r>
            <a:r>
              <a:rPr lang="fr-FR" dirty="0" smtClean="0"/>
              <a:t> </a:t>
            </a:r>
            <a:r>
              <a:rPr lang="fr-FR" b="1" dirty="0"/>
              <a:t>s</a:t>
            </a:r>
            <a:r>
              <a:rPr lang="fr-FR" b="1" dirty="0" smtClean="0"/>
              <a:t>upprimer la </a:t>
            </a:r>
            <a:r>
              <a:rPr lang="fr-FR" b="1" dirty="0" smtClean="0">
                <a:solidFill>
                  <a:srgbClr val="00B050"/>
                </a:solidFill>
              </a:rPr>
              <a:t>200 $b</a:t>
            </a:r>
            <a:endParaRPr lang="fr-FR" b="1" dirty="0">
              <a:solidFill>
                <a:srgbClr val="00B050"/>
              </a:solidFill>
            </a:endParaRPr>
          </a:p>
        </p:txBody>
      </p:sp>
      <p:pic>
        <p:nvPicPr>
          <p:cNvPr id="4"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0"/>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à coins arrondis 6"/>
          <p:cNvSpPr/>
          <p:nvPr/>
        </p:nvSpPr>
        <p:spPr>
          <a:xfrm>
            <a:off x="637220" y="1825638"/>
            <a:ext cx="7776864" cy="1003250"/>
          </a:xfrm>
          <a:prstGeom prst="roundRect">
            <a:avLst/>
          </a:prstGeom>
          <a:solidFill>
            <a:schemeClr val="accent2">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C00000"/>
                </a:solidFill>
              </a:rPr>
              <a:t>Préalable : les zones 181/182/183 fonctionnent par </a:t>
            </a:r>
            <a:r>
              <a:rPr lang="fr-FR" sz="2800" b="1" dirty="0" smtClean="0">
                <a:solidFill>
                  <a:srgbClr val="C00000"/>
                </a:solidFill>
              </a:rPr>
              <a:t>trois </a:t>
            </a:r>
            <a:r>
              <a:rPr lang="fr-FR" sz="2800" dirty="0" smtClean="0">
                <a:solidFill>
                  <a:srgbClr val="C00000"/>
                </a:solidFill>
              </a:rPr>
              <a:t>=&gt; </a:t>
            </a:r>
            <a:r>
              <a:rPr lang="fr-FR" sz="2800" b="1" u="sng" dirty="0">
                <a:solidFill>
                  <a:srgbClr val="C00000"/>
                </a:solidFill>
              </a:rPr>
              <a:t>ne jamais enregistrer une </a:t>
            </a:r>
            <a:r>
              <a:rPr lang="fr-FR" sz="2800" b="1" u="sng" dirty="0" smtClean="0">
                <a:solidFill>
                  <a:srgbClr val="C00000"/>
                </a:solidFill>
              </a:rPr>
              <a:t>zone 183 </a:t>
            </a:r>
            <a:r>
              <a:rPr lang="fr-FR" sz="2800" b="1" u="sng" dirty="0">
                <a:solidFill>
                  <a:srgbClr val="C00000"/>
                </a:solidFill>
              </a:rPr>
              <a:t>seule</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5201" y="764597"/>
            <a:ext cx="936104" cy="936104"/>
          </a:xfrm>
          <a:prstGeom prst="rect">
            <a:avLst/>
          </a:prstGeom>
        </p:spPr>
      </p:pic>
    </p:spTree>
    <p:extLst>
      <p:ext uri="{BB962C8B-B14F-4D97-AF65-F5344CB8AC3E}">
        <p14:creationId xmlns:p14="http://schemas.microsoft.com/office/powerpoint/2010/main" val="2304100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7445" y="1556792"/>
            <a:ext cx="8229600" cy="5040560"/>
          </a:xfrm>
        </p:spPr>
        <p:txBody>
          <a:bodyPr>
            <a:normAutofit/>
          </a:bodyPr>
          <a:lstStyle/>
          <a:p>
            <a:pPr marL="0" indent="0" algn="ctr">
              <a:buNone/>
            </a:pPr>
            <a:endParaRPr lang="fr-FR" sz="4000" dirty="0" smtClean="0">
              <a:solidFill>
                <a:srgbClr val="FF0000"/>
              </a:solidFill>
            </a:endParaRPr>
          </a:p>
          <a:p>
            <a:r>
              <a:rPr lang="fr-FR" dirty="0" smtClean="0"/>
              <a:t>Dans le cas de </a:t>
            </a:r>
            <a:r>
              <a:rPr lang="fr-FR" u="sng" dirty="0" smtClean="0"/>
              <a:t>dérivations de notices</a:t>
            </a:r>
          </a:p>
          <a:p>
            <a:pPr lvl="1">
              <a:buFont typeface="Wingdings" panose="05000000000000000000" pitchFamily="2" charset="2"/>
              <a:buChar char="à"/>
            </a:pPr>
            <a:r>
              <a:rPr lang="fr-FR" dirty="0" smtClean="0"/>
              <a:t>penser à </a:t>
            </a:r>
            <a:r>
              <a:rPr lang="fr-FR" b="1" dirty="0" smtClean="0"/>
              <a:t>vérifier la présence des zones 18X </a:t>
            </a:r>
            <a:r>
              <a:rPr lang="fr-FR" dirty="0" smtClean="0"/>
              <a:t>et les ajouter/compléter si besoin</a:t>
            </a:r>
          </a:p>
          <a:p>
            <a:pPr lvl="1">
              <a:buFont typeface="Wingdings" panose="05000000000000000000" pitchFamily="2" charset="2"/>
              <a:buChar char="à"/>
            </a:pPr>
            <a:endParaRPr lang="fr-FR" sz="1000" dirty="0" smtClean="0"/>
          </a:p>
          <a:p>
            <a:r>
              <a:rPr lang="fr-FR" dirty="0" smtClean="0"/>
              <a:t>Dans le cas de la </a:t>
            </a:r>
            <a:r>
              <a:rPr lang="fr-FR" u="sng" dirty="0" smtClean="0"/>
              <a:t>reprise de notices existantes</a:t>
            </a:r>
          </a:p>
          <a:p>
            <a:pPr lvl="1">
              <a:buFont typeface="Wingdings" panose="05000000000000000000" pitchFamily="2" charset="2"/>
              <a:buChar char="à"/>
            </a:pPr>
            <a:r>
              <a:rPr lang="fr-FR" dirty="0" smtClean="0"/>
              <a:t>penser à </a:t>
            </a:r>
            <a:r>
              <a:rPr lang="fr-FR" b="1" dirty="0" smtClean="0"/>
              <a:t>ajouter la 183</a:t>
            </a:r>
          </a:p>
          <a:p>
            <a:pPr lvl="1">
              <a:buFont typeface="Wingdings" panose="05000000000000000000" pitchFamily="2" charset="2"/>
              <a:buChar char="à"/>
            </a:pPr>
            <a:endParaRPr lang="fr-FR" sz="1000" b="1" dirty="0" smtClean="0"/>
          </a:p>
          <a:p>
            <a:r>
              <a:rPr lang="fr-FR" dirty="0" smtClean="0"/>
              <a:t>Dans les </a:t>
            </a:r>
            <a:r>
              <a:rPr lang="fr-FR" u="sng" dirty="0" smtClean="0"/>
              <a:t>notices analytiques (As, Os)</a:t>
            </a:r>
          </a:p>
          <a:p>
            <a:pPr marL="457200" lvl="1" indent="0">
              <a:buNone/>
            </a:pPr>
            <a:r>
              <a:rPr lang="fr-FR" dirty="0" smtClean="0">
                <a:sym typeface="Wingdings" panose="05000000000000000000" pitchFamily="2" charset="2"/>
              </a:rPr>
              <a:t> </a:t>
            </a:r>
            <a:r>
              <a:rPr lang="fr-FR" dirty="0" smtClean="0"/>
              <a:t>Ne </a:t>
            </a:r>
            <a:r>
              <a:rPr lang="fr-FR" dirty="0"/>
              <a:t>pas </a:t>
            </a:r>
            <a:r>
              <a:rPr lang="fr-FR" b="1" dirty="0"/>
              <a:t>enregistrer de 183</a:t>
            </a:r>
            <a:endParaRPr lang="fr-FR" dirty="0"/>
          </a:p>
        </p:txBody>
      </p:sp>
      <p:grpSp>
        <p:nvGrpSpPr>
          <p:cNvPr id="13" name="Groupe 12"/>
          <p:cNvGrpSpPr/>
          <p:nvPr/>
        </p:nvGrpSpPr>
        <p:grpSpPr>
          <a:xfrm>
            <a:off x="0" y="-34834"/>
            <a:ext cx="9036496" cy="1298910"/>
            <a:chOff x="0" y="-34834"/>
            <a:chExt cx="9036496" cy="1298910"/>
          </a:xfrm>
        </p:grpSpPr>
        <p:pic>
          <p:nvPicPr>
            <p:cNvPr id="4"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34834"/>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txBox="1">
              <a:spLocks/>
            </p:cNvSpPr>
            <p:nvPr/>
          </p:nvSpPr>
          <p:spPr>
            <a:xfrm>
              <a:off x="179512" y="1210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smtClean="0">
                  <a:solidFill>
                    <a:schemeClr val="accent4"/>
                  </a:solidFill>
                </a:rPr>
                <a:t>183 : </a:t>
              </a:r>
              <a:r>
                <a:rPr lang="fr-FR" sz="4000" b="1" dirty="0">
                  <a:solidFill>
                    <a:schemeClr val="accent4"/>
                  </a:solidFill>
                </a:rPr>
                <a:t>type de support</a:t>
              </a:r>
            </a:p>
          </p:txBody>
        </p:sp>
      </p:gr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1052736"/>
            <a:ext cx="936104" cy="936104"/>
          </a:xfrm>
          <a:prstGeom prst="rect">
            <a:avLst/>
          </a:prstGeom>
        </p:spPr>
      </p:pic>
    </p:spTree>
    <p:extLst>
      <p:ext uri="{BB962C8B-B14F-4D97-AF65-F5344CB8AC3E}">
        <p14:creationId xmlns:p14="http://schemas.microsoft.com/office/powerpoint/2010/main" val="2840597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435280" cy="1143000"/>
          </a:xfrm>
        </p:spPr>
        <p:txBody>
          <a:bodyPr>
            <a:noAutofit/>
          </a:bodyPr>
          <a:lstStyle/>
          <a:p>
            <a:r>
              <a:rPr lang="fr-FR" sz="3200" b="1" dirty="0">
                <a:solidFill>
                  <a:schemeClr val="accent4">
                    <a:lumMod val="75000"/>
                  </a:schemeClr>
                </a:solidFill>
                <a:latin typeface="+mn-lt"/>
                <a:ea typeface="+mn-ea"/>
                <a:cs typeface="+mn-cs"/>
              </a:rPr>
              <a:t>183 : type de support</a:t>
            </a:r>
            <a:br>
              <a:rPr lang="fr-FR" sz="3200" b="1" dirty="0">
                <a:solidFill>
                  <a:schemeClr val="accent4">
                    <a:lumMod val="75000"/>
                  </a:schemeClr>
                </a:solidFill>
                <a:latin typeface="+mn-lt"/>
                <a:ea typeface="+mn-ea"/>
                <a:cs typeface="+mn-cs"/>
              </a:rPr>
            </a:br>
            <a:r>
              <a:rPr lang="fr-FR" sz="3200" b="1" dirty="0">
                <a:solidFill>
                  <a:schemeClr val="accent4">
                    <a:lumMod val="75000"/>
                  </a:schemeClr>
                </a:solidFill>
                <a:latin typeface="+mn-lt"/>
                <a:ea typeface="+mn-ea"/>
                <a:cs typeface="+mn-cs"/>
              </a:rPr>
              <a:t>Cas des périodiques : définitions et usages</a:t>
            </a:r>
          </a:p>
        </p:txBody>
      </p:sp>
      <p:sp>
        <p:nvSpPr>
          <p:cNvPr id="3" name="Espace réservé du contenu 2"/>
          <p:cNvSpPr>
            <a:spLocks noGrp="1"/>
          </p:cNvSpPr>
          <p:nvPr>
            <p:ph idx="1"/>
          </p:nvPr>
        </p:nvSpPr>
        <p:spPr>
          <a:xfrm>
            <a:off x="457200" y="1484784"/>
            <a:ext cx="8229600" cy="5040560"/>
          </a:xfrm>
        </p:spPr>
        <p:txBody>
          <a:bodyPr>
            <a:normAutofit fontScale="92500"/>
          </a:bodyPr>
          <a:lstStyle/>
          <a:p>
            <a:pPr marL="92075" lvl="1" indent="0" algn="ctr">
              <a:buNone/>
            </a:pPr>
            <a:r>
              <a:rPr lang="fr-FR" sz="3600" b="1" dirty="0" smtClean="0">
                <a:solidFill>
                  <a:schemeClr val="accent6"/>
                </a:solidFill>
              </a:rPr>
              <a:t>Volume </a:t>
            </a:r>
            <a:r>
              <a:rPr lang="fr-FR" sz="3600" b="1" dirty="0">
                <a:solidFill>
                  <a:schemeClr val="accent6"/>
                </a:solidFill>
              </a:rPr>
              <a:t>(</a:t>
            </a:r>
            <a:r>
              <a:rPr lang="fr-FR" sz="3600" b="1" dirty="0" err="1">
                <a:solidFill>
                  <a:schemeClr val="accent6"/>
                </a:solidFill>
              </a:rPr>
              <a:t>nga</a:t>
            </a:r>
            <a:r>
              <a:rPr lang="fr-FR" sz="3600" b="1" dirty="0" smtClean="0">
                <a:solidFill>
                  <a:schemeClr val="accent6"/>
                </a:solidFill>
              </a:rPr>
              <a:t>)</a:t>
            </a:r>
            <a:endParaRPr lang="fr-FR" sz="3600" dirty="0" smtClean="0">
              <a:solidFill>
                <a:schemeClr val="accent6"/>
              </a:solidFill>
            </a:endParaRPr>
          </a:p>
          <a:p>
            <a:pPr marL="534988" lvl="1" indent="-442913">
              <a:buFont typeface="Wingdings" panose="05000000000000000000" pitchFamily="2" charset="2"/>
              <a:buChar char="v"/>
            </a:pPr>
            <a:r>
              <a:rPr lang="fr-FR" i="1" dirty="0" smtClean="0"/>
              <a:t>Unité </a:t>
            </a:r>
            <a:r>
              <a:rPr lang="fr-FR" i="1" dirty="0"/>
              <a:t>matérielle réunissant sous une même couverture un certain nombre de feuillets ou de cahiers dont la reliure constitue un dos. </a:t>
            </a:r>
          </a:p>
          <a:p>
            <a:pPr marL="1803400" lvl="1" indent="-457200">
              <a:buFont typeface="Arial" panose="020B0604020202020204" pitchFamily="34" charset="0"/>
              <a:buChar char="•"/>
              <a:tabLst>
                <a:tab pos="1346200" algn="l"/>
              </a:tabLst>
            </a:pPr>
            <a:r>
              <a:rPr lang="fr-FR" dirty="0" smtClean="0"/>
              <a:t>Le type de support « volume » </a:t>
            </a:r>
            <a:r>
              <a:rPr lang="fr-FR" b="1" dirty="0" smtClean="0"/>
              <a:t>ne concerne pas seulement les monographies</a:t>
            </a:r>
          </a:p>
          <a:p>
            <a:pPr marL="1803400" lvl="1" indent="-457200">
              <a:buFont typeface="Arial" panose="020B0604020202020204" pitchFamily="34" charset="0"/>
              <a:buChar char="•"/>
              <a:tabLst>
                <a:tab pos="1346200" algn="l"/>
              </a:tabLst>
            </a:pPr>
            <a:r>
              <a:rPr lang="fr-FR" dirty="0"/>
              <a:t>T</a:t>
            </a:r>
            <a:r>
              <a:rPr lang="fr-FR" dirty="0" smtClean="0"/>
              <a:t>outes les monographies </a:t>
            </a:r>
            <a:r>
              <a:rPr lang="fr-FR" b="1" dirty="0" smtClean="0"/>
              <a:t>n’ont pas « volume » pour type de support</a:t>
            </a:r>
            <a:endParaRPr lang="fr-FR" b="1" dirty="0"/>
          </a:p>
          <a:p>
            <a:pPr marL="1803400" lvl="2" indent="-457200">
              <a:tabLst>
                <a:tab pos="1346200" algn="l"/>
              </a:tabLst>
            </a:pPr>
            <a:r>
              <a:rPr lang="fr-FR" sz="2800" dirty="0"/>
              <a:t>P</a:t>
            </a:r>
            <a:r>
              <a:rPr lang="fr-FR" sz="2800" dirty="0" smtClean="0"/>
              <a:t>our les périodiques, ce type de support est utilisé </a:t>
            </a:r>
            <a:r>
              <a:rPr lang="fr-FR" sz="2800" b="1" dirty="0" smtClean="0"/>
              <a:t>pour les annuaires et les </a:t>
            </a:r>
            <a:r>
              <a:rPr lang="fr-FR" sz="2800" b="1" dirty="0"/>
              <a:t>numéros </a:t>
            </a:r>
            <a:r>
              <a:rPr lang="fr-FR" sz="2800" b="1" dirty="0" smtClean="0"/>
              <a:t>de taille importante (&gt; de 50 p.)</a:t>
            </a:r>
          </a:p>
          <a:p>
            <a:pPr marL="666750" lvl="2" indent="0">
              <a:buNone/>
            </a:pPr>
            <a:endParaRPr lang="fr-FR" dirty="0" smtClean="0"/>
          </a:p>
          <a:p>
            <a:pPr marL="666750" lvl="2" indent="0">
              <a:buNone/>
            </a:pPr>
            <a:endParaRPr lang="fr-FR" dirty="0" smtClean="0"/>
          </a:p>
          <a:p>
            <a:pPr marL="666750" lvl="2" indent="0">
              <a:buNone/>
            </a:pPr>
            <a:endParaRPr lang="fr-FR" dirty="0" smtClean="0"/>
          </a:p>
          <a:p>
            <a:pPr marL="666750" lvl="2" indent="0">
              <a:buNone/>
            </a:pPr>
            <a:endParaRPr lang="fr-FR" dirty="0"/>
          </a:p>
        </p:txBody>
      </p:sp>
      <p:pic>
        <p:nvPicPr>
          <p:cNvPr id="4"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6978"/>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4797152"/>
            <a:ext cx="1419143" cy="1419143"/>
          </a:xfrm>
          <a:prstGeom prst="rect">
            <a:avLst/>
          </a:prstGeom>
        </p:spPr>
      </p:pic>
    </p:spTree>
    <p:extLst>
      <p:ext uri="{BB962C8B-B14F-4D97-AF65-F5344CB8AC3E}">
        <p14:creationId xmlns:p14="http://schemas.microsoft.com/office/powerpoint/2010/main" val="917714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1484784"/>
            <a:ext cx="8229600" cy="5179714"/>
          </a:xfrm>
        </p:spPr>
        <p:txBody>
          <a:bodyPr>
            <a:normAutofit/>
          </a:bodyPr>
          <a:lstStyle/>
          <a:p>
            <a:pPr marL="92075" lvl="1" indent="0" algn="ctr">
              <a:buNone/>
            </a:pPr>
            <a:r>
              <a:rPr lang="fr-FR" sz="3600" b="1" dirty="0" smtClean="0">
                <a:solidFill>
                  <a:schemeClr val="accent6"/>
                </a:solidFill>
              </a:rPr>
              <a:t>Brochure </a:t>
            </a:r>
            <a:r>
              <a:rPr lang="fr-FR" sz="3600" b="1" dirty="0">
                <a:solidFill>
                  <a:schemeClr val="accent6"/>
                </a:solidFill>
              </a:rPr>
              <a:t>(</a:t>
            </a:r>
            <a:r>
              <a:rPr lang="fr-FR" sz="3600" b="1" dirty="0" err="1" smtClean="0">
                <a:solidFill>
                  <a:schemeClr val="accent6"/>
                </a:solidFill>
              </a:rPr>
              <a:t>ngb</a:t>
            </a:r>
            <a:r>
              <a:rPr lang="fr-FR" sz="3600" b="1" dirty="0" smtClean="0">
                <a:solidFill>
                  <a:schemeClr val="accent6"/>
                </a:solidFill>
              </a:rPr>
              <a:t>)</a:t>
            </a:r>
          </a:p>
          <a:p>
            <a:pPr marL="534988" lvl="1" indent="-442913">
              <a:buFont typeface="Wingdings" panose="05000000000000000000" pitchFamily="2" charset="2"/>
              <a:buChar char="v"/>
            </a:pPr>
            <a:r>
              <a:rPr lang="fr-FR" i="1" dirty="0" smtClean="0"/>
              <a:t>Unité </a:t>
            </a:r>
            <a:r>
              <a:rPr lang="fr-FR" i="1" dirty="0"/>
              <a:t>matérielle réunissant un certain nombre de feuillets sous la forme d'un cahier broché ou de feuilles agrafées, comptant généralement moins de 48 pages </a:t>
            </a:r>
            <a:endParaRPr lang="fr-FR" i="1" dirty="0" smtClean="0"/>
          </a:p>
          <a:p>
            <a:pPr marL="2141538" lvl="1" indent="-342900">
              <a:buFont typeface="Arial" panose="020B0604020202020204" pitchFamily="34" charset="0"/>
              <a:buChar char="•"/>
            </a:pPr>
            <a:r>
              <a:rPr lang="fr-FR" sz="2400" dirty="0" smtClean="0"/>
              <a:t>La </a:t>
            </a:r>
            <a:r>
              <a:rPr lang="fr-FR" sz="2400" b="1" dirty="0" smtClean="0"/>
              <a:t>grande majorité des revues traitées dans vos bibliothèques</a:t>
            </a:r>
            <a:endParaRPr lang="fr-FR" sz="2400" b="1" dirty="0"/>
          </a:p>
          <a:p>
            <a:pPr marL="1798638" lvl="1" indent="0">
              <a:buNone/>
            </a:pPr>
            <a:endParaRPr lang="fr-FR" sz="2400" dirty="0" smtClean="0"/>
          </a:p>
          <a:p>
            <a:pPr marL="1798638" lvl="1" indent="0">
              <a:buNone/>
            </a:pPr>
            <a:r>
              <a:rPr lang="fr-FR" sz="2400" dirty="0"/>
              <a:t>	</a:t>
            </a:r>
            <a:r>
              <a:rPr lang="fr-FR" sz="2400" dirty="0" smtClean="0"/>
              <a:t>Ex. : </a:t>
            </a:r>
            <a:r>
              <a:rPr lang="fr-FR" sz="2400" dirty="0"/>
              <a:t>la notice d’</a:t>
            </a:r>
            <a:r>
              <a:rPr lang="fr-FR" sz="2400" i="1" dirty="0"/>
              <a:t>Arabesques</a:t>
            </a:r>
            <a:r>
              <a:rPr lang="fr-FR" sz="2400" dirty="0"/>
              <a:t>, </a:t>
            </a:r>
            <a:r>
              <a:rPr lang="fr-FR" sz="2400" dirty="0" smtClean="0"/>
              <a:t>édition imprimée </a:t>
            </a:r>
            <a:r>
              <a:rPr lang="fr-FR" sz="2400" dirty="0"/>
              <a:t>publiée par l’</a:t>
            </a:r>
            <a:r>
              <a:rPr lang="fr-FR" sz="2400" dirty="0" err="1"/>
              <a:t>Abes</a:t>
            </a:r>
            <a:r>
              <a:rPr lang="fr-FR" sz="2400" dirty="0"/>
              <a:t>, comporte une </a:t>
            </a:r>
            <a:r>
              <a:rPr lang="fr-FR" sz="2400" dirty="0">
                <a:solidFill>
                  <a:schemeClr val="accent6">
                    <a:lumMod val="75000"/>
                  </a:schemeClr>
                </a:solidFill>
              </a:rPr>
              <a:t>183 $</a:t>
            </a:r>
            <a:r>
              <a:rPr lang="fr-FR" sz="2400" dirty="0" err="1">
                <a:solidFill>
                  <a:schemeClr val="accent6">
                    <a:lumMod val="75000"/>
                  </a:schemeClr>
                </a:solidFill>
              </a:rPr>
              <a:t>a</a:t>
            </a:r>
            <a:r>
              <a:rPr lang="fr-FR" sz="2400" b="1" dirty="0" err="1">
                <a:solidFill>
                  <a:schemeClr val="accent6">
                    <a:lumMod val="75000"/>
                  </a:schemeClr>
                </a:solidFill>
              </a:rPr>
              <a:t>ngb</a:t>
            </a:r>
            <a:r>
              <a:rPr lang="fr-FR" sz="2400" dirty="0">
                <a:solidFill>
                  <a:schemeClr val="accent6">
                    <a:lumMod val="75000"/>
                  </a:schemeClr>
                </a:solidFill>
              </a:rPr>
              <a:t>	</a:t>
            </a:r>
            <a:endParaRPr lang="fr-FR" dirty="0"/>
          </a:p>
        </p:txBody>
      </p:sp>
      <p:sp>
        <p:nvSpPr>
          <p:cNvPr id="3" name="Titre 2"/>
          <p:cNvSpPr>
            <a:spLocks noGrp="1"/>
          </p:cNvSpPr>
          <p:nvPr>
            <p:ph type="title"/>
          </p:nvPr>
        </p:nvSpPr>
        <p:spPr/>
        <p:txBody>
          <a:bodyPr>
            <a:normAutofit/>
          </a:bodyPr>
          <a:lstStyle/>
          <a:p>
            <a:r>
              <a:rPr lang="fr-FR" sz="3200" dirty="0">
                <a:solidFill>
                  <a:schemeClr val="accent4"/>
                </a:solidFill>
              </a:rPr>
              <a:t>183: type de support</a:t>
            </a:r>
            <a:br>
              <a:rPr lang="fr-FR" sz="3200" dirty="0">
                <a:solidFill>
                  <a:schemeClr val="accent4"/>
                </a:solidFill>
              </a:rPr>
            </a:br>
            <a:r>
              <a:rPr lang="fr-FR" sz="3200" b="1" dirty="0">
                <a:solidFill>
                  <a:schemeClr val="accent4"/>
                </a:solidFill>
              </a:rPr>
              <a:t>Cas des périodiques : </a:t>
            </a:r>
            <a:r>
              <a:rPr lang="fr-FR" sz="3200" b="1" dirty="0" smtClean="0">
                <a:solidFill>
                  <a:schemeClr val="accent4"/>
                </a:solidFill>
              </a:rPr>
              <a:t>définitions et usages</a:t>
            </a:r>
            <a:endParaRPr lang="fr-FR" sz="3200" dirty="0">
              <a:solidFill>
                <a:schemeClr val="accent4"/>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6702" cy="531574"/>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6978"/>
            <a:ext cx="792088" cy="7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87" y="4149080"/>
            <a:ext cx="1643999" cy="2323028"/>
          </a:xfrm>
          <a:prstGeom prst="rect">
            <a:avLst/>
          </a:prstGeom>
        </p:spPr>
      </p:pic>
    </p:spTree>
    <p:extLst>
      <p:ext uri="{BB962C8B-B14F-4D97-AF65-F5344CB8AC3E}">
        <p14:creationId xmlns:p14="http://schemas.microsoft.com/office/powerpoint/2010/main" val="1976602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Formation PPT" ma:contentTypeID="0x010100505AF35FDCA54D2FA379F261E520FD37003BA607584A07684089D0538041E4120804070802004495013D04E6D140B0554904C0AFA86A" ma:contentTypeVersion="56" ma:contentTypeDescription="" ma:contentTypeScope="" ma:versionID="dcfd5717662527a03e43707cf51fd92b">
  <xsd:schema xmlns:xsd="http://www.w3.org/2001/XMLSchema" xmlns:xs="http://www.w3.org/2001/XMLSchema" xmlns:p="http://schemas.microsoft.com/office/2006/metadata/properties" xmlns:ns2="9cb235b8-7541-4a6e-b886-1bf4192805bd" xmlns:ns3="http://schemas.microsoft.com/sharepoint/v3/fields" xmlns:ns4="$ListId:Supports3;" targetNamespace="http://schemas.microsoft.com/office/2006/metadata/properties" ma:root="true" ma:fieldsID="75b30a2f5286308b784a9bb56e7e1da4" ns2:_="" ns3:_="" ns4:_="">
    <xsd:import namespace="9cb235b8-7541-4a6e-b886-1bf4192805bd"/>
    <xsd:import namespace="http://schemas.microsoft.com/sharepoint/v3/fields"/>
    <xsd:import namespace="$ListId:Supports3;"/>
    <xsd:element name="properties">
      <xsd:complexType>
        <xsd:sequence>
          <xsd:element name="documentManagement">
            <xsd:complexType>
              <xsd:all>
                <xsd:element ref="ns2:Structure" minOccurs="0"/>
                <xsd:element ref="ns2:TRI" minOccurs="0"/>
                <xsd:element ref="ns2:Type_x0020_de_x0020_document_x0020_standard" minOccurs="0"/>
                <xsd:element ref="ns2:Etat_x0020_du_x0020_document" minOccurs="0"/>
                <xsd:element ref="ns2:Année" minOccurs="0"/>
                <xsd:element ref="ns3:_DCDateCreated" minOccurs="0"/>
                <xsd:element ref="ns2:Tags" minOccurs="0"/>
                <xsd:element ref="ns2:Lieu_x0020_de_x0020_la_x0020_formation" minOccurs="0"/>
                <xsd:element ref="ns2:N_x00b0__x0020_session" minOccurs="0"/>
                <xsd:element ref="ns4:Exaged_DocName" minOccurs="0"/>
                <xsd:element ref="ns2:Nom_x0020_de_x0020_la_x0020_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235b8-7541-4a6e-b886-1bf4192805bd"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xsd:simpleType>
        <xsd:restriction base="dms:Choice">
          <xsd:enumeration value="ABES"/>
          <xsd:enumeration value="ADBU"/>
          <xsd:enumeration value="AMUE"/>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Autre"/>
        </xsd:restriction>
      </xsd:simpleType>
    </xsd:element>
    <xsd:element name="TRI" ma:index="3" nillable="true" ma:displayName="Trigramme" ma:default="A renseigner" ma:format="Dropdown" ma:internalName="TRI">
      <xsd:simpleType>
        <xsd:restriction base="dms:Choice">
          <xsd:enumeration value="A renseigner"/>
          <xsd:enumeration value="ACT"/>
          <xsd:enumeration value="AFE"/>
          <xsd:enumeration value="AHE"/>
          <xsd:enumeration value="AJL"/>
          <xsd:enumeration value="ALM"/>
          <xsd:enumeration value="ALP"/>
          <xsd:enumeration value="AMZ"/>
          <xsd:enumeration value="BBR"/>
          <xsd:enumeration value="BEB"/>
          <xsd:enumeration value="BDE"/>
          <xsd:enumeration value="BML"/>
          <xsd:enumeration value="BTS"/>
          <xsd:enumeration value="CAD"/>
          <xsd:enumeration value="CBD"/>
          <xsd:enumeration value="CCI"/>
          <xsd:enumeration value="CDT"/>
          <xsd:enumeration value="CFY"/>
          <xsd:enumeration value="CLY"/>
          <xsd:enumeration value="CMC"/>
          <xsd:enumeration value="COU"/>
          <xsd:enumeration value="CPD"/>
          <xsd:enumeration value="CST"/>
          <xsd:enumeration value="DAN"/>
          <xsd:enumeration value="DBZ"/>
          <xsd:enumeration value="DED"/>
          <xsd:enumeration value="DOO"/>
          <xsd:enumeration value="DRY"/>
          <xsd:enumeration value="DSA"/>
          <xsd:enumeration value="ECU"/>
          <xsd:enumeration value="ECT"/>
          <xsd:enumeration value="EHR"/>
          <xsd:enumeration value="EMS"/>
          <xsd:enumeration value="ERM"/>
          <xsd:enumeration value="FBE"/>
          <xsd:enumeration value="FBT"/>
          <xsd:enumeration value="FCR"/>
          <xsd:enumeration value="FBR"/>
          <xsd:enumeration value="FML"/>
          <xsd:enumeration value="FPX"/>
          <xsd:enumeration value="GLT"/>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D"/>
          <xsd:enumeration value="MPN"/>
          <xsd:enumeration value="MPR"/>
          <xsd:enumeration value="MPT"/>
          <xsd:enumeration value="MRX"/>
          <xsd:enumeration value="MSR"/>
          <xsd:enumeration value="MTE"/>
          <xsd:enumeration value="NBD"/>
          <xsd:enumeration value="NBT"/>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M"/>
          <xsd:enumeration value="SPE"/>
          <xsd:enumeration value="SPR"/>
          <xsd:enumeration value="SRY"/>
          <xsd:enumeration value="SSI"/>
          <xsd:enumeration value="TCN"/>
          <xsd:enumeration value="TDN"/>
          <xsd:enumeration value="TFU"/>
          <xsd:enumeration value="TMX"/>
          <xsd:enumeration value="VGO"/>
          <xsd:enumeration value="VSA"/>
          <xsd:enumeration value="YBN"/>
          <xsd:enumeration value="YDD"/>
          <xsd:enumeration value="YNS"/>
        </xsd:restriction>
      </xsd:simpleType>
    </xsd:element>
    <xsd:element name="Type_x0020_de_x0020_document_x0020_standard" ma:index="4" nillable="true" ma:displayName="Type de document" ma:default="A renseigner" ma:format="Dropdown" ma:internalName="Type_x0020_de_x0020_document_x0020_standard">
      <xsd:simpleType>
        <xsd:restriction base="dms:Choice">
          <xsd:enumeration value="A renseigner"/>
          <xsd:enumeration value="Acte d'engagement"/>
          <xsd:enumeration value="Affichette porte"/>
          <xsd:enumeration value="Annexe"/>
          <xsd:enumeration value="Annexe 2"/>
          <xsd:enumeration value="Annuaire"/>
          <xsd:enumeration value="Avenant"/>
          <xsd:enumeration value="Avenant au marché"/>
          <xsd:enumeration value="BE"/>
          <xsd:enumeration value="Bon de livraison"/>
          <xsd:enumeration value="Brochure commerciale"/>
          <xsd:enumeration value="CCAP"/>
          <xsd:enumeration value="CCTP"/>
          <xsd:enumeration value="Chevalet"/>
          <xsd:enumeration value="Chrono"/>
          <xsd:enumeration value="Compte-rendu réunion"/>
          <xsd:enumeration value="Convention"/>
          <xsd:enumeration value="Courrier"/>
          <xsd:enumeration value="DC 1"/>
          <xsd:enumeration value="DC 2"/>
          <xsd:enumeration value="Demande de précisions"/>
          <xsd:enumeration value="Devis"/>
          <xsd:enumeration value="Diaporama Formation"/>
          <xsd:enumeration value="Documentation fonctionnelle"/>
          <xsd:enumeration value="Documentation technique"/>
          <xsd:enumeration value="Dossier de candidature"/>
          <xsd:enumeration value="Dossier d'exploitation"/>
          <xsd:enumeration value="Dossier de spécifications"/>
          <xsd:enumeration value="Dossier de recette"/>
          <xsd:enumeration value="Enquête"/>
          <xsd:enumeration value="Etiquette"/>
          <xsd:enumeration value="Etude"/>
          <xsd:enumeration value="Fiche application"/>
          <xsd:enumeration value="Fiche formateur"/>
          <xsd:enumeration value="Fiche projet"/>
          <xsd:enumeration value="Licence"/>
          <xsd:enumeration value="Manuel"/>
          <xsd:enumeration value="Norme"/>
          <xsd:enumeration value="Note"/>
          <xsd:enumeration value="Notification"/>
          <xsd:enumeration value="Notification rejet"/>
          <xsd:enumeration value="Ordre du jour réunion"/>
          <xsd:enumeration value="Organigramme"/>
          <xsd:enumeration value="Ouverture de plis"/>
          <xsd:enumeration value="Plan de formation"/>
          <xsd:enumeration value="Plan de communication"/>
          <xsd:enumeration value="Plaquette - brochure"/>
          <xsd:enumeration value="Présentation - Communication"/>
          <xsd:enumeration value="Procédure"/>
          <xsd:enumeration value="Programme (formation)"/>
          <xsd:enumeration value="Rapport"/>
          <xsd:enumeration value="Rapport d'activité"/>
          <xsd:enumeration value="Rapport de présentation"/>
          <xsd:enumeration value="Reconduction"/>
          <xsd:enumeration value="Revue application"/>
          <xsd:enumeration value="Support"/>
          <xsd:enumeration value="Tableau de bord"/>
          <xsd:enumeration value="Tableau de suivi"/>
          <xsd:enumeration value="TP Formation"/>
          <xsd:enumeration value="TP jeu1"/>
          <xsd:enumeration value="TP jeu2"/>
          <xsd:enumeration value="TP jeu3"/>
          <xsd:enumeration value="Tp jeu corsé"/>
          <xsd:enumeration value="Autre"/>
        </xsd:restriction>
      </xsd:simpleType>
    </xsd:element>
    <xsd:element name="Etat_x0020_du_x0020_document" ma:index="5" nillable="true" ma:displayName="Etat du document" ma:format="Dropdown" ma:internalName="Etat_x0020_du_x0020_document">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Publié"/>
          <xsd:enumeration value="Périmé"/>
          <xsd:enumeration value="Version finale à conserver"/>
        </xsd:restriction>
      </xsd:simpleType>
    </xsd:element>
    <xsd:element name="Année" ma:index="6" nillable="true" ma:displayName="Année" ma:default="A renseigner" ma:format="Dropdown" ma:internalName="Ann_x00e9_e">
      <xsd:simpleType>
        <xsd:restriction base="dms:Choice">
          <xsd:enumeration value="A renseigner"/>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10" nillable="true" ma:displayName="Tags" ma:internalName="Tags">
      <xsd:simpleType>
        <xsd:restriction base="dms:Text">
          <xsd:maxLength value="255"/>
        </xsd:restriction>
      </xsd:simpleType>
    </xsd:element>
    <xsd:element name="Lieu_x0020_de_x0020_la_x0020_formation" ma:index="11" nillable="true" ma:displayName="Lieu de la formation" ma:default="A renseigner" ma:format="Dropdown" ma:internalName="Lieu_x0020_de_x0020_la_x0020_formation">
      <xsd:simpleType>
        <xsd:restriction base="dms:Choice">
          <xsd:enumeration value="A renseigner"/>
          <xsd:enumeration value="Montpellier"/>
          <xsd:enumeration value="Paris"/>
        </xsd:restriction>
      </xsd:simpleType>
    </xsd:element>
    <xsd:element name="N_x00b0__x0020_session" ma:index="12" nillable="true" ma:displayName="N° session" ma:internalName="N_x00B0__x0020_session" ma:readOnly="false">
      <xsd:simpleType>
        <xsd:restriction base="dms:Text">
          <xsd:maxLength value="250"/>
        </xsd:restriction>
      </xsd:simpleType>
    </xsd:element>
    <xsd:element name="Nom_x0020_de_x0020_la_x0020_formation" ma:index="20" nillable="true" ma:displayName="Liste des formations" ma:default="A renseigner" ma:format="Dropdown" ma:internalName="Nom_x0020_de_x0020_la_x0020_formation">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de création" ma:default="[today]" ma:description="Date à laquelle la ressource a été créée"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ListId:Supports3;" elementFormDefault="qualified">
    <xsd:import namespace="http://schemas.microsoft.com/office/2006/documentManagement/types"/>
    <xsd:import namespace="http://schemas.microsoft.com/office/infopath/2007/PartnerControls"/>
    <xsd:element name="Exaged_DocName" ma:index="14" nillable="true" ma:displayName="Nom du document" ma:hidden="true" ma:internalName="Exaged_Doc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Type de contenu"/>
        <xsd:element ref="dc:title" minOccurs="0" maxOccurs="1" ma:index="1" ma:displayName="Titre"/>
        <xsd:element ref="dc:subject" minOccurs="0" maxOccurs="1"/>
        <xsd:element ref="dc:description" minOccurs="0" maxOccurs="1" ma:index="8" ma:displayName="Commentaires"/>
        <xsd:element name="keywords" minOccurs="0" maxOccurs="1" type="xsd:string" ma:index="9"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eu_x0020_de_x0020_la_x0020_formation xmlns="9cb235b8-7541-4a6e-b886-1bf4192805bd">A renseigner</Lieu_x0020_de_x0020_la_x0020_formation>
    <Exaged_DocName xmlns="$ListId:Supports3;" xsi:nil="true"/>
    <Etat_x0020_du_x0020_document xmlns="9cb235b8-7541-4a6e-b886-1bf4192805bd">Document de travail</Etat_x0020_du_x0020_document>
    <Nom_x0020_de_x0020_la_x0020_formation xmlns="9cb235b8-7541-4a6e-b886-1bf4192805bd">A renseigner</Nom_x0020_de_x0020_la_x0020_formation>
    <TRI xmlns="9cb235b8-7541-4a6e-b886-1bf4192805bd">LJZ</TRI>
    <Tags xmlns="9cb235b8-7541-4a6e-b886-1bf4192805bd" xsi:nil="true"/>
    <Structure xmlns="9cb235b8-7541-4a6e-b886-1bf4192805bd">ABES</Structure>
    <Type_x0020_de_x0020_document_x0020_standard xmlns="9cb235b8-7541-4a6e-b886-1bf4192805bd">Diaporama Formation</Type_x0020_de_x0020_document_x0020_standard>
    <Année xmlns="9cb235b8-7541-4a6e-b886-1bf4192805bd">2017</Année>
    <N_x00b0__x0020_session xmlns="9cb235b8-7541-4a6e-b886-1bf4192805bd" xsi:nil="true"/>
    <_DCDateCreated xmlns="http://schemas.microsoft.com/sharepoint/v3/fields">2017-06-07T22:00:00+00:00</_DCDateCreated>
  </documentManagement>
</p:properties>
</file>

<file path=customXml/itemProps1.xml><?xml version="1.0" encoding="utf-8"?>
<ds:datastoreItem xmlns:ds="http://schemas.openxmlformats.org/officeDocument/2006/customXml" ds:itemID="{633C7513-14A8-4550-AEDA-C4E9602D4A61}">
  <ds:schemaRefs>
    <ds:schemaRef ds:uri="http://schemas.microsoft.com/sharepoint/v3/contenttype/forms"/>
  </ds:schemaRefs>
</ds:datastoreItem>
</file>

<file path=customXml/itemProps2.xml><?xml version="1.0" encoding="utf-8"?>
<ds:datastoreItem xmlns:ds="http://schemas.openxmlformats.org/officeDocument/2006/customXml" ds:itemID="{A58EB574-C185-4E70-97B3-3DD59437E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235b8-7541-4a6e-b886-1bf4192805bd"/>
    <ds:schemaRef ds:uri="http://schemas.microsoft.com/sharepoint/v3/fields"/>
    <ds:schemaRef ds:uri="$ListId:Supports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D3DA22-16E7-418E-A1F2-1C90A5F308B5}">
  <ds:schemaRefs>
    <ds:schemaRef ds:uri="9cb235b8-7541-4a6e-b886-1bf4192805bd"/>
    <ds:schemaRef ds:uri="http://purl.org/dc/terms/"/>
    <ds:schemaRef ds:uri="http://schemas.microsoft.com/office/2006/documentManagement/types"/>
    <ds:schemaRef ds:uri="http://schemas.microsoft.com/sharepoint/v3/fields"/>
    <ds:schemaRef ds:uri="$ListId:Supports3;"/>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3258</TotalTime>
  <Words>3394</Words>
  <Application>Microsoft Office PowerPoint</Application>
  <PresentationFormat>Affichage à l'écran (4:3)</PresentationFormat>
  <Paragraphs>484</Paragraphs>
  <Slides>41</Slides>
  <Notes>20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41</vt:i4>
      </vt:variant>
    </vt:vector>
  </HeadingPairs>
  <TitlesOfParts>
    <vt:vector size="46" baseType="lpstr">
      <vt:lpstr>Arial</vt:lpstr>
      <vt:lpstr>Calibri</vt:lpstr>
      <vt:lpstr>Times New Roman</vt:lpstr>
      <vt:lpstr>Wingdings</vt:lpstr>
      <vt:lpstr>Thème Office</vt:lpstr>
      <vt:lpstr>Présentation PowerPoint</vt:lpstr>
      <vt:lpstr>plan</vt:lpstr>
      <vt:lpstr>Avant toute chose…</vt:lpstr>
      <vt:lpstr>Présentation PowerPoint</vt:lpstr>
      <vt:lpstr>PARTIE 1 Usage de la zone 183 : quelques rappels</vt:lpstr>
      <vt:lpstr>183 : type de support</vt:lpstr>
      <vt:lpstr>Présentation PowerPoint</vt:lpstr>
      <vt:lpstr>183 : type de support Cas des périodiques : définitions et usages</vt:lpstr>
      <vt:lpstr>183: type de support Cas des périodiques : définitions et usages</vt:lpstr>
      <vt:lpstr>183: type de support Cas des périodiques : définitions et usages</vt:lpstr>
      <vt:lpstr>183: type de support Feuille : précisions et exemples</vt:lpstr>
      <vt:lpstr>183: type de support Dépliant : précisions et exemples</vt:lpstr>
      <vt:lpstr>183: type de support Carte : précisions et exemples</vt:lpstr>
      <vt:lpstr>PARtIE 2 Précisions sur l’usage de la ZONE 214 dans le sudoc </vt:lpstr>
      <vt:lpstr>La zone 214 et le signalement  des thèses (document originel)</vt:lpstr>
      <vt:lpstr>La zone 214  et le signalement  de tirés à part d’articles</vt:lpstr>
      <vt:lpstr> Rappels sur les tirés à part </vt:lpstr>
      <vt:lpstr>La zone 214  et le signalement  de tirés à part d’articles</vt:lpstr>
      <vt:lpstr>La zone 214  et le signalement  de numéros isolés de périodiques</vt:lpstr>
      <vt:lpstr>La zone 214  et le signalement  de numéros isolés de périodiques</vt:lpstr>
      <vt:lpstr>La zone 214  et le signalement  de numéros isolés de périodiques</vt:lpstr>
      <vt:lpstr>La zone 214  et le signalement des ressources numériques</vt:lpstr>
      <vt:lpstr>La zone 214  et le signalement  des ressources numériques Quelques pistes pour vous aider à décider</vt:lpstr>
      <vt:lpstr>L’indécision numérique…</vt:lpstr>
      <vt:lpstr>La zone 214 et les e-books</vt:lpstr>
      <vt:lpstr>La zone 214 et les e-books</vt:lpstr>
      <vt:lpstr>Comprendre une date de copyright </vt:lpstr>
      <vt:lpstr>Enregistrer une date de copyright en Unimarc et dans le Sudoc</vt:lpstr>
      <vt:lpstr>Enregistrer une date de copyright en Unimarc et dans le Sudoc</vt:lpstr>
      <vt:lpstr>Enregistrer une date de copyright en Unimarc et dans le Sudoc</vt:lpstr>
      <vt:lpstr>Enregistrer une date de copyright en Unimarc et dans le Sudoc</vt:lpstr>
      <vt:lpstr>Ce qu’on ne veut pas voir en création dans le Sudoc</vt:lpstr>
      <vt:lpstr> Mémo 183 et 214</vt:lpstr>
      <vt:lpstr>PARTIE 3 Vos questions ?</vt:lpstr>
      <vt:lpstr>Aide à la compréhension  d’adresses bibliographiques en anglais</vt:lpstr>
      <vt:lpstr>Vos questions</vt:lpstr>
      <vt:lpstr>Vos questions</vt:lpstr>
      <vt:lpstr>Vos questions</vt:lpstr>
      <vt:lpstr>Vos questions</vt:lpstr>
      <vt:lpstr>Vos questions</vt:lpstr>
      <vt:lpstr>Vos questions</vt:lpstr>
    </vt:vector>
  </TitlesOfParts>
  <Company>ABES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RDA-FR saison 2 Bilan : seance Q/R</dc:title>
  <dc:creator>Olivier Kosinski</dc:creator>
  <cp:keywords/>
  <dc:description/>
  <cp:lastModifiedBy>Raphaelle Poveda</cp:lastModifiedBy>
  <cp:revision>368</cp:revision>
  <dcterms:created xsi:type="dcterms:W3CDTF">2014-12-08T14:08:59Z</dcterms:created>
  <dcterms:modified xsi:type="dcterms:W3CDTF">2020-12-02T09:32:01Z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0x010100505AF35FDCA54D2FA379F261E520FD37003BA607584A07684089D0538041E4120804070802004495013D04E6D140B0554904C0AFA86A</vt:lpwstr>
  </property>
</Properties>
</file>