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33"/>
  </p:notesMasterIdLst>
  <p:sldIdLst>
    <p:sldId id="303" r:id="rId5"/>
    <p:sldId id="258" r:id="rId6"/>
    <p:sldId id="259" r:id="rId7"/>
    <p:sldId id="267" r:id="rId8"/>
    <p:sldId id="298" r:id="rId9"/>
    <p:sldId id="299" r:id="rId10"/>
    <p:sldId id="260" r:id="rId11"/>
    <p:sldId id="265" r:id="rId12"/>
    <p:sldId id="300" r:id="rId13"/>
    <p:sldId id="266" r:id="rId14"/>
    <p:sldId id="272" r:id="rId15"/>
    <p:sldId id="264" r:id="rId16"/>
    <p:sldId id="273" r:id="rId17"/>
    <p:sldId id="283" r:id="rId18"/>
    <p:sldId id="284" r:id="rId19"/>
    <p:sldId id="285" r:id="rId20"/>
    <p:sldId id="274" r:id="rId21"/>
    <p:sldId id="304" r:id="rId22"/>
    <p:sldId id="276" r:id="rId23"/>
    <p:sldId id="277" r:id="rId24"/>
    <p:sldId id="278" r:id="rId25"/>
    <p:sldId id="279" r:id="rId26"/>
    <p:sldId id="281" r:id="rId27"/>
    <p:sldId id="282" r:id="rId28"/>
    <p:sldId id="296" r:id="rId29"/>
    <p:sldId id="290" r:id="rId30"/>
    <p:sldId id="297" r:id="rId31"/>
    <p:sldId id="262" r:id="rId3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8BEB5"/>
    <a:srgbClr val="E2E2E2"/>
    <a:srgbClr val="1E2B6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1429" autoAdjust="0"/>
  </p:normalViewPr>
  <p:slideViewPr>
    <p:cSldViewPr>
      <p:cViewPr varScale="1">
        <p:scale>
          <a:sx n="83" d="100"/>
          <a:sy n="83" d="100"/>
        </p:scale>
        <p:origin x="242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E76BA6-0ED8-4853-A8F7-4402E2835AAF}" type="datetimeFigureOut">
              <a:rPr lang="fr-FR" smtClean="0"/>
              <a:pPr/>
              <a:t>11/09/2017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17F4E3-A7C2-4C61-BB71-EC48627B2CA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3251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17F4E3-A7C2-4C61-BB71-EC48627B2CA6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930900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17F4E3-A7C2-4C61-BB71-EC48627B2CA6}" type="slidenum">
              <a:rPr lang="fr-FR" smtClean="0"/>
              <a:pPr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907780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17F4E3-A7C2-4C61-BB71-EC48627B2CA6}" type="slidenum">
              <a:rPr lang="fr-FR" smtClean="0"/>
              <a:pPr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92557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17F4E3-A7C2-4C61-BB71-EC48627B2CA6}" type="slidenum">
              <a:rPr lang="fr-FR" smtClean="0"/>
              <a:pPr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017723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17F4E3-A7C2-4C61-BB71-EC48627B2CA6}" type="slidenum">
              <a:rPr lang="fr-FR" smtClean="0"/>
              <a:pPr/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917448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17F4E3-A7C2-4C61-BB71-EC48627B2CA6}" type="slidenum">
              <a:rPr lang="fr-FR" smtClean="0"/>
              <a:pPr/>
              <a:t>17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451463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17F4E3-A7C2-4C61-BB71-EC48627B2CA6}" type="slidenum">
              <a:rPr lang="fr-FR" smtClean="0"/>
              <a:pPr/>
              <a:t>19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971181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17F4E3-A7C2-4C61-BB71-EC48627B2CA6}" type="slidenum">
              <a:rPr lang="fr-FR" smtClean="0"/>
              <a:pPr/>
              <a:t>20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111908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17F4E3-A7C2-4C61-BB71-EC48627B2CA6}" type="slidenum">
              <a:rPr lang="fr-FR" smtClean="0"/>
              <a:pPr/>
              <a:t>24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464228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17F4E3-A7C2-4C61-BB71-EC48627B2CA6}" type="slidenum">
              <a:rPr lang="fr-FR" smtClean="0"/>
              <a:pPr/>
              <a:t>25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156001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17F4E3-A7C2-4C61-BB71-EC48627B2CA6}" type="slidenum">
              <a:rPr lang="fr-FR" smtClean="0"/>
              <a:pPr/>
              <a:t>26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24470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sz="1200" b="0" baseline="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0B2254C-B2CA-47D4-BFD4-19CC24CAB27B}" type="slidenum">
              <a:rPr lang="fr-FR" smtClean="0"/>
              <a:pPr>
                <a:defRPr/>
              </a:pPr>
              <a:t>2</a:t>
            </a:fld>
            <a:endParaRPr lang="fr-FR"/>
          </a:p>
        </p:txBody>
      </p:sp>
      <p:sp>
        <p:nvSpPr>
          <p:cNvPr id="2" name="Espace réservé de la date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25/09/2014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166199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Dans la</a:t>
            </a:r>
            <a:r>
              <a:rPr lang="fr-FR" baseline="0" dirty="0" smtClean="0"/>
              <a:t> rubrique « rendre visible les anomalies »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17F4E3-A7C2-4C61-BB71-EC48627B2CA6}" type="slidenum">
              <a:rPr lang="fr-FR" smtClean="0"/>
              <a:pPr/>
              <a:t>27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345843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1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DD8D20E-8023-45EF-98F7-45E7C0DAC543}" type="slidenum">
              <a:rPr lang="fr-FR" smtClean="0"/>
              <a:pPr>
                <a:defRPr/>
              </a:pPr>
              <a:t>28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56936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sz="1200" b="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39E1EE5-6A75-46C7-B7A1-1981E51235D0}" type="slidenum">
              <a:rPr lang="fr-FR" smtClean="0"/>
              <a:pPr>
                <a:defRPr/>
              </a:pPr>
              <a:t>3</a:t>
            </a:fld>
            <a:endParaRPr lang="fr-FR"/>
          </a:p>
        </p:txBody>
      </p:sp>
      <p:sp>
        <p:nvSpPr>
          <p:cNvPr id="2" name="Espace réservé de la date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25/09/2014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59562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buFont typeface="Arial" charset="0"/>
              <a:buNone/>
              <a:defRPr/>
            </a:pPr>
            <a:r>
              <a:rPr lang="fr-FR" dirty="0" smtClean="0"/>
              <a:t>Approcher</a:t>
            </a:r>
            <a:r>
              <a:rPr lang="fr-FR" baseline="0" dirty="0" smtClean="0"/>
              <a:t> le Sudoc quant à la qualité globale et particulière, c’est ambitieux voire inconscient !</a:t>
            </a:r>
          </a:p>
          <a:p>
            <a:pPr>
              <a:buFont typeface="Arial" charset="0"/>
              <a:buNone/>
              <a:defRPr/>
            </a:pPr>
            <a:r>
              <a:rPr lang="fr-FR" dirty="0" smtClean="0"/>
              <a:t>Il est presque</a:t>
            </a:r>
            <a:r>
              <a:rPr lang="fr-FR" baseline="0" dirty="0" smtClean="0"/>
              <a:t> fou d’énoncer que la l</a:t>
            </a:r>
            <a:r>
              <a:rPr lang="fr-FR" dirty="0" smtClean="0"/>
              <a:t>igne d’horizon du Sudoc = l’exhaustivité</a:t>
            </a:r>
            <a:r>
              <a:rPr lang="fr-FR" baseline="0" dirty="0" smtClean="0"/>
              <a:t> du signalement</a:t>
            </a:r>
          </a:p>
          <a:p>
            <a:pPr>
              <a:buFont typeface="Arial" charset="0"/>
              <a:buNone/>
              <a:defRPr/>
            </a:pPr>
            <a:endParaRPr lang="fr-FR" baseline="0" dirty="0" smtClean="0"/>
          </a:p>
          <a:p>
            <a:pPr>
              <a:buFont typeface="Arial" charset="0"/>
              <a:buNone/>
              <a:defRPr/>
            </a:pPr>
            <a:endParaRPr lang="fr-FR" baseline="0" dirty="0" smtClean="0"/>
          </a:p>
          <a:p>
            <a:pPr>
              <a:buFont typeface="Arial" charset="0"/>
              <a:buNone/>
              <a:defRPr/>
            </a:pPr>
            <a:r>
              <a:rPr lang="fr-FR" baseline="0" dirty="0" smtClean="0"/>
              <a:t>AlgoSudoc, CheckSudoc, etc.</a:t>
            </a:r>
          </a:p>
          <a:p>
            <a:pPr>
              <a:buFont typeface="Arial" charset="0"/>
              <a:buNone/>
              <a:defRPr/>
            </a:pPr>
            <a:endParaRPr lang="fr-FR" baseline="0" dirty="0" smtClean="0"/>
          </a:p>
          <a:p>
            <a:pPr>
              <a:buFont typeface="Arial" charset="0"/>
              <a:buNone/>
              <a:defRPr/>
            </a:pPr>
            <a:endParaRPr lang="fr-FR" dirty="0" smtClean="0"/>
          </a:p>
          <a:p>
            <a:pPr>
              <a:buFont typeface="Arial" charset="0"/>
              <a:buNone/>
              <a:defRPr/>
            </a:pPr>
            <a:endParaRPr lang="fr-FR" sz="90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EF9FE93-F264-48F2-8BFD-91D4B7DA7812}" type="slidenum">
              <a:rPr lang="fr-FR" smtClean="0"/>
              <a:pPr>
                <a:defRPr/>
              </a:pPr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20453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CERCLES</a:t>
            </a:r>
          </a:p>
          <a:p>
            <a:endParaRPr lang="fr-FR" dirty="0" smtClean="0"/>
          </a:p>
          <a:p>
            <a:r>
              <a:rPr lang="fr-FR" dirty="0" smtClean="0"/>
              <a:t>Techno</a:t>
            </a:r>
            <a:r>
              <a:rPr lang="fr-FR" baseline="0" dirty="0" smtClean="0"/>
              <a:t> d’aide à la décision : Qualinca</a:t>
            </a:r>
          </a:p>
          <a:p>
            <a:r>
              <a:rPr lang="fr-FR" baseline="0" dirty="0" smtClean="0"/>
              <a:t>Aide mais aussi détection d’anomalies =&gt; nouvelles corrections notamment de doublons ou de mauvais liens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17F4E3-A7C2-4C61-BB71-EC48627B2CA6}" type="slidenum">
              <a:rPr lang="fr-FR" smtClean="0"/>
              <a:pPr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478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Web de données liées nécessite confiance et en retour fiabilité et enrichissement</a:t>
            </a:r>
            <a:r>
              <a:rPr lang="fr-FR" baseline="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d</a:t>
            </a:r>
            <a:r>
              <a:rPr lang="fr-F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es liens réalisés</a:t>
            </a:r>
          </a:p>
          <a:p>
            <a:endParaRPr lang="fr-FR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2AEDA7D-82F1-4055-B404-545805E36630}" type="slidenum">
              <a:rPr lang="fr-FR" smtClean="0"/>
              <a:pPr>
                <a:defRPr/>
              </a:pPr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38366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Aujourd’hui </a:t>
            </a:r>
            <a:r>
              <a:rPr lang="fr-FR" dirty="0" err="1" smtClean="0"/>
              <a:t>AlgoLiens</a:t>
            </a:r>
            <a:r>
              <a:rPr lang="fr-FR" dirty="0" smtClean="0"/>
              <a:t> Sudoc,</a:t>
            </a:r>
          </a:p>
          <a:p>
            <a:r>
              <a:rPr lang="fr-FR" dirty="0" smtClean="0"/>
              <a:t>Demain</a:t>
            </a:r>
            <a:r>
              <a:rPr lang="fr-FR" baseline="0" dirty="0" smtClean="0"/>
              <a:t> Calames : réflexion à propos d’</a:t>
            </a:r>
            <a:r>
              <a:rPr lang="fr-FR" baseline="0" dirty="0" err="1" smtClean="0"/>
              <a:t>AlgoLiens</a:t>
            </a:r>
            <a:r>
              <a:rPr lang="fr-FR" baseline="0" dirty="0" smtClean="0"/>
              <a:t> Calames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17F4E3-A7C2-4C61-BB71-EC48627B2CA6}" type="slidenum">
              <a:rPr lang="fr-FR" smtClean="0"/>
              <a:pPr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59368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err="1" smtClean="0"/>
              <a:t>AlgoLiens</a:t>
            </a:r>
            <a:r>
              <a:rPr lang="fr-FR" dirty="0" smtClean="0"/>
              <a:t> V.2 = les zones</a:t>
            </a:r>
            <a:r>
              <a:rPr lang="fr-FR" baseline="0" dirty="0" smtClean="0"/>
              <a:t> 4XX</a:t>
            </a:r>
            <a:r>
              <a:rPr lang="fr-FR" dirty="0" smtClean="0"/>
              <a:t> </a:t>
            </a:r>
          </a:p>
          <a:p>
            <a:r>
              <a:rPr lang="fr-FR" dirty="0" smtClean="0"/>
              <a:t>+</a:t>
            </a:r>
          </a:p>
          <a:p>
            <a:r>
              <a:rPr lang="fr-FR" dirty="0" smtClean="0"/>
              <a:t>Vos retours sur l’outil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17F4E3-A7C2-4C61-BB71-EC48627B2CA6}" type="slidenum">
              <a:rPr lang="fr-FR" smtClean="0"/>
              <a:pPr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8589640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Pas de test de cohérence des notices.</a:t>
            </a:r>
          </a:p>
          <a:p>
            <a:r>
              <a:rPr lang="fr-FR" dirty="0" smtClean="0"/>
              <a:t>Volonté de se concentrer sur les liens.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17F4E3-A7C2-4C61-BB71-EC48627B2CA6}" type="slidenum">
              <a:rPr lang="fr-FR" smtClean="0"/>
              <a:pPr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12480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1AFB5-915E-4D0A-971C-5AE5F329E906}" type="datetimeFigureOut">
              <a:rPr lang="fr-FR" smtClean="0"/>
              <a:pPr/>
              <a:t>11/09/2017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9960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1AFB5-915E-4D0A-971C-5AE5F329E906}" type="datetimeFigureOut">
              <a:rPr lang="fr-FR" smtClean="0"/>
              <a:pPr/>
              <a:t>11/09/2017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0740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1AFB5-915E-4D0A-971C-5AE5F329E906}" type="datetimeFigureOut">
              <a:rPr lang="fr-FR" smtClean="0"/>
              <a:pPr/>
              <a:t>11/09/2017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98519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1AFB5-915E-4D0A-971C-5AE5F329E906}" type="datetimeFigureOut">
              <a:rPr lang="fr-FR" smtClean="0"/>
              <a:pPr/>
              <a:t>11/09/2017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96121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1AFB5-915E-4D0A-971C-5AE5F329E906}" type="datetimeFigureOut">
              <a:rPr lang="fr-FR" smtClean="0"/>
              <a:pPr/>
              <a:t>11/09/2017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10572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1AFB5-915E-4D0A-971C-5AE5F329E906}" type="datetimeFigureOut">
              <a:rPr lang="fr-FR" smtClean="0"/>
              <a:pPr/>
              <a:t>11/09/2017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81379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1AFB5-915E-4D0A-971C-5AE5F329E906}" type="datetimeFigureOut">
              <a:rPr lang="fr-FR" smtClean="0"/>
              <a:pPr/>
              <a:t>11/09/2017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6054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1AFB5-915E-4D0A-971C-5AE5F329E906}" type="datetimeFigureOut">
              <a:rPr lang="fr-FR" smtClean="0"/>
              <a:pPr/>
              <a:t>11/09/2017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85457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1AFB5-915E-4D0A-971C-5AE5F329E906}" type="datetimeFigureOut">
              <a:rPr lang="fr-FR" smtClean="0"/>
              <a:pPr/>
              <a:t>11/09/2017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3235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1AFB5-915E-4D0A-971C-5AE5F329E906}" type="datetimeFigureOut">
              <a:rPr lang="fr-FR" smtClean="0"/>
              <a:pPr/>
              <a:t>11/09/2017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18030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1AFB5-915E-4D0A-971C-5AE5F329E906}" type="datetimeFigureOut">
              <a:rPr lang="fr-FR" smtClean="0"/>
              <a:pPr/>
              <a:t>11/09/2017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8149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F1AFB5-915E-4D0A-971C-5AE5F329E906}" type="datetimeFigureOut">
              <a:rPr lang="fr-FR" smtClean="0"/>
              <a:pPr/>
              <a:t>11/09/2017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DDB0EE-562A-402E-B0CB-D9B0904D357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53012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hyperlink" Target="http://moodle.abes.fr/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1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/www.idref.fr/AlgoLiens?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hyperlink" Target="http://documentation.abes.fr/sudoc/manuels/controle_bibliographique/algoliens/index.html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oogle.com/spreadsheets/d/1Bf1yWmG97Qd3XYm5FVBInxnDBKLD36pdGgySUspHPsk/edit?usp=sharing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re 1"/>
          <p:cNvSpPr txBox="1">
            <a:spLocks/>
          </p:cNvSpPr>
          <p:nvPr/>
        </p:nvSpPr>
        <p:spPr>
          <a:xfrm>
            <a:off x="684213" y="1166887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fr-FR" b="1" dirty="0" err="1">
                <a:solidFill>
                  <a:srgbClr val="1E2B62"/>
                </a:solidFill>
              </a:rPr>
              <a:t>AlgoLiens</a:t>
            </a:r>
            <a:r>
              <a:rPr lang="fr-FR" b="1" dirty="0">
                <a:solidFill>
                  <a:srgbClr val="1E2B62"/>
                </a:solidFill>
              </a:rPr>
              <a:t> : un nouveau service de "détection d'absence de liens </a:t>
            </a:r>
            <a:r>
              <a:rPr lang="fr-FR" b="1" dirty="0" smtClean="0">
                <a:solidFill>
                  <a:srgbClr val="1E2B62"/>
                </a:solidFill>
              </a:rPr>
              <a:t>5XX, 60X 7XX dans </a:t>
            </a:r>
            <a:r>
              <a:rPr lang="fr-FR" b="1" dirty="0">
                <a:solidFill>
                  <a:srgbClr val="1E2B62"/>
                </a:solidFill>
              </a:rPr>
              <a:t>les notices" pour les catalogueurs du </a:t>
            </a:r>
            <a:r>
              <a:rPr lang="fr-FR" b="1" dirty="0" err="1">
                <a:solidFill>
                  <a:srgbClr val="1E2B62"/>
                </a:solidFill>
              </a:rPr>
              <a:t>Sudoc</a:t>
            </a:r>
            <a:endParaRPr lang="fr-FR" b="1" dirty="0">
              <a:solidFill>
                <a:srgbClr val="1E2B62"/>
              </a:solidFill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879" y="6143068"/>
            <a:ext cx="900156" cy="601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807" r="18012"/>
          <a:stretch/>
        </p:blipFill>
        <p:spPr bwMode="auto">
          <a:xfrm>
            <a:off x="0" y="195671"/>
            <a:ext cx="9144000" cy="6410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" name="Rectangle 23"/>
          <p:cNvSpPr/>
          <p:nvPr/>
        </p:nvSpPr>
        <p:spPr>
          <a:xfrm>
            <a:off x="323528" y="3140968"/>
            <a:ext cx="4032448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>
                <a:solidFill>
                  <a:schemeClr val="tx2"/>
                </a:solidFill>
              </a:rPr>
              <a:t>Description</a:t>
            </a:r>
            <a:endParaRPr lang="fr-FR" dirty="0" smtClean="0">
              <a:solidFill>
                <a:schemeClr val="tx2"/>
              </a:solidFill>
            </a:endParaRPr>
          </a:p>
          <a:p>
            <a:r>
              <a:rPr lang="fr-FR" sz="1600" dirty="0"/>
              <a:t>Formation pour la prise en main d'</a:t>
            </a:r>
            <a:r>
              <a:rPr lang="fr-FR" sz="1600" dirty="0" err="1"/>
              <a:t>AlgoLiens</a:t>
            </a:r>
            <a:r>
              <a:rPr lang="fr-FR" sz="1600" dirty="0"/>
              <a:t>, générateur de rapports d’absence de liens dans les zones de lien du </a:t>
            </a:r>
            <a:r>
              <a:rPr lang="fr-FR" sz="1600" dirty="0" err="1"/>
              <a:t>Sudoc</a:t>
            </a:r>
            <a:endParaRPr lang="fr-FR" sz="1600" dirty="0"/>
          </a:p>
          <a:p>
            <a:endParaRPr lang="fr-FR" sz="1600" dirty="0" smtClean="0"/>
          </a:p>
          <a:p>
            <a:endParaRPr lang="fr-FR" sz="1600" dirty="0"/>
          </a:p>
          <a:p>
            <a:endParaRPr lang="fr-FR" sz="1600" dirty="0" smtClean="0"/>
          </a:p>
        </p:txBody>
      </p:sp>
      <p:sp>
        <p:nvSpPr>
          <p:cNvPr id="36" name="Rectangle 35"/>
          <p:cNvSpPr/>
          <p:nvPr/>
        </p:nvSpPr>
        <p:spPr>
          <a:xfrm>
            <a:off x="4716016" y="3140968"/>
            <a:ext cx="4104456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chemeClr val="tx2"/>
                </a:solidFill>
              </a:rPr>
              <a:t>Public</a:t>
            </a:r>
            <a:endParaRPr lang="fr-FR" dirty="0" smtClean="0">
              <a:solidFill>
                <a:schemeClr val="tx2"/>
              </a:solidFill>
            </a:endParaRPr>
          </a:p>
          <a:p>
            <a:r>
              <a:rPr lang="fr-FR" sz="1600" dirty="0" smtClean="0"/>
              <a:t>Correspondant Autorité</a:t>
            </a:r>
          </a:p>
          <a:p>
            <a:r>
              <a:rPr lang="fr-FR" sz="1600" dirty="0" smtClean="0"/>
              <a:t>Correspondant catalogage</a:t>
            </a:r>
          </a:p>
          <a:p>
            <a:r>
              <a:rPr lang="fr-FR" sz="1600" dirty="0" smtClean="0"/>
              <a:t>Coordinateur </a:t>
            </a:r>
            <a:r>
              <a:rPr lang="fr-FR" sz="1600" dirty="0" err="1" smtClean="0"/>
              <a:t>Sudoc</a:t>
            </a:r>
            <a:endParaRPr lang="fr-FR" sz="1600" dirty="0" smtClean="0"/>
          </a:p>
          <a:p>
            <a:endParaRPr lang="fr-FR" sz="1600" dirty="0"/>
          </a:p>
          <a:p>
            <a:endParaRPr lang="fr-FR" sz="1600" dirty="0" smtClean="0"/>
          </a:p>
          <a:p>
            <a:endParaRPr lang="fr-FR" sz="1600" dirty="0"/>
          </a:p>
          <a:p>
            <a:endParaRPr lang="fr-FR" sz="1600" dirty="0"/>
          </a:p>
        </p:txBody>
      </p:sp>
      <p:sp>
        <p:nvSpPr>
          <p:cNvPr id="37" name="Rectangle 36"/>
          <p:cNvSpPr/>
          <p:nvPr/>
        </p:nvSpPr>
        <p:spPr>
          <a:xfrm>
            <a:off x="107504" y="4726885"/>
            <a:ext cx="8856984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b="1" dirty="0" smtClean="0">
                <a:solidFill>
                  <a:schemeClr val="tx2"/>
                </a:solidFill>
              </a:rPr>
              <a:t>Intervenants</a:t>
            </a:r>
          </a:p>
          <a:p>
            <a:pPr algn="ctr"/>
            <a:r>
              <a:rPr lang="fr-FR" sz="1600" dirty="0"/>
              <a:t>François Mistral, responsable </a:t>
            </a:r>
            <a:r>
              <a:rPr lang="fr-FR" sz="1600" dirty="0" err="1"/>
              <a:t>IdRef</a:t>
            </a:r>
            <a:r>
              <a:rPr lang="fr-FR" sz="1600" dirty="0"/>
              <a:t>-Autorités</a:t>
            </a:r>
          </a:p>
          <a:p>
            <a:pPr algn="ctr"/>
            <a:r>
              <a:rPr lang="fr-FR" sz="1600" dirty="0">
                <a:solidFill>
                  <a:schemeClr val="bg1">
                    <a:lumMod val="50000"/>
                  </a:schemeClr>
                </a:solidFill>
              </a:rPr>
              <a:t>modérateur : Raphaëlle Poveda, service formation et documentation</a:t>
            </a:r>
          </a:p>
        </p:txBody>
      </p:sp>
      <p:sp>
        <p:nvSpPr>
          <p:cNvPr id="31" name="Rectangle 30"/>
          <p:cNvSpPr/>
          <p:nvPr/>
        </p:nvSpPr>
        <p:spPr>
          <a:xfrm>
            <a:off x="1115615" y="6141204"/>
            <a:ext cx="7200801" cy="600164"/>
          </a:xfrm>
          <a:prstGeom prst="rect">
            <a:avLst/>
          </a:prstGeom>
          <a:solidFill>
            <a:srgbClr val="E2E2E2"/>
          </a:solidFill>
        </p:spPr>
        <p:txBody>
          <a:bodyPr wrap="square">
            <a:spAutoFit/>
          </a:bodyPr>
          <a:lstStyle/>
          <a:p>
            <a:pPr algn="ctr"/>
            <a:r>
              <a:rPr lang="fr-FR" sz="1100" dirty="0" smtClean="0"/>
              <a:t>La formation débutera à 11h, merci de votre patience…</a:t>
            </a:r>
            <a:r>
              <a:rPr lang="fr-FR" sz="1100" dirty="0"/>
              <a:t/>
            </a:r>
            <a:br>
              <a:rPr lang="fr-FR" sz="1100" dirty="0"/>
            </a:br>
            <a:r>
              <a:rPr lang="fr-FR" sz="1100" u="sng" dirty="0"/>
              <a:t>Attention :</a:t>
            </a:r>
            <a:r>
              <a:rPr lang="fr-FR" sz="1100" dirty="0"/>
              <a:t> </a:t>
            </a:r>
            <a:r>
              <a:rPr lang="fr-FR" sz="1100" dirty="0" smtClean="0"/>
              <a:t>La </a:t>
            </a:r>
            <a:r>
              <a:rPr lang="fr-FR" sz="1100" dirty="0"/>
              <a:t>session sera enregistrée afin d'être diffusée sur notre </a:t>
            </a:r>
            <a:r>
              <a:rPr lang="fr-FR" sz="1100" dirty="0" smtClean="0"/>
              <a:t>plateforme d'autoformation </a:t>
            </a:r>
            <a:r>
              <a:rPr lang="fr-FR" sz="1100" dirty="0" smtClean="0">
                <a:hlinkClick r:id="rId5"/>
              </a:rPr>
              <a:t>http://moodle.abes.fr</a:t>
            </a:r>
            <a:r>
              <a:rPr lang="fr-FR" sz="1100" dirty="0" smtClean="0"/>
              <a:t>.</a:t>
            </a:r>
            <a:br>
              <a:rPr lang="fr-FR" sz="1100" dirty="0" smtClean="0"/>
            </a:br>
            <a:r>
              <a:rPr lang="fr-FR" sz="1100" dirty="0" smtClean="0"/>
              <a:t>En </a:t>
            </a:r>
            <a:r>
              <a:rPr lang="fr-FR" sz="1100" dirty="0"/>
              <a:t>rejoignant cette session, vous consentez à ces enregistrements.</a:t>
            </a:r>
          </a:p>
        </p:txBody>
      </p:sp>
      <p:pic>
        <p:nvPicPr>
          <p:cNvPr id="1040" name="Picture 16" descr="Sudoc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624" r="24717"/>
          <a:stretch/>
        </p:blipFill>
        <p:spPr bwMode="auto">
          <a:xfrm>
            <a:off x="7950447" y="2724990"/>
            <a:ext cx="731938" cy="7084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8" name="Picture 24" descr="Idref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489" t="-1891" r="30489" b="1891"/>
          <a:stretch/>
        </p:blipFill>
        <p:spPr bwMode="auto">
          <a:xfrm>
            <a:off x="7263321" y="2967087"/>
            <a:ext cx="720080" cy="9226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1807" y="3657382"/>
            <a:ext cx="1209611" cy="6310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22635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16699" y="260648"/>
            <a:ext cx="8229600" cy="11430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fr-FR" sz="3600" dirty="0" smtClean="0">
                <a:solidFill>
                  <a:schemeClr val="accent2">
                    <a:lumMod val="75000"/>
                  </a:schemeClr>
                </a:solidFill>
              </a:rPr>
              <a:t>Fonctionnement d’</a:t>
            </a:r>
            <a:r>
              <a:rPr lang="fr-FR" sz="3600" dirty="0" err="1" smtClean="0">
                <a:solidFill>
                  <a:schemeClr val="accent2">
                    <a:lumMod val="75000"/>
                  </a:schemeClr>
                </a:solidFill>
              </a:rPr>
              <a:t>AlgoLiens</a:t>
            </a:r>
            <a:endParaRPr lang="fr-FR" sz="3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44052" y="1556792"/>
            <a:ext cx="8016380" cy="5040560"/>
          </a:xfrm>
        </p:spPr>
        <p:txBody>
          <a:bodyPr>
            <a:normAutofit fontScale="92500" lnSpcReduction="20000"/>
          </a:bodyPr>
          <a:lstStyle/>
          <a:p>
            <a:pPr>
              <a:defRPr/>
            </a:pPr>
            <a:r>
              <a:rPr lang="fr-FR" sz="3000" dirty="0" smtClean="0"/>
              <a:t>Un programme scanne toutes les notices bibliographiques et d’autorité du Sudoc modifiées dans la journée et enchaine une série de tests sur les zones de liens :</a:t>
            </a:r>
          </a:p>
          <a:p>
            <a:pPr lvl="1">
              <a:defRPr/>
            </a:pPr>
            <a:r>
              <a:rPr lang="fr-FR" sz="2400" dirty="0" smtClean="0"/>
              <a:t>A 5XX</a:t>
            </a:r>
          </a:p>
          <a:p>
            <a:pPr lvl="1">
              <a:defRPr/>
            </a:pPr>
            <a:r>
              <a:rPr lang="fr-FR" sz="2400" dirty="0" smtClean="0"/>
              <a:t>B 500, 60X et 7XX</a:t>
            </a:r>
          </a:p>
          <a:p>
            <a:pPr lvl="1">
              <a:defRPr/>
            </a:pPr>
            <a:endParaRPr lang="fr-FR" sz="2400" dirty="0" smtClean="0"/>
          </a:p>
          <a:p>
            <a:pPr lvl="1">
              <a:defRPr/>
            </a:pPr>
            <a:endParaRPr lang="fr-FR" sz="2400" dirty="0"/>
          </a:p>
          <a:p>
            <a:pPr>
              <a:defRPr/>
            </a:pPr>
            <a:r>
              <a:rPr lang="fr-FR" sz="3000" dirty="0" smtClean="0"/>
              <a:t>4 exceptions :</a:t>
            </a:r>
          </a:p>
          <a:p>
            <a:pPr lvl="1">
              <a:defRPr/>
            </a:pPr>
            <a:r>
              <a:rPr lang="fr-FR" sz="2400" dirty="0" smtClean="0"/>
              <a:t>Notices de </a:t>
            </a:r>
            <a:r>
              <a:rPr lang="fr-FR" sz="2400" dirty="0" smtClean="0">
                <a:solidFill>
                  <a:srgbClr val="7030A0"/>
                </a:solidFill>
              </a:rPr>
              <a:t>RCR</a:t>
            </a:r>
          </a:p>
          <a:p>
            <a:pPr lvl="1">
              <a:defRPr/>
            </a:pPr>
            <a:r>
              <a:rPr lang="fr-FR" sz="2400" dirty="0" smtClean="0"/>
              <a:t>Indexation avec </a:t>
            </a:r>
            <a:r>
              <a:rPr lang="fr-FR" sz="2400" dirty="0" smtClean="0">
                <a:solidFill>
                  <a:srgbClr val="7030A0"/>
                </a:solidFill>
              </a:rPr>
              <a:t>$2mesh </a:t>
            </a:r>
            <a:r>
              <a:rPr lang="fr-FR" sz="2400" dirty="0" smtClean="0"/>
              <a:t>ou </a:t>
            </a:r>
            <a:r>
              <a:rPr lang="fr-FR" sz="2400" dirty="0" smtClean="0">
                <a:solidFill>
                  <a:srgbClr val="7030A0"/>
                </a:solidFill>
              </a:rPr>
              <a:t>$2lc</a:t>
            </a:r>
          </a:p>
          <a:p>
            <a:pPr lvl="1">
              <a:defRPr/>
            </a:pPr>
            <a:r>
              <a:rPr lang="fr-FR" sz="2400" dirty="0" smtClean="0"/>
              <a:t>Niveau bibliographique </a:t>
            </a:r>
            <a:r>
              <a:rPr lang="fr-FR" sz="2400" dirty="0" smtClean="0">
                <a:solidFill>
                  <a:srgbClr val="7030A0"/>
                </a:solidFill>
              </a:rPr>
              <a:t>0</a:t>
            </a:r>
          </a:p>
          <a:p>
            <a:pPr lvl="1">
              <a:defRPr/>
            </a:pPr>
            <a:r>
              <a:rPr lang="fr-FR" sz="2400" dirty="0" smtClean="0"/>
              <a:t>Zones </a:t>
            </a:r>
            <a:r>
              <a:rPr lang="fr-FR" sz="2400" dirty="0" smtClean="0">
                <a:solidFill>
                  <a:srgbClr val="7030A0"/>
                </a:solidFill>
              </a:rPr>
              <a:t>4XX</a:t>
            </a:r>
          </a:p>
          <a:p>
            <a:pPr lvl="1">
              <a:defRPr/>
            </a:pPr>
            <a:endParaRPr lang="fr-FR" sz="2400" dirty="0"/>
          </a:p>
          <a:p>
            <a:pPr marL="457200" lvl="1" indent="0">
              <a:buNone/>
              <a:defRPr/>
            </a:pPr>
            <a:endParaRPr lang="fr-FR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Le test / les tests</a:t>
            </a:r>
            <a:endParaRPr lang="fr-FR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/>
          </a:bodyPr>
          <a:lstStyle/>
          <a:p>
            <a:r>
              <a:rPr lang="fr-FR" sz="2400" dirty="0" smtClean="0"/>
              <a:t>Le TEST = absence de liens dans une zone de liens</a:t>
            </a:r>
          </a:p>
          <a:p>
            <a:endParaRPr lang="fr-FR" sz="2400" dirty="0"/>
          </a:p>
          <a:p>
            <a:r>
              <a:rPr lang="fr-FR" sz="2400" dirty="0" smtClean="0"/>
              <a:t>Les TESTS = de nombreux filtres </a:t>
            </a:r>
          </a:p>
          <a:p>
            <a:pPr lvl="1"/>
            <a:r>
              <a:rPr lang="fr-FR" sz="2000" dirty="0" smtClean="0"/>
              <a:t>Sur les ILN</a:t>
            </a:r>
          </a:p>
          <a:p>
            <a:pPr lvl="1"/>
            <a:r>
              <a:rPr lang="fr-FR" sz="2000" dirty="0" smtClean="0"/>
              <a:t>Sur les RCR</a:t>
            </a:r>
          </a:p>
          <a:p>
            <a:pPr lvl="1"/>
            <a:r>
              <a:rPr lang="fr-FR" sz="2000" dirty="0" smtClean="0"/>
              <a:t>Sur les types de documents</a:t>
            </a:r>
          </a:p>
          <a:p>
            <a:pPr lvl="1"/>
            <a:r>
              <a:rPr lang="fr-FR" sz="2000" dirty="0" smtClean="0"/>
              <a:t>Sur chacune des zones de liens</a:t>
            </a:r>
          </a:p>
          <a:p>
            <a:pPr lvl="1"/>
            <a:r>
              <a:rPr lang="fr-FR" sz="2000" dirty="0" smtClean="0"/>
              <a:t>Sur les blocs A5XX, B60X, B70X, B71X et B72X</a:t>
            </a:r>
          </a:p>
          <a:p>
            <a:pPr lvl="1"/>
            <a:r>
              <a:rPr lang="fr-FR" sz="2000" dirty="0" smtClean="0"/>
              <a:t>Sur les </a:t>
            </a:r>
            <a:r>
              <a:rPr lang="fr-FR" sz="2000" dirty="0" err="1" smtClean="0"/>
              <a:t>unicas</a:t>
            </a:r>
            <a:endParaRPr lang="fr-FR" sz="2000" dirty="0" smtClean="0"/>
          </a:p>
          <a:p>
            <a:pPr lvl="1"/>
            <a:r>
              <a:rPr lang="fr-FR" sz="2000" dirty="0" smtClean="0"/>
              <a:t>Sur la date de création de la notice</a:t>
            </a:r>
          </a:p>
          <a:p>
            <a:pPr marL="457200" lvl="1" indent="0">
              <a:buNone/>
            </a:pPr>
            <a:endParaRPr lang="fr-FR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accent4">
                    <a:lumMod val="75000"/>
                  </a:schemeClr>
                </a:solidFill>
              </a:rPr>
              <a:t>Générer un rapport dynamique</a:t>
            </a:r>
            <a:endParaRPr lang="fr-FR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5" name="Espace réservé du texte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accent4">
                    <a:lumMod val="75000"/>
                  </a:schemeClr>
                </a:solidFill>
              </a:rPr>
              <a:t>Principes</a:t>
            </a:r>
            <a:endParaRPr lang="fr-FR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La manipulation : une url dans un navigateur</a:t>
            </a:r>
          </a:p>
          <a:p>
            <a:pPr lvl="1"/>
            <a:r>
              <a:rPr lang="fr-FR" dirty="0" smtClean="0"/>
              <a:t>Au préalable, passer des paramètres dans l’url pour personnaliser la requête</a:t>
            </a:r>
          </a:p>
          <a:p>
            <a:pPr lvl="1"/>
            <a:endParaRPr lang="fr-FR" dirty="0" smtClean="0"/>
          </a:p>
          <a:p>
            <a:r>
              <a:rPr lang="fr-FR" dirty="0" smtClean="0"/>
              <a:t>Le résultat : un fichier .csv</a:t>
            </a:r>
          </a:p>
          <a:p>
            <a:pPr lvl="1"/>
            <a:r>
              <a:rPr lang="fr-FR" dirty="0" smtClean="0"/>
              <a:t>À enregistrer en local sur son poste</a:t>
            </a:r>
          </a:p>
          <a:p>
            <a:pPr lvl="1"/>
            <a:r>
              <a:rPr lang="fr-FR" dirty="0" smtClean="0"/>
              <a:t>À modifier comme on veut (tri..)</a:t>
            </a:r>
          </a:p>
          <a:p>
            <a:pPr lvl="1"/>
            <a:r>
              <a:rPr lang="fr-FR" dirty="0" smtClean="0"/>
              <a:t>Pour servir de feuille de route pour des corrections à faire dans WinIBW / IdRef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>
                <a:solidFill>
                  <a:schemeClr val="accent4">
                    <a:lumMod val="75000"/>
                  </a:schemeClr>
                </a:solidFill>
              </a:rPr>
              <a:t>Exemple d’un rapport dynamique (1/3)</a:t>
            </a:r>
            <a:endParaRPr lang="fr-FR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017" y="2204864"/>
            <a:ext cx="8895965" cy="23623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520" y="2713782"/>
            <a:ext cx="7776864" cy="681971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>
                <a:solidFill>
                  <a:schemeClr val="accent4">
                    <a:lumMod val="75000"/>
                  </a:schemeClr>
                </a:solidFill>
              </a:rPr>
              <a:t>Exemple d’un rapport dynamique (2/3)</a:t>
            </a:r>
            <a:endParaRPr lang="fr-FR" dirty="0"/>
          </a:p>
        </p:txBody>
      </p:sp>
      <p:sp>
        <p:nvSpPr>
          <p:cNvPr id="6" name="Légende encadrée 2 5"/>
          <p:cNvSpPr/>
          <p:nvPr/>
        </p:nvSpPr>
        <p:spPr>
          <a:xfrm>
            <a:off x="683568" y="1484784"/>
            <a:ext cx="6336704" cy="360040"/>
          </a:xfrm>
          <a:prstGeom prst="borderCallout2">
            <a:avLst>
              <a:gd name="adj1" fmla="val 18750"/>
              <a:gd name="adj2" fmla="val -157"/>
              <a:gd name="adj3" fmla="val 24436"/>
              <a:gd name="adj4" fmla="val -5417"/>
              <a:gd name="adj5" fmla="val 370262"/>
              <a:gd name="adj6" fmla="val -543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Date et heure de génération du rapport dynamique</a:t>
            </a:r>
            <a:endParaRPr lang="fr-FR" dirty="0"/>
          </a:p>
        </p:txBody>
      </p:sp>
      <p:sp>
        <p:nvSpPr>
          <p:cNvPr id="8" name="Légende encadrée 2 7"/>
          <p:cNvSpPr/>
          <p:nvPr/>
        </p:nvSpPr>
        <p:spPr>
          <a:xfrm>
            <a:off x="971600" y="2060848"/>
            <a:ext cx="6336704" cy="360040"/>
          </a:xfrm>
          <a:prstGeom prst="borderCallout2">
            <a:avLst>
              <a:gd name="adj1" fmla="val 26332"/>
              <a:gd name="adj2" fmla="val 274"/>
              <a:gd name="adj3" fmla="val 24436"/>
              <a:gd name="adj4" fmla="val -5417"/>
              <a:gd name="adj5" fmla="val 267914"/>
              <a:gd name="adj6" fmla="val -543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url de génération du rapport dynamique</a:t>
            </a:r>
            <a:endParaRPr lang="fr-FR" dirty="0"/>
          </a:p>
        </p:txBody>
      </p:sp>
      <p:sp>
        <p:nvSpPr>
          <p:cNvPr id="9" name="Légende encadrée 2 8"/>
          <p:cNvSpPr/>
          <p:nvPr/>
        </p:nvSpPr>
        <p:spPr>
          <a:xfrm>
            <a:off x="683568" y="3717032"/>
            <a:ext cx="7704856" cy="432048"/>
          </a:xfrm>
          <a:prstGeom prst="borderCallout2">
            <a:avLst>
              <a:gd name="adj1" fmla="val 47179"/>
              <a:gd name="adj2" fmla="val -8"/>
              <a:gd name="adj3" fmla="val 42441"/>
              <a:gd name="adj4" fmla="val -3205"/>
              <a:gd name="adj5" fmla="val -91246"/>
              <a:gd name="adj6" fmla="val -309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Intitulés des colonnes</a:t>
            </a:r>
            <a:endParaRPr lang="fr-FR" dirty="0"/>
          </a:p>
        </p:txBody>
      </p:sp>
      <p:sp>
        <p:nvSpPr>
          <p:cNvPr id="10" name="ZoneTexte 9"/>
          <p:cNvSpPr txBox="1"/>
          <p:nvPr/>
        </p:nvSpPr>
        <p:spPr>
          <a:xfrm>
            <a:off x="1619672" y="5280837"/>
            <a:ext cx="64087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Un rapport a une durée de vie de 24h car le programme d’analyse des données du Sudoc tourne chaque nuit.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5536" y="5085184"/>
            <a:ext cx="986790" cy="10267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9" grpId="0" animBg="1"/>
      <p:bldP spid="1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>
                <a:solidFill>
                  <a:schemeClr val="accent4">
                    <a:lumMod val="75000"/>
                  </a:schemeClr>
                </a:solidFill>
              </a:rPr>
              <a:t>Exemple d’un rapport dynamique (3/3)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1115616" y="5383798"/>
            <a:ext cx="676875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/>
              <a:t>Le rapport dynamique peut être retravaillé dans un tableur :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fr-FR" sz="2000" dirty="0" smtClean="0"/>
              <a:t>ajout / suppression de colonnes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fr-FR" sz="2000" dirty="0" smtClean="0"/>
              <a:t>tri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fr-FR" sz="2000" dirty="0" smtClean="0"/>
              <a:t>mise en forme…</a:t>
            </a:r>
            <a:endParaRPr lang="fr-FR" sz="2000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212" y="1268760"/>
            <a:ext cx="7833576" cy="411503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>
                <a:solidFill>
                  <a:schemeClr val="accent4">
                    <a:lumMod val="75000"/>
                  </a:schemeClr>
                </a:solidFill>
              </a:rPr>
              <a:t>Comprendre le fonctionnement du </a:t>
            </a:r>
            <a:r>
              <a:rPr lang="fr-FR" dirty="0" err="1" smtClean="0">
                <a:solidFill>
                  <a:schemeClr val="accent4">
                    <a:lumMod val="75000"/>
                  </a:schemeClr>
                </a:solidFill>
              </a:rPr>
              <a:t>webservice</a:t>
            </a:r>
            <a:r>
              <a:rPr lang="fr-FR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fr-FR" dirty="0" err="1" smtClean="0">
                <a:solidFill>
                  <a:schemeClr val="accent4">
                    <a:lumMod val="75000"/>
                  </a:schemeClr>
                </a:solidFill>
              </a:rPr>
              <a:t>AlgoLiens</a:t>
            </a:r>
            <a:endParaRPr lang="fr-FR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997152"/>
          </a:xfrm>
        </p:spPr>
        <p:txBody>
          <a:bodyPr>
            <a:normAutofit lnSpcReduction="10000"/>
          </a:bodyPr>
          <a:lstStyle/>
          <a:p>
            <a:r>
              <a:rPr lang="fr-FR" sz="2400" dirty="0" smtClean="0"/>
              <a:t>Appeler le WS par url	</a:t>
            </a:r>
            <a:r>
              <a:rPr lang="fr-FR" sz="2800" dirty="0" smtClean="0"/>
              <a:t>				</a:t>
            </a:r>
            <a:r>
              <a:rPr lang="fr-FR" sz="2400" dirty="0" smtClean="0">
                <a:hlinkClick r:id="rId3" action="ppaction://hlinkfile"/>
              </a:rPr>
              <a:t>http://www.idref.fr/AlgoLiens?</a:t>
            </a:r>
            <a:endParaRPr lang="fr-FR" sz="2400" dirty="0" smtClean="0"/>
          </a:p>
          <a:p>
            <a:endParaRPr lang="fr-FR" sz="2400" dirty="0" smtClean="0"/>
          </a:p>
          <a:p>
            <a:r>
              <a:rPr lang="fr-FR" sz="2400" dirty="0" smtClean="0"/>
              <a:t>À compléter par des paramètres</a:t>
            </a:r>
          </a:p>
          <a:p>
            <a:pPr lvl="1"/>
            <a:r>
              <a:rPr lang="fr-FR" sz="2400" dirty="0" smtClean="0"/>
              <a:t>rechercher par zones de liens </a:t>
            </a:r>
            <a:r>
              <a:rPr lang="fr-FR" sz="2400" b="1" dirty="0" smtClean="0">
                <a:solidFill>
                  <a:schemeClr val="accent4">
                    <a:lumMod val="75000"/>
                  </a:schemeClr>
                </a:solidFill>
              </a:rPr>
              <a:t>&amp;code=</a:t>
            </a:r>
          </a:p>
          <a:p>
            <a:pPr lvl="1"/>
            <a:r>
              <a:rPr lang="fr-FR" sz="2400" dirty="0" smtClean="0"/>
              <a:t>rechercher à partir d’un jour </a:t>
            </a:r>
            <a:r>
              <a:rPr lang="fr-FR" sz="2400" b="1" dirty="0" smtClean="0">
                <a:solidFill>
                  <a:srgbClr val="FF0000"/>
                </a:solidFill>
              </a:rPr>
              <a:t>&amp;date=</a:t>
            </a:r>
          </a:p>
          <a:p>
            <a:pPr lvl="1"/>
            <a:r>
              <a:rPr lang="fr-FR" sz="2400" dirty="0"/>
              <a:t>rechercher par type de document </a:t>
            </a:r>
            <a:r>
              <a:rPr lang="fr-FR" sz="2400" b="1" dirty="0">
                <a:solidFill>
                  <a:srgbClr val="FFC000"/>
                </a:solidFill>
              </a:rPr>
              <a:t>&amp;</a:t>
            </a:r>
            <a:r>
              <a:rPr lang="fr-FR" sz="2400" b="1" dirty="0" err="1">
                <a:solidFill>
                  <a:srgbClr val="FFC000"/>
                </a:solidFill>
              </a:rPr>
              <a:t>typdoc</a:t>
            </a:r>
            <a:r>
              <a:rPr lang="fr-FR" sz="2400" b="1" dirty="0" smtClean="0">
                <a:solidFill>
                  <a:srgbClr val="FFC000"/>
                </a:solidFill>
              </a:rPr>
              <a:t>=</a:t>
            </a:r>
            <a:endParaRPr lang="fr-FR" sz="2400" b="1" dirty="0" smtClean="0">
              <a:solidFill>
                <a:srgbClr val="FF0000"/>
              </a:solidFill>
            </a:endParaRPr>
          </a:p>
          <a:p>
            <a:pPr lvl="1"/>
            <a:r>
              <a:rPr lang="fr-FR" sz="2400" dirty="0" smtClean="0"/>
              <a:t>rechercher les notices d’un établissement  </a:t>
            </a:r>
            <a:r>
              <a:rPr lang="fr-FR" sz="2400" b="1" dirty="0">
                <a:solidFill>
                  <a:srgbClr val="08BEB5"/>
                </a:solidFill>
              </a:rPr>
              <a:t>&amp;</a:t>
            </a:r>
            <a:r>
              <a:rPr lang="fr-FR" sz="2400" b="1" dirty="0" err="1">
                <a:solidFill>
                  <a:srgbClr val="08BEB5"/>
                </a:solidFill>
              </a:rPr>
              <a:t>iln</a:t>
            </a:r>
            <a:r>
              <a:rPr lang="fr-FR" sz="2400" b="1" dirty="0">
                <a:solidFill>
                  <a:srgbClr val="08BEB5"/>
                </a:solidFill>
              </a:rPr>
              <a:t>= </a:t>
            </a:r>
            <a:r>
              <a:rPr lang="fr-FR" sz="2400" dirty="0" smtClean="0"/>
              <a:t>ou</a:t>
            </a:r>
            <a:r>
              <a:rPr lang="fr-FR" sz="2400" b="1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fr-FR" sz="2400" b="1" dirty="0">
                <a:solidFill>
                  <a:srgbClr val="08BEB5"/>
                </a:solidFill>
              </a:rPr>
              <a:t>&amp;</a:t>
            </a:r>
            <a:r>
              <a:rPr lang="fr-FR" sz="2400" b="1" dirty="0" err="1">
                <a:solidFill>
                  <a:srgbClr val="08BEB5"/>
                </a:solidFill>
              </a:rPr>
              <a:t>rcr</a:t>
            </a:r>
            <a:r>
              <a:rPr lang="fr-FR" sz="2400" b="1" dirty="0" smtClean="0">
                <a:solidFill>
                  <a:srgbClr val="08BEB5"/>
                </a:solidFill>
              </a:rPr>
              <a:t>=</a:t>
            </a:r>
          </a:p>
          <a:p>
            <a:pPr lvl="1"/>
            <a:r>
              <a:rPr lang="fr-FR" sz="2400" dirty="0" smtClean="0"/>
              <a:t>rechercher les </a:t>
            </a:r>
            <a:r>
              <a:rPr lang="fr-FR" sz="2400" dirty="0" err="1" smtClean="0"/>
              <a:t>unicas</a:t>
            </a:r>
            <a:r>
              <a:rPr lang="fr-FR" sz="2400" dirty="0" smtClean="0"/>
              <a:t> </a:t>
            </a:r>
            <a:r>
              <a:rPr lang="fr-FR" sz="2400" b="1" dirty="0">
                <a:solidFill>
                  <a:srgbClr val="92D050"/>
                </a:solidFill>
              </a:rPr>
              <a:t>&amp;</a:t>
            </a:r>
            <a:r>
              <a:rPr lang="fr-FR" sz="2400" b="1" dirty="0" err="1">
                <a:solidFill>
                  <a:srgbClr val="92D050"/>
                </a:solidFill>
              </a:rPr>
              <a:t>unica</a:t>
            </a:r>
            <a:r>
              <a:rPr lang="fr-FR" sz="2400" b="1" dirty="0">
                <a:solidFill>
                  <a:srgbClr val="92D050"/>
                </a:solidFill>
              </a:rPr>
              <a:t>=</a:t>
            </a:r>
            <a:r>
              <a:rPr lang="fr-FR" sz="2400" b="1" dirty="0" err="1">
                <a:solidFill>
                  <a:srgbClr val="92D050"/>
                </a:solidFill>
              </a:rPr>
              <a:t>rcr</a:t>
            </a:r>
            <a:r>
              <a:rPr lang="fr-FR" sz="2400" b="1" dirty="0">
                <a:solidFill>
                  <a:srgbClr val="92D050"/>
                </a:solidFill>
              </a:rPr>
              <a:t> </a:t>
            </a:r>
            <a:r>
              <a:rPr lang="fr-FR" sz="2400" dirty="0"/>
              <a:t>ou</a:t>
            </a:r>
            <a:r>
              <a:rPr lang="fr-FR" sz="2400" b="1" dirty="0"/>
              <a:t> </a:t>
            </a:r>
            <a:r>
              <a:rPr lang="fr-FR" sz="2400" b="1" dirty="0">
                <a:solidFill>
                  <a:srgbClr val="92D050"/>
                </a:solidFill>
              </a:rPr>
              <a:t>&amp;</a:t>
            </a:r>
            <a:r>
              <a:rPr lang="fr-FR" sz="2400" b="1" dirty="0" err="1">
                <a:solidFill>
                  <a:srgbClr val="92D050"/>
                </a:solidFill>
              </a:rPr>
              <a:t>unica</a:t>
            </a:r>
            <a:r>
              <a:rPr lang="fr-FR" sz="2400" b="1" dirty="0">
                <a:solidFill>
                  <a:srgbClr val="92D050"/>
                </a:solidFill>
              </a:rPr>
              <a:t>=</a:t>
            </a:r>
            <a:r>
              <a:rPr lang="fr-FR" sz="2400" b="1" dirty="0" err="1">
                <a:solidFill>
                  <a:srgbClr val="92D050"/>
                </a:solidFill>
              </a:rPr>
              <a:t>iln</a:t>
            </a:r>
            <a:r>
              <a:rPr lang="fr-FR" sz="2400" b="1">
                <a:solidFill>
                  <a:srgbClr val="92D050"/>
                </a:solidFill>
              </a:rPr>
              <a:t> </a:t>
            </a:r>
            <a:endParaRPr lang="fr-FR" sz="2400" b="1" smtClean="0">
              <a:solidFill>
                <a:srgbClr val="92D050"/>
              </a:solidFill>
            </a:endParaRPr>
          </a:p>
          <a:p>
            <a:pPr lvl="1"/>
            <a:endParaRPr lang="fr-FR" sz="2400" b="1" dirty="0">
              <a:solidFill>
                <a:srgbClr val="92D050"/>
              </a:solidFill>
              <a:hlinkClick r:id="rId3" action="ppaction://hlinkfile"/>
            </a:endParaRPr>
          </a:p>
          <a:p>
            <a:pPr marL="514350" indent="-457200"/>
            <a:r>
              <a:rPr lang="fr-FR" sz="2400" dirty="0" smtClean="0"/>
              <a:t>Exemple</a:t>
            </a:r>
            <a:endParaRPr lang="fr-FR" sz="2400" dirty="0" smtClean="0">
              <a:hlinkClick r:id="rId3" action="ppaction://hlinkfile"/>
            </a:endParaRPr>
          </a:p>
          <a:p>
            <a:pPr marL="57150" indent="0">
              <a:buNone/>
            </a:pPr>
            <a:r>
              <a:rPr lang="fr-FR" sz="1800" dirty="0" smtClean="0">
                <a:hlinkClick r:id="rId3" action="ppaction://hlinkfile"/>
              </a:rPr>
              <a:t>http://www.idref.fr/AlgoLiens?</a:t>
            </a:r>
            <a:r>
              <a:rPr lang="fr-FR" sz="2000" b="1" dirty="0" smtClean="0">
                <a:solidFill>
                  <a:schemeClr val="accent4">
                    <a:lumMod val="75000"/>
                  </a:schemeClr>
                </a:solidFill>
              </a:rPr>
              <a:t>&amp;code=xxx</a:t>
            </a:r>
            <a:r>
              <a:rPr lang="fr-FR" sz="2000" b="1" dirty="0" smtClean="0">
                <a:solidFill>
                  <a:srgbClr val="FF0000"/>
                </a:solidFill>
              </a:rPr>
              <a:t>&amp;date=xxxxxxxx</a:t>
            </a:r>
            <a:r>
              <a:rPr lang="fr-FR" sz="2000" b="1" dirty="0" smtClean="0">
                <a:solidFill>
                  <a:srgbClr val="FFC000"/>
                </a:solidFill>
              </a:rPr>
              <a:t>&amp;typdoc=Xx</a:t>
            </a:r>
            <a:r>
              <a:rPr lang="fr-FR" sz="2000" b="1" dirty="0" smtClean="0">
                <a:solidFill>
                  <a:srgbClr val="08BEB5"/>
                </a:solidFill>
              </a:rPr>
              <a:t>&amp;iln=x</a:t>
            </a:r>
            <a:r>
              <a:rPr lang="fr-FR" sz="2000" b="1" dirty="0" smtClean="0">
                <a:solidFill>
                  <a:srgbClr val="92D050"/>
                </a:solidFill>
              </a:rPr>
              <a:t>&amp;unica=rcr </a:t>
            </a:r>
            <a:endParaRPr lang="fr-FR" sz="2000" b="1" dirty="0" smtClean="0">
              <a:solidFill>
                <a:srgbClr val="FFC000"/>
              </a:solidFill>
            </a:endParaRPr>
          </a:p>
          <a:p>
            <a:pPr marL="457200" lvl="1" indent="0">
              <a:buNone/>
            </a:pPr>
            <a:endParaRPr lang="fr-FR" sz="2400" b="1" dirty="0">
              <a:solidFill>
                <a:srgbClr val="FF0000"/>
              </a:solidFill>
            </a:endParaRPr>
          </a:p>
          <a:p>
            <a:pPr marL="457200" lvl="1" indent="0">
              <a:buNone/>
            </a:pPr>
            <a:endParaRPr lang="fr-FR" sz="2400" b="1" dirty="0">
              <a:solidFill>
                <a:schemeClr val="accent4">
                  <a:lumMod val="75000"/>
                </a:schemeClr>
              </a:solidFill>
            </a:endParaRPr>
          </a:p>
          <a:p>
            <a:pPr lvl="1"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 manuel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Se reporter à la documentation : </a:t>
            </a:r>
            <a:r>
              <a:rPr lang="fr-FR" dirty="0">
                <a:hlinkClick r:id="rId2"/>
              </a:rPr>
              <a:t>http://documentation.abes.fr/sudoc/manuels/controle_bibliographique/algoliens/index.html</a:t>
            </a:r>
            <a:endParaRPr lang="fr-FR" dirty="0"/>
          </a:p>
          <a:p>
            <a:r>
              <a:rPr lang="fr-FR" dirty="0" smtClean="0"/>
              <a:t>Accessible depuis la page Manuel du GM :</a:t>
            </a:r>
          </a:p>
          <a:p>
            <a:pPr marL="0" indent="0">
              <a:buNone/>
            </a:pPr>
            <a:endParaRPr lang="fr-FR" dirty="0"/>
          </a:p>
          <a:p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3848" y="4368151"/>
            <a:ext cx="2114550" cy="1933575"/>
          </a:xfrm>
          <a:prstGeom prst="rect">
            <a:avLst/>
          </a:prstGeom>
        </p:spPr>
      </p:pic>
      <p:sp>
        <p:nvSpPr>
          <p:cNvPr id="5" name="Ellipse 4"/>
          <p:cNvSpPr/>
          <p:nvPr/>
        </p:nvSpPr>
        <p:spPr>
          <a:xfrm>
            <a:off x="3059832" y="5877272"/>
            <a:ext cx="1152128" cy="248891"/>
          </a:xfrm>
          <a:prstGeom prst="ellipse">
            <a:avLst/>
          </a:prstGeom>
          <a:solidFill>
            <a:schemeClr val="accent1">
              <a:alpha val="0"/>
            </a:schemeClr>
          </a:solidFill>
          <a:ln w="635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182143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accent4">
                    <a:lumMod val="75000"/>
                  </a:schemeClr>
                </a:solidFill>
              </a:rPr>
              <a:t>Télécharger le fichier .csv</a:t>
            </a:r>
            <a:endParaRPr lang="fr-FR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5"/>
          </a:xfrm>
        </p:spPr>
        <p:txBody>
          <a:bodyPr>
            <a:normAutofit/>
          </a:bodyPr>
          <a:lstStyle/>
          <a:p>
            <a:r>
              <a:rPr lang="fr-FR" dirty="0" smtClean="0"/>
              <a:t>Le téléchargement du fichier peut se faire différemment selon la configuration de l’ordinateur et du navigateur que vous utilisez.</a:t>
            </a:r>
          </a:p>
          <a:p>
            <a:endParaRPr lang="fr-FR" dirty="0"/>
          </a:p>
          <a:p>
            <a:endParaRPr lang="fr-FR" dirty="0" smtClean="0"/>
          </a:p>
          <a:p>
            <a:r>
              <a:rPr lang="fr-FR" dirty="0" smtClean="0"/>
              <a:t>Attention au « 0……… » liminaire des PPN !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r-FR" sz="4000" b="1" cap="all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plan</a:t>
            </a:r>
          </a:p>
        </p:txBody>
      </p:sp>
      <p:sp>
        <p:nvSpPr>
          <p:cNvPr id="16387" name="Espace réservé du contenu 2"/>
          <p:cNvSpPr>
            <a:spLocks noGrp="1"/>
          </p:cNvSpPr>
          <p:nvPr>
            <p:ph idx="1"/>
          </p:nvPr>
        </p:nvSpPr>
        <p:spPr>
          <a:xfrm>
            <a:off x="428624" y="1556792"/>
            <a:ext cx="8535864" cy="4310608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fr-FR" dirty="0" smtClean="0">
              <a:solidFill>
                <a:schemeClr val="bg2">
                  <a:lumMod val="2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fr-FR" dirty="0">
              <a:solidFill>
                <a:schemeClr val="bg2">
                  <a:lumMod val="2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dirty="0" smtClean="0">
                <a:solidFill>
                  <a:schemeClr val="bg2">
                    <a:lumMod val="25000"/>
                  </a:schemeClr>
                </a:solidFill>
              </a:rPr>
              <a:t>Le contexte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L’algorithme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dirty="0" smtClean="0">
                <a:solidFill>
                  <a:schemeClr val="accent4">
                    <a:lumMod val="75000"/>
                  </a:schemeClr>
                </a:solidFill>
              </a:rPr>
              <a:t>Générer un rapport dynamique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dirty="0" smtClean="0">
                <a:solidFill>
                  <a:schemeClr val="accent3">
                    <a:lumMod val="75000"/>
                  </a:schemeClr>
                </a:solidFill>
              </a:rPr>
              <a:t>Engager un chantier de correction</a:t>
            </a:r>
          </a:p>
        </p:txBody>
      </p:sp>
    </p:spTree>
    <p:extLst>
      <p:ext uri="{BB962C8B-B14F-4D97-AF65-F5344CB8AC3E}">
        <p14:creationId xmlns:p14="http://schemas.microsoft.com/office/powerpoint/2010/main" val="313284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accent4">
                    <a:lumMod val="75000"/>
                  </a:schemeClr>
                </a:solidFill>
              </a:rPr>
              <a:t>Exemple : Chrome</a:t>
            </a:r>
            <a:endParaRPr lang="fr-FR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800" dirty="0" smtClean="0"/>
              <a:t>En bas du navigateur, à gauche et à droite</a:t>
            </a:r>
            <a:endParaRPr lang="fr-FR" sz="28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5976" y="4509120"/>
            <a:ext cx="4423410" cy="6343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8272" y="4509120"/>
            <a:ext cx="2821538" cy="57606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accent4">
                    <a:lumMod val="75000"/>
                  </a:schemeClr>
                </a:solidFill>
              </a:rPr>
              <a:t>Exemple : </a:t>
            </a:r>
            <a:r>
              <a:rPr lang="fr-FR" dirty="0" err="1" smtClean="0">
                <a:solidFill>
                  <a:schemeClr val="accent4">
                    <a:lumMod val="75000"/>
                  </a:schemeClr>
                </a:solidFill>
              </a:rPr>
              <a:t>Firefox</a:t>
            </a:r>
            <a:endParaRPr lang="fr-FR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324744"/>
          </a:xfrm>
        </p:spPr>
        <p:txBody>
          <a:bodyPr>
            <a:normAutofit/>
          </a:bodyPr>
          <a:lstStyle/>
          <a:p>
            <a:r>
              <a:rPr lang="fr-FR" sz="2800" dirty="0" smtClean="0"/>
              <a:t>Un pop-up qui propose le programme grâce auquel on peut ouvrir le fichier .csv</a:t>
            </a:r>
            <a:endParaRPr lang="fr-FR" sz="2800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3728" y="2636912"/>
            <a:ext cx="4210050" cy="31813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accent4">
                    <a:lumMod val="75000"/>
                  </a:schemeClr>
                </a:solidFill>
              </a:rPr>
              <a:t>Exemple : Internet Explorer</a:t>
            </a:r>
            <a:endParaRPr lang="fr-FR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800" dirty="0" smtClean="0"/>
              <a:t>Un pop-up qui propose le programme grâce auquel on peut ouvrir le fichier .csv</a:t>
            </a:r>
            <a:endParaRPr lang="fr-FR" sz="2800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5736" y="2852936"/>
            <a:ext cx="3990975" cy="30099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accent4">
                    <a:lumMod val="75000"/>
                  </a:schemeClr>
                </a:solidFill>
              </a:rPr>
              <a:t>Exemple : Safari</a:t>
            </a:r>
            <a:endParaRPr lang="fr-FR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800" dirty="0" smtClean="0"/>
              <a:t>Dans une fenêtre téléchargements, un pop-up </a:t>
            </a:r>
            <a:endParaRPr lang="fr-FR" sz="2800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28850" y="2457450"/>
            <a:ext cx="4686300" cy="19431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>
                <a:solidFill>
                  <a:schemeClr val="accent4">
                    <a:lumMod val="75000"/>
                  </a:schemeClr>
                </a:solidFill>
              </a:rPr>
              <a:t>DEMO</a:t>
            </a:r>
            <a:endParaRPr lang="fr-FR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5" name="Espace réservé du texte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>
                <a:solidFill>
                  <a:schemeClr val="accent3">
                    <a:lumMod val="75000"/>
                  </a:schemeClr>
                </a:solidFill>
              </a:rPr>
              <a:t>Engager un chantier de </a:t>
            </a:r>
            <a:r>
              <a:rPr lang="fr-FR" dirty="0" err="1" smtClean="0">
                <a:solidFill>
                  <a:schemeClr val="accent3">
                    <a:lumMod val="75000"/>
                  </a:schemeClr>
                </a:solidFill>
              </a:rPr>
              <a:t>correctioN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386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accent3">
                    <a:lumMod val="75000"/>
                  </a:schemeClr>
                </a:solidFill>
              </a:rPr>
              <a:t>Quelques conseils</a:t>
            </a:r>
            <a:endParaRPr lang="fr-FR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1268760"/>
            <a:ext cx="8363272" cy="5472608"/>
          </a:xfrm>
        </p:spPr>
        <p:txBody>
          <a:bodyPr>
            <a:normAutofit fontScale="92500" lnSpcReduction="20000"/>
          </a:bodyPr>
          <a:lstStyle/>
          <a:p>
            <a:r>
              <a:rPr lang="fr-FR" sz="2800" dirty="0" smtClean="0"/>
              <a:t>Commencez par traiter les anomalies à votre échelle </a:t>
            </a:r>
          </a:p>
          <a:p>
            <a:pPr lvl="1"/>
            <a:r>
              <a:rPr lang="fr-FR" sz="2400" dirty="0" smtClean="0"/>
              <a:t>votre établissement, </a:t>
            </a:r>
          </a:p>
          <a:p>
            <a:pPr lvl="1"/>
            <a:r>
              <a:rPr lang="fr-FR" sz="2400" dirty="0" smtClean="0"/>
              <a:t>vos </a:t>
            </a:r>
            <a:r>
              <a:rPr lang="fr-FR" sz="2400" dirty="0" err="1" smtClean="0"/>
              <a:t>unicas</a:t>
            </a:r>
            <a:r>
              <a:rPr lang="fr-FR" sz="2400" dirty="0" smtClean="0"/>
              <a:t>, </a:t>
            </a:r>
          </a:p>
          <a:p>
            <a:pPr lvl="1"/>
            <a:r>
              <a:rPr lang="fr-FR" sz="2400" dirty="0" smtClean="0"/>
              <a:t>un type de document,</a:t>
            </a:r>
          </a:p>
          <a:p>
            <a:pPr lvl="1"/>
            <a:r>
              <a:rPr lang="fr-FR" sz="2400" dirty="0" smtClean="0"/>
              <a:t>etc.</a:t>
            </a:r>
          </a:p>
          <a:p>
            <a:pPr lvl="1"/>
            <a:endParaRPr lang="fr-FR" sz="2400" dirty="0" smtClean="0"/>
          </a:p>
          <a:p>
            <a:r>
              <a:rPr lang="fr-FR" sz="2800" dirty="0" smtClean="0"/>
              <a:t>Quand vous modifiez une notice, ne vous contentez pas de corriger strictement selon le rapport </a:t>
            </a:r>
          </a:p>
          <a:p>
            <a:pPr lvl="1"/>
            <a:r>
              <a:rPr lang="fr-FR" sz="2400" dirty="0"/>
              <a:t>relecture globale de la notice</a:t>
            </a:r>
          </a:p>
          <a:p>
            <a:pPr lvl="1"/>
            <a:r>
              <a:rPr lang="fr-FR" sz="2400" dirty="0" smtClean="0"/>
              <a:t>complétude et exactitude des données</a:t>
            </a:r>
          </a:p>
          <a:p>
            <a:pPr lvl="1"/>
            <a:endParaRPr lang="fr-FR" sz="2400" dirty="0" smtClean="0"/>
          </a:p>
          <a:p>
            <a:r>
              <a:rPr lang="fr-FR" sz="2800" dirty="0" smtClean="0"/>
              <a:t>Vous pouvez informer l’ABES de l’avancée de vos corrections et nous solliciter pour :</a:t>
            </a:r>
          </a:p>
          <a:p>
            <a:pPr lvl="1"/>
            <a:r>
              <a:rPr lang="fr-FR" sz="2400" dirty="0" smtClean="0"/>
              <a:t>de l’accompagnement technique</a:t>
            </a:r>
          </a:p>
          <a:p>
            <a:pPr lvl="1"/>
            <a:r>
              <a:rPr lang="fr-FR" sz="2400" dirty="0"/>
              <a:t>d</a:t>
            </a:r>
            <a:r>
              <a:rPr lang="fr-FR" sz="2400" dirty="0" smtClean="0"/>
              <a:t>e l’accompagnement de service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>
                <a:solidFill>
                  <a:schemeClr val="accent3">
                    <a:lumMod val="75000"/>
                  </a:schemeClr>
                </a:solidFill>
              </a:rPr>
              <a:t>Ventilation des </a:t>
            </a:r>
            <a:r>
              <a:rPr lang="fr-FR" dirty="0" err="1">
                <a:solidFill>
                  <a:schemeClr val="accent3">
                    <a:lumMod val="75000"/>
                  </a:schemeClr>
                </a:solidFill>
              </a:rPr>
              <a:t>unicas</a:t>
            </a:r>
            <a:r>
              <a:rPr lang="fr-FR" dirty="0">
                <a:solidFill>
                  <a:schemeClr val="accent3">
                    <a:lumMod val="75000"/>
                  </a:schemeClr>
                </a:solidFill>
              </a:rPr>
              <a:t> par ILN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Tableau de bord et visualisation</a:t>
            </a:r>
          </a:p>
          <a:p>
            <a:pPr marL="0" indent="0">
              <a:buNone/>
            </a:pPr>
            <a:r>
              <a:rPr lang="fr-FR" dirty="0" smtClean="0">
                <a:hlinkClick r:id="rId3"/>
              </a:rPr>
              <a:t>https</a:t>
            </a:r>
            <a:r>
              <a:rPr lang="fr-FR" dirty="0">
                <a:hlinkClick r:id="rId3"/>
              </a:rPr>
              <a:t>://</a:t>
            </a:r>
            <a:r>
              <a:rPr lang="fr-FR" dirty="0" smtClean="0">
                <a:hlinkClick r:id="rId3"/>
              </a:rPr>
              <a:t>docs.google.com/spreadsheets/d/1Bf1yWmG97Qd3XYm5FVBInxnDBKLD36pdGgySUspHPsk/edit?usp=sharing</a:t>
            </a:r>
            <a:endParaRPr lang="fr-FR" dirty="0" smtClean="0"/>
          </a:p>
          <a:p>
            <a:pPr marL="0" indent="0">
              <a:buNone/>
            </a:pPr>
            <a:endParaRPr lang="fr-FR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38826" y="1340768"/>
            <a:ext cx="4866348" cy="3134629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880541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dirty="0" smtClean="0">
                <a:solidFill>
                  <a:schemeClr val="accent6">
                    <a:lumMod val="75000"/>
                  </a:schemeClr>
                </a:solidFill>
              </a:rPr>
              <a:t>E</a:t>
            </a:r>
            <a:r>
              <a:rPr lang="fr-FR" dirty="0" smtClean="0">
                <a:solidFill>
                  <a:schemeClr val="accent5">
                    <a:lumMod val="75000"/>
                  </a:schemeClr>
                </a:solidFill>
              </a:rPr>
              <a:t>n</a:t>
            </a:r>
            <a:r>
              <a:rPr lang="fr-FR" dirty="0" smtClean="0"/>
              <a:t> </a:t>
            </a:r>
            <a:r>
              <a:rPr lang="fr-FR" dirty="0" smtClean="0">
                <a:solidFill>
                  <a:schemeClr val="accent4">
                    <a:lumMod val="75000"/>
                  </a:schemeClr>
                </a:solidFill>
              </a:rPr>
              <a:t>r</a:t>
            </a:r>
            <a:r>
              <a:rPr lang="fr-FR" dirty="0" smtClean="0">
                <a:solidFill>
                  <a:schemeClr val="accent3">
                    <a:lumMod val="75000"/>
                  </a:schemeClr>
                </a:solidFill>
              </a:rPr>
              <a:t>é</a:t>
            </a:r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s</a:t>
            </a:r>
            <a:r>
              <a:rPr lang="fr-FR" dirty="0" smtClean="0">
                <a:solidFill>
                  <a:schemeClr val="accent1">
                    <a:lumMod val="75000"/>
                  </a:schemeClr>
                </a:solidFill>
              </a:rPr>
              <a:t>u</a:t>
            </a:r>
            <a:r>
              <a:rPr lang="fr-FR" dirty="0" smtClean="0">
                <a:solidFill>
                  <a:schemeClr val="tx2">
                    <a:lumMod val="75000"/>
                  </a:schemeClr>
                </a:solidFill>
              </a:rPr>
              <a:t>m</a:t>
            </a:r>
            <a:r>
              <a:rPr lang="fr-FR" dirty="0" smtClean="0">
                <a:solidFill>
                  <a:schemeClr val="bg1">
                    <a:lumMod val="65000"/>
                  </a:schemeClr>
                </a:solidFill>
              </a:rPr>
              <a:t>é</a:t>
            </a:r>
          </a:p>
        </p:txBody>
      </p:sp>
      <p:sp>
        <p:nvSpPr>
          <p:cNvPr id="54275" name="Espace réservé du contenu 2"/>
          <p:cNvSpPr>
            <a:spLocks noGrp="1"/>
          </p:cNvSpPr>
          <p:nvPr>
            <p:ph idx="1"/>
          </p:nvPr>
        </p:nvSpPr>
        <p:spPr>
          <a:xfrm>
            <a:off x="0" y="1341438"/>
            <a:ext cx="9144000" cy="5257800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fr-FR" sz="2400" dirty="0" smtClean="0"/>
              <a:t>Toutes les zones de liens des notices (biblio &amp; autorité) du Sudoc ont vocation à être liées.</a:t>
            </a:r>
          </a:p>
          <a:p>
            <a:pPr eaLnBrk="1" hangingPunct="1"/>
            <a:endParaRPr lang="fr-FR" sz="1100" dirty="0" smtClean="0"/>
          </a:p>
          <a:p>
            <a:pPr eaLnBrk="1" hangingPunct="1"/>
            <a:r>
              <a:rPr lang="fr-FR" sz="2400" dirty="0" smtClean="0"/>
              <a:t>Le niveau de qualité du catalogue est une fonction croissante du nombre et de la fiabilité de ces liens.</a:t>
            </a:r>
          </a:p>
          <a:p>
            <a:pPr eaLnBrk="1" hangingPunct="1"/>
            <a:endParaRPr lang="fr-FR" sz="1100" dirty="0" smtClean="0"/>
          </a:p>
          <a:p>
            <a:pPr eaLnBrk="1" hangingPunct="1"/>
            <a:r>
              <a:rPr lang="fr-FR" sz="2400" dirty="0" smtClean="0"/>
              <a:t>L’ABES met à disposition des établissements dans un rapport dynamique les listes de PPN concernés et suggère les interventions à faire.</a:t>
            </a:r>
          </a:p>
          <a:p>
            <a:pPr eaLnBrk="1" hangingPunct="1"/>
            <a:endParaRPr lang="fr-FR" sz="1100" dirty="0" smtClean="0"/>
          </a:p>
          <a:p>
            <a:pPr eaLnBrk="1" hangingPunct="1"/>
            <a:r>
              <a:rPr lang="fr-FR" sz="2400" dirty="0" smtClean="0"/>
              <a:t>Les rapports dynamiques sont générés à partir d’un </a:t>
            </a:r>
            <a:r>
              <a:rPr lang="fr-FR" sz="2400" dirty="0" err="1" smtClean="0"/>
              <a:t>webservice</a:t>
            </a:r>
            <a:r>
              <a:rPr lang="fr-FR" sz="2400" dirty="0" smtClean="0"/>
              <a:t> </a:t>
            </a:r>
            <a:r>
              <a:rPr lang="fr-FR" sz="2400" dirty="0" err="1" smtClean="0"/>
              <a:t>AlgoLiens</a:t>
            </a:r>
            <a:r>
              <a:rPr lang="fr-FR" sz="2400" dirty="0" smtClean="0"/>
              <a:t>, dont l’url peut être paramétrée.</a:t>
            </a:r>
          </a:p>
          <a:p>
            <a:pPr eaLnBrk="1" hangingPunct="1"/>
            <a:endParaRPr lang="fr-FR" sz="1100" dirty="0" smtClean="0"/>
          </a:p>
          <a:p>
            <a:pPr eaLnBrk="1" hangingPunct="1"/>
            <a:r>
              <a:rPr lang="fr-FR" sz="2400" dirty="0" smtClean="0"/>
              <a:t>L’ABES vous laisse libre d’organiser le travail de correction comme vous l’entendez.</a:t>
            </a:r>
            <a:r>
              <a:rPr lang="fr-FR" dirty="0" smtClean="0"/>
              <a:t>			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42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42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42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42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fr-FR" dirty="0" err="1" smtClean="0">
                <a:solidFill>
                  <a:schemeClr val="bg2">
                    <a:lumMod val="25000"/>
                  </a:schemeClr>
                </a:solidFill>
              </a:rPr>
              <a:t>RAppel</a:t>
            </a:r>
            <a:r>
              <a:rPr lang="fr-FR" dirty="0" smtClean="0">
                <a:solidFill>
                  <a:schemeClr val="bg2">
                    <a:lumMod val="25000"/>
                  </a:schemeClr>
                </a:solidFill>
              </a:rPr>
              <a:t> du contexte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59398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>
                <a:solidFill>
                  <a:schemeClr val="bg2">
                    <a:lumMod val="25000"/>
                  </a:schemeClr>
                </a:solidFill>
              </a:rPr>
              <a:t>Qualité du catalogue</a:t>
            </a:r>
          </a:p>
        </p:txBody>
      </p:sp>
      <p:pic>
        <p:nvPicPr>
          <p:cNvPr id="410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20272" y="476672"/>
            <a:ext cx="836324" cy="60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ZoneTexte 1"/>
          <p:cNvSpPr txBox="1"/>
          <p:nvPr/>
        </p:nvSpPr>
        <p:spPr>
          <a:xfrm>
            <a:off x="323528" y="1619672"/>
            <a:ext cx="8363272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endParaRPr lang="fr-FR" sz="3200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sz="32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3200" dirty="0" smtClean="0"/>
              <a:t>Approcher la notion de qualité du catalogue par les autorités et les liens.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sz="3200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sz="3200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3200" dirty="0" smtClean="0"/>
              <a:t>Compléter la boite à outils des catalogueurs.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sz="2400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sz="2400" dirty="0"/>
          </a:p>
          <a:p>
            <a:endParaRPr lang="fr-FR" sz="2400" dirty="0" smtClean="0"/>
          </a:p>
          <a:p>
            <a:r>
              <a:rPr lang="fr-FR" sz="2400" dirty="0" smtClean="0"/>
              <a:t> </a:t>
            </a:r>
            <a:endParaRPr lang="fr-FR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Les anomalies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3600" dirty="0"/>
              <a:t>P</a:t>
            </a:r>
            <a:r>
              <a:rPr lang="fr-FR" sz="3600" dirty="0" smtClean="0"/>
              <a:t>athologies de liens </a:t>
            </a:r>
            <a:r>
              <a:rPr lang="fr-FR" sz="3600" dirty="0"/>
              <a:t>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r-FR" sz="3600" dirty="0"/>
              <a:t>Déficit de liens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r-FR" sz="3600" dirty="0"/>
              <a:t>Déficit de notices d’autorité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r-FR" sz="3600" dirty="0"/>
              <a:t>Mauvais </a:t>
            </a:r>
            <a:r>
              <a:rPr lang="fr-FR" sz="3600" dirty="0" smtClean="0"/>
              <a:t>liens</a:t>
            </a: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918549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Les traitements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/>
              <a:t>Les </a:t>
            </a:r>
            <a:r>
              <a:rPr lang="fr-FR" dirty="0" smtClean="0"/>
              <a:t>thérapeutiques :</a:t>
            </a:r>
            <a:endParaRPr lang="fr-FR" dirty="0"/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fr-FR" sz="3200" dirty="0"/>
              <a:t>Rendre visible </a:t>
            </a:r>
            <a:r>
              <a:rPr lang="fr-FR" sz="3200" dirty="0" smtClean="0"/>
              <a:t>les </a:t>
            </a:r>
            <a:r>
              <a:rPr lang="fr-FR" sz="3200" dirty="0"/>
              <a:t>anomalies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fr-FR" sz="3200" dirty="0" smtClean="0"/>
              <a:t>Déterminer des </a:t>
            </a:r>
            <a:r>
              <a:rPr lang="fr-FR" sz="3200" dirty="0"/>
              <a:t>corpus </a:t>
            </a:r>
            <a:r>
              <a:rPr lang="fr-FR" sz="3200" dirty="0" smtClean="0"/>
              <a:t>pertinents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fr-FR" sz="3200" dirty="0" smtClean="0"/>
              <a:t>Engager des chantiers</a:t>
            </a:r>
            <a:endParaRPr lang="fr-FR" sz="3200" dirty="0"/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fr-FR" sz="3200" dirty="0" smtClean="0"/>
              <a:t>La force du collectif et de la coordination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fr-FR" sz="3200" dirty="0" smtClean="0"/>
              <a:t>L’alliance « Humain </a:t>
            </a:r>
            <a:r>
              <a:rPr lang="fr-FR" sz="3200" dirty="0"/>
              <a:t>+ </a:t>
            </a:r>
            <a:r>
              <a:rPr lang="fr-FR" sz="3200" dirty="0" smtClean="0"/>
              <a:t>Machine »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1794081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Connecteur droit avec flèche 5"/>
          <p:cNvCxnSpPr>
            <a:stCxn id="5" idx="2"/>
            <a:endCxn id="3" idx="0"/>
          </p:cNvCxnSpPr>
          <p:nvPr/>
        </p:nvCxnSpPr>
        <p:spPr>
          <a:xfrm>
            <a:off x="675211" y="1027113"/>
            <a:ext cx="7224632" cy="42740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07206" y="5301208"/>
            <a:ext cx="1985273" cy="1388473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93115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sz="3200" dirty="0" smtClean="0">
                <a:solidFill>
                  <a:schemeClr val="bg2">
                    <a:lumMod val="25000"/>
                  </a:schemeClr>
                </a:solidFill>
              </a:rPr>
              <a:t>Les enjeux</a:t>
            </a:r>
            <a:endParaRPr lang="fr-FR" sz="800" dirty="0" smtClean="0"/>
          </a:p>
        </p:txBody>
      </p:sp>
      <p:sp>
        <p:nvSpPr>
          <p:cNvPr id="12291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147050" cy="4525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  <a:defRPr/>
            </a:pPr>
            <a:endParaRPr lang="fr-FR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514350" indent="-514350">
              <a:buFont typeface="+mj-lt"/>
              <a:buAutoNum type="arabicPeriod"/>
              <a:defRPr/>
            </a:pPr>
            <a:r>
              <a:rPr lang="fr-F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Exhaustivité du signalement catalographique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fr-F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Valorisation scientifique de l’IST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fr-F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Valorisation patrimoniale des BU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fr-F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Contribution au Web de données liées</a:t>
            </a:r>
            <a:endParaRPr lang="fr-FR" dirty="0" smtClean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252" y="63501"/>
            <a:ext cx="1335917" cy="963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L’algorithme d’</a:t>
            </a:r>
            <a:r>
              <a:rPr lang="fr-FR" dirty="0" err="1" smtClean="0">
                <a:solidFill>
                  <a:schemeClr val="accent2">
                    <a:lumMod val="75000"/>
                  </a:schemeClr>
                </a:solidFill>
              </a:rPr>
              <a:t>AlgoLiens</a:t>
            </a:r>
            <a:endParaRPr lang="fr-FR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Espace réservé du texte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AlgoLiens</a:t>
            </a:r>
            <a:r>
              <a:rPr lang="fr-FR" dirty="0" smtClean="0"/>
              <a:t> 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/>
          </a:bodyPr>
          <a:lstStyle/>
          <a:p>
            <a:r>
              <a:rPr lang="fr-FR" dirty="0" smtClean="0"/>
              <a:t>C’est : </a:t>
            </a:r>
          </a:p>
          <a:p>
            <a:pPr marL="457200" lvl="1" indent="0">
              <a:buNone/>
            </a:pPr>
            <a:r>
              <a:rPr lang="fr-FR" dirty="0" smtClean="0">
                <a:solidFill>
                  <a:srgbClr val="00B050"/>
                </a:solidFill>
              </a:rPr>
              <a:t>un Web service de génération de rapport d’anomalies sur les zones de liens des notices Sudoc</a:t>
            </a:r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r>
              <a:rPr lang="fr-FR" dirty="0" smtClean="0"/>
              <a:t>Ce n’est pas :</a:t>
            </a:r>
          </a:p>
          <a:p>
            <a:pPr marL="457200" lvl="1" indent="0">
              <a:buNone/>
            </a:pPr>
            <a:r>
              <a:rPr lang="fr-FR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u</a:t>
            </a:r>
            <a:r>
              <a:rPr lang="fr-F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ne espèce </a:t>
            </a:r>
            <a:r>
              <a:rPr lang="fr-FR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humanoïde originaire du Quadrant Alpha ou </a:t>
            </a:r>
            <a:r>
              <a:rPr lang="fr-F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Beta, rencontrée dans Star Trek</a:t>
            </a:r>
            <a:endParaRPr lang="fr-FR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026" name="Picture 2" descr="Afficher l'image d'origin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3284984"/>
            <a:ext cx="1699846" cy="2266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16269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ieu_x0020_de_x0020_la_x0020_formation xmlns="9cb235b8-7541-4a6e-b886-1bf4192805bd">Montpellier</Lieu_x0020_de_x0020_la_x0020_formation>
    <Exaged_DocName xmlns="$ListId:Supports3;" xsi:nil="true"/>
    <Etat_x0020_du_x0020_document xmlns="9cb235b8-7541-4a6e-b886-1bf4192805bd">Validé</Etat_x0020_du_x0020_document>
    <Nom_x0020_de_x0020_la_x0020_formation xmlns="9cb235b8-7541-4a6e-b886-1bf4192805bd">A renseigner</Nom_x0020_de_x0020_la_x0020_formation>
    <TRI xmlns="9cb235b8-7541-4a6e-b886-1bf4192805bd">RPA</TRI>
    <Tags xmlns="9cb235b8-7541-4a6e-b886-1bf4192805bd" xsi:nil="true"/>
    <Structure xmlns="9cb235b8-7541-4a6e-b886-1bf4192805bd">DSR - PFD</Structure>
    <Type_x0020_de_x0020_document_x0020_standard xmlns="9cb235b8-7541-4a6e-b886-1bf4192805bd">Diaporama Formation</Type_x0020_de_x0020_document_x0020_standard>
    <Année xmlns="9cb235b8-7541-4a6e-b886-1bf4192805bd">2016</Année>
    <N_x00b0__x0020_session xmlns="9cb235b8-7541-4a6e-b886-1bf4192805bd" xsi:nil="true"/>
    <_DCDateCreated xmlns="http://schemas.microsoft.com/sharepoint/v3/fields">2016-11-30T23:00:00+00:00</_DCDateCreated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Formation PPT" ma:contentTypeID="0x010100505AF35FDCA54D2FA379F261E520FD37003BA607584A07684089D0538041E4120804070802004495013D04E6D140B0554904C0AFA86A" ma:contentTypeVersion="56" ma:contentTypeDescription="" ma:contentTypeScope="" ma:versionID="4652dcab736a6f0910d7e95011183e2e">
  <xsd:schema xmlns:xsd="http://www.w3.org/2001/XMLSchema" xmlns:xs="http://www.w3.org/2001/XMLSchema" xmlns:p="http://schemas.microsoft.com/office/2006/metadata/properties" xmlns:ns2="9cb235b8-7541-4a6e-b886-1bf4192805bd" xmlns:ns3="http://schemas.microsoft.com/sharepoint/v3/fields" xmlns:ns4="$ListId:Supports3;" targetNamespace="http://schemas.microsoft.com/office/2006/metadata/properties" ma:root="true" ma:fieldsID="482e9b3832f593048b905687c03f1516" ns2:_="" ns3:_="" ns4:_="">
    <xsd:import namespace="9cb235b8-7541-4a6e-b886-1bf4192805bd"/>
    <xsd:import namespace="http://schemas.microsoft.com/sharepoint/v3/fields"/>
    <xsd:import namespace="$ListId:Supports3;"/>
    <xsd:element name="properties">
      <xsd:complexType>
        <xsd:sequence>
          <xsd:element name="documentManagement">
            <xsd:complexType>
              <xsd:all>
                <xsd:element ref="ns2:Structure" minOccurs="0"/>
                <xsd:element ref="ns2:TRI" minOccurs="0"/>
                <xsd:element ref="ns2:Type_x0020_de_x0020_document_x0020_standard" minOccurs="0"/>
                <xsd:element ref="ns2:Etat_x0020_du_x0020_document" minOccurs="0"/>
                <xsd:element ref="ns2:Année" minOccurs="0"/>
                <xsd:element ref="ns3:_DCDateCreated" minOccurs="0"/>
                <xsd:element ref="ns2:Tags" minOccurs="0"/>
                <xsd:element ref="ns2:Lieu_x0020_de_x0020_la_x0020_formation" minOccurs="0"/>
                <xsd:element ref="ns2:N_x00b0__x0020_session" minOccurs="0"/>
                <xsd:element ref="ns4:Exaged_DocName" minOccurs="0"/>
                <xsd:element ref="ns2:Nom_x0020_de_x0020_la_x0020_form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b235b8-7541-4a6e-b886-1bf4192805bd" elementFormDefault="qualified">
    <xsd:import namespace="http://schemas.microsoft.com/office/2006/documentManagement/types"/>
    <xsd:import namespace="http://schemas.microsoft.com/office/infopath/2007/PartnerControls"/>
    <xsd:element name="Structure" ma:index="2" nillable="true" ma:displayName="Structure émettrice" ma:default="ABES" ma:format="Dropdown" ma:indexed="true" ma:internalName="Structure">
      <xsd:simpleType>
        <xsd:restriction base="dms:Choice">
          <xsd:enumeration value="ABES"/>
          <xsd:enumeration value="ADBU"/>
          <xsd:enumeration value="AMUE"/>
          <xsd:enumeration value="ANR"/>
          <xsd:enumeration value="BNF"/>
          <xsd:enumeration value="CERL"/>
          <xsd:enumeration value="CNRS"/>
          <xsd:enumeration value="CNRS-DIST"/>
          <xsd:enumeration value="Couperin"/>
          <xsd:enumeration value="Cellule budgétaire"/>
          <xsd:enumeration value="Cellule Communication"/>
          <xsd:enumeration value="Cellule Qualité"/>
          <xsd:enumeration value="CINES"/>
          <xsd:enumeration value="CRFCB"/>
          <xsd:enumeration value="CTLes"/>
          <xsd:enumeration value="DART"/>
          <xsd:enumeration value="DEP"/>
          <xsd:enumeration value="Direction"/>
          <xsd:enumeration value="DSG"/>
          <xsd:enumeration value="DSG - PACT"/>
          <xsd:enumeration value="DSG - Finances"/>
          <xsd:enumeration value="DSG - RH"/>
          <xsd:enumeration value="DSG - Secrétariat"/>
          <xsd:enumeration value="Dept ADELE"/>
          <xsd:enumeration value="DSI"/>
          <xsd:enumeration value="DSI - P2I"/>
          <xsd:enumeration value="DSI - PEM"/>
          <xsd:enumeration value="DSI - PSD"/>
          <xsd:enumeration value="DSI - PSIR"/>
          <xsd:enumeration value="DSR"/>
          <xsd:enumeration value="DSR - Méta"/>
          <xsd:enumeration value="DSR - PFD"/>
          <xsd:enumeration value="DSR - PGC"/>
          <xsd:enumeration value="DSR - PGR"/>
          <xsd:enumeration value="DSR - PIT"/>
          <xsd:enumeration value="FILL"/>
          <xsd:enumeration value="INIST"/>
          <xsd:enumeration value="ISSN"/>
          <xsd:enumeration value="LIRM"/>
          <xsd:enumeration value="MCC"/>
          <xsd:enumeration value="MESR"/>
          <xsd:enumeration value="Mission évaluation"/>
          <xsd:enumeration value="Mission Normalisation"/>
          <xsd:enumeration value="Mission PEB"/>
          <xsd:enumeration value="Missions Projets Européens"/>
          <xsd:enumeration value="Mission Ressources Electroniques"/>
          <xsd:enumeration value="Mission Rétroconversion"/>
          <xsd:enumeration value="Mission SGB mutualisé"/>
          <xsd:enumeration value="Mission Sudoc PS"/>
          <xsd:enumeration value="Mission Thèses"/>
          <xsd:enumeration value="OCLC"/>
          <xsd:enumeration value="Réseau Calames"/>
          <xsd:enumeration value="Réseau Sudoc"/>
          <xsd:enumeration value="Réseau Sudoc-PS"/>
          <xsd:enumeration value="Réseau thèses"/>
          <xsd:enumeration value="RNSR"/>
          <xsd:enumeration value="Autre"/>
        </xsd:restriction>
      </xsd:simpleType>
    </xsd:element>
    <xsd:element name="TRI" ma:index="3" nillable="true" ma:displayName="Trigramme" ma:default="A renseigner" ma:format="Dropdown" ma:internalName="TRI">
      <xsd:simpleType>
        <xsd:restriction base="dms:Choice">
          <xsd:enumeration value="A renseigner"/>
          <xsd:enumeration value="ACT"/>
          <xsd:enumeration value="AHE"/>
          <xsd:enumeration value="AJL"/>
          <xsd:enumeration value="ALM"/>
          <xsd:enumeration value="ALP"/>
          <xsd:enumeration value="AMZ"/>
          <xsd:enumeration value="BBR"/>
          <xsd:enumeration value="BEB"/>
          <xsd:enumeration value="BML"/>
          <xsd:enumeration value="BTS"/>
          <xsd:enumeration value="CBD"/>
          <xsd:enumeration value="CCI"/>
          <xsd:enumeration value="CDT"/>
          <xsd:enumeration value="CFY"/>
          <xsd:enumeration value="CLY"/>
          <xsd:enumeration value="CMC"/>
          <xsd:enumeration value="COU"/>
          <xsd:enumeration value="CPD"/>
          <xsd:enumeration value="CST"/>
          <xsd:enumeration value="DAN"/>
          <xsd:enumeration value="DED"/>
          <xsd:enumeration value="DOO"/>
          <xsd:enumeration value="DRY"/>
          <xsd:enumeration value="DSA"/>
          <xsd:enumeration value="ECT"/>
          <xsd:enumeration value="EHR"/>
          <xsd:enumeration value="ERM"/>
          <xsd:enumeration value="FBE"/>
          <xsd:enumeration value="FBT"/>
          <xsd:enumeration value="FCR"/>
          <xsd:enumeration value="FBR"/>
          <xsd:enumeration value="FML"/>
          <xsd:enumeration value="FPX"/>
          <xsd:enumeration value="GLT"/>
          <xsd:enumeration value="IAN"/>
          <xsd:enumeration value="ILU"/>
          <xsd:enumeration value="IMN"/>
          <xsd:enumeration value="IMR"/>
          <xsd:enumeration value="JBN"/>
          <xsd:enumeration value="JCE"/>
          <xsd:enumeration value="JFH"/>
          <xsd:enumeration value="JFZ"/>
          <xsd:enumeration value="JGT"/>
          <xsd:enumeration value="JKN"/>
          <xsd:enumeration value="JLP"/>
          <xsd:enumeration value="JMF"/>
          <xsd:enumeration value="JML"/>
          <xsd:enumeration value="JNO"/>
          <xsd:enumeration value="JPA"/>
          <xsd:enumeration value="KGX"/>
          <xsd:enumeration value="KMI"/>
          <xsd:enumeration value="LBL"/>
          <xsd:enumeration value="LBT"/>
          <xsd:enumeration value="LJZ"/>
          <xsd:enumeration value="LNA"/>
          <xsd:enumeration value="LPL"/>
          <xsd:enumeration value="MBA"/>
          <xsd:enumeration value="MBN"/>
          <xsd:enumeration value="MBT"/>
          <xsd:enumeration value="MCN"/>
          <xsd:enumeration value="MCO"/>
          <xsd:enumeration value="MCR"/>
          <xsd:enumeration value="MCS"/>
          <xsd:enumeration value="MGD"/>
          <xsd:enumeration value="MGT"/>
          <xsd:enumeration value="MGX"/>
          <xsd:enumeration value="MJN"/>
          <xsd:enumeration value="MLD"/>
          <xsd:enumeration value="MLP"/>
          <xsd:enumeration value="MPD"/>
          <xsd:enumeration value="MPN"/>
          <xsd:enumeration value="MPR"/>
          <xsd:enumeration value="MPT"/>
          <xsd:enumeration value="MSR"/>
          <xsd:enumeration value="MTE"/>
          <xsd:enumeration value="NBD"/>
          <xsd:enumeration value="NBT"/>
          <xsd:enumeration value="OCN"/>
          <xsd:enumeration value="OKI"/>
          <xsd:enumeration value="OMZ"/>
          <xsd:enumeration value="ORX"/>
          <xsd:enumeration value="PDZ"/>
          <xsd:enumeration value="PFK"/>
          <xsd:enumeration value="PLP"/>
          <xsd:enumeration value="PMA"/>
          <xsd:enumeration value="PMI"/>
          <xsd:enumeration value="PML"/>
          <xsd:enumeration value="PPN"/>
          <xsd:enumeration value="PPO"/>
          <xsd:enumeration value="PPS"/>
          <xsd:enumeration value="RBD"/>
          <xsd:enumeration value="RJD"/>
          <xsd:enumeration value="ROA"/>
          <xsd:enumeration value="RPA"/>
          <xsd:enumeration value="SBL"/>
          <xsd:enumeration value="SDT"/>
          <xsd:enumeration value="SGT"/>
          <xsd:enumeration value="SPE"/>
          <xsd:enumeration value="SPR"/>
          <xsd:enumeration value="SRY"/>
          <xsd:enumeration value="TCN"/>
          <xsd:enumeration value="TDN"/>
          <xsd:enumeration value="TFU"/>
          <xsd:enumeration value="TMX"/>
          <xsd:enumeration value="VGO"/>
          <xsd:enumeration value="VSA"/>
          <xsd:enumeration value="YDD"/>
          <xsd:enumeration value="YNS"/>
        </xsd:restriction>
      </xsd:simpleType>
    </xsd:element>
    <xsd:element name="Type_x0020_de_x0020_document_x0020_standard" ma:index="4" nillable="true" ma:displayName="Type de document" ma:default="A renseigner" ma:format="Dropdown" ma:internalName="Type_x0020_de_x0020_document_x0020_standard">
      <xsd:simpleType>
        <xsd:restriction base="dms:Choice">
          <xsd:enumeration value="A renseigner"/>
          <xsd:enumeration value="Acte d'engagement"/>
          <xsd:enumeration value="Affichette porte"/>
          <xsd:enumeration value="Annexe"/>
          <xsd:enumeration value="Annexe 2"/>
          <xsd:enumeration value="Annuaire"/>
          <xsd:enumeration value="Avenant"/>
          <xsd:enumeration value="Avenant au marché"/>
          <xsd:enumeration value="BE"/>
          <xsd:enumeration value="CCAP"/>
          <xsd:enumeration value="CCTP"/>
          <xsd:enumeration value="Chevalet"/>
          <xsd:enumeration value="Chrono"/>
          <xsd:enumeration value="Compte-rendu réunion"/>
          <xsd:enumeration value="Convention"/>
          <xsd:enumeration value="Courrier"/>
          <xsd:enumeration value="DC 1"/>
          <xsd:enumeration value="DC 2"/>
          <xsd:enumeration value="Demande de précisions"/>
          <xsd:enumeration value="Devis"/>
          <xsd:enumeration value="Diaporama Formation"/>
          <xsd:enumeration value="Documentation fonctionnelle"/>
          <xsd:enumeration value="Documentation technique"/>
          <xsd:enumeration value="Dossier de candidature"/>
          <xsd:enumeration value="Dossier d'exploitation"/>
          <xsd:enumeration value="Dossier de spécifications"/>
          <xsd:enumeration value="Dossier de recette"/>
          <xsd:enumeration value="Etiquette"/>
          <xsd:enumeration value="Etude"/>
          <xsd:enumeration value="Fiche application"/>
          <xsd:enumeration value="Fiche formateur"/>
          <xsd:enumeration value="Fiche projet"/>
          <xsd:enumeration value="Licence"/>
          <xsd:enumeration value="Manuel"/>
          <xsd:enumeration value="Norme"/>
          <xsd:enumeration value="Note"/>
          <xsd:enumeration value="Notification"/>
          <xsd:enumeration value="Notification rejet"/>
          <xsd:enumeration value="Ordre du jour réunion"/>
          <xsd:enumeration value="Organigramme"/>
          <xsd:enumeration value="Ouverture de plis"/>
          <xsd:enumeration value="Plan de formation"/>
          <xsd:enumeration value="Plan de communication"/>
          <xsd:enumeration value="Plaquette - brochure"/>
          <xsd:enumeration value="Présentation - Communication"/>
          <xsd:enumeration value="Procédure"/>
          <xsd:enumeration value="Programme (formation)"/>
          <xsd:enumeration value="Rapport"/>
          <xsd:enumeration value="Rapport d'activité"/>
          <xsd:enumeration value="Rapport de présentation"/>
          <xsd:enumeration value="Reconduction"/>
          <xsd:enumeration value="Revue application"/>
          <xsd:enumeration value="Support"/>
          <xsd:enumeration value="Tableau de bord"/>
          <xsd:enumeration value="Tableau de suivi"/>
          <xsd:enumeration value="TP Formation"/>
          <xsd:enumeration value="TP jeu1"/>
          <xsd:enumeration value="TP jeu2"/>
          <xsd:enumeration value="TP jeu3"/>
          <xsd:enumeration value="Tp jeu corsé"/>
          <xsd:enumeration value="Autre"/>
        </xsd:restriction>
      </xsd:simpleType>
    </xsd:element>
    <xsd:element name="Etat_x0020_du_x0020_document" ma:index="5" nillable="true" ma:displayName="Etat du document" ma:format="Dropdown" ma:internalName="Etat_x0020_du_x0020_document">
      <xsd:simpleType>
        <xsd:restriction base="dms:Choice">
          <xsd:enumeration value="Brouillon"/>
          <xsd:enumeration value="Document de travail"/>
          <xsd:enumeration value="Document préparatoire"/>
          <xsd:enumeration value="A valider"/>
          <xsd:enumeration value="Validé"/>
          <xsd:enumeration value="Diffusé"/>
          <xsd:enumeration value="Applicable"/>
          <xsd:enumeration value="Publié"/>
          <xsd:enumeration value="Périmé"/>
          <xsd:enumeration value="Version finale à conserver"/>
        </xsd:restriction>
      </xsd:simpleType>
    </xsd:element>
    <xsd:element name="Année" ma:index="6" nillable="true" ma:displayName="Année" ma:default="A renseigner" ma:format="Dropdown" ma:internalName="Ann_x00e9_e">
      <xsd:simpleType>
        <xsd:restriction base="dms:Choice">
          <xsd:enumeration value="A renseigner"/>
          <xsd:enumeration value="2017"/>
          <xsd:enumeration value="2016"/>
          <xsd:enumeration value="2015"/>
          <xsd:enumeration value="2014"/>
          <xsd:enumeration value="2013"/>
          <xsd:enumeration value="2012"/>
          <xsd:enumeration value="2011"/>
          <xsd:enumeration value="2010"/>
          <xsd:enumeration value="2009"/>
          <xsd:enumeration value="2008"/>
          <xsd:enumeration value="2007"/>
          <xsd:enumeration value="2006"/>
          <xsd:enumeration value="2005"/>
          <xsd:enumeration value="2004"/>
          <xsd:enumeration value="2003"/>
          <xsd:enumeration value="2002"/>
          <xsd:enumeration value="2001"/>
          <xsd:enumeration value="2000"/>
          <xsd:enumeration value="1999"/>
          <xsd:enumeration value="1998"/>
          <xsd:enumeration value="1997"/>
          <xsd:enumeration value="1996"/>
          <xsd:enumeration value="1995"/>
        </xsd:restriction>
      </xsd:simpleType>
    </xsd:element>
    <xsd:element name="Tags" ma:index="10" nillable="true" ma:displayName="Tags" ma:internalName="Tags">
      <xsd:simpleType>
        <xsd:restriction base="dms:Text">
          <xsd:maxLength value="255"/>
        </xsd:restriction>
      </xsd:simpleType>
    </xsd:element>
    <xsd:element name="Lieu_x0020_de_x0020_la_x0020_formation" ma:index="11" nillable="true" ma:displayName="Lieu de la formation" ma:default="A renseigner" ma:format="Dropdown" ma:internalName="Lieu_x0020_de_x0020_la_x0020_formation">
      <xsd:simpleType>
        <xsd:restriction base="dms:Choice">
          <xsd:enumeration value="A renseigner"/>
          <xsd:enumeration value="Montpellier"/>
          <xsd:enumeration value="Paris"/>
        </xsd:restriction>
      </xsd:simpleType>
    </xsd:element>
    <xsd:element name="N_x00b0__x0020_session" ma:index="12" nillable="true" ma:displayName="N° session" ma:internalName="N_x00B0__x0020_session" ma:readOnly="false">
      <xsd:simpleType>
        <xsd:restriction base="dms:Text">
          <xsd:maxLength value="250"/>
        </xsd:restriction>
      </xsd:simpleType>
    </xsd:element>
    <xsd:element name="Nom_x0020_de_x0020_la_x0020_formation" ma:index="20" nillable="true" ma:displayName="Liste des formations" ma:default="A renseigner" ma:format="Dropdown" ma:internalName="Nom_x0020_de_x0020_la_x0020_formation">
      <xsd:simpleType>
        <xsd:restriction base="dms:Choice">
          <xsd:enumeration value="A renseigner"/>
          <xsd:enumeration value="Calames"/>
          <xsd:enumeration value="Collègues"/>
          <xsd:enumeration value="Coordi"/>
          <xsd:enumeration value="Coraut"/>
          <xsd:enumeration value="Immersion"/>
          <xsd:enumeration value="INIT"/>
          <xsd:enumeration value="Moodle"/>
          <xsd:enumeration value="RespCR"/>
          <xsd:enumeration value="STAR"/>
          <xsd:enumeration value="SUPEB"/>
          <xsd:enumeration value="WebDewey"/>
          <xsd:enumeration value="Webstats"/>
          <xsd:enumeration value="WinIBW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DCDateCreated" ma:index="7" nillable="true" ma:displayName="Date de création" ma:default="[today]" ma:description="Date à laquelle la ressource a été créée" ma:format="DateOnly" ma:internalName="_DCDateCreated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$ListId:Supports3;" elementFormDefault="qualified">
    <xsd:import namespace="http://schemas.microsoft.com/office/2006/documentManagement/types"/>
    <xsd:import namespace="http://schemas.microsoft.com/office/infopath/2007/PartnerControls"/>
    <xsd:element name="Exaged_DocName" ma:index="14" nillable="true" ma:displayName="Nom du document" ma:hidden="true" ma:internalName="Exaged_DocNam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8" ma:displayName="Type de contenu"/>
        <xsd:element ref="dc:title" minOccurs="0" maxOccurs="1" ma:index="1" ma:displayName="Titre"/>
        <xsd:element ref="dc:subject" minOccurs="0" maxOccurs="1"/>
        <xsd:element ref="dc:description" minOccurs="0" maxOccurs="1" ma:index="8" ma:displayName="Commentaires"/>
        <xsd:element name="keywords" minOccurs="0" maxOccurs="1" type="xsd:string" ma:index="9" ma:displayName="Mots clé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1D3DA22-16E7-418E-A1F2-1C90A5F308B5}">
  <ds:schemaRefs>
    <ds:schemaRef ds:uri="http://purl.org/dc/terms/"/>
    <ds:schemaRef ds:uri="$ListId:Supports3;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microsoft.com/sharepoint/v3/fields"/>
    <ds:schemaRef ds:uri="9cb235b8-7541-4a6e-b886-1bf4192805bd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633C7513-14A8-4550-AEDA-C4E9602D4A6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DA917E3-0B76-4CAE-AD6B-48BB20AD9A1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cb235b8-7541-4a6e-b886-1bf4192805bd"/>
    <ds:schemaRef ds:uri="http://schemas.microsoft.com/sharepoint/v3/fields"/>
    <ds:schemaRef ds:uri="$ListId:Supports3;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2237</TotalTime>
  <Words>922</Words>
  <Application>Microsoft Office PowerPoint</Application>
  <PresentationFormat>Affichage à l'écran (4:3)</PresentationFormat>
  <Paragraphs>208</Paragraphs>
  <Slides>28</Slides>
  <Notes>21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28</vt:i4>
      </vt:variant>
    </vt:vector>
  </HeadingPairs>
  <TitlesOfParts>
    <vt:vector size="32" baseType="lpstr">
      <vt:lpstr>Arial</vt:lpstr>
      <vt:lpstr>Calibri</vt:lpstr>
      <vt:lpstr>Wingdings</vt:lpstr>
      <vt:lpstr>Thème Office</vt:lpstr>
      <vt:lpstr>Présentation PowerPoint</vt:lpstr>
      <vt:lpstr>plan</vt:lpstr>
      <vt:lpstr>RAppel du contexte </vt:lpstr>
      <vt:lpstr>Qualité du catalogue</vt:lpstr>
      <vt:lpstr>Les anomalies</vt:lpstr>
      <vt:lpstr>Les traitements</vt:lpstr>
      <vt:lpstr>Les enjeux</vt:lpstr>
      <vt:lpstr>L’algorithme d’AlgoLiens</vt:lpstr>
      <vt:lpstr>AlgoLiens ?</vt:lpstr>
      <vt:lpstr>Fonctionnement d’AlgoLiens</vt:lpstr>
      <vt:lpstr>Le test / les tests</vt:lpstr>
      <vt:lpstr>Générer un rapport dynamique</vt:lpstr>
      <vt:lpstr>Principes</vt:lpstr>
      <vt:lpstr>Exemple d’un rapport dynamique (1/3)</vt:lpstr>
      <vt:lpstr>Exemple d’un rapport dynamique (2/3)</vt:lpstr>
      <vt:lpstr>Exemple d’un rapport dynamique (3/3)</vt:lpstr>
      <vt:lpstr>Comprendre le fonctionnement du webservice AlgoLiens</vt:lpstr>
      <vt:lpstr>Le manuel</vt:lpstr>
      <vt:lpstr>Télécharger le fichier .csv</vt:lpstr>
      <vt:lpstr>Exemple : Chrome</vt:lpstr>
      <vt:lpstr>Exemple : Firefox</vt:lpstr>
      <vt:lpstr>Exemple : Internet Explorer</vt:lpstr>
      <vt:lpstr>Exemple : Safari</vt:lpstr>
      <vt:lpstr>DEMO</vt:lpstr>
      <vt:lpstr>Engager un chantier de correctioN</vt:lpstr>
      <vt:lpstr>Quelques conseils</vt:lpstr>
      <vt:lpstr>Ventilation des unicas par ILN</vt:lpstr>
      <vt:lpstr>En résumé</vt:lpstr>
    </vt:vector>
  </TitlesOfParts>
  <Company>ABES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AlgoLiens service de détection d'absence de liens dans les notices</dc:title>
  <dc:creator>Olivier Kosinski</dc:creator>
  <cp:keywords/>
  <dc:description/>
  <cp:lastModifiedBy>Raphaelle Poveda</cp:lastModifiedBy>
  <cp:revision>308</cp:revision>
  <dcterms:created xsi:type="dcterms:W3CDTF">2014-12-08T14:08:59Z</dcterms:created>
  <dcterms:modified xsi:type="dcterms:W3CDTF">2017-09-11T14:49:33Z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0x010100505AF35FDCA54D2FA379F261E520FD37003BA607584A07684089D0538041E4120804070802004495013D04E6D140B0554904C0AFA86A</vt:lpwstr>
  </property>
</Properties>
</file>