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303" r:id="rId5"/>
    <p:sldId id="258" r:id="rId6"/>
    <p:sldId id="259" r:id="rId7"/>
    <p:sldId id="267" r:id="rId8"/>
    <p:sldId id="305" r:id="rId9"/>
    <p:sldId id="264" r:id="rId10"/>
    <p:sldId id="274" r:id="rId11"/>
    <p:sldId id="296" r:id="rId12"/>
    <p:sldId id="290" r:id="rId13"/>
    <p:sldId id="304" r:id="rId14"/>
    <p:sldId id="297" r:id="rId15"/>
    <p:sldId id="30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EB5"/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29" autoAdjust="0"/>
  </p:normalViewPr>
  <p:slideViewPr>
    <p:cSldViewPr>
      <p:cViewPr varScale="1">
        <p:scale>
          <a:sx n="52" d="100"/>
          <a:sy n="52" d="100"/>
        </p:scale>
        <p:origin x="21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76BA6-0ED8-4853-A8F7-4402E2835AAF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7F4E3-A7C2-4C61-BB71-EC48627B2CA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25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309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66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956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None/>
              <a:defRPr/>
            </a:pPr>
            <a:r>
              <a:rPr lang="fr-FR" dirty="0" smtClean="0"/>
              <a:t>Approcher</a:t>
            </a:r>
            <a:r>
              <a:rPr lang="fr-FR" baseline="0" dirty="0" smtClean="0"/>
              <a:t> le Sudoc quant à la qualité globale et particulière, c’est ambitieux voire inconscient !</a:t>
            </a:r>
          </a:p>
          <a:p>
            <a:pPr>
              <a:buFont typeface="Arial" charset="0"/>
              <a:buNone/>
              <a:defRPr/>
            </a:pPr>
            <a:r>
              <a:rPr lang="fr-FR" dirty="0" smtClean="0"/>
              <a:t>Il est presque</a:t>
            </a:r>
            <a:r>
              <a:rPr lang="fr-FR" baseline="0" dirty="0" smtClean="0"/>
              <a:t> fou d’énoncer que la l</a:t>
            </a:r>
            <a:r>
              <a:rPr lang="fr-FR" dirty="0" smtClean="0"/>
              <a:t>igne d’horizon du Sudoc = l’exhaustivité</a:t>
            </a:r>
            <a:r>
              <a:rPr lang="fr-FR" baseline="0" dirty="0" smtClean="0"/>
              <a:t> du signalement</a:t>
            </a:r>
          </a:p>
          <a:p>
            <a:pPr>
              <a:buFont typeface="Arial" charset="0"/>
              <a:buNone/>
              <a:defRPr/>
            </a:pPr>
            <a:r>
              <a:rPr lang="fr-FR" baseline="0" dirty="0" smtClean="0"/>
              <a:t>AlgoSudoc, CheckSudoc, etc.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9FE93-F264-48F2-8BFD-91D4B7DA7812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045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514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60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447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Dans la</a:t>
            </a:r>
            <a:r>
              <a:rPr lang="fr-FR" baseline="0" dirty="0" smtClean="0"/>
              <a:t> rubrique « rendre visible les anomalies »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7F4E3-A7C2-4C61-BB71-EC48627B2CA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458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moodle.abes.fr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www.abes.fr/Media/Fichiers/Formation/Procedure-Suivre-un-J.e-cou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moodle.abes.fr/course/view.php?id=100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documentation.abes.fr/aideidrefalgoliens/index.html" TargetMode="External"/><Relationship Id="rId10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ref.fr/AlgoLiens?typdoc=Aa&amp;iln=100&amp;code=B60X&amp;date=20150310" TargetMode="External"/><Relationship Id="rId2" Type="http://schemas.openxmlformats.org/officeDocument/2006/relationships/hyperlink" Target="http://www.idref.fr/AlgoLiens?iln=XX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Bf1yWmG97Qd3XYm5FVBInxnDBKLD36pdGgySUspHPsk/edit?usp=shari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/www.idref.fr/AlgoLiens?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err="1"/>
              <a:t>AlgoLiens</a:t>
            </a:r>
            <a:r>
              <a:rPr lang="fr-FR" b="1" dirty="0"/>
              <a:t> : prise en main personnalisée</a:t>
            </a:r>
            <a:endParaRPr lang="fr-FR" b="1" dirty="0">
              <a:solidFill>
                <a:srgbClr val="1E2B62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235240" y="2724990"/>
            <a:ext cx="403244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/>
              <a:t>Séance de questions / réponses, dans l’esprit d’une séance de Travaux Pratiques, afin d'utiliser au mieux ce nouvel </a:t>
            </a:r>
            <a:r>
              <a:rPr lang="fr-FR" sz="1600" dirty="0" smtClean="0"/>
              <a:t>outil</a:t>
            </a:r>
          </a:p>
          <a:p>
            <a:endParaRPr lang="fr-FR" sz="1600" dirty="0"/>
          </a:p>
          <a:p>
            <a:r>
              <a:rPr lang="fr-FR" b="1" dirty="0" smtClean="0">
                <a:solidFill>
                  <a:schemeClr val="tx2"/>
                </a:solidFill>
              </a:rPr>
              <a:t>Préalable</a:t>
            </a:r>
            <a:endParaRPr lang="fr-FR" b="1" dirty="0">
              <a:solidFill>
                <a:schemeClr val="tx2"/>
              </a:solidFill>
            </a:endParaRPr>
          </a:p>
          <a:p>
            <a:r>
              <a:rPr lang="fr-FR" sz="1600" dirty="0" smtClean="0"/>
              <a:t>Avoir </a:t>
            </a:r>
            <a:r>
              <a:rPr lang="fr-FR" sz="1600" dirty="0"/>
              <a:t>pris connaissance du </a:t>
            </a:r>
            <a:r>
              <a:rPr lang="fr-FR" sz="1600" dirty="0">
                <a:hlinkClick r:id="rId5"/>
              </a:rPr>
              <a:t>manuel </a:t>
            </a:r>
            <a:r>
              <a:rPr lang="fr-FR" sz="1600" dirty="0" err="1">
                <a:hlinkClick r:id="rId5"/>
              </a:rPr>
              <a:t>AlgoLiens</a:t>
            </a:r>
            <a:r>
              <a:rPr lang="fr-FR" sz="1600" dirty="0"/>
              <a:t> et des </a:t>
            </a:r>
            <a:r>
              <a:rPr lang="fr-FR" sz="1600" dirty="0">
                <a:hlinkClick r:id="rId6"/>
              </a:rPr>
              <a:t>tutoriels</a:t>
            </a:r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4716016" y="3140968"/>
            <a:ext cx="410445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Correspondant Autorité</a:t>
            </a:r>
          </a:p>
          <a:p>
            <a:r>
              <a:rPr lang="fr-FR" sz="1600" dirty="0" smtClean="0"/>
              <a:t>Correspondant catalogage</a:t>
            </a:r>
          </a:p>
          <a:p>
            <a:r>
              <a:rPr lang="fr-FR" sz="1600" dirty="0" smtClean="0"/>
              <a:t>Coordinateur </a:t>
            </a:r>
            <a:r>
              <a:rPr lang="fr-FR" sz="1600" dirty="0" err="1" smtClean="0"/>
              <a:t>Sudoc</a:t>
            </a:r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107504" y="4726885"/>
            <a:ext cx="88569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pPr algn="ctr"/>
            <a:r>
              <a:rPr lang="fr-FR" sz="1600" dirty="0"/>
              <a:t>François Mistral, responsable </a:t>
            </a:r>
            <a:r>
              <a:rPr lang="fr-FR" sz="1600" dirty="0" err="1"/>
              <a:t>IdRef</a:t>
            </a:r>
            <a:r>
              <a:rPr lang="fr-FR" sz="1600" dirty="0"/>
              <a:t>-Autorités</a:t>
            </a:r>
          </a:p>
          <a:p>
            <a:pPr algn="ctr"/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modérateur : Olivier </a:t>
            </a:r>
            <a:r>
              <a:rPr lang="fr-FR" sz="1600" dirty="0" err="1">
                <a:solidFill>
                  <a:schemeClr val="bg1">
                    <a:lumMod val="50000"/>
                  </a:schemeClr>
                </a:solidFill>
              </a:rPr>
              <a:t>Kosinski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service formation et documentation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769441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r>
              <a:rPr lang="fr-FR" sz="1100" dirty="0"/>
              <a:t>Modalités pour suivre le </a:t>
            </a:r>
            <a:r>
              <a:rPr lang="fr-FR" sz="1100" dirty="0" err="1"/>
              <a:t>J.e</a:t>
            </a:r>
            <a:r>
              <a:rPr lang="fr-FR" sz="1100" dirty="0"/>
              <a:t>-cours : </a:t>
            </a:r>
            <a:r>
              <a:rPr lang="fr-FR" sz="1100" dirty="0">
                <a:hlinkClick r:id="rId7"/>
              </a:rPr>
              <a:t>cliquez ici</a:t>
            </a:r>
            <a:r>
              <a:rPr lang="fr-FR" sz="1100" dirty="0"/>
              <a:t>.</a:t>
            </a:r>
          </a:p>
          <a:p>
            <a:r>
              <a:rPr lang="fr-FR" sz="1100" dirty="0"/>
              <a:t>ATTENTION : la session sera enregistrée afin d'être diffusée sur notre </a:t>
            </a:r>
            <a:r>
              <a:rPr lang="fr-FR" sz="1100" dirty="0">
                <a:hlinkClick r:id="rId8"/>
              </a:rPr>
              <a:t>plateforme d'autoformation</a:t>
            </a:r>
            <a:r>
              <a:rPr lang="fr-FR" sz="1100" dirty="0"/>
              <a:t>. En rejoignant cette session, vous consentez à ces enregistrements.</a:t>
            </a:r>
          </a:p>
          <a:p>
            <a:r>
              <a:rPr lang="fr-FR" sz="1100" dirty="0"/>
              <a:t>A SAVOIR:  le nombre limite d'inscrits est limité à 100 participants. Ce </a:t>
            </a:r>
            <a:r>
              <a:rPr lang="fr-FR" sz="1100" dirty="0" err="1"/>
              <a:t>J.e</a:t>
            </a:r>
            <a:r>
              <a:rPr lang="fr-FR" sz="1100" dirty="0"/>
              <a:t>-cours sera consultable en ligne après la session.</a:t>
            </a:r>
          </a:p>
        </p:txBody>
      </p:sp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7950447" y="2724990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Idref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89" t="-1891" r="30489" b="1891"/>
          <a:stretch/>
        </p:blipFill>
        <p:spPr bwMode="auto">
          <a:xfrm>
            <a:off x="7263321" y="2967087"/>
            <a:ext cx="720080" cy="92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807" y="3657382"/>
            <a:ext cx="1209611" cy="63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6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Générer votre tableau de bord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Partie de la requête la plus globale :</a:t>
            </a:r>
          </a:p>
          <a:p>
            <a:pPr lvl="1"/>
            <a:r>
              <a:rPr lang="fr-FR" dirty="0" smtClean="0">
                <a:hlinkClick r:id="rId2"/>
              </a:rPr>
              <a:t>www.idref.fr/AlgoLiens?iln=XXX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smtClean="0"/>
              <a:t>Aller vers les requêtes plus fines :</a:t>
            </a:r>
          </a:p>
          <a:p>
            <a:pPr lvl="1"/>
            <a:r>
              <a:rPr lang="fr-FR" dirty="0">
                <a:hlinkClick r:id="rId3"/>
              </a:rPr>
              <a:t>www.idref.fr/AlgoLiens</a:t>
            </a:r>
            <a:r>
              <a:rPr lang="fr-FR" dirty="0" smtClean="0">
                <a:hlinkClick r:id="rId3"/>
              </a:rPr>
              <a:t>? </a:t>
            </a:r>
            <a:r>
              <a:rPr lang="fr-FR" dirty="0" err="1" smtClean="0">
                <a:hlinkClick r:id="rId3"/>
              </a:rPr>
              <a:t>iln</a:t>
            </a:r>
            <a:r>
              <a:rPr lang="fr-FR" dirty="0" smtClean="0">
                <a:hlinkClick r:id="rId3"/>
              </a:rPr>
              <a:t>=100</a:t>
            </a:r>
            <a:r>
              <a:rPr lang="fr-FR" dirty="0" smtClean="0"/>
              <a:t>	</a:t>
            </a:r>
            <a:r>
              <a:rPr lang="fr-FR" dirty="0" smtClean="0">
                <a:hlinkClick r:id="rId3"/>
              </a:rPr>
              <a:t>&amp;</a:t>
            </a:r>
            <a:r>
              <a:rPr lang="fr-FR" dirty="0" err="1" smtClean="0">
                <a:hlinkClick r:id="rId3"/>
              </a:rPr>
              <a:t>typdoc</a:t>
            </a:r>
            <a:r>
              <a:rPr lang="fr-FR" dirty="0" smtClean="0">
                <a:hlinkClick r:id="rId3"/>
              </a:rPr>
              <a:t>=</a:t>
            </a:r>
            <a:r>
              <a:rPr lang="fr-FR" dirty="0" err="1" smtClean="0">
                <a:hlinkClick r:id="rId3"/>
              </a:rPr>
              <a:t>Aa&amp;code</a:t>
            </a:r>
            <a:r>
              <a:rPr lang="fr-FR" dirty="0" smtClean="0">
                <a:hlinkClick r:id="rId3"/>
              </a:rPr>
              <a:t>=B600&amp;date=20150310</a:t>
            </a:r>
            <a:endParaRPr lang="fr-FR" dirty="0" smtClean="0"/>
          </a:p>
          <a:p>
            <a:pPr lvl="1"/>
            <a:r>
              <a:rPr lang="fr-FR" dirty="0" smtClean="0"/>
              <a:t>+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&amp;unica=1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++ </a:t>
            </a:r>
            <a:r>
              <a:rPr lang="fr-FR" dirty="0" smtClean="0">
                <a:solidFill>
                  <a:srgbClr val="00B050"/>
                </a:solidFill>
              </a:rPr>
              <a:t>&amp;unica=2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0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Tableau de bord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hlinkClick r:id="rId3"/>
              </a:rPr>
              <a:t>https://</a:t>
            </a:r>
            <a:r>
              <a:rPr lang="fr-FR" dirty="0" smtClean="0">
                <a:hlinkClick r:id="rId3"/>
              </a:rPr>
              <a:t>docs.google.com/spreadsheets/d/1Bf1yWmG97Qd3XYm5FVBInxnDBKLD36pdGgySUspHPsk/edit?usp=sharing</a:t>
            </a:r>
            <a:endParaRPr lang="fr-FR" dirty="0" smtClean="0"/>
          </a:p>
          <a:p>
            <a:pPr marL="0" indent="0">
              <a:buNone/>
            </a:pPr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Modèle de Tableau de bord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Ventilation </a:t>
            </a:r>
            <a:r>
              <a:rPr lang="fr-FR" dirty="0"/>
              <a:t>des </a:t>
            </a:r>
            <a:r>
              <a:rPr lang="fr-FR" dirty="0" err="1"/>
              <a:t>unicas</a:t>
            </a:r>
            <a:r>
              <a:rPr lang="fr-FR" dirty="0"/>
              <a:t> par ILN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05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Merci de votre </a:t>
            </a:r>
            <a:r>
              <a:rPr lang="fr-FR" sz="3600" dirty="0" smtClean="0">
                <a:solidFill>
                  <a:srgbClr val="002060"/>
                </a:solidFill>
              </a:rPr>
              <a:t>attention</a:t>
            </a:r>
            <a:r>
              <a:rPr lang="fr-FR" dirty="0" smtClean="0"/>
              <a:t>,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dirty="0"/>
              <a:t>	</a:t>
            </a:r>
            <a:r>
              <a:rPr lang="fr-FR" dirty="0" smtClean="0"/>
              <a:t>	place à vos </a:t>
            </a:r>
            <a:r>
              <a:rPr lang="fr-FR" sz="3600" dirty="0" smtClean="0">
                <a:solidFill>
                  <a:srgbClr val="7030A0"/>
                </a:solidFill>
              </a:rPr>
              <a:t>questions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52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Situer le contexte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Générer un rapport dynamique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Engager un chantier de correction</a:t>
            </a:r>
          </a:p>
        </p:txBody>
      </p:sp>
    </p:spTree>
    <p:extLst>
      <p:ext uri="{BB962C8B-B14F-4D97-AF65-F5344CB8AC3E}">
        <p14:creationId xmlns:p14="http://schemas.microsoft.com/office/powerpoint/2010/main" val="31328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RAppel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 du contexte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939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Qualité du catalogue </a:t>
            </a:r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412" y="544513"/>
            <a:ext cx="836324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390364" y="2060848"/>
            <a:ext cx="83632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3200" dirty="0" smtClean="0"/>
              <a:t>Approcher la notion de qualité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3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3200" dirty="0" smtClean="0"/>
              <a:t>Compléter la boite à outils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32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3200" dirty="0" smtClean="0"/>
              <a:t>Traiter les anomalies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endParaRPr lang="fr-FR" sz="2400" dirty="0" smtClean="0"/>
          </a:p>
          <a:p>
            <a:r>
              <a:rPr lang="fr-FR" sz="2400" dirty="0" smtClean="0"/>
              <a:t>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Richesse des 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autorités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Les </a:t>
            </a:r>
            <a:r>
              <a:rPr lang="fr-FR" dirty="0" smtClean="0"/>
              <a:t>enjeux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Exhaustivité du signalement catalographique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Valorisation scientifique de l’IST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Valorisation patrimoniale des BU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Contribution au Web de données liées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Les projets </a:t>
            </a:r>
            <a:r>
              <a:rPr lang="fr-FR" dirty="0" smtClean="0"/>
              <a:t>nationaux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Fichier National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d’Entités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Conditor</a:t>
            </a:r>
          </a:p>
          <a:p>
            <a:pPr marL="914400" lvl="1" indent="-514350">
              <a:buFont typeface="+mj-lt"/>
              <a:buAutoNum type="arabicPeriod"/>
            </a:pPr>
            <a:endParaRPr lang="fr-FR" dirty="0"/>
          </a:p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12" y="544513"/>
            <a:ext cx="836324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0456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Générer un rapport dynamique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Comprendre le fonctionnement du </a:t>
            </a:r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webservice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AlgoLiens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97152"/>
          </a:xfrm>
        </p:spPr>
        <p:txBody>
          <a:bodyPr>
            <a:normAutofit lnSpcReduction="10000"/>
          </a:bodyPr>
          <a:lstStyle/>
          <a:p>
            <a:r>
              <a:rPr lang="fr-FR" sz="2400" dirty="0" smtClean="0"/>
              <a:t>Appeler le WS par url	</a:t>
            </a:r>
            <a:r>
              <a:rPr lang="fr-FR" sz="2800" dirty="0" smtClean="0"/>
              <a:t>				</a:t>
            </a:r>
            <a:r>
              <a:rPr lang="fr-FR" sz="2400" dirty="0" smtClean="0">
                <a:hlinkClick r:id="rId3" action="ppaction://hlinkfile"/>
              </a:rPr>
              <a:t>http://www.idref.fr/AlgoLiens?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À compléter par des paramètres</a:t>
            </a:r>
          </a:p>
          <a:p>
            <a:pPr lvl="1"/>
            <a:r>
              <a:rPr lang="fr-FR" sz="2400" dirty="0" smtClean="0"/>
              <a:t>rechercher par zones de liens 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</a:rPr>
              <a:t>&amp;code=</a:t>
            </a:r>
          </a:p>
          <a:p>
            <a:pPr lvl="1"/>
            <a:r>
              <a:rPr lang="fr-FR" sz="2400" dirty="0" smtClean="0"/>
              <a:t>rechercher à partir d’un jour </a:t>
            </a:r>
            <a:r>
              <a:rPr lang="fr-FR" sz="2400" b="1" dirty="0" smtClean="0">
                <a:solidFill>
                  <a:srgbClr val="FF0000"/>
                </a:solidFill>
              </a:rPr>
              <a:t>&amp;date=</a:t>
            </a:r>
          </a:p>
          <a:p>
            <a:pPr lvl="1"/>
            <a:r>
              <a:rPr lang="fr-FR" sz="2400" dirty="0"/>
              <a:t>rechercher par type de document </a:t>
            </a:r>
            <a:r>
              <a:rPr lang="fr-FR" sz="2400" b="1" dirty="0">
                <a:solidFill>
                  <a:srgbClr val="FFC000"/>
                </a:solidFill>
              </a:rPr>
              <a:t>&amp;</a:t>
            </a:r>
            <a:r>
              <a:rPr lang="fr-FR" sz="2400" b="1" dirty="0" err="1">
                <a:solidFill>
                  <a:srgbClr val="FFC000"/>
                </a:solidFill>
              </a:rPr>
              <a:t>typdoc</a:t>
            </a:r>
            <a:r>
              <a:rPr lang="fr-FR" sz="2400" b="1" dirty="0" smtClean="0">
                <a:solidFill>
                  <a:srgbClr val="FFC000"/>
                </a:solidFill>
              </a:rPr>
              <a:t>=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lvl="1"/>
            <a:r>
              <a:rPr lang="fr-FR" sz="2400" dirty="0" smtClean="0"/>
              <a:t>rechercher les notices d’un établissement  </a:t>
            </a:r>
            <a:r>
              <a:rPr lang="fr-FR" sz="2400" b="1" dirty="0">
                <a:solidFill>
                  <a:srgbClr val="08BEB5"/>
                </a:solidFill>
              </a:rPr>
              <a:t>&amp;</a:t>
            </a:r>
            <a:r>
              <a:rPr lang="fr-FR" sz="2400" b="1" dirty="0" err="1">
                <a:solidFill>
                  <a:srgbClr val="08BEB5"/>
                </a:solidFill>
              </a:rPr>
              <a:t>iln</a:t>
            </a:r>
            <a:r>
              <a:rPr lang="fr-FR" sz="2400" b="1" dirty="0">
                <a:solidFill>
                  <a:srgbClr val="08BEB5"/>
                </a:solidFill>
              </a:rPr>
              <a:t>= </a:t>
            </a:r>
            <a:r>
              <a:rPr lang="fr-FR" sz="2400" dirty="0" smtClean="0"/>
              <a:t>ou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FR" sz="2400" b="1" dirty="0">
                <a:solidFill>
                  <a:srgbClr val="08BEB5"/>
                </a:solidFill>
              </a:rPr>
              <a:t>&amp;</a:t>
            </a:r>
            <a:r>
              <a:rPr lang="fr-FR" sz="2400" b="1" dirty="0" err="1">
                <a:solidFill>
                  <a:srgbClr val="08BEB5"/>
                </a:solidFill>
              </a:rPr>
              <a:t>rcr</a:t>
            </a:r>
            <a:r>
              <a:rPr lang="fr-FR" sz="2400" b="1" dirty="0" smtClean="0">
                <a:solidFill>
                  <a:srgbClr val="08BEB5"/>
                </a:solidFill>
              </a:rPr>
              <a:t>=</a:t>
            </a:r>
          </a:p>
          <a:p>
            <a:pPr lvl="1"/>
            <a:r>
              <a:rPr lang="fr-FR" sz="2400" dirty="0" smtClean="0"/>
              <a:t>rechercher les </a:t>
            </a:r>
            <a:r>
              <a:rPr lang="fr-FR" sz="2400" dirty="0" err="1" smtClean="0"/>
              <a:t>unicas</a:t>
            </a:r>
            <a:r>
              <a:rPr lang="fr-FR" sz="2400" dirty="0" smtClean="0"/>
              <a:t> </a:t>
            </a:r>
            <a:r>
              <a:rPr lang="fr-FR" sz="2400" b="1" dirty="0">
                <a:solidFill>
                  <a:srgbClr val="92D050"/>
                </a:solidFill>
              </a:rPr>
              <a:t>&amp;</a:t>
            </a:r>
            <a:r>
              <a:rPr lang="fr-FR" sz="2400" b="1" dirty="0" err="1">
                <a:solidFill>
                  <a:srgbClr val="92D050"/>
                </a:solidFill>
              </a:rPr>
              <a:t>unica</a:t>
            </a:r>
            <a:r>
              <a:rPr lang="fr-FR" sz="2400" b="1" dirty="0">
                <a:solidFill>
                  <a:srgbClr val="92D050"/>
                </a:solidFill>
              </a:rPr>
              <a:t>=</a:t>
            </a:r>
            <a:r>
              <a:rPr lang="fr-FR" sz="2400" b="1" dirty="0" err="1">
                <a:solidFill>
                  <a:srgbClr val="92D050"/>
                </a:solidFill>
              </a:rPr>
              <a:t>rcr</a:t>
            </a:r>
            <a:r>
              <a:rPr lang="fr-FR" sz="2400" b="1" dirty="0">
                <a:solidFill>
                  <a:srgbClr val="92D050"/>
                </a:solidFill>
              </a:rPr>
              <a:t> </a:t>
            </a:r>
            <a:r>
              <a:rPr lang="fr-FR" sz="2400" dirty="0"/>
              <a:t>ou</a:t>
            </a:r>
            <a:r>
              <a:rPr lang="fr-FR" sz="2400" b="1" dirty="0"/>
              <a:t> </a:t>
            </a:r>
            <a:r>
              <a:rPr lang="fr-FR" sz="2400" b="1" dirty="0">
                <a:solidFill>
                  <a:srgbClr val="92D050"/>
                </a:solidFill>
              </a:rPr>
              <a:t>&amp;</a:t>
            </a:r>
            <a:r>
              <a:rPr lang="fr-FR" sz="2400" b="1" dirty="0" err="1">
                <a:solidFill>
                  <a:srgbClr val="92D050"/>
                </a:solidFill>
              </a:rPr>
              <a:t>unica</a:t>
            </a:r>
            <a:r>
              <a:rPr lang="fr-FR" sz="2400" b="1" dirty="0">
                <a:solidFill>
                  <a:srgbClr val="92D050"/>
                </a:solidFill>
              </a:rPr>
              <a:t>=</a:t>
            </a:r>
            <a:r>
              <a:rPr lang="fr-FR" sz="2400" b="1" dirty="0" err="1">
                <a:solidFill>
                  <a:srgbClr val="92D050"/>
                </a:solidFill>
              </a:rPr>
              <a:t>iln</a:t>
            </a:r>
            <a:r>
              <a:rPr lang="fr-FR" sz="2400" b="1">
                <a:solidFill>
                  <a:srgbClr val="92D050"/>
                </a:solidFill>
              </a:rPr>
              <a:t> </a:t>
            </a:r>
            <a:endParaRPr lang="fr-FR" sz="2400" b="1" smtClean="0">
              <a:solidFill>
                <a:srgbClr val="92D050"/>
              </a:solidFill>
            </a:endParaRPr>
          </a:p>
          <a:p>
            <a:pPr lvl="1"/>
            <a:endParaRPr lang="fr-FR" sz="2400" b="1" dirty="0">
              <a:solidFill>
                <a:srgbClr val="92D050"/>
              </a:solidFill>
              <a:hlinkClick r:id="rId3" action="ppaction://hlinkfile"/>
            </a:endParaRPr>
          </a:p>
          <a:p>
            <a:pPr marL="514350" indent="-457200"/>
            <a:r>
              <a:rPr lang="fr-FR" sz="2400" dirty="0" smtClean="0"/>
              <a:t>Exemple</a:t>
            </a:r>
            <a:endParaRPr lang="fr-FR" sz="2400" dirty="0" smtClean="0">
              <a:hlinkClick r:id="rId3" action="ppaction://hlinkfile"/>
            </a:endParaRPr>
          </a:p>
          <a:p>
            <a:pPr marL="57150" indent="0">
              <a:buNone/>
            </a:pPr>
            <a:r>
              <a:rPr lang="fr-FR" sz="1800" dirty="0" smtClean="0">
                <a:hlinkClick r:id="rId3" action="ppaction://hlinkfile"/>
              </a:rPr>
              <a:t>http://www.idref.fr/AlgoLiens?</a:t>
            </a:r>
            <a:r>
              <a:rPr lang="fr-FR" sz="2000" b="1" dirty="0" smtClean="0">
                <a:solidFill>
                  <a:schemeClr val="accent4">
                    <a:lumMod val="75000"/>
                  </a:schemeClr>
                </a:solidFill>
              </a:rPr>
              <a:t>&amp;code=xxx</a:t>
            </a:r>
            <a:r>
              <a:rPr lang="fr-FR" sz="2000" b="1" dirty="0" smtClean="0">
                <a:solidFill>
                  <a:srgbClr val="FF0000"/>
                </a:solidFill>
              </a:rPr>
              <a:t>&amp;date=xxxxxxxx</a:t>
            </a:r>
            <a:r>
              <a:rPr lang="fr-FR" sz="2000" b="1" dirty="0" smtClean="0">
                <a:solidFill>
                  <a:srgbClr val="FFC000"/>
                </a:solidFill>
              </a:rPr>
              <a:t>&amp;typdoc=Xx</a:t>
            </a:r>
            <a:r>
              <a:rPr lang="fr-FR" sz="2000" b="1" dirty="0" smtClean="0">
                <a:solidFill>
                  <a:srgbClr val="08BEB5"/>
                </a:solidFill>
              </a:rPr>
              <a:t>&amp;iln=x</a:t>
            </a:r>
            <a:r>
              <a:rPr lang="fr-FR" sz="2000" b="1" dirty="0" smtClean="0">
                <a:solidFill>
                  <a:srgbClr val="92D050"/>
                </a:solidFill>
              </a:rPr>
              <a:t>&amp;unica=rcr </a:t>
            </a:r>
            <a:endParaRPr lang="fr-FR" sz="2000" b="1" dirty="0" smtClean="0">
              <a:solidFill>
                <a:srgbClr val="FFC000"/>
              </a:solidFill>
            </a:endParaRPr>
          </a:p>
          <a:p>
            <a:pPr marL="457200" lvl="1" indent="0">
              <a:buNone/>
            </a:pPr>
            <a:endParaRPr lang="fr-FR" sz="2400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sz="2400" b="1" dirty="0">
              <a:solidFill>
                <a:schemeClr val="accent4">
                  <a:lumMod val="75000"/>
                </a:schemeClr>
              </a:solidFill>
            </a:endParaRPr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Engager un chantier de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correctioN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Quelques conseils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472608"/>
          </a:xfrm>
        </p:spPr>
        <p:txBody>
          <a:bodyPr>
            <a:normAutofit fontScale="77500" lnSpcReduction="20000"/>
          </a:bodyPr>
          <a:lstStyle/>
          <a:p>
            <a:r>
              <a:rPr lang="fr-FR" sz="2800" dirty="0" smtClean="0"/>
              <a:t>Générer votre Tableau de bord</a:t>
            </a:r>
          </a:p>
          <a:p>
            <a:pPr lvl="1"/>
            <a:r>
              <a:rPr lang="fr-FR" sz="2400" dirty="0" smtClean="0"/>
              <a:t>Avoir une vue complète </a:t>
            </a:r>
          </a:p>
          <a:p>
            <a:pPr lvl="1"/>
            <a:r>
              <a:rPr lang="fr-FR" sz="2400" dirty="0" smtClean="0"/>
              <a:t>Circonscrire des périmètres pertinents / à votre échelle</a:t>
            </a:r>
          </a:p>
          <a:p>
            <a:endParaRPr lang="fr-FR" sz="2800" dirty="0"/>
          </a:p>
          <a:p>
            <a:r>
              <a:rPr lang="fr-FR" sz="2800" dirty="0" smtClean="0"/>
              <a:t>Traiter avec ordre et méthode</a:t>
            </a:r>
          </a:p>
          <a:p>
            <a:pPr lvl="1"/>
            <a:r>
              <a:rPr lang="fr-FR" sz="2400" dirty="0" smtClean="0"/>
              <a:t>Les anomalies de votre établissement</a:t>
            </a:r>
          </a:p>
          <a:p>
            <a:pPr lvl="1"/>
            <a:r>
              <a:rPr lang="fr-FR" sz="2400" dirty="0"/>
              <a:t>Les anomalies de vos </a:t>
            </a:r>
            <a:r>
              <a:rPr lang="fr-FR" sz="2400" dirty="0" err="1" smtClean="0"/>
              <a:t>unicas</a:t>
            </a:r>
            <a:endParaRPr lang="fr-FR" sz="2400" dirty="0" smtClean="0"/>
          </a:p>
          <a:p>
            <a:pPr lvl="1"/>
            <a:r>
              <a:rPr lang="fr-FR" sz="2400" dirty="0"/>
              <a:t>Les anomalies de </a:t>
            </a:r>
            <a:r>
              <a:rPr lang="fr-FR" sz="2400" dirty="0" smtClean="0"/>
              <a:t>pour type de document</a:t>
            </a:r>
          </a:p>
          <a:p>
            <a:pPr lvl="1"/>
            <a:r>
              <a:rPr lang="fr-FR" sz="2400" dirty="0" smtClean="0"/>
              <a:t>etc.</a:t>
            </a:r>
          </a:p>
          <a:p>
            <a:pPr lvl="1"/>
            <a:endParaRPr lang="fr-FR" sz="2400" dirty="0" smtClean="0"/>
          </a:p>
          <a:p>
            <a:r>
              <a:rPr lang="fr-FR" sz="2800" dirty="0" smtClean="0"/>
              <a:t>Modifier = Corriger &amp; Améliorer</a:t>
            </a:r>
          </a:p>
          <a:p>
            <a:pPr lvl="1"/>
            <a:r>
              <a:rPr lang="fr-FR" sz="2400" dirty="0"/>
              <a:t>relecture globale de la notice</a:t>
            </a:r>
          </a:p>
          <a:p>
            <a:pPr lvl="1"/>
            <a:r>
              <a:rPr lang="fr-FR" sz="2400" dirty="0" smtClean="0"/>
              <a:t>complétude et exactitude des données</a:t>
            </a:r>
          </a:p>
          <a:p>
            <a:pPr lvl="1"/>
            <a:endParaRPr lang="fr-FR" sz="2400" dirty="0" smtClean="0"/>
          </a:p>
          <a:p>
            <a:r>
              <a:rPr lang="fr-FR" sz="2800" dirty="0" smtClean="0"/>
              <a:t>Informer &amp; Solliciter :</a:t>
            </a:r>
          </a:p>
          <a:p>
            <a:pPr lvl="1"/>
            <a:r>
              <a:rPr lang="fr-FR" sz="2400" dirty="0" smtClean="0"/>
              <a:t>accompagnement technique de la part de l’ABES</a:t>
            </a:r>
          </a:p>
          <a:p>
            <a:pPr lvl="1"/>
            <a:r>
              <a:rPr lang="fr-FR" sz="2400" dirty="0" smtClean="0"/>
              <a:t>accompagnement de </a:t>
            </a:r>
            <a:r>
              <a:rPr lang="fr-FR" sz="2400" dirty="0"/>
              <a:t>service de la part de l’ABES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0b5b3a2a06ff528dd6abe04d0b9d3f5f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21ebcfc7f0e24045c6a6f3d2e229ccee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DT"/>
          <xsd:enumeration value="SGT"/>
          <xsd:enumeration value="SPE"/>
          <xsd:enumeration value="SPR"/>
          <xsd:enumeration value="SRY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Montpellier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RPA</TRI>
    <Tags xmlns="9cb235b8-7541-4a6e-b886-1bf4192805bd" xsi:nil="true"/>
    <Structure xmlns="9cb235b8-7541-4a6e-b886-1bf4192805bd">DSR - PFD</Structure>
    <Type_x0020_de_x0020_document_x0020_standard xmlns="9cb235b8-7541-4a6e-b886-1bf4192805bd">Diaporama Formation</Type_x0020_de_x0020_document_x0020_standard>
    <Année xmlns="9cb235b8-7541-4a6e-b886-1bf4192805bd">2016</Année>
    <N_x00b0__x0020_session xmlns="9cb235b8-7541-4a6e-b886-1bf4192805bd" xsi:nil="true"/>
    <_DCDateCreated xmlns="http://schemas.microsoft.com/sharepoint/v3/fields">2016-11-30T23:00:00+00:00</_DCDateCrea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605118-61F4-4D4F-93C5-36512B2CE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D3DA22-16E7-418E-A1F2-1C90A5F308B5}">
  <ds:schemaRefs>
    <ds:schemaRef ds:uri="9cb235b8-7541-4a6e-b886-1bf4192805bd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/field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$ListId:Supports3;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2281</TotalTime>
  <Words>353</Words>
  <Application>Microsoft Office PowerPoint</Application>
  <PresentationFormat>Affichage à l'écran (4:3)</PresentationFormat>
  <Paragraphs>112</Paragraphs>
  <Slides>12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Thème Office</vt:lpstr>
      <vt:lpstr>Présentation PowerPoint</vt:lpstr>
      <vt:lpstr>plan</vt:lpstr>
      <vt:lpstr>RAppel du contexte </vt:lpstr>
      <vt:lpstr>Qualité du catalogue </vt:lpstr>
      <vt:lpstr>Richesse des autorités  </vt:lpstr>
      <vt:lpstr>Générer un rapport dynamique</vt:lpstr>
      <vt:lpstr>Comprendre le fonctionnement du webservice AlgoLiens</vt:lpstr>
      <vt:lpstr>Engager un chantier de correctioN</vt:lpstr>
      <vt:lpstr>Quelques conseils</vt:lpstr>
      <vt:lpstr>Générer votre tableau de bord</vt:lpstr>
      <vt:lpstr>Tableau de bord</vt:lpstr>
      <vt:lpstr>Présentation PowerPoint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AlgoLiens service de détection d'absence de liens dans les notices</dc:title>
  <dc:creator>Olivier Kosinski</dc:creator>
  <cp:keywords/>
  <dc:description/>
  <cp:lastModifiedBy>Olivier Kosinski</cp:lastModifiedBy>
  <cp:revision>314</cp:revision>
  <dcterms:created xsi:type="dcterms:W3CDTF">2014-12-08T14:08:59Z</dcterms:created>
  <dcterms:modified xsi:type="dcterms:W3CDTF">2017-03-03T07:25:26Z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