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9" r:id="rId1"/>
    <p:sldMasterId id="2147483856" r:id="rId2"/>
    <p:sldMasterId id="2147483874" r:id="rId3"/>
  </p:sldMasterIdLst>
  <p:notesMasterIdLst>
    <p:notesMasterId r:id="rId28"/>
  </p:notesMasterIdLst>
  <p:handoutMasterIdLst>
    <p:handoutMasterId r:id="rId29"/>
  </p:handoutMasterIdLst>
  <p:sldIdLst>
    <p:sldId id="279" r:id="rId4"/>
    <p:sldId id="327" r:id="rId5"/>
    <p:sldId id="289" r:id="rId6"/>
    <p:sldId id="320" r:id="rId7"/>
    <p:sldId id="340" r:id="rId8"/>
    <p:sldId id="326" r:id="rId9"/>
    <p:sldId id="321" r:id="rId10"/>
    <p:sldId id="332" r:id="rId11"/>
    <p:sldId id="295" r:id="rId12"/>
    <p:sldId id="322" r:id="rId13"/>
    <p:sldId id="311" r:id="rId14"/>
    <p:sldId id="300" r:id="rId15"/>
    <p:sldId id="301" r:id="rId16"/>
    <p:sldId id="292" r:id="rId17"/>
    <p:sldId id="342" r:id="rId18"/>
    <p:sldId id="343" r:id="rId19"/>
    <p:sldId id="341" r:id="rId20"/>
    <p:sldId id="338" r:id="rId21"/>
    <p:sldId id="318" r:id="rId22"/>
    <p:sldId id="333" r:id="rId23"/>
    <p:sldId id="345" r:id="rId24"/>
    <p:sldId id="328" r:id="rId25"/>
    <p:sldId id="344" r:id="rId26"/>
    <p:sldId id="315" r:id="rId27"/>
  </p:sldIdLst>
  <p:sldSz cx="9144000" cy="6858000" type="screen4x3"/>
  <p:notesSz cx="6797675" cy="9926638"/>
  <p:defaultTextStyle>
    <a:defPPr>
      <a:defRPr lang="en-GB"/>
    </a:defPPr>
    <a:lvl1pPr algn="ctr" defTabSz="449263" rtl="0" fontAlgn="base">
      <a:lnSpc>
        <a:spcPct val="90000"/>
      </a:lnSpc>
      <a:spcBef>
        <a:spcPts val="225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ctr" defTabSz="449263" rtl="0" fontAlgn="base">
      <a:lnSpc>
        <a:spcPct val="90000"/>
      </a:lnSpc>
      <a:spcBef>
        <a:spcPts val="225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ctr" defTabSz="449263" rtl="0" fontAlgn="base">
      <a:lnSpc>
        <a:spcPct val="90000"/>
      </a:lnSpc>
      <a:spcBef>
        <a:spcPts val="225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ctr" defTabSz="449263" rtl="0" fontAlgn="base">
      <a:lnSpc>
        <a:spcPct val="90000"/>
      </a:lnSpc>
      <a:spcBef>
        <a:spcPts val="225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ctr" defTabSz="449263" rtl="0" fontAlgn="base">
      <a:lnSpc>
        <a:spcPct val="90000"/>
      </a:lnSpc>
      <a:spcBef>
        <a:spcPts val="225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08080"/>
    <a:srgbClr val="4C7678"/>
    <a:srgbClr val="E1EBE7"/>
    <a:srgbClr val="0066FF"/>
    <a:srgbClr val="FC8004"/>
    <a:srgbClr val="FFF305"/>
    <a:srgbClr val="FDBBB9"/>
    <a:srgbClr val="B3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6911" autoAdjust="0"/>
  </p:normalViewPr>
  <p:slideViewPr>
    <p:cSldViewPr>
      <p:cViewPr varScale="1">
        <p:scale>
          <a:sx n="93" d="100"/>
          <a:sy n="93" d="100"/>
        </p:scale>
        <p:origin x="-40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07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9829-72BA-409B-9552-02C193F4C032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Journée Aurore - 6 Novembre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8890C-3D22-4BBF-8D53-1D2EE5E792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971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defRPr/>
            </a:pPr>
            <a:endParaRPr lang="fr-FR" altLang="fr-FR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defRPr/>
            </a:pPr>
            <a:endParaRPr lang="fr-FR" altLang="fr-FR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defRPr/>
            </a:pPr>
            <a:endParaRPr lang="fr-FR" altLang="fr-FR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854450" y="0"/>
            <a:ext cx="2944813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defRPr/>
            </a:pPr>
            <a:endParaRPr lang="fr-FR" altLang="fr-FR"/>
          </a:p>
        </p:txBody>
      </p:sp>
      <p:sp>
        <p:nvSpPr>
          <p:cNvPr id="1946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4538"/>
            <a:ext cx="4954588" cy="37163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3288"/>
            <a:ext cx="4983162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49" tIns="46445" rIns="93249" bIns="4644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defRPr/>
            </a:pPr>
            <a:endParaRPr lang="fr-FR" alt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4450" y="9431338"/>
            <a:ext cx="2941638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49" tIns="46445" rIns="93249" bIns="46445" numCol="1" anchor="b" anchorCtr="0" compatLnSpc="1">
            <a:prstTxWarp prst="textNoShape">
              <a:avLst/>
            </a:prstTxWarp>
          </a:bodyPr>
          <a:lstStyle>
            <a:lvl1pPr marL="215922" indent="-215922" algn="r" hangingPunct="0">
              <a:lnSpc>
                <a:spcPct val="100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085E68CE-4C79-4D4D-BAD0-23F060C0B31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361977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215900" indent="-215900">
              <a:buFont typeface="Times New Roman" pitchFamily="18" charset="0"/>
              <a:buNone/>
              <a:tabLst>
                <a:tab pos="693738" algn="l"/>
                <a:tab pos="1392238" algn="l"/>
                <a:tab pos="2090738" algn="l"/>
                <a:tab pos="2789238" algn="l"/>
              </a:tabLst>
            </a:pPr>
            <a:fld id="{CA25E8AF-E3B2-4374-94D0-ABC4F419B5D8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marL="215900" indent="-215900">
                <a:buFont typeface="Times New Roman" pitchFamily="18" charset="0"/>
                <a:buNone/>
                <a:tabLst>
                  <a:tab pos="693738" algn="l"/>
                  <a:tab pos="1392238" algn="l"/>
                  <a:tab pos="2090738" algn="l"/>
                  <a:tab pos="2789238" algn="l"/>
                </a:tabLst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68" tIns="46534" rIns="93068" bIns="46534" anchor="b"/>
          <a:lstStyle/>
          <a:p>
            <a:pPr algn="r">
              <a:lnSpc>
                <a:spcPct val="100000"/>
              </a:lnSpc>
              <a:spcBef>
                <a:spcPct val="0"/>
              </a:spcBef>
              <a:tabLst>
                <a:tab pos="0" algn="l"/>
                <a:tab pos="877888" algn="l"/>
                <a:tab pos="1760538" algn="l"/>
                <a:tab pos="2643188" algn="l"/>
                <a:tab pos="3525838" algn="l"/>
                <a:tab pos="4406900" algn="l"/>
                <a:tab pos="5289550" algn="l"/>
                <a:tab pos="6172200" algn="l"/>
                <a:tab pos="7054850" algn="l"/>
                <a:tab pos="7935913" algn="l"/>
                <a:tab pos="8816975" algn="l"/>
                <a:tab pos="9699625" algn="l"/>
              </a:tabLst>
            </a:pPr>
            <a:fld id="{68E23EDE-263C-4BB7-BD16-FB9A5D846756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tabLst>
                  <a:tab pos="0" algn="l"/>
                  <a:tab pos="877888" algn="l"/>
                  <a:tab pos="1760538" algn="l"/>
                  <a:tab pos="2643188" algn="l"/>
                  <a:tab pos="3525838" algn="l"/>
                  <a:tab pos="4406900" algn="l"/>
                  <a:tab pos="5289550" algn="l"/>
                  <a:tab pos="6172200" algn="l"/>
                  <a:tab pos="7054850" algn="l"/>
                  <a:tab pos="7935913" algn="l"/>
                  <a:tab pos="8816975" algn="l"/>
                  <a:tab pos="9699625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949325" y="744538"/>
            <a:ext cx="4899025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05" tIns="44102" rIns="88205" bIns="44102" anchor="ctr"/>
          <a:lstStyle/>
          <a:p>
            <a:endParaRPr lang="fr-FR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/>
          </p:nvPr>
        </p:nvSpPr>
        <p:spPr>
          <a:xfrm>
            <a:off x="906463" y="4713288"/>
            <a:ext cx="4984750" cy="4468812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smtClean="0">
                <a:latin typeface="Times New Roman" pitchFamily="18" charset="0"/>
              </a:rPr>
              <a:t>Au fil des ans, le CINES a mis en place 3 types de services / plateformes d’archivage :</a:t>
            </a:r>
          </a:p>
          <a:p>
            <a:r>
              <a:rPr lang="fr-FR" altLang="fr-FR" smtClean="0">
                <a:latin typeface="Times New Roman" pitchFamily="18" charset="0"/>
              </a:rPr>
              <a:t>	- PAC : projet historique (thèses, Persée, numérisations de BU…)</a:t>
            </a:r>
          </a:p>
          <a:p>
            <a:r>
              <a:rPr lang="fr-FR" altLang="fr-FR" smtClean="0">
                <a:latin typeface="Times New Roman" pitchFamily="18" charset="0"/>
              </a:rPr>
              <a:t>	- ISAAC : données scientifiques nationales</a:t>
            </a:r>
          </a:p>
          <a:p>
            <a:r>
              <a:rPr lang="fr-FR" altLang="fr-FR" smtClean="0">
                <a:latin typeface="Times New Roman" pitchFamily="18" charset="0"/>
              </a:rPr>
              <a:t>	- EUDAT : grille européenne d’archivage</a:t>
            </a:r>
          </a:p>
          <a:p>
            <a:pPr>
              <a:buFont typeface="Wingdings" pitchFamily="2" charset="2"/>
              <a:buChar char="à"/>
            </a:pPr>
            <a:r>
              <a:rPr lang="fr-FR" altLang="fr-FR" smtClean="0">
                <a:latin typeface="Times New Roman" pitchFamily="18" charset="0"/>
              </a:rPr>
              <a:t>Ces 3 services sont basés sur les mêmes principes et sur les mêmes normes/standards qualité. Seuls les contextes expliquent l’utilisation d’une de ces plateformes</a:t>
            </a:r>
          </a:p>
          <a:p>
            <a:pPr>
              <a:buFont typeface="Wingdings" pitchFamily="2" charset="2"/>
              <a:buChar char="à"/>
            </a:pPr>
            <a:endParaRPr lang="fr-FR" altLang="fr-FR" smtClean="0">
              <a:latin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</a:rPr>
              <a:t>Archives admin. : </a:t>
            </a:r>
            <a:r>
              <a:rPr lang="fr-FR" smtClean="0">
                <a:solidFill>
                  <a:srgbClr val="4C7678"/>
                </a:solidFill>
                <a:latin typeface="Times New Roman" pitchFamily="18" charset="0"/>
              </a:rPr>
              <a:t>gestion comptable, gestion du personnel, CR de réunions </a:t>
            </a:r>
            <a:r>
              <a:rPr lang="fr-FR" smtClean="0">
                <a:solidFill>
                  <a:srgbClr val="4C7678"/>
                </a:solidFill>
                <a:latin typeface="Times New Roman" pitchFamily="18" charset="0"/>
                <a:sym typeface="Wingdings" pitchFamily="2" charset="2"/>
              </a:rPr>
              <a:t> résultat direct d’une activité administrative.</a:t>
            </a:r>
            <a:endParaRPr lang="fr-FR" smtClean="0">
              <a:solidFill>
                <a:srgbClr val="4C7678"/>
              </a:solidFill>
              <a:latin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</a:rPr>
              <a:t>Archives patrimoniales : pédagogiques (cours), publications, etc. </a:t>
            </a:r>
            <a:r>
              <a:rPr lang="fr-FR" smtClean="0">
                <a:latin typeface="Times New Roman" pitchFamily="18" charset="0"/>
                <a:sym typeface="Wingdings" pitchFamily="2" charset="2"/>
              </a:rPr>
              <a:t> résultat d’une activité intellectuelle.</a:t>
            </a:r>
            <a:endParaRPr lang="fr-FR" smtClean="0">
              <a:latin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</a:rPr>
              <a:t>Archives scientifiques : résultats d’observations ou de calcul scientifique. </a:t>
            </a:r>
            <a:r>
              <a:rPr lang="fr-FR" smtClean="0">
                <a:latin typeface="Times New Roman" pitchFamily="18" charset="0"/>
                <a:sym typeface="Wingdings" pitchFamily="2" charset="2"/>
              </a:rPr>
              <a:t> résultats bruts de la recherche scientifique.</a:t>
            </a:r>
            <a:endParaRPr lang="fr-FR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endParaRPr lang="fr-FR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fr-FR" b="1" smtClean="0">
                <a:latin typeface="Times New Roman" pitchFamily="18" charset="0"/>
              </a:rPr>
              <a:t>Aide à la réalisation de plans de gestion des données  </a:t>
            </a:r>
            <a:r>
              <a:rPr lang="fr-FR" smtClean="0">
                <a:latin typeface="Times New Roman" pitchFamily="18" charset="0"/>
              </a:rPr>
              <a:t>(</a:t>
            </a:r>
            <a:r>
              <a:rPr lang="fr-FR" smtClean="0">
                <a:latin typeface="Times New Roman" pitchFamily="18" charset="0"/>
                <a:sym typeface="Wingdings" pitchFamily="2" charset="2"/>
              </a:rPr>
              <a:t> lien à faire vers plans d’archivage du CNES)</a:t>
            </a:r>
            <a:endParaRPr lang="fr-FR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740" indent="-285669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2676" indent="-228535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9747" indent="-228535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6818" indent="-228535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3889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0959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8030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5101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D7D128AE-86CD-4C79-8FAE-1B152DD077B8}" type="slidenum">
              <a:rPr lang="en-US" altLang="fr-FR" sz="1300" smtClean="0"/>
              <a:pPr algn="r">
                <a:spcBef>
                  <a:spcPct val="0"/>
                </a:spcBef>
                <a:defRPr/>
              </a:pPr>
              <a:t>11</a:t>
            </a:fld>
            <a:endParaRPr lang="en-US" altLang="fr-FR" sz="13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1972" algn="l"/>
                <a:tab pos="1390352" algn="l"/>
                <a:tab pos="2088731" algn="l"/>
                <a:tab pos="2787110" algn="l"/>
              </a:tabLst>
            </a:pPr>
            <a:fld id="{71AE0C77-E537-4220-95D1-9CBDF6B2E61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691972" algn="l"/>
                  <a:tab pos="1390352" algn="l"/>
                  <a:tab pos="2088731" algn="l"/>
                  <a:tab pos="2787110" algn="l"/>
                </a:tabLst>
              </a:pPr>
              <a:t>12</a:t>
            </a:fld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9" y="4713874"/>
            <a:ext cx="4985818" cy="456196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5176" algn="l"/>
                <a:tab pos="1393555" algn="l"/>
                <a:tab pos="2091934" algn="l"/>
                <a:tab pos="2790314" algn="l"/>
              </a:tabLst>
            </a:pPr>
            <a:fld id="{60E5D856-9C92-4C39-8EDF-100C17CA86B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695176" algn="l"/>
                  <a:tab pos="1393555" algn="l"/>
                  <a:tab pos="2091934" algn="l"/>
                  <a:tab pos="2790314" algn="l"/>
                </a:tabLst>
              </a:pPr>
              <a:t>13</a:t>
            </a:fld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9" y="4713874"/>
            <a:ext cx="4985818" cy="456196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7800" lvl="1" indent="-17780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31600">
              <a:defRPr/>
            </a:pPr>
            <a:fld id="{12D262F4-6DD0-4479-88CC-5EC4BDAD7974}" type="slidenum">
              <a:rPr lang="en-US" smtClean="0"/>
              <a:pPr defTabSz="931600"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</a:rPr>
              <a:t>Participation aux coûts </a:t>
            </a:r>
            <a:r>
              <a:rPr lang="fr-FR" dirty="0" smtClean="0">
                <a:latin typeface="Times New Roman" pitchFamily="18" charset="0"/>
              </a:rPr>
              <a:t>calculée en fonction des supports d’archivage (bandes, disques) et facturé annuellement au </a:t>
            </a:r>
            <a:r>
              <a:rPr lang="fr-FR" dirty="0" err="1" smtClean="0">
                <a:latin typeface="Times New Roman" pitchFamily="18" charset="0"/>
              </a:rPr>
              <a:t>nbe</a:t>
            </a:r>
            <a:r>
              <a:rPr lang="fr-FR" dirty="0" smtClean="0">
                <a:latin typeface="Times New Roman" pitchFamily="18" charset="0"/>
              </a:rPr>
              <a:t> de téraoctet archivé sur 1 copie. Dégressif au-delà de 1To et encore plus si grosse volumétrie (+ de 50To).</a:t>
            </a:r>
          </a:p>
          <a:p>
            <a:r>
              <a:rPr lang="fr-FR" dirty="0" smtClean="0">
                <a:latin typeface="Times New Roman" pitchFamily="18" charset="0"/>
              </a:rPr>
              <a:t>Fourchette de 120€ à 200</a:t>
            </a:r>
            <a:r>
              <a:rPr lang="fr-FR" baseline="30000" dirty="0" smtClean="0">
                <a:latin typeface="Times New Roman" pitchFamily="18" charset="0"/>
              </a:rPr>
              <a:t>€</a:t>
            </a:r>
            <a:r>
              <a:rPr lang="fr-FR" dirty="0" smtClean="0">
                <a:latin typeface="Times New Roman" pitchFamily="18" charset="0"/>
              </a:rPr>
              <a:t> /To/an en fonction du niveau de service demandé : archivage pérenne / train de bits, pour des volumétries au-delà de 100To.</a:t>
            </a:r>
          </a:p>
          <a:p>
            <a:r>
              <a:rPr lang="fr-FR" dirty="0" smtClean="0">
                <a:latin typeface="Times New Roman" pitchFamily="18" charset="0"/>
              </a:rPr>
              <a:t>Prix vont être recalculés car AO en cours pour changement infra d’archivage.</a:t>
            </a:r>
          </a:p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31863">
              <a:defRPr/>
            </a:pPr>
            <a:fld id="{70FCF385-B2C5-4524-AEE8-AB86145D8E50}" type="slidenum">
              <a:rPr lang="en-US" smtClean="0"/>
              <a:pPr defTabSz="931863"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Equilibre à trouver dans le travail de curation sur les données (données documentées et dans des formats pérennes et valides) en fonction de la durée de conservation nécessaire.</a:t>
            </a:r>
          </a:p>
          <a:p>
            <a:r>
              <a:rPr lang="fr-FR" smtClean="0">
                <a:latin typeface="Times New Roman" pitchFamily="18" charset="0"/>
              </a:rPr>
              <a:t>Il faut investir du temps et des moyens en priorité sur les données à conserver longtemps</a:t>
            </a: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31863">
              <a:defRPr/>
            </a:pPr>
            <a:fld id="{BB654204-C761-4373-AB3A-61A774B73861}" type="slidenum">
              <a:rPr lang="en-US" smtClean="0"/>
              <a:pPr defTabSz="931863"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Projet classique </a:t>
            </a:r>
          </a:p>
          <a:p>
            <a:r>
              <a:rPr lang="fr-FR" dirty="0" smtClean="0"/>
              <a:t>Phase de lancement : </a:t>
            </a:r>
          </a:p>
          <a:p>
            <a:r>
              <a:rPr lang="fr-FR" dirty="0" smtClean="0"/>
              <a:t>Présentation des fonds à archiver</a:t>
            </a:r>
          </a:p>
          <a:p>
            <a:r>
              <a:rPr lang="fr-FR" dirty="0" smtClean="0"/>
              <a:t>Phase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planninfication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préparatoire :</a:t>
            </a:r>
          </a:p>
          <a:p>
            <a:r>
              <a:rPr lang="fr-FR" baseline="0" dirty="0" smtClean="0"/>
              <a:t>On va identifier les données à archiver </a:t>
            </a:r>
          </a:p>
          <a:p>
            <a:r>
              <a:rPr lang="fr-FR" baseline="0" dirty="0" err="1" smtClean="0"/>
              <a:t>Creér</a:t>
            </a:r>
            <a:r>
              <a:rPr lang="fr-FR" baseline="0" dirty="0" smtClean="0"/>
              <a:t> le PPDI et le SIP</a:t>
            </a:r>
          </a:p>
          <a:p>
            <a:r>
              <a:rPr lang="fr-FR" baseline="0" dirty="0" err="1" smtClean="0"/>
              <a:t>Accompagbement</a:t>
            </a:r>
            <a:r>
              <a:rPr lang="fr-FR" baseline="0" dirty="0" smtClean="0"/>
              <a:t> archivistique</a:t>
            </a:r>
          </a:p>
          <a:p>
            <a:r>
              <a:rPr lang="fr-FR" baseline="0" dirty="0" smtClean="0"/>
              <a:t>Commencer la convention</a:t>
            </a:r>
          </a:p>
          <a:p>
            <a:pPr defTabSz="453306">
              <a:defRPr/>
            </a:pPr>
            <a:r>
              <a:rPr lang="fr-FR" baseline="0" dirty="0" smtClean="0"/>
              <a:t>Phases réalisation</a:t>
            </a:r>
            <a:endParaRPr lang="fr-FR" dirty="0" smtClean="0"/>
          </a:p>
          <a:p>
            <a:r>
              <a:rPr lang="fr-FR" baseline="0" dirty="0" smtClean="0"/>
              <a:t>Phase de tests , réalisation et déploiement</a:t>
            </a:r>
          </a:p>
          <a:p>
            <a:r>
              <a:rPr lang="fr-FR" baseline="0" dirty="0" smtClean="0"/>
              <a:t>Clôture </a:t>
            </a:r>
          </a:p>
          <a:p>
            <a:r>
              <a:rPr lang="fr-FR" baseline="0" dirty="0" smtClean="0"/>
              <a:t>Mise en production</a:t>
            </a:r>
          </a:p>
          <a:p>
            <a:r>
              <a:rPr lang="fr-FR" baseline="0" dirty="0" smtClean="0"/>
              <a:t>Signature de </a:t>
            </a:r>
            <a:r>
              <a:rPr lang="fr-FR" baseline="0" dirty="0" err="1" smtClean="0"/>
              <a:t>laconvention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4AC2ED-3938-44E0-9D28-66C6ABDF5C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31600">
              <a:defRPr/>
            </a:pPr>
            <a:fld id="{7FB1DFB4-CE16-43CD-884F-F2A4000FBC5C}" type="slidenum">
              <a:rPr lang="en-US" smtClean="0"/>
              <a:pPr defTabSz="931600"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6C0F876-E9FB-4C2F-A03D-81B2EB519F24}" type="slidenum">
              <a:rPr lang="en-US" altLang="fr-FR" smtClean="0"/>
              <a:pPr>
                <a:defRPr/>
              </a:pPr>
              <a:t>24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</a:rPr>
              <a:t>Occigen</a:t>
            </a:r>
            <a:r>
              <a:rPr lang="fr-FR" dirty="0" smtClean="0">
                <a:latin typeface="Times New Roman" pitchFamily="18" charset="0"/>
              </a:rPr>
              <a:t> : Supercalculateur d’une puissance de 3,5 </a:t>
            </a:r>
            <a:r>
              <a:rPr lang="fr-FR" dirty="0" err="1" smtClean="0">
                <a:latin typeface="Times New Roman" pitchFamily="18" charset="0"/>
              </a:rPr>
              <a:t>Pflop</a:t>
            </a:r>
            <a:r>
              <a:rPr lang="fr-FR" dirty="0" smtClean="0">
                <a:latin typeface="Times New Roman" pitchFamily="18" charset="0"/>
              </a:rPr>
              <a:t>/s / 50 544 cœurs dans 2106 nœuds / 120 Go de bande passante / 202 To de RAM / espace disque de 5 </a:t>
            </a:r>
            <a:r>
              <a:rPr lang="fr-FR" dirty="0" err="1" smtClean="0">
                <a:latin typeface="Times New Roman" pitchFamily="18" charset="0"/>
              </a:rPr>
              <a:t>Petaoctets</a:t>
            </a:r>
            <a:r>
              <a:rPr lang="fr-FR" dirty="0" smtClean="0">
                <a:latin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</a:rPr>
              <a:t>26e rang mondial du classement Top500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</a:rPr>
              <a:t> de </a:t>
            </a:r>
            <a:r>
              <a:rPr lang="fr-FR" dirty="0" smtClean="0">
                <a:latin typeface="Times New Roman" pitchFamily="18" charset="0"/>
              </a:rPr>
              <a:t>novembre 2014.</a:t>
            </a:r>
          </a:p>
          <a:p>
            <a:endParaRPr lang="fr-FR" dirty="0" smtClean="0">
              <a:latin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</a:rPr>
              <a:t>Mission d’archivage depuis 2004. Plateforme opérationnelle depuis 2006.</a:t>
            </a:r>
          </a:p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31600">
              <a:defRPr/>
            </a:pPr>
            <a:fld id="{C5DA29E2-D676-47AE-8FAA-CF7123E5BE02}" type="slidenum">
              <a:rPr lang="en-US" smtClean="0"/>
              <a:pPr defTabSz="931600"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C47B977-579D-48B0-B8FB-587829A6B47C}" type="slidenum">
              <a:rPr lang="en-US" altLang="fr-FR" sz="1300" smtClean="0"/>
              <a:pPr algn="r">
                <a:spcBef>
                  <a:spcPct val="0"/>
                </a:spcBef>
              </a:pPr>
              <a:t>4</a:t>
            </a:fld>
            <a:endParaRPr lang="en-US" altLang="fr-FR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L’accès au site du CINES est réglementé.</a:t>
            </a:r>
          </a:p>
          <a:p>
            <a:r>
              <a:rPr lang="fr-FR" dirty="0" smtClean="0"/>
              <a:t>L’accès aux salles machines qui contiennent notamment les équipements d’archivage est hautement sécurisé.</a:t>
            </a:r>
          </a:p>
          <a:p>
            <a:endParaRPr lang="fr-FR" dirty="0" smtClean="0"/>
          </a:p>
          <a:p>
            <a:r>
              <a:rPr lang="fr-FR" dirty="0" smtClean="0"/>
              <a:t>Du point de vue électrique, le CINES dispose d’une double alimentation.</a:t>
            </a:r>
          </a:p>
          <a:p>
            <a:r>
              <a:rPr lang="fr-FR" dirty="0" smtClean="0"/>
              <a:t>En cas de coupure électrique, des onduleurs permettent de disposer d’une autonomie relative (de 10 à 15 minutes).</a:t>
            </a:r>
          </a:p>
          <a:p>
            <a:r>
              <a:rPr lang="fr-FR" dirty="0" smtClean="0"/>
              <a:t>Comme on aime bien avoir la ceinture les bretelles, un groupe électrogène peut prendre le relais à l’issue de ces 10 à 15 minutes…</a:t>
            </a:r>
          </a:p>
          <a:p>
            <a:endParaRPr lang="fr-FR" dirty="0" smtClean="0"/>
          </a:p>
          <a:p>
            <a:r>
              <a:rPr lang="fr-FR" dirty="0" smtClean="0"/>
              <a:t>Du point de vue suivi des équipements, tous les équipements sont sous surveillance 24h/24 et 7j/7. Une équipe d’astreinte intervient en cas de problème. </a:t>
            </a:r>
          </a:p>
          <a:p>
            <a:endParaRPr lang="fr-FR" dirty="0" smtClean="0"/>
          </a:p>
          <a:p>
            <a:r>
              <a:rPr lang="fr-FR" dirty="0" smtClean="0"/>
              <a:t>Les plateformes d’archivage sont sécurisées : par défaut tous les accès sont fermés ; on n’autorise que les utilisateurs que nous connaissons.</a:t>
            </a:r>
          </a:p>
          <a:p>
            <a:r>
              <a:rPr lang="fr-FR" dirty="0" smtClean="0"/>
              <a:t>Les échanges avec l’extérieur (versement/consultation de données archivées) se font au travers du réseau </a:t>
            </a:r>
            <a:r>
              <a:rPr lang="fr-FR" dirty="0" err="1" smtClean="0"/>
              <a:t>Renater</a:t>
            </a:r>
            <a:r>
              <a:rPr lang="fr-FR" dirty="0" smtClean="0"/>
              <a:t> via des moyens techniques sécurisés.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576A725-F853-467E-8801-35C96AE3120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5951" y="4714653"/>
            <a:ext cx="4985773" cy="1105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latin typeface="Times" pitchFamily="-84" charset="0"/>
              </a:rPr>
              <a:t>Conserver   le document à la fois dans le fond et la forme. </a:t>
            </a:r>
          </a:p>
          <a:p>
            <a:r>
              <a:rPr lang="fr-FR" altLang="fr-FR" smtClean="0">
                <a:latin typeface="Times" pitchFamily="-84" charset="0"/>
              </a:rPr>
              <a:t>30 ans et plus. Ce qui est large au vu de l’évolution de l’informatique en 50 ans.</a:t>
            </a:r>
          </a:p>
          <a:p>
            <a:r>
              <a:rPr lang="fr-FR" altLang="fr-FR" smtClean="0">
                <a:latin typeface="Times" pitchFamily="-84" charset="0"/>
              </a:rPr>
              <a:t>Conservation en le gardant en permanence accessible et compréhensible. </a:t>
            </a:r>
          </a:p>
          <a:p>
            <a:endParaRPr lang="fr-FR" altLang="fr-FR" smtClean="0">
              <a:latin typeface="Times" pitchFamily="-84" charset="0"/>
            </a:endParaRP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94">
              <a:defRPr/>
            </a:pPr>
            <a:fld id="{2256C1DE-5151-4C6C-8DF6-16C1D6ED24E3}" type="slidenum">
              <a:rPr lang="en-US" smtClean="0">
                <a:latin typeface="Times" charset="0"/>
              </a:rPr>
              <a:pPr defTabSz="931794">
                <a:defRPr/>
              </a:pPr>
              <a:t>6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Institution publique avec vrai mandat : je ne suis pas là pour vendre du rêve</a:t>
            </a:r>
            <a:r>
              <a:rPr lang="fr-FR" baseline="0" dirty="0" smtClean="0"/>
              <a:t> mais pour tenir mes engagements…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43FE6-4A83-4273-A729-4AF613B3EA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Arrêté du 7 aout 2006 relatif au Thèse site le CINES comme centre archiveur des thèses électroniques. </a:t>
            </a:r>
          </a:p>
          <a:p>
            <a:r>
              <a:rPr lang="fr-FR" altLang="fr-FR" smtClean="0"/>
              <a:t>Lettre de cadrage de fev 2008: 2 missions du CINES</a:t>
            </a:r>
          </a:p>
          <a:p>
            <a:endParaRPr lang="fr-FR" altLang="fr-FR" smtClean="0"/>
          </a:p>
          <a:p>
            <a:r>
              <a:rPr lang="fr-FR" altLang="fr-FR" smtClean="0"/>
              <a:t>Pour répondre à ces nouvelles missions: projet PAC: des matériels des logiciels, une équipe (un service)</a:t>
            </a:r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292E02E-FBDB-4CA6-B678-A07EE5A60148}" type="slidenum">
              <a:rPr lang="en-US" altLang="fr-FR" sz="1300" smtClean="0"/>
              <a:pPr algn="r">
                <a:spcBef>
                  <a:spcPct val="0"/>
                </a:spcBef>
              </a:pPr>
              <a:t>8</a:t>
            </a:fld>
            <a:endParaRPr lang="en-US" altLang="fr-FR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altLang="fr-FR" smtClean="0"/>
              <a:t>Arrêté du 7 aout 2006 relatif au Thèse site le CINES comme centre archiveur des thèses électroniques. </a:t>
            </a:r>
          </a:p>
          <a:p>
            <a:r>
              <a:rPr lang="fr-FR" altLang="fr-FR" smtClean="0"/>
              <a:t>Lettre de cadrage de fev 2008: 2 missions du CINES</a:t>
            </a:r>
          </a:p>
          <a:p>
            <a:endParaRPr lang="fr-FR" altLang="fr-FR" smtClean="0"/>
          </a:p>
          <a:p>
            <a:r>
              <a:rPr lang="fr-FR" altLang="fr-FR" smtClean="0"/>
              <a:t>Pour répondre à ces nouvelles missions: projet PAC: des matériels des logiciels, une équipe (un service)</a:t>
            </a:r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740" indent="-285669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2676" indent="-228535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9747" indent="-228535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6818" indent="-228535" algn="l" defTabSz="931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3889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0959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8030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5101" indent="-228535" defTabSz="93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622E76E3-3FD3-4584-AD2F-C72D80B32360}" type="slidenum">
              <a:rPr lang="en-US" altLang="fr-FR" sz="1300" smtClean="0"/>
              <a:pPr algn="r">
                <a:spcBef>
                  <a:spcPct val="0"/>
                </a:spcBef>
                <a:defRPr/>
              </a:pPr>
              <a:t>9</a:t>
            </a:fld>
            <a:endParaRPr lang="en-US" altLang="fr-FR" sz="13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725" y="768350"/>
            <a:ext cx="4249738" cy="543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768350"/>
            <a:ext cx="4251325" cy="543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0388" y="0"/>
            <a:ext cx="2232025" cy="6200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725" y="0"/>
            <a:ext cx="6545263" cy="6200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5492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43000" y="6356350"/>
            <a:ext cx="1114425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357438" y="6356350"/>
            <a:ext cx="5643562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072438" y="6356350"/>
            <a:ext cx="828675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17334277-453C-46E0-89A7-07C351AAF96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5492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43000" y="6356350"/>
            <a:ext cx="1114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10/10/2012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357438" y="6356350"/>
            <a:ext cx="56435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ANF Gestion numérique des sources de la recherche en SHS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072438" y="6356350"/>
            <a:ext cx="828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B0DC-EB18-43B0-B27B-BE7D68885B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2247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5492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43000" y="6356350"/>
            <a:ext cx="1114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10/10/2012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357438" y="6356350"/>
            <a:ext cx="56435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ANF Gestion numérique des sources de la recherche en SHS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072438" y="6356350"/>
            <a:ext cx="828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B0DC-EB18-43B0-B27B-BE7D68885B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2247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43000" y="6356350"/>
            <a:ext cx="1114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10/10/2012</a:t>
            </a:r>
            <a:endParaRPr lang="fr-FR" dirty="0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357438" y="6356350"/>
            <a:ext cx="56435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ANF Gestion numérique des sources de la recherche en SHS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072438" y="6356350"/>
            <a:ext cx="828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A027-F832-4545-98D4-2C33F2FD886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23257"/>
      </p:ext>
    </p:extLst>
  </p:cSld>
  <p:clrMapOvr>
    <a:masterClrMapping/>
  </p:clrMapOvr>
  <p:transition advClick="0"/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5862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5492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43000" y="6356350"/>
            <a:ext cx="1114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10/10/2012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357438" y="6356350"/>
            <a:ext cx="56435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ANF Gestion numérique des sources de la recherche en SHS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072438" y="6356350"/>
            <a:ext cx="828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B0DC-EB18-43B0-B27B-BE7D68885B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399451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2725" y="768350"/>
            <a:ext cx="4249738" cy="543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768350"/>
            <a:ext cx="4251325" cy="543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0388" y="0"/>
            <a:ext cx="2232025" cy="6200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2725" y="0"/>
            <a:ext cx="6545263" cy="6200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3DAC-5834-4A86-9DF5-D2806D75B253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69B9-2660-4D2C-A895-2A251678E4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66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768350"/>
            <a:ext cx="8653463" cy="543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0813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658100" y="6332538"/>
            <a:ext cx="14859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57238" y="6410325"/>
            <a:ext cx="1995487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1">
                <a:solidFill>
                  <a:srgbClr val="8FA3A3"/>
                </a:solidFill>
              </a:rPr>
              <a:t>Centre Informatique National de l’Enseignement Supérieur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225" y="6259513"/>
            <a:ext cx="7493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AutoShape 8"/>
          <p:cNvSpPr>
            <a:spLocks noChangeArrowheads="1"/>
          </p:cNvSpPr>
          <p:nvPr/>
        </p:nvSpPr>
        <p:spPr bwMode="auto">
          <a:xfrm>
            <a:off x="114300" y="3552825"/>
            <a:ext cx="9982200" cy="3749675"/>
          </a:xfrm>
          <a:custGeom>
            <a:avLst/>
            <a:gdLst>
              <a:gd name="T0" fmla="*/ 9077325 w 6288"/>
              <a:gd name="T1" fmla="*/ 1857375 h 2362"/>
              <a:gd name="T2" fmla="*/ 3686175 w 6288"/>
              <a:gd name="T3" fmla="*/ 3305175 h 2362"/>
              <a:gd name="T4" fmla="*/ 9083675 w 6288"/>
              <a:gd name="T5" fmla="*/ 3508375 h 2362"/>
              <a:gd name="T6" fmla="*/ 9077325 w 6288"/>
              <a:gd name="T7" fmla="*/ 1857375 h 2362"/>
              <a:gd name="T8" fmla="*/ 0 60000 65536"/>
              <a:gd name="T9" fmla="*/ 0 60000 65536"/>
              <a:gd name="T10" fmla="*/ 0 60000 65536"/>
              <a:gd name="T11" fmla="*/ 0 60000 65536"/>
              <a:gd name="T12" fmla="*/ 0 w 6288"/>
              <a:gd name="T13" fmla="*/ 0 h 2362"/>
              <a:gd name="T14" fmla="*/ 6288 w 6288"/>
              <a:gd name="T15" fmla="*/ 2362 h 2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88" h="2362">
                <a:moveTo>
                  <a:pt x="5718" y="1170"/>
                </a:moveTo>
                <a:cubicBezTo>
                  <a:pt x="5694" y="2340"/>
                  <a:pt x="4644" y="2034"/>
                  <a:pt x="2322" y="2082"/>
                </a:cubicBezTo>
                <a:cubicBezTo>
                  <a:pt x="0" y="2130"/>
                  <a:pt x="5156" y="2362"/>
                  <a:pt x="5722" y="2210"/>
                </a:cubicBezTo>
                <a:cubicBezTo>
                  <a:pt x="6288" y="2058"/>
                  <a:pt x="5742" y="0"/>
                  <a:pt x="5718" y="1170"/>
                </a:cubicBezTo>
                <a:close/>
              </a:path>
            </a:pathLst>
          </a:custGeom>
          <a:solidFill>
            <a:srgbClr val="687C86">
              <a:alpha val="2117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8604250" y="6524625"/>
            <a:ext cx="5778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E09E8C8-D6D8-4065-8D66-E8ADFF20D0F2}" type="slidenum">
              <a:rPr lang="fr-FR" sz="1600" b="1">
                <a:solidFill>
                  <a:srgbClr val="006666"/>
                </a:solidFill>
              </a:rPr>
              <a:pPr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‹N°›</a:t>
            </a:fld>
            <a:endParaRPr lang="fr-FR" sz="1600" b="1">
              <a:solidFill>
                <a:srgbClr val="006666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843808" y="6582544"/>
            <a:ext cx="5616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 smtClean="0">
                <a:solidFill>
                  <a:srgbClr val="808080"/>
                </a:solidFill>
              </a:rPr>
              <a:t>J,e</a:t>
            </a:r>
            <a:r>
              <a:rPr lang="fr-FR" sz="1000" i="1" dirty="0" smtClean="0">
                <a:solidFill>
                  <a:srgbClr val="808080"/>
                </a:solidFill>
              </a:rPr>
              <a:t>-cours ABES - 27</a:t>
            </a:r>
            <a:r>
              <a:rPr lang="fr-FR" sz="1000" i="1" baseline="0" dirty="0" smtClean="0">
                <a:solidFill>
                  <a:srgbClr val="808080"/>
                </a:solidFill>
              </a:rPr>
              <a:t> avril 2017 -  Marion MASSOL (CINES)</a:t>
            </a:r>
            <a:endParaRPr lang="fr-FR" sz="1000" i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31" r:id="rId16"/>
    <p:sldLayoutId id="2147483885" r:id="rId17"/>
  </p:sldLayoutIdLst>
  <p:timing>
    <p:tnLst>
      <p:par>
        <p:cTn id="1" dur="indefinite" restart="never" nodeType="tmRoot"/>
      </p:par>
    </p:tnLst>
  </p:timing>
  <p:txStyles>
    <p:titleStyle>
      <a:lvl1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+mj-lt"/>
          <a:ea typeface="Arial Unicode MS" pitchFamily="34" charset="-128"/>
          <a:cs typeface="+mj-cs"/>
        </a:defRPr>
      </a:lvl1pPr>
      <a:lvl2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2pPr>
      <a:lvl3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3pPr>
      <a:lvl4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4pPr>
      <a:lvl5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6pPr>
      <a:lvl7pPr marL="29718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7pPr>
      <a:lvl8pPr marL="34290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8pPr>
      <a:lvl9pPr marL="38862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1400"/>
        </a:spcBef>
        <a:spcAft>
          <a:spcPts val="140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006666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1" fontAlgn="base" hangingPunct="1">
        <a:lnSpc>
          <a:spcPct val="95000"/>
        </a:lnSpc>
        <a:spcBef>
          <a:spcPts val="3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4C7678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257550"/>
            <a:ext cx="9144000" cy="2881313"/>
          </a:xfrm>
          <a:prstGeom prst="rect">
            <a:avLst/>
          </a:prstGeom>
          <a:solidFill>
            <a:srgbClr val="0066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7688" y="269875"/>
            <a:ext cx="8231187" cy="583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4600" y="5688013"/>
            <a:ext cx="1493838" cy="1147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857250"/>
            <a:ext cx="8653462" cy="543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0813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</p:sldLayoutIdLst>
  <p:txStyles>
    <p:titleStyle>
      <a:lvl1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+mj-lt"/>
          <a:ea typeface="Arial Unicode MS" pitchFamily="34" charset="-128"/>
          <a:cs typeface="+mj-cs"/>
        </a:defRPr>
      </a:lvl1pPr>
      <a:lvl2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2pPr>
      <a:lvl3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3pPr>
      <a:lvl4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4pPr>
      <a:lvl5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E1EBE7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6pPr>
      <a:lvl7pPr marL="29718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7pPr>
      <a:lvl8pPr marL="34290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8pPr>
      <a:lvl9pPr marL="38862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E1EBE7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1400"/>
        </a:spcBef>
        <a:spcAft>
          <a:spcPts val="140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006666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1" fontAlgn="base" hangingPunct="1">
        <a:lnSpc>
          <a:spcPct val="95000"/>
        </a:lnSpc>
        <a:spcBef>
          <a:spcPts val="3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4C7678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es.fr/pac/sip.xs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ssol@cines.f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hyperlink" Target="http://pages.videotron.com/bouqui/Bouquin.jpg" TargetMode="External"/><Relationship Id="rId4" Type="http://schemas.openxmlformats.org/officeDocument/2006/relationships/image" Target="../media/image31.wmf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67544" y="3573016"/>
            <a:ext cx="8443912" cy="645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tabLst>
                <a:tab pos="230188" algn="l"/>
                <a:tab pos="1144588" algn="l"/>
                <a:tab pos="2058988" algn="l"/>
                <a:tab pos="2973388" algn="l"/>
                <a:tab pos="3887788" algn="l"/>
                <a:tab pos="4802188" algn="l"/>
                <a:tab pos="5716588" algn="l"/>
                <a:tab pos="6630988" algn="l"/>
                <a:tab pos="7545388" algn="l"/>
                <a:tab pos="8459788" algn="l"/>
                <a:tab pos="9374188" algn="l"/>
                <a:tab pos="10288588" algn="l"/>
              </a:tabLst>
            </a:pPr>
            <a:r>
              <a:rPr lang="fr-FR" sz="3200" b="1" dirty="0" smtClean="0">
                <a:solidFill>
                  <a:srgbClr val="E1EBE7"/>
                </a:solidFill>
                <a:latin typeface="Calibri" pitchFamily="34" charset="0"/>
              </a:rPr>
              <a:t>L’archivage numérique au CINES</a:t>
            </a:r>
            <a:endParaRPr lang="fr-FR" sz="3200" b="1" dirty="0">
              <a:solidFill>
                <a:srgbClr val="E1EBE7"/>
              </a:solidFill>
              <a:latin typeface="Calibri" pitchFamily="34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71550" y="4221088"/>
            <a:ext cx="7932738" cy="9110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400" dirty="0" smtClean="0">
                <a:latin typeface="Calibri" pitchFamily="34" charset="0"/>
              </a:rPr>
              <a:t>Marion MASSOL</a:t>
            </a:r>
            <a:endParaRPr lang="fr-FR" sz="2400" dirty="0">
              <a:latin typeface="Calibri" pitchFamily="34" charset="0"/>
            </a:endParaRPr>
          </a:p>
          <a:p>
            <a:pPr algn="r">
              <a:spcBef>
                <a:spcPts val="1200"/>
              </a:spcBef>
            </a:pPr>
            <a:r>
              <a:rPr lang="fr-FR" sz="2400" b="1" i="1" dirty="0" err="1" smtClean="0">
                <a:latin typeface="Calibri" pitchFamily="34" charset="0"/>
              </a:rPr>
              <a:t>J.e</a:t>
            </a:r>
            <a:r>
              <a:rPr lang="fr-FR" sz="2400" b="1" i="1" dirty="0" smtClean="0">
                <a:latin typeface="Calibri" pitchFamily="34" charset="0"/>
              </a:rPr>
              <a:t>-cours – 27 avril 2017</a:t>
            </a:r>
            <a:endParaRPr lang="fr-FR" sz="2400" b="1" i="1" dirty="0">
              <a:latin typeface="Calibri" pitchFamily="34" charset="0"/>
            </a:endParaRPr>
          </a:p>
        </p:txBody>
      </p:sp>
      <p:sp>
        <p:nvSpPr>
          <p:cNvPr id="44034" name="AutoShape 2" descr="Résultat de recherche d'images pour &quot;inr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0" name="AutoShape 2" descr="Résultat de recherche d'images pour &quot;univ lyon 1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2" name="AutoShape 4" descr="Résultat de recherche d'images pour &quot;univ lyon 1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ésultat de recherche d'images pour &quot;ab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3" y="5157192"/>
            <a:ext cx="2409899" cy="784416"/>
          </a:xfrm>
          <a:prstGeom prst="rect">
            <a:avLst/>
          </a:prstGeom>
          <a:noFill/>
          <a:effectLst>
            <a:outerShdw blurRad="698500" dist="38100" dir="8100000" sx="119000" sy="119000" algn="tr" rotWithShape="0">
              <a:schemeClr val="bg2">
                <a:lumMod val="75000"/>
                <a:alpha val="7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Titr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549275"/>
          </a:xfrm>
        </p:spPr>
        <p:txBody>
          <a:bodyPr/>
          <a:lstStyle/>
          <a:p>
            <a:r>
              <a:rPr lang="fr-FR" altLang="fr-FR" smtClean="0">
                <a:ea typeface="Calibri" pitchFamily="34" charset="0"/>
              </a:rPr>
              <a:t>Plusieurs niveaux de préservation de la donnée</a:t>
            </a:r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7AD383-655F-4B58-9A91-7C06BB9E55ED}" type="slidenum">
              <a:rPr lang="fr-FR" altLang="fr-FR" sz="1200" smtClean="0">
                <a:solidFill>
                  <a:srgbClr val="4C7678"/>
                </a:solidFill>
                <a:latin typeface="Calibri" pitchFamily="34" charset="0"/>
                <a:ea typeface="Calibri" pitchFamily="34" charset="0"/>
              </a:rPr>
              <a:pPr eaLnBrk="1" hangingPunct="1"/>
              <a:t>10</a:t>
            </a:fld>
            <a:endParaRPr lang="fr-FR" altLang="fr-FR" sz="1200" smtClean="0">
              <a:solidFill>
                <a:srgbClr val="4C7678"/>
              </a:solidFill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6" name="Picture 6" descr="http://a6.idata.over-blog.com/450x645/2/23/38/41/200812/Dali-Self-Potrait-as-Mona-Lisa-1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79488"/>
            <a:ext cx="17176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scrapcoloring.fr/images/mona_lis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9488"/>
            <a:ext cx="15843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9"/>
          <p:cNvCxnSpPr>
            <a:cxnSpLocks noChangeShapeType="1"/>
          </p:cNvCxnSpPr>
          <p:nvPr/>
        </p:nvCxnSpPr>
        <p:spPr bwMode="auto">
          <a:xfrm>
            <a:off x="1476375" y="3140075"/>
            <a:ext cx="1150938" cy="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1988840"/>
            <a:ext cx="3529012" cy="792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fr-FR" altLang="fr-FR" sz="3600" b="1" kern="0" dirty="0">
                <a:solidFill>
                  <a:srgbClr val="C00000"/>
                </a:solidFill>
                <a:latin typeface="Calibri" pitchFamily="34" charset="0"/>
              </a:rPr>
              <a:t>Préservation de l’intégrité</a:t>
            </a:r>
          </a:p>
        </p:txBody>
      </p:sp>
      <p:pic>
        <p:nvPicPr>
          <p:cNvPr id="10" name="Picture 4" descr="http://mikaelscorpion.files.wordpress.com/2011/07/2011-07-30_112609.jpg?w=640&amp;h=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39850"/>
            <a:ext cx="48704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140200" y="908050"/>
            <a:ext cx="48958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b="1" kern="0" dirty="0">
                <a:solidFill>
                  <a:srgbClr val="C00000"/>
                </a:solidFill>
                <a:latin typeface="Calibri" pitchFamily="34" charset="0"/>
              </a:rPr>
              <a:t>Préservation de la lisibilité</a:t>
            </a:r>
          </a:p>
        </p:txBody>
      </p:sp>
      <p:pic>
        <p:nvPicPr>
          <p:cNvPr id="12" name="Picture 6" descr="http://1.bp.blogspot.com/-Kq-bjOiuhe0/UF-b9hxTx2I/AAAAAAAADUk/BqTIGDCHQ6o/s1600/Incomprehensib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3675"/>
            <a:ext cx="36639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755650" y="4364038"/>
            <a:ext cx="3671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b="1" kern="0" dirty="0">
                <a:solidFill>
                  <a:srgbClr val="C00000"/>
                </a:solidFill>
                <a:latin typeface="Calibri" pitchFamily="34" charset="0"/>
              </a:rPr>
              <a:t>Préservation de la capacité à comprendre le contenu du fichier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 rot="21072041">
            <a:off x="5189538" y="5940425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600" i="1" dirty="0">
                <a:solidFill>
                  <a:schemeClr val="accent6">
                    <a:lumMod val="75000"/>
                  </a:schemeClr>
                </a:solidFill>
              </a:rPr>
              <a:t>METADONNEES DESCRIPTIVES + IDENTIFICATION UNIQUE et PERENNE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 rot="21072041">
            <a:off x="887413" y="3358883"/>
            <a:ext cx="38989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600" i="1" dirty="0">
                <a:solidFill>
                  <a:schemeClr val="accent6">
                    <a:lumMod val="75000"/>
                  </a:schemeClr>
                </a:solidFill>
              </a:rPr>
              <a:t>SUPPORT : VEILLE + MIGRATION </a:t>
            </a:r>
            <a:r>
              <a:rPr lang="fr-FR" altLang="fr-FR" sz="1600" i="1" dirty="0" smtClean="0">
                <a:solidFill>
                  <a:schemeClr val="accent6">
                    <a:lumMod val="75000"/>
                  </a:schemeClr>
                </a:solidFill>
              </a:rPr>
              <a:t>PHYSIQUE + copie sur SITE DISTANT</a:t>
            </a:r>
            <a:endParaRPr lang="fr-FR" altLang="fr-FR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altLang="fr-FR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altLang="fr-FR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 rot="21072041">
            <a:off x="5611813" y="2492375"/>
            <a:ext cx="3460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600" i="1" dirty="0">
                <a:solidFill>
                  <a:schemeClr val="accent6">
                    <a:lumMod val="75000"/>
                  </a:schemeClr>
                </a:solidFill>
              </a:rPr>
              <a:t>ENVIRONNEMENT MATERIEL : VEILLE TECHNO et ANTICIPATION</a:t>
            </a:r>
          </a:p>
          <a:p>
            <a:pPr>
              <a:defRPr/>
            </a:pPr>
            <a:r>
              <a:rPr lang="fr-FR" altLang="fr-FR" sz="1600" i="1" dirty="0">
                <a:solidFill>
                  <a:schemeClr val="accent6">
                    <a:lumMod val="75000"/>
                  </a:schemeClr>
                </a:solidFill>
              </a:rPr>
              <a:t>ENVIRONNEMENT LOGICIEL : privilégier les FORMATS DURABLES + MIGRATION LOGIQUE (</a:t>
            </a:r>
            <a:r>
              <a:rPr lang="fr-FR" altLang="fr-FR" sz="1600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validation préalable de format)</a:t>
            </a:r>
            <a:endParaRPr lang="fr-FR" altLang="fr-FR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258888" y="-26988"/>
            <a:ext cx="7850187" cy="692151"/>
          </a:xfrm>
        </p:spPr>
        <p:txBody>
          <a:bodyPr/>
          <a:lstStyle/>
          <a:p>
            <a:pPr>
              <a:defRPr/>
            </a:pPr>
            <a:r>
              <a:rPr lang="fr-FR" altLang="fr-FR" kern="1200" dirty="0" smtClean="0"/>
              <a:t>Les solutions d’archivage du CINES</a:t>
            </a:r>
          </a:p>
        </p:txBody>
      </p:sp>
      <p:sp>
        <p:nvSpPr>
          <p:cNvPr id="20" name="Organigramme : Extraire 19"/>
          <p:cNvSpPr/>
          <p:nvPr/>
        </p:nvSpPr>
        <p:spPr>
          <a:xfrm>
            <a:off x="1547813" y="1700213"/>
            <a:ext cx="5545137" cy="3167062"/>
          </a:xfrm>
          <a:prstGeom prst="flowChartExtract">
            <a:avLst/>
          </a:prstGeom>
          <a:ln>
            <a:solidFill>
              <a:srgbClr val="85AD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Assurance qualité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OAIS (ISO 14721)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Expertise formats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Compétences archivistiques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Processus métier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Gestion des risques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219700" y="5011738"/>
            <a:ext cx="3744913" cy="1144587"/>
          </a:xfrm>
          <a:prstGeom prst="roundRect">
            <a:avLst/>
          </a:prstGeom>
          <a:solidFill>
            <a:srgbClr val="D1E0E1"/>
          </a:solidFill>
          <a:ln>
            <a:solidFill>
              <a:srgbClr val="85AD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Archivage de données scientifiques pour des communautés européennes structurées.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140200" y="908050"/>
            <a:ext cx="3744913" cy="1143000"/>
          </a:xfrm>
          <a:prstGeom prst="roundRect">
            <a:avLst/>
          </a:prstGeom>
          <a:solidFill>
            <a:srgbClr val="D1E0E1"/>
          </a:solidFill>
          <a:ln>
            <a:solidFill>
              <a:srgbClr val="85AD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Archivage à long terme de données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scientifiques,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patrimoniales,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administratives.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79388" y="5011738"/>
            <a:ext cx="3744912" cy="1144587"/>
          </a:xfrm>
          <a:prstGeom prst="roundRect">
            <a:avLst/>
          </a:prstGeom>
          <a:solidFill>
            <a:srgbClr val="D1E0E1"/>
          </a:solidFill>
          <a:ln>
            <a:solidFill>
              <a:srgbClr val="85AD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Archivage intermédiaire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de données scientifiques.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3635375" y="1555750"/>
            <a:ext cx="1296988" cy="720725"/>
          </a:xfrm>
          <a:prstGeom prst="roundRect">
            <a:avLst/>
          </a:prstGeom>
          <a:solidFill>
            <a:srgbClr val="85AFB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2400" b="1" dirty="0">
                <a:solidFill>
                  <a:schemeClr val="bg1"/>
                </a:solidFill>
              </a:rPr>
              <a:t>PAC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443663" y="4435475"/>
            <a:ext cx="1296987" cy="720725"/>
          </a:xfrm>
          <a:prstGeom prst="roundRect">
            <a:avLst/>
          </a:prstGeom>
          <a:solidFill>
            <a:srgbClr val="85AFB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2400" b="1" dirty="0">
                <a:solidFill>
                  <a:schemeClr val="bg1"/>
                </a:solidFill>
              </a:rPr>
              <a:t>EUDAT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971550" y="4435475"/>
            <a:ext cx="1296988" cy="720725"/>
          </a:xfrm>
          <a:prstGeom prst="roundRect">
            <a:avLst/>
          </a:prstGeom>
          <a:solidFill>
            <a:srgbClr val="85AFB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2400" b="1" dirty="0">
                <a:solidFill>
                  <a:schemeClr val="bg1"/>
                </a:solidFill>
              </a:rPr>
              <a:t>ISAAC</a:t>
            </a:r>
          </a:p>
        </p:txBody>
      </p:sp>
      <p:grpSp>
        <p:nvGrpSpPr>
          <p:cNvPr id="2" name="Groupe 16"/>
          <p:cNvGrpSpPr>
            <a:grpSpLocks/>
          </p:cNvGrpSpPr>
          <p:nvPr/>
        </p:nvGrpSpPr>
        <p:grpSpPr bwMode="auto">
          <a:xfrm rot="-534771">
            <a:off x="981075" y="2681288"/>
            <a:ext cx="2303463" cy="1223962"/>
            <a:chOff x="539551" y="1844824"/>
            <a:chExt cx="2304257" cy="1224136"/>
          </a:xfrm>
        </p:grpSpPr>
        <p:sp>
          <p:nvSpPr>
            <p:cNvPr id="8205" name="Carré corné 13"/>
            <p:cNvSpPr>
              <a:spLocks noChangeArrowheads="1"/>
            </p:cNvSpPr>
            <p:nvPr/>
          </p:nvSpPr>
          <p:spPr bwMode="auto">
            <a:xfrm>
              <a:off x="683568" y="1844824"/>
              <a:ext cx="2016224" cy="1224136"/>
            </a:xfrm>
            <a:prstGeom prst="foldedCorner">
              <a:avLst>
                <a:gd name="adj" fmla="val 16667"/>
              </a:avLst>
            </a:prstGeom>
            <a:solidFill>
              <a:srgbClr val="FDBBB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8206" name="Picture 5" descr="C:\Users\bechard\Desktop\Sans titre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916832"/>
              <a:ext cx="1430779" cy="56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536333" y="2507067"/>
              <a:ext cx="2304256" cy="535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Plans de gestion des données (DMP)</a:t>
              </a:r>
            </a:p>
          </p:txBody>
        </p:sp>
      </p:grpSp>
      <p:pic>
        <p:nvPicPr>
          <p:cNvPr id="8204" name="Picture 4" descr="http://www.google.fr/url?source=imglanding&amp;ct=img&amp;q=https://t1.ftcdn.net/jpg/00/50/71/06/400_F_50710601_cBme1jXsEIGDDJyMUwIfbmYAmf68e7S7.jpg&amp;sa=X&amp;ved=0CAkQ8wdqFQoTCKK7rZ2uisYCFfAI2wodos0AwQ&amp;usg=AFQjCNH28Rz97fz0aYrU2FtImCl5AhKw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2924175"/>
            <a:ext cx="12319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4"/>
          <p:cNvGrpSpPr>
            <a:grpSpLocks/>
          </p:cNvGrpSpPr>
          <p:nvPr/>
        </p:nvGrpSpPr>
        <p:grpSpPr bwMode="auto">
          <a:xfrm>
            <a:off x="107950" y="811213"/>
            <a:ext cx="6048375" cy="5426075"/>
            <a:chOff x="35893" y="810695"/>
            <a:chExt cx="6048672" cy="5426593"/>
          </a:xfrm>
        </p:grpSpPr>
        <p:sp>
          <p:nvSpPr>
            <p:cNvPr id="21533" name="Ellipse 7"/>
            <p:cNvSpPr>
              <a:spLocks noChangeArrowheads="1"/>
            </p:cNvSpPr>
            <p:nvPr/>
          </p:nvSpPr>
          <p:spPr bwMode="auto">
            <a:xfrm>
              <a:off x="755328" y="981075"/>
              <a:ext cx="5329237" cy="5256213"/>
            </a:xfrm>
            <a:prstGeom prst="ellipse">
              <a:avLst/>
            </a:prstGeom>
            <a:solidFill>
              <a:srgbClr val="E1EBE7"/>
            </a:solidFill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4" name="ZoneTexte 8"/>
            <p:cNvSpPr txBox="1">
              <a:spLocks noChangeArrowheads="1"/>
            </p:cNvSpPr>
            <p:nvPr/>
          </p:nvSpPr>
          <p:spPr bwMode="auto">
            <a:xfrm>
              <a:off x="35893" y="810695"/>
              <a:ext cx="1324069" cy="103412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1800" b="1">
                  <a:solidFill>
                    <a:srgbClr val="C00000"/>
                  </a:solidFill>
                </a:rPr>
                <a:t>Fonds </a:t>
              </a:r>
            </a:p>
            <a:p>
              <a:pPr>
                <a:spcBef>
                  <a:spcPct val="0"/>
                </a:spcBef>
              </a:pPr>
              <a:r>
                <a:rPr lang="fr-FR" sz="1400">
                  <a:solidFill>
                    <a:srgbClr val="C00000"/>
                  </a:solidFill>
                </a:rPr>
                <a:t>ou </a:t>
              </a:r>
            </a:p>
            <a:p>
              <a:pPr>
                <a:spcBef>
                  <a:spcPct val="0"/>
                </a:spcBef>
              </a:pPr>
              <a:r>
                <a:rPr lang="fr-FR" sz="1800" b="1">
                  <a:solidFill>
                    <a:srgbClr val="C00000"/>
                  </a:solidFill>
                </a:rPr>
                <a:t>Projet d’archives</a:t>
              </a:r>
            </a:p>
          </p:txBody>
        </p:sp>
        <p:cxnSp>
          <p:nvCxnSpPr>
            <p:cNvPr id="21535" name="Connecteur droit 10"/>
            <p:cNvCxnSpPr>
              <a:cxnSpLocks noChangeShapeType="1"/>
            </p:cNvCxnSpPr>
            <p:nvPr/>
          </p:nvCxnSpPr>
          <p:spPr bwMode="auto">
            <a:xfrm rot="16200000" flipV="1">
              <a:off x="972793" y="1989313"/>
              <a:ext cx="358773" cy="72328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</p:grp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371600" y="0"/>
            <a:ext cx="77724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dirty="0">
                <a:solidFill>
                  <a:srgbClr val="E1EBE7"/>
                </a:solidFill>
                <a:latin typeface="Calibri" pitchFamily="32" charset="0"/>
              </a:rPr>
              <a:t>Les différents niveaux de métadonnées dans PAC</a:t>
            </a:r>
          </a:p>
        </p:txBody>
      </p:sp>
      <p:sp>
        <p:nvSpPr>
          <p:cNvPr id="48132" name="ZoneTexte 3"/>
          <p:cNvSpPr txBox="1">
            <a:spLocks noChangeArrowheads="1"/>
          </p:cNvSpPr>
          <p:nvPr/>
        </p:nvSpPr>
        <p:spPr bwMode="auto">
          <a:xfrm>
            <a:off x="2730500" y="1196975"/>
            <a:ext cx="139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6666"/>
                </a:solidFill>
              </a:rPr>
              <a:t>PPDI.XML</a:t>
            </a:r>
          </a:p>
        </p:txBody>
      </p:sp>
      <p:grpSp>
        <p:nvGrpSpPr>
          <p:cNvPr id="3" name="Groupe 33"/>
          <p:cNvGrpSpPr>
            <a:grpSpLocks/>
          </p:cNvGrpSpPr>
          <p:nvPr/>
        </p:nvGrpSpPr>
        <p:grpSpPr bwMode="auto">
          <a:xfrm>
            <a:off x="1279525" y="1358900"/>
            <a:ext cx="5684838" cy="4518025"/>
            <a:chOff x="827088" y="1359648"/>
            <a:chExt cx="5684863" cy="4517277"/>
          </a:xfrm>
        </p:grpSpPr>
        <p:sp>
          <p:nvSpPr>
            <p:cNvPr id="21526" name="ZoneTexte 22"/>
            <p:cNvSpPr txBox="1">
              <a:spLocks noChangeArrowheads="1"/>
            </p:cNvSpPr>
            <p:nvPr/>
          </p:nvSpPr>
          <p:spPr bwMode="auto">
            <a:xfrm>
              <a:off x="5199088" y="1359648"/>
              <a:ext cx="1312863" cy="34131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tx1"/>
                  </a:solidFill>
                </a:rPr>
                <a:t>Document</a:t>
              </a:r>
            </a:p>
          </p:txBody>
        </p:sp>
        <p:cxnSp>
          <p:nvCxnSpPr>
            <p:cNvPr id="21527" name="Connecteur droit 25"/>
            <p:cNvCxnSpPr>
              <a:cxnSpLocks noChangeShapeType="1"/>
            </p:cNvCxnSpPr>
            <p:nvPr/>
          </p:nvCxnSpPr>
          <p:spPr bwMode="auto">
            <a:xfrm rot="5400000" flipH="1" flipV="1">
              <a:off x="4943140" y="1710420"/>
              <a:ext cx="481429" cy="46251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e 32"/>
            <p:cNvGrpSpPr>
              <a:grpSpLocks/>
            </p:cNvGrpSpPr>
            <p:nvPr/>
          </p:nvGrpSpPr>
          <p:grpSpPr bwMode="auto">
            <a:xfrm>
              <a:off x="827088" y="1844824"/>
              <a:ext cx="4462611" cy="4032101"/>
              <a:chOff x="827088" y="1844824"/>
              <a:chExt cx="4462611" cy="4032101"/>
            </a:xfrm>
          </p:grpSpPr>
          <p:sp>
            <p:nvSpPr>
              <p:cNvPr id="21529" name="Ellipse 21"/>
              <p:cNvSpPr>
                <a:spLocks noChangeArrowheads="1"/>
              </p:cNvSpPr>
              <p:nvPr/>
            </p:nvSpPr>
            <p:spPr bwMode="auto">
              <a:xfrm>
                <a:off x="2987824" y="1844824"/>
                <a:ext cx="2301875" cy="2305050"/>
              </a:xfrm>
              <a:prstGeom prst="ellipse">
                <a:avLst/>
              </a:prstGeom>
              <a:solidFill>
                <a:srgbClr val="91B5A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" name="Ellipse 33"/>
              <p:cNvSpPr>
                <a:spLocks noChangeArrowheads="1"/>
              </p:cNvSpPr>
              <p:nvPr/>
            </p:nvSpPr>
            <p:spPr bwMode="auto">
              <a:xfrm>
                <a:off x="827088" y="2133600"/>
                <a:ext cx="1657350" cy="1511300"/>
              </a:xfrm>
              <a:prstGeom prst="ellipse">
                <a:avLst/>
              </a:prstGeom>
              <a:solidFill>
                <a:srgbClr val="91B5A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" name="Ellipse 35"/>
              <p:cNvSpPr>
                <a:spLocks noChangeArrowheads="1"/>
              </p:cNvSpPr>
              <p:nvPr/>
            </p:nvSpPr>
            <p:spPr bwMode="auto">
              <a:xfrm>
                <a:off x="1042988" y="3860800"/>
                <a:ext cx="1657350" cy="1512888"/>
              </a:xfrm>
              <a:prstGeom prst="ellipse">
                <a:avLst/>
              </a:prstGeom>
              <a:solidFill>
                <a:srgbClr val="91B5A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2" name="Ellipse 37"/>
              <p:cNvSpPr>
                <a:spLocks noChangeArrowheads="1"/>
              </p:cNvSpPr>
              <p:nvPr/>
            </p:nvSpPr>
            <p:spPr bwMode="auto">
              <a:xfrm>
                <a:off x="2843213" y="4365625"/>
                <a:ext cx="1657350" cy="1511300"/>
              </a:xfrm>
              <a:prstGeom prst="ellipse">
                <a:avLst/>
              </a:prstGeom>
              <a:solidFill>
                <a:srgbClr val="91B5A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" name="Groupe 29"/>
          <p:cNvGrpSpPr>
            <a:grpSpLocks/>
          </p:cNvGrpSpPr>
          <p:nvPr/>
        </p:nvGrpSpPr>
        <p:grpSpPr bwMode="auto">
          <a:xfrm>
            <a:off x="1639888" y="2781300"/>
            <a:ext cx="3744912" cy="3016250"/>
            <a:chOff x="1187450" y="2781300"/>
            <a:chExt cx="3744913" cy="3016250"/>
          </a:xfrm>
        </p:grpSpPr>
        <p:sp>
          <p:nvSpPr>
            <p:cNvPr id="21522" name="Ellipse 23"/>
            <p:cNvSpPr>
              <a:spLocks noChangeArrowheads="1"/>
            </p:cNvSpPr>
            <p:nvPr/>
          </p:nvSpPr>
          <p:spPr bwMode="auto">
            <a:xfrm>
              <a:off x="3419475" y="2781300"/>
              <a:ext cx="1512888" cy="1295400"/>
            </a:xfrm>
            <a:prstGeom prst="ellipse">
              <a:avLst/>
            </a:prstGeom>
            <a:solidFill>
              <a:srgbClr val="64968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3" name="Ellipse 34"/>
            <p:cNvSpPr>
              <a:spLocks noChangeArrowheads="1"/>
            </p:cNvSpPr>
            <p:nvPr/>
          </p:nvSpPr>
          <p:spPr bwMode="auto">
            <a:xfrm>
              <a:off x="1187450" y="2924175"/>
              <a:ext cx="711200" cy="639763"/>
            </a:xfrm>
            <a:prstGeom prst="ellipse">
              <a:avLst/>
            </a:prstGeom>
            <a:solidFill>
              <a:srgbClr val="64968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4" name="Ellipse 36"/>
            <p:cNvSpPr>
              <a:spLocks noChangeArrowheads="1"/>
            </p:cNvSpPr>
            <p:nvPr/>
          </p:nvSpPr>
          <p:spPr bwMode="auto">
            <a:xfrm>
              <a:off x="1403350" y="4652963"/>
              <a:ext cx="712788" cy="639762"/>
            </a:xfrm>
            <a:prstGeom prst="ellipse">
              <a:avLst/>
            </a:prstGeom>
            <a:solidFill>
              <a:srgbClr val="64968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5" name="Ellipse 38"/>
            <p:cNvSpPr>
              <a:spLocks noChangeArrowheads="1"/>
            </p:cNvSpPr>
            <p:nvPr/>
          </p:nvSpPr>
          <p:spPr bwMode="auto">
            <a:xfrm>
              <a:off x="3203575" y="5157788"/>
              <a:ext cx="711200" cy="639762"/>
            </a:xfrm>
            <a:prstGeom prst="ellipse">
              <a:avLst/>
            </a:prstGeom>
            <a:solidFill>
              <a:srgbClr val="64968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39" name="ZoneTexte 5"/>
          <p:cNvSpPr txBox="1">
            <a:spLocks noChangeArrowheads="1"/>
          </p:cNvSpPr>
          <p:nvPr/>
        </p:nvSpPr>
        <p:spPr bwMode="auto">
          <a:xfrm>
            <a:off x="3911600" y="3308350"/>
            <a:ext cx="152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6666"/>
                </a:solidFill>
              </a:rPr>
              <a:t>Metadonnees_metier.XML</a:t>
            </a:r>
          </a:p>
        </p:txBody>
      </p:sp>
      <p:sp>
        <p:nvSpPr>
          <p:cNvPr id="48136" name="ZoneTexte 4"/>
          <p:cNvSpPr txBox="1">
            <a:spLocks noChangeArrowheads="1"/>
          </p:cNvSpPr>
          <p:nvPr/>
        </p:nvSpPr>
        <p:spPr bwMode="auto">
          <a:xfrm>
            <a:off x="3492500" y="2106613"/>
            <a:ext cx="22320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6666"/>
                </a:solidFill>
              </a:rPr>
              <a:t>Sip.xml ou ArchiveTransfer.xml / AIP.XML</a:t>
            </a:r>
          </a:p>
        </p:txBody>
      </p:sp>
      <p:grpSp>
        <p:nvGrpSpPr>
          <p:cNvPr id="6" name="Groupe 38"/>
          <p:cNvGrpSpPr>
            <a:grpSpLocks/>
          </p:cNvGrpSpPr>
          <p:nvPr/>
        </p:nvGrpSpPr>
        <p:grpSpPr bwMode="auto">
          <a:xfrm>
            <a:off x="6443663" y="1939925"/>
            <a:ext cx="2520950" cy="4513263"/>
            <a:chOff x="6443663" y="1940698"/>
            <a:chExt cx="2520950" cy="4512491"/>
          </a:xfrm>
        </p:grpSpPr>
        <p:sp>
          <p:nvSpPr>
            <p:cNvPr id="21514" name="Rectangle à coins arrondis 32"/>
            <p:cNvSpPr>
              <a:spLocks noChangeArrowheads="1"/>
            </p:cNvSpPr>
            <p:nvPr/>
          </p:nvSpPr>
          <p:spPr bwMode="auto">
            <a:xfrm>
              <a:off x="6443663" y="3068960"/>
              <a:ext cx="2376605" cy="3384229"/>
            </a:xfrm>
            <a:prstGeom prst="roundRect">
              <a:avLst>
                <a:gd name="adj" fmla="val 16667"/>
              </a:avLst>
            </a:prstGeom>
            <a:solidFill>
              <a:srgbClr val="96D9E6"/>
            </a:solidFill>
            <a:ln w="19050" algn="ctr">
              <a:solidFill>
                <a:srgbClr val="25879B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5" name="ZoneTexte 6"/>
            <p:cNvSpPr txBox="1">
              <a:spLocks noChangeArrowheads="1"/>
            </p:cNvSpPr>
            <p:nvPr/>
          </p:nvSpPr>
          <p:spPr bwMode="auto">
            <a:xfrm>
              <a:off x="6516220" y="1940698"/>
              <a:ext cx="2448393" cy="840230"/>
            </a:xfrm>
            <a:prstGeom prst="rect">
              <a:avLst/>
            </a:prstGeom>
            <a:noFill/>
            <a:ln w="19050">
              <a:solidFill>
                <a:srgbClr val="25879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 b="1">
                  <a:solidFill>
                    <a:srgbClr val="25879B"/>
                  </a:solidFill>
                </a:rPr>
                <a:t>Bibliothèque d’Informations de Représentation</a:t>
              </a:r>
            </a:p>
          </p:txBody>
        </p:sp>
        <p:cxnSp>
          <p:nvCxnSpPr>
            <p:cNvPr id="21516" name="Connecteur droit 40"/>
            <p:cNvCxnSpPr>
              <a:cxnSpLocks noChangeShapeType="1"/>
            </p:cNvCxnSpPr>
            <p:nvPr/>
          </p:nvCxnSpPr>
          <p:spPr bwMode="auto">
            <a:xfrm flipH="1">
              <a:off x="7164288" y="2780928"/>
              <a:ext cx="360040" cy="288032"/>
            </a:xfrm>
            <a:prstGeom prst="line">
              <a:avLst/>
            </a:prstGeom>
            <a:noFill/>
            <a:ln w="19050" algn="ctr">
              <a:solidFill>
                <a:srgbClr val="25879B"/>
              </a:solidFill>
              <a:round/>
              <a:headEnd/>
              <a:tailEnd/>
            </a:ln>
          </p:spPr>
        </p:cxnSp>
        <p:sp>
          <p:nvSpPr>
            <p:cNvPr id="21517" name="Rectangle à coins arrondis 41"/>
            <p:cNvSpPr>
              <a:spLocks noChangeArrowheads="1"/>
            </p:cNvSpPr>
            <p:nvPr/>
          </p:nvSpPr>
          <p:spPr bwMode="auto">
            <a:xfrm>
              <a:off x="6659563" y="3140968"/>
              <a:ext cx="1944687" cy="792088"/>
            </a:xfrm>
            <a:prstGeom prst="roundRect">
              <a:avLst>
                <a:gd name="adj" fmla="val 16667"/>
              </a:avLst>
            </a:prstGeom>
            <a:solidFill>
              <a:srgbClr val="DAF1F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25879B"/>
                  </a:solidFill>
                </a:rPr>
                <a:t>Spécifications des formats des fichiers archivés</a:t>
              </a:r>
            </a:p>
          </p:txBody>
        </p:sp>
        <p:sp>
          <p:nvSpPr>
            <p:cNvPr id="21518" name="Rectangle à coins arrondis 42"/>
            <p:cNvSpPr>
              <a:spLocks noChangeArrowheads="1"/>
            </p:cNvSpPr>
            <p:nvPr/>
          </p:nvSpPr>
          <p:spPr bwMode="auto">
            <a:xfrm>
              <a:off x="6659563" y="4005064"/>
              <a:ext cx="1944687" cy="792137"/>
            </a:xfrm>
            <a:prstGeom prst="roundRect">
              <a:avLst>
                <a:gd name="adj" fmla="val 16667"/>
              </a:avLst>
            </a:prstGeom>
            <a:solidFill>
              <a:srgbClr val="DAF1F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25879B"/>
                  </a:solidFill>
                </a:rPr>
                <a:t>Schémas XSD ou DTD des fichiers XML archivés</a:t>
              </a:r>
            </a:p>
          </p:txBody>
        </p:sp>
        <p:sp>
          <p:nvSpPr>
            <p:cNvPr id="21519" name="Rectangle à coins arrondis 42"/>
            <p:cNvSpPr>
              <a:spLocks noChangeArrowheads="1"/>
            </p:cNvSpPr>
            <p:nvPr/>
          </p:nvSpPr>
          <p:spPr bwMode="auto">
            <a:xfrm>
              <a:off x="6660232" y="4869160"/>
              <a:ext cx="1944687" cy="359544"/>
            </a:xfrm>
            <a:prstGeom prst="roundRect">
              <a:avLst>
                <a:gd name="adj" fmla="val 16667"/>
              </a:avLst>
            </a:prstGeom>
            <a:solidFill>
              <a:srgbClr val="DAF1F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25879B"/>
                  </a:solidFill>
                </a:rPr>
                <a:t>Profils d’archivage</a:t>
              </a:r>
            </a:p>
          </p:txBody>
        </p:sp>
        <p:sp>
          <p:nvSpPr>
            <p:cNvPr id="21520" name="Rectangle à coins arrondis 42"/>
            <p:cNvSpPr>
              <a:spLocks noChangeArrowheads="1"/>
            </p:cNvSpPr>
            <p:nvPr/>
          </p:nvSpPr>
          <p:spPr bwMode="auto">
            <a:xfrm>
              <a:off x="6660232" y="5733752"/>
              <a:ext cx="1944687" cy="575568"/>
            </a:xfrm>
            <a:prstGeom prst="roundRect">
              <a:avLst>
                <a:gd name="adj" fmla="val 16667"/>
              </a:avLst>
            </a:prstGeom>
            <a:solidFill>
              <a:srgbClr val="DAF1F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25879B"/>
                  </a:solidFill>
                </a:rPr>
                <a:t>Conventions d’archivage</a:t>
              </a:r>
            </a:p>
          </p:txBody>
        </p:sp>
        <p:sp>
          <p:nvSpPr>
            <p:cNvPr id="21521" name="Rectangle à coins arrondis 42"/>
            <p:cNvSpPr>
              <a:spLocks noChangeArrowheads="1"/>
            </p:cNvSpPr>
            <p:nvPr/>
          </p:nvSpPr>
          <p:spPr bwMode="auto">
            <a:xfrm>
              <a:off x="6660232" y="5301208"/>
              <a:ext cx="1944687" cy="359544"/>
            </a:xfrm>
            <a:prstGeom prst="roundRect">
              <a:avLst>
                <a:gd name="adj" fmla="val 16667"/>
              </a:avLst>
            </a:prstGeom>
            <a:solidFill>
              <a:srgbClr val="DAF1F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25879B"/>
                  </a:solidFill>
                </a:rPr>
                <a:t>PPDI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0163"/>
            <a:ext cx="9144000" cy="4699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fr-FR" sz="2400" b="1" kern="0" dirty="0">
                <a:solidFill>
                  <a:srgbClr val="E1EBE7"/>
                </a:solidFill>
                <a:latin typeface="Calibri" pitchFamily="34" charset="0"/>
                <a:ea typeface="+mj-ea"/>
                <a:cs typeface="+mj-cs"/>
              </a:rPr>
              <a:t>La structure du document à archiver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214313" y="571500"/>
            <a:ext cx="89296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fr-FR" sz="2200" b="1" u="sng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Document à archiver composé de deux pièces :</a:t>
            </a:r>
          </a:p>
          <a:p>
            <a:pPr marL="1085850" lvl="1" indent="-722313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fr-FR" sz="2000" b="1" u="sng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1. La description de l’archive :</a:t>
            </a: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 2 possibilités</a:t>
            </a:r>
          </a:p>
          <a:p>
            <a:pPr marL="1200150" lvl="3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Fichier sip.xml (schéma </a:t>
            </a: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  <a:hlinkClick r:id="rId3"/>
              </a:rPr>
              <a:t>http://</a:t>
            </a:r>
            <a:r>
              <a:rPr lang="fr-FR" sz="2000" b="1" dirty="0" smtClean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  <a:hlinkClick r:id="rId3"/>
              </a:rPr>
              <a:t>www.cines.fr/pac/sip.xsd</a:t>
            </a:r>
            <a:r>
              <a:rPr lang="fr-FR" sz="2000" b="1" dirty="0" smtClean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) </a:t>
            </a:r>
            <a:endParaRPr lang="fr-FR" sz="2000" b="1" dirty="0">
              <a:solidFill>
                <a:srgbClr val="006666"/>
              </a:solidFill>
              <a:latin typeface="Calibri" pitchFamily="34" charset="0"/>
              <a:ea typeface="+mn-ea"/>
              <a:cs typeface="Arial Unicode MS" charset="0"/>
            </a:endParaRPr>
          </a:p>
          <a:p>
            <a:pPr marL="2060575" lvl="1" indent="-17463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fr-FR" sz="1800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Arial Unicode MS" charset="0"/>
              </a:rPr>
              <a:t> Format "maison" basé sur du Dublin </a:t>
            </a:r>
            <a:r>
              <a:rPr lang="fr-FR" sz="1800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Arial Unicode MS" charset="0"/>
              </a:rPr>
              <a:t>Core</a:t>
            </a:r>
            <a:endParaRPr lang="fr-FR" sz="1800" i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  <a:cs typeface="Arial Unicode MS" charset="0"/>
            </a:endParaRPr>
          </a:p>
          <a:p>
            <a:pPr marL="1200150" lvl="3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Fichier archiveTransfer.xml (</a:t>
            </a:r>
            <a:r>
              <a:rPr lang="fr-FR" sz="2000" b="1" dirty="0" smtClean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SEDA v1.0)</a:t>
            </a:r>
            <a:endParaRPr lang="fr-FR" sz="2000" b="1" dirty="0">
              <a:solidFill>
                <a:srgbClr val="006666"/>
              </a:solidFill>
              <a:latin typeface="Calibri" pitchFamily="34" charset="0"/>
              <a:ea typeface="+mn-ea"/>
              <a:cs typeface="Arial Unicode MS" charset="0"/>
            </a:endParaRPr>
          </a:p>
          <a:p>
            <a:pPr marL="2060575" lvl="1" indent="-17463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fr-FR" sz="1800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Arial Unicode MS" charset="0"/>
              </a:rPr>
              <a:t> Contexte des archives publiques</a:t>
            </a:r>
          </a:p>
          <a:p>
            <a:pPr marL="2060575" lvl="1" indent="-17463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fr-FR" sz="1800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Arial Unicode MS" charset="0"/>
              </a:rPr>
              <a:t> Description à plusieurs niveaux</a:t>
            </a:r>
            <a:endParaRPr lang="fr-FR" sz="900" b="1" dirty="0">
              <a:solidFill>
                <a:srgbClr val="006666"/>
              </a:solidFill>
              <a:latin typeface="Calibri" pitchFamily="34" charset="0"/>
              <a:ea typeface="+mn-ea"/>
              <a:cs typeface="Arial Unicode MS" charset="0"/>
            </a:endParaRPr>
          </a:p>
          <a:p>
            <a:pPr marL="709613" lvl="3" indent="-346075" algn="l" eaLnBrk="0" hangingPunc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defRPr/>
            </a:pPr>
            <a:r>
              <a:rPr lang="fr-FR" sz="2000" b="1" u="sng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2. Le dossier contenant les documents électroniques à archiver : Répertoire « DEPOT »</a:t>
            </a:r>
          </a:p>
          <a:p>
            <a:pPr marL="1200150" lvl="3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Sous-arborescence autorisée</a:t>
            </a:r>
          </a:p>
          <a:p>
            <a:pPr marL="1200150" lvl="3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Tout fichier présent doit être décrit dans le fichier sip.xml ou archiveTransfer.xml</a:t>
            </a:r>
          </a:p>
          <a:p>
            <a:pPr marL="1200150" lvl="3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ea typeface="+mn-ea"/>
                <a:cs typeface="Arial Unicode MS" charset="0"/>
              </a:rPr>
              <a:t>Si archivage au format PAC : sous-répertoire DESC facultatif pour joindre le(s) fichier(s) de métadonnées métier</a:t>
            </a:r>
          </a:p>
          <a:p>
            <a:pPr marL="1200150" lvl="3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endParaRPr lang="fr-FR" sz="2000" b="1" dirty="0">
              <a:solidFill>
                <a:srgbClr val="006666"/>
              </a:solidFill>
              <a:latin typeface="Calibri" pitchFamily="34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altLang="fr-FR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2725" y="824488"/>
            <a:ext cx="8788431" cy="5484832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dirty="0" smtClean="0">
                <a:latin typeface="Calibri" pitchFamily="34" charset="0"/>
              </a:rPr>
              <a:t>3 étapes :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fr-FR" sz="1800" b="0" dirty="0" smtClean="0">
                <a:latin typeface="Calibri" pitchFamily="34" charset="0"/>
              </a:rPr>
              <a:t>Identification des objets à archiver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fr-FR" sz="1800" b="0" dirty="0" smtClean="0">
                <a:latin typeface="Calibri" pitchFamily="34" charset="0"/>
              </a:rPr>
              <a:t>Identification des formats d’archivage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fr-FR" sz="1800" b="0" dirty="0" smtClean="0">
                <a:latin typeface="Calibri" pitchFamily="34" charset="0"/>
              </a:rPr>
              <a:t>Identification du jeu de métadonnées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endParaRPr lang="fr-FR" sz="1800" b="0" dirty="0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79388" y="765175"/>
            <a:ext cx="8785225" cy="19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algn="l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Times New Roman" pitchFamily="16" charset="0"/>
              <a:buChar char="•"/>
              <a:defRPr/>
            </a:pPr>
            <a:endParaRPr lang="fr-FR" altLang="fr-FR" sz="2000" b="1" dirty="0">
              <a:solidFill>
                <a:srgbClr val="006666"/>
              </a:solidFill>
              <a:latin typeface="Arial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Times New Roman" pitchFamily="16" charset="0"/>
              <a:buChar char="•"/>
              <a:defRPr/>
            </a:pPr>
            <a:endParaRPr lang="fr-FR" altLang="fr-FR" sz="2000" b="1" dirty="0">
              <a:solidFill>
                <a:srgbClr val="006666"/>
              </a:solidFill>
              <a:latin typeface="Arial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defRPr/>
            </a:pPr>
            <a:endParaRPr lang="fr-FR" altLang="fr-FR" sz="2000" b="1" dirty="0">
              <a:solidFill>
                <a:srgbClr val="006666"/>
              </a:solidFill>
              <a:latin typeface="Arial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altLang="fr-FR" sz="2000" b="1" i="1" dirty="0">
                <a:solidFill>
                  <a:srgbClr val="006666"/>
                </a:solidFill>
                <a:latin typeface="Arial" charset="0"/>
                <a:sym typeface="Wingdings" charset="2"/>
              </a:rPr>
              <a:t>   </a:t>
            </a:r>
            <a:endParaRPr lang="fr-FR" altLang="fr-FR" sz="2000" b="1" dirty="0">
              <a:solidFill>
                <a:srgbClr val="006666"/>
              </a:solidFill>
              <a:latin typeface="Calibri" pitchFamily="34" charset="0"/>
              <a:sym typeface="Wingdings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59272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E1EBE7"/>
                </a:solidFill>
                <a:latin typeface="Arial (en-tête)"/>
              </a:rPr>
              <a:t>L’avant-projet : la sélection des données et métadonnées</a:t>
            </a:r>
            <a:endParaRPr lang="fr-FR" sz="2400" b="1" dirty="0">
              <a:solidFill>
                <a:srgbClr val="E1EBE7"/>
              </a:solidFill>
              <a:latin typeface="Arial (en-tête)"/>
            </a:endParaRPr>
          </a:p>
        </p:txBody>
      </p:sp>
      <p:pic>
        <p:nvPicPr>
          <p:cNvPr id="10" name="Image 9" descr="verif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040" y="776104"/>
            <a:ext cx="1451802" cy="14287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4282" y="2389081"/>
            <a:ext cx="2286016" cy="3111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smtClean="0">
                <a:solidFill>
                  <a:srgbClr val="006666"/>
                </a:solidFill>
                <a:latin typeface="Calibri" pitchFamily="34" charset="0"/>
              </a:rPr>
              <a:t>Objets à archiver 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Définir type de données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Privilégier donnée brute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Définir granularité du paquet :  quelle unité d’archivage choisir?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endParaRPr lang="fr-FR" sz="1800" dirty="0" smtClean="0">
              <a:solidFill>
                <a:srgbClr val="006666"/>
              </a:solidFill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</a:pPr>
            <a:endParaRPr lang="fr-FR" sz="1800" dirty="0" smtClean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28992" y="2389081"/>
            <a:ext cx="2286016" cy="3111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smtClean="0">
                <a:solidFill>
                  <a:srgbClr val="006666"/>
                </a:solidFill>
                <a:latin typeface="Calibri" pitchFamily="34" charset="0"/>
              </a:rPr>
              <a:t>Formats de fichiers :</a:t>
            </a:r>
          </a:p>
          <a:p>
            <a:pPr marL="0" lvl="1" indent="0"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</a:t>
            </a:r>
            <a:r>
              <a:rPr lang="fr-FR" sz="1800" kern="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Format publié ; ex. WAVE, SVG </a:t>
            </a:r>
            <a:endParaRPr lang="fr-FR" sz="1800" dirty="0" smtClean="0">
              <a:solidFill>
                <a:srgbClr val="006666"/>
              </a:solidFill>
              <a:latin typeface="Calibri" pitchFamily="34" charset="0"/>
            </a:endParaRPr>
          </a:p>
          <a:p>
            <a:pPr marL="0" lvl="1" indent="0"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kern="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Format largement utilisé ; ex. XML, MPEG4 </a:t>
            </a:r>
          </a:p>
          <a:p>
            <a:pPr marL="0" lvl="1" indent="0"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</a:t>
            </a:r>
            <a:r>
              <a:rPr lang="fr-FR" sz="1800" kern="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Format normalisé si possible ; ex. PDF (ISO 32000-1:2008), PNG (ISO 15948:2004)</a:t>
            </a:r>
          </a:p>
          <a:p>
            <a:pPr marL="0" lvl="1" indent="0" algn="l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</a:pPr>
            <a:endParaRPr lang="fr-FR" sz="1800" dirty="0" smtClean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72264" y="2357430"/>
            <a:ext cx="2286016" cy="3083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smtClean="0">
                <a:solidFill>
                  <a:srgbClr val="006666"/>
                </a:solidFill>
                <a:latin typeface="Calibri" pitchFamily="34" charset="0"/>
              </a:rPr>
              <a:t>Métadonnées :</a:t>
            </a:r>
          </a:p>
          <a:p>
            <a:pPr algn="l"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 </a:t>
            </a:r>
            <a:r>
              <a:rPr lang="fr-FR" sz="1800" dirty="0" err="1" smtClean="0">
                <a:solidFill>
                  <a:srgbClr val="006666"/>
                </a:solidFill>
                <a:latin typeface="Calibri" pitchFamily="34" charset="0"/>
              </a:rPr>
              <a:t>Mapping</a:t>
            </a: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entre métadonnées « métier » du service versant (EAD par ex.) et métadonnées Dublin </a:t>
            </a:r>
            <a:r>
              <a:rPr lang="fr-FR" sz="1800" dirty="0" err="1" smtClean="0">
                <a:solidFill>
                  <a:srgbClr val="006666"/>
                </a:solidFill>
                <a:latin typeface="Calibri" pitchFamily="34" charset="0"/>
              </a:rPr>
              <a:t>Core</a:t>
            </a: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ou SEDA</a:t>
            </a:r>
          </a:p>
          <a:p>
            <a:pPr algn="l">
              <a:spcBef>
                <a:spcPts val="0"/>
              </a:spcBef>
              <a:buClr>
                <a:srgbClr val="006666"/>
              </a:buClr>
            </a:pPr>
            <a:endParaRPr lang="fr-FR" sz="1800" dirty="0" smtClean="0">
              <a:solidFill>
                <a:srgbClr val="006666"/>
              </a:solidFill>
              <a:latin typeface="Calibri" pitchFamily="34" charset="0"/>
            </a:endParaRPr>
          </a:p>
          <a:p>
            <a:pPr algn="l">
              <a:spcBef>
                <a:spcPts val="0"/>
              </a:spcBef>
              <a:buClr>
                <a:srgbClr val="006666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</a:rPr>
              <a:t> Choix d’archiver les métadonnées métier ou non, si elles existent (format XML)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549275"/>
          </a:xfrm>
        </p:spPr>
        <p:txBody>
          <a:bodyPr/>
          <a:lstStyle/>
          <a:p>
            <a:r>
              <a:rPr lang="fr-FR" dirty="0" smtClean="0"/>
              <a:t>Qualité technique - formats de fichier : </a:t>
            </a:r>
            <a:r>
              <a:rPr lang="fr-FR" sz="1600" dirty="0" smtClean="0"/>
              <a:t>la stratégie de préservation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72" cy="597441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1"/>
          <p:cNvSpPr txBox="1">
            <a:spLocks/>
          </p:cNvSpPr>
          <p:nvPr/>
        </p:nvSpPr>
        <p:spPr>
          <a:xfrm>
            <a:off x="238125" y="908050"/>
            <a:ext cx="8655050" cy="302500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6666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5000"/>
              </a:lnSpc>
              <a:spcBef>
                <a:spcPts val="3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4C7678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fr-FR" altLang="fr-FR" sz="2000" kern="0" dirty="0" smtClean="0">
                <a:ea typeface="Calibri" pitchFamily="34" charset="0"/>
              </a:rPr>
              <a:t>Dans PAC, la stratégie de préservation des documents archivés repose sur la migration logique (pas d’émulation)</a:t>
            </a:r>
          </a:p>
          <a:p>
            <a:pPr>
              <a:lnSpc>
                <a:spcPct val="90000"/>
              </a:lnSpc>
            </a:pPr>
            <a:r>
              <a:rPr lang="fr-FR" altLang="fr-FR" sz="2000" kern="0" dirty="0" smtClean="0">
                <a:ea typeface="Calibri" pitchFamily="34" charset="0"/>
              </a:rPr>
              <a:t>Migration physique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Changement du support de stockage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Effectué en tâche de fond par l’application d’archivage, pas d’arrêt de service</a:t>
            </a:r>
          </a:p>
          <a:p>
            <a:pPr marL="342900" lvl="1" indent="-342900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</a:pPr>
            <a:r>
              <a:rPr lang="fr-FR" altLang="fr-FR" sz="2000" b="1" kern="0" dirty="0">
                <a:solidFill>
                  <a:srgbClr val="006666"/>
                </a:solidFill>
                <a:ea typeface="Calibri" pitchFamily="34" charset="0"/>
              </a:rPr>
              <a:t>Conversion de </a:t>
            </a:r>
            <a:r>
              <a:rPr lang="fr-FR" altLang="fr-FR" sz="2000" b="1" kern="0" dirty="0" smtClean="0">
                <a:solidFill>
                  <a:srgbClr val="006666"/>
                </a:solidFill>
                <a:ea typeface="Calibri" pitchFamily="34" charset="0"/>
              </a:rPr>
              <a:t>formats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Expertise et veille technologique pour la détection de l’obsolescence d’un format de fichier pris en charge sur la plateforme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Identification d’un format offrant de meilleures garanties de pérennité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Migration après accord des services versants concernés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Pas de modification pour le service versant de l’identifiant unique attribué lors de l’archivage</a:t>
            </a:r>
          </a:p>
          <a:p>
            <a:pPr lvl="1">
              <a:lnSpc>
                <a:spcPct val="85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2000" dirty="0"/>
              <a:t>Conservation des versions 1 (initiale), N-1 et N d’un document migré </a:t>
            </a:r>
          </a:p>
          <a:p>
            <a:pPr marL="342900" lvl="1" indent="-342900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</a:pPr>
            <a:endParaRPr lang="fr-FR" altLang="fr-FR" sz="2000" b="1" kern="0" dirty="0">
              <a:solidFill>
                <a:srgbClr val="006666"/>
              </a:solidFill>
              <a:ea typeface="Calibri" pitchFamily="34" charset="0"/>
            </a:endParaRPr>
          </a:p>
          <a:p>
            <a:pPr lvl="1">
              <a:lnSpc>
                <a:spcPct val="85000"/>
              </a:lnSpc>
            </a:pPr>
            <a:endParaRPr lang="fr-FR" altLang="fr-FR" sz="1800" kern="0" dirty="0" smtClean="0">
              <a:ea typeface="Calibri" pitchFamily="34" charset="0"/>
            </a:endParaRPr>
          </a:p>
          <a:p>
            <a:pPr lvl="1">
              <a:lnSpc>
                <a:spcPct val="85000"/>
              </a:lnSpc>
            </a:pPr>
            <a:endParaRPr lang="fr-FR" altLang="fr-FR" sz="1800" kern="0" dirty="0" smtClean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531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39552" y="0"/>
            <a:ext cx="8604448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E1EBE7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E1EBE7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E1EBE7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E1EBE7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E1EBE7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5pPr>
            <a:lvl6pPr marL="25146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E1EBE7"/>
                </a:solidFill>
                <a:latin typeface="Arial" charset="0"/>
                <a:cs typeface="Arial Unicode MS" pitchFamily="32" charset="0"/>
              </a:defRPr>
            </a:lvl6pPr>
            <a:lvl7pPr marL="29718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E1EBE7"/>
                </a:solidFill>
                <a:latin typeface="Arial" charset="0"/>
                <a:cs typeface="Arial Unicode MS" pitchFamily="32" charset="0"/>
              </a:defRPr>
            </a:lvl7pPr>
            <a:lvl8pPr marL="3429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E1EBE7"/>
                </a:solidFill>
                <a:latin typeface="Arial" charset="0"/>
                <a:cs typeface="Arial Unicode MS" pitchFamily="32" charset="0"/>
              </a:defRPr>
            </a:lvl8pPr>
            <a:lvl9pPr marL="3886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E1EBE7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kern="0" dirty="0" smtClean="0"/>
              <a:t>Qualité technique - formats de fichier : </a:t>
            </a:r>
            <a:r>
              <a:rPr lang="fr-FR" sz="1600" kern="0" dirty="0" smtClean="0"/>
              <a:t>le choix et le contrôle</a:t>
            </a:r>
            <a:endParaRPr lang="fr-FR" kern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72" cy="597441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12763" y="785813"/>
            <a:ext cx="8631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defRPr/>
            </a:pP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Pour permettre le contrôle de la qualité d’un fichier, celui-ci doit être dans un format identifié et vérifiable :</a:t>
            </a:r>
          </a:p>
          <a:p>
            <a:pPr marL="679450" lvl="1" indent="-334963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800" kern="0" dirty="0">
                <a:solidFill>
                  <a:srgbClr val="4C7678"/>
                </a:solidFill>
                <a:latin typeface="Calibri" pitchFamily="34" charset="0"/>
                <a:cs typeface="Calibri" pitchFamily="34" charset="0"/>
              </a:rPr>
              <a:t>Format publié ; ex. WAVE, SVG ;</a:t>
            </a:r>
          </a:p>
          <a:p>
            <a:pPr marL="679450" lvl="1" indent="-334963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800" kern="0" dirty="0">
                <a:solidFill>
                  <a:srgbClr val="4C7678"/>
                </a:solidFill>
                <a:latin typeface="Calibri" pitchFamily="34" charset="0"/>
                <a:cs typeface="Calibri" pitchFamily="34" charset="0"/>
              </a:rPr>
              <a:t>Format largement utilisé ; ex. XML, MPEG4 ;</a:t>
            </a:r>
          </a:p>
          <a:p>
            <a:pPr marL="679450" lvl="1" indent="-334963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800" kern="0" dirty="0">
                <a:solidFill>
                  <a:srgbClr val="4C7678"/>
                </a:solidFill>
                <a:latin typeface="Calibri" pitchFamily="34" charset="0"/>
                <a:cs typeface="Calibri" pitchFamily="34" charset="0"/>
              </a:rPr>
              <a:t>Format normalisé si possible ; ex. PDF (ISO 32000-1:2008), PNG (ISO 15948:2004).</a:t>
            </a:r>
          </a:p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defRPr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4279900"/>
            <a:ext cx="1933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4989513"/>
            <a:ext cx="2124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602288"/>
            <a:ext cx="2120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0063" y="2714625"/>
            <a:ext cx="8429625" cy="22554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2250" indent="-334963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defRPr/>
            </a:pP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Pour pouvoir être lisibles dans le temps, et convertibles, les fichiers doivent respecter à la lettre les </a:t>
            </a: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spécifications</a:t>
            </a: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de leur format.</a:t>
            </a:r>
          </a:p>
          <a:p>
            <a:pPr marL="222250" indent="-334963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defRPr/>
            </a:pP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Les outils libres </a:t>
            </a:r>
            <a:r>
              <a:rPr lang="fr-FR" sz="2000" dirty="0" err="1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Jhove</a:t>
            </a: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2000" dirty="0" err="1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ImageMagick</a:t>
            </a: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, DROID, ODF </a:t>
            </a:r>
            <a:r>
              <a:rPr lang="fr-FR" sz="2000" dirty="0" err="1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Validator</a:t>
            </a: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 et PDF </a:t>
            </a:r>
            <a:r>
              <a:rPr lang="fr-FR" sz="2000" dirty="0" err="1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tool</a:t>
            </a:r>
            <a:r>
              <a:rPr lang="fr-FR" sz="2000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permettent une identification, validation et caractérisation des formats.</a:t>
            </a:r>
          </a:p>
          <a:p>
            <a:pPr>
              <a:defRPr/>
            </a:pPr>
            <a:endParaRPr lang="fr-FR" dirty="0">
              <a:latin typeface="Arial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642938" y="4286250"/>
          <a:ext cx="5441950" cy="185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665"/>
                <a:gridCol w="398428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</a:p>
                  </a:txBody>
                  <a:tcPr marL="91452" marR="91452" horzOverflow="overflow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Format</a:t>
                      </a:r>
                    </a:p>
                  </a:txBody>
                  <a:tcPr marL="91452" marR="91452" horzOverflow="overflow">
                    <a:solidFill>
                      <a:srgbClr val="0066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Texte</a:t>
                      </a:r>
                    </a:p>
                  </a:txBody>
                  <a:tcPr marL="91452" marR="9145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PDF, TXT, XML, ODT, TEI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Image</a:t>
                      </a:r>
                    </a:p>
                  </a:txBody>
                  <a:tcPr marL="91452" marR="9145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GIF, JPEG, TIFF, PNG, SVG, JPEG2000,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GéoTIFF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Audio</a:t>
                      </a:r>
                    </a:p>
                  </a:txBody>
                  <a:tcPr marL="91452" marR="9145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WAV, AIFF, AAC, VORBIS</a:t>
                      </a:r>
                    </a:p>
                  </a:txBody>
                  <a:tcPr marL="91452" marR="91452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Vidéo</a:t>
                      </a:r>
                    </a:p>
                  </a:txBody>
                  <a:tcPr marL="91452" marR="9145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MPEG4, THEORA, MKV</a:t>
                      </a:r>
                    </a:p>
                  </a:txBody>
                  <a:tcPr marL="91452" marR="9145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288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L’expertise sur les formats de fichiers : une spécificité de l’offre d’archivage du CINES…</a:t>
            </a: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 bwMode="auto">
          <a:xfrm>
            <a:off x="107504" y="552326"/>
            <a:ext cx="8856983" cy="590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="1">
                <a:solidFill>
                  <a:srgbClr val="006666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600">
                <a:solidFill>
                  <a:srgbClr val="4C7678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000" kern="0" dirty="0" smtClean="0">
                <a:ea typeface="Calibri" pitchFamily="34" charset="0"/>
              </a:rPr>
              <a:t>Exemples d’activités réalisées par la cellule « expertise formats » du CINES :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Veille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Migrations logiques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Participation à des groupes de travail internationaux sur le sujet (relecture de normes ISO, tests…)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Rédaction de guides méthodologiques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Implémentation des outils de validation dans la plateforme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Développement/maintenance de l’outil FACILE (facile.cines.fr) avec le même niveau d’exigences sur les formats de fichiers que PAC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Mise à disposition du code source</a:t>
            </a:r>
          </a:p>
          <a:p>
            <a:pPr lvl="1">
              <a:spcAft>
                <a:spcPts val="0"/>
              </a:spcAft>
              <a:defRPr/>
            </a:pPr>
            <a:r>
              <a:rPr lang="fr-FR" sz="1800" kern="0" dirty="0" smtClean="0">
                <a:ea typeface="Calibri" pitchFamily="34" charset="0"/>
              </a:rPr>
              <a:t>Assistance aux utilisateurs pour les </a:t>
            </a:r>
          </a:p>
          <a:p>
            <a:pPr marL="344487" lvl="1" indent="0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fr-FR" sz="1800" kern="0" dirty="0" smtClean="0">
                <a:ea typeface="Calibri" pitchFamily="34" charset="0"/>
              </a:rPr>
              <a:t>fichiers non valides ou mal formés</a:t>
            </a:r>
          </a:p>
          <a:p>
            <a:pPr marL="222250" indent="-334963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SzPct val="125000"/>
              <a:defRPr/>
            </a:pPr>
            <a:endParaRPr lang="fr-FR" sz="1800" kern="0" dirty="0" smtClean="0"/>
          </a:p>
          <a:p>
            <a:pPr>
              <a:lnSpc>
                <a:spcPct val="100000"/>
              </a:lnSpc>
            </a:pPr>
            <a:endParaRPr lang="fr-FR" sz="1800" kern="0" dirty="0" smtClean="0">
              <a:ea typeface="Calibri" pitchFamily="34" charset="0"/>
            </a:endParaRPr>
          </a:p>
          <a:p>
            <a:pPr>
              <a:lnSpc>
                <a:spcPct val="100000"/>
              </a:lnSpc>
            </a:pPr>
            <a:endParaRPr lang="fr-FR" sz="2000" kern="0" dirty="0">
              <a:ea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0426"/>
            <a:ext cx="4143581" cy="29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 smtClean="0">
                <a:solidFill>
                  <a:srgbClr val="E1EBE7"/>
                </a:solidFill>
              </a:rPr>
              <a:t>Le processus d’archivage</a:t>
            </a:r>
            <a:endParaRPr lang="fr-FR" altLang="fr-FR" sz="2400" b="1" dirty="0">
              <a:solidFill>
                <a:srgbClr val="E1EBE7"/>
              </a:solidFill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07950" y="1109688"/>
            <a:ext cx="8928100" cy="5770811"/>
          </a:xfrm>
          <a:prstGeom prst="rect">
            <a:avLst/>
          </a:prstGeom>
          <a:solidFill>
            <a:srgbClr val="BFD3D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355976" y="1203325"/>
            <a:ext cx="2232025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6666"/>
                </a:solidFill>
                <a:latin typeface="Calibri" pitchFamily="34" charset="0"/>
              </a:rPr>
              <a:t>3. </a:t>
            </a:r>
            <a:r>
              <a:rPr lang="fr-FR" altLang="fr-FR" sz="2000" b="1" dirty="0" smtClean="0">
                <a:solidFill>
                  <a:srgbClr val="006666"/>
                </a:solidFill>
                <a:latin typeface="Calibri" pitchFamily="34" charset="0"/>
              </a:rPr>
              <a:t>Création de l’AIP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 Génération checksum-SAE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Date d’archivage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PID (ARK, DOI, </a:t>
            </a:r>
            <a:r>
              <a:rPr lang="fr-FR" altLang="fr-FR" sz="1400" dirty="0" err="1" smtClean="0">
                <a:solidFill>
                  <a:srgbClr val="006666"/>
                </a:solidFill>
                <a:latin typeface="Calibri" pitchFamily="34" charset="0"/>
              </a:rPr>
              <a:t>Handle</a:t>
            </a: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…)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[Conversion fichiers dans Format d’archivage]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…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588447" y="1203325"/>
            <a:ext cx="2232025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6666"/>
                </a:solidFill>
                <a:latin typeface="Calibri" pitchFamily="34" charset="0"/>
              </a:rPr>
              <a:t>4. Traitements complémentaires </a:t>
            </a:r>
            <a:endParaRPr lang="fr-FR" altLang="fr-FR" sz="2000" b="1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Récupération d’informations associées (Info de représentation…)</a:t>
            </a:r>
            <a:endParaRPr lang="fr-FR" altLang="fr-FR" sz="2000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644008" y="2852936"/>
            <a:ext cx="4824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6666"/>
                </a:solidFill>
                <a:latin typeface="Calibri" pitchFamily="34" charset="0"/>
              </a:rPr>
              <a:t>5. Stockage de </a:t>
            </a:r>
            <a:r>
              <a:rPr lang="fr-FR" altLang="fr-FR" sz="2000" b="1" dirty="0" smtClean="0">
                <a:solidFill>
                  <a:srgbClr val="006666"/>
                </a:solidFill>
                <a:latin typeface="Calibri" pitchFamily="34" charset="0"/>
              </a:rPr>
              <a:t>l’AIP </a:t>
            </a:r>
            <a:r>
              <a:rPr lang="fr-FR" altLang="fr-FR" sz="2000" b="1" dirty="0">
                <a:solidFill>
                  <a:srgbClr val="006666"/>
                </a:solidFill>
                <a:latin typeface="Calibri" pitchFamily="34" charset="0"/>
              </a:rPr>
              <a:t>en plusieurs </a:t>
            </a:r>
            <a:r>
              <a:rPr lang="fr-FR" altLang="fr-FR" sz="2000" b="1" dirty="0" smtClean="0">
                <a:solidFill>
                  <a:srgbClr val="006666"/>
                </a:solidFill>
                <a:latin typeface="Calibri" pitchFamily="34" charset="0"/>
              </a:rPr>
              <a:t>exemplaires + référencement</a:t>
            </a:r>
            <a:endParaRPr lang="fr-FR" altLang="fr-FR" sz="2000" b="1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86021" y="755412"/>
            <a:ext cx="8217545" cy="36933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2000" b="1" i="1" dirty="0" smtClean="0">
                <a:solidFill>
                  <a:srgbClr val="70A2A4"/>
                </a:solidFill>
                <a:latin typeface="Arial" charset="0"/>
                <a:ea typeface="+mn-ea"/>
                <a:cs typeface="Arial Unicode MS" pitchFamily="32" charset="0"/>
              </a:rPr>
              <a:t>Plateforme </a:t>
            </a:r>
            <a:r>
              <a:rPr lang="fr-FR" sz="2000" b="1" i="1" dirty="0">
                <a:solidFill>
                  <a:srgbClr val="70A2A4"/>
                </a:solidFill>
                <a:latin typeface="Arial" charset="0"/>
                <a:ea typeface="+mn-ea"/>
                <a:cs typeface="Arial Unicode MS" pitchFamily="32" charset="0"/>
              </a:rPr>
              <a:t>d’archivage</a:t>
            </a:r>
            <a:r>
              <a:rPr lang="fr-FR" sz="2000" i="1" dirty="0">
                <a:solidFill>
                  <a:srgbClr val="70A2A4"/>
                </a:solidFill>
                <a:latin typeface="Arial" charset="0"/>
                <a:ea typeface="+mn-ea"/>
                <a:cs typeface="Arial Unicode MS" pitchFamily="32" charset="0"/>
              </a:rPr>
              <a:t> (agréée SIAF + </a:t>
            </a:r>
            <a:r>
              <a:rPr lang="fr-FR" sz="2000" i="1" dirty="0" smtClean="0">
                <a:solidFill>
                  <a:srgbClr val="70A2A4"/>
                </a:solidFill>
                <a:latin typeface="Arial" charset="0"/>
                <a:ea typeface="+mn-ea"/>
                <a:cs typeface="Arial Unicode MS" pitchFamily="32" charset="0"/>
              </a:rPr>
              <a:t>DSA </a:t>
            </a:r>
            <a:r>
              <a:rPr lang="fr-FR" sz="2000" i="1" dirty="0">
                <a:solidFill>
                  <a:srgbClr val="70A2A4"/>
                </a:solidFill>
                <a:latin typeface="Arial" charset="0"/>
                <a:ea typeface="+mn-ea"/>
                <a:cs typeface="Arial Unicode MS" pitchFamily="32" charset="0"/>
              </a:rPr>
              <a:t>+ ISO 16363</a:t>
            </a:r>
            <a:r>
              <a:rPr lang="fr-FR" sz="2000" i="1" dirty="0" smtClean="0">
                <a:solidFill>
                  <a:srgbClr val="70A2A4"/>
                </a:solidFill>
                <a:latin typeface="Arial" charset="0"/>
                <a:ea typeface="+mn-ea"/>
                <a:cs typeface="Arial Unicode MS" pitchFamily="32" charset="0"/>
              </a:rPr>
              <a:t>)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e 60"/>
          <p:cNvGrpSpPr/>
          <p:nvPr/>
        </p:nvGrpSpPr>
        <p:grpSpPr>
          <a:xfrm>
            <a:off x="107504" y="1203325"/>
            <a:ext cx="2233613" cy="1673868"/>
            <a:chOff x="107504" y="1203325"/>
            <a:chExt cx="2233613" cy="1673868"/>
          </a:xfrm>
        </p:grpSpPr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107504" y="1203325"/>
              <a:ext cx="2233613" cy="95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 b="1" dirty="0" smtClean="0">
                  <a:solidFill>
                    <a:srgbClr val="006666"/>
                  </a:solidFill>
                  <a:latin typeface="Calibri" pitchFamily="34" charset="0"/>
                </a:rPr>
                <a:t>1. Réception </a:t>
              </a:r>
              <a:endParaRPr lang="fr-FR" altLang="fr-FR" sz="1600" dirty="0" smtClean="0">
                <a:solidFill>
                  <a:srgbClr val="006666"/>
                </a:solidFill>
                <a:latin typeface="Calibri" pitchFamily="34" charset="0"/>
              </a:endParaRPr>
            </a:p>
            <a:p>
              <a:pPr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fr-FR" altLang="fr-FR" sz="1400" dirty="0" smtClean="0">
                  <a:solidFill>
                    <a:srgbClr val="006666"/>
                  </a:solidFill>
                  <a:latin typeface="Calibri" pitchFamily="34" charset="0"/>
                </a:rPr>
                <a:t>- Authentification LDAP</a:t>
              </a:r>
            </a:p>
            <a:p>
              <a:pPr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fr-FR" altLang="fr-FR" sz="1400" dirty="0" smtClean="0">
                  <a:solidFill>
                    <a:srgbClr val="006666"/>
                  </a:solidFill>
                  <a:latin typeface="Calibri" pitchFamily="34" charset="0"/>
                </a:rPr>
                <a:t>- Transfert du SIP</a:t>
              </a:r>
            </a:p>
            <a:p>
              <a:pPr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fr-FR" altLang="fr-FR" sz="1400" dirty="0" smtClean="0">
                  <a:solidFill>
                    <a:srgbClr val="006666"/>
                  </a:solidFill>
                  <a:latin typeface="Calibri" pitchFamily="34" charset="0"/>
                </a:rPr>
                <a:t>- Envoi AR</a:t>
              </a:r>
              <a:endParaRPr lang="fr-FR" altLang="fr-FR" sz="1800" dirty="0">
                <a:solidFill>
                  <a:srgbClr val="006666"/>
                </a:solidFill>
                <a:latin typeface="Calibri" pitchFamily="34" charset="0"/>
              </a:endParaRPr>
            </a:p>
          </p:txBody>
        </p:sp>
        <p:pic>
          <p:nvPicPr>
            <p:cNvPr id="15" name="Picture 2" descr="http://www.google.fr/url?source=imglanding&amp;ct=img&amp;q=http://static.pratique.fr/images/unsized/en/envoi-colis-choisir-prestataire.jpg&amp;sa=X&amp;ei=MNVxVbuBLtGQ7AaT2IFo&amp;ved=0CAkQ8wc&amp;usg=AFQjCNHAvYaSquhLqIyLNehivNdUE4Bd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204864"/>
              <a:ext cx="1008112" cy="67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6" name="Connecteur droit avec flèche 25"/>
          <p:cNvCxnSpPr>
            <a:cxnSpLocks noChangeShapeType="1"/>
          </p:cNvCxnSpPr>
          <p:nvPr/>
        </p:nvCxnSpPr>
        <p:spPr bwMode="auto">
          <a:xfrm flipH="1">
            <a:off x="4211637" y="2564829"/>
            <a:ext cx="3240683" cy="1152203"/>
          </a:xfrm>
          <a:prstGeom prst="straightConnector1">
            <a:avLst/>
          </a:prstGeom>
          <a:noFill/>
          <a:ln w="15875" algn="ctr">
            <a:solidFill>
              <a:srgbClr val="63989B"/>
            </a:solidFill>
            <a:round/>
            <a:headEnd/>
            <a:tailEnd type="triangle" w="med" len="med"/>
          </a:ln>
        </p:spPr>
      </p:cxnSp>
      <p:cxnSp>
        <p:nvCxnSpPr>
          <p:cNvPr id="27" name="Connecteur droit avec flèche 26"/>
          <p:cNvCxnSpPr>
            <a:cxnSpLocks noChangeShapeType="1"/>
          </p:cNvCxnSpPr>
          <p:nvPr/>
        </p:nvCxnSpPr>
        <p:spPr bwMode="auto">
          <a:xfrm flipH="1">
            <a:off x="5435600" y="2564829"/>
            <a:ext cx="2160736" cy="1152203"/>
          </a:xfrm>
          <a:prstGeom prst="straightConnector1">
            <a:avLst/>
          </a:prstGeom>
          <a:noFill/>
          <a:ln w="15875" algn="ctr">
            <a:solidFill>
              <a:srgbClr val="63989B"/>
            </a:solidFill>
            <a:round/>
            <a:headEnd/>
            <a:tailEnd type="triangle" w="med" len="med"/>
          </a:ln>
        </p:spPr>
      </p:cxnSp>
      <p:cxnSp>
        <p:nvCxnSpPr>
          <p:cNvPr id="28" name="Connecteur droit avec flèche 27"/>
          <p:cNvCxnSpPr>
            <a:cxnSpLocks noChangeShapeType="1"/>
          </p:cNvCxnSpPr>
          <p:nvPr/>
        </p:nvCxnSpPr>
        <p:spPr bwMode="auto">
          <a:xfrm flipH="1">
            <a:off x="6946900" y="2564829"/>
            <a:ext cx="793452" cy="1152203"/>
          </a:xfrm>
          <a:prstGeom prst="straightConnector1">
            <a:avLst/>
          </a:prstGeom>
          <a:noFill/>
          <a:ln w="15875" algn="ctr">
            <a:solidFill>
              <a:srgbClr val="63989B"/>
            </a:solidFill>
            <a:round/>
            <a:headEnd/>
            <a:tailEnd type="triangle" w="med" len="med"/>
          </a:ln>
        </p:spPr>
      </p:cxnSp>
      <p:cxnSp>
        <p:nvCxnSpPr>
          <p:cNvPr id="29" name="Connecteur droit avec flèche 28"/>
          <p:cNvCxnSpPr>
            <a:cxnSpLocks noChangeShapeType="1"/>
          </p:cNvCxnSpPr>
          <p:nvPr/>
        </p:nvCxnSpPr>
        <p:spPr bwMode="auto">
          <a:xfrm>
            <a:off x="7956376" y="2564829"/>
            <a:ext cx="174" cy="1152203"/>
          </a:xfrm>
          <a:prstGeom prst="straightConnector1">
            <a:avLst/>
          </a:prstGeom>
          <a:noFill/>
          <a:ln w="15875" algn="ctr">
            <a:solidFill>
              <a:srgbClr val="63989B"/>
            </a:solidFill>
            <a:round/>
            <a:headEnd/>
            <a:tailEnd type="triangle" w="med" len="med"/>
          </a:ln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52787" y="3808065"/>
            <a:ext cx="1319213" cy="1646237"/>
          </a:xfrm>
          <a:prstGeom prst="rect">
            <a:avLst/>
          </a:prstGeom>
          <a:solidFill>
            <a:schemeClr val="bg1"/>
          </a:solidFill>
          <a:ln w="15875" cmpd="dbl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37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0" y="4547840"/>
            <a:ext cx="5286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3343275" y="3952527"/>
            <a:ext cx="1155700" cy="479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3200" b="1">
                <a:solidFill>
                  <a:schemeClr val="folHlink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 sz="160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–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buFont typeface="Times" pitchFamily="18" charset="0"/>
              <a:buNone/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 Unicode MS" pitchFamily="32" charset="0"/>
              </a:rPr>
              <a:t>Salle machine 1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64087" y="3808065"/>
            <a:ext cx="1319213" cy="1646237"/>
          </a:xfrm>
          <a:prstGeom prst="rect">
            <a:avLst/>
          </a:prstGeom>
          <a:solidFill>
            <a:schemeClr val="bg1"/>
          </a:solidFill>
          <a:ln w="15875" cmpd="dbl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4859337" y="3943002"/>
            <a:ext cx="1155700" cy="481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3200" b="1">
                <a:solidFill>
                  <a:schemeClr val="folHlink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 sz="160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–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buFont typeface="Times" pitchFamily="18" charset="0"/>
              <a:buNone/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 Unicode MS" pitchFamily="32" charset="0"/>
              </a:rPr>
              <a:t>Salle machine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 Unicode MS" pitchFamily="32" charset="0"/>
              </a:rPr>
              <a:t>2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 Unicode MS" pitchFamily="32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4547840"/>
            <a:ext cx="1160462" cy="815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227762" y="3808065"/>
            <a:ext cx="1319213" cy="1646237"/>
          </a:xfrm>
          <a:prstGeom prst="rect">
            <a:avLst/>
          </a:prstGeom>
          <a:solidFill>
            <a:schemeClr val="bg1"/>
          </a:solidFill>
          <a:ln w="15875" cmpd="dbl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49" name="Picture 6" descr="bande, de stockage, des médias, linear tape-open, l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200" y="4552602"/>
            <a:ext cx="11525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6299200" y="3952527"/>
            <a:ext cx="1155700" cy="479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3200" b="1">
                <a:solidFill>
                  <a:schemeClr val="folHlink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 sz="160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–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buFont typeface="Times" pitchFamily="18" charset="0"/>
              <a:buNone/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 Unicode MS" pitchFamily="32" charset="0"/>
              </a:rPr>
              <a:t>Salle machine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 Unicode MS" pitchFamily="32" charset="0"/>
              </a:rPr>
              <a:t>3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 Unicode MS" pitchFamily="32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667625" y="3806477"/>
            <a:ext cx="1320800" cy="1646238"/>
          </a:xfrm>
          <a:prstGeom prst="rect">
            <a:avLst/>
          </a:prstGeom>
          <a:solidFill>
            <a:schemeClr val="bg1"/>
          </a:solidFill>
          <a:ln w="15875" cmpd="dbl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7750175" y="3952527"/>
            <a:ext cx="1155700" cy="479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3200" b="1">
                <a:solidFill>
                  <a:schemeClr val="folHlink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 sz="160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–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buFont typeface="Times" pitchFamily="18" charset="0"/>
              <a:buNone/>
              <a:defRPr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 Unicode MS" pitchFamily="32" charset="0"/>
              </a:rPr>
              <a:t>Site distant ( &gt; 300km)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+mn-ea"/>
              <a:cs typeface="Arial Unicode MS" pitchFamily="32" charset="0"/>
            </a:endParaRPr>
          </a:p>
        </p:txBody>
      </p:sp>
      <p:pic>
        <p:nvPicPr>
          <p:cNvPr id="53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4547840"/>
            <a:ext cx="5286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ZoneTexte 53"/>
          <p:cNvSpPr txBox="1">
            <a:spLocks noChangeArrowheads="1"/>
          </p:cNvSpPr>
          <p:nvPr/>
        </p:nvSpPr>
        <p:spPr bwMode="auto">
          <a:xfrm>
            <a:off x="3275856" y="5585348"/>
            <a:ext cx="4536504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6666"/>
                </a:solidFill>
                <a:latin typeface="Calibri" pitchFamily="34" charset="0"/>
              </a:rPr>
              <a:t>6. Vérification périodique </a:t>
            </a:r>
            <a:r>
              <a:rPr lang="fr-FR" altLang="fr-FR" sz="2000" b="1" dirty="0" smtClean="0">
                <a:solidFill>
                  <a:srgbClr val="006666"/>
                </a:solidFill>
                <a:latin typeface="Calibri" pitchFamily="34" charset="0"/>
              </a:rPr>
              <a:t>de tous les exemplaires archivés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Vérification checksum-SAE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Validation </a:t>
            </a:r>
            <a:r>
              <a:rPr lang="fr-FR" altLang="fr-FR" sz="1400" dirty="0" err="1" smtClean="0">
                <a:solidFill>
                  <a:srgbClr val="006666"/>
                </a:solidFill>
                <a:latin typeface="Calibri" pitchFamily="34" charset="0"/>
              </a:rPr>
              <a:t>bijectivité</a:t>
            </a: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AIP/référencement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Validation non corruption du référentiel</a:t>
            </a:r>
          </a:p>
        </p:txBody>
      </p:sp>
      <p:sp>
        <p:nvSpPr>
          <p:cNvPr id="17440" name="AutoShape 8" descr="http://www.google.fr/url?source=imglanding&amp;ct=img&amp;q=http://p0.storage.canalblog.com/00/68/487091/102023265.jpg&amp;sa=X&amp;ei=INpxVd2GNKnd7Aag-YK4BA&amp;ved=0CAkQ8wc4WQ&amp;usg=AFQjCNFT3AgdTyyXnCaa5iYLoPhaqqdepw"/>
          <p:cNvSpPr>
            <a:spLocks noChangeAspect="1" noChangeArrowheads="1"/>
          </p:cNvSpPr>
          <p:nvPr/>
        </p:nvSpPr>
        <p:spPr bwMode="auto">
          <a:xfrm>
            <a:off x="0" y="-2460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674022"/>
            <a:ext cx="11897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62"/>
          <p:cNvGrpSpPr/>
          <p:nvPr/>
        </p:nvGrpSpPr>
        <p:grpSpPr>
          <a:xfrm>
            <a:off x="2051720" y="1203325"/>
            <a:ext cx="2304256" cy="2081659"/>
            <a:chOff x="2051720" y="1203325"/>
            <a:chExt cx="2304256" cy="2081659"/>
          </a:xfrm>
        </p:grpSpPr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2051720" y="1203325"/>
              <a:ext cx="2304256" cy="136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 dirty="0">
                  <a:solidFill>
                    <a:srgbClr val="006666"/>
                  </a:solidFill>
                  <a:latin typeface="Calibri" pitchFamily="34" charset="0"/>
                </a:rPr>
                <a:t>2. </a:t>
              </a:r>
              <a:r>
                <a:rPr lang="fr-FR" altLang="fr-FR" sz="2000" b="1" dirty="0" smtClean="0">
                  <a:solidFill>
                    <a:srgbClr val="006666"/>
                  </a:solidFill>
                  <a:latin typeface="Calibri" pitchFamily="34" charset="0"/>
                </a:rPr>
                <a:t>Contrôle Qualité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dirty="0" smtClean="0">
                  <a:solidFill>
                    <a:srgbClr val="006666"/>
                  </a:solidFill>
                  <a:latin typeface="Calibri" pitchFamily="34" charset="0"/>
                </a:rPr>
                <a:t>- Contrôle checksum-</a:t>
              </a:r>
              <a:r>
                <a:rPr lang="fr-FR" altLang="fr-FR" sz="1400" dirty="0" err="1" smtClean="0">
                  <a:solidFill>
                    <a:srgbClr val="006666"/>
                  </a:solidFill>
                  <a:latin typeface="Calibri" pitchFamily="34" charset="0"/>
                </a:rPr>
                <a:t>prod</a:t>
              </a:r>
              <a:endParaRPr lang="fr-FR" altLang="fr-FR" sz="1400" dirty="0" smtClean="0">
                <a:solidFill>
                  <a:srgbClr val="006666"/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fr-FR" altLang="fr-FR" sz="1400" dirty="0" smtClean="0">
                  <a:solidFill>
                    <a:srgbClr val="006666"/>
                  </a:solidFill>
                  <a:latin typeface="Calibri" pitchFamily="34" charset="0"/>
                </a:rPr>
                <a:t> Contrôle forme du SIP</a:t>
              </a:r>
            </a:p>
            <a:p>
              <a:pPr>
                <a:spcBef>
                  <a:spcPct val="0"/>
                </a:spcBef>
                <a:buClrTx/>
                <a:buSzTx/>
              </a:pPr>
              <a:endParaRPr lang="fr-FR" altLang="fr-FR" sz="1400" dirty="0" smtClean="0">
                <a:solidFill>
                  <a:srgbClr val="006666"/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Char char="-"/>
              </a:pPr>
              <a:endParaRPr lang="fr-FR" altLang="fr-FR" sz="1400" dirty="0" smtClean="0">
                <a:solidFill>
                  <a:srgbClr val="006666"/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dirty="0" smtClean="0">
                <a:solidFill>
                  <a:srgbClr val="006666"/>
                </a:solidFill>
                <a:latin typeface="Calibri" pitchFamily="34" charset="0"/>
              </a:endParaRPr>
            </a:p>
          </p:txBody>
        </p:sp>
        <p:pic>
          <p:nvPicPr>
            <p:cNvPr id="34" name="Picture 9" descr="http://www.google.fr/url?source=imglanding&amp;ct=img&amp;q=http://www.apowersoft.fr/wp-content/uploads/2014/02/video-format-fr.png&amp;sa=X&amp;ved=0CAkQ8wdqFQoTCJnnkOnthMYCFRU_jAod8qcDdA&amp;usg=AFQjCNF7mf9_fgJ6fpPXtxozUg-KOO92l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1916832"/>
              <a:ext cx="1224136" cy="614516"/>
            </a:xfrm>
            <a:prstGeom prst="rect">
              <a:avLst/>
            </a:prstGeom>
            <a:noFill/>
            <a:effectLst>
              <a:outerShdw blurRad="139700" dist="101600" dir="2700000" algn="tl" rotWithShape="0">
                <a:prstClr val="black">
                  <a:alpha val="23000"/>
                </a:prstClr>
              </a:outerShdw>
            </a:effectLst>
          </p:spPr>
        </p:pic>
        <p:pic>
          <p:nvPicPr>
            <p:cNvPr id="35" name="Picture 11" descr="http://www.google.fr/url?source=imglanding&amp;ct=img&amp;q=http://www.laintimes.com/wp-content/uploads/2014/10/iceberg1.jpg&amp;sa=X&amp;ved=0CAkQ8wc4GmoVChMIraaBhu6ExgIVahqMCh00DgAA&amp;usg=AFQjCNHWOjChGnjhCsqWdfYcRxGiViKZG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9792" y="2636912"/>
              <a:ext cx="973629" cy="648072"/>
            </a:xfrm>
            <a:prstGeom prst="rect">
              <a:avLst/>
            </a:prstGeom>
            <a:noFill/>
            <a:effectLst>
              <a:outerShdw blurRad="139700" dist="101600" dir="2700000" algn="tl" rotWithShape="0">
                <a:prstClr val="black">
                  <a:alpha val="23000"/>
                </a:prstClr>
              </a:outerShdw>
            </a:effectLst>
          </p:spPr>
        </p:pic>
      </p:grp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35496" y="3356992"/>
            <a:ext cx="3131840" cy="289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fr-FR" altLang="fr-FR" sz="2000" b="1" dirty="0" smtClean="0">
                <a:solidFill>
                  <a:srgbClr val="006666"/>
                </a:solidFill>
                <a:latin typeface="Calibri" pitchFamily="34" charset="0"/>
              </a:rPr>
              <a:t>7. Migration physique 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rafraichissement de support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duplication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fr-FR" altLang="fr-FR" sz="1400" dirty="0" smtClean="0">
                <a:solidFill>
                  <a:srgbClr val="006666"/>
                </a:solidFill>
                <a:latin typeface="Calibri" pitchFamily="34" charset="0"/>
              </a:rPr>
              <a:t> ré-empaquetage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fr-FR" altLang="fr-FR" sz="1400" dirty="0" smtClean="0">
              <a:solidFill>
                <a:srgbClr val="006666"/>
              </a:solidFill>
              <a:latin typeface="Calibri" pitchFamily="34" charset="0"/>
            </a:endParaRPr>
          </a:p>
        </p:txBody>
      </p:sp>
      <p:pic>
        <p:nvPicPr>
          <p:cNvPr id="46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035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217" y="3933056"/>
            <a:ext cx="3035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Flèche droite 54"/>
          <p:cNvSpPr/>
          <p:nvPr/>
        </p:nvSpPr>
        <p:spPr bwMode="auto">
          <a:xfrm>
            <a:off x="1259632" y="4077072"/>
            <a:ext cx="504056" cy="72008"/>
          </a:xfrm>
          <a:prstGeom prst="rightArrow">
            <a:avLst/>
          </a:prstGeom>
          <a:solidFill>
            <a:srgbClr val="4C7678"/>
          </a:solidFill>
          <a:ln w="28575" cap="flat" cmpd="sng" algn="ctr">
            <a:solidFill>
              <a:srgbClr val="4C7678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3035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653136"/>
            <a:ext cx="3035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157192"/>
            <a:ext cx="3035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Flèche droite 58"/>
          <p:cNvSpPr/>
          <p:nvPr/>
        </p:nvSpPr>
        <p:spPr bwMode="auto">
          <a:xfrm>
            <a:off x="1259632" y="4797152"/>
            <a:ext cx="504056" cy="72008"/>
          </a:xfrm>
          <a:prstGeom prst="rightArrow">
            <a:avLst/>
          </a:prstGeom>
          <a:solidFill>
            <a:srgbClr val="4C7678"/>
          </a:solidFill>
          <a:ln w="28575" cap="flat" cmpd="sng" algn="ctr">
            <a:solidFill>
              <a:srgbClr val="4C7678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lèche droite 59"/>
          <p:cNvSpPr/>
          <p:nvPr/>
        </p:nvSpPr>
        <p:spPr bwMode="auto">
          <a:xfrm rot="1944684">
            <a:off x="1239670" y="5070645"/>
            <a:ext cx="504056" cy="72008"/>
          </a:xfrm>
          <a:prstGeom prst="rightArrow">
            <a:avLst/>
          </a:prstGeom>
          <a:solidFill>
            <a:srgbClr val="4C7678"/>
          </a:solidFill>
          <a:ln w="28575" cap="flat" cmpd="sng" algn="ctr">
            <a:solidFill>
              <a:srgbClr val="4C7678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2" name="Picture 4" descr="serveur, icône, symbole, dessin, libre, base, graph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05264"/>
            <a:ext cx="3035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 descr="http://www.google.fr/url?source=imglanding&amp;ct=img&amp;q=http://publicdomainvectors.org/photos/erlan_LTO.png&amp;sa=X&amp;ved=0CAkQ8wc4IWoVChMI-YWs-smFxgIV6-pyCh2l-g9W&amp;usg=AFQjCNHNn_ihXf51tif2lIF16Z9haTHWY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5877272"/>
            <a:ext cx="514787" cy="360040"/>
          </a:xfrm>
          <a:prstGeom prst="rect">
            <a:avLst/>
          </a:prstGeom>
          <a:noFill/>
        </p:spPr>
      </p:pic>
      <p:sp>
        <p:nvSpPr>
          <p:cNvPr id="64" name="Flèche droite 63"/>
          <p:cNvSpPr/>
          <p:nvPr/>
        </p:nvSpPr>
        <p:spPr bwMode="auto">
          <a:xfrm>
            <a:off x="1259632" y="6021288"/>
            <a:ext cx="504056" cy="72008"/>
          </a:xfrm>
          <a:prstGeom prst="rightArrow">
            <a:avLst/>
          </a:prstGeom>
          <a:solidFill>
            <a:srgbClr val="4C7678"/>
          </a:solidFill>
          <a:ln w="28575" cap="flat" cmpd="sng" algn="ctr">
            <a:solidFill>
              <a:srgbClr val="4C7678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9" descr="http://www.google.fr/url?source=imglanding&amp;ct=img&amp;q=http://www.apowersoft.fr/wp-content/uploads/2014/02/video-format-fr.png&amp;sa=X&amp;ved=0CAkQ8wdqFQoTCJnnkOnthMYCFRU_jAod8qcDdA&amp;usg=AFQjCNF7mf9_fgJ6fpPXtxozUg-KOO92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6237312"/>
            <a:ext cx="864096" cy="433776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66" name="Rectangle 65"/>
          <p:cNvSpPr/>
          <p:nvPr/>
        </p:nvSpPr>
        <p:spPr>
          <a:xfrm>
            <a:off x="179512" y="631663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fr-FR" altLang="fr-FR" sz="2000" b="1" dirty="0" smtClean="0">
                <a:solidFill>
                  <a:srgbClr val="006666"/>
                </a:solidFill>
                <a:latin typeface="Calibri" pitchFamily="34" charset="0"/>
              </a:rPr>
              <a:t>8. Migration logique :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940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 animBg="1"/>
      <p:bldP spid="38" grpId="0"/>
      <p:bldP spid="43" grpId="0" animBg="1"/>
      <p:bldP spid="44" grpId="0"/>
      <p:bldP spid="48" grpId="0" animBg="1"/>
      <p:bldP spid="50" grpId="0"/>
      <p:bldP spid="51" grpId="0" animBg="1"/>
      <p:bldP spid="52" grpId="0"/>
      <p:bldP spid="54" grpId="0"/>
      <p:bldP spid="42" grpId="0"/>
      <p:bldP spid="55" grpId="0" animBg="1"/>
      <p:bldP spid="59" grpId="0" animBg="1"/>
      <p:bldP spid="60" grpId="0" animBg="1"/>
      <p:bldP spid="64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1027113"/>
            <a:ext cx="5851525" cy="5786437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000"/>
              </a:spcBef>
              <a:spcAft>
                <a:spcPts val="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808080"/>
                </a:solidFill>
                <a:latin typeface="Calibri" pitchFamily="34" charset="0"/>
                <a:ea typeface="+mn-ea"/>
                <a:cs typeface="Arial Unicode MS" charset="0"/>
              </a:rPr>
              <a:t> </a:t>
            </a:r>
            <a:r>
              <a:rPr lang="fr-FR" sz="2000" b="1" dirty="0" smtClean="0">
                <a:solidFill>
                  <a:srgbClr val="006666"/>
                </a:solidFill>
                <a:latin typeface="Calibri" pitchFamily="34" charset="0"/>
                <a:cs typeface="+mn-cs"/>
              </a:rPr>
              <a:t>Un partenariat encadré :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rgbClr val="808080"/>
                </a:solidFill>
                <a:latin typeface="Calibri" pitchFamily="34" charset="0"/>
                <a:ea typeface="+mn-ea"/>
                <a:cs typeface="Arial Unicode MS" charset="0"/>
              </a:rPr>
              <a:t> </a:t>
            </a:r>
            <a:r>
              <a:rPr lang="fr-FR" sz="1800" dirty="0" smtClean="0">
                <a:solidFill>
                  <a:srgbClr val="4C7678"/>
                </a:solidFill>
                <a:latin typeface="Calibri" pitchFamily="34" charset="0"/>
                <a:cs typeface="+mn-cs"/>
              </a:rPr>
              <a:t>Lettre d’intention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rgbClr val="4C7678"/>
                </a:solidFill>
                <a:latin typeface="Calibri" pitchFamily="34" charset="0"/>
                <a:cs typeface="+mn-cs"/>
              </a:rPr>
              <a:t> Convention d’archivage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rgbClr val="4C7678"/>
                </a:solidFill>
                <a:latin typeface="Calibri" pitchFamily="34" charset="0"/>
                <a:cs typeface="+mn-cs"/>
              </a:rPr>
              <a:t> Tarification au Téraoctet utile archivé et en fonction du niveau de service</a:t>
            </a:r>
          </a:p>
          <a:p>
            <a:pPr algn="l">
              <a:spcBef>
                <a:spcPts val="3000"/>
              </a:spcBef>
              <a:spcAft>
                <a:spcPts val="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rgbClr val="006666"/>
                </a:solidFill>
                <a:latin typeface="Calibri" pitchFamily="34" charset="0"/>
                <a:cs typeface="+mn-cs"/>
              </a:rPr>
              <a:t> Une </a:t>
            </a: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cs typeface="+mn-cs"/>
              </a:rPr>
              <a:t>équipe-projet dédiée :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i="1" dirty="0">
                <a:solidFill>
                  <a:srgbClr val="808080"/>
                </a:solidFill>
                <a:latin typeface="Calibri" pitchFamily="34" charset="0"/>
                <a:ea typeface="+mn-ea"/>
                <a:cs typeface="Arial Unicode MS" charset="0"/>
              </a:rPr>
              <a:t> 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Un référent-projet informatique et un archiviste côté CINES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Un référent-projet côté Service Versant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Des développements informatiques à prévoir : interfaçage avec la </a:t>
            </a:r>
            <a:r>
              <a:rPr lang="fr-FR" sz="1800" dirty="0" smtClean="0">
                <a:solidFill>
                  <a:srgbClr val="4C7678"/>
                </a:solidFill>
                <a:latin typeface="Calibri" pitchFamily="34" charset="0"/>
                <a:cs typeface="+mn-cs"/>
              </a:rPr>
              <a:t>plateforme</a:t>
            </a:r>
            <a:endParaRPr lang="fr-FR" sz="1800" dirty="0">
              <a:solidFill>
                <a:srgbClr val="4C7678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863600" y="0"/>
            <a:ext cx="828040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>
                <a:solidFill>
                  <a:srgbClr val="E1EBE7"/>
                </a:solidFill>
              </a:rPr>
              <a:t>Un projet d’archivage au CINES, c’est… ?</a:t>
            </a:r>
          </a:p>
        </p:txBody>
      </p:sp>
      <p:pic>
        <p:nvPicPr>
          <p:cNvPr id="10245" name="Picture 2" descr="http://www.google.fr/url?source=imglanding&amp;ct=img&amp;q=http://www.alaligne.fr/images/equipe.jpg&amp;sa=X&amp;ved=0CAkQ8wc4FGoVChMI3IC32-GJxgIVgV4UCh1lSABe&amp;usg=AFQjCNGN-SjeQBUpYI_fUEv6T0hprntP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727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://www.google.fr/url?source=imglanding&amp;ct=img&amp;q=http://factuel.univ-lorraine.fr/sites/factuel.univ-lorraine.fr/files/field/image/2014/12/signature.jpg&amp;sa=X&amp;ved=0CAkQ8wdqFQoTCK3_l_TiicYCFctuFAodrH8AUQ&amp;usg=AFQjCNEFJqAN-1yKp9nlUcuDuKVikRfp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3097213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692150"/>
          </a:xfrm>
        </p:spPr>
        <p:txBody>
          <a:bodyPr/>
          <a:lstStyle/>
          <a:p>
            <a:pPr eaLnBrk="1" hangingPunct="1"/>
            <a:r>
              <a:rPr lang="fr-FR" altLang="fr-FR" smtClean="0">
                <a:ea typeface="Calibri" pitchFamily="34" charset="0"/>
              </a:rPr>
              <a:t>Sommaire</a:t>
            </a:r>
          </a:p>
        </p:txBody>
      </p:sp>
      <p:sp>
        <p:nvSpPr>
          <p:cNvPr id="13314" name="Espace réservé du contenu 5"/>
          <p:cNvSpPr>
            <a:spLocks noGrp="1"/>
          </p:cNvSpPr>
          <p:nvPr>
            <p:ph idx="1"/>
          </p:nvPr>
        </p:nvSpPr>
        <p:spPr>
          <a:xfrm>
            <a:off x="1619672" y="1340768"/>
            <a:ext cx="6408737" cy="5329238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fr-FR" sz="2400" dirty="0" smtClean="0"/>
              <a:t>Le CINES et sa mission de préservation</a:t>
            </a:r>
          </a:p>
          <a:p>
            <a:pPr>
              <a:spcAft>
                <a:spcPts val="2400"/>
              </a:spcAft>
              <a:defRPr/>
            </a:pPr>
            <a:r>
              <a:rPr lang="fr-FR" sz="2400" dirty="0" smtClean="0"/>
              <a:t>Les enjeux de l’archivage électronique</a:t>
            </a:r>
          </a:p>
          <a:p>
            <a:pPr>
              <a:defRPr/>
            </a:pPr>
            <a:r>
              <a:rPr lang="fr-FR" sz="2400" dirty="0" smtClean="0"/>
              <a:t>Les solutions du </a:t>
            </a:r>
            <a:r>
              <a:rPr lang="fr-FR" sz="2400" dirty="0" smtClean="0"/>
              <a:t>CINES</a:t>
            </a:r>
          </a:p>
          <a:p>
            <a:pPr lvl="1">
              <a:buClr>
                <a:srgbClr val="4C7678"/>
              </a:buClr>
              <a:defRPr/>
            </a:pPr>
            <a:r>
              <a:rPr lang="fr-FR" sz="2000" dirty="0">
                <a:ea typeface="+mn-ea"/>
              </a:rPr>
              <a:t>Des infrastructures</a:t>
            </a:r>
          </a:p>
          <a:p>
            <a:pPr lvl="1">
              <a:buClr>
                <a:srgbClr val="4C7678"/>
              </a:buClr>
              <a:defRPr/>
            </a:pPr>
            <a:r>
              <a:rPr lang="fr-FR" sz="2000" dirty="0">
                <a:ea typeface="+mn-ea"/>
              </a:rPr>
              <a:t>Des engagements</a:t>
            </a:r>
          </a:p>
          <a:p>
            <a:pPr lvl="1">
              <a:buClr>
                <a:srgbClr val="4C7678"/>
              </a:buClr>
              <a:defRPr/>
            </a:pPr>
            <a:r>
              <a:rPr lang="fr-FR" sz="2000" dirty="0">
                <a:ea typeface="+mn-ea"/>
              </a:rPr>
              <a:t>Des </a:t>
            </a:r>
            <a:r>
              <a:rPr lang="fr-FR" sz="2000" dirty="0" err="1">
                <a:ea typeface="+mn-ea"/>
              </a:rPr>
              <a:t>pré-requis</a:t>
            </a:r>
            <a:r>
              <a:rPr lang="fr-FR" sz="2000" dirty="0">
                <a:ea typeface="+mn-ea"/>
              </a:rPr>
              <a:t> pour les partenariats</a:t>
            </a:r>
          </a:p>
          <a:p>
            <a:pPr lvl="1">
              <a:buClr>
                <a:srgbClr val="4C7678"/>
              </a:buClr>
              <a:defRPr/>
            </a:pPr>
            <a:r>
              <a:rPr lang="fr-FR" sz="2000" dirty="0">
                <a:ea typeface="+mn-ea"/>
              </a:rPr>
              <a:t>Nos partenaires actuels</a:t>
            </a:r>
          </a:p>
          <a:p>
            <a:pPr>
              <a:defRPr/>
            </a:pPr>
            <a:r>
              <a:rPr lang="fr-FR" sz="2400" dirty="0" smtClean="0"/>
              <a:t>Les perspectives</a:t>
            </a:r>
            <a:endParaRPr lang="fr-FR" sz="2400" dirty="0" smtClean="0"/>
          </a:p>
        </p:txBody>
      </p:sp>
      <p:pic>
        <p:nvPicPr>
          <p:cNvPr id="11" name="Picture 2" descr="http://etre-un-homme.fr/wp-content/uploads/2012/10/pourquoieasya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919163" cy="919162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2" name="Picture 2" descr="http://www.ce-taransaud.fr/images/taransaud/upload/servic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1116013" cy="838200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3" name="Picture 4" descr="http://www.deniscarignan.com/images/defi%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1130300" cy="863600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5" name="Picture 2" descr="http://solidaritehandball28.wifeo.com/images/partenaire_header_pic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509120"/>
            <a:ext cx="1039812" cy="833437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107528" name="AutoShape 8" descr="http://upload.wikimedia.org/wikipedia/fr/5/5a/Logo_ANRS.svg"/>
          <p:cNvSpPr>
            <a:spLocks noChangeAspect="1" noChangeArrowheads="1"/>
          </p:cNvSpPr>
          <p:nvPr/>
        </p:nvSpPr>
        <p:spPr bwMode="auto">
          <a:xfrm>
            <a:off x="155575" y="-1881188"/>
            <a:ext cx="706755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86" name="AutoShape 2" descr="Résultat de recherche d'images pour &quot;inr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>
            <a:grpSpLocks/>
          </p:cNvGrpSpPr>
          <p:nvPr/>
        </p:nvGrpSpPr>
        <p:grpSpPr bwMode="auto">
          <a:xfrm>
            <a:off x="185738" y="3025775"/>
            <a:ext cx="8507412" cy="1654175"/>
            <a:chOff x="185224" y="3025832"/>
            <a:chExt cx="8508016" cy="1654501"/>
          </a:xfrm>
        </p:grpSpPr>
        <p:sp>
          <p:nvSpPr>
            <p:cNvPr id="9" name="Rectangle 8"/>
            <p:cNvSpPr/>
            <p:nvPr/>
          </p:nvSpPr>
          <p:spPr>
            <a:xfrm>
              <a:off x="185224" y="3025832"/>
              <a:ext cx="8508016" cy="16545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D7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227" name="Rectangle 14"/>
            <p:cNvSpPr>
              <a:spLocks noChangeArrowheads="1"/>
            </p:cNvSpPr>
            <p:nvPr/>
          </p:nvSpPr>
          <p:spPr bwMode="auto">
            <a:xfrm>
              <a:off x="1133341" y="3654723"/>
              <a:ext cx="7534141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15963" lvl="1" indent="-17463" algn="l">
                <a:lnSpc>
                  <a:spcPct val="85000"/>
                </a:lnSpc>
                <a:spcBef>
                  <a:spcPts val="1200"/>
                </a:spcBef>
                <a:buClr>
                  <a:srgbClr val="ED7C00"/>
                </a:buClr>
                <a:buFont typeface="Arial" pitchFamily="34" charset="0"/>
                <a:buChar char="‒"/>
              </a:pPr>
              <a:r>
                <a:rPr lang="fr-FR" sz="1800" i="1">
                  <a:solidFill>
                    <a:srgbClr val="ED7C00"/>
                  </a:solidFill>
                  <a:latin typeface="Calibri" pitchFamily="34" charset="0"/>
                </a:rPr>
                <a:t>  adapté à la durée de conservation des données</a:t>
              </a:r>
            </a:p>
            <a:p>
              <a:pPr marL="715963" lvl="1" indent="-17463" algn="l">
                <a:lnSpc>
                  <a:spcPct val="85000"/>
                </a:lnSpc>
                <a:spcBef>
                  <a:spcPts val="1200"/>
                </a:spcBef>
                <a:buClr>
                  <a:srgbClr val="ED7C00"/>
                </a:buClr>
                <a:buFont typeface="Arial" pitchFamily="34" charset="0"/>
                <a:buChar char="‒"/>
              </a:pPr>
              <a:r>
                <a:rPr lang="fr-FR" sz="1800" i="1">
                  <a:solidFill>
                    <a:srgbClr val="ED7C00"/>
                  </a:solidFill>
                  <a:latin typeface="Calibri" pitchFamily="34" charset="0"/>
                </a:rPr>
                <a:t>  et au niveau de services demandé : intégrité, lisibilité, intelligibilité</a:t>
              </a:r>
            </a:p>
            <a:p>
              <a:pPr marL="342900" indent="-34290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6666"/>
                </a:buClr>
                <a:buFont typeface="Arial" pitchFamily="34" charset="0"/>
                <a:buChar char="•"/>
              </a:pPr>
              <a:endParaRPr lang="fr-FR" sz="1400">
                <a:solidFill>
                  <a:srgbClr val="ED7C0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1027113"/>
            <a:ext cx="8624888" cy="1741487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000"/>
              </a:spcBef>
              <a:spcAft>
                <a:spcPts val="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808080"/>
                </a:solidFill>
                <a:latin typeface="Calibri" pitchFamily="34" charset="0"/>
                <a:cs typeface="Arial Unicode MS" charset="0"/>
              </a:rPr>
              <a:t> </a:t>
            </a: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cs typeface="+mn-cs"/>
              </a:rPr>
              <a:t>L’archivage de données produites par les organismes de l’ESR :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b="1" i="1" dirty="0">
                <a:solidFill>
                  <a:srgbClr val="808080"/>
                </a:solidFill>
                <a:latin typeface="Calibri" pitchFamily="34" charset="0"/>
                <a:ea typeface="+mn-ea"/>
                <a:cs typeface="Arial Unicode MS" charset="0"/>
              </a:rPr>
              <a:t> </a:t>
            </a:r>
            <a:r>
              <a:rPr lang="fr-FR" sz="1800" b="1" dirty="0">
                <a:solidFill>
                  <a:srgbClr val="4C7678"/>
                </a:solidFill>
                <a:latin typeface="Calibri" pitchFamily="34" charset="0"/>
                <a:cs typeface="+mn-cs"/>
              </a:rPr>
              <a:t>validées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(archivage courant, intermédiaire et définitif)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</a:t>
            </a:r>
            <a:r>
              <a:rPr lang="fr-FR" sz="1800" b="1" dirty="0">
                <a:solidFill>
                  <a:srgbClr val="4C7678"/>
                </a:solidFill>
                <a:latin typeface="Calibri" pitchFamily="34" charset="0"/>
                <a:cs typeface="+mn-cs"/>
              </a:rPr>
              <a:t>sélectionnées </a:t>
            </a:r>
          </a:p>
          <a:p>
            <a:pPr marL="715963" lvl="1" indent="-17463" algn="l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</a:t>
            </a:r>
            <a:r>
              <a:rPr lang="fr-FR" sz="1800" b="1" dirty="0">
                <a:solidFill>
                  <a:srgbClr val="4C7678"/>
                </a:solidFill>
                <a:latin typeface="Calibri" pitchFamily="34" charset="0"/>
                <a:cs typeface="+mn-cs"/>
              </a:rPr>
              <a:t>documentées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(jeu minimal de métadonnées : Dublin </a:t>
            </a:r>
            <a:r>
              <a:rPr lang="fr-FR" sz="1800" dirty="0" err="1">
                <a:solidFill>
                  <a:srgbClr val="4C7678"/>
                </a:solidFill>
                <a:latin typeface="Calibri" pitchFamily="34" charset="0"/>
                <a:cs typeface="+mn-cs"/>
              </a:rPr>
              <a:t>Core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cs typeface="+mn-cs"/>
              </a:rPr>
              <a:t> / SEDA)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Arial" pitchFamily="34" charset="0"/>
              <a:buChar char="•"/>
              <a:defRPr/>
            </a:pPr>
            <a:endParaRPr lang="fr-FR" sz="1400" b="1" dirty="0">
              <a:solidFill>
                <a:srgbClr val="808080"/>
              </a:solidFill>
              <a:latin typeface="Calibri" pitchFamily="34" charset="0"/>
              <a:ea typeface="+mn-ea"/>
              <a:cs typeface="Arial Unicode MS" charset="0"/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863600" y="-63500"/>
            <a:ext cx="828040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>
                <a:solidFill>
                  <a:srgbClr val="E1EBE7"/>
                </a:solidFill>
              </a:rPr>
              <a:t>Un projet d’archivage au CINES, c’est… ?</a:t>
            </a:r>
          </a:p>
        </p:txBody>
      </p: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304800" y="3173413"/>
            <a:ext cx="8691563" cy="1741487"/>
            <a:chOff x="304800" y="3173673"/>
            <a:chExt cx="8691371" cy="1741140"/>
          </a:xfrm>
        </p:grpSpPr>
        <p:pic>
          <p:nvPicPr>
            <p:cNvPr id="9224" name="Picture 2" descr="http://www.google.fr/url?source=imglanding&amp;ct=img&amp;q=http://www.chambre-21.notaires.fr/data/photo/16.jpg&amp;sa=X&amp;ved=0CAkQ8wdqFQoTCLDus9mBiMYCFQX9cgodRMwAIw&amp;usg=AFQjCNEc03z8uRXbdeqR0EY0dAAeH43g8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173673"/>
              <a:ext cx="1202028" cy="1416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252517" y="3173673"/>
              <a:ext cx="7743654" cy="1741140"/>
            </a:xfrm>
            <a:prstGeom prst="rect">
              <a:avLst/>
            </a:prstGeom>
          </p:spPr>
          <p:txBody>
            <a:bodyPr/>
            <a:lstStyle/>
            <a:p>
              <a:pPr algn="l">
                <a:spcBef>
                  <a:spcPts val="300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defRPr/>
              </a:pPr>
              <a:r>
                <a:rPr lang="fr-FR" sz="2000" dirty="0">
                  <a:solidFill>
                    <a:srgbClr val="ED7C00"/>
                  </a:solidFill>
                  <a:latin typeface="Calibri" pitchFamily="34" charset="0"/>
                  <a:ea typeface="+mn-ea"/>
                  <a:cs typeface="Arial Unicode MS" charset="0"/>
                </a:rPr>
                <a:t>Quel travail de curation </a:t>
              </a:r>
              <a:r>
                <a:rPr lang="fr-FR" sz="2000" dirty="0">
                  <a:solidFill>
                    <a:srgbClr val="ED7C00"/>
                  </a:solidFill>
                  <a:latin typeface="Calibri" pitchFamily="34" charset="0"/>
                  <a:cs typeface="Arial Unicode MS" charset="0"/>
                </a:rPr>
                <a:t>sur les </a:t>
              </a:r>
              <a:r>
                <a:rPr lang="fr-FR" sz="2000" dirty="0">
                  <a:solidFill>
                    <a:srgbClr val="ED7C00"/>
                  </a:solidFill>
                  <a:latin typeface="Calibri" pitchFamily="34" charset="0"/>
                  <a:ea typeface="+mn-ea"/>
                  <a:cs typeface="Arial Unicode MS" charset="0"/>
                </a:rPr>
                <a:t>données pour l’archivage ?</a:t>
              </a:r>
            </a:p>
          </p:txBody>
        </p:sp>
      </p:grpSp>
      <p:pic>
        <p:nvPicPr>
          <p:cNvPr id="91140" name="Picture 4" descr="http://www.google.fr/url?source=imglanding&amp;ct=img&amp;q=http://perlbal.hi-pi.com/blog-images/542258/mn/131790235727.jpg&amp;sa=X&amp;ved=0CAkQ8wdqFQoTCP6b5dGEiMYCFSaccgodTsMALQ&amp;usg=AFQjCNHRTSE8batkXsvMyupLGCgnlYhl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400" y="4741863"/>
            <a:ext cx="3175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latin typeface="Calibri" pitchFamily="32" charset="0"/>
              </a:rPr>
              <a:t>L’initiation d’un projet d’archives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5175"/>
            <a:ext cx="8639175" cy="5561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fr-FR" sz="2000" u="sng" kern="1200" dirty="0" smtClean="0">
                <a:latin typeface="Calibri" pitchFamily="34" charset="0"/>
                <a:ea typeface="+mn-ea"/>
              </a:rPr>
              <a:t>Qui ?</a:t>
            </a:r>
            <a:r>
              <a:rPr lang="fr-FR" sz="2000" kern="1200" dirty="0" smtClean="0">
                <a:latin typeface="Calibri" pitchFamily="34" charset="0"/>
                <a:ea typeface="+mn-ea"/>
              </a:rPr>
              <a:t> Tout organisme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•"/>
              <a:defRPr/>
            </a:pPr>
            <a:r>
              <a:rPr lang="fr-FR" sz="1600" dirty="0" smtClean="0">
                <a:latin typeface="Calibri" pitchFamily="34" charset="0"/>
              </a:rPr>
              <a:t>Produisant ou collectant en grande quantité des documents électroniques dont le contenu possède une valeur patrimoniale scientifique ou technique,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•"/>
              <a:defRPr/>
            </a:pPr>
            <a:r>
              <a:rPr lang="fr-FR" sz="1600" dirty="0" smtClean="0">
                <a:latin typeface="Calibri" pitchFamily="34" charset="0"/>
              </a:rPr>
              <a:t>Doté d’un système informatique pouvant être interfacé avec la plateforme PAC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fr-FR" sz="2000" u="sng" kern="1200" dirty="0" smtClean="0">
                <a:latin typeface="Calibri" pitchFamily="34" charset="0"/>
                <a:ea typeface="+mn-ea"/>
              </a:rPr>
              <a:t>Comment ?</a:t>
            </a:r>
            <a:r>
              <a:rPr lang="fr-FR" sz="2000" kern="1200" dirty="0" smtClean="0">
                <a:latin typeface="Calibri" pitchFamily="34" charset="0"/>
                <a:ea typeface="+mn-ea"/>
              </a:rPr>
              <a:t> Deux phases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Tx/>
              <a:buFont typeface="Times" charset="0"/>
              <a:buAutoNum type="arabicPeriod"/>
              <a:defRPr/>
            </a:pPr>
            <a:r>
              <a:rPr lang="fr-FR" sz="1600" dirty="0" smtClean="0">
                <a:latin typeface="Calibri" pitchFamily="34" charset="0"/>
              </a:rPr>
              <a:t>Phase préliminaire durant laquelle les points suivants sont abordés :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L’identification des informations à pérenniser et de leur organisation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La liste des données et métadonnées transmises au CINES (format, taille, nombre…)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L’analyse de faisabilité (sécurité, aspects légaux, coûts et risques…) 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L’évaluation de la volumétrie et des ressources requises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SzTx/>
              <a:buFont typeface="Times" charset="0"/>
              <a:buAutoNum type="arabicPeriod"/>
              <a:defRPr/>
            </a:pPr>
            <a:r>
              <a:rPr lang="fr-FR" sz="1600" dirty="0" smtClean="0">
                <a:latin typeface="Calibri" pitchFamily="34" charset="0"/>
              </a:rPr>
              <a:t>Phase dite de définition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La définition précise et la structure des objets à transférer 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Les termes et conditions du protocole de transfert (restrictions d’accès, communicabilité au public)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Le niveau de préservation attendu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La planification des transferts physiques </a:t>
            </a:r>
          </a:p>
          <a:p>
            <a:pPr lvl="1" eaLnBrk="1" hangingPunct="1">
              <a:lnSpc>
                <a:spcPct val="75000"/>
              </a:lnSpc>
              <a:buFont typeface="Times New Roman" pitchFamily="18" charset="0"/>
              <a:buChar char="–"/>
              <a:defRPr/>
            </a:pPr>
            <a:r>
              <a:rPr lang="fr-FR" sz="1400" dirty="0" smtClean="0">
                <a:latin typeface="Calibri" pitchFamily="34" charset="0"/>
              </a:rPr>
              <a:t>La formation du personnel du service versant à l’utilisation du système PAC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fr-FR" sz="1600" dirty="0" smtClean="0">
                <a:latin typeface="Calibri" pitchFamily="34" charset="0"/>
              </a:rPr>
              <a:t>Les accords trouvés pendant cette seconde phase sont matérialisés dans la convention passée entre l’organisme et le CINES</a:t>
            </a:r>
          </a:p>
        </p:txBody>
      </p:sp>
    </p:spTree>
    <p:extLst>
      <p:ext uri="{BB962C8B-B14F-4D97-AF65-F5344CB8AC3E}">
        <p14:creationId xmlns:p14="http://schemas.microsoft.com/office/powerpoint/2010/main" val="1934198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C:\Users\bechard\Desktop\schema_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39750"/>
            <a:ext cx="8424862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itchFamily="32" charset="0"/>
              </a:rPr>
              <a:t>PAC : Les données archivées</a:t>
            </a:r>
          </a:p>
        </p:txBody>
      </p:sp>
      <p:sp>
        <p:nvSpPr>
          <p:cNvPr id="27652" name="ZoneTexte 34"/>
          <p:cNvSpPr txBox="1">
            <a:spLocks noChangeArrowheads="1"/>
          </p:cNvSpPr>
          <p:nvPr/>
        </p:nvSpPr>
        <p:spPr bwMode="auto">
          <a:xfrm>
            <a:off x="6021388" y="857250"/>
            <a:ext cx="2559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66"/>
                </a:solidFill>
                <a:latin typeface="Calibri" pitchFamily="32" charset="0"/>
              </a:rPr>
              <a:t>Les utilisateurs de PAC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733256"/>
            <a:ext cx="1523709" cy="97487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et perspectives</a:t>
            </a:r>
            <a:endParaRPr lang="fr-FR" dirty="0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 bwMode="auto">
          <a:xfrm>
            <a:off x="323850" y="720427"/>
            <a:ext cx="86550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sz="2000" b="1" u="sng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 CINES est un acteur reconnu du domaine de la préservation numérique </a:t>
            </a:r>
          </a:p>
          <a:p>
            <a:pPr marL="679450" lvl="1" indent="-334963" algn="l" eaLnBrk="0" hangingPunct="0">
              <a:lnSpc>
                <a:spcPct val="7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b="1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Mission nationale</a:t>
            </a:r>
            <a:r>
              <a:rPr lang="fr-FR" sz="1600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confiée par le MESR : </a:t>
            </a:r>
          </a:p>
          <a:p>
            <a:pPr marL="1031875" lvl="2" indent="-238125" algn="l" eaLnBrk="0" hangingPunct="0">
              <a:lnSpc>
                <a:spcPct val="95000"/>
              </a:lnSpc>
              <a:spcBef>
                <a:spcPts val="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/>
            </a:pPr>
            <a:r>
              <a:rPr lang="fr-FR" sz="1600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centre officiel d’archivage des thèses électroniques, </a:t>
            </a:r>
          </a:p>
          <a:p>
            <a:pPr marL="1031875" lvl="2" indent="-238125" algn="l" eaLnBrk="0" hangingPunct="0">
              <a:lnSpc>
                <a:spcPct val="95000"/>
              </a:lnSpc>
              <a:spcBef>
                <a:spcPts val="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/>
            </a:pPr>
            <a:r>
              <a:rPr lang="fr-FR" sz="1600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CINES = unique opérateur ESR mandaté pour l’archivage pérenne.</a:t>
            </a:r>
          </a:p>
          <a:p>
            <a:pPr marL="679450" lvl="1" indent="-334963" algn="l" eaLnBrk="0" hangingPunct="0">
              <a:lnSpc>
                <a:spcPct val="7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 sein de l’initiative </a:t>
            </a:r>
            <a:r>
              <a:rPr lang="fr-FR" sz="1600" b="1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BSN</a:t>
            </a:r>
            <a:r>
              <a:rPr lang="fr-FR" sz="1600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: définition au niveau national d’une stratégie pour l’archivage pérenne des documents électroniques produits par la communauté  Enseignement Supérieur - Recherche ;</a:t>
            </a:r>
          </a:p>
          <a:p>
            <a:pPr marL="679450" lvl="1" indent="-334963" algn="l" eaLnBrk="0" hangingPunct="0">
              <a:lnSpc>
                <a:spcPct val="7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b="1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Nombreuses sollicitations</a:t>
            </a:r>
            <a:r>
              <a:rPr lang="fr-FR" sz="1600" kern="0" dirty="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émanant d’universités, de bibliothèques ou de laboratoires, pour divers services dans ce domaine.</a:t>
            </a:r>
            <a:endParaRPr lang="fr-FR" sz="1600" b="1" u="sng" kern="0" dirty="0">
              <a:solidFill>
                <a:srgbClr val="0066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30188" indent="-230188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sz="2000" b="1" u="sng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Objectifs </a:t>
            </a:r>
            <a:r>
              <a:rPr lang="fr-FR" sz="2000" b="1" u="sng" kern="0" dirty="0" smtClean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2017-2018 </a:t>
            </a:r>
            <a:r>
              <a:rPr lang="fr-FR" sz="2000" b="1" u="sng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679450" lvl="1" indent="-334963" algn="l" eaLnBrk="0" hangingPunct="0"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fr-FR" sz="1600" b="1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poursuite et le développement de tous ces projets</a:t>
            </a: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avec un focus </a:t>
            </a:r>
            <a:r>
              <a:rPr lang="fr-FR" sz="1600" kern="0" dirty="0" smtClean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particulier</a:t>
            </a:r>
          </a:p>
          <a:p>
            <a:pPr marL="344487" lvl="1" indent="0" algn="l" eaLnBrk="0" hangingPunct="0"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defRPr/>
            </a:pP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600" kern="0" dirty="0" smtClean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lang="fr-FR" sz="1600" kern="0" dirty="0" smtClean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sur les « données scientifiques </a:t>
            </a:r>
            <a:r>
              <a:rPr lang="fr-FR" sz="1600" kern="0" dirty="0" smtClean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».</a:t>
            </a:r>
            <a:endParaRPr lang="fr-FR" sz="1600" kern="0" dirty="0">
              <a:solidFill>
                <a:srgbClr val="0066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79450" lvl="1" indent="-334963" algn="l" eaLnBrk="0" hangingPunct="0"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fr-FR" sz="1600" b="1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mutualisation des moyens</a:t>
            </a: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via des partenariats entre les acteurs publics :</a:t>
            </a:r>
          </a:p>
          <a:p>
            <a:pPr marL="1031875" lvl="2" indent="-238125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/>
            </a:pPr>
            <a:r>
              <a:rPr lang="fr-FR" sz="1600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Infrastructures de stockage :     </a:t>
            </a:r>
          </a:p>
          <a:p>
            <a:pPr marL="1031875" lvl="2" indent="-238125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/>
            </a:pPr>
            <a:r>
              <a:rPr lang="fr-FR" sz="1600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Etudes/veille technologique :</a:t>
            </a:r>
          </a:p>
          <a:p>
            <a:pPr marL="679450" lvl="1" indent="-334963" algn="l" eaLnBrk="0" hangingPunct="0">
              <a:lnSpc>
                <a:spcPct val="80000"/>
              </a:lnSpc>
              <a:spcBef>
                <a:spcPts val="600"/>
              </a:spcBef>
              <a:spcAft>
                <a:spcPct val="25000"/>
              </a:spcAft>
              <a:buClr>
                <a:schemeClr val="folHlink"/>
              </a:buClr>
              <a:buSzPct val="125000"/>
              <a:defRPr/>
            </a:pPr>
            <a:endParaRPr lang="fr-FR" sz="1100" kern="0" dirty="0">
              <a:solidFill>
                <a:srgbClr val="0066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79450" lvl="1" indent="-334963" algn="l" eaLnBrk="0" hangingPunct="0">
              <a:lnSpc>
                <a:spcPct val="80000"/>
              </a:lnSpc>
              <a:spcBef>
                <a:spcPts val="6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fr-FR" sz="1600" b="1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consolidation et la professionnalisation </a:t>
            </a: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 service, des relations de confiance avec les institutions ;</a:t>
            </a:r>
          </a:p>
          <a:p>
            <a:pPr marL="679450" lvl="1" indent="-334963" algn="l" eaLnBrk="0" hangingPunct="0">
              <a:lnSpc>
                <a:spcPct val="7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fr-FR" sz="1600" b="1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poursuite de la démarche de certification </a:t>
            </a:r>
            <a:r>
              <a:rPr lang="fr-FR" sz="16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 service d’archives</a:t>
            </a:r>
            <a:r>
              <a:rPr lang="fr-FR" sz="1800" kern="0" dirty="0">
                <a:solidFill>
                  <a:srgbClr val="0066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" name="Picture 22" descr="http://www.wikimedia.fr/sites/default/files/logo_b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55815"/>
            <a:ext cx="63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grid.in2p3.fr/software/jsaga-dev/images/logo-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484390"/>
            <a:ext cx="10810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s-p-s.com/storage/image/logos/logo_in.png?__SQUARESPACE_CACHEVERSION=1324567933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28840"/>
            <a:ext cx="2520950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5033665"/>
            <a:ext cx="896938" cy="358775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enssib.fr/sites/www/files/image/breves/logohumanum-web-grand-rv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20965"/>
            <a:ext cx="6461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7"/>
            <a:ext cx="928077" cy="619491"/>
          </a:xfrm>
          <a:prstGeom prst="rect">
            <a:avLst/>
          </a:prstGeom>
          <a:noFill/>
          <a:effectLst>
            <a:outerShdw blurRad="139700" dist="1016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media2.hpcwire.com/hpcwire/EUDAT_log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38" y="3383958"/>
            <a:ext cx="1214662" cy="7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565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6"/>
          <p:cNvSpPr txBox="1">
            <a:spLocks/>
          </p:cNvSpPr>
          <p:nvPr/>
        </p:nvSpPr>
        <p:spPr bwMode="gray">
          <a:xfrm>
            <a:off x="1058863" y="909638"/>
            <a:ext cx="6681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r>
              <a:rPr lang="fr-FR" sz="28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Merci, des questions ?</a:t>
            </a:r>
          </a:p>
          <a:p>
            <a:pPr marL="1588" indent="-1588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endParaRPr lang="fr-FR" b="1" kern="0" dirty="0">
              <a:solidFill>
                <a:srgbClr val="0070C0"/>
              </a:solidFill>
              <a:latin typeface="+mn-lt"/>
            </a:endParaRPr>
          </a:p>
          <a:p>
            <a:pPr marL="1588" indent="-1588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endParaRPr lang="fr-FR" b="1" kern="0" dirty="0">
              <a:solidFill>
                <a:srgbClr val="0070C0"/>
              </a:solidFill>
              <a:latin typeface="+mn-lt"/>
            </a:endParaRPr>
          </a:p>
          <a:p>
            <a:pPr marL="1588" indent="-1588" algn="just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endParaRPr lang="fr-FR" kern="0" dirty="0">
              <a:solidFill>
                <a:srgbClr val="000000"/>
              </a:solidFill>
              <a:latin typeface="+mn-lt"/>
            </a:endParaRPr>
          </a:p>
          <a:p>
            <a:pPr marL="1588" indent="-1588" algn="just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endParaRPr lang="fr-FR" kern="0" dirty="0">
              <a:solidFill>
                <a:srgbClr val="000000"/>
              </a:solidFill>
              <a:latin typeface="+mn-lt"/>
            </a:endParaRPr>
          </a:p>
          <a:p>
            <a:pPr marL="1588" indent="-1588" algn="just" ea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7405"/>
              </a:buClr>
              <a:defRPr/>
            </a:pPr>
            <a:endParaRPr lang="fr-FR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3932238"/>
            <a:ext cx="8655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altLang="fr-FR" sz="2000" dirty="0">
                <a:solidFill>
                  <a:srgbClr val="006666"/>
                </a:solidFill>
                <a:latin typeface="Calibri" pitchFamily="34" charset="0"/>
              </a:rPr>
              <a:t>Plus d’informations : </a:t>
            </a:r>
            <a:r>
              <a:rPr lang="fr-FR" altLang="fr-FR" sz="2000" b="1" dirty="0">
                <a:solidFill>
                  <a:srgbClr val="006666"/>
                </a:solidFill>
                <a:latin typeface="Calibri" pitchFamily="34" charset="0"/>
              </a:rPr>
              <a:t>http://www.cines.fr/archivage/</a:t>
            </a:r>
          </a:p>
          <a:p>
            <a:pPr marL="230188" indent="-230188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endParaRPr lang="fr-FR" sz="2000" b="1" kern="0" dirty="0">
              <a:solidFill>
                <a:schemeClr val="folHlink"/>
              </a:solidFill>
              <a:latin typeface="Calibri" pitchFamily="34" charset="0"/>
            </a:endParaRPr>
          </a:p>
          <a:p>
            <a:pPr marL="230188" indent="-230188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defRPr/>
            </a:pPr>
            <a:endParaRPr lang="fr-FR" sz="2800" b="1" kern="0" dirty="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3850" y="4581525"/>
            <a:ext cx="4248149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altLang="fr-FR" sz="2400" b="1" dirty="0" smtClean="0">
                <a:solidFill>
                  <a:schemeClr val="bg2"/>
                </a:solidFill>
                <a:latin typeface="Calibri" pitchFamily="34" charset="0"/>
              </a:rPr>
              <a:t>CONTACT</a:t>
            </a:r>
            <a:endParaRPr lang="fr-FR" altLang="fr-FR" sz="2000" b="1" dirty="0">
              <a:solidFill>
                <a:schemeClr val="bg2"/>
              </a:solidFill>
              <a:latin typeface="Calibri" pitchFamily="34" charset="0"/>
            </a:endParaRPr>
          </a:p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altLang="fr-FR" sz="1100" b="1" dirty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fr-FR" altLang="fr-FR" sz="1200" b="1" dirty="0">
              <a:solidFill>
                <a:srgbClr val="006666"/>
              </a:solidFill>
              <a:latin typeface="Calibri" pitchFamily="34" charset="0"/>
            </a:endParaRPr>
          </a:p>
          <a:p>
            <a:pPr marL="230188" indent="-230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altLang="fr-FR" sz="1600" b="1" dirty="0">
                <a:solidFill>
                  <a:schemeClr val="bg2"/>
                </a:solidFill>
                <a:latin typeface="Calibri" pitchFamily="32" charset="0"/>
                <a:ea typeface="+mn-ea"/>
                <a:cs typeface="Arial Unicode MS" pitchFamily="32" charset="0"/>
              </a:rPr>
              <a:t>Marion MASSOL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altLang="fr-FR" sz="1600" dirty="0">
                <a:solidFill>
                  <a:schemeClr val="bg2"/>
                </a:solidFill>
                <a:latin typeface="Calibri" pitchFamily="32" charset="0"/>
                <a:ea typeface="+mn-ea"/>
                <a:cs typeface="Arial Unicode MS" pitchFamily="32" charset="0"/>
              </a:rPr>
              <a:t>Responsable Département Archivage et Diffusion </a:t>
            </a:r>
            <a:r>
              <a:rPr lang="fr-FR" altLang="fr-FR" sz="1600" dirty="0" smtClean="0">
                <a:solidFill>
                  <a:schemeClr val="bg2"/>
                </a:solidFill>
                <a:latin typeface="Calibri" pitchFamily="32" charset="0"/>
                <a:ea typeface="+mn-ea"/>
                <a:cs typeface="Arial Unicode MS" pitchFamily="32" charset="0"/>
              </a:rPr>
              <a:t>CINES</a:t>
            </a:r>
            <a:endParaRPr lang="fr-FR" altLang="fr-FR" sz="1600" dirty="0">
              <a:solidFill>
                <a:schemeClr val="bg2"/>
              </a:solidFill>
              <a:latin typeface="Calibri" pitchFamily="32" charset="0"/>
              <a:ea typeface="+mn-ea"/>
              <a:cs typeface="Arial Unicode MS" pitchFamily="32" charset="0"/>
            </a:endParaRPr>
          </a:p>
          <a:p>
            <a:pPr marL="230188" indent="-230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r>
              <a:rPr lang="fr-FR" altLang="fr-FR" sz="1600" dirty="0">
                <a:solidFill>
                  <a:schemeClr val="bg2"/>
                </a:solidFill>
                <a:latin typeface="Calibri" pitchFamily="32" charset="0"/>
                <a:ea typeface="+mn-ea"/>
                <a:cs typeface="Arial Unicode MS" pitchFamily="32" charset="0"/>
                <a:hlinkClick r:id="rId3"/>
              </a:rPr>
              <a:t>massol@cines.fr</a:t>
            </a:r>
            <a:endParaRPr lang="fr-FR" altLang="fr-FR" sz="1600" dirty="0">
              <a:solidFill>
                <a:schemeClr val="bg2"/>
              </a:solidFill>
              <a:latin typeface="Calibri" pitchFamily="32" charset="0"/>
              <a:ea typeface="+mn-ea"/>
              <a:cs typeface="Arial Unicode MS" pitchFamily="32" charset="0"/>
            </a:endParaRPr>
          </a:p>
          <a:p>
            <a:pPr marL="230188" indent="-230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endParaRPr lang="fr-FR" altLang="fr-FR" sz="1800" dirty="0">
              <a:solidFill>
                <a:schemeClr val="bg2"/>
              </a:solidFill>
              <a:latin typeface="Calibri" pitchFamily="32" charset="0"/>
              <a:ea typeface="+mn-ea"/>
              <a:cs typeface="Arial Unicode MS" pitchFamily="32" charset="0"/>
            </a:endParaRPr>
          </a:p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endParaRPr lang="fr-FR" altLang="fr-FR" sz="1800" b="1" dirty="0">
              <a:solidFill>
                <a:srgbClr val="006666"/>
              </a:solidFill>
              <a:latin typeface="Calibri" pitchFamily="34" charset="0"/>
            </a:endParaRPr>
          </a:p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endParaRPr lang="fr-FR" altLang="fr-FR" sz="2400" b="1" dirty="0">
              <a:solidFill>
                <a:srgbClr val="006666"/>
              </a:solidFill>
              <a:latin typeface="Calibri" pitchFamily="34" charset="0"/>
            </a:endParaRPr>
          </a:p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endParaRPr lang="fr-FR" altLang="fr-FR" sz="2000" b="1" dirty="0">
              <a:solidFill>
                <a:srgbClr val="006666"/>
              </a:solidFill>
              <a:latin typeface="Calibri" pitchFamily="34" charset="0"/>
            </a:endParaRPr>
          </a:p>
          <a:p>
            <a:pPr marL="230188" indent="-230188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defRPr/>
            </a:pPr>
            <a:endParaRPr lang="fr-FR" sz="2000" b="1" kern="0" dirty="0">
              <a:solidFill>
                <a:schemeClr val="folHlink"/>
              </a:solidFill>
              <a:latin typeface="Calibri" pitchFamily="34" charset="0"/>
            </a:endParaRPr>
          </a:p>
          <a:p>
            <a:pPr marL="230188" indent="-230188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defRPr/>
            </a:pPr>
            <a:endParaRPr lang="fr-FR" sz="2800" b="1" kern="0" dirty="0">
              <a:solidFill>
                <a:schemeClr val="folHlink"/>
              </a:solidFill>
              <a:latin typeface="Calibri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628775"/>
            <a:ext cx="28082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bechard\Desktop\DSC_9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00438"/>
            <a:ext cx="3600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788" y="908050"/>
            <a:ext cx="26082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itre 1"/>
          <p:cNvSpPr>
            <a:spLocks noGrp="1"/>
          </p:cNvSpPr>
          <p:nvPr>
            <p:ph type="title"/>
          </p:nvPr>
        </p:nvSpPr>
        <p:spPr>
          <a:xfrm>
            <a:off x="-541338" y="0"/>
            <a:ext cx="9685338" cy="549275"/>
          </a:xfrm>
        </p:spPr>
        <p:txBody>
          <a:bodyPr/>
          <a:lstStyle/>
          <a:p>
            <a:pPr>
              <a:defRPr/>
            </a:pPr>
            <a:r>
              <a:rPr lang="fr-FR" sz="2800" dirty="0" smtClean="0">
                <a:solidFill>
                  <a:srgbClr val="FFFFFF"/>
                </a:solidFill>
              </a:rPr>
              <a:t> </a:t>
            </a:r>
            <a:r>
              <a:rPr lang="fr-FR" altLang="fr-FR" kern="1200" dirty="0" smtClean="0"/>
              <a:t>Le Centre Informatique National de l’Enseignement Supérieur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179388" y="836613"/>
            <a:ext cx="66246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None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</a:rPr>
              <a:t>Centre Informatique National de l’Enseignement Supérieur</a:t>
            </a:r>
          </a:p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</a:rPr>
              <a:t>Basé à Montpellier (Hérault, France)</a:t>
            </a:r>
          </a:p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</a:rPr>
              <a:t>EPA créé en 1999, succédant au CNUSC  – créé en 1980</a:t>
            </a:r>
          </a:p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</a:rPr>
              <a:t>Placé sous la tutelle du Ministère chargé de l’Enseignement Supérieur et de la Recherche</a:t>
            </a: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179388" y="2924175"/>
            <a:ext cx="4752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Missions</a:t>
            </a:r>
          </a:p>
          <a:p>
            <a:pPr marL="679450" lvl="1" indent="-334963" algn="l"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Calcul numérique intensif</a:t>
            </a:r>
          </a:p>
          <a:p>
            <a:pPr marL="679450" lvl="1" indent="-334963" algn="l"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Archivage pérenne de données électroniques</a:t>
            </a:r>
          </a:p>
          <a:p>
            <a:pPr marL="679450" lvl="1" indent="-334963" algn="l"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Hébergement de matériels informatiques à vocation nationale</a:t>
            </a:r>
          </a:p>
          <a:p>
            <a:pPr marL="230188" lvl="1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rgbClr val="006666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Plus d’informations : </a:t>
            </a:r>
            <a:r>
              <a:rPr lang="fr-FR" sz="1800" dirty="0" smtClean="0">
                <a:solidFill>
                  <a:srgbClr val="006666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http://www.cines.fr/</a:t>
            </a:r>
            <a:r>
              <a:rPr lang="fr-FR" sz="1800" dirty="0" smtClean="0">
                <a:solidFill>
                  <a:srgbClr val="C00000"/>
                </a:solidFill>
                <a:latin typeface="Calibri" pitchFamily="34" charset="0"/>
                <a:ea typeface="Calibri" pitchFamily="32" charset="0"/>
                <a:cs typeface="Calibri" pitchFamily="32" charset="0"/>
              </a:rPr>
              <a:t> </a:t>
            </a:r>
            <a:endParaRPr lang="fr-FR" sz="1800" dirty="0">
              <a:solidFill>
                <a:srgbClr val="C00000"/>
              </a:solidFill>
              <a:latin typeface="Calibri" pitchFamily="34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4932363" y="5949950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000" b="1" dirty="0">
                <a:solidFill>
                  <a:schemeClr val="tx1"/>
                </a:solidFill>
              </a:rPr>
              <a:t>La machine " </a:t>
            </a:r>
            <a:r>
              <a:rPr lang="fr-FR" sz="1000" b="1" dirty="0" err="1">
                <a:solidFill>
                  <a:schemeClr val="tx1"/>
                </a:solidFill>
              </a:rPr>
              <a:t>Occigen</a:t>
            </a:r>
            <a:r>
              <a:rPr lang="fr-FR" sz="1000" b="1" dirty="0">
                <a:solidFill>
                  <a:schemeClr val="tx1"/>
                </a:solidFill>
              </a:rPr>
              <a:t>" du CINES </a:t>
            </a:r>
            <a:r>
              <a:rPr lang="fr-FR" sz="1000" b="1" dirty="0" smtClean="0">
                <a:solidFill>
                  <a:schemeClr val="tx1"/>
                </a:solidFill>
              </a:rPr>
              <a:t>(3,5 </a:t>
            </a:r>
            <a:r>
              <a:rPr lang="fr-FR" sz="1000" b="1" dirty="0" err="1">
                <a:solidFill>
                  <a:schemeClr val="tx1"/>
                </a:solidFill>
              </a:rPr>
              <a:t>Pflops</a:t>
            </a:r>
            <a:r>
              <a:rPr lang="fr-FR" sz="1000" b="1" dirty="0">
                <a:solidFill>
                  <a:schemeClr val="tx1"/>
                </a:solidFill>
              </a:rPr>
              <a:t> – 26</a:t>
            </a:r>
            <a:r>
              <a:rPr lang="fr-FR" sz="1000" b="1" baseline="30000" dirty="0">
                <a:solidFill>
                  <a:schemeClr val="tx1"/>
                </a:solidFill>
              </a:rPr>
              <a:t>ème</a:t>
            </a:r>
            <a:r>
              <a:rPr lang="fr-FR" sz="1000" b="1" dirty="0">
                <a:solidFill>
                  <a:schemeClr val="tx1"/>
                </a:solidFill>
              </a:rPr>
              <a:t> du Top 500)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49275"/>
          </a:xfrm>
        </p:spPr>
        <p:txBody>
          <a:bodyPr/>
          <a:lstStyle/>
          <a:p>
            <a:r>
              <a:rPr lang="fr-FR" altLang="fr-FR" dirty="0" smtClean="0">
                <a:ea typeface="Calibri" pitchFamily="34" charset="0"/>
              </a:rPr>
              <a:t>Des équipements exceptionnels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1196330"/>
            <a:ext cx="8496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cs typeface="+mn-cs"/>
              </a:rPr>
              <a:t>Infrastructures sécurisées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5 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salles machines : 1 400 m² 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Locaux 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techniques : 2000 m² 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2 lignes ERDF pour un total de 12,5 MW 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Données en double alimentation ondulée et sécurisée par groupe électrogène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Copies et sauvegardes dans des salles distinctes + copie à distance 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323850" y="3789040"/>
            <a:ext cx="57610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l" eaLnBrk="0" hangingPunct="0">
              <a:spcBef>
                <a:spcPct val="35000"/>
              </a:spcBef>
              <a:spcAft>
                <a:spcPct val="35000"/>
              </a:spcAft>
              <a:buClr>
                <a:srgbClr val="006666"/>
              </a:buClr>
              <a:buSzPct val="120000"/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006666"/>
                </a:solidFill>
                <a:latin typeface="Calibri" pitchFamily="34" charset="0"/>
                <a:cs typeface="+mn-cs"/>
              </a:rPr>
              <a:t>Ressources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Des supercalculateurs 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de niveau mondial 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Capacités de stockage de plusieurs </a:t>
            </a:r>
            <a:r>
              <a:rPr lang="fr-FR" sz="1800" dirty="0" err="1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PetaOctets</a:t>
            </a: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 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Des accès réseau performants</a:t>
            </a:r>
          </a:p>
          <a:p>
            <a:pPr marL="985838" lvl="1" indent="-287338" algn="l" eaLnBrk="0" hangingPunct="0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4C7678"/>
                </a:solidFill>
                <a:latin typeface="Calibri" pitchFamily="34" charset="0"/>
                <a:ea typeface="+mn-ea"/>
                <a:cs typeface="Arial Unicode MS" charset="0"/>
              </a:rPr>
              <a:t>Des équipes d’experts </a:t>
            </a:r>
          </a:p>
          <a:p>
            <a:pPr marL="230188" indent="-230188" algn="l">
              <a:lnSpc>
                <a:spcPct val="100000"/>
              </a:lnSpc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defRPr/>
            </a:pPr>
            <a:endParaRPr lang="fr-FR" sz="1000" dirty="0">
              <a:solidFill>
                <a:srgbClr val="00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4" name="AutoShape 2" descr="data:image/jpeg;base64,/9j/4AAQSkZJRgABAQAAAQABAAD/2wCEAAkGBhQQEBIUEhIWFRUUEBAQFg8VFRQUFBYUFBAVFRQUFBQXHCYfFxkjGRQSHzEgIycpLC0sFR4xNTAqNSYrLCkBCQoKDgwOFA8PGCkgHSIpLSkqKSktKSwvKTUpLTQ1NSkpLCwsKSkqKSwpLC0pKSkpLCwtKSkpKSwsLCk0NCksKf/AABEIANEA8gMBIgACEQEDEQH/xAAcAAEAAQUBAQAAAAAAAAAAAAAABgEDBAUHAgj/xABLEAACAQICBgUGCwUGBQUAAAABAgADEQQhBQYSMUGRIlFhcYEHE1KhwdEjMkJTVGJygpKisQgYM+HwFCRDc7LxFzRj0uIVFoOjwv/EABoBAQACAwEAAAAAAAAAAAAAAAABAwIEBgX/xAAtEQEAAgIAAwYFBQEBAAAAAAAAAQIDEQQhMQUSE2Gx0RRBUVKRI2JxocEyFf/aAAwDAQACEQMRAD8A7jERARNXrLrBTwOGqV6h6KKTbrNshOJ1/wBozE7R2MNS2b5bRe/qOXrgfQET57/eMxn0bD86nvlf3i8Z9Gw/Op74H0HE+ff3isZ9Gw/Op75UftE4z6Nh+dT3wPoGJwAftEYz6Nh+dX3z0P2h8Z9Fw/Or74HfYnAx+0Ni/ouH51ffPQ/aFxf0XD86vvgd6icG/eExf0XD86vvj94PF/RcPzq++B3mJwf94LF/RcPzq++P3gcX9Gw/Or74HeInCR5f8X9Gw/Or756Hl9xf0bD86vvgd0icNXy+Yr6NQ51ffOtap6xLpDCUsQq7O2GDJe+y6sVYX45jlA3EREBERAREQEREBERAREQEREDnHl4ok6Jcjg9Mnu84p9k+c9FYHz9ZKe1s7RI2rX3KTuuOqfUXlbwvnNEYodVMtyUz5h0DU2cVRP8A1VHM29ssxRE3rFum4V5ZmKWmvXUpANQx8/8A/X/5T0NRR88fwD/ukpvKGdT/AOdw/wBn9z7uY+P4j7v6j2Rgajr8834V989jUpPnX5LJGTKSPgOH+z19z47iPv8AT2R4am0/nH5L7p6GqFP03/L7pvjNbphrBbG3xt3hKOI4fBhxzfub0uwcRnzZIp35jaujfJ+ldA61GAuRmRe437lmYPJkvzp/rwkh1R/5b/5H/RZuCJz/AIvlH4e/4X7p/KEf8Nqfzrco/wCHVL5x+Q98luMxApqWY2AEwcNji7EFbEAMV2gWAN7Er/VpHiT5fiPZl4cfWfzPu0B8n9EfLf1TydR6A4v+Ie6Sppj1RMe9Pl+IZdyPP8yjLao0B6f4v5S02rlEfJb8RkgqzDqyNp00OJ0bRS3RNzuALkm2/IGdn8j9RV0ZSS9mapinCZ32RXIvn1XXmJyCqf7ynZQrn8tvbOq+Sgf3fD53+AxLZfXxYt/okJdDiIgIiICIiAiIgIiICIiAiIgabXHDecwGJTrosJ8f4Ops1EPouh5MDPtDSdPao1R103H5TPjLSFLYrVV9GpUXk5EmJ1MSiY3GnUSZ5vPFKptKp61U8wDPU7zq4vWlZSJS8xNKmajT9YBOvZuT2XE20wtJYoIlQtSD3VVUcCbHfnw3+E8vtK1ow6rG4nr5PR7OrWc25nWunmk+pT3wx/zCeaIZvHkf1B/5U/aXLvpLJBXGR7pzDpGl0kdt1HyU2qh6iRkg5m/hNSNL06TjbqKrG7pe5JYA5Wtxbo9oJkn0NgPOrWvbLzdr9ZYj3SC1NFo+mVp1Ki289QQ2OViq3seq5aQJowHDdw7jmPVaY1WbrTGGpoF2G2ulVBsLABWAW3rkW0jpVUJFibbyOEkXKhmJVmcME+yrEoCyh1olgKpUi4bY4XGYBsSOEwakCPazqPMm/UT6p2ryXUNnC4YdWjsL+apWPsnJscgKNcA9Ft+fAzu2peGCaPweQv8A2PDXNsz8EDme8nnA3cREBERAREQEREBERAREQEREDy63BHWLc58d634fzePxS9Vep6zf2z7Gnyf5VsL5vS+KHW4bmtvZA3miKm1h6J/6VP1KB7JlzVatVL4Wl2Bl5O02d53WCe9ipP1iPRyOauslo85VvE83lZnKvSswdL/w/vD9DMyWsVo7zyldtVGwWzNswePZaed2hkimC2/nybvBY5tmrr5c2/1EPwD99M/k/lJE4kX8nJ+AcXBt5sbQ3G22LjlJWwnJulaLH1mosQpsKiEfeU7Q9V5HP/biVnWtdkqB0Vdk78/lAjOyhjlwEl+ltGivTKklTcMrj4ysNzCYuj9Hug+EZGa1tpUKXF77ixtewyWwykD3jq5CE3JO4X33Jy3cZo9GoFrVGqAMlAf2hlOYYiyopHENVamLdV5uNJfIH1r8gTPGjNBtiKOJCi5epQTLf0FZv9VWn+GSI/XxRq1CzMS1RKNUvx22pi7dh21JmY77QDekqt4kXI53lzEarNQNLzzELTQozbnZRUZkCfXO2Fuche/C0pWq7QU7IUbJARRZVVajqoHcqjtO85mBq9Im1Op/lv8A6TPoLQFPZwmHXqw9FeVJRPnzSv8ACqfYYcxafRmDTZpoOpFHJRAvREQEREBERAREQEREBERAREQE+ZvLvhdjSzH06KN6z759Mz5+/aLwtsZhn9Kiy8iIEZ1RqXw1uqo4/Q+2bu8jeplT4OoOqoDzX/xkivO14Ge9w+OfL0czxVdZr/yreLyl4m1LX0rMXSNMGm3dbwJFxMmWMbcowUEm17dgzJmlxvd8G/e+k9fr8mxw0W8Wvd+re+T1AtNwNwCZfeeS0iQ7ycVSy1L5HZzHdUYSZGca6ZaYS0wl9hLLwNLpeqFZSdwV/wBJrsBpTEKqrRKoxrVHZ3vsU0SnSJqPbgBzyAzIm00wg6LHcGz8ZoNJg+ZqJtEKalN2A+UoyIPWLhDygbrHa3vi6JQsWUVVQVGC7WytnuQPik2Bt1de+YmLTZFNeIoUb97UxUPrczXavYDbVqe4MUdj6KfCCox7kz77DjNjjq227ta20xa3Vc5DwFh4QNTj1upHWyLzdR7Z9HifMuOxJGKwyA5NiaAI4EecBn0domuXpksb/C1lH2VrMq+pYGbERAREQEREBERAREQEREAIlBKwE4t+0fhfg8JU6ndPykztM5d+0HhdrRqN6FdPzZQOMamPnVHYjciw9sk95ENUXtWYddM+pl/nJdedh2VO+Gr5b9Xg8bX9aZ/h6vK3ni8qJ6MtPT3Kti2prdLXXaPMbr9WQnieMSeg32T+k0+LxVyYrVt9PRdgtNMlZhtfJ2zFqpdtpmDMW3Z+c6vGTUyC+T3EBme3ouOTp75Ni84p0g5mC+OTa2drM5cd/VfdfsmWlM1XFNd7EC/UL5sZptPUGoVHAupUWC337PSAYXsb7RO49eWVoGXiqQdSDuIker6KYH41wLgKwuCDvDdk32Hrh0Vh8pQ3MS3VWSMGmqollTZYizOWLki99kGwAW9ja1zYXJsLYlaZtaYFdoGowWEWti6FQk9HHUaSqLWuHS7E8fjbuzjPoXV4f3dD1mo1/tVXb2zhGq2DvjsJTOatjlqE7ju2rfkn0JhsOtNFRRZVAAG/LvMC7ERAREQEREBERAREQERECglZSVgJBfLThdvQ+I+rsPyMnUj3lBwvndGYxeug/qF4Hyzq21sSvaHH5SfZJmDIPoesBXpZ/LA5i3tk1BnVdizvBaP3f5Dx+Or+pE+S5eVvLd5XansS0dLl56V1XpMNqxHR4EG4N+7IyztQzZHuM1OKxRmxWpPzW4rTjvFoZuo9cNiKpVNhT5zZW9zb4PM9ptJq7SC6j1Qa5t1OPyg+yTWq04h0LXPpjzLMb2LKc+4j+UiWl9If+o46ktaqCqbCA8SC20zDrNiAPszO1uqbHm+pi6X7bBhz2Wka0bowVcQrklSM7rbd48r9dpA6PiAKbEJ/C/wW4NTXogjxBHeDMKtiu2Yj4khVUm4Vdkd1yf1JM11auzGygseoAk+qSM2vjiJocfrKASqAO4+SDYD7R4d0wdJvc2q4hKQ3bCnzlU9hCX2fEiatNIYaj/CotUYbnqtsr+BDf80Cd+S/FJ/blrYpztUwzUqSKSCxUqSSSAAATuuST2Tu2D1goVclqAN6DdFuR3+E+UsFrdUp1NvYp9WygNOw7CufO8k2jta8PUIuxpOfTzF/8we2TpG30xE43orWvE0QDTq7adpDpzkq0b5TFNhXpkfXTMco0lOomu0frBQrj4Oqp7CbHkZsZAREQEREBERAREQKSspKwEwtNUNvDVl9KjUH5DM2eai3BHWCOYgfFiUTTrKfRqjw2X/lJyXkY05Q83iq6+jXqj85mdW02LdFST29Ef14T3Oy+Kx4a5IyTrp/rR4rFa817sNx5yUatYXJy65FMRpysepBfgLn1zCValXOz1O032R47hzm1l7Yxx/xEz/SqvBWnrOkrxGn6SfLBPUvS9e71xorTS16hUgqqrt5npMAQCFA42N9/CRyhoZzxAvwXpHmMvXN3hdSaigPUtSXf52s4pjvF7HleeXm7RzZYmI5R5NmnC46c+qR6q1af9tcUgdkXFyLDa82dq3ZcWkyrPIPqoQMStjfeLjceg2YkvxVWea2mt0thVroUcXBscjYgg3BB4EGazC4FaINiSTvY2v6gBMnS+l6dBb1GtfcozZvsrxkC0vrI+ILKo2UzGzmCftEfpkIG40zrUiXVOm2efyR48fCRrE6VrVLq9Rtk57INl3cVW1/GYqrker6u7Ph/RnrZy4D7W/+vCSPCrw5HMeEqEv1k9liN3+8uBdxFz2ZHhnlv/SUZRwPDdax7eP6mB4I/wBhl+soMvHjPYHVl3n9L5Te6u6vYyo4fDUzxHnmARBcWPScZ+F4GpwWPqUG+DdkNxfMjmvHlJlR1zUCnT2XxNXc70083c3NvNr8Zja28CbjRnkpUnbxldqrHMopIBP1qjdJvVJpovQtHDLs0KSUxx2Rme9t58TJRprdGaG2rM4dMlIU2DZi9iQbi3cJKMJpCpSACO1hwJ2h+aY9ogSDDa1H/ET7y+4++bbC6XpVPiuL+ieieR3yFRI0OgxIRhtJ1KfxXNvROY5GbbDa0/OJ95f+0++NJSGJj4PHJVF0N7bxuI7xMiQERECkrKRArPJaCZj1ntJHFPKp5O6dKs+Kp4hEWs5Y0HDFy9ul5vZBuN2+1pz+notRv2m7+gOQufWJ2/X3DU8QKavkQWCvxBYDd13tu4znzaH801nAPU3AjsmVazboiZ0jaaKFQbGyApsDsr6yfjHnMnSFXC4XZBWriGGV2+BpLbtO0x8LSQrSlrFYBaikMAbi3h1GIiPmiUQr66Vt1BUojP8AgJZz1fCvd791ppMTinqHbeoS2fSZmdt/WSSPVN3pfVdqZvTuUzJS+fE5br9xzmh2MrhRa53m9uw3yHjExMdUxO0l1Lxx88pZsgRmSMui1+7xmx1g17VbrhyGbMedtdR9kfKPq75BmXLM+A3evLlPRQkDcMrXPd2+yYpesVXeoxap0ibXqE3Pgd1uwS2xscyT2Wyt2E+6Vyyvcndv6us5n9J7phjYbri17fGy3X490CgUqeC9xIbv6/0gGxyub5G/HwBv65utH6nVqtjs7IyuX6I7SBba9Qkp0dqTSp5vdz1fFXkMz4kzOuO1ldslYQTDaPqVTZVJPoqP1UbvG0kOj9RXaxqMEHV8ZuQ6I5mTehhVQBUUKBwAAHIS+lCW+FEdVU5ZnowNC6r4eiQRT22Hym6Z8BuXkJL6NNiOCj8Te4euYuAw83mHo5SqYXVlh/2Vhmrk/VfpA+IsR6x2Svn9n+IpT629Pxjd94CbNaE9ihMWTCFO+Y4534eEeal86LAzQlDv6Ntk96HonlftlaaOCAygj00yA+0rG48C0DH81KGnM80Jq8bpamlwvSPZuHefdA9lZrsbpdae7M55/JHaW3ATU4jTT122aQ84b8Mqa97cfC/hNlorU16pDVztm9wlrIO5ePebmNiUah4vziVGvfaYWPCyjh4kyWTX6J0WtFAALTYTFJERApERA8mY9ZLzJInllkiMaY0GtZSGGRy8ZB8bhjQPm642qZ+LVO9eraP/AOufXOsVqNx4+yabSeiVqqQwvEb3yHLMVhDTO+65G/EX3XHDcZ4Am10rod8KTYDY+KHK7TIufR6yl7HZ35ZdUwmwvR20zXO9t2Rtdb71O8dkv3GTyn1V86/wx2pgixkd05qmtXpJZW33tv7GHEdsk4lQIrS08tItavXbk+Kwr0nKldk5kdo61J9lp7wOiKtZughe+8jO3e+7wvedPr6Kp1CNtFaxvYgEX67TLp0QBYAAdQyEz+H59WHjcuiGaO1B3Gq1vqobnuLHL1ST4DQdKj8RAD6Z6TH7xzmyWnLi05bXHWvSFVr2laWnPYpy8KcuLTmStYFGXqVKXVpzKoUpXaWVWTgqM3OHozDwdCbehT7JrWbdRaM9ilMlKH+01OnNYFw4C09h3JIILHZQW3sFFyfq3HeJizZlRAqlnIVQLliQqgdpM1FfWaioOwGbOwNtlWy3i+eznvtY52vIlpXT5dxts1WpvVLA27UpDop9o3PbGD0FXxRvUJRT8hSdo/af2CRsXNJ6zvVYot2PzVPcPttw8eU9YDVariCDWPR+aW4X7x3t45dklug9T0pgBVAA7MpKcNgVTcM+uRtLR6I1WWmB0QAOz2SQUcOqCwEuRICIiAiIgUiIgItKxA8FZZaje8yLSlpMSiWj0lowOLESAaT0Q+FYtTBKEnap+1eo9m4zq9SleavHYAMCCJlMb5wiJcrdkcrsHNw7BbH5FtodjDaGR7eqUCzcac1daixqUvvJwYew9s1WCs1NRtEsgCMW+PcD5fb28Zfjza5WVXx/OFVSXVSegkuKs2dtZ5VJdVJ6VJdVJEyPC05dWnPaU5fSlMJlMQtpSmZh6MrSoS9VxSUR0zn6IzY+HvlVrLK1bDCUpdxmmaWHHTa7fNrm3j1eMiGlNbCFNmFJd179I9l/YJpKK1sSbU1KKf8AEYdI9qrw7zylEy2YhvdOa7OwttebU5Cmly7dlxmfCwmnwmj6+JOQNJOdQ+O5f1kh0HqSqnaYFmO9jmx8ZN9H6GVBmB3THbJGNX9SEpjJe0seJ7ScyZLsNoxU4XmWBaVkBERAREQEREBERApERArERAREQKGWqlO8vSkmJYzDU4zAhhmJBtP6tFT5yn0WHVuI6iOInS3SYGLwdxMuqInTleGxm0SrDZcb19oPEdszkE2WsWrG10kyYZhhvB/rhI7h8WytsVBsuPwsOtfdM6ZJryljfHFucNqqS8iSxRxiHIkA9Ry9cyhiqY3uvcDc8hLpvCnuSu06Uu1Kq0xdjbs4nuE1WK01YHYyHpHf7hNC+kmqsRRU1DfNzfYHe3yvDnKbXW1xt9jtYbA7NkUb2JF+e4TRLiqlc2oqTf8AxXBt4De3qm20VqW1Uhq5LHeAclH2V9pk60Xq4qAWHjKpna2I0h2htSLsHqku3pNw7huUd0nOjtABQMrCbWhhFXhL8hK3SoBdwlyIgIiICIiAiIgIiICIiBSIiBWIEQEREBERApPDpee4kxLGYa/E4QHhItrBqoKoOWe8HdnwIPAybMuYlXpAixkMocQx+Br0T0kLgZba7/EdcxaFSqx6FFye0BR4mdtfRCMekJRdCUh8nnJ2OWaP1Nq4gg1jcb/Ni4Tx9Lxk40TqqlICy+qSWnhVG4S6FkDGw+BC8JkgSsQEREBERAREQEREBERAREQERECkREAJWIgIiICIiAlIiAlYiAluru8YiB7WViICIiAiIgIiICIiAiIgIiICIiAiIgf/2Q=="/>
          <p:cNvSpPr>
            <a:spLocks noChangeAspect="1" noChangeArrowheads="1"/>
          </p:cNvSpPr>
          <p:nvPr/>
        </p:nvSpPr>
        <p:spPr bwMode="auto">
          <a:xfrm>
            <a:off x="155575" y="-952500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3200" b="1">
                <a:solidFill>
                  <a:schemeClr val="folHlink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folHlink"/>
              </a:buClr>
              <a:buSzPct val="125000"/>
              <a:buFont typeface="Times" pitchFamily="18" charset="0"/>
              <a:buChar char="–"/>
              <a:defRPr sz="1600">
                <a:solidFill>
                  <a:srgbClr val="4C7678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35000"/>
              <a:buFont typeface="Times" pitchFamily="18" charset="0"/>
              <a:buChar char="•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–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Char char="»"/>
              <a:defRPr sz="160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9465" name="Picture 4" descr="http://www.a3sys.fr/artpublic/bibliotheque/Image/Ordi_portable_secu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836712"/>
            <a:ext cx="2203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solutionsauxentreprises.lemonde.fr/partners/sfr/cacheDirectory/HTMLcontributions/img/Virtualisat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459104" cy="14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/>
          </p:nvPr>
        </p:nvSpPr>
        <p:spPr>
          <a:xfrm>
            <a:off x="0" y="545"/>
            <a:ext cx="9144000" cy="548135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La sécurisation de l’information : </a:t>
            </a:r>
            <a:r>
              <a:rPr lang="fr-FR" sz="2000" dirty="0" smtClean="0">
                <a:latin typeface="Calibri" pitchFamily="34" charset="0"/>
              </a:rPr>
              <a:t>un ensemble de moyens, une même finalité 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04003" y="4426966"/>
            <a:ext cx="11890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2.5 MW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8178" y="1796652"/>
            <a:ext cx="644525" cy="642144"/>
          </a:xfrm>
          <a:prstGeom prst="rect">
            <a:avLst/>
          </a:prstGeom>
          <a:solidFill>
            <a:srgbClr val="006666"/>
          </a:solidFill>
          <a:ln w="9525">
            <a:solidFill>
              <a:srgbClr val="4C7678"/>
            </a:solidFill>
            <a:miter lim="800000"/>
            <a:headEnd/>
            <a:tailEnd/>
          </a:ln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538" y="919163"/>
            <a:ext cx="344487" cy="5041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5816600"/>
            <a:ext cx="5040313" cy="344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5456238"/>
            <a:ext cx="771525" cy="781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5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703263"/>
            <a:ext cx="781050" cy="77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5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5456238"/>
            <a:ext cx="781050" cy="77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 bwMode="auto">
          <a:xfrm>
            <a:off x="4413879" y="3429001"/>
            <a:ext cx="1872109" cy="1089529"/>
          </a:xfrm>
          <a:prstGeom prst="rect">
            <a:avLst/>
          </a:prstGeom>
          <a:solidFill>
            <a:srgbClr val="B8D1D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1800" b="1" dirty="0" smtClean="0"/>
              <a:t>Equipements </a:t>
            </a:r>
            <a:r>
              <a:rPr lang="fr-FR" sz="1800" b="1" dirty="0"/>
              <a:t>d’archivage </a:t>
            </a:r>
            <a:r>
              <a:rPr lang="fr-FR" sz="1800" b="1" dirty="0" smtClean="0"/>
              <a:t>+ équipements sensibles</a:t>
            </a:r>
            <a:endParaRPr lang="fr-FR" sz="1800" dirty="0" smtClean="0"/>
          </a:p>
        </p:txBody>
      </p: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2267645" y="6050496"/>
            <a:ext cx="259238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 dirty="0">
                <a:solidFill>
                  <a:srgbClr val="79C6FF"/>
                </a:solidFill>
              </a:rPr>
              <a:t>Monitoring + Astreinte 24/24 – 7/7</a:t>
            </a:r>
          </a:p>
        </p:txBody>
      </p:sp>
      <p:pic>
        <p:nvPicPr>
          <p:cNvPr id="40982" name="Picture 22" descr="ordinateur, ordinateur portable, dessin animé, lib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3592" y="2944068"/>
            <a:ext cx="1126506" cy="90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ZoneTexte 102"/>
          <p:cNvSpPr txBox="1">
            <a:spLocks noChangeArrowheads="1"/>
          </p:cNvSpPr>
          <p:nvPr/>
        </p:nvSpPr>
        <p:spPr bwMode="auto">
          <a:xfrm>
            <a:off x="7668344" y="2420888"/>
            <a:ext cx="111586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C00000"/>
                </a:solidFill>
              </a:rPr>
              <a:t>Service Versant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689" y="3566533"/>
            <a:ext cx="644525" cy="642144"/>
          </a:xfrm>
          <a:prstGeom prst="rect">
            <a:avLst/>
          </a:prstGeom>
          <a:solidFill>
            <a:srgbClr val="006666"/>
          </a:solidFill>
          <a:ln w="9525">
            <a:solidFill>
              <a:srgbClr val="4C7678"/>
            </a:solidFill>
            <a:miter lim="800000"/>
            <a:headEnd/>
            <a:tailEnd/>
          </a:ln>
        </p:spPr>
      </p:pic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2838446" y="3212976"/>
            <a:ext cx="1223987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 smtClean="0">
                <a:solidFill>
                  <a:srgbClr val="002060"/>
                </a:solidFill>
              </a:rPr>
              <a:t>Onduleurs </a:t>
            </a:r>
            <a:r>
              <a:rPr lang="fr-FR" sz="1000" i="1" dirty="0" smtClean="0">
                <a:solidFill>
                  <a:srgbClr val="002060"/>
                </a:solidFill>
              </a:rPr>
              <a:t>(redondance N+1)</a:t>
            </a:r>
            <a:endParaRPr lang="fr-FR" sz="1400" i="1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6048" y="1936586"/>
            <a:ext cx="1062037" cy="362277"/>
          </a:xfrm>
          <a:prstGeom prst="rect">
            <a:avLst/>
          </a:prstGeom>
          <a:noFill/>
          <a:ln w="9525">
            <a:solidFill>
              <a:srgbClr val="4C76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6047" y="3706872"/>
            <a:ext cx="1062037" cy="362277"/>
          </a:xfrm>
          <a:prstGeom prst="rect">
            <a:avLst/>
          </a:prstGeom>
          <a:noFill/>
          <a:ln w="9525">
            <a:solidFill>
              <a:srgbClr val="4C76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512" y="875758"/>
            <a:ext cx="344487" cy="5041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776288"/>
            <a:ext cx="5040312" cy="344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1475656" y="2132856"/>
            <a:ext cx="111601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chemeClr val="tx1"/>
                </a:solidFill>
              </a:rPr>
              <a:t>Groupe </a:t>
            </a:r>
            <a:r>
              <a:rPr lang="fr-FR" sz="1100" i="1" dirty="0" smtClean="0">
                <a:solidFill>
                  <a:schemeClr val="tx1"/>
                </a:solidFill>
              </a:rPr>
              <a:t>Electrogène 1</a:t>
            </a:r>
            <a:endParaRPr lang="fr-FR" sz="1100" i="1" dirty="0">
              <a:solidFill>
                <a:schemeClr val="tx1"/>
              </a:solidFill>
            </a:endParaRPr>
          </a:p>
        </p:txBody>
      </p:sp>
      <p:pic>
        <p:nvPicPr>
          <p:cNvPr id="72" name="Picture 24" descr="http://www.justacote.com/photos_entreprises/boulogne-electricite-depannage-boulogne-billancourt-12591479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3367" y="2492896"/>
            <a:ext cx="673511" cy="586523"/>
          </a:xfrm>
          <a:prstGeom prst="rect">
            <a:avLst/>
          </a:prstGeom>
          <a:noFill/>
          <a:ln w="9525">
            <a:solidFill>
              <a:srgbClr val="4C7678"/>
            </a:solidFill>
            <a:miter lim="800000"/>
            <a:headEnd/>
            <a:tailEnd/>
          </a:ln>
        </p:spPr>
      </p:pic>
      <p:sp>
        <p:nvSpPr>
          <p:cNvPr id="73" name="ZoneTexte 72"/>
          <p:cNvSpPr txBox="1">
            <a:spLocks noChangeArrowheads="1"/>
          </p:cNvSpPr>
          <p:nvPr/>
        </p:nvSpPr>
        <p:spPr bwMode="auto">
          <a:xfrm>
            <a:off x="1452116" y="3933056"/>
            <a:ext cx="111601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chemeClr val="tx1"/>
                </a:solidFill>
              </a:rPr>
              <a:t>Groupe </a:t>
            </a:r>
            <a:r>
              <a:rPr lang="fr-FR" sz="1100" i="1" dirty="0" smtClean="0">
                <a:solidFill>
                  <a:schemeClr val="tx1"/>
                </a:solidFill>
              </a:rPr>
              <a:t>Electrogène 2</a:t>
            </a:r>
            <a:endParaRPr lang="fr-FR" sz="1100" i="1" dirty="0">
              <a:solidFill>
                <a:schemeClr val="tx1"/>
              </a:solidFill>
            </a:endParaRPr>
          </a:p>
        </p:txBody>
      </p:sp>
      <p:pic>
        <p:nvPicPr>
          <p:cNvPr id="74" name="Picture 24" descr="http://www.justacote.com/photos_entreprises/boulogne-electricite-depannage-boulogne-billancourt-12591479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4119" y="4282637"/>
            <a:ext cx="673511" cy="586523"/>
          </a:xfrm>
          <a:prstGeom prst="rect">
            <a:avLst/>
          </a:prstGeom>
          <a:noFill/>
          <a:ln w="9525">
            <a:solidFill>
              <a:srgbClr val="4C7678"/>
            </a:solidFill>
            <a:miter lim="800000"/>
            <a:headEnd/>
            <a:tailEnd/>
          </a:ln>
        </p:spPr>
      </p:pic>
      <p:sp>
        <p:nvSpPr>
          <p:cNvPr id="20" name="Octogone 19"/>
          <p:cNvSpPr/>
          <p:nvPr/>
        </p:nvSpPr>
        <p:spPr bwMode="auto">
          <a:xfrm>
            <a:off x="1681147" y="1345217"/>
            <a:ext cx="562006" cy="485535"/>
          </a:xfrm>
          <a:prstGeom prst="octag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cs typeface="Arial Unicode MS" pitchFamily="32" charset="0"/>
              </a:rPr>
              <a:t>TR1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75" name="Octogone 74"/>
          <p:cNvSpPr/>
          <p:nvPr/>
        </p:nvSpPr>
        <p:spPr bwMode="auto">
          <a:xfrm>
            <a:off x="1725135" y="3336130"/>
            <a:ext cx="562006" cy="485535"/>
          </a:xfrm>
          <a:prstGeom prst="octag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cs typeface="Arial Unicode MS" pitchFamily="32" charset="0"/>
              </a:rPr>
              <a:t>TR2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alibri" panose="020F0502020204030204" pitchFamily="34" charset="0"/>
              <a:cs typeface="Arial Unicode MS" pitchFamily="32" charset="0"/>
            </a:endParaRPr>
          </a:p>
        </p:txBody>
      </p:sp>
      <p:cxnSp>
        <p:nvCxnSpPr>
          <p:cNvPr id="22" name="Connecteur en angle 21"/>
          <p:cNvCxnSpPr/>
          <p:nvPr/>
        </p:nvCxnSpPr>
        <p:spPr bwMode="auto">
          <a:xfrm>
            <a:off x="2243153" y="1564470"/>
            <a:ext cx="320990" cy="311434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Connecteur en angle 76"/>
          <p:cNvCxnSpPr/>
          <p:nvPr/>
        </p:nvCxnSpPr>
        <p:spPr bwMode="auto">
          <a:xfrm>
            <a:off x="2287141" y="3560734"/>
            <a:ext cx="320990" cy="311434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en angle 54"/>
          <p:cNvCxnSpPr>
            <a:stCxn id="72" idx="3"/>
            <a:endCxn id="6149" idx="1"/>
          </p:cNvCxnSpPr>
          <p:nvPr/>
        </p:nvCxnSpPr>
        <p:spPr bwMode="auto">
          <a:xfrm flipV="1">
            <a:off x="2346878" y="2648743"/>
            <a:ext cx="370189" cy="137415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AutoShape 7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3" name="Picture 9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" y="3322252"/>
            <a:ext cx="582612" cy="11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Connecteur en angle 104"/>
          <p:cNvCxnSpPr/>
          <p:nvPr/>
        </p:nvCxnSpPr>
        <p:spPr bwMode="auto">
          <a:xfrm flipV="1">
            <a:off x="2327630" y="4419029"/>
            <a:ext cx="370189" cy="137415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avec flèche 61"/>
          <p:cNvCxnSpPr/>
          <p:nvPr/>
        </p:nvCxnSpPr>
        <p:spPr bwMode="auto">
          <a:xfrm>
            <a:off x="63500" y="3618585"/>
            <a:ext cx="16616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6" name="Picture 9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" y="1248344"/>
            <a:ext cx="582612" cy="11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Connecteur droit avec flèche 116"/>
          <p:cNvCxnSpPr/>
          <p:nvPr/>
        </p:nvCxnSpPr>
        <p:spPr bwMode="auto">
          <a:xfrm>
            <a:off x="23812" y="1544677"/>
            <a:ext cx="16616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4" y="5332326"/>
            <a:ext cx="735538" cy="4580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cxnSp>
        <p:nvCxnSpPr>
          <p:cNvPr id="14343" name="Connecteur droit 14342"/>
          <p:cNvCxnSpPr>
            <a:stCxn id="51" idx="1"/>
            <a:endCxn id="6149" idx="2"/>
          </p:cNvCxnSpPr>
          <p:nvPr/>
        </p:nvCxnSpPr>
        <p:spPr bwMode="auto">
          <a:xfrm flipH="1">
            <a:off x="2898205" y="2117724"/>
            <a:ext cx="22997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Connecteur droit 14345"/>
          <p:cNvCxnSpPr>
            <a:stCxn id="40" idx="1"/>
            <a:endCxn id="67" idx="2"/>
          </p:cNvCxnSpPr>
          <p:nvPr/>
        </p:nvCxnSpPr>
        <p:spPr bwMode="auto">
          <a:xfrm flipH="1">
            <a:off x="2898204" y="3887605"/>
            <a:ext cx="235485" cy="4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ZoneTexte 124"/>
          <p:cNvSpPr txBox="1">
            <a:spLocks noChangeArrowheads="1"/>
          </p:cNvSpPr>
          <p:nvPr/>
        </p:nvSpPr>
        <p:spPr bwMode="auto">
          <a:xfrm>
            <a:off x="2843957" y="1446684"/>
            <a:ext cx="1223987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 smtClean="0">
                <a:solidFill>
                  <a:srgbClr val="002060"/>
                </a:solidFill>
              </a:rPr>
              <a:t>Onduleurs </a:t>
            </a:r>
            <a:r>
              <a:rPr lang="fr-FR" sz="1000" i="1" dirty="0" smtClean="0">
                <a:solidFill>
                  <a:srgbClr val="002060"/>
                </a:solidFill>
              </a:rPr>
              <a:t>(redondance N+1)</a:t>
            </a:r>
            <a:endParaRPr lang="fr-FR" sz="1400" i="1" dirty="0">
              <a:solidFill>
                <a:srgbClr val="002060"/>
              </a:solidFill>
            </a:endParaRPr>
          </a:p>
        </p:txBody>
      </p:sp>
      <p:sp>
        <p:nvSpPr>
          <p:cNvPr id="129" name="Rectangle à coins arrondis 128"/>
          <p:cNvSpPr/>
          <p:nvPr/>
        </p:nvSpPr>
        <p:spPr bwMode="auto">
          <a:xfrm>
            <a:off x="4282703" y="2708920"/>
            <a:ext cx="1089387" cy="37843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 Unicode MS" pitchFamily="32" charset="0"/>
              </a:rPr>
              <a:t>Armoire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 Unicode MS" pitchFamily="32" charset="0"/>
              </a:rPr>
              <a:t> électrique 2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14360" name="Connecteur en angle 14359"/>
          <p:cNvCxnSpPr>
            <a:stCxn id="51" idx="3"/>
          </p:cNvCxnSpPr>
          <p:nvPr/>
        </p:nvCxnSpPr>
        <p:spPr bwMode="auto">
          <a:xfrm>
            <a:off x="3772703" y="2117724"/>
            <a:ext cx="1410541" cy="1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2" name="Connecteur droit 14361"/>
          <p:cNvCxnSpPr>
            <a:stCxn id="40" idx="3"/>
            <a:endCxn id="129" idx="1"/>
          </p:cNvCxnSpPr>
          <p:nvPr/>
        </p:nvCxnSpPr>
        <p:spPr bwMode="auto">
          <a:xfrm flipV="1">
            <a:off x="3778214" y="2898138"/>
            <a:ext cx="504489" cy="9894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Rectangle à coins arrondis 137"/>
          <p:cNvSpPr/>
          <p:nvPr/>
        </p:nvSpPr>
        <p:spPr bwMode="auto">
          <a:xfrm>
            <a:off x="5161055" y="1928507"/>
            <a:ext cx="1089387" cy="37843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 Unicode MS" pitchFamily="32" charset="0"/>
              </a:rPr>
              <a:t>Armoire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 Unicode MS" pitchFamily="32" charset="0"/>
              </a:rPr>
              <a:t> électrique 1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14369" name="Connecteur droit 14368"/>
          <p:cNvCxnSpPr>
            <a:stCxn id="129" idx="2"/>
          </p:cNvCxnSpPr>
          <p:nvPr/>
        </p:nvCxnSpPr>
        <p:spPr bwMode="auto">
          <a:xfrm flipH="1">
            <a:off x="4827396" y="3087355"/>
            <a:ext cx="1" cy="3416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71" name="Connecteur droit 14370"/>
          <p:cNvCxnSpPr>
            <a:stCxn id="138" idx="2"/>
          </p:cNvCxnSpPr>
          <p:nvPr/>
        </p:nvCxnSpPr>
        <p:spPr bwMode="auto">
          <a:xfrm flipH="1">
            <a:off x="5705748" y="2306942"/>
            <a:ext cx="1" cy="11220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ZoneTexte 145"/>
          <p:cNvSpPr txBox="1"/>
          <p:nvPr/>
        </p:nvSpPr>
        <p:spPr>
          <a:xfrm>
            <a:off x="63499" y="970881"/>
            <a:ext cx="11890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MW</a:t>
            </a:r>
          </a:p>
        </p:txBody>
      </p:sp>
      <p:cxnSp>
        <p:nvCxnSpPr>
          <p:cNvPr id="14375" name="Connecteur en arc 14374"/>
          <p:cNvCxnSpPr/>
          <p:nvPr/>
        </p:nvCxnSpPr>
        <p:spPr bwMode="auto">
          <a:xfrm flipV="1">
            <a:off x="3739508" y="4518529"/>
            <a:ext cx="1184148" cy="813797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rgbClr val="79C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Connecteur en arc 149"/>
          <p:cNvCxnSpPr/>
          <p:nvPr/>
        </p:nvCxnSpPr>
        <p:spPr bwMode="auto">
          <a:xfrm flipV="1">
            <a:off x="3891908" y="4670929"/>
            <a:ext cx="1184148" cy="813797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rgbClr val="79C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Connecteur en arc 153"/>
          <p:cNvCxnSpPr/>
          <p:nvPr/>
        </p:nvCxnSpPr>
        <p:spPr bwMode="auto">
          <a:xfrm rot="5400000" flipH="1" flipV="1">
            <a:off x="2878605" y="3740263"/>
            <a:ext cx="2113823" cy="792136"/>
          </a:xfrm>
          <a:prstGeom prst="curvedConnector3">
            <a:avLst>
              <a:gd name="adj1" fmla="val 35400"/>
            </a:avLst>
          </a:prstGeom>
          <a:solidFill>
            <a:srgbClr val="00B8FF"/>
          </a:solidFill>
          <a:ln w="9525" cap="flat" cmpd="sng" algn="ctr">
            <a:solidFill>
              <a:srgbClr val="79C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Connecteur en arc 157"/>
          <p:cNvCxnSpPr>
            <a:endCxn id="40" idx="2"/>
          </p:cNvCxnSpPr>
          <p:nvPr/>
        </p:nvCxnSpPr>
        <p:spPr bwMode="auto">
          <a:xfrm rot="16200000" flipV="1">
            <a:off x="2911309" y="4753320"/>
            <a:ext cx="1097948" cy="8662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79C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Connecteur en arc 159"/>
          <p:cNvCxnSpPr/>
          <p:nvPr/>
        </p:nvCxnSpPr>
        <p:spPr bwMode="auto">
          <a:xfrm rot="16200000" flipV="1">
            <a:off x="2606566" y="4541822"/>
            <a:ext cx="954376" cy="73337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79C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Connecteur en arc 163"/>
          <p:cNvCxnSpPr>
            <a:endCxn id="74" idx="2"/>
          </p:cNvCxnSpPr>
          <p:nvPr/>
        </p:nvCxnSpPr>
        <p:spPr bwMode="auto">
          <a:xfrm rot="10800000">
            <a:off x="1990875" y="4869161"/>
            <a:ext cx="1557234" cy="320077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79C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6" name="Picture 2" descr="Afficher l'image d'orig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7" y="4869160"/>
            <a:ext cx="1099616" cy="10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97" name="AutoShape 14" descr="Résultat de recherche d'images pour &quot;nuage internet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98" name="AutoShape 16" descr="Résultat de recherche d'images pour &quot;nuage internet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99" name="AutoShape 18" descr="Résultat de recherche d'images pour &quot;nuage internet dessi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ZoneTexte 60"/>
          <p:cNvSpPr txBox="1">
            <a:spLocks noChangeArrowheads="1"/>
          </p:cNvSpPr>
          <p:nvPr/>
        </p:nvSpPr>
        <p:spPr bwMode="auto">
          <a:xfrm>
            <a:off x="1765623" y="556865"/>
            <a:ext cx="460851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>
                <a:solidFill>
                  <a:srgbClr val="006666"/>
                </a:solidFill>
              </a:rPr>
              <a:t>CINES : site sécurisé</a:t>
            </a:r>
          </a:p>
        </p:txBody>
      </p:sp>
      <p:pic>
        <p:nvPicPr>
          <p:cNvPr id="187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40733"/>
            <a:ext cx="895639" cy="9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30" y="4282637"/>
            <a:ext cx="1880312" cy="133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2" descr="http://pasillo.renater.fr/metrologie/img/logo_renate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9392" y="4791082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Connecteur en arc 85"/>
          <p:cNvCxnSpPr>
            <a:endCxn id="64" idx="2"/>
          </p:cNvCxnSpPr>
          <p:nvPr/>
        </p:nvCxnSpPr>
        <p:spPr bwMode="auto">
          <a:xfrm rot="16200000" flipV="1">
            <a:off x="5109690" y="4758774"/>
            <a:ext cx="710672" cy="23018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C800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ZoneTexte 217"/>
          <p:cNvSpPr txBox="1">
            <a:spLocks noChangeArrowheads="1"/>
          </p:cNvSpPr>
          <p:nvPr/>
        </p:nvSpPr>
        <p:spPr bwMode="auto">
          <a:xfrm>
            <a:off x="4409554" y="5479621"/>
            <a:ext cx="259238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rgbClr val="FC8004"/>
                </a:solidFill>
              </a:rPr>
              <a:t>Pare-feu + système d’authentification</a:t>
            </a:r>
          </a:p>
        </p:txBody>
      </p:sp>
      <p:cxnSp>
        <p:nvCxnSpPr>
          <p:cNvPr id="119" name="Connecteur en arc 118"/>
          <p:cNvCxnSpPr/>
          <p:nvPr/>
        </p:nvCxnSpPr>
        <p:spPr bwMode="auto">
          <a:xfrm flipV="1">
            <a:off x="6372200" y="5077827"/>
            <a:ext cx="576064" cy="151373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rgbClr val="FC80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Connecteur en arc 134"/>
          <p:cNvCxnSpPr>
            <a:endCxn id="40982" idx="2"/>
          </p:cNvCxnSpPr>
          <p:nvPr/>
        </p:nvCxnSpPr>
        <p:spPr bwMode="auto">
          <a:xfrm rot="5400000" flipH="1" flipV="1">
            <a:off x="7890953" y="4049124"/>
            <a:ext cx="555278" cy="156505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rgbClr val="FC800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Rectangle 135"/>
          <p:cNvSpPr/>
          <p:nvPr/>
        </p:nvSpPr>
        <p:spPr bwMode="auto">
          <a:xfrm>
            <a:off x="4153313" y="1345217"/>
            <a:ext cx="2317337" cy="3325712"/>
          </a:xfrm>
          <a:prstGeom prst="rect">
            <a:avLst/>
          </a:prstGeom>
          <a:noFill/>
          <a:ln w="44450" cap="flat" cmpd="dbl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32" name="ZoneTexte 231"/>
          <p:cNvSpPr txBox="1"/>
          <p:nvPr/>
        </p:nvSpPr>
        <p:spPr>
          <a:xfrm>
            <a:off x="4139952" y="1350621"/>
            <a:ext cx="149421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Salles machines</a:t>
            </a:r>
          </a:p>
        </p:txBody>
      </p:sp>
      <p:pic>
        <p:nvPicPr>
          <p:cNvPr id="233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597" y="1245752"/>
            <a:ext cx="735538" cy="4580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34" name="Rectangle 233"/>
          <p:cNvSpPr/>
          <p:nvPr/>
        </p:nvSpPr>
        <p:spPr bwMode="auto">
          <a:xfrm>
            <a:off x="7668344" y="2306942"/>
            <a:ext cx="1232829" cy="1554022"/>
          </a:xfrm>
          <a:prstGeom prst="rect">
            <a:avLst/>
          </a:prstGeom>
          <a:noFill/>
          <a:ln w="15875" cap="flat" cmpd="dbl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62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 animBg="1"/>
      <p:bldP spid="83" grpId="0"/>
      <p:bldP spid="103" grpId="0"/>
      <p:bldP spid="42" grpId="0"/>
      <p:bldP spid="70" grpId="0"/>
      <p:bldP spid="73" grpId="0"/>
      <p:bldP spid="20" grpId="0" animBg="1"/>
      <p:bldP spid="75" grpId="0" animBg="1"/>
      <p:bldP spid="125" grpId="0"/>
      <p:bldP spid="129" grpId="0" animBg="1"/>
      <p:bldP spid="138" grpId="0" animBg="1"/>
      <p:bldP spid="146" grpId="0"/>
      <p:bldP spid="218" grpId="0"/>
      <p:bldP spid="136" grpId="0" animBg="1"/>
      <p:bldP spid="232" grpId="0"/>
      <p:bldP spid="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-107950" y="71413"/>
            <a:ext cx="9251950" cy="549275"/>
          </a:xfrm>
        </p:spPr>
        <p:txBody>
          <a:bodyPr/>
          <a:lstStyle/>
          <a:p>
            <a:r>
              <a:rPr lang="fr-FR" altLang="fr-FR" dirty="0" smtClean="0"/>
              <a:t>Le contexte, la problématique et les constats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875307"/>
            <a:ext cx="8655050" cy="5434013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fr-FR" sz="2400" dirty="0" smtClean="0">
                <a:ea typeface="+mn-ea"/>
              </a:rPr>
              <a:t>Qu’est-ce que l’archivage électronique pérenne ?</a:t>
            </a:r>
          </a:p>
          <a:p>
            <a:pPr>
              <a:buFont typeface="Times" pitchFamily="18" charset="0"/>
              <a:buChar char="•"/>
              <a:defRPr/>
            </a:pPr>
            <a:endParaRPr lang="fr-FR" dirty="0" smtClean="0">
              <a:ea typeface="+mn-ea"/>
            </a:endParaRPr>
          </a:p>
          <a:p>
            <a:pPr>
              <a:buFont typeface="Times" pitchFamily="18" charset="0"/>
              <a:buChar char="•"/>
              <a:defRPr/>
            </a:pPr>
            <a:endParaRPr lang="fr-FR" dirty="0" smtClean="0">
              <a:ea typeface="+mn-ea"/>
            </a:endParaRPr>
          </a:p>
          <a:p>
            <a:pPr>
              <a:buFont typeface="Times" pitchFamily="18" charset="0"/>
              <a:buChar char="•"/>
              <a:defRPr/>
            </a:pPr>
            <a:endParaRPr lang="fr-FR" dirty="0" smtClean="0">
              <a:ea typeface="+mn-ea"/>
            </a:endParaRPr>
          </a:p>
          <a:p>
            <a:pPr marL="355600" indent="0">
              <a:spcBef>
                <a:spcPts val="120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fr-FR" sz="2000" dirty="0" smtClean="0">
                <a:solidFill>
                  <a:srgbClr val="006666"/>
                </a:solidFill>
                <a:ea typeface="+mn-ea"/>
              </a:rPr>
              <a:t>L’archivage pérenne des documents électroniques consiste à conserver le document et l’information qu’il contient :</a:t>
            </a:r>
          </a:p>
          <a:p>
            <a:pPr marL="900113" lvl="1" indent="-176213">
              <a:lnSpc>
                <a:spcPct val="85000"/>
              </a:lnSpc>
              <a:spcBef>
                <a:spcPts val="120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Dans son </a:t>
            </a:r>
            <a:r>
              <a:rPr lang="fr-FR" sz="1800" b="1" i="1" dirty="0" smtClean="0">
                <a:solidFill>
                  <a:schemeClr val="accent3">
                    <a:lumMod val="50000"/>
                  </a:schemeClr>
                </a:solidFill>
              </a:rPr>
              <a:t>aspect physique </a:t>
            </a: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comme dans son </a:t>
            </a:r>
            <a:r>
              <a:rPr lang="fr-FR" sz="1800" b="1" i="1" dirty="0" smtClean="0">
                <a:solidFill>
                  <a:schemeClr val="accent3">
                    <a:lumMod val="50000"/>
                  </a:schemeClr>
                </a:solidFill>
              </a:rPr>
              <a:t>aspect intellectuel</a:t>
            </a: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900113" lvl="1" indent="-176213">
              <a:lnSpc>
                <a:spcPct val="85000"/>
              </a:lnSpc>
              <a:spcBef>
                <a:spcPts val="120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Sur le très long terme …</a:t>
            </a:r>
            <a:r>
              <a:rPr lang="fr-FR" sz="1800" b="1" i="1" dirty="0" smtClean="0">
                <a:solidFill>
                  <a:schemeClr val="accent3">
                    <a:lumMod val="50000"/>
                  </a:schemeClr>
                </a:solidFill>
              </a:rPr>
              <a:t>et au-delà</a:t>
            </a: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900113" lvl="1" indent="-176213">
              <a:lnSpc>
                <a:spcPct val="85000"/>
              </a:lnSpc>
              <a:spcBef>
                <a:spcPts val="1200"/>
              </a:spcBef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De manière à ce qu’il soit en permanence </a:t>
            </a:r>
            <a:r>
              <a:rPr lang="fr-FR" sz="1800" b="1" i="1" dirty="0" smtClean="0">
                <a:solidFill>
                  <a:schemeClr val="accent3">
                    <a:lumMod val="50000"/>
                  </a:schemeClr>
                </a:solidFill>
              </a:rPr>
              <a:t>accessible et compréhensible</a:t>
            </a:r>
            <a:r>
              <a:rPr lang="fr-FR" sz="1800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buFont typeface="Times" pitchFamily="18" charset="0"/>
              <a:buChar char="•"/>
              <a:defRPr/>
            </a:pPr>
            <a:endParaRPr lang="fr-FR" dirty="0">
              <a:ea typeface="+mn-ea"/>
            </a:endParaRPr>
          </a:p>
        </p:txBody>
      </p:sp>
      <p:sp>
        <p:nvSpPr>
          <p:cNvPr id="29703" name="Espace réservé du numéro de diapositive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5325" y="6356350"/>
            <a:ext cx="8286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627F8F-EBED-479A-A233-496A1F8B9F51}" type="slidenum">
              <a:rPr lang="fr-FR" altLang="fr-FR" sz="1200" smtClean="0">
                <a:solidFill>
                  <a:srgbClr val="4C7678"/>
                </a:solidFill>
                <a:latin typeface="Calibri" pitchFamily="34" charset="0"/>
              </a:rPr>
              <a:pPr eaLnBrk="1" hangingPunct="1"/>
              <a:t>6</a:t>
            </a:fld>
            <a:endParaRPr lang="fr-FR" altLang="fr-FR" sz="1200" smtClean="0">
              <a:solidFill>
                <a:srgbClr val="4C7678"/>
              </a:solidFill>
              <a:latin typeface="Calibri" pitchFamily="34" charset="0"/>
            </a:endParaRPr>
          </a:p>
        </p:txBody>
      </p:sp>
      <p:pic>
        <p:nvPicPr>
          <p:cNvPr id="29700" name="Picture 9" descr="Dexion-introduces-Spacesaver-Eclipse-to-Compactus-mobile-storage-systems-r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26638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29289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2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26988"/>
            <a:ext cx="7772400" cy="684213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ea typeface="Calibri" pitchFamily="34" charset="0"/>
              </a:rPr>
              <a:t>La </a:t>
            </a:r>
            <a:r>
              <a:rPr lang="fr-FR" altLang="fr-FR" dirty="0">
                <a:ea typeface="Calibri" pitchFamily="34" charset="0"/>
              </a:rPr>
              <a:t>mission de préservation numérique </a:t>
            </a:r>
            <a:r>
              <a:rPr lang="fr-FR" altLang="fr-FR" dirty="0" smtClean="0"/>
              <a:t>du CINES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764704"/>
            <a:ext cx="8839200" cy="51593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imes" pitchFamily="-84" charset="0"/>
              <a:buNone/>
            </a:pPr>
            <a:r>
              <a:rPr lang="fr-FR" altLang="fr-FR" sz="1800" dirty="0" smtClean="0">
                <a:latin typeface="Calibri" pitchFamily="34" charset="0"/>
              </a:rPr>
              <a:t>Depuis 2004, le CINES a une mission nationale d’archivage du patrimoine scientifique :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 smtClean="0">
                <a:latin typeface="Calibri" pitchFamily="34" charset="0"/>
              </a:rPr>
              <a:t>Arrêté du 7 août 2006 relatif aux modalités de dépôt, de signalement, de reproduction, de diffusion et de conservation des thèses ou des travaux présentés en soutenance en vue d’un doctorat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 smtClean="0">
                <a:latin typeface="Calibri" pitchFamily="34" charset="0"/>
              </a:rPr>
              <a:t>Convention du 2 mai 2007 (faisant suite à celle du 15 octobre 2003) relative à la mise en ligne et l’archivage pérenne de données numérisées dans le cadre du programme Persée 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 smtClean="0">
                <a:latin typeface="Calibri" pitchFamily="34" charset="0"/>
              </a:rPr>
              <a:t>Lettre de cadrage du 12 février 2008 recentrant les activités du CINES autour de deux missions stratégiques : le calcul intensif et l’archivage pérenne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 smtClean="0">
                <a:latin typeface="Calibri" pitchFamily="34" charset="0"/>
              </a:rPr>
              <a:t>9 mars 2014 : inscription de </a:t>
            </a:r>
            <a:r>
              <a:rPr lang="fr-FR" altLang="fr-FR" u="sng" dirty="0" smtClean="0">
                <a:latin typeface="Calibri" pitchFamily="34" charset="0"/>
              </a:rPr>
              <a:t>l’archivage pérenne dans les statuts du centre</a:t>
            </a:r>
            <a:r>
              <a:rPr lang="fr-FR" altLang="fr-FR" dirty="0" smtClean="0">
                <a:latin typeface="Calibri" pitchFamily="34" charset="0"/>
              </a:rPr>
              <a:t>. </a:t>
            </a:r>
          </a:p>
          <a:p>
            <a:pPr lvl="1">
              <a:spcAft>
                <a:spcPct val="0"/>
              </a:spcAft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</a:rPr>
              <a:t>Arrêté du 25 mai 2016 fixant le cadre national de la formation et les modalités conduisant à la délivrance du diplôme national de </a:t>
            </a:r>
            <a:r>
              <a:rPr lang="fr-FR" dirty="0" smtClean="0">
                <a:latin typeface="Calibri" pitchFamily="34" charset="0"/>
              </a:rPr>
              <a:t>doctorat</a:t>
            </a:r>
            <a:endParaRPr lang="fr-FR" altLang="fr-FR" dirty="0" smtClean="0">
              <a:latin typeface="Calibri" pitchFamily="34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fr-FR" altLang="fr-FR" b="1" u="sng" dirty="0" smtClean="0">
                <a:latin typeface="Calibri" pitchFamily="34" charset="0"/>
              </a:rPr>
              <a:t>CINES = seul opérateur public de la sphère ESR avec ce mandat</a:t>
            </a:r>
          </a:p>
          <a:p>
            <a:pPr lvl="1" eaLnBrk="1" hangingPunct="1">
              <a:spcAft>
                <a:spcPct val="0"/>
              </a:spcAft>
              <a:buNone/>
            </a:pPr>
            <a:endParaRPr lang="fr-FR" altLang="fr-FR" b="1" u="sng" dirty="0" smtClean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Times" pitchFamily="-84" charset="0"/>
              <a:buNone/>
            </a:pPr>
            <a:r>
              <a:rPr lang="fr-FR" altLang="fr-FR" sz="1800" dirty="0" smtClean="0">
                <a:latin typeface="Calibri" pitchFamily="34" charset="0"/>
              </a:rPr>
              <a:t>Pour la remplir, le CINES a mis en place un département dédié en charge de plusieurs plateformes d’archivage (dont PAC) qui doivent être tout à la fois :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>
                <a:latin typeface="Calibri" pitchFamily="34" charset="0"/>
              </a:rPr>
              <a:t>Mutualisée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>
                <a:latin typeface="Calibri" pitchFamily="34" charset="0"/>
              </a:rPr>
              <a:t>Sécurisée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>
                <a:latin typeface="Calibri" pitchFamily="34" charset="0"/>
              </a:rPr>
              <a:t>Performante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>
                <a:latin typeface="Calibri" pitchFamily="34" charset="0"/>
              </a:rPr>
              <a:t>Économique</a:t>
            </a:r>
          </a:p>
          <a:p>
            <a:pPr lvl="1"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dirty="0">
                <a:latin typeface="Calibri" pitchFamily="34" charset="0"/>
              </a:rPr>
              <a:t>et personnalisées.</a:t>
            </a:r>
          </a:p>
        </p:txBody>
      </p:sp>
    </p:spTree>
    <p:extLst>
      <p:ext uri="{BB962C8B-B14F-4D97-AF65-F5344CB8AC3E}">
        <p14:creationId xmlns:p14="http://schemas.microsoft.com/office/powerpoint/2010/main" val="345382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371600" y="71413"/>
            <a:ext cx="7772400" cy="549275"/>
          </a:xfrm>
        </p:spPr>
        <p:txBody>
          <a:bodyPr/>
          <a:lstStyle/>
          <a:p>
            <a:r>
              <a:rPr lang="fr-FR" altLang="fr-FR" dirty="0" smtClean="0"/>
              <a:t>Les candidats </a:t>
            </a:r>
            <a:r>
              <a:rPr lang="fr-FR" altLang="fr-FR" dirty="0"/>
              <a:t>à </a:t>
            </a:r>
            <a:r>
              <a:rPr lang="fr-FR" altLang="fr-FR" dirty="0" smtClean="0"/>
              <a:t>l’archivage</a:t>
            </a:r>
            <a:endParaRPr lang="fr-FR" altLang="fr-FR" dirty="0" smtClean="0">
              <a:ea typeface="Calibri" pitchFamily="34" charset="0"/>
            </a:endParaRPr>
          </a:p>
        </p:txBody>
      </p:sp>
      <p:pic>
        <p:nvPicPr>
          <p:cNvPr id="24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80" y="1053183"/>
            <a:ext cx="8556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67" y="980158"/>
            <a:ext cx="5762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019925" y="4264672"/>
            <a:ext cx="863600" cy="782637"/>
            <a:chOff x="2304" y="1584"/>
            <a:chExt cx="1740" cy="1554"/>
          </a:xfrm>
        </p:grpSpPr>
        <p:sp>
          <p:nvSpPr>
            <p:cNvPr id="27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fr-FR" sz="1800" smtClean="0">
                <a:solidFill>
                  <a:prstClr val="black"/>
                </a:solidFill>
              </a:endParaRPr>
            </a:p>
          </p:txBody>
        </p:sp>
        <p:sp>
          <p:nvSpPr>
            <p:cNvPr id="28" name="Sound"/>
            <p:cNvSpPr>
              <a:spLocks noEditPoints="1" noChangeArrowheads="1"/>
            </p:cNvSpPr>
            <p:nvPr/>
          </p:nvSpPr>
          <p:spPr bwMode="auto">
            <a:xfrm>
              <a:off x="2723" y="1584"/>
              <a:ext cx="1008" cy="769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Photo"/>
            <p:cNvSpPr>
              <a:spLocks noEditPoints="1" noChangeArrowheads="1"/>
            </p:cNvSpPr>
            <p:nvPr/>
          </p:nvSpPr>
          <p:spPr bwMode="auto">
            <a:xfrm>
              <a:off x="3107" y="2041"/>
              <a:ext cx="937" cy="69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6" name="Picture 19" descr="Afficher l'image en taille réel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6" y="908720"/>
            <a:ext cx="8556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http://www.fotosearch.fr/bthumb/corbis/DGT081/CRB002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42" y="908720"/>
            <a:ext cx="100806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etter"/>
          <p:cNvSpPr>
            <a:spLocks noEditPoints="1" noChangeArrowheads="1"/>
          </p:cNvSpPr>
          <p:nvPr/>
        </p:nvSpPr>
        <p:spPr bwMode="auto">
          <a:xfrm>
            <a:off x="7596188" y="1053183"/>
            <a:ext cx="1123950" cy="6477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ZoneTexte 23"/>
          <p:cNvSpPr txBox="1">
            <a:spLocks noChangeArrowheads="1"/>
          </p:cNvSpPr>
          <p:nvPr/>
        </p:nvSpPr>
        <p:spPr bwMode="auto">
          <a:xfrm>
            <a:off x="1907580" y="191678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Observations</a:t>
            </a:r>
          </a:p>
        </p:txBody>
      </p:sp>
      <p:sp>
        <p:nvSpPr>
          <p:cNvPr id="44" name="ZoneTexte 24"/>
          <p:cNvSpPr txBox="1">
            <a:spLocks noChangeArrowheads="1"/>
          </p:cNvSpPr>
          <p:nvPr/>
        </p:nvSpPr>
        <p:spPr bwMode="auto">
          <a:xfrm>
            <a:off x="4069184" y="1916783"/>
            <a:ext cx="2071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Résultats de calculs</a:t>
            </a:r>
          </a:p>
        </p:txBody>
      </p:sp>
      <p:sp>
        <p:nvSpPr>
          <p:cNvPr id="45" name="ZoneTexte 25"/>
          <p:cNvSpPr txBox="1">
            <a:spLocks noChangeArrowheads="1"/>
          </p:cNvSpPr>
          <p:nvPr/>
        </p:nvSpPr>
        <p:spPr bwMode="auto">
          <a:xfrm>
            <a:off x="7524750" y="1916783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Mails</a:t>
            </a:r>
          </a:p>
        </p:txBody>
      </p:sp>
      <p:sp>
        <p:nvSpPr>
          <p:cNvPr id="51" name="ZoneTexte 26"/>
          <p:cNvSpPr txBox="1">
            <a:spLocks noChangeArrowheads="1"/>
          </p:cNvSpPr>
          <p:nvPr/>
        </p:nvSpPr>
        <p:spPr bwMode="auto">
          <a:xfrm>
            <a:off x="6084888" y="1916783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Données de gestion</a:t>
            </a:r>
          </a:p>
        </p:txBody>
      </p:sp>
      <p:sp>
        <p:nvSpPr>
          <p:cNvPr id="53" name="ZoneTexte 27"/>
          <p:cNvSpPr txBox="1">
            <a:spLocks noChangeArrowheads="1"/>
          </p:cNvSpPr>
          <p:nvPr/>
        </p:nvSpPr>
        <p:spPr bwMode="auto">
          <a:xfrm>
            <a:off x="35496" y="1700883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Documents numériques ou numérisés</a:t>
            </a:r>
          </a:p>
        </p:txBody>
      </p:sp>
      <p:sp>
        <p:nvSpPr>
          <p:cNvPr id="54" name="ZoneTexte 30"/>
          <p:cNvSpPr txBox="1">
            <a:spLocks noChangeArrowheads="1"/>
          </p:cNvSpPr>
          <p:nvPr/>
        </p:nvSpPr>
        <p:spPr bwMode="auto">
          <a:xfrm>
            <a:off x="6659563" y="5446414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srgbClr val="FF0000"/>
                </a:solidFill>
              </a:rPr>
              <a:t>conserver   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1691680" y="2204120"/>
            <a:ext cx="23764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Accélérateurs de particules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- Séquenceurs de génomes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- Capteurs utilisés en météorologie/climatologie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- Points de tir en sismique pétrolière ou données spatiales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- etc.</a:t>
            </a: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3996159" y="2277145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- Simulations multi-physiques,           multi échelles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 Augmentation de la résolution des modèles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smtClean="0">
                <a:solidFill>
                  <a:prstClr val="black"/>
                </a:solidFill>
                <a:latin typeface="Arial" pitchFamily="34" charset="0"/>
              </a:rPr>
              <a:t> Nouvelles thématiques</a:t>
            </a:r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971550" y="3844776"/>
            <a:ext cx="75612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 smtClean="0">
                <a:solidFill>
                  <a:prstClr val="black"/>
                </a:solidFill>
                <a:latin typeface="Arial" pitchFamily="34" charset="0"/>
              </a:rPr>
              <a:t>Avec des problèmes de</a:t>
            </a:r>
          </a:p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solidFill>
                  <a:prstClr val="black"/>
                </a:solidFill>
                <a:latin typeface="Arial" pitchFamily="34" charset="0"/>
              </a:rPr>
              <a:t>-    Taille des données (nombre de fichiers, taille des fichiers, …)</a:t>
            </a:r>
          </a:p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prstClr val="black"/>
                </a:solidFill>
                <a:latin typeface="Arial" pitchFamily="34" charset="0"/>
              </a:rPr>
              <a:t>Métadonnées associées , identification unique</a:t>
            </a:r>
          </a:p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prstClr val="black"/>
                </a:solidFill>
                <a:latin typeface="Arial" pitchFamily="34" charset="0"/>
              </a:rPr>
              <a:t>Sécurisation</a:t>
            </a:r>
          </a:p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400" dirty="0" smtClean="0">
                <a:solidFill>
                  <a:prstClr val="black"/>
                </a:solidFill>
                <a:latin typeface="Arial" pitchFamily="34" charset="0"/>
              </a:rPr>
              <a:t>Variété des formats (texte, image, son, vidéos, …)</a:t>
            </a: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106933" y="2564483"/>
            <a:ext cx="1871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FR" altLang="fr-FR" sz="1200" dirty="0">
                <a:solidFill>
                  <a:prstClr val="black"/>
                </a:solidFill>
                <a:latin typeface="Arial" pitchFamily="34" charset="0"/>
              </a:rPr>
              <a:t>Thèses </a:t>
            </a:r>
            <a:r>
              <a:rPr lang="fr-FR" altLang="fr-FR" sz="1200" dirty="0" smtClean="0">
                <a:solidFill>
                  <a:prstClr val="black"/>
                </a:solidFill>
                <a:latin typeface="Arial" pitchFamily="34" charset="0"/>
              </a:rPr>
              <a:t>numériques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FR" altLang="fr-FR" sz="1200" dirty="0" smtClean="0">
                <a:solidFill>
                  <a:prstClr val="black"/>
                </a:solidFill>
                <a:latin typeface="Arial" pitchFamily="34" charset="0"/>
              </a:rPr>
              <a:t>Manuscrits anciens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dirty="0" smtClean="0">
                <a:solidFill>
                  <a:prstClr val="black"/>
                </a:solidFill>
                <a:latin typeface="Arial" pitchFamily="34" charset="0"/>
              </a:rPr>
              <a:t> Revues numérisées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FR" altLang="fr-FR" sz="1200" dirty="0" smtClean="0">
                <a:solidFill>
                  <a:prstClr val="black"/>
                </a:solidFill>
                <a:latin typeface="Arial" pitchFamily="34" charset="0"/>
              </a:rPr>
              <a:t>Photothèque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1200" dirty="0" smtClean="0">
                <a:solidFill>
                  <a:prstClr val="black"/>
                </a:solidFill>
                <a:latin typeface="Arial" pitchFamily="34" charset="0"/>
              </a:rPr>
              <a:t> etc.</a:t>
            </a: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-323850" y="5733752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pitchFamily="34" charset="0"/>
              </a:rPr>
              <a:t>à des  communautés distribuées</a:t>
            </a:r>
          </a:p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fr-FR" altLang="fr-FR" sz="14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" name="ZoneTexte 30"/>
          <p:cNvSpPr txBox="1">
            <a:spLocks noChangeArrowheads="1"/>
          </p:cNvSpPr>
          <p:nvPr/>
        </p:nvSpPr>
        <p:spPr bwMode="auto">
          <a:xfrm>
            <a:off x="827088" y="5446414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diffuser</a:t>
            </a:r>
          </a:p>
        </p:txBody>
      </p:sp>
      <p:sp>
        <p:nvSpPr>
          <p:cNvPr id="67" name="ZoneTexte 46"/>
          <p:cNvSpPr txBox="1">
            <a:spLocks noChangeArrowheads="1"/>
          </p:cNvSpPr>
          <p:nvPr/>
        </p:nvSpPr>
        <p:spPr bwMode="auto">
          <a:xfrm>
            <a:off x="3348038" y="4941589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smtClean="0">
                <a:solidFill>
                  <a:prstClr val="black"/>
                </a:solidFill>
                <a:latin typeface="Arial" pitchFamily="34" charset="0"/>
              </a:rPr>
              <a:t>et pour objectif de</a:t>
            </a:r>
          </a:p>
        </p:txBody>
      </p:sp>
      <p:cxnSp>
        <p:nvCxnSpPr>
          <p:cNvPr id="68" name="Connecteur droit avec flèche 67"/>
          <p:cNvCxnSpPr>
            <a:stCxn id="67" idx="2"/>
            <a:endCxn id="66" idx="3"/>
          </p:cNvCxnSpPr>
          <p:nvPr/>
        </p:nvCxnSpPr>
        <p:spPr>
          <a:xfrm flipH="1">
            <a:off x="1979613" y="5249564"/>
            <a:ext cx="2268537" cy="381000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67" idx="2"/>
            <a:endCxn id="54" idx="1"/>
          </p:cNvCxnSpPr>
          <p:nvPr/>
        </p:nvCxnSpPr>
        <p:spPr>
          <a:xfrm>
            <a:off x="4248150" y="5249564"/>
            <a:ext cx="2411413" cy="381000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70"/>
          <p:cNvSpPr txBox="1">
            <a:spLocks noChangeArrowheads="1"/>
          </p:cNvSpPr>
          <p:nvPr/>
        </p:nvSpPr>
        <p:spPr bwMode="auto">
          <a:xfrm>
            <a:off x="7451725" y="5949652"/>
            <a:ext cx="1512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Archivage intermédiaire</a:t>
            </a:r>
            <a:endParaRPr lang="fr-FR" altLang="fr-FR" sz="18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" name="ZoneTexte 75"/>
          <p:cNvSpPr txBox="1">
            <a:spLocks noChangeArrowheads="1"/>
          </p:cNvSpPr>
          <p:nvPr/>
        </p:nvSpPr>
        <p:spPr bwMode="auto">
          <a:xfrm>
            <a:off x="5940425" y="5949652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Archivage pérenne</a:t>
            </a:r>
            <a:endParaRPr lang="fr-FR" altLang="fr-FR" sz="1800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72" name="Connecteur droit avec flèche 71"/>
          <p:cNvCxnSpPr>
            <a:stCxn id="54" idx="2"/>
            <a:endCxn id="71" idx="0"/>
          </p:cNvCxnSpPr>
          <p:nvPr/>
        </p:nvCxnSpPr>
        <p:spPr>
          <a:xfrm flipH="1">
            <a:off x="6551613" y="5816302"/>
            <a:ext cx="757237" cy="133350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54" idx="2"/>
            <a:endCxn id="70" idx="0"/>
          </p:cNvCxnSpPr>
          <p:nvPr/>
        </p:nvCxnSpPr>
        <p:spPr>
          <a:xfrm>
            <a:off x="7308850" y="5816302"/>
            <a:ext cx="900113" cy="133350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30"/>
          <p:cNvSpPr txBox="1">
            <a:spLocks noChangeArrowheads="1"/>
          </p:cNvSpPr>
          <p:nvPr/>
        </p:nvSpPr>
        <p:spPr bwMode="auto">
          <a:xfrm>
            <a:off x="3635375" y="5446414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smtClean="0">
                <a:solidFill>
                  <a:prstClr val="black"/>
                </a:solidFill>
              </a:rPr>
              <a:t>traiter   </a:t>
            </a:r>
          </a:p>
        </p:txBody>
      </p:sp>
      <p:cxnSp>
        <p:nvCxnSpPr>
          <p:cNvPr id="75" name="Connecteur droit avec flèche 74"/>
          <p:cNvCxnSpPr>
            <a:stCxn id="67" idx="2"/>
            <a:endCxn id="74" idx="0"/>
          </p:cNvCxnSpPr>
          <p:nvPr/>
        </p:nvCxnSpPr>
        <p:spPr>
          <a:xfrm>
            <a:off x="4248150" y="5249564"/>
            <a:ext cx="0" cy="196850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9"/>
          <p:cNvGrpSpPr>
            <a:grpSpLocks/>
          </p:cNvGrpSpPr>
          <p:nvPr/>
        </p:nvGrpSpPr>
        <p:grpSpPr bwMode="auto">
          <a:xfrm>
            <a:off x="4043784" y="908720"/>
            <a:ext cx="1966912" cy="1042988"/>
            <a:chOff x="4857750" y="3311525"/>
            <a:chExt cx="2884488" cy="1846263"/>
          </a:xfrm>
        </p:grpSpPr>
        <p:pic>
          <p:nvPicPr>
            <p:cNvPr id="77" name="Picture 14" descr="L:\penalva\photos\Occigen\DSC_937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3311525"/>
              <a:ext cx="2882900" cy="18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6" descr="logo Genc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4895850"/>
              <a:ext cx="722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7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L’archivage au CINES en quelques dates…</a:t>
            </a:r>
          </a:p>
        </p:txBody>
      </p:sp>
      <p:sp>
        <p:nvSpPr>
          <p:cNvPr id="11267" name="Flèche droite 3"/>
          <p:cNvSpPr>
            <a:spLocks noChangeArrowheads="1"/>
          </p:cNvSpPr>
          <p:nvPr/>
        </p:nvSpPr>
        <p:spPr bwMode="auto">
          <a:xfrm>
            <a:off x="468313" y="1556420"/>
            <a:ext cx="8280400" cy="431800"/>
          </a:xfrm>
          <a:prstGeom prst="rightArrow">
            <a:avLst>
              <a:gd name="adj1" fmla="val 50000"/>
              <a:gd name="adj2" fmla="val 49983"/>
            </a:avLst>
          </a:prstGeom>
          <a:solidFill>
            <a:srgbClr val="E1EBE7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400">
              <a:solidFill>
                <a:schemeClr val="tx1"/>
              </a:solidFill>
            </a:endParaRPr>
          </a:p>
        </p:txBody>
      </p:sp>
      <p:cxnSp>
        <p:nvCxnSpPr>
          <p:cNvPr id="11268" name="Connecteur droit 5"/>
          <p:cNvCxnSpPr>
            <a:cxnSpLocks noChangeShapeType="1"/>
          </p:cNvCxnSpPr>
          <p:nvPr/>
        </p:nvCxnSpPr>
        <p:spPr bwMode="auto">
          <a:xfrm rot="5400000">
            <a:off x="1115218" y="1844552"/>
            <a:ext cx="1008063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</p:cxnSp>
      <p:cxnSp>
        <p:nvCxnSpPr>
          <p:cNvPr id="11269" name="Connecteur droit 6"/>
          <p:cNvCxnSpPr>
            <a:cxnSpLocks noChangeShapeType="1"/>
          </p:cNvCxnSpPr>
          <p:nvPr/>
        </p:nvCxnSpPr>
        <p:spPr bwMode="auto">
          <a:xfrm rot="5400000">
            <a:off x="3852068" y="1844552"/>
            <a:ext cx="100806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1270" name="Connecteur droit 7"/>
          <p:cNvCxnSpPr>
            <a:cxnSpLocks noChangeShapeType="1"/>
          </p:cNvCxnSpPr>
          <p:nvPr/>
        </p:nvCxnSpPr>
        <p:spPr bwMode="auto">
          <a:xfrm rot="5400000">
            <a:off x="6876256" y="1844552"/>
            <a:ext cx="1008063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</p:cxnSp>
      <p:sp>
        <p:nvSpPr>
          <p:cNvPr id="11271" name="ZoneTexte 9"/>
          <p:cNvSpPr txBox="1">
            <a:spLocks noChangeArrowheads="1"/>
          </p:cNvSpPr>
          <p:nvPr/>
        </p:nvSpPr>
        <p:spPr bwMode="auto">
          <a:xfrm>
            <a:off x="1114425" y="908720"/>
            <a:ext cx="10810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006666"/>
                </a:solidFill>
              </a:rPr>
              <a:t>2006</a:t>
            </a:r>
            <a:endParaRPr lang="fr-FR" altLang="fr-FR" sz="2400" dirty="0">
              <a:solidFill>
                <a:srgbClr val="006666"/>
              </a:solidFill>
            </a:endParaRPr>
          </a:p>
        </p:txBody>
      </p:sp>
      <p:sp>
        <p:nvSpPr>
          <p:cNvPr id="11272" name="ZoneTexte 10"/>
          <p:cNvSpPr txBox="1">
            <a:spLocks noChangeArrowheads="1"/>
          </p:cNvSpPr>
          <p:nvPr/>
        </p:nvSpPr>
        <p:spPr bwMode="auto">
          <a:xfrm>
            <a:off x="6802438" y="908720"/>
            <a:ext cx="10810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006666"/>
                </a:solidFill>
              </a:rPr>
              <a:t>2014</a:t>
            </a:r>
            <a:endParaRPr lang="fr-FR" altLang="fr-FR" sz="2400" dirty="0">
              <a:solidFill>
                <a:srgbClr val="006666"/>
              </a:solidFill>
            </a:endParaRPr>
          </a:p>
        </p:txBody>
      </p:sp>
      <p:sp>
        <p:nvSpPr>
          <p:cNvPr id="11273" name="ZoneTexte 11"/>
          <p:cNvSpPr txBox="1">
            <a:spLocks noChangeArrowheads="1"/>
          </p:cNvSpPr>
          <p:nvPr/>
        </p:nvSpPr>
        <p:spPr bwMode="auto">
          <a:xfrm>
            <a:off x="3851275" y="908720"/>
            <a:ext cx="10810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chemeClr val="bg2"/>
                </a:solidFill>
              </a:rPr>
              <a:t>2010</a:t>
            </a:r>
            <a:endParaRPr lang="fr-FR" altLang="fr-FR" sz="2400" dirty="0">
              <a:solidFill>
                <a:schemeClr val="bg2"/>
              </a:solidFill>
            </a:endParaRPr>
          </a:p>
        </p:txBody>
      </p:sp>
      <p:sp>
        <p:nvSpPr>
          <p:cNvPr id="11274" name="Espace réservé du contenu 2"/>
          <p:cNvSpPr txBox="1">
            <a:spLocks/>
          </p:cNvSpPr>
          <p:nvPr/>
        </p:nvSpPr>
        <p:spPr bwMode="auto">
          <a:xfrm>
            <a:off x="251520" y="2348880"/>
            <a:ext cx="2880320" cy="496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r>
              <a:rPr lang="fr-FR" altLang="fr-FR" sz="1600" b="1" dirty="0">
                <a:solidFill>
                  <a:srgbClr val="006666"/>
                </a:solidFill>
              </a:rPr>
              <a:t>1</a:t>
            </a:r>
            <a:r>
              <a:rPr lang="fr-FR" altLang="fr-FR" sz="1600" b="1" baseline="30000" dirty="0">
                <a:solidFill>
                  <a:srgbClr val="006666"/>
                </a:solidFill>
              </a:rPr>
              <a:t>ères</a:t>
            </a:r>
            <a:r>
              <a:rPr lang="fr-FR" altLang="fr-FR" sz="1600" b="1" dirty="0">
                <a:solidFill>
                  <a:srgbClr val="006666"/>
                </a:solidFill>
              </a:rPr>
              <a:t> réflexions </a:t>
            </a:r>
            <a:r>
              <a:rPr lang="fr-FR" altLang="fr-FR" sz="1600" dirty="0">
                <a:solidFill>
                  <a:srgbClr val="006666"/>
                </a:solidFill>
              </a:rPr>
              <a:t>sur l’archivage </a:t>
            </a:r>
            <a:r>
              <a:rPr lang="fr-FR" altLang="fr-FR" sz="1600" dirty="0" smtClean="0">
                <a:solidFill>
                  <a:srgbClr val="006666"/>
                </a:solidFill>
              </a:rPr>
              <a:t>numérique (2004)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r>
              <a:rPr lang="fr-FR" altLang="fr-FR" sz="1600" b="1" dirty="0" smtClean="0">
                <a:solidFill>
                  <a:srgbClr val="006666"/>
                </a:solidFill>
              </a:rPr>
              <a:t>Arrêté du 7 août 2006 (Thèses)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Arial" charset="0"/>
              <a:buChar char="•"/>
            </a:pPr>
            <a:r>
              <a:rPr lang="fr-FR" altLang="fr-FR" sz="1600" b="1" dirty="0" smtClean="0">
                <a:solidFill>
                  <a:srgbClr val="006666"/>
                </a:solidFill>
              </a:rPr>
              <a:t>1ères thèses versées</a:t>
            </a:r>
            <a:r>
              <a:rPr lang="fr-FR" altLang="fr-FR" sz="1600" dirty="0" smtClean="0">
                <a:solidFill>
                  <a:srgbClr val="006666"/>
                </a:solidFill>
              </a:rPr>
              <a:t> dans PAC_V1,  une 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plateforme  d’archivage « maison » </a:t>
            </a:r>
            <a:r>
              <a:rPr lang="fr-FR" altLang="fr-FR" sz="1600" dirty="0" smtClean="0">
                <a:solidFill>
                  <a:srgbClr val="006666"/>
                </a:solidFill>
              </a:rPr>
              <a:t>(arrêté du 07/08/2006)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Times New Roman" pitchFamily="16" charset="0"/>
              <a:buChar char="•"/>
            </a:pPr>
            <a:r>
              <a:rPr lang="fr-FR" altLang="fr-FR" sz="1600" dirty="0" smtClean="0">
                <a:solidFill>
                  <a:srgbClr val="006666"/>
                </a:solidFill>
              </a:rPr>
              <a:t>Convention pour 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l’archivage du portail  Persée </a:t>
            </a:r>
            <a:r>
              <a:rPr lang="fr-FR" altLang="fr-FR" sz="1600" dirty="0" smtClean="0">
                <a:solidFill>
                  <a:srgbClr val="006666"/>
                </a:solidFill>
              </a:rPr>
              <a:t>(02/05/2007)</a:t>
            </a:r>
            <a:endParaRPr lang="fr-FR" altLang="fr-FR" sz="1600" dirty="0">
              <a:solidFill>
                <a:srgbClr val="006666"/>
              </a:solidFill>
            </a:endParaRPr>
          </a:p>
        </p:txBody>
      </p:sp>
      <p:sp>
        <p:nvSpPr>
          <p:cNvPr id="11275" name="Espace réservé du contenu 2"/>
          <p:cNvSpPr txBox="1">
            <a:spLocks/>
          </p:cNvSpPr>
          <p:nvPr/>
        </p:nvSpPr>
        <p:spPr bwMode="auto">
          <a:xfrm>
            <a:off x="2987824" y="2348880"/>
            <a:ext cx="316835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4625" indent="-174625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bg2"/>
                </a:solidFill>
              </a:rPr>
              <a:t>2008 : Mise en production de PAC_V2 </a:t>
            </a:r>
            <a:r>
              <a:rPr lang="fr-FR" altLang="fr-FR" sz="1600" dirty="0" smtClean="0">
                <a:solidFill>
                  <a:schemeClr val="bg2"/>
                </a:solidFill>
              </a:rPr>
              <a:t>(basée sur la solution 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Arcsys</a:t>
            </a:r>
            <a:r>
              <a:rPr lang="fr-FR" altLang="fr-FR" sz="1600" dirty="0" smtClean="0">
                <a:solidFill>
                  <a:schemeClr val="bg2"/>
                </a:solidFill>
              </a:rPr>
              <a:t> d’</a:t>
            </a:r>
            <a:r>
              <a:rPr lang="fr-FR" altLang="fr-FR" sz="1600" dirty="0" err="1" smtClean="0">
                <a:solidFill>
                  <a:schemeClr val="bg2"/>
                </a:solidFill>
              </a:rPr>
              <a:t>Infotel</a:t>
            </a:r>
            <a:r>
              <a:rPr lang="fr-FR" altLang="fr-FR" sz="1600" dirty="0" smtClean="0">
                <a:solidFill>
                  <a:schemeClr val="bg2"/>
                </a:solidFill>
              </a:rPr>
              <a:t> et un client spécifique) </a:t>
            </a:r>
            <a:r>
              <a:rPr lang="fr-FR" altLang="fr-FR" sz="1600" b="1" dirty="0" smtClean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fr-FR" altLang="fr-FR" sz="1600" b="1" dirty="0" smtClean="0">
                <a:solidFill>
                  <a:schemeClr val="bg2"/>
                </a:solidFill>
                <a:sym typeface="Wingdings" charset="2"/>
              </a:rPr>
              <a:t>« migration de plateforme »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Times New Roman" pitchFamily="16" charset="0"/>
              <a:buChar char="•"/>
            </a:pPr>
            <a:r>
              <a:rPr lang="fr-FR" altLang="fr-FR" sz="1600" b="1" dirty="0" smtClean="0">
                <a:solidFill>
                  <a:schemeClr val="bg2"/>
                </a:solidFill>
              </a:rPr>
              <a:t>Archivage de HAL</a:t>
            </a:r>
            <a:r>
              <a:rPr lang="fr-FR" altLang="fr-FR" sz="1600" dirty="0" smtClean="0">
                <a:solidFill>
                  <a:schemeClr val="bg2"/>
                </a:solidFill>
              </a:rPr>
              <a:t>, des 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données </a:t>
            </a:r>
            <a:r>
              <a:rPr lang="fr-FR" altLang="fr-FR" sz="1600" dirty="0" smtClean="0">
                <a:solidFill>
                  <a:schemeClr val="bg2"/>
                </a:solidFill>
              </a:rPr>
              <a:t>orales du 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CRDO</a:t>
            </a:r>
            <a:r>
              <a:rPr lang="fr-FR" altLang="fr-FR" sz="1600" dirty="0" smtClean="0">
                <a:solidFill>
                  <a:schemeClr val="bg2"/>
                </a:solidFill>
              </a:rPr>
              <a:t> (TGE-Adonis), de 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livres numérisés (Cujas, BIUS, BSG…)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Times New Roman" pitchFamily="16" charset="0"/>
              <a:buChar char="•"/>
            </a:pPr>
            <a:r>
              <a:rPr lang="fr-FR" altLang="fr-FR" sz="1600" dirty="0" smtClean="0">
                <a:solidFill>
                  <a:schemeClr val="bg2"/>
                </a:solidFill>
              </a:rPr>
              <a:t>2009 : 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1</a:t>
            </a:r>
            <a:r>
              <a:rPr lang="fr-FR" altLang="fr-FR" sz="1600" b="1" baseline="30000" dirty="0" smtClean="0">
                <a:solidFill>
                  <a:schemeClr val="bg2"/>
                </a:solidFill>
              </a:rPr>
              <a:t>er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 To archivé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Times New Roman" pitchFamily="16" charset="0"/>
              <a:buChar char="•"/>
            </a:pPr>
            <a:r>
              <a:rPr lang="fr-FR" altLang="fr-FR" sz="1600" b="1" dirty="0" smtClean="0">
                <a:solidFill>
                  <a:schemeClr val="bg2"/>
                </a:solidFill>
              </a:rPr>
              <a:t>Agrément SIAF </a:t>
            </a:r>
            <a:r>
              <a:rPr lang="fr-FR" altLang="fr-FR" sz="1600" dirty="0" smtClean="0">
                <a:solidFill>
                  <a:schemeClr val="bg2"/>
                </a:solidFill>
              </a:rPr>
              <a:t>(14/12/2010)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Times New Roman" pitchFamily="16" charset="0"/>
              <a:buChar char="•"/>
            </a:pPr>
            <a:r>
              <a:rPr lang="fr-FR" altLang="fr-FR" sz="1600" dirty="0" smtClean="0">
                <a:solidFill>
                  <a:schemeClr val="bg2"/>
                </a:solidFill>
              </a:rPr>
              <a:t>Projet APARSEN : </a:t>
            </a:r>
            <a:r>
              <a:rPr lang="fr-FR" altLang="fr-FR" sz="1600" b="1" dirty="0" smtClean="0">
                <a:solidFill>
                  <a:schemeClr val="bg2"/>
                </a:solidFill>
              </a:rPr>
              <a:t>évaluation norme ISO </a:t>
            </a:r>
            <a:r>
              <a:rPr lang="fr-FR" altLang="fr-FR" sz="1600" dirty="0" smtClean="0">
                <a:solidFill>
                  <a:schemeClr val="bg2"/>
                </a:solidFill>
              </a:rPr>
              <a:t>16363 (2011)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Tx/>
            </a:pPr>
            <a:endParaRPr lang="fr-FR" altLang="fr-FR" sz="1600" b="1" dirty="0" smtClean="0">
              <a:solidFill>
                <a:schemeClr val="bg2"/>
              </a:solidFill>
              <a:sym typeface="Wingdings" charset="2"/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ts val="1400"/>
              </a:spcBef>
              <a:buClr>
                <a:schemeClr val="bg2"/>
              </a:buClr>
              <a:buSzTx/>
            </a:pPr>
            <a:endParaRPr lang="fr-FR" altLang="fr-FR" sz="1600" dirty="0">
              <a:solidFill>
                <a:schemeClr val="bg2"/>
              </a:solidFill>
            </a:endParaRPr>
          </a:p>
        </p:txBody>
      </p:sp>
      <p:sp>
        <p:nvSpPr>
          <p:cNvPr id="11276" name="Espace réservé du contenu 2"/>
          <p:cNvSpPr txBox="1">
            <a:spLocks/>
          </p:cNvSpPr>
          <p:nvPr/>
        </p:nvSpPr>
        <p:spPr bwMode="auto">
          <a:xfrm>
            <a:off x="6227763" y="2348583"/>
            <a:ext cx="2664717" cy="450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r>
              <a:rPr lang="fr-FR" altLang="fr-FR" sz="1600" b="1" dirty="0" smtClean="0">
                <a:solidFill>
                  <a:srgbClr val="006666"/>
                </a:solidFill>
              </a:rPr>
              <a:t>Archivage </a:t>
            </a:r>
            <a:r>
              <a:rPr lang="fr-FR" altLang="fr-FR" sz="1600" dirty="0" smtClean="0">
                <a:solidFill>
                  <a:srgbClr val="006666"/>
                </a:solidFill>
              </a:rPr>
              <a:t>des données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 de l’INSERM </a:t>
            </a:r>
            <a:r>
              <a:rPr lang="fr-FR" altLang="fr-FR" sz="1600" dirty="0" smtClean="0">
                <a:solidFill>
                  <a:srgbClr val="006666"/>
                </a:solidFill>
              </a:rPr>
              <a:t>(2013),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 </a:t>
            </a:r>
            <a:r>
              <a:rPr lang="fr-FR" altLang="fr-FR" sz="1600" dirty="0">
                <a:solidFill>
                  <a:srgbClr val="006666"/>
                </a:solidFill>
              </a:rPr>
              <a:t>de la </a:t>
            </a:r>
            <a:r>
              <a:rPr lang="fr-FR" altLang="fr-FR" sz="1600" b="1" dirty="0">
                <a:solidFill>
                  <a:srgbClr val="006666"/>
                </a:solidFill>
              </a:rPr>
              <a:t>Cour des 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Comptes, de l’ANRS</a:t>
            </a:r>
            <a:endParaRPr lang="fr-FR" altLang="fr-FR" sz="1600" dirty="0" smtClean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r>
              <a:rPr lang="fr-FR" altLang="fr-FR" sz="1600" dirty="0" smtClean="0">
                <a:solidFill>
                  <a:srgbClr val="006666"/>
                </a:solidFill>
              </a:rPr>
              <a:t>Fin 2013 – 2016 : 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Archivage de données scientifiques dans le nœud EUDAT@CINES</a:t>
            </a:r>
            <a:endParaRPr lang="fr-FR" altLang="fr-FR" sz="1600" dirty="0" smtClean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r>
              <a:rPr lang="fr-FR" altLang="fr-FR" sz="1600" dirty="0" smtClean="0">
                <a:solidFill>
                  <a:srgbClr val="006666"/>
                </a:solidFill>
              </a:rPr>
              <a:t>2015 – début 2016 : migration de plateforme matérielle (</a:t>
            </a:r>
            <a:r>
              <a:rPr lang="fr-FR" altLang="fr-FR" sz="1600" b="1" dirty="0" smtClean="0">
                <a:solidFill>
                  <a:srgbClr val="006666"/>
                </a:solidFill>
              </a:rPr>
              <a:t>40 To archivés</a:t>
            </a:r>
            <a:r>
              <a:rPr lang="fr-FR" altLang="fr-FR" sz="1600" dirty="0" smtClean="0">
                <a:solidFill>
                  <a:srgbClr val="006666"/>
                </a:solidFill>
              </a:rPr>
              <a:t>)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r>
              <a:rPr lang="fr-FR" altLang="fr-FR" sz="1600" dirty="0" smtClean="0">
                <a:solidFill>
                  <a:srgbClr val="006666"/>
                </a:solidFill>
              </a:rPr>
              <a:t>2017 : Archivage des données de </a:t>
            </a:r>
            <a:r>
              <a:rPr lang="fr-FR" altLang="fr-FR" sz="1600" dirty="0" err="1" smtClean="0">
                <a:solidFill>
                  <a:srgbClr val="006666"/>
                </a:solidFill>
              </a:rPr>
              <a:t>GéoSUD</a:t>
            </a:r>
            <a:endParaRPr lang="fr-FR" altLang="fr-FR" sz="1600" dirty="0" smtClean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endParaRPr lang="fr-FR" altLang="fr-FR" sz="1600" dirty="0" smtClean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endParaRPr lang="fr-FR" altLang="fr-FR" sz="1600" dirty="0" smtClean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endParaRPr lang="fr-FR" altLang="fr-FR" sz="1600" dirty="0" smtClean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endParaRPr lang="fr-FR" altLang="fr-FR" sz="1800" dirty="0">
              <a:solidFill>
                <a:srgbClr val="006666"/>
              </a:solidFill>
            </a:endParaRPr>
          </a:p>
          <a:p>
            <a:pPr marL="174625" indent="-174625" algn="l" eaLnBrk="0" hangingPunct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006666"/>
              </a:buClr>
              <a:buSzTx/>
              <a:buFont typeface="Times New Roman" pitchFamily="16" charset="0"/>
              <a:buChar char="•"/>
            </a:pPr>
            <a:endParaRPr lang="fr-FR" altLang="fr-FR" sz="1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nes_fd-blanc">
  <a:themeElements>
    <a:clrScheme name="CINE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0000"/>
          </a:lnSpc>
          <a:spcBef>
            <a:spcPts val="225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0000"/>
          </a:lnSpc>
          <a:spcBef>
            <a:spcPts val="225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0000"/>
          </a:lnSpc>
          <a:spcBef>
            <a:spcPts val="225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0000"/>
          </a:lnSpc>
          <a:spcBef>
            <a:spcPts val="225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26862</TotalTime>
  <Words>2390</Words>
  <Application>Microsoft Office PowerPoint</Application>
  <PresentationFormat>Affichage à l'écran (4:3)</PresentationFormat>
  <Paragraphs>439</Paragraphs>
  <Slides>24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Conception personnalisée</vt:lpstr>
      <vt:lpstr>cines_fd-blanc</vt:lpstr>
      <vt:lpstr>1_Thème Office</vt:lpstr>
      <vt:lpstr>Présentation PowerPoint</vt:lpstr>
      <vt:lpstr>Sommaire</vt:lpstr>
      <vt:lpstr> Le Centre Informatique National de l’Enseignement Supérieur</vt:lpstr>
      <vt:lpstr>Des équipements exceptionnels </vt:lpstr>
      <vt:lpstr>La sécurisation de l’information : un ensemble de moyens, une même finalité </vt:lpstr>
      <vt:lpstr>Le contexte, la problématique et les constats</vt:lpstr>
      <vt:lpstr>La mission de préservation numérique du CINES</vt:lpstr>
      <vt:lpstr>Les candidats à l’archivage</vt:lpstr>
      <vt:lpstr>L’archivage au CINES en quelques dates…</vt:lpstr>
      <vt:lpstr>Plusieurs niveaux de préservation de la donnée</vt:lpstr>
      <vt:lpstr>Les solutions d’archivage du CINES</vt:lpstr>
      <vt:lpstr>Présentation PowerPoint</vt:lpstr>
      <vt:lpstr>Présentation PowerPoint</vt:lpstr>
      <vt:lpstr> </vt:lpstr>
      <vt:lpstr>Qualité technique - formats de fichier : la stratégie de préservation</vt:lpstr>
      <vt:lpstr>Présentation PowerPoint</vt:lpstr>
      <vt:lpstr>L’expertise sur les formats de fichiers : une spécificité de l’offre d’archivage du CINES…</vt:lpstr>
      <vt:lpstr>Présentation PowerPoint</vt:lpstr>
      <vt:lpstr>Présentation PowerPoint</vt:lpstr>
      <vt:lpstr>Présentation PowerPoint</vt:lpstr>
      <vt:lpstr>L’initiation d’un projet d’archives</vt:lpstr>
      <vt:lpstr>PAC : Les données archivées</vt:lpstr>
      <vt:lpstr>Bilan et perspectives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– Plate-forme d’Archivage du CINES  Revue de Projet 24 Avril 2007</dc:title>
  <dc:subject>Plateforme d'Archivage du CINES</dc:subject>
  <dc:creator>Marion Massol</dc:creator>
  <cp:lastModifiedBy>massol</cp:lastModifiedBy>
  <cp:revision>1389</cp:revision>
  <cp:lastPrinted>2015-06-05T14:54:04Z</cp:lastPrinted>
  <dcterms:created xsi:type="dcterms:W3CDTF">2007-01-16T09:17:24Z</dcterms:created>
  <dcterms:modified xsi:type="dcterms:W3CDTF">2017-04-26T18:20:47Z</dcterms:modified>
</cp:coreProperties>
</file>