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303" r:id="rId5"/>
    <p:sldId id="258" r:id="rId6"/>
    <p:sldId id="265" r:id="rId7"/>
    <p:sldId id="300" r:id="rId8"/>
    <p:sldId id="317" r:id="rId9"/>
    <p:sldId id="343" r:id="rId10"/>
    <p:sldId id="352" r:id="rId11"/>
    <p:sldId id="353" r:id="rId12"/>
    <p:sldId id="327" r:id="rId13"/>
    <p:sldId id="318" r:id="rId14"/>
    <p:sldId id="338" r:id="rId15"/>
    <p:sldId id="340" r:id="rId16"/>
    <p:sldId id="342" r:id="rId17"/>
    <p:sldId id="307" r:id="rId18"/>
    <p:sldId id="339" r:id="rId19"/>
    <p:sldId id="264" r:id="rId20"/>
    <p:sldId id="273" r:id="rId21"/>
    <p:sldId id="283" r:id="rId22"/>
    <p:sldId id="284" r:id="rId23"/>
    <p:sldId id="304" r:id="rId24"/>
    <p:sldId id="296" r:id="rId25"/>
    <p:sldId id="290" r:id="rId26"/>
    <p:sldId id="297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26E654"/>
    <a:srgbClr val="FFFFFF"/>
    <a:srgbClr val="08BEB5"/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4074" autoAdjust="0"/>
  </p:normalViewPr>
  <p:slideViewPr>
    <p:cSldViewPr>
      <p:cViewPr varScale="1">
        <p:scale>
          <a:sx n="49" d="100"/>
          <a:sy n="49" d="100"/>
        </p:scale>
        <p:origin x="338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76BA6-0ED8-4853-A8F7-4402E2835AAF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7F4E3-A7C2-4C61-BB71-EC48627B2C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25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309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dirty="0" smtClean="0"/>
              <a:t>Ces règles ont été énoncées dans le </a:t>
            </a:r>
            <a:r>
              <a:rPr lang="fr-FR" b="0" dirty="0" err="1" smtClean="0"/>
              <a:t>Jecours</a:t>
            </a:r>
            <a:r>
              <a:rPr lang="fr-FR" b="0" dirty="0" smtClean="0"/>
              <a:t> sur le dédoublonnage des autorités</a:t>
            </a:r>
            <a:r>
              <a:rPr lang="fr-FR" b="0" baseline="0" dirty="0" smtClean="0"/>
              <a:t> de décembre 2015.</a:t>
            </a: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166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  <a:p>
            <a:endParaRPr lang="fr-FR" baseline="0" dirty="0"/>
          </a:p>
          <a:p>
            <a:r>
              <a:rPr lang="fr-FR" baseline="0" dirty="0" smtClean="0"/>
              <a:t>Les tests effectués par les collègues ont permis de rejeter d’autres hypothèses, notamment :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les résultats contiennent des erreurs de VIAF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Les résultats contiennent des anomalies contenues dans les autres notices du cluster impactant de façon trompeuse nos données, et sans possibilité d’une intervention curative.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59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vrais doublons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fr-FR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035139013 ou 068947399 </a:t>
            </a:r>
            <a:endParaRPr lang="fr-FR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faux liens : </a:t>
            </a:r>
            <a:r>
              <a:rPr lang="fr-FR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</a:t>
            </a:r>
            <a:r>
              <a:rPr lang="fr-F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070151822 ou 124098258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542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849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077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25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177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1109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600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44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61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458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602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VIAF effectue ses calculs</a:t>
            </a:r>
            <a:r>
              <a:rPr lang="fr-FR" baseline="0" dirty="0" smtClean="0"/>
              <a:t> de </a:t>
            </a:r>
            <a:r>
              <a:rPr lang="fr-FR" baseline="0" dirty="0" err="1" smtClean="0"/>
              <a:t>clusterisation</a:t>
            </a:r>
            <a:r>
              <a:rPr lang="fr-FR" baseline="0" dirty="0" smtClean="0"/>
              <a:t> sur les données que l’on trouve dans les notices d’autorité et biblio de toutes ses sources.</a:t>
            </a:r>
          </a:p>
          <a:p>
            <a:r>
              <a:rPr lang="fr-FR" baseline="0" dirty="0" smtClean="0"/>
              <a:t>La </a:t>
            </a:r>
            <a:r>
              <a:rPr lang="fr-FR" baseline="0" dirty="0" err="1" smtClean="0"/>
              <a:t>clusterisation</a:t>
            </a:r>
            <a:r>
              <a:rPr lang="fr-FR" baseline="0" dirty="0" smtClean="0"/>
              <a:t> consiste à créer des grappes avec les notices qui se réfèrent à une même entité.</a:t>
            </a:r>
          </a:p>
          <a:p>
            <a:endParaRPr lang="fr-FR" baseline="0" dirty="0" smtClean="0"/>
          </a:p>
          <a:p>
            <a:r>
              <a:rPr lang="fr-FR" baseline="0" dirty="0" smtClean="0"/>
              <a:t>Donc sur une masse considérable et riche de données.  Mais </a:t>
            </a:r>
          </a:p>
          <a:p>
            <a:r>
              <a:rPr lang="fr-FR" baseline="0" dirty="0" smtClean="0"/>
              <a:t>1) les données fournies par les sources peuvent être fausses, maigres, etc.</a:t>
            </a:r>
          </a:p>
          <a:p>
            <a:r>
              <a:rPr lang="fr-FR" baseline="0" dirty="0" smtClean="0"/>
              <a:t>2) VIAF est paramétré pour éviter de placer plusieurs notices d’une même source dans un cluster. Souvent il préférera créer un autre cluster.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Garder à l’esprit donc que si les calculs et les résultats sont puissants, les données sont ce qu’elles sont : imparfaites.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*A ce mois, VIAF contient </a:t>
            </a:r>
            <a:r>
              <a:rPr lang="fr-FR" dirty="0" smtClean="0"/>
              <a:t>8465 clusters contenant au moins 2</a:t>
            </a:r>
            <a:r>
              <a:rPr lang="fr-FR" baseline="0" dirty="0" smtClean="0"/>
              <a:t> PPN. On peut estimer que c’est une bonne proportion des doublons (et anomalies) de notre base.  Mais ce n’est pas la totalité de ceux-ci.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Il faudra donc compléter cette source par d’autres moyens de détection. On pense ici aux méthodes et outils développées dans le cadre de Qualinca.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Ainsi on peut considérer que dans le cadre d’une V2, AlgoDoublons intégrera la détection d’anomalies par ces outils. Mais ce n’est pas pour demain.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De plus, dans le cadre de la démarche qualité, la notion de doublons qui concerne les notices pourra être étendue aux points d’accès. Dès lors que 2 points d’accès sont identiques, ils sont en doublon et il est nécessaire d’ajouter des qualificatifs pour les distinguer.  Cette extension n’est pas encore implémentée ici.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93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Valeur</a:t>
            </a:r>
            <a:r>
              <a:rPr lang="fr-FR" baseline="0" dirty="0" smtClean="0"/>
              <a:t> du paramètre </a:t>
            </a:r>
            <a:r>
              <a:rPr lang="fr-FR" baseline="0" dirty="0" err="1" smtClean="0"/>
              <a:t>typaut</a:t>
            </a:r>
            <a:r>
              <a:rPr lang="fr-FR" baseline="0" dirty="0" smtClean="0"/>
              <a:t> :</a:t>
            </a: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a = personne, b = collectivité, c = géo, e = famille, f = titre, h = auteur/titre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Ce paramètre est toutefois limité car 95% doublons</a:t>
            </a:r>
            <a:r>
              <a:rPr lang="fr-FR" baseline="0" dirty="0" smtClean="0"/>
              <a:t> concernent des Personnes </a:t>
            </a: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Ce</a:t>
            </a:r>
            <a:r>
              <a:rPr lang="fr-FR" baseline="0" dirty="0" smtClean="0"/>
              <a:t> périmètre est à la fois celui des autorités que nous gérons en propre et celui des autorités que VIAF recueille : donc hors Rameau et </a:t>
            </a:r>
            <a:r>
              <a:rPr lang="fr-FR" baseline="0" dirty="0" err="1" smtClean="0"/>
              <a:t>Fmesh</a:t>
            </a:r>
            <a:r>
              <a:rPr lang="fr-FR" baseline="0" dirty="0" smtClean="0"/>
              <a:t> !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239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52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074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b="0" dirty="0" smtClean="0"/>
              <a:t>Ces règles ont été énoncées dans le </a:t>
            </a:r>
            <a:r>
              <a:rPr lang="fr-FR" b="0" dirty="0" err="1" smtClean="0"/>
              <a:t>Jecours</a:t>
            </a:r>
            <a:r>
              <a:rPr lang="fr-FR" b="0" dirty="0" smtClean="0"/>
              <a:t> sur le dédoublonnage des autorités</a:t>
            </a:r>
            <a:r>
              <a:rPr lang="fr-FR" b="0" baseline="0" dirty="0" smtClean="0"/>
              <a:t> de décembre 2015 : </a:t>
            </a:r>
            <a:r>
              <a:rPr lang="fr-FR" b="0" dirty="0" smtClean="0"/>
              <a:t>http://moodle.abes.fr/course/view.php?id=93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553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dirty="0" smtClean="0"/>
              <a:t>* Ces règles ont été énoncées dans le </a:t>
            </a:r>
            <a:r>
              <a:rPr lang="fr-FR" b="0" dirty="0" err="1" smtClean="0"/>
              <a:t>Jecours</a:t>
            </a:r>
            <a:r>
              <a:rPr lang="fr-FR" b="0" dirty="0" smtClean="0"/>
              <a:t> sur le dédoublonnage des autorités</a:t>
            </a:r>
            <a:r>
              <a:rPr lang="fr-FR" b="0" baseline="0" dirty="0" smtClean="0"/>
              <a:t> de décembre 2015.</a:t>
            </a: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87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pPr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moodle.abes.f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umentation.abes.fr/sudoc/manuels/controle_bibliographique/algodoublons/index.html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ref.fr/AlgoDoublons?iln=votreil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/www.idref.fr/AlgoLiens?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ref.fr/AlgoDoublons?&amp;iln=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ref.fr/AlgoDoublons?rcr=693872301&amp;date=2016050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ref.fr/AlgoDoublons?&amp;typaut=b&amp;iln9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rgbClr val="1E2B62"/>
                </a:solidFill>
              </a:rPr>
              <a:t>AlgoDoublons </a:t>
            </a:r>
            <a:r>
              <a:rPr lang="fr-FR" b="1" dirty="0">
                <a:solidFill>
                  <a:srgbClr val="1E2B62"/>
                </a:solidFill>
              </a:rPr>
              <a:t>: un </a:t>
            </a:r>
            <a:r>
              <a:rPr lang="fr-FR" b="1" dirty="0" smtClean="0">
                <a:solidFill>
                  <a:srgbClr val="1E2B62"/>
                </a:solidFill>
              </a:rPr>
              <a:t>service </a:t>
            </a:r>
            <a:r>
              <a:rPr lang="fr-FR" b="1" dirty="0">
                <a:solidFill>
                  <a:srgbClr val="1E2B62"/>
                </a:solidFill>
              </a:rPr>
              <a:t>de </a:t>
            </a:r>
            <a:r>
              <a:rPr lang="fr-FR" b="1" dirty="0" smtClean="0">
                <a:solidFill>
                  <a:srgbClr val="1E2B62"/>
                </a:solidFill>
              </a:rPr>
              <a:t>détection de doublons d’autorité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23528" y="3140968"/>
            <a:ext cx="40324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/>
              <a:t>Formation pour la prise en main </a:t>
            </a:r>
            <a:r>
              <a:rPr lang="fr-FR" sz="1600" dirty="0" smtClean="0"/>
              <a:t>d'</a:t>
            </a:r>
            <a:r>
              <a:rPr lang="fr-FR" sz="1600" dirty="0" err="1" smtClean="0"/>
              <a:t>AlgoDoublons</a:t>
            </a:r>
            <a:r>
              <a:rPr lang="fr-FR" sz="1600" dirty="0" smtClean="0"/>
              <a:t>, </a:t>
            </a:r>
            <a:r>
              <a:rPr lang="fr-FR" sz="1600" dirty="0"/>
              <a:t>générateur de rapports </a:t>
            </a:r>
            <a:r>
              <a:rPr lang="fr-FR" sz="1600" dirty="0" smtClean="0"/>
              <a:t>de doublons d’autorité</a:t>
            </a:r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716016" y="3140968"/>
            <a:ext cx="41044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Correspondant Autorité</a:t>
            </a:r>
          </a:p>
          <a:p>
            <a:r>
              <a:rPr lang="fr-FR" sz="1600" dirty="0" smtClean="0"/>
              <a:t>Correspondant catalogage</a:t>
            </a:r>
          </a:p>
          <a:p>
            <a:r>
              <a:rPr lang="fr-FR" sz="1600" dirty="0" smtClean="0"/>
              <a:t>Coordinateur </a:t>
            </a:r>
            <a:r>
              <a:rPr lang="fr-FR" sz="1600" dirty="0" err="1" smtClean="0"/>
              <a:t>Sudoc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/>
              <a:t>François Mistral, responsable </a:t>
            </a:r>
            <a:r>
              <a:rPr lang="fr-FR" sz="1600" dirty="0" err="1"/>
              <a:t>IdRef</a:t>
            </a:r>
            <a:r>
              <a:rPr lang="fr-FR" sz="1600" dirty="0"/>
              <a:t>-Autorités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modérateur :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Olivier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</a:rPr>
              <a:t>Kosinski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service formation et documentation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5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7950447" y="2724990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807" y="4012141"/>
            <a:ext cx="1209611" cy="63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8503" y="3469870"/>
            <a:ext cx="1373882" cy="46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6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993300"/>
                </a:solidFill>
              </a:rPr>
              <a:t>Attention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aux mots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 smtClean="0"/>
              <a:t>AlgoDoublons restitue les paires de notices présentes dans les clusters VIAF.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Ces notices sont des doublons dans les clusters VIAF…</a:t>
            </a:r>
          </a:p>
          <a:p>
            <a:pPr marL="0" indent="0">
              <a:buNone/>
            </a:pPr>
            <a:r>
              <a:rPr lang="fr-FR" sz="2800" dirty="0" smtClean="0"/>
              <a:t>…mais peuvent </a:t>
            </a:r>
            <a:r>
              <a:rPr lang="fr-FR" sz="2800" dirty="0" smtClean="0">
                <a:solidFill>
                  <a:srgbClr val="7030A0"/>
                </a:solidFill>
              </a:rPr>
              <a:t>ne pas être des doublons dans IdRef </a:t>
            </a:r>
            <a:r>
              <a:rPr lang="fr-FR" sz="2800" dirty="0" smtClean="0"/>
              <a:t>!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 smtClean="0"/>
              <a:t>	  Rester vigilant et respecter les </a:t>
            </a:r>
            <a:r>
              <a:rPr lang="fr-FR" sz="2800" dirty="0" smtClean="0">
                <a:solidFill>
                  <a:srgbClr val="993300"/>
                </a:solidFill>
              </a:rPr>
              <a:t>bonnes pratiques </a:t>
            </a:r>
            <a:r>
              <a:rPr lang="fr-FR" sz="2800" dirty="0" smtClean="0"/>
              <a:t>en</a:t>
            </a:r>
            <a:r>
              <a:rPr lang="fr-FR" sz="2800" dirty="0" smtClean="0">
                <a:solidFill>
                  <a:srgbClr val="993300"/>
                </a:solidFill>
              </a:rPr>
              <a:t> 	  </a:t>
            </a:r>
            <a:r>
              <a:rPr lang="fr-FR" sz="2800" dirty="0" smtClean="0"/>
              <a:t>matière de </a:t>
            </a:r>
            <a:r>
              <a:rPr lang="fr-FR" sz="2800" dirty="0" smtClean="0">
                <a:solidFill>
                  <a:srgbClr val="993300"/>
                </a:solidFill>
              </a:rPr>
              <a:t>dédoublonnage</a:t>
            </a:r>
            <a:r>
              <a:rPr lang="fr-FR" sz="2800" dirty="0" smtClean="0"/>
              <a:t>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146" y="4509120"/>
            <a:ext cx="986790" cy="102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91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3525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Rappel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des bonnes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pratiques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9365" y="1133376"/>
            <a:ext cx="82089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Le principe = </a:t>
            </a:r>
            <a:r>
              <a:rPr lang="fr-FR" sz="2800" dirty="0" smtClean="0">
                <a:solidFill>
                  <a:srgbClr val="993300"/>
                </a:solidFill>
              </a:rPr>
              <a:t>douter</a:t>
            </a:r>
            <a:r>
              <a:rPr lang="fr-FR" sz="2800" dirty="0" smtClean="0"/>
              <a:t> </a:t>
            </a:r>
            <a:r>
              <a:rPr lang="fr-FR" sz="2800" dirty="0"/>
              <a:t>jusqu’à détention d’une preuve ; </a:t>
            </a:r>
            <a:r>
              <a:rPr lang="fr-FR" sz="2800" dirty="0">
                <a:solidFill>
                  <a:srgbClr val="993300"/>
                </a:solidFill>
              </a:rPr>
              <a:t>s’assurer que l’on a bien affaire à un doublon</a:t>
            </a:r>
            <a:r>
              <a:rPr lang="fr-FR" sz="2800" dirty="0"/>
              <a:t> </a:t>
            </a:r>
            <a:r>
              <a:rPr lang="fr-FR" sz="2800" dirty="0" smtClean="0"/>
              <a:t>: 2 </a:t>
            </a:r>
            <a:r>
              <a:rPr lang="fr-FR" sz="2800" dirty="0"/>
              <a:t>notices décrivant la même entité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r>
              <a:rPr lang="fr-FR" sz="2800" b="1" dirty="0" smtClean="0"/>
              <a:t>ETAPE 1 </a:t>
            </a:r>
            <a:r>
              <a:rPr lang="fr-FR" sz="2800" dirty="0"/>
              <a:t>= </a:t>
            </a:r>
            <a:r>
              <a:rPr lang="fr-FR" sz="2800" dirty="0">
                <a:solidFill>
                  <a:srgbClr val="993300"/>
                </a:solidFill>
              </a:rPr>
              <a:t>vérifier soigneusement</a:t>
            </a:r>
            <a:r>
              <a:rPr lang="fr-FR" sz="2800" dirty="0"/>
              <a:t> les 2 notices d’autorité </a:t>
            </a:r>
            <a:r>
              <a:rPr lang="fr-FR" sz="2800" dirty="0" smtClean="0"/>
              <a:t>et </a:t>
            </a:r>
            <a:r>
              <a:rPr lang="fr-FR" sz="2800" dirty="0"/>
              <a:t>les notices </a:t>
            </a:r>
            <a:endParaRPr lang="fr-FR" sz="2800" dirty="0" smtClean="0"/>
          </a:p>
          <a:p>
            <a:r>
              <a:rPr lang="fr-FR" sz="2800" dirty="0" smtClean="0"/>
              <a:t>bibliographiques liées</a:t>
            </a:r>
          </a:p>
          <a:p>
            <a:r>
              <a:rPr lang="fr-FR" sz="2800" dirty="0" smtClean="0"/>
              <a:t> </a:t>
            </a:r>
            <a:endParaRPr lang="fr-FR" sz="2800" dirty="0"/>
          </a:p>
          <a:p>
            <a:r>
              <a:rPr lang="fr-FR" sz="2800" dirty="0" smtClean="0"/>
              <a:t>Et </a:t>
            </a:r>
            <a:r>
              <a:rPr lang="fr-FR" sz="2800" dirty="0">
                <a:solidFill>
                  <a:srgbClr val="993300"/>
                </a:solidFill>
              </a:rPr>
              <a:t>retourner dans VIAF </a:t>
            </a:r>
          </a:p>
          <a:p>
            <a:r>
              <a:rPr lang="fr-FR" sz="2800" dirty="0">
                <a:solidFill>
                  <a:srgbClr val="993300"/>
                </a:solidFill>
              </a:rPr>
              <a:t>au besoin</a:t>
            </a:r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501008"/>
            <a:ext cx="4766203" cy="30910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à coins arrondis 2"/>
          <p:cNvSpPr/>
          <p:nvPr/>
        </p:nvSpPr>
        <p:spPr>
          <a:xfrm>
            <a:off x="443525" y="1133376"/>
            <a:ext cx="8534638" cy="1575544"/>
          </a:xfrm>
          <a:prstGeom prst="roundRect">
            <a:avLst/>
          </a:prstGeom>
          <a:solidFill>
            <a:schemeClr val="accent2">
              <a:alpha val="2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27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Rappel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des bonnes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pratiques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7888" y="1417638"/>
            <a:ext cx="82089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/>
              <a:t>ETAPE 2 </a:t>
            </a:r>
            <a:r>
              <a:rPr lang="fr-FR" sz="2800" dirty="0" smtClean="0"/>
              <a:t>= poursuivre la fusion par le </a:t>
            </a:r>
            <a:r>
              <a:rPr lang="fr-FR" sz="2800" dirty="0">
                <a:solidFill>
                  <a:srgbClr val="993300"/>
                </a:solidFill>
              </a:rPr>
              <a:t>balayage </a:t>
            </a:r>
            <a:r>
              <a:rPr lang="fr-FR" sz="2800" dirty="0" smtClean="0">
                <a:solidFill>
                  <a:srgbClr val="993300"/>
                </a:solidFill>
              </a:rPr>
              <a:t>d’index</a:t>
            </a:r>
            <a:endParaRPr lang="fr-FR" sz="2800" dirty="0">
              <a:solidFill>
                <a:srgbClr val="993300"/>
              </a:solidFill>
            </a:endParaRPr>
          </a:p>
          <a:p>
            <a:pPr lvl="1"/>
            <a:r>
              <a:rPr lang="fr-FR" sz="2800" dirty="0"/>
              <a:t>Bal per …</a:t>
            </a:r>
          </a:p>
          <a:p>
            <a:pPr lvl="1"/>
            <a:r>
              <a:rPr lang="fr-FR" sz="2800" dirty="0"/>
              <a:t>Bal </a:t>
            </a:r>
            <a:r>
              <a:rPr lang="fr-FR" sz="2800" dirty="0" err="1"/>
              <a:t>org</a:t>
            </a:r>
            <a:r>
              <a:rPr lang="fr-FR" sz="2800" dirty="0"/>
              <a:t> …</a:t>
            </a:r>
          </a:p>
          <a:p>
            <a:pPr lvl="1"/>
            <a:r>
              <a:rPr lang="fr-FR" sz="2800" dirty="0"/>
              <a:t>Bal </a:t>
            </a:r>
            <a:r>
              <a:rPr lang="fr-FR" sz="2800" dirty="0" err="1"/>
              <a:t>vma</a:t>
            </a:r>
            <a:r>
              <a:rPr lang="fr-FR" sz="2800" dirty="0"/>
              <a:t> … </a:t>
            </a:r>
          </a:p>
          <a:p>
            <a:pPr lvl="1"/>
            <a:r>
              <a:rPr lang="fr-FR" sz="2800" dirty="0"/>
              <a:t>Bal </a:t>
            </a:r>
            <a:r>
              <a:rPr lang="fr-FR" sz="2800" dirty="0" err="1"/>
              <a:t>ati</a:t>
            </a:r>
            <a:r>
              <a:rPr lang="fr-FR" sz="2800" dirty="0"/>
              <a:t> … *</a:t>
            </a:r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708920"/>
            <a:ext cx="4429280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517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Rappel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des bonnes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pratiques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7888" y="1417638"/>
            <a:ext cx="820891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sz="2800" b="1" dirty="0" smtClean="0"/>
              <a:t>ETAPE 3 </a:t>
            </a:r>
            <a:r>
              <a:rPr lang="fr-FR" sz="2800" dirty="0" smtClean="0"/>
              <a:t>= </a:t>
            </a:r>
            <a:r>
              <a:rPr lang="fr-FR" sz="2800" dirty="0" smtClean="0">
                <a:solidFill>
                  <a:srgbClr val="993300"/>
                </a:solidFill>
              </a:rPr>
              <a:t>S’abstenir de fusionner </a:t>
            </a:r>
            <a:r>
              <a:rPr lang="fr-FR" sz="2800" dirty="0">
                <a:solidFill>
                  <a:srgbClr val="993300"/>
                </a:solidFill>
              </a:rPr>
              <a:t>si le doute </a:t>
            </a:r>
            <a:r>
              <a:rPr lang="fr-FR" sz="2800" dirty="0"/>
              <a:t>est encore </a:t>
            </a:r>
            <a:r>
              <a:rPr lang="fr-FR" sz="2800" dirty="0" smtClean="0"/>
              <a:t>permis si après cet examen </a:t>
            </a:r>
            <a:r>
              <a:rPr lang="fr-FR" sz="2800" dirty="0"/>
              <a:t>attentif</a:t>
            </a:r>
            <a:r>
              <a:rPr lang="fr-FR" sz="2800" dirty="0" smtClean="0"/>
              <a:t>. </a:t>
            </a:r>
            <a:r>
              <a:rPr lang="fr-FR" sz="2800" dirty="0" smtClean="0">
                <a:solidFill>
                  <a:srgbClr val="7030A0"/>
                </a:solidFill>
              </a:rPr>
              <a:t>Mieux </a:t>
            </a:r>
            <a:r>
              <a:rPr lang="fr-FR" sz="2800" dirty="0">
                <a:solidFill>
                  <a:srgbClr val="7030A0"/>
                </a:solidFill>
              </a:rPr>
              <a:t>vaut un doublon potentiel </a:t>
            </a:r>
            <a:r>
              <a:rPr lang="fr-FR" sz="2800" dirty="0" smtClean="0">
                <a:solidFill>
                  <a:srgbClr val="7030A0"/>
                </a:solidFill>
              </a:rPr>
              <a:t>connu que </a:t>
            </a:r>
            <a:r>
              <a:rPr lang="fr-FR" sz="2800" dirty="0">
                <a:solidFill>
                  <a:srgbClr val="7030A0"/>
                </a:solidFill>
              </a:rPr>
              <a:t>deux identités mêlées dans une même autorité</a:t>
            </a:r>
            <a:r>
              <a:rPr lang="fr-FR" sz="2800" dirty="0" smtClean="0">
                <a:solidFill>
                  <a:srgbClr val="7030A0"/>
                </a:solidFill>
              </a:rPr>
              <a:t>.</a:t>
            </a:r>
            <a:endParaRPr lang="fr-FR" sz="2800" dirty="0">
              <a:solidFill>
                <a:srgbClr val="7030A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1810" y="3212976"/>
            <a:ext cx="4363603" cy="333419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9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Attention aux résultats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Que trouve-t-on dans les rapports d’AlgoDoublons ?</a:t>
            </a:r>
          </a:p>
          <a:p>
            <a:pPr marL="0" indent="0">
              <a:buNone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 smtClean="0"/>
              <a:t> 1 % de paires de notices indécidables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3000" dirty="0" smtClean="0"/>
              <a:t> </a:t>
            </a:r>
            <a:r>
              <a:rPr lang="fr-FR" sz="2600" dirty="0" smtClean="0"/>
              <a:t>99 % d’anomalies</a:t>
            </a:r>
          </a:p>
          <a:p>
            <a:pPr marL="857250" lvl="2" indent="0">
              <a:buNone/>
            </a:pPr>
            <a:r>
              <a:rPr lang="fr-FR" sz="2600" dirty="0" smtClean="0"/>
              <a:t>dont</a:t>
            </a:r>
          </a:p>
          <a:p>
            <a:pPr lvl="3">
              <a:buFont typeface="Calibri" panose="020F0502020204030204" pitchFamily="34" charset="0"/>
              <a:buChar char="⁻"/>
            </a:pPr>
            <a:r>
              <a:rPr lang="fr-FR" sz="2200" dirty="0" smtClean="0"/>
              <a:t> </a:t>
            </a:r>
            <a:r>
              <a:rPr lang="fr-FR" sz="2400" dirty="0" smtClean="0">
                <a:solidFill>
                  <a:srgbClr val="993300"/>
                </a:solidFill>
              </a:rPr>
              <a:t>90 % de vrais doublons </a:t>
            </a:r>
          </a:p>
          <a:p>
            <a:pPr lvl="3">
              <a:buFont typeface="Calibri" panose="020F0502020204030204" pitchFamily="34" charset="0"/>
              <a:buChar char="⁻"/>
            </a:pPr>
            <a:r>
              <a:rPr lang="fr-FR" sz="2400" dirty="0" smtClean="0">
                <a:solidFill>
                  <a:srgbClr val="993300"/>
                </a:solidFill>
              </a:rPr>
              <a:t> 9 % d’autres cas (erreurs de catalogage, notices incomplètes, </a:t>
            </a:r>
            <a:r>
              <a:rPr lang="fr-FR" sz="2400" u="sng" dirty="0" smtClean="0">
                <a:solidFill>
                  <a:srgbClr val="993300"/>
                </a:solidFill>
              </a:rPr>
              <a:t>faux liens</a:t>
            </a:r>
            <a:r>
              <a:rPr lang="fr-FR" sz="2400" dirty="0" smtClean="0">
                <a:solidFill>
                  <a:srgbClr val="993300"/>
                </a:solidFill>
              </a:rPr>
              <a:t>)</a:t>
            </a:r>
          </a:p>
          <a:p>
            <a:pPr marL="0" indent="0">
              <a:buNone/>
            </a:pPr>
            <a:endParaRPr lang="fr-FR" sz="3000" dirty="0" smtClean="0"/>
          </a:p>
          <a:p>
            <a:pPr marL="0" indent="0">
              <a:buNone/>
            </a:pPr>
            <a:r>
              <a:rPr lang="fr-FR" sz="3000" dirty="0" smtClean="0"/>
              <a:t>	 dans ces 10 %, on trouve des cas difficiles !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546305"/>
            <a:ext cx="986790" cy="102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688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Exemples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7030A0"/>
                </a:solidFill>
              </a:rPr>
              <a:t>Vrais doublons</a:t>
            </a:r>
            <a:r>
              <a:rPr lang="fr-FR" dirty="0" smtClean="0"/>
              <a:t> : </a:t>
            </a:r>
            <a:r>
              <a:rPr lang="fr-FR" sz="2000" dirty="0" err="1"/>
              <a:t>che</a:t>
            </a:r>
            <a:r>
              <a:rPr lang="fr-FR" sz="2000" dirty="0"/>
              <a:t> </a:t>
            </a:r>
            <a:r>
              <a:rPr lang="fr-FR" sz="2000" dirty="0" err="1" smtClean="0"/>
              <a:t>ppn</a:t>
            </a:r>
            <a:r>
              <a:rPr lang="fr-FR" sz="2000" dirty="0" smtClean="0"/>
              <a:t> 035139013 </a:t>
            </a:r>
            <a:r>
              <a:rPr lang="fr-FR" sz="2000" dirty="0"/>
              <a:t>ou </a:t>
            </a:r>
            <a:r>
              <a:rPr lang="fr-FR" sz="2000" dirty="0" smtClean="0"/>
              <a:t>068947399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 Cas attendu et traitement classique par </a:t>
            </a:r>
            <a:r>
              <a:rPr lang="fr-FR" dirty="0" smtClean="0">
                <a:solidFill>
                  <a:srgbClr val="FF0000"/>
                </a:solidFill>
              </a:rPr>
              <a:t>fusion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E</a:t>
            </a:r>
            <a:r>
              <a:rPr lang="fr-FR" dirty="0" smtClean="0">
                <a:solidFill>
                  <a:srgbClr val="7030A0"/>
                </a:solidFill>
              </a:rPr>
              <a:t>rreurs </a:t>
            </a:r>
            <a:r>
              <a:rPr lang="fr-FR" dirty="0">
                <a:solidFill>
                  <a:srgbClr val="7030A0"/>
                </a:solidFill>
              </a:rPr>
              <a:t>de catalogage</a:t>
            </a:r>
            <a:r>
              <a:rPr lang="fr-FR" dirty="0"/>
              <a:t> : </a:t>
            </a:r>
            <a:r>
              <a:rPr lang="fr-FR" sz="2000" dirty="0" err="1"/>
              <a:t>che</a:t>
            </a:r>
            <a:r>
              <a:rPr lang="fr-FR" sz="2000" dirty="0"/>
              <a:t> </a:t>
            </a:r>
            <a:r>
              <a:rPr lang="fr-FR" sz="2000" dirty="0" err="1" smtClean="0"/>
              <a:t>ppn</a:t>
            </a:r>
            <a:r>
              <a:rPr lang="fr-FR" sz="2000" dirty="0" smtClean="0"/>
              <a:t> 130986550 </a:t>
            </a:r>
            <a:r>
              <a:rPr lang="fr-FR" sz="2000" dirty="0"/>
              <a:t>ou 14526825X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 Surprise et temps de diagnostic avant traitement au cas par cas sur les </a:t>
            </a:r>
            <a:r>
              <a:rPr lang="fr-FR" dirty="0" smtClean="0">
                <a:solidFill>
                  <a:srgbClr val="FF0000"/>
                </a:solidFill>
              </a:rPr>
              <a:t>notices d’autorité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7030A0"/>
                </a:solidFill>
              </a:rPr>
              <a:t>Faux liens</a:t>
            </a:r>
            <a:r>
              <a:rPr lang="fr-FR" dirty="0" smtClean="0"/>
              <a:t> : </a:t>
            </a:r>
            <a:r>
              <a:rPr lang="fr-FR" sz="2000" dirty="0" err="1"/>
              <a:t>che</a:t>
            </a:r>
            <a:r>
              <a:rPr lang="fr-FR" sz="2000" dirty="0"/>
              <a:t> </a:t>
            </a:r>
            <a:r>
              <a:rPr lang="fr-FR" sz="2000" dirty="0" smtClean="0"/>
              <a:t>PPN 070151822 </a:t>
            </a:r>
            <a:r>
              <a:rPr lang="fr-FR" sz="2000" dirty="0"/>
              <a:t>ou 124098258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 Surprise </a:t>
            </a:r>
            <a:r>
              <a:rPr lang="fr-FR" dirty="0"/>
              <a:t>et temps de diagnostic avant </a:t>
            </a:r>
            <a:r>
              <a:rPr lang="fr-FR" dirty="0" smtClean="0"/>
              <a:t>traitement au </a:t>
            </a:r>
            <a:r>
              <a:rPr lang="fr-FR" dirty="0"/>
              <a:t>cas par cas sur les </a:t>
            </a:r>
            <a:r>
              <a:rPr lang="fr-FR" dirty="0">
                <a:solidFill>
                  <a:srgbClr val="FF0000"/>
                </a:solidFill>
              </a:rPr>
              <a:t>notices </a:t>
            </a:r>
            <a:r>
              <a:rPr lang="fr-FR" dirty="0" smtClean="0">
                <a:solidFill>
                  <a:srgbClr val="FF0000"/>
                </a:solidFill>
              </a:rPr>
              <a:t>d’autorité et biblio </a:t>
            </a:r>
            <a:r>
              <a:rPr lang="fr-FR" dirty="0" smtClean="0"/>
              <a:t>!</a:t>
            </a: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59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 dynamique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Principes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La manipulation : une url dans un navigateur</a:t>
            </a:r>
          </a:p>
          <a:p>
            <a:pPr lvl="1"/>
            <a:r>
              <a:rPr lang="fr-FR" dirty="0" smtClean="0"/>
              <a:t>Ajouter des paramètres pour personnaliser la requête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Le résultat : un fichier .csv</a:t>
            </a:r>
          </a:p>
          <a:p>
            <a:pPr lvl="1"/>
            <a:r>
              <a:rPr lang="fr-FR" dirty="0" smtClean="0"/>
              <a:t>À </a:t>
            </a:r>
            <a:r>
              <a:rPr lang="fr-FR" dirty="0"/>
              <a:t>enregistrer * </a:t>
            </a:r>
            <a:r>
              <a:rPr lang="fr-FR" dirty="0" smtClean="0"/>
              <a:t>en local sur son poste**</a:t>
            </a:r>
          </a:p>
          <a:p>
            <a:pPr lvl="1"/>
            <a:r>
              <a:rPr lang="fr-FR" dirty="0" smtClean="0"/>
              <a:t>À modifier comme on veut (tri..)</a:t>
            </a:r>
          </a:p>
          <a:p>
            <a:pPr lvl="1"/>
            <a:r>
              <a:rPr lang="fr-FR" dirty="0" smtClean="0"/>
              <a:t>Pour servir de feuille de route</a:t>
            </a:r>
          </a:p>
          <a:p>
            <a:pPr lvl="1"/>
            <a:endParaRPr lang="fr-FR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dirty="0" smtClean="0"/>
          </a:p>
          <a:p>
            <a:pPr lvl="1"/>
            <a:endParaRPr lang="fr-FR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551" y="5821869"/>
            <a:ext cx="695705" cy="723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1043609" y="5821868"/>
            <a:ext cx="7643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*Attention au « 0……… » des PPN : format des cellules = Texte !</a:t>
            </a:r>
          </a:p>
          <a:p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/>
              <a:t>** Le téléchargement du fichier peut varier en fonction de la configuration de l’ordinateur et du navigateur.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Extrait des résultats d’un rapport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7" y="1772816"/>
            <a:ext cx="8957199" cy="149423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704280" y="4221088"/>
            <a:ext cx="80032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 rapport dynamique peut être retravaillé dans un tableur 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800" dirty="0"/>
              <a:t>ajout / suppression de colonnes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800" dirty="0"/>
              <a:t>tri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800" dirty="0"/>
              <a:t>mise en </a:t>
            </a:r>
            <a:r>
              <a:rPr lang="fr-FR" sz="2800" dirty="0" smtClean="0"/>
              <a:t>forme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2737843"/>
            <a:ext cx="8676573" cy="680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Données de gestion </a:t>
            </a: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d’un rapport</a:t>
            </a:r>
          </a:p>
        </p:txBody>
      </p:sp>
      <p:sp>
        <p:nvSpPr>
          <p:cNvPr id="6" name="Légende encadrée 2 5"/>
          <p:cNvSpPr/>
          <p:nvPr/>
        </p:nvSpPr>
        <p:spPr>
          <a:xfrm>
            <a:off x="467090" y="1563873"/>
            <a:ext cx="6336704" cy="360040"/>
          </a:xfrm>
          <a:prstGeom prst="borderCallout2">
            <a:avLst>
              <a:gd name="adj1" fmla="val 18750"/>
              <a:gd name="adj2" fmla="val -157"/>
              <a:gd name="adj3" fmla="val 24436"/>
              <a:gd name="adj4" fmla="val -5417"/>
              <a:gd name="adj5" fmla="val 370262"/>
              <a:gd name="adj6" fmla="val -5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1) Date et heure de génération du rapport dynamique</a:t>
            </a:r>
            <a:endParaRPr lang="fr-FR" dirty="0"/>
          </a:p>
        </p:txBody>
      </p:sp>
      <p:sp>
        <p:nvSpPr>
          <p:cNvPr id="8" name="Légende encadrée 2 7"/>
          <p:cNvSpPr/>
          <p:nvPr/>
        </p:nvSpPr>
        <p:spPr>
          <a:xfrm>
            <a:off x="1027440" y="3744608"/>
            <a:ext cx="6336704" cy="360040"/>
          </a:xfrm>
          <a:prstGeom prst="borderCallout2">
            <a:avLst>
              <a:gd name="adj1" fmla="val 47751"/>
              <a:gd name="adj2" fmla="val 100243"/>
              <a:gd name="adj3" fmla="val -183637"/>
              <a:gd name="adj4" fmla="val 104114"/>
              <a:gd name="adj5" fmla="val -181891"/>
              <a:gd name="adj6" fmla="val 67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2) Url de génération du rapport dynamique</a:t>
            </a:r>
            <a:endParaRPr lang="fr-FR" dirty="0"/>
          </a:p>
        </p:txBody>
      </p:sp>
      <p:sp>
        <p:nvSpPr>
          <p:cNvPr id="9" name="Légende encadrée 2 8"/>
          <p:cNvSpPr/>
          <p:nvPr/>
        </p:nvSpPr>
        <p:spPr>
          <a:xfrm>
            <a:off x="323528" y="4523000"/>
            <a:ext cx="7704856" cy="432048"/>
          </a:xfrm>
          <a:prstGeom prst="borderCallout2">
            <a:avLst>
              <a:gd name="adj1" fmla="val 47179"/>
              <a:gd name="adj2" fmla="val -8"/>
              <a:gd name="adj3" fmla="val 42441"/>
              <a:gd name="adj4" fmla="val -2776"/>
              <a:gd name="adj5" fmla="val -285040"/>
              <a:gd name="adj6" fmla="val -25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3) Intitulés des colonnes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619672" y="5794234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rapport a une durée de vie </a:t>
            </a:r>
            <a:r>
              <a:rPr lang="fr-FR" u="sng" dirty="0" smtClean="0"/>
              <a:t>d’un mois </a:t>
            </a:r>
            <a:r>
              <a:rPr lang="fr-FR" dirty="0" smtClean="0"/>
              <a:t>car la mise à jour de VIAF est mensuelle.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068" y="5413770"/>
            <a:ext cx="986790" cy="102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L’algorithme d’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AlgoDoublons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votre chantier</a:t>
            </a:r>
          </a:p>
        </p:txBody>
      </p:sp>
    </p:spTree>
    <p:extLst>
      <p:ext uri="{BB962C8B-B14F-4D97-AF65-F5344CB8AC3E}">
        <p14:creationId xmlns:p14="http://schemas.microsoft.com/office/powerpoint/2010/main" val="3132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928" y="4077072"/>
            <a:ext cx="2352675" cy="25812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856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Le manuel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12563"/>
            <a:ext cx="8229600" cy="4525963"/>
          </a:xfrm>
        </p:spPr>
        <p:txBody>
          <a:bodyPr/>
          <a:lstStyle/>
          <a:p>
            <a:r>
              <a:rPr lang="fr-FR" dirty="0"/>
              <a:t>Se reporter à la documentation : </a:t>
            </a:r>
            <a:r>
              <a:rPr lang="fr-FR" dirty="0">
                <a:hlinkClick r:id="rId4"/>
              </a:rPr>
              <a:t>http://</a:t>
            </a:r>
            <a:r>
              <a:rPr lang="fr-FR" dirty="0" smtClean="0">
                <a:hlinkClick r:id="rId4"/>
              </a:rPr>
              <a:t>documentation.abes.fr/sudoc/manuels/controle_bibliographique/algodoublons/index.html</a:t>
            </a:r>
            <a:endParaRPr lang="fr-FR" dirty="0"/>
          </a:p>
          <a:p>
            <a:r>
              <a:rPr lang="fr-FR" dirty="0" smtClean="0"/>
              <a:t>Accessible depuis la page Manuel du GM :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2904331" y="5980233"/>
            <a:ext cx="1271934" cy="365918"/>
          </a:xfrm>
          <a:prstGeom prst="ellipse">
            <a:avLst/>
          </a:prstGeom>
          <a:solidFill>
            <a:schemeClr val="accent1">
              <a:alpha val="0"/>
            </a:schemeClr>
          </a:solidFill>
          <a:ln w="889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82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VOTRE chantier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33948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conseils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08441"/>
            <a:ext cx="8363272" cy="547260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Lancez-vous :</a:t>
            </a:r>
          </a:p>
          <a:p>
            <a:pPr lvl="1"/>
            <a:r>
              <a:rPr lang="fr-FR" sz="2400" dirty="0" smtClean="0"/>
              <a:t>générer votre rapport afin d’en prendre connaissance et de voir comment il fonctionne</a:t>
            </a:r>
            <a:endParaRPr lang="fr-FR" sz="2400" dirty="0"/>
          </a:p>
          <a:p>
            <a:pPr marL="457200" lvl="1" indent="0">
              <a:buNone/>
            </a:pPr>
            <a:endParaRPr lang="fr-FR" sz="2400" dirty="0" smtClean="0"/>
          </a:p>
          <a:p>
            <a:r>
              <a:rPr lang="fr-FR" sz="2800" dirty="0" smtClean="0"/>
              <a:t>Quand vous modifiez une notice, vous devez aussi :</a:t>
            </a:r>
          </a:p>
          <a:p>
            <a:pPr lvl="1"/>
            <a:r>
              <a:rPr lang="fr-FR" sz="2400" dirty="0" smtClean="0"/>
              <a:t>Faire une relecture </a:t>
            </a:r>
            <a:r>
              <a:rPr lang="fr-FR" sz="2400" dirty="0"/>
              <a:t>globale de la notice</a:t>
            </a:r>
          </a:p>
          <a:p>
            <a:pPr lvl="1"/>
            <a:r>
              <a:rPr lang="fr-FR" sz="2400" dirty="0" smtClean="0"/>
              <a:t>Vérifier la complétude et l’exactitude des données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Vous pouvez informer l’ABES de l’avancée de vos corrections et nous solliciter.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prise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en main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Exercice : la </a:t>
            </a:r>
            <a:r>
              <a:rPr lang="fr-FR" dirty="0"/>
              <a:t>v</a:t>
            </a:r>
            <a:r>
              <a:rPr lang="fr-FR" dirty="0" smtClean="0"/>
              <a:t>entilation </a:t>
            </a:r>
            <a:r>
              <a:rPr lang="fr-FR" dirty="0"/>
              <a:t>des doublons par ILN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Lancer </a:t>
            </a:r>
            <a:r>
              <a:rPr lang="fr-FR" dirty="0" smtClean="0">
                <a:hlinkClick r:id="rId3"/>
              </a:rPr>
              <a:t>www.idref.fr/AlgoDoublons?iln=</a:t>
            </a:r>
            <a:r>
              <a:rPr lang="fr-FR" i="1" dirty="0" smtClean="0">
                <a:hlinkClick r:id="rId3"/>
              </a:rPr>
              <a:t>votreiln</a:t>
            </a:r>
            <a:endParaRPr lang="fr-FR" i="1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Compter le nombre de doublons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8054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L’algorithme d’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AlgoDOUBLONs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Fonctionnement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6095"/>
            <a:ext cx="8229600" cy="4997152"/>
          </a:xfrm>
        </p:spPr>
        <p:txBody>
          <a:bodyPr>
            <a:normAutofit/>
          </a:bodyPr>
          <a:lstStyle/>
          <a:p>
            <a:r>
              <a:rPr lang="fr-FR" dirty="0" smtClean="0"/>
              <a:t>AlgoDoublons est </a:t>
            </a:r>
            <a:r>
              <a:rPr lang="fr-FR" dirty="0" smtClean="0">
                <a:solidFill>
                  <a:srgbClr val="00B050"/>
                </a:solidFill>
              </a:rPr>
              <a:t>un </a:t>
            </a:r>
            <a:r>
              <a:rPr lang="fr-FR" dirty="0">
                <a:solidFill>
                  <a:srgbClr val="00B050"/>
                </a:solidFill>
              </a:rPr>
              <a:t>w</a:t>
            </a:r>
            <a:r>
              <a:rPr lang="fr-FR" dirty="0" smtClean="0">
                <a:solidFill>
                  <a:srgbClr val="00B050"/>
                </a:solidFill>
              </a:rPr>
              <a:t>eb service de génération de rapport de </a:t>
            </a:r>
            <a:r>
              <a:rPr lang="fr-FR" dirty="0">
                <a:solidFill>
                  <a:srgbClr val="00B050"/>
                </a:solidFill>
              </a:rPr>
              <a:t>doublons d’autorité </a:t>
            </a:r>
            <a:r>
              <a:rPr lang="fr-FR" dirty="0" smtClean="0">
                <a:solidFill>
                  <a:srgbClr val="00B050"/>
                </a:solidFill>
              </a:rPr>
              <a:t>potentiels</a:t>
            </a:r>
            <a:r>
              <a:rPr lang="fr-FR" dirty="0" smtClean="0"/>
              <a:t>.</a:t>
            </a:r>
          </a:p>
          <a:p>
            <a:endParaRPr lang="fr-FR" dirty="0" smtClean="0">
              <a:solidFill>
                <a:srgbClr val="00B050"/>
              </a:solidFill>
            </a:endParaRPr>
          </a:p>
          <a:p>
            <a:r>
              <a:rPr lang="fr-FR" dirty="0" smtClean="0"/>
              <a:t>La </a:t>
            </a:r>
            <a:r>
              <a:rPr lang="fr-FR" dirty="0"/>
              <a:t>source primaire est </a:t>
            </a:r>
            <a:r>
              <a:rPr lang="fr-FR" dirty="0" smtClean="0">
                <a:solidFill>
                  <a:srgbClr val="00B050"/>
                </a:solidFill>
              </a:rPr>
              <a:t>VIAF*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extrait </a:t>
            </a:r>
            <a:r>
              <a:rPr lang="fr-FR" dirty="0" smtClean="0"/>
              <a:t>chaque mois tous </a:t>
            </a:r>
            <a:r>
              <a:rPr lang="fr-FR" dirty="0">
                <a:solidFill>
                  <a:srgbClr val="00B050"/>
                </a:solidFill>
              </a:rPr>
              <a:t>les </a:t>
            </a:r>
            <a:r>
              <a:rPr lang="fr-FR" dirty="0" smtClean="0">
                <a:solidFill>
                  <a:srgbClr val="00B050"/>
                </a:solidFill>
              </a:rPr>
              <a:t>clusters VIAF </a:t>
            </a:r>
            <a:r>
              <a:rPr lang="fr-FR" dirty="0">
                <a:solidFill>
                  <a:srgbClr val="00B050"/>
                </a:solidFill>
              </a:rPr>
              <a:t>qui contiennent plus d’un identifiant </a:t>
            </a:r>
            <a:r>
              <a:rPr lang="fr-FR" dirty="0" smtClean="0">
                <a:solidFill>
                  <a:srgbClr val="00B050"/>
                </a:solidFill>
              </a:rPr>
              <a:t>IdRef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79512" y="5877272"/>
            <a:ext cx="89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993300"/>
                </a:solidFill>
              </a:rPr>
              <a:t>*en </a:t>
            </a:r>
            <a:r>
              <a:rPr lang="fr-FR" i="1" dirty="0">
                <a:solidFill>
                  <a:srgbClr val="993300"/>
                </a:solidFill>
              </a:rPr>
              <a:t>septembre 2017, VIAF contient 8465 clusters contenant au moins 2 PPN. On peut estimer que c’est une bonne proportion des doublons (et anomalies) de notre base.  Mais ce n’est pas la totalité de ceux-ci</a:t>
            </a:r>
            <a:r>
              <a:rPr lang="fr-FR" i="1" dirty="0" smtClean="0">
                <a:solidFill>
                  <a:srgbClr val="993300"/>
                </a:solidFill>
              </a:rPr>
              <a:t>.</a:t>
            </a:r>
            <a:endParaRPr lang="fr-FR" i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26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Fonctionnement (2)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/>
              <a:t>Appeler le </a:t>
            </a:r>
            <a:r>
              <a:rPr lang="fr-FR" sz="2400" dirty="0" smtClean="0"/>
              <a:t>web service </a:t>
            </a:r>
            <a:r>
              <a:rPr lang="fr-FR" sz="2400" dirty="0"/>
              <a:t>par </a:t>
            </a:r>
            <a:r>
              <a:rPr lang="fr-FR" sz="2400" dirty="0" smtClean="0"/>
              <a:t>url</a:t>
            </a:r>
            <a:r>
              <a:rPr lang="fr-FR" sz="2400" dirty="0"/>
              <a:t> </a:t>
            </a:r>
            <a:r>
              <a:rPr lang="fr-FR" sz="2400" dirty="0" smtClean="0"/>
              <a:t>: </a:t>
            </a:r>
            <a:r>
              <a:rPr lang="fr-FR" sz="2400" dirty="0" smtClean="0">
                <a:hlinkClick r:id="rId3" action="ppaction://hlinkfile"/>
              </a:rPr>
              <a:t>http://www.idref.fr/AlgoDoublons?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Compléter par des paramètres :</a:t>
            </a:r>
          </a:p>
          <a:p>
            <a:pPr lvl="1"/>
            <a:r>
              <a:rPr lang="fr-FR" sz="2400" dirty="0"/>
              <a:t>rechercher</a:t>
            </a:r>
            <a:r>
              <a:rPr lang="fr-FR" sz="2400" dirty="0" smtClean="0"/>
              <a:t> par </a:t>
            </a:r>
            <a:r>
              <a:rPr lang="fr-FR" sz="2400" dirty="0"/>
              <a:t>établissement 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&amp;</a:t>
            </a:r>
            <a:r>
              <a:rPr lang="fr-FR" sz="2400" b="1" dirty="0" err="1" smtClean="0">
                <a:solidFill>
                  <a:schemeClr val="accent4">
                    <a:lumMod val="75000"/>
                  </a:schemeClr>
                </a:solidFill>
              </a:rPr>
              <a:t>iln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</a:p>
          <a:p>
            <a:pPr lvl="1"/>
            <a:r>
              <a:rPr lang="fr-FR" sz="2400" dirty="0"/>
              <a:t>rechercher par établissement </a:t>
            </a:r>
            <a:r>
              <a:rPr lang="fr-FR" sz="2400" b="1" dirty="0" smtClean="0">
                <a:solidFill>
                  <a:srgbClr val="92D050"/>
                </a:solidFill>
              </a:rPr>
              <a:t>&amp;</a:t>
            </a:r>
            <a:r>
              <a:rPr lang="fr-FR" sz="2400" b="1" dirty="0" err="1" smtClean="0">
                <a:solidFill>
                  <a:srgbClr val="92D050"/>
                </a:solidFill>
              </a:rPr>
              <a:t>rcr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</a:p>
          <a:p>
            <a:pPr lvl="1"/>
            <a:r>
              <a:rPr lang="fr-FR" sz="2400" dirty="0" smtClean="0"/>
              <a:t>rechercher à partir d’un jour </a:t>
            </a:r>
            <a:r>
              <a:rPr lang="fr-FR" sz="2400" b="1" dirty="0" smtClean="0">
                <a:solidFill>
                  <a:srgbClr val="FF0000"/>
                </a:solidFill>
              </a:rPr>
              <a:t>&amp;date=*</a:t>
            </a:r>
          </a:p>
          <a:p>
            <a:pPr lvl="1"/>
            <a:r>
              <a:rPr lang="fr-FR" sz="2400" dirty="0"/>
              <a:t>rechercher par type de document </a:t>
            </a:r>
            <a:r>
              <a:rPr lang="fr-FR" sz="2400" b="1" dirty="0">
                <a:solidFill>
                  <a:srgbClr val="FFC000"/>
                </a:solidFill>
              </a:rPr>
              <a:t>&amp;</a:t>
            </a:r>
            <a:r>
              <a:rPr lang="fr-FR" sz="2400" b="1" dirty="0" err="1" smtClean="0">
                <a:solidFill>
                  <a:srgbClr val="FFC000"/>
                </a:solidFill>
              </a:rPr>
              <a:t>typaut</a:t>
            </a:r>
            <a:r>
              <a:rPr lang="fr-FR" sz="2400" b="1" dirty="0" smtClean="0">
                <a:solidFill>
                  <a:srgbClr val="FFC000"/>
                </a:solidFill>
              </a:rPr>
              <a:t>=*</a:t>
            </a:r>
            <a:endParaRPr lang="fr-FR" sz="2400" b="1" dirty="0">
              <a:solidFill>
                <a:srgbClr val="92D050"/>
              </a:solidFill>
              <a:hlinkClick r:id="rId3" action="ppaction://hlinkfile"/>
            </a:endParaRPr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fr-FR" sz="2400" dirty="0" smtClean="0"/>
              <a:t> </a:t>
            </a:r>
          </a:p>
          <a:p>
            <a:pPr marL="0" lvl="0" indent="0">
              <a:spcBef>
                <a:spcPts val="0"/>
              </a:spcBef>
              <a:buNone/>
              <a:defRPr/>
            </a:pPr>
            <a:endParaRPr lang="fr-FR" sz="2400" dirty="0" smtClean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*</a:t>
            </a:r>
            <a:r>
              <a:rPr lang="fr-FR" sz="2400" b="1" dirty="0" smtClean="0">
                <a:solidFill>
                  <a:srgbClr val="FFC000"/>
                </a:solidFill>
              </a:rPr>
              <a:t>*  </a:t>
            </a:r>
            <a:r>
              <a:rPr lang="fr-FR" sz="2400" dirty="0" smtClean="0"/>
              <a:t>ces deux paramètres sont de portée limitée car :</a:t>
            </a:r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fr-FR" sz="2400" dirty="0" smtClean="0"/>
              <a:t>95</a:t>
            </a:r>
            <a:r>
              <a:rPr lang="fr-FR" sz="2400" dirty="0"/>
              <a:t>% doublons concernent des Personnes </a:t>
            </a:r>
            <a:endParaRPr lang="fr-FR" sz="2400" dirty="0" smtClean="0"/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fr-FR" sz="2400" dirty="0" smtClean="0"/>
              <a:t>le volume pour chaque ILN est de taille réduite</a:t>
            </a:r>
            <a:endParaRPr lang="fr-FR" sz="2400" dirty="0"/>
          </a:p>
          <a:p>
            <a:pPr marL="400050"/>
            <a:endParaRPr lang="fr-FR" sz="2400" dirty="0" smtClean="0"/>
          </a:p>
          <a:p>
            <a:pPr marL="400050"/>
            <a:r>
              <a:rPr lang="fr-FR" sz="2400" dirty="0" smtClean="0"/>
              <a:t>Exemple complet :</a:t>
            </a:r>
            <a:endParaRPr lang="fr-FR" sz="2400" dirty="0" smtClean="0">
              <a:hlinkClick r:id="rId3" action="ppaction://hlinkfile"/>
            </a:endParaRPr>
          </a:p>
          <a:p>
            <a:pPr marL="57150" indent="0">
              <a:buNone/>
            </a:pPr>
            <a:r>
              <a:rPr lang="fr-FR" sz="1800" dirty="0" smtClean="0">
                <a:hlinkClick r:id="rId3" action="ppaction://hlinkfile"/>
              </a:rPr>
              <a:t>http://www.idref.fr/AlgoDoublons?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</a:rPr>
              <a:t>iln=xxx</a:t>
            </a:r>
            <a:r>
              <a:rPr lang="fr-FR" sz="2000" b="1" dirty="0" smtClean="0">
                <a:solidFill>
                  <a:srgbClr val="92D050"/>
                </a:solidFill>
              </a:rPr>
              <a:t>&amp;rcr=xxxxxxxxx</a:t>
            </a:r>
            <a:r>
              <a:rPr lang="fr-FR" sz="2000" b="1" dirty="0" smtClean="0">
                <a:solidFill>
                  <a:srgbClr val="FF0000"/>
                </a:solidFill>
              </a:rPr>
              <a:t>&amp;date=xxxxxxxx</a:t>
            </a:r>
            <a:r>
              <a:rPr lang="fr-FR" sz="2000" b="1" dirty="0" smtClean="0">
                <a:solidFill>
                  <a:srgbClr val="FFC000"/>
                </a:solidFill>
              </a:rPr>
              <a:t>&amp;typaut=x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0558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 1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1416"/>
            <a:ext cx="8229600" cy="46358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 cibler </a:t>
            </a:r>
            <a:r>
              <a:rPr lang="fr-FR" b="1" dirty="0"/>
              <a:t>un </a:t>
            </a:r>
            <a:r>
              <a:rPr lang="fr-FR" b="1" dirty="0" err="1" smtClean="0"/>
              <a:t>iln</a:t>
            </a:r>
            <a:endParaRPr lang="fr-FR" b="1" dirty="0" smtClean="0"/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r>
              <a:rPr lang="fr-FR" sz="2800" dirty="0"/>
              <a:t>Je souhaite détecter :</a:t>
            </a:r>
          </a:p>
          <a:p>
            <a:pPr marL="0" indent="0">
              <a:buNone/>
            </a:pPr>
            <a:r>
              <a:rPr lang="fr-FR" sz="2800" dirty="0" smtClean="0"/>
              <a:t>- tous </a:t>
            </a:r>
            <a:r>
              <a:rPr lang="fr-FR" sz="2800" dirty="0"/>
              <a:t>les doublons</a:t>
            </a:r>
          </a:p>
          <a:p>
            <a:pPr marL="0" indent="0">
              <a:buNone/>
            </a:pPr>
            <a:r>
              <a:rPr lang="fr-FR" sz="2800" dirty="0" smtClean="0"/>
              <a:t>- créés </a:t>
            </a:r>
            <a:r>
              <a:rPr lang="fr-FR" sz="2800" dirty="0"/>
              <a:t>par l'ILN 004 (paramètre </a:t>
            </a:r>
            <a:r>
              <a:rPr lang="fr-FR" sz="2800" dirty="0" err="1"/>
              <a:t>iln</a:t>
            </a:r>
            <a:r>
              <a:rPr lang="fr-FR" sz="2800" dirty="0"/>
              <a:t>=4</a:t>
            </a:r>
            <a:r>
              <a:rPr lang="fr-FR" sz="2800" dirty="0" smtClean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2800" b="1" dirty="0" smtClean="0">
                <a:hlinkClick r:id="rId2"/>
              </a:rPr>
              <a:t>www.idref.fr/AlgoDoublons?iln=4</a:t>
            </a:r>
            <a:endParaRPr lang="fr-F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99701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 2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6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 Cibler </a:t>
            </a:r>
            <a:r>
              <a:rPr lang="fr-FR" sz="2800" b="1" dirty="0"/>
              <a:t>une période et un </a:t>
            </a:r>
            <a:r>
              <a:rPr lang="fr-FR" sz="2800" b="1" dirty="0" err="1" smtClean="0"/>
              <a:t>rcr</a:t>
            </a:r>
            <a:endParaRPr lang="fr-FR" sz="2800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sz="2800" b="1" dirty="0"/>
          </a:p>
          <a:p>
            <a:pPr marL="0" indent="0">
              <a:buNone/>
            </a:pPr>
            <a:r>
              <a:rPr lang="fr-FR" sz="2800" dirty="0" smtClean="0"/>
              <a:t>Je </a:t>
            </a:r>
            <a:r>
              <a:rPr lang="fr-FR" sz="2800" dirty="0"/>
              <a:t>souhaite détecter :</a:t>
            </a:r>
          </a:p>
          <a:p>
            <a:pPr marL="0" indent="0">
              <a:buNone/>
            </a:pPr>
            <a:r>
              <a:rPr lang="fr-FR" sz="2800" dirty="0" smtClean="0"/>
              <a:t>- tous </a:t>
            </a:r>
            <a:r>
              <a:rPr lang="fr-FR" sz="2800" dirty="0"/>
              <a:t>les doublons créés par la Bibliothèque Diderot Education (Lyon) (paramètre </a:t>
            </a:r>
            <a:r>
              <a:rPr lang="fr-FR" sz="2800" dirty="0" err="1"/>
              <a:t>rcr</a:t>
            </a:r>
            <a:r>
              <a:rPr lang="fr-FR" sz="2800" dirty="0"/>
              <a:t>=693872301)</a:t>
            </a:r>
          </a:p>
          <a:p>
            <a:pPr marL="0" indent="0">
              <a:buNone/>
            </a:pPr>
            <a:r>
              <a:rPr lang="fr-FR" sz="2800" dirty="0" smtClean="0"/>
              <a:t>- modifiés </a:t>
            </a:r>
            <a:r>
              <a:rPr lang="fr-FR" sz="2800" dirty="0"/>
              <a:t>depuis le 1er mai 2016 (paramètre date=20160501</a:t>
            </a:r>
            <a:r>
              <a:rPr lang="fr-FR" sz="2800" dirty="0" smtClean="0"/>
              <a:t>)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b="1" dirty="0" smtClean="0">
                <a:hlinkClick r:id="rId2"/>
              </a:rPr>
              <a:t>www.idref.fr/AlgoDoublons?rcr=693872301&amp;date=20160501</a:t>
            </a:r>
            <a:endParaRPr lang="fr-FR" sz="2800" b="1" dirty="0"/>
          </a:p>
          <a:p>
            <a:pPr marL="0" indent="0">
              <a:buNone/>
            </a:pPr>
            <a:endParaRPr lang="fr-FR" sz="2800" b="1" dirty="0" smtClean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29023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Exemple 3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365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 Cibler </a:t>
            </a:r>
            <a:r>
              <a:rPr lang="fr-FR" sz="2800" b="1" dirty="0"/>
              <a:t>un type d'autorité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Je </a:t>
            </a:r>
            <a:r>
              <a:rPr lang="fr-FR" sz="2800" dirty="0"/>
              <a:t>souhaite détecter :</a:t>
            </a:r>
          </a:p>
          <a:p>
            <a:pPr marL="0" indent="0">
              <a:buNone/>
            </a:pPr>
            <a:r>
              <a:rPr lang="fr-FR" sz="2800" dirty="0"/>
              <a:t>les Collectivités en doublon (paramètre </a:t>
            </a:r>
            <a:r>
              <a:rPr lang="fr-FR" sz="2800" dirty="0" err="1"/>
              <a:t>typaut</a:t>
            </a:r>
            <a:r>
              <a:rPr lang="fr-FR" sz="2800" dirty="0"/>
              <a:t>=b)</a:t>
            </a:r>
          </a:p>
          <a:p>
            <a:pPr marL="0" indent="0">
              <a:buNone/>
            </a:pPr>
            <a:r>
              <a:rPr lang="fr-FR" sz="2800" dirty="0"/>
              <a:t>créés par la bibliothèque de l'Institut de France (paramètre </a:t>
            </a:r>
            <a:r>
              <a:rPr lang="fr-FR" sz="2800" dirty="0" err="1"/>
              <a:t>iln</a:t>
            </a:r>
            <a:r>
              <a:rPr lang="fr-FR" sz="2800" dirty="0"/>
              <a:t>=96)</a:t>
            </a:r>
          </a:p>
          <a:p>
            <a:pPr marL="0" indent="0">
              <a:buNone/>
            </a:pPr>
            <a:r>
              <a:rPr lang="fr-FR" sz="2800" b="1" dirty="0" smtClean="0"/>
              <a:t>		</a:t>
            </a:r>
            <a:r>
              <a:rPr lang="fr-FR" sz="2800" b="1" dirty="0" smtClean="0">
                <a:hlinkClick r:id="rId2"/>
              </a:rPr>
              <a:t>www.idref.fr/AlgoDoublons?typaut=b&amp;iln96</a:t>
            </a: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85996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Extrait d’un rapport dynamique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47316" y="3356992"/>
            <a:ext cx="8139484" cy="2644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des données mensuelles de VIAF, les paires de PPN sont extraites.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2 identifiants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sont 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classés par ordre de grandeur :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notice la plus 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récente (=la plus grande) est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doublon à 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fusionner ;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l’établissement dernier modificateur doit intervenir sur cette notice </a:t>
            </a:r>
            <a:r>
              <a:rPr lang="fr-FR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requêtes WinIBW « che » et « bal »  sont </a:t>
            </a:r>
            <a:r>
              <a:rPr lang="fr-F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préécrites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417638"/>
            <a:ext cx="8947359" cy="165132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23528" y="6165304"/>
            <a:ext cx="8363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7030A0"/>
                </a:solidFill>
              </a:rPr>
              <a:t>*le </a:t>
            </a:r>
            <a:r>
              <a:rPr lang="fr-FR" i="1" dirty="0" err="1">
                <a:solidFill>
                  <a:srgbClr val="7030A0"/>
                </a:solidFill>
              </a:rPr>
              <a:t>n°RCR</a:t>
            </a:r>
            <a:r>
              <a:rPr lang="fr-FR" i="1" dirty="0">
                <a:solidFill>
                  <a:srgbClr val="7030A0"/>
                </a:solidFill>
              </a:rPr>
              <a:t> de l'établissement </a:t>
            </a:r>
            <a:r>
              <a:rPr lang="fr-FR" i="1" dirty="0" smtClean="0">
                <a:solidFill>
                  <a:srgbClr val="7030A0"/>
                </a:solidFill>
              </a:rPr>
              <a:t>dernier modificateur se </a:t>
            </a:r>
            <a:r>
              <a:rPr lang="fr-FR" i="1" dirty="0">
                <a:solidFill>
                  <a:srgbClr val="7030A0"/>
                </a:solidFill>
              </a:rPr>
              <a:t>trouve dans </a:t>
            </a:r>
            <a:r>
              <a:rPr lang="fr-FR" i="1" dirty="0" err="1">
                <a:solidFill>
                  <a:srgbClr val="7030A0"/>
                </a:solidFill>
              </a:rPr>
              <a:t>WinIBW</a:t>
            </a:r>
            <a:r>
              <a:rPr lang="fr-FR" i="1" dirty="0">
                <a:solidFill>
                  <a:srgbClr val="7030A0"/>
                </a:solidFill>
              </a:rPr>
              <a:t> en haut de la notice </a:t>
            </a:r>
            <a:r>
              <a:rPr lang="fr-FR" i="1" dirty="0" smtClean="0">
                <a:solidFill>
                  <a:srgbClr val="7030A0"/>
                </a:solidFill>
              </a:rPr>
              <a:t>[modification : </a:t>
            </a:r>
            <a:r>
              <a:rPr lang="fr-FR" i="1" dirty="0">
                <a:solidFill>
                  <a:srgbClr val="7030A0"/>
                </a:solidFill>
              </a:rPr>
              <a:t>RCR]"</a:t>
            </a:r>
          </a:p>
        </p:txBody>
      </p:sp>
    </p:spTree>
    <p:extLst>
      <p:ext uri="{BB962C8B-B14F-4D97-AF65-F5344CB8AC3E}">
        <p14:creationId xmlns:p14="http://schemas.microsoft.com/office/powerpoint/2010/main" val="112941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8b42cf7eb64f2cf8d25ced06e79c736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3f915dbfb4fab79eecdd4358c33ac2d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ECU"/>
          <xsd:enumeration value="ECT"/>
          <xsd:enumeration value="EHR"/>
          <xsd:enumeration value="ELS"/>
          <xsd:enumeration value="EMS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PE"/>
          <xsd:enumeration value="SPR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Montpellier</Lieu_x0020_de_x0020_la_x0020_formation>
    <Exaged_DocName xmlns="$ListId:Supports3;" xsi:nil="true"/>
    <Etat_x0020_du_x0020_document xmlns="9cb235b8-7541-4a6e-b886-1bf4192805bd">Applicable</Etat_x0020_du_x0020_document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DSR - PFD</Structure>
    <Type_x0020_de_x0020_document_x0020_standard xmlns="9cb235b8-7541-4a6e-b886-1bf4192805bd">Diaporama Formation</Type_x0020_de_x0020_document_x0020_standard>
    <Année xmlns="9cb235b8-7541-4a6e-b886-1bf4192805bd">2017</Année>
    <N_x00b0__x0020_session xmlns="9cb235b8-7541-4a6e-b886-1bf4192805bd" xsi:nil="true"/>
    <_DCDateCreated xmlns="http://schemas.microsoft.com/sharepoint/v3/fields">2017-08-24T22:00:00+00:00</_DCDateCrea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156BF6-F3FD-4123-A364-48D6051EA4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D3DA22-16E7-418E-A1F2-1C90A5F308B5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$ListId:Supports3;"/>
    <ds:schemaRef ds:uri="9cb235b8-7541-4a6e-b886-1bf4192805b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3194</TotalTime>
  <Words>1366</Words>
  <Application>Microsoft Office PowerPoint</Application>
  <PresentationFormat>Affichage à l'écran (4:3)</PresentationFormat>
  <Paragraphs>223</Paragraphs>
  <Slides>23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Thème Office</vt:lpstr>
      <vt:lpstr>Présentation PowerPoint</vt:lpstr>
      <vt:lpstr>plan</vt:lpstr>
      <vt:lpstr>L’algorithme d’AlgoDOUBLONs</vt:lpstr>
      <vt:lpstr>Fonctionnement (1)</vt:lpstr>
      <vt:lpstr>Fonctionnement (2) </vt:lpstr>
      <vt:lpstr>Exemple 1</vt:lpstr>
      <vt:lpstr>Exemple 2</vt:lpstr>
      <vt:lpstr>Exemple 3</vt:lpstr>
      <vt:lpstr>Extrait d’un rapport dynamique</vt:lpstr>
      <vt:lpstr>Attention aux mots</vt:lpstr>
      <vt:lpstr>Rappel des bonnes pratiques</vt:lpstr>
      <vt:lpstr>Rappel des bonnes pratiques</vt:lpstr>
      <vt:lpstr>Rappel des bonnes pratiques</vt:lpstr>
      <vt:lpstr>Attention aux résultats</vt:lpstr>
      <vt:lpstr>Exemples</vt:lpstr>
      <vt:lpstr>Générer un rapport dynamique</vt:lpstr>
      <vt:lpstr>Principes</vt:lpstr>
      <vt:lpstr>Extrait des résultats d’un rapport</vt:lpstr>
      <vt:lpstr>Données de gestion d’un rapport</vt:lpstr>
      <vt:lpstr>Le manuel</vt:lpstr>
      <vt:lpstr>Engager VOTRE chantier</vt:lpstr>
      <vt:lpstr>conseils</vt:lpstr>
      <vt:lpstr>prise en main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AlgoDoublons : web service de détection de doublons d'autorité potentiels</dc:title>
  <dc:creator>Olivier Kosinski</dc:creator>
  <cp:keywords/>
  <dc:description/>
  <cp:lastModifiedBy>Olivier Kosinski</cp:lastModifiedBy>
  <cp:revision>409</cp:revision>
  <dcterms:created xsi:type="dcterms:W3CDTF">2014-12-08T14:08:59Z</dcterms:created>
  <dcterms:modified xsi:type="dcterms:W3CDTF">2020-05-13T08:17:37Z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