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media/image4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56" r:id="rId5"/>
    <p:sldId id="331" r:id="rId6"/>
    <p:sldId id="258" r:id="rId7"/>
    <p:sldId id="359" r:id="rId8"/>
    <p:sldId id="259" r:id="rId9"/>
    <p:sldId id="372" r:id="rId10"/>
    <p:sldId id="373" r:id="rId11"/>
    <p:sldId id="374" r:id="rId12"/>
    <p:sldId id="375" r:id="rId13"/>
    <p:sldId id="427" r:id="rId14"/>
    <p:sldId id="332" r:id="rId15"/>
    <p:sldId id="422" r:id="rId16"/>
    <p:sldId id="333" r:id="rId17"/>
    <p:sldId id="360" r:id="rId18"/>
    <p:sldId id="334" r:id="rId19"/>
    <p:sldId id="335" r:id="rId20"/>
    <p:sldId id="423" r:id="rId21"/>
    <p:sldId id="336" r:id="rId22"/>
    <p:sldId id="362" r:id="rId23"/>
    <p:sldId id="371" r:id="rId24"/>
    <p:sldId id="363" r:id="rId25"/>
    <p:sldId id="364" r:id="rId26"/>
    <p:sldId id="370" r:id="rId27"/>
    <p:sldId id="338" r:id="rId28"/>
    <p:sldId id="339" r:id="rId29"/>
    <p:sldId id="381" r:id="rId30"/>
    <p:sldId id="382" r:id="rId31"/>
    <p:sldId id="383" r:id="rId32"/>
    <p:sldId id="384" r:id="rId33"/>
    <p:sldId id="385" r:id="rId34"/>
    <p:sldId id="386" r:id="rId35"/>
    <p:sldId id="387" r:id="rId36"/>
    <p:sldId id="391" r:id="rId37"/>
    <p:sldId id="388" r:id="rId38"/>
    <p:sldId id="390" r:id="rId39"/>
    <p:sldId id="343" r:id="rId40"/>
    <p:sldId id="424" r:id="rId41"/>
    <p:sldId id="344" r:id="rId42"/>
    <p:sldId id="365" r:id="rId43"/>
    <p:sldId id="345" r:id="rId44"/>
    <p:sldId id="346" r:id="rId45"/>
    <p:sldId id="392" r:id="rId46"/>
    <p:sldId id="399" r:id="rId47"/>
    <p:sldId id="425" r:id="rId48"/>
    <p:sldId id="400" r:id="rId49"/>
    <p:sldId id="401" r:id="rId50"/>
    <p:sldId id="402" r:id="rId51"/>
    <p:sldId id="403" r:id="rId52"/>
    <p:sldId id="404" r:id="rId53"/>
    <p:sldId id="405" r:id="rId54"/>
    <p:sldId id="414" r:id="rId55"/>
    <p:sldId id="428" r:id="rId56"/>
    <p:sldId id="347" r:id="rId57"/>
    <p:sldId id="426" r:id="rId58"/>
    <p:sldId id="393" r:id="rId59"/>
    <p:sldId id="349" r:id="rId60"/>
    <p:sldId id="394" r:id="rId61"/>
    <p:sldId id="395" r:id="rId62"/>
    <p:sldId id="396" r:id="rId63"/>
    <p:sldId id="397" r:id="rId64"/>
    <p:sldId id="398" r:id="rId65"/>
    <p:sldId id="415" r:id="rId66"/>
    <p:sldId id="358" r:id="rId67"/>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Piquemal" initials="LP" lastIdx="5" clrIdx="0">
    <p:extLst>
      <p:ext uri="{19B8F6BF-5375-455C-9EA6-DF929625EA0E}">
        <p15:presenceInfo xmlns:p15="http://schemas.microsoft.com/office/powerpoint/2012/main" userId="S-1-5-21-116659660-2524593236-2569697501-1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384A"/>
    <a:srgbClr val="D5AB81"/>
    <a:srgbClr val="4F81BD"/>
    <a:srgbClr val="E2E2E2"/>
    <a:srgbClr val="1E2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726" autoAdjust="0"/>
  </p:normalViewPr>
  <p:slideViewPr>
    <p:cSldViewPr>
      <p:cViewPr varScale="1">
        <p:scale>
          <a:sx n="77" d="100"/>
          <a:sy n="77" d="100"/>
        </p:scale>
        <p:origin x="9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3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8E117C9-DC69-4474-95AE-B5B905E0C089}" type="datetimeFigureOut">
              <a:rPr lang="fr-FR" smtClean="0"/>
              <a:t>17/11/2017</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contrôle</a:t>
            </a:r>
            <a:r>
              <a:rPr lang="fr-FR" baseline="0" dirty="0" smtClean="0"/>
              <a:t> qualité est une des missions des correspondants Catalogage</a:t>
            </a:r>
          </a:p>
          <a:p>
            <a:r>
              <a:rPr lang="fr-FR" baseline="0" dirty="0" smtClean="0"/>
              <a:t>Et c’est une incitation de l’ABES</a:t>
            </a:r>
          </a:p>
          <a:p>
            <a:r>
              <a:rPr lang="fr-FR" baseline="0" dirty="0" smtClean="0"/>
              <a:t>De nombreux outils, commandes et procédures existant mais ils n’ont jamais été réunis dans un même cours,</a:t>
            </a:r>
          </a:p>
          <a:p>
            <a:r>
              <a:rPr lang="fr-FR" baseline="0" dirty="0" smtClean="0"/>
              <a:t>L’</a:t>
            </a:r>
            <a:r>
              <a:rPr lang="fr-FR" baseline="0" dirty="0" err="1" smtClean="0"/>
              <a:t>abes</a:t>
            </a:r>
            <a:r>
              <a:rPr lang="fr-FR" baseline="0" dirty="0" smtClean="0"/>
              <a:t> propose aujourd’hui ce cours, ce parcours pourrait-on dire, en 2 parties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a:t>
            </a:fld>
            <a:endParaRPr lang="fr-FR"/>
          </a:p>
        </p:txBody>
      </p:sp>
    </p:spTree>
    <p:extLst>
      <p:ext uri="{BB962C8B-B14F-4D97-AF65-F5344CB8AC3E}">
        <p14:creationId xmlns:p14="http://schemas.microsoft.com/office/powerpoint/2010/main" val="357638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t>
            </a:r>
            <a:r>
              <a:rPr lang="fr-FR" baseline="0" dirty="0" smtClean="0"/>
              <a:t> faire lorsque le contrôle qu’on veut effectuer est le suivant : </a:t>
            </a:r>
          </a:p>
          <a:p>
            <a:endParaRPr lang="fr-FR" baseline="0" dirty="0" smtClean="0"/>
          </a:p>
          <a:p>
            <a:r>
              <a:rPr lang="fr-FR" baseline="0" dirty="0" smtClean="0"/>
              <a:t>Je veux rechercher des notices dans </a:t>
            </a:r>
            <a:r>
              <a:rPr lang="fr-FR" baseline="0" dirty="0" err="1" smtClean="0"/>
              <a:t>WinIBW</a:t>
            </a:r>
            <a:r>
              <a:rPr lang="fr-FR" baseline="0" dirty="0" smtClean="0"/>
              <a:t> à partir de mes données locales ?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256399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ce cas-là, il faudra lancer une requête CHE suivie d’un des index locaux disponibles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12</a:t>
            </a:fld>
            <a:endParaRPr lang="fr-FR"/>
          </a:p>
        </p:txBody>
      </p:sp>
    </p:spTree>
    <p:extLst>
      <p:ext uri="{BB962C8B-B14F-4D97-AF65-F5344CB8AC3E}">
        <p14:creationId xmlns:p14="http://schemas.microsoft.com/office/powerpoint/2010/main" val="31790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Les index locaux</a:t>
            </a:r>
            <a:r>
              <a:rPr lang="fr-FR" baseline="0" dirty="0" smtClean="0"/>
              <a:t> : </a:t>
            </a:r>
            <a:br>
              <a:rPr lang="fr-FR" baseline="0" dirty="0" smtClean="0"/>
            </a:br>
            <a:r>
              <a:rPr lang="fr-FR" dirty="0" smtClean="0"/>
              <a:t>Ce sont donc des index </a:t>
            </a:r>
            <a:r>
              <a:rPr lang="fr-FR" dirty="0" err="1" smtClean="0"/>
              <a:t>WinIBW</a:t>
            </a:r>
            <a:endParaRPr lang="fr-FR" dirty="0" smtClean="0"/>
          </a:p>
          <a:p>
            <a:endParaRPr lang="fr-FR" baseline="0" dirty="0" smtClean="0"/>
          </a:p>
          <a:p>
            <a:r>
              <a:rPr lang="fr-FR" baseline="0" dirty="0" smtClean="0"/>
              <a:t>Qui peut les utiliser dans des requêtes ? </a:t>
            </a:r>
            <a:endParaRPr lang="fr-FR" dirty="0" smtClean="0"/>
          </a:p>
          <a:p>
            <a:pPr defTabSz="990478">
              <a:defRPr/>
            </a:pPr>
            <a:r>
              <a:rPr lang="fr-FR" dirty="0" smtClean="0"/>
              <a:t>Ils peuvent être utilisés</a:t>
            </a:r>
            <a:r>
              <a:rPr lang="fr-FR" baseline="0" dirty="0" smtClean="0"/>
              <a:t> par les détenteurs des logins XX (coordinateurs), TA (correspondants Autorités), CA (correspondants catalogage), CB (catalogueur) et CC (</a:t>
            </a:r>
            <a:r>
              <a:rPr lang="fr-FR" baseline="0" dirty="0" err="1" smtClean="0"/>
              <a:t>exemplarisateur</a:t>
            </a:r>
            <a:r>
              <a:rPr lang="fr-FR" baseline="0" dirty="0" smtClean="0"/>
              <a:t>).</a:t>
            </a:r>
          </a:p>
          <a:p>
            <a:pPr defTabSz="990478">
              <a:defRPr/>
            </a:pPr>
            <a:endParaRPr lang="fr-FR" baseline="0" dirty="0" smtClean="0"/>
          </a:p>
          <a:p>
            <a:pPr defTabSz="990478">
              <a:defRPr/>
            </a:pPr>
            <a:r>
              <a:rPr lang="fr-FR" baseline="0" dirty="0" smtClean="0"/>
              <a:t>Ils permettront d’obtenir en résultat les notices </a:t>
            </a:r>
            <a:r>
              <a:rPr lang="fr-FR" baseline="0" dirty="0" err="1" smtClean="0"/>
              <a:t>exemplarisées</a:t>
            </a:r>
            <a:r>
              <a:rPr lang="fr-FR" baseline="0" dirty="0" smtClean="0"/>
              <a:t> dans votre établissement</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13</a:t>
            </a:fld>
            <a:endParaRPr lang="fr-FR"/>
          </a:p>
        </p:txBody>
      </p:sp>
    </p:spTree>
    <p:extLst>
      <p:ext uri="{BB962C8B-B14F-4D97-AF65-F5344CB8AC3E}">
        <p14:creationId xmlns:p14="http://schemas.microsoft.com/office/powerpoint/2010/main" val="285721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plus connu est l’index</a:t>
            </a:r>
            <a:r>
              <a:rPr lang="fr-FR" baseline="0" dirty="0" smtClean="0"/>
              <a:t> RBC, qu’on fait suivre, dans la requête, du numéro RCR de votre bibliothèque présent dans la notice d’exemplaire (930 $b)</a:t>
            </a:r>
          </a:p>
          <a:p>
            <a:endParaRPr lang="fr-FR" baseline="0" dirty="0" smtClean="0"/>
          </a:p>
          <a:p>
            <a:r>
              <a:rPr lang="fr-FR" baseline="0" dirty="0" smtClean="0"/>
              <a:t>CHE RBC 06 088 21 04 donnera la liste de tous les documents de l’ILN qui possèdent le RCR 06 088 21 04 en 930 $b des notices d’exemplaires</a:t>
            </a:r>
          </a:p>
          <a:p>
            <a:endParaRPr lang="fr-FR" baseline="0" dirty="0" smtClean="0"/>
          </a:p>
          <a:p>
            <a:r>
              <a:rPr lang="fr-FR" baseline="0" dirty="0" smtClean="0"/>
              <a:t>C’est le seul index local qui soit circonscrit au RCR. </a:t>
            </a:r>
          </a:p>
          <a:p>
            <a:endParaRPr lang="fr-FR" baseline="0" dirty="0" smtClean="0"/>
          </a:p>
          <a:p>
            <a:r>
              <a:rPr lang="fr-FR" baseline="0" dirty="0" smtClean="0"/>
              <a:t>Tous les autres agissent sur le périmètre de l’ILN : </a:t>
            </a:r>
          </a:p>
          <a:p>
            <a:endParaRPr lang="fr-FR" baseline="0" dirty="0" smtClean="0"/>
          </a:p>
          <a:p>
            <a:r>
              <a:rPr lang="fr-FR" baseline="0" dirty="0" smtClean="0"/>
              <a:t>L’index COD recherche les codes-barres, s’ils ont été saisis en 915 $b. On peut chercher un </a:t>
            </a:r>
            <a:r>
              <a:rPr lang="fr-FR" baseline="0" dirty="0" err="1" smtClean="0"/>
              <a:t>code-barre</a:t>
            </a:r>
            <a:r>
              <a:rPr lang="fr-FR" baseline="0" dirty="0" smtClean="0"/>
              <a:t> précis, ou une tranche de </a:t>
            </a:r>
            <a:r>
              <a:rPr lang="fr-FR" baseline="0" dirty="0" err="1" smtClean="0"/>
              <a:t>code-barre</a:t>
            </a:r>
            <a:r>
              <a:rPr lang="fr-FR" baseline="0" dirty="0" smtClean="0"/>
              <a:t> (avec la troncature)</a:t>
            </a:r>
          </a:p>
          <a:p>
            <a:endParaRPr lang="fr-FR" baseline="0" dirty="0" smtClean="0"/>
          </a:p>
          <a:p>
            <a:r>
              <a:rPr lang="fr-FR" baseline="0" dirty="0" smtClean="0"/>
              <a:t>L’index COT recherche les cotes si elles ont été saisies en 930 $a, Là encore, la troncature permet de chercher toute une tranche,</a:t>
            </a:r>
          </a:p>
          <a:p>
            <a:endParaRPr lang="fr-FR" baseline="0" dirty="0" smtClean="0"/>
          </a:p>
          <a:p>
            <a:r>
              <a:rPr lang="fr-FR" baseline="0" dirty="0" smtClean="0"/>
              <a:t>L’index INL recherche les mentions de </a:t>
            </a:r>
            <a:r>
              <a:rPr lang="fr-FR" baseline="0" dirty="0" err="1" smtClean="0"/>
              <a:t>rétroconversion</a:t>
            </a:r>
            <a:r>
              <a:rPr lang="fr-FR" baseline="0" dirty="0" smtClean="0"/>
              <a:t>  ou d’exemplarisation automatique, si elles ont été saisies en 991 $a et $b</a:t>
            </a:r>
          </a:p>
          <a:p>
            <a:endParaRPr lang="fr-FR" baseline="0" dirty="0" smtClean="0"/>
          </a:p>
          <a:p>
            <a:r>
              <a:rPr lang="fr-FR" baseline="0" dirty="0" smtClean="0"/>
              <a:t>L’index PCP recherche sur les composants d’un PCP, à partir de son code, s’il a été saisi en 930 $z</a:t>
            </a:r>
          </a:p>
          <a:p>
            <a:endParaRPr lang="fr-FR" baseline="0" dirty="0" smtClean="0"/>
          </a:p>
          <a:p>
            <a:r>
              <a:rPr lang="fr-FR" baseline="0" dirty="0" smtClean="0"/>
              <a:t>L’index RPC recherche sur les notes de reliure, de provenance ou de conservation, si elles ont été saisies en </a:t>
            </a:r>
            <a:r>
              <a:rPr lang="fr-FR" dirty="0" smtClean="0"/>
              <a:t>E012, E316, E317, E318, E702, E712, et E722</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14</a:t>
            </a:fld>
            <a:endParaRPr lang="fr-FR"/>
          </a:p>
        </p:txBody>
      </p:sp>
    </p:spTree>
    <p:extLst>
      <p:ext uri="{BB962C8B-B14F-4D97-AF65-F5344CB8AC3E}">
        <p14:creationId xmlns:p14="http://schemas.microsoft.com/office/powerpoint/2010/main" val="416094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quoi ces recherches</a:t>
            </a:r>
            <a:r>
              <a:rPr lang="fr-FR" baseline="0" dirty="0" smtClean="0"/>
              <a:t> sur les index locaux peuvent-elles servir ? </a:t>
            </a:r>
          </a:p>
          <a:p>
            <a:endParaRPr lang="fr-FR" baseline="0" dirty="0" smtClean="0"/>
          </a:p>
          <a:p>
            <a:r>
              <a:rPr lang="fr-FR" baseline="0" dirty="0" smtClean="0"/>
              <a:t>1) A rechercher dans ses collections, avec </a:t>
            </a:r>
            <a:r>
              <a:rPr lang="fr-FR" baseline="0" dirty="0" err="1" smtClean="0"/>
              <a:t>WinIBW</a:t>
            </a:r>
            <a:r>
              <a:rPr lang="fr-FR" baseline="0" dirty="0" smtClean="0"/>
              <a:t>,  lorsque l’OPAC est indisponible</a:t>
            </a:r>
            <a:endParaRPr lang="fr-FR" dirty="0" smtClean="0"/>
          </a:p>
          <a:p>
            <a:endParaRPr lang="fr-FR" dirty="0" smtClean="0"/>
          </a:p>
          <a:p>
            <a:r>
              <a:rPr lang="fr-FR" dirty="0" smtClean="0"/>
              <a:t>Illustrer l’usage 1 avec un</a:t>
            </a:r>
            <a:r>
              <a:rPr lang="fr-FR" baseline="0" dirty="0" smtClean="0"/>
              <a:t> CHE RBC  et montrer que cela correspond à la recherche avancée de PSI (limitation par RCR)</a:t>
            </a:r>
          </a:p>
          <a:p>
            <a:endParaRPr lang="fr-FR" baseline="0" dirty="0" smtClean="0"/>
          </a:p>
          <a:p>
            <a:r>
              <a:rPr lang="fr-FR" baseline="0" dirty="0" smtClean="0"/>
              <a:t>DEMO 1 :</a:t>
            </a:r>
          </a:p>
          <a:p>
            <a:r>
              <a:rPr lang="fr-FR" baseline="0" dirty="0" err="1" smtClean="0"/>
              <a:t>WinIBW</a:t>
            </a:r>
            <a:r>
              <a:rPr lang="fr-FR" baseline="0" dirty="0" smtClean="0"/>
              <a:t> - </a:t>
            </a:r>
            <a:r>
              <a:rPr lang="fr-FR" dirty="0" smtClean="0"/>
              <a:t>log 050CB46 Oiseau1972</a:t>
            </a:r>
            <a:br>
              <a:rPr lang="fr-FR" dirty="0" smtClean="0"/>
            </a:br>
            <a:r>
              <a:rPr lang="fr-FR" dirty="0" err="1" smtClean="0"/>
              <a:t>che</a:t>
            </a:r>
            <a:r>
              <a:rPr lang="fr-FR" dirty="0" smtClean="0"/>
              <a:t> </a:t>
            </a:r>
            <a:r>
              <a:rPr lang="fr-FR" dirty="0" err="1" smtClean="0"/>
              <a:t>rbc</a:t>
            </a:r>
            <a:r>
              <a:rPr lang="fr-FR" dirty="0" smtClean="0"/>
              <a:t> 060882104 </a:t>
            </a:r>
            <a:br>
              <a:rPr lang="fr-FR" dirty="0" smtClean="0"/>
            </a:br>
            <a:r>
              <a:rPr lang="fr-FR" dirty="0" smtClean="0"/>
              <a:t>-&gt; </a:t>
            </a:r>
            <a:r>
              <a:rPr lang="fr-FR" b="1" dirty="0" smtClean="0"/>
              <a:t>163 457 réponses</a:t>
            </a:r>
          </a:p>
          <a:p>
            <a:endParaRPr lang="fr-FR" baseline="0" dirty="0" smtClean="0"/>
          </a:p>
          <a:p>
            <a:r>
              <a:rPr lang="fr-FR" baseline="0" dirty="0" smtClean="0"/>
              <a:t>PSI &gt; recherche avancée &gt; saisir 060882104 dans le n° RCR &gt; erreur « saisir au moins un terme de recherche »</a:t>
            </a:r>
            <a:br>
              <a:rPr lang="fr-FR" baseline="0" dirty="0" smtClean="0"/>
            </a:br>
            <a:r>
              <a:rPr lang="fr-FR" baseline="0" dirty="0" smtClean="0"/>
              <a:t>Donc on passe en recherche experte : saisir dans la barre de requête </a:t>
            </a:r>
            <a:r>
              <a:rPr lang="fr-FR" baseline="0" dirty="0" err="1" smtClean="0"/>
              <a:t>rbc</a:t>
            </a:r>
            <a:r>
              <a:rPr lang="fr-FR" baseline="0" dirty="0" smtClean="0"/>
              <a:t> 060882104 (= la même requête que dans </a:t>
            </a:r>
            <a:r>
              <a:rPr lang="fr-FR" baseline="0" dirty="0" err="1" smtClean="0"/>
              <a:t>WinIBW</a:t>
            </a:r>
            <a:r>
              <a:rPr lang="fr-FR" baseline="0" dirty="0" smtClean="0"/>
              <a:t>, sans le CHE) : </a:t>
            </a:r>
            <a:r>
              <a:rPr lang="fr-FR" b="1" baseline="0" dirty="0" smtClean="0"/>
              <a:t>163 453 réponses</a:t>
            </a:r>
          </a:p>
          <a:p>
            <a:endParaRPr lang="fr-FR" baseline="0" dirty="0" smtClean="0"/>
          </a:p>
          <a:p>
            <a:pPr defTabSz="990478">
              <a:defRPr/>
            </a:pPr>
            <a:r>
              <a:rPr lang="fr-FR" baseline="0" dirty="0" smtClean="0"/>
              <a:t>2) A limiter la recherche dans </a:t>
            </a:r>
            <a:r>
              <a:rPr lang="fr-FR" baseline="0" dirty="0" err="1" smtClean="0"/>
              <a:t>WinIBW</a:t>
            </a:r>
            <a:r>
              <a:rPr lang="fr-FR" baseline="0" dirty="0" smtClean="0"/>
              <a:t> au périmètre de son ILN</a:t>
            </a:r>
          </a:p>
          <a:p>
            <a:pPr defTabSz="990478">
              <a:defRPr/>
            </a:pPr>
            <a:endParaRPr lang="fr-FR" baseline="0" dirty="0" smtClean="0"/>
          </a:p>
          <a:p>
            <a:pPr defTabSz="990478">
              <a:defRPr/>
            </a:pPr>
            <a:r>
              <a:rPr lang="fr-FR" baseline="0" dirty="0" smtClean="0"/>
              <a:t>Illustrer l’usage 2 avec un </a:t>
            </a:r>
            <a:r>
              <a:rPr lang="fr-FR" dirty="0" smtClean="0"/>
              <a:t>CHE RBC et   COT</a:t>
            </a:r>
          </a:p>
          <a:p>
            <a:pPr defTabSz="990478">
              <a:defRPr/>
            </a:pPr>
            <a:endParaRPr lang="fr-FR" dirty="0" smtClean="0"/>
          </a:p>
          <a:p>
            <a:pPr defTabSz="990478">
              <a:defRPr/>
            </a:pPr>
            <a:r>
              <a:rPr lang="fr-FR" dirty="0" smtClean="0"/>
              <a:t>DEMO 2  :  CHE COT … -&gt; tous les ouvrages de mon ILN avec cette cote</a:t>
            </a:r>
          </a:p>
          <a:p>
            <a:r>
              <a:rPr lang="fr-FR" dirty="0" smtClean="0"/>
              <a:t/>
            </a:r>
            <a:br>
              <a:rPr lang="fr-FR" dirty="0" smtClean="0"/>
            </a:br>
            <a:r>
              <a:rPr lang="fr-FR" dirty="0" smtClean="0"/>
              <a:t>log 050CB46 Oiseau1972</a:t>
            </a:r>
            <a:br>
              <a:rPr lang="fr-FR" dirty="0" smtClean="0"/>
            </a:br>
            <a:r>
              <a:rPr lang="fr-FR" dirty="0" err="1" smtClean="0"/>
              <a:t>che</a:t>
            </a:r>
            <a:r>
              <a:rPr lang="fr-FR" dirty="0" smtClean="0"/>
              <a:t> </a:t>
            </a:r>
            <a:r>
              <a:rPr lang="fr-FR" dirty="0" err="1" smtClean="0"/>
              <a:t>cot</a:t>
            </a:r>
            <a:r>
              <a:rPr lang="fr-FR" dirty="0" smtClean="0"/>
              <a:t> 944?</a:t>
            </a:r>
          </a:p>
          <a:p>
            <a:r>
              <a:rPr lang="fr-FR" b="1" dirty="0" smtClean="0"/>
              <a:t>-&gt; 4652 résultats</a:t>
            </a:r>
            <a:r>
              <a:rPr lang="fr-FR" dirty="0" smtClean="0"/>
              <a:t/>
            </a:r>
            <a:br>
              <a:rPr lang="fr-FR" dirty="0" smtClean="0"/>
            </a:br>
            <a:r>
              <a:rPr lang="fr-FR" dirty="0" smtClean="0"/>
              <a:t>afficher résultat 1 </a:t>
            </a:r>
          </a:p>
          <a:p>
            <a:r>
              <a:rPr lang="fr-FR" dirty="0" smtClean="0"/>
              <a:t>Montrer la cote en 930 $a</a:t>
            </a:r>
            <a:br>
              <a:rPr lang="fr-FR" dirty="0" smtClean="0"/>
            </a:br>
            <a:r>
              <a:rPr lang="fr-FR" dirty="0" smtClean="0"/>
              <a:t>Montrer</a:t>
            </a:r>
            <a:r>
              <a:rPr lang="fr-FR" baseline="0" dirty="0" smtClean="0"/>
              <a:t> le numéro RCR : il s’agit du 060882104 : la BU Lettres</a:t>
            </a:r>
          </a:p>
          <a:p>
            <a:r>
              <a:rPr lang="fr-FR" baseline="0" dirty="0" smtClean="0"/>
              <a:t>Afficher le résultat 2  : </a:t>
            </a:r>
            <a:r>
              <a:rPr lang="fr-FR" dirty="0" smtClean="0"/>
              <a:t>Histoire de Nice et de son comté‎$</a:t>
            </a:r>
            <a:r>
              <a:rPr lang="fr-FR" dirty="0" err="1" smtClean="0"/>
              <a:t>fAndré</a:t>
            </a:r>
            <a:r>
              <a:rPr lang="fr-FR" dirty="0" smtClean="0"/>
              <a:t> </a:t>
            </a:r>
            <a:r>
              <a:rPr lang="fr-FR" dirty="0" err="1" smtClean="0"/>
              <a:t>Compan</a:t>
            </a:r>
            <a:r>
              <a:rPr lang="fr-FR" dirty="0" smtClean="0"/>
              <a:t>,...  (PPN 20017844X )</a:t>
            </a:r>
          </a:p>
          <a:p>
            <a:pPr defTabSz="990478">
              <a:defRPr/>
            </a:pPr>
            <a:r>
              <a:rPr lang="fr-FR" dirty="0" smtClean="0"/>
              <a:t>Montrer la cote en 930 $a</a:t>
            </a:r>
            <a:br>
              <a:rPr lang="fr-FR" dirty="0" smtClean="0"/>
            </a:br>
            <a:r>
              <a:rPr lang="fr-FR" dirty="0" smtClean="0"/>
              <a:t>Montrer</a:t>
            </a:r>
            <a:r>
              <a:rPr lang="fr-FR" baseline="0" dirty="0" smtClean="0"/>
              <a:t> le numéro RCR : il s’agit du 060882103 : la BU Droit</a:t>
            </a:r>
          </a:p>
          <a:p>
            <a:pPr defTabSz="990478">
              <a:defRPr/>
            </a:pPr>
            <a:r>
              <a:rPr lang="fr-FR" baseline="0" dirty="0" smtClean="0"/>
              <a:t>-&gt; Ces index locaux ramènent bien les documents de tout l’ILN, sans qu’on ait besoin de le préciser dans la requête</a:t>
            </a:r>
          </a:p>
          <a:p>
            <a:pPr defTabSz="990478">
              <a:defRPr/>
            </a:pPr>
            <a:endParaRPr lang="fr-FR" baseline="0" dirty="0" smtClean="0"/>
          </a:p>
          <a:p>
            <a:pPr defTabSz="990478">
              <a:defRPr/>
            </a:pPr>
            <a:endParaRPr lang="fr-FR" baseline="0" dirty="0" smtClean="0"/>
          </a:p>
          <a:p>
            <a:pPr defTabSz="990478">
              <a:defRPr/>
            </a:pPr>
            <a:r>
              <a:rPr lang="fr-FR" baseline="0" dirty="0" smtClean="0"/>
              <a:t>DEMO 2bis : CHE RBC …. ET COTE …. -&gt; tous les ouvrages de ce RCR avec cette cote </a:t>
            </a:r>
          </a:p>
          <a:p>
            <a:pPr defTabSz="990478">
              <a:defRPr/>
            </a:pPr>
            <a:r>
              <a:rPr lang="fr-FR" baseline="0" dirty="0" smtClean="0"/>
              <a:t>Si on veut circonscrire au RCR, on doit cumuler CHE RBC 060882104 et </a:t>
            </a:r>
            <a:r>
              <a:rPr lang="fr-FR" baseline="0" dirty="0" err="1" smtClean="0"/>
              <a:t>cot</a:t>
            </a:r>
            <a:r>
              <a:rPr lang="fr-FR" baseline="0" dirty="0" smtClean="0"/>
              <a:t> 944?</a:t>
            </a:r>
          </a:p>
          <a:p>
            <a:pPr defTabSz="990478">
              <a:defRPr/>
            </a:pPr>
            <a:r>
              <a:rPr lang="fr-FR" b="1" baseline="0" dirty="0" smtClean="0"/>
              <a:t>-&gt; 4387 résultats</a:t>
            </a:r>
          </a:p>
          <a:p>
            <a:pPr defTabSz="990478">
              <a:defRPr/>
            </a:pPr>
            <a:endParaRPr lang="fr-FR" dirty="0" smtClean="0"/>
          </a:p>
          <a:p>
            <a:endParaRPr lang="fr-FR" dirty="0" smtClean="0"/>
          </a:p>
          <a:p>
            <a:r>
              <a:rPr lang="fr-FR" dirty="0" smtClean="0"/>
              <a:t>3) A vérifier un chantier de </a:t>
            </a:r>
            <a:r>
              <a:rPr lang="fr-FR" dirty="0" err="1" smtClean="0"/>
              <a:t>rétroconversion</a:t>
            </a:r>
            <a:r>
              <a:rPr lang="fr-FR" dirty="0" smtClean="0"/>
              <a:t> ou d’exemplarisation automatique,</a:t>
            </a:r>
            <a:r>
              <a:rPr lang="fr-FR" baseline="0" dirty="0" smtClean="0"/>
              <a:t> puisque les notices produites dans ces 2 chantiers peuvent se retrouver avec l’index INL </a:t>
            </a:r>
            <a:endParaRPr lang="fr-FR" dirty="0" smtClean="0"/>
          </a:p>
          <a:p>
            <a:r>
              <a:rPr lang="fr-FR" dirty="0" smtClean="0"/>
              <a:t>DEMO 3 </a:t>
            </a:r>
            <a:br>
              <a:rPr lang="fr-FR" dirty="0" smtClean="0"/>
            </a:br>
            <a:r>
              <a:rPr lang="fr-FR" dirty="0" err="1" smtClean="0"/>
              <a:t>che</a:t>
            </a:r>
            <a:r>
              <a:rPr lang="fr-FR" dirty="0" smtClean="0"/>
              <a:t> </a:t>
            </a:r>
            <a:r>
              <a:rPr lang="fr-FR" dirty="0" err="1" smtClean="0"/>
              <a:t>rbc</a:t>
            </a:r>
            <a:r>
              <a:rPr lang="fr-FR" dirty="0" smtClean="0"/>
              <a:t> 060882104 et </a:t>
            </a:r>
            <a:r>
              <a:rPr lang="fr-FR" dirty="0" err="1" smtClean="0"/>
              <a:t>inl</a:t>
            </a:r>
            <a:r>
              <a:rPr lang="fr-FR" dirty="0" smtClean="0"/>
              <a:t> </a:t>
            </a:r>
            <a:r>
              <a:rPr lang="fr-FR" dirty="0" err="1" smtClean="0"/>
              <a:t>retroconversion</a:t>
            </a:r>
            <a:r>
              <a:rPr lang="fr-FR" dirty="0" smtClean="0"/>
              <a:t> -&gt; voir les</a:t>
            </a:r>
            <a:r>
              <a:rPr lang="fr-FR" baseline="0" dirty="0" smtClean="0"/>
              <a:t> lots de notices </a:t>
            </a:r>
            <a:r>
              <a:rPr lang="fr-FR" baseline="0" dirty="0" err="1" smtClean="0"/>
              <a:t>rétronconverties</a:t>
            </a:r>
            <a:r>
              <a:rPr lang="fr-FR" baseline="0" dirty="0" smtClean="0"/>
              <a:t>, contrôler un chantier de rétro</a:t>
            </a:r>
            <a:br>
              <a:rPr lang="fr-FR" baseline="0" dirty="0" smtClean="0"/>
            </a:br>
            <a:r>
              <a:rPr lang="fr-FR" baseline="0" dirty="0" err="1" smtClean="0"/>
              <a:t>che</a:t>
            </a:r>
            <a:r>
              <a:rPr lang="fr-FR" baseline="0" dirty="0" smtClean="0"/>
              <a:t> </a:t>
            </a:r>
            <a:r>
              <a:rPr lang="fr-FR" baseline="0" dirty="0" err="1" smtClean="0"/>
              <a:t>rbc</a:t>
            </a:r>
            <a:r>
              <a:rPr lang="fr-FR" baseline="0" dirty="0" smtClean="0"/>
              <a:t> 060882104 et </a:t>
            </a:r>
            <a:r>
              <a:rPr lang="fr-FR" baseline="0" dirty="0" err="1" smtClean="0"/>
              <a:t>inl</a:t>
            </a:r>
            <a:r>
              <a:rPr lang="fr-FR" baseline="0" dirty="0" smtClean="0"/>
              <a:t> exemplaire -&gt; voir les exemplaires créées automatiquement par l’ABES</a:t>
            </a:r>
          </a:p>
          <a:p>
            <a:endParaRPr lang="fr-FR" baseline="0" dirty="0" smtClean="0"/>
          </a:p>
          <a:p>
            <a:endParaRPr lang="fr-FR" dirty="0" smtClean="0"/>
          </a:p>
          <a:p>
            <a:r>
              <a:rPr lang="fr-FR" b="1" dirty="0" smtClean="0"/>
              <a:t>ATTENTION ! MONTRER ABSOLUMENT LE</a:t>
            </a:r>
            <a:r>
              <a:rPr lang="fr-FR" b="1" baseline="0" dirty="0" smtClean="0"/>
              <a:t> MANUEL « INDEX ET CLÉS »</a:t>
            </a:r>
            <a:endParaRPr lang="fr-FR" b="1"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15</a:t>
            </a:fld>
            <a:endParaRPr lang="fr-FR"/>
          </a:p>
        </p:txBody>
      </p:sp>
    </p:spTree>
    <p:extLst>
      <p:ext uri="{BB962C8B-B14F-4D97-AF65-F5344CB8AC3E}">
        <p14:creationId xmlns:p14="http://schemas.microsoft.com/office/powerpoint/2010/main" val="359602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Comment</a:t>
            </a:r>
            <a:r>
              <a:rPr lang="fr-FR" baseline="0" dirty="0" smtClean="0"/>
              <a:t> faire lorsque le contrôle qu’on veut effectuer est le suivant : </a:t>
            </a:r>
          </a:p>
          <a:p>
            <a:endParaRPr lang="fr-FR" dirty="0" smtClean="0"/>
          </a:p>
          <a:p>
            <a:r>
              <a:rPr lang="fr-FR" dirty="0" smtClean="0"/>
              <a:t>Je veux connaître</a:t>
            </a:r>
            <a:r>
              <a:rPr lang="fr-FR" baseline="0" dirty="0" smtClean="0"/>
              <a:t> les notices créées ou modifiées par ma bibliothèque ?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16</a:t>
            </a:fld>
            <a:endParaRPr lang="fr-FR"/>
          </a:p>
        </p:txBody>
      </p:sp>
    </p:spTree>
    <p:extLst>
      <p:ext uri="{BB962C8B-B14F-4D97-AF65-F5344CB8AC3E}">
        <p14:creationId xmlns:p14="http://schemas.microsoft.com/office/powerpoint/2010/main" val="5379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ce cas-là, il faudra lancer une requête CHE suivie des commandes CRN ou MRN</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41006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CRN, pour </a:t>
            </a:r>
            <a:r>
              <a:rPr lang="fr-FR" dirty="0" err="1" smtClean="0"/>
              <a:t>CRéation</a:t>
            </a:r>
            <a:r>
              <a:rPr lang="fr-FR" baseline="0" dirty="0" smtClean="0"/>
              <a:t> de Notices </a:t>
            </a:r>
            <a:r>
              <a:rPr lang="fr-FR" dirty="0" smtClean="0"/>
              <a:t>est donc une commande</a:t>
            </a:r>
            <a:r>
              <a:rPr lang="fr-FR" baseline="0" dirty="0" smtClean="0"/>
              <a:t> </a:t>
            </a:r>
            <a:r>
              <a:rPr lang="fr-FR" baseline="0" dirty="0" err="1" smtClean="0"/>
              <a:t>WinIBW</a:t>
            </a:r>
            <a:endParaRPr lang="fr-FR" baseline="0" dirty="0" smtClean="0"/>
          </a:p>
          <a:p>
            <a:pPr defTabSz="990478">
              <a:defRPr/>
            </a:pPr>
            <a:r>
              <a:rPr lang="fr-FR" dirty="0" smtClean="0"/>
              <a:t>Elle</a:t>
            </a:r>
            <a:r>
              <a:rPr lang="fr-FR" baseline="0" dirty="0" smtClean="0"/>
              <a:t> peut être exécutée par les détenteurs des logins XX (coordinateurs), TA (correspondants Autorités), CA (correspondants catalogage), CB (catalogueur) et CC (</a:t>
            </a:r>
            <a:r>
              <a:rPr lang="fr-FR" baseline="0" dirty="0" err="1" smtClean="0"/>
              <a:t>exemplarisateur</a:t>
            </a:r>
            <a:r>
              <a:rPr lang="fr-FR" baseline="0" dirty="0" smtClean="0"/>
              <a:t>)</a:t>
            </a:r>
          </a:p>
          <a:p>
            <a:pPr defTabSz="990478">
              <a:defRPr/>
            </a:pPr>
            <a:r>
              <a:rPr lang="fr-FR" baseline="0" dirty="0" smtClean="0"/>
              <a:t>Elle permettra d’obtenir en résultat les notices créées dans 1 RCR donné</a:t>
            </a:r>
            <a:br>
              <a:rPr lang="fr-FR" baseline="0" dirty="0" smtClean="0"/>
            </a:br>
            <a:r>
              <a:rPr lang="fr-FR" baseline="0" dirty="0" smtClean="0"/>
              <a:t>Les créations peuvent être recherchées sur 1 jour, 1 mois ou une année</a:t>
            </a:r>
          </a:p>
          <a:p>
            <a:pPr defTabSz="990478">
              <a:defRPr/>
            </a:pPr>
            <a:endParaRPr lang="fr-FR" baseline="0" dirty="0" smtClean="0"/>
          </a:p>
          <a:p>
            <a:pPr defTabSz="990478">
              <a:defRP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18</a:t>
            </a:fld>
            <a:endParaRPr lang="fr-FR"/>
          </a:p>
        </p:txBody>
      </p:sp>
    </p:spTree>
    <p:extLst>
      <p:ext uri="{BB962C8B-B14F-4D97-AF65-F5344CB8AC3E}">
        <p14:creationId xmlns:p14="http://schemas.microsoft.com/office/powerpoint/2010/main" val="290993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retrouver</a:t>
            </a:r>
            <a:r>
              <a:rPr lang="fr-FR" baseline="0" dirty="0" smtClean="0"/>
              <a:t> le lot des notices créées par un RCR sur un jour précis : on utilise la commande </a:t>
            </a:r>
            <a:br>
              <a:rPr lang="fr-FR" baseline="0" dirty="0" smtClean="0"/>
            </a:br>
            <a:r>
              <a:rPr lang="fr-FR" baseline="0" dirty="0" smtClean="0"/>
              <a:t>CHE CRN, </a:t>
            </a:r>
            <a:br>
              <a:rPr lang="fr-FR" baseline="0" dirty="0" smtClean="0"/>
            </a:br>
            <a:r>
              <a:rPr lang="fr-FR" baseline="0" dirty="0" smtClean="0"/>
              <a:t>suivie du numéro RCR</a:t>
            </a:r>
            <a:br>
              <a:rPr lang="fr-FR" baseline="0" dirty="0" smtClean="0"/>
            </a:br>
            <a:r>
              <a:rPr lang="fr-FR" baseline="0" dirty="0" smtClean="0"/>
              <a:t>suivie de la date de ce jour, sous la forme JJMMAA (jour, mois et année sur 2 positions)</a:t>
            </a:r>
          </a:p>
          <a:p>
            <a:endParaRPr lang="fr-FR" baseline="0" dirty="0" smtClean="0"/>
          </a:p>
          <a:p>
            <a:r>
              <a:rPr lang="fr-FR" baseline="0" dirty="0" smtClean="0"/>
              <a:t>Ainsi dans le premier exemple, on recherche les créations du RCR 06 088 21 04 du 6 octobre 2017</a:t>
            </a:r>
          </a:p>
          <a:p>
            <a:endParaRPr lang="fr-FR" baseline="0" dirty="0" smtClean="0"/>
          </a:p>
          <a:p>
            <a:r>
              <a:rPr lang="fr-FR" baseline="0" dirty="0" smtClean="0"/>
              <a:t>Pour étendre la recherche aux créations d’un mois précis, on remplace les chiffres du jour par la troncature</a:t>
            </a:r>
          </a:p>
          <a:p>
            <a:endParaRPr lang="fr-FR" baseline="0" dirty="0" smtClean="0"/>
          </a:p>
          <a:p>
            <a:pPr defTabSz="990478">
              <a:defRPr/>
            </a:pPr>
            <a:r>
              <a:rPr lang="fr-FR" baseline="0" dirty="0" smtClean="0"/>
              <a:t>Ainsi dans le deuxième exemple, on recherche les créations du RCR 06 088 21 04  de tout le mois d’octobre 2017</a:t>
            </a:r>
          </a:p>
          <a:p>
            <a:endParaRPr lang="fr-FR" dirty="0" smtClean="0"/>
          </a:p>
          <a:p>
            <a:r>
              <a:rPr lang="fr-FR" baseline="0" dirty="0" smtClean="0"/>
              <a:t>Pour étendre la recherche aux créations d’une année précise, on remplace les chiffres du jour et du mois par la troncature</a:t>
            </a:r>
          </a:p>
          <a:p>
            <a:endParaRPr lang="fr-FR" baseline="0" dirty="0" smtClean="0"/>
          </a:p>
          <a:p>
            <a:pPr defTabSz="990478">
              <a:defRPr/>
            </a:pPr>
            <a:r>
              <a:rPr lang="fr-FR" baseline="0" dirty="0" smtClean="0"/>
              <a:t>Ainsi dans le troisième exemple, on recherche les créations du RCR 06 088 21 04  de toute l’année 2016</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19</a:t>
            </a:fld>
            <a:endParaRPr lang="fr-FR"/>
          </a:p>
        </p:txBody>
      </p:sp>
    </p:spTree>
    <p:extLst>
      <p:ext uri="{BB962C8B-B14F-4D97-AF65-F5344CB8AC3E}">
        <p14:creationId xmlns:p14="http://schemas.microsoft.com/office/powerpoint/2010/main" val="1266420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20</a:t>
            </a:fld>
            <a:endParaRPr lang="fr-FR"/>
          </a:p>
        </p:txBody>
      </p:sp>
    </p:spTree>
    <p:extLst>
      <p:ext uri="{BB962C8B-B14F-4D97-AF65-F5344CB8AC3E}">
        <p14:creationId xmlns:p14="http://schemas.microsoft.com/office/powerpoint/2010/main" val="254367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300" dirty="0"/>
              <a:t>La première partie de ce parcours sera consacré au contrôle de la production, c’est-à-dire le contrôle sur DES LOTS DE DONNEES PRODUITES</a:t>
            </a:r>
          </a:p>
          <a:p>
            <a:r>
              <a:rPr lang="fr-FR" sz="1300" dirty="0"/>
              <a:t>La seconde partie sera consacrée au contrôle de la qualité des données dans ces lots</a:t>
            </a:r>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136597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MRN, pour Modification</a:t>
            </a:r>
            <a:r>
              <a:rPr lang="fr-FR" baseline="0" dirty="0" smtClean="0"/>
              <a:t> de Notices </a:t>
            </a:r>
            <a:r>
              <a:rPr lang="fr-FR" dirty="0" smtClean="0"/>
              <a:t>est donc une commande</a:t>
            </a:r>
            <a:r>
              <a:rPr lang="fr-FR" baseline="0" dirty="0" smtClean="0"/>
              <a:t> </a:t>
            </a:r>
            <a:r>
              <a:rPr lang="fr-FR" baseline="0" dirty="0" err="1" smtClean="0"/>
              <a:t>WinIBW</a:t>
            </a:r>
            <a:endParaRPr lang="fr-FR" baseline="0" dirty="0" smtClean="0"/>
          </a:p>
          <a:p>
            <a:r>
              <a:rPr lang="fr-FR" dirty="0" smtClean="0"/>
              <a:t>C’est donc une commande</a:t>
            </a:r>
            <a:r>
              <a:rPr lang="fr-FR" baseline="0" dirty="0" smtClean="0"/>
              <a:t> </a:t>
            </a:r>
            <a:r>
              <a:rPr lang="fr-FR" baseline="0" dirty="0" err="1" smtClean="0"/>
              <a:t>WinIBW</a:t>
            </a:r>
            <a:endParaRPr lang="fr-FR" baseline="0" dirty="0" smtClean="0"/>
          </a:p>
          <a:p>
            <a:pPr defTabSz="990478">
              <a:defRPr/>
            </a:pPr>
            <a:r>
              <a:rPr lang="fr-FR" dirty="0" smtClean="0"/>
              <a:t>Elle</a:t>
            </a:r>
            <a:r>
              <a:rPr lang="fr-FR" baseline="0" dirty="0" smtClean="0"/>
              <a:t> peut être exécutée par les détenteurs des logins XX (coordinateurs), TA (correspondants Autorités), CA (correspondants catalogage), CB (catalogueur) et CC (</a:t>
            </a:r>
            <a:r>
              <a:rPr lang="fr-FR" baseline="0" dirty="0" err="1" smtClean="0"/>
              <a:t>exemplarisateur</a:t>
            </a:r>
            <a:r>
              <a:rPr lang="fr-FR" baseline="0" dirty="0" smtClean="0"/>
              <a:t>)</a:t>
            </a:r>
          </a:p>
          <a:p>
            <a:pPr defTabSz="990478">
              <a:defRPr/>
            </a:pPr>
            <a:r>
              <a:rPr lang="fr-FR" baseline="0" dirty="0" smtClean="0"/>
              <a:t>Elle permettra d’obtenir en résultat les notices modifiées par 1 RCR donné, qu’il en soit le créateur ou pas. </a:t>
            </a:r>
            <a:br>
              <a:rPr lang="fr-FR" baseline="0" dirty="0" smtClean="0"/>
            </a:br>
            <a:r>
              <a:rPr lang="fr-FR" baseline="0" dirty="0" smtClean="0"/>
              <a:t>Les modifications peuvent être recherchées sur 1 jour, 1 mois ou une année,</a:t>
            </a:r>
          </a:p>
          <a:p>
            <a:pPr defTabSz="990478">
              <a:defRPr/>
            </a:pPr>
            <a:endParaRPr lang="fr-FR" baseline="0"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21</a:t>
            </a:fld>
            <a:endParaRPr lang="fr-FR"/>
          </a:p>
        </p:txBody>
      </p:sp>
    </p:spTree>
    <p:extLst>
      <p:ext uri="{BB962C8B-B14F-4D97-AF65-F5344CB8AC3E}">
        <p14:creationId xmlns:p14="http://schemas.microsoft.com/office/powerpoint/2010/main" val="1500740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La construction de la requête est identique</a:t>
            </a:r>
            <a:r>
              <a:rPr lang="fr-FR" baseline="0" dirty="0" smtClean="0"/>
              <a:t> : </a:t>
            </a:r>
          </a:p>
          <a:p>
            <a:pPr defTabSz="990478">
              <a:defRPr/>
            </a:pPr>
            <a:r>
              <a:rPr lang="fr-FR" baseline="0" dirty="0" smtClean="0"/>
              <a:t>CHE MRN</a:t>
            </a:r>
          </a:p>
          <a:p>
            <a:pPr defTabSz="990478">
              <a:defRPr/>
            </a:pPr>
            <a:r>
              <a:rPr lang="fr-FR" baseline="0" dirty="0" smtClean="0"/>
              <a:t>Suivi du RCR</a:t>
            </a:r>
          </a:p>
          <a:p>
            <a:pPr defTabSz="990478">
              <a:defRPr/>
            </a:pPr>
            <a:r>
              <a:rPr lang="fr-FR" baseline="0" dirty="0" smtClean="0"/>
              <a:t>Suivi de la date sous la forme JJMMAA, de façon précise ou tronquée</a:t>
            </a:r>
          </a:p>
          <a:p>
            <a:pPr defTabSz="990478">
              <a:defRPr/>
            </a:pPr>
            <a:endParaRPr lang="fr-FR" baseline="0" dirty="0" smtClean="0"/>
          </a:p>
          <a:p>
            <a:pPr defTabSz="990478">
              <a:defRPr/>
            </a:pPr>
            <a:r>
              <a:rPr lang="fr-FR" dirty="0" smtClean="0"/>
              <a:t>ATTENTION : cette commande se base uniquement</a:t>
            </a:r>
            <a:r>
              <a:rPr lang="fr-FR" baseline="0" dirty="0" smtClean="0"/>
              <a:t> sur le dernier RCR modificateur de la notice</a:t>
            </a:r>
            <a:br>
              <a:rPr lang="fr-FR" baseline="0" dirty="0" smtClean="0"/>
            </a:br>
            <a:r>
              <a:rPr lang="fr-FR" baseline="0" dirty="0" smtClean="0"/>
              <a:t>Donc </a:t>
            </a:r>
            <a:r>
              <a:rPr lang="fr-FR" dirty="0" smtClean="0"/>
              <a:t>la</a:t>
            </a:r>
            <a:r>
              <a:rPr lang="fr-FR" baseline="0" dirty="0" smtClean="0"/>
              <a:t> notice ne sortira en résultat que si le RCR demandé dans la requête en est le dernier modificateur.</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22</a:t>
            </a:fld>
            <a:endParaRPr lang="fr-FR"/>
          </a:p>
        </p:txBody>
      </p:sp>
    </p:spTree>
    <p:extLst>
      <p:ext uri="{BB962C8B-B14F-4D97-AF65-F5344CB8AC3E}">
        <p14:creationId xmlns:p14="http://schemas.microsoft.com/office/powerpoint/2010/main" val="164251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voici une illustration</a:t>
            </a:r>
            <a:r>
              <a:rPr lang="fr-FR" baseline="0" dirty="0" smtClean="0"/>
              <a:t> : </a:t>
            </a:r>
          </a:p>
          <a:p>
            <a:endParaRPr lang="fr-FR" baseline="0" dirty="0" smtClean="0"/>
          </a:p>
          <a:p>
            <a:r>
              <a:rPr lang="fr-FR" baseline="0" dirty="0" smtClean="0"/>
              <a:t>C’est le RCR 060882104 qui est le dernier modificateur de cette notice.</a:t>
            </a:r>
            <a:br>
              <a:rPr lang="fr-FR" baseline="0" dirty="0" smtClean="0"/>
            </a:br>
            <a:r>
              <a:rPr lang="fr-FR" dirty="0" smtClean="0"/>
              <a:t>Cela signifie que si un AUTRE RCR a modifié cette notice AVANT le 12 octobre,</a:t>
            </a:r>
            <a:r>
              <a:rPr lang="fr-FR" baseline="0" dirty="0" smtClean="0"/>
              <a:t> 10h20, il ne la verra plus dans sa liste des notices modifiées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6220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QUOI PEUVENT SERVIR CRN et MRN ? </a:t>
            </a:r>
          </a:p>
          <a:p>
            <a:pPr marL="185715" indent="-185715">
              <a:buFontTx/>
              <a:buChar char="-"/>
            </a:pPr>
            <a:r>
              <a:rPr lang="fr-FR" dirty="0" smtClean="0"/>
              <a:t>Faire des contrôles</a:t>
            </a:r>
            <a:r>
              <a:rPr lang="fr-FR" baseline="0" dirty="0" smtClean="0"/>
              <a:t> réguliers sur la production, à des moments clés de l’année, pour motiver ou remotiver les équipes (rentrée universitaire, bonnes résolution de janvier)</a:t>
            </a:r>
            <a:br>
              <a:rPr lang="fr-FR" baseline="0" dirty="0" smtClean="0"/>
            </a:br>
            <a:r>
              <a:rPr lang="fr-FR" baseline="0" dirty="0" smtClean="0"/>
              <a:t>- faire des contrôles précis suite à l’annonce d’une nouvelle consigne (après la mise en application de la zone 219)</a:t>
            </a:r>
            <a:br>
              <a:rPr lang="fr-FR" baseline="0" dirty="0" smtClean="0"/>
            </a:br>
            <a:r>
              <a:rPr lang="fr-FR" baseline="0" dirty="0" smtClean="0"/>
              <a:t>- évaluer les résultats d’une formation interne, à l’indexation Rameau par exemple </a:t>
            </a:r>
            <a:br>
              <a:rPr lang="fr-FR" baseline="0" dirty="0" smtClean="0"/>
            </a:br>
            <a:r>
              <a:rPr lang="fr-FR" baseline="0" dirty="0" smtClean="0"/>
              <a:t>- Mettre en place des formations : en décelant des erreurs régulières dans les notices créées , on dispose d’arguments pour proposer un plan de formation à votre  correspondant formation, pour justifier une demande de formation pour l’équipe.</a:t>
            </a:r>
          </a:p>
          <a:p>
            <a:pPr marL="185715" indent="-185715">
              <a:buFontTx/>
              <a:buChar char="-"/>
            </a:pPr>
            <a:endParaRPr lang="fr-FR" baseline="0" dirty="0" smtClean="0"/>
          </a:p>
          <a:p>
            <a:r>
              <a:rPr lang="fr-FR" baseline="0" dirty="0" smtClean="0"/>
              <a:t>CELA NE PEUT PAS SERVIR : </a:t>
            </a:r>
          </a:p>
          <a:p>
            <a:r>
              <a:rPr lang="fr-FR" baseline="0" dirty="0" smtClean="0"/>
              <a:t>- À surveiller le travail d’un agent, car la commande s’arrête au niveau du RCR et ne descend pas au niveau de l’activité d’un usager</a:t>
            </a:r>
            <a:br>
              <a:rPr lang="fr-FR" baseline="0" dirty="0" smtClean="0"/>
            </a:br>
            <a:r>
              <a:rPr lang="fr-FR" baseline="0" dirty="0" smtClean="0"/>
              <a:t>- A faire des contrôles sur la production de tout l’ILN (puisque, là encore, la commande s’arrête au niveau du RCR). </a:t>
            </a:r>
            <a:br>
              <a:rPr lang="fr-FR" baseline="0" dirty="0" smtClean="0"/>
            </a:br>
            <a:r>
              <a:rPr lang="fr-FR" baseline="0" dirty="0" smtClean="0"/>
              <a:t>Pour contrôler l’activité de l’ILN il faudrait  lancer autant de requête CHE CRN qu’il n’y a de RCR, puis cumuler les réponses obtenues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24</a:t>
            </a:fld>
            <a:endParaRPr lang="fr-FR"/>
          </a:p>
        </p:txBody>
      </p:sp>
    </p:spTree>
    <p:extLst>
      <p:ext uri="{BB962C8B-B14F-4D97-AF65-F5344CB8AC3E}">
        <p14:creationId xmlns:p14="http://schemas.microsoft.com/office/powerpoint/2010/main" val="314795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ASTUCE : </a:t>
            </a:r>
          </a:p>
          <a:p>
            <a:r>
              <a:rPr lang="fr-FR" dirty="0" smtClean="0"/>
              <a:t>Si vous</a:t>
            </a:r>
            <a:r>
              <a:rPr lang="fr-FR" baseline="0" dirty="0" smtClean="0"/>
              <a:t> souhaitez utiliser régulièrement ces commandes, et pour être sûr de ne pas vous tromper dans la syntaxe, qui est complexe, nous recommandons d’utiliser un script.</a:t>
            </a:r>
          </a:p>
          <a:p>
            <a:endParaRPr lang="fr-FR" baseline="0" dirty="0" smtClean="0"/>
          </a:p>
          <a:p>
            <a:r>
              <a:rPr lang="fr-FR" baseline="0" dirty="0" smtClean="0"/>
              <a:t>Mais les scripts pour ces commandes CRN et MRN ne sont pas fournis en dur dans le logiciel </a:t>
            </a:r>
            <a:r>
              <a:rPr lang="fr-FR" baseline="0" dirty="0" err="1" smtClean="0"/>
              <a:t>WinIBW</a:t>
            </a:r>
            <a:r>
              <a:rPr lang="fr-FR" baseline="0" dirty="0" smtClean="0"/>
              <a:t>. Il vous faut les créer.</a:t>
            </a:r>
            <a:br>
              <a:rPr lang="fr-FR" baseline="0" dirty="0" smtClean="0"/>
            </a:br>
            <a:r>
              <a:rPr lang="fr-FR" baseline="0" dirty="0" smtClean="0"/>
              <a:t>Comme les commandes contiennent des variables (ce n’est pas toujours la même date qu’on va utiliser), on ne peut pas utiliser, pour créer le script, la procédure de création classique (Script &gt; Enregistrer), réservée aux commandes avec validation.</a:t>
            </a:r>
          </a:p>
          <a:p>
            <a:r>
              <a:rPr lang="fr-FR" baseline="0" dirty="0" smtClean="0"/>
              <a:t>Pour créer un script de commande CRN ou MRN, il ne faut pas aller jusqu’à la validation de la commande, avec la touche entrée, au moment de la création du script.</a:t>
            </a:r>
          </a:p>
          <a:p>
            <a:r>
              <a:rPr lang="fr-FR" baseline="0" dirty="0" smtClean="0"/>
              <a:t>On utilisera donc la procédure de création de script  « sans validation ».</a:t>
            </a:r>
          </a:p>
          <a:p>
            <a:endParaRPr lang="fr-FR" baseline="0" dirty="0" smtClean="0"/>
          </a:p>
          <a:p>
            <a:r>
              <a:rPr lang="fr-FR" baseline="0" dirty="0" smtClean="0"/>
              <a:t>Voici la procédure : </a:t>
            </a:r>
            <a:endParaRPr lang="fr-FR" dirty="0" smtClean="0"/>
          </a:p>
          <a:p>
            <a:r>
              <a:rPr lang="fr-FR" dirty="0" smtClean="0"/>
              <a:t>AU PREALABLE : avoir installé le fichier scripts.vbs, le fichier des scripts personnalisables</a:t>
            </a:r>
          </a:p>
          <a:p>
            <a:endParaRPr lang="fr-FR" dirty="0" smtClean="0"/>
          </a:p>
          <a:p>
            <a:r>
              <a:rPr lang="fr-FR" dirty="0" smtClean="0"/>
              <a:t>DEMO : on av créer un script pour lancer</a:t>
            </a:r>
            <a:r>
              <a:rPr lang="fr-FR" baseline="0" dirty="0" smtClean="0"/>
              <a:t> automatiquement la commande CHE CRN pour un RCR, celui de la section Lettres</a:t>
            </a:r>
            <a:endParaRPr lang="fr-FR" dirty="0" smtClean="0"/>
          </a:p>
          <a:p>
            <a:r>
              <a:rPr lang="fr-FR" dirty="0" smtClean="0"/>
              <a:t>Étape 1 : démarrer l’enregistrement (Menu</a:t>
            </a:r>
            <a:r>
              <a:rPr lang="fr-FR" baseline="0" dirty="0" smtClean="0"/>
              <a:t> Script, clic sur « Nouvelle fonction »</a:t>
            </a:r>
          </a:p>
          <a:p>
            <a:r>
              <a:rPr lang="fr-FR" baseline="0" dirty="0" smtClean="0"/>
              <a:t>Etape 2 : une fenêtre s’ouvre et demande de nommer le script : je vais créer le script « CHE CRN pour la section Lettres de mon établissement » : je le nomme </a:t>
            </a:r>
            <a:r>
              <a:rPr lang="fr-FR" baseline="0" dirty="0" err="1" smtClean="0"/>
              <a:t>CreationSectionLettres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25</a:t>
            </a:fld>
            <a:endParaRPr lang="fr-FR"/>
          </a:p>
        </p:txBody>
      </p:sp>
    </p:spTree>
    <p:extLst>
      <p:ext uri="{BB962C8B-B14F-4D97-AF65-F5344CB8AC3E}">
        <p14:creationId xmlns:p14="http://schemas.microsoft.com/office/powerpoint/2010/main" val="103075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3 : le</a:t>
            </a:r>
            <a:r>
              <a:rPr lang="fr-FR" baseline="0" dirty="0" smtClean="0"/>
              <a:t> fichier des scripts personnalisables s’ouvre ; </a:t>
            </a:r>
          </a:p>
          <a:p>
            <a:endParaRPr lang="fr-FR" baseline="0" dirty="0" smtClean="0"/>
          </a:p>
          <a:p>
            <a:r>
              <a:rPr lang="fr-FR" baseline="0" dirty="0" smtClean="0"/>
              <a:t>au moyen du menu déroulant sur la droite, qui fait office de « table des matières », je demande l’affichage du modèle  « </a:t>
            </a:r>
            <a:r>
              <a:rPr lang="fr-FR" baseline="0" dirty="0" err="1" smtClean="0"/>
              <a:t>CommandeSansValidation</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26</a:t>
            </a:fld>
            <a:endParaRPr lang="fr-FR"/>
          </a:p>
        </p:txBody>
      </p:sp>
    </p:spTree>
    <p:extLst>
      <p:ext uri="{BB962C8B-B14F-4D97-AF65-F5344CB8AC3E}">
        <p14:creationId xmlns:p14="http://schemas.microsoft.com/office/powerpoint/2010/main" val="571009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Etape 4 : dans le modèle « </a:t>
            </a:r>
            <a:r>
              <a:rPr lang="fr-FR" dirty="0" err="1" smtClean="0"/>
              <a:t>CommandeSansValidation</a:t>
            </a:r>
            <a:r>
              <a:rPr lang="fr-FR" dirty="0" smtClean="0"/>
              <a:t> », je copie</a:t>
            </a:r>
            <a:r>
              <a:rPr lang="fr-FR" baseline="0" dirty="0" smtClean="0"/>
              <a:t> la ligne </a:t>
            </a:r>
          </a:p>
          <a:p>
            <a:pPr defTabSz="990478">
              <a:defRPr/>
            </a:pPr>
            <a:endParaRPr lang="fr-FR" altLang="fr-FR" sz="1300" dirty="0"/>
          </a:p>
          <a:p>
            <a:pPr defTabSz="990478">
              <a:defRPr/>
            </a:pPr>
            <a:r>
              <a:rPr lang="fr-FR" altLang="fr-FR" sz="1300" dirty="0" err="1"/>
              <a:t>application.activeWindow.commandLine</a:t>
            </a:r>
            <a:r>
              <a:rPr lang="fr-FR" altLang="fr-FR" sz="1300" dirty="0"/>
              <a:t> « </a:t>
            </a:r>
            <a:r>
              <a:rPr lang="fr-FR" altLang="fr-FR" sz="1300" dirty="0" err="1"/>
              <a:t>che</a:t>
            </a:r>
            <a:r>
              <a:rPr lang="fr-FR" altLang="fr-FR" sz="1300" dirty="0"/>
              <a:t> ppn »</a:t>
            </a:r>
          </a:p>
          <a:p>
            <a:pPr defTabSz="990478">
              <a:defRPr/>
            </a:pPr>
            <a:endParaRPr lang="fr-FR" altLang="fr-FR" sz="1300" dirty="0"/>
          </a:p>
          <a:p>
            <a:pPr defTabSz="990478">
              <a:defRPr/>
            </a:pPr>
            <a:r>
              <a:rPr lang="fr-FR" altLang="fr-FR" sz="1300" dirty="0"/>
              <a:t>Par un clic droit &gt; Copier</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27</a:t>
            </a:fld>
            <a:endParaRPr lang="fr-FR"/>
          </a:p>
        </p:txBody>
      </p:sp>
    </p:spTree>
    <p:extLst>
      <p:ext uri="{BB962C8B-B14F-4D97-AF65-F5344CB8AC3E}">
        <p14:creationId xmlns:p14="http://schemas.microsoft.com/office/powerpoint/2010/main" val="1997267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5 : </a:t>
            </a:r>
            <a:r>
              <a:rPr lang="fr-FR" dirty="0" err="1" smtClean="0"/>
              <a:t>grace</a:t>
            </a:r>
            <a:r>
              <a:rPr lang="fr-FR" dirty="0" smtClean="0"/>
              <a:t> au menu déroulant, je recherche</a:t>
            </a:r>
            <a:r>
              <a:rPr lang="fr-FR" baseline="0" dirty="0" smtClean="0"/>
              <a:t> mon script en cours de création : </a:t>
            </a:r>
            <a:r>
              <a:rPr lang="fr-FR" baseline="0" dirty="0" err="1" smtClean="0"/>
              <a:t>CreationSectionLettres</a:t>
            </a:r>
            <a:r>
              <a:rPr lang="fr-FR" baseline="0" dirty="0" smtClean="0"/>
              <a:t> et demande son affichage</a:t>
            </a:r>
            <a:br>
              <a:rPr lang="fr-FR" baseline="0" dirty="0" smtClean="0"/>
            </a:br>
            <a:r>
              <a:rPr lang="fr-FR" baseline="0" dirty="0" smtClean="0"/>
              <a:t>Vous le voyez, il est pour l’instant vide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28</a:t>
            </a:fld>
            <a:endParaRPr lang="fr-FR"/>
          </a:p>
        </p:txBody>
      </p:sp>
    </p:spTree>
    <p:extLst>
      <p:ext uri="{BB962C8B-B14F-4D97-AF65-F5344CB8AC3E}">
        <p14:creationId xmlns:p14="http://schemas.microsoft.com/office/powerpoint/2010/main" val="4027556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6 : dans ce script</a:t>
            </a:r>
            <a:r>
              <a:rPr lang="fr-FR" baseline="0" dirty="0" smtClean="0"/>
              <a:t> vide, je colle la commande copiée précédemment, par un clic droit &gt; coller, et je la colle sous la ligne de commentaire « Place </a:t>
            </a:r>
            <a:r>
              <a:rPr lang="fr-FR" baseline="0" dirty="0" err="1" smtClean="0"/>
              <a:t>your</a:t>
            </a:r>
            <a:r>
              <a:rPr lang="fr-FR" baseline="0" dirty="0" smtClean="0"/>
              <a:t> </a:t>
            </a:r>
            <a:r>
              <a:rPr lang="fr-FR" baseline="0" dirty="0" err="1" smtClean="0"/>
              <a:t>function</a:t>
            </a:r>
            <a:r>
              <a:rPr lang="fr-FR" baseline="0" dirty="0" smtClean="0"/>
              <a:t> code </a:t>
            </a:r>
            <a:r>
              <a:rPr lang="fr-FR" baseline="0" dirty="0" err="1" smtClean="0"/>
              <a:t>here</a:t>
            </a:r>
            <a:r>
              <a:rPr lang="fr-FR" baseline="0" dirty="0" smtClean="0"/>
              <a:t> » écrit en vert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627209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7 : la commande modèle que je viens de coller était pour rechercher un PPN (</a:t>
            </a:r>
            <a:r>
              <a:rPr lang="fr-FR" dirty="0" err="1" smtClean="0"/>
              <a:t>che</a:t>
            </a:r>
            <a:r>
              <a:rPr lang="fr-FR" dirty="0" smtClean="0"/>
              <a:t> ppn)</a:t>
            </a:r>
            <a:r>
              <a:rPr lang="fr-FR" baseline="0" dirty="0" smtClean="0"/>
              <a:t> ; je remplace donc CHE PPN par CHE CRN suivi du RCR de la section Lettres, puis de la syntaxe standard pour un jour précis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30</a:t>
            </a:fld>
            <a:endParaRPr lang="fr-FR"/>
          </a:p>
        </p:txBody>
      </p:sp>
    </p:spTree>
    <p:extLst>
      <p:ext uri="{BB962C8B-B14F-4D97-AF65-F5344CB8AC3E}">
        <p14:creationId xmlns:p14="http://schemas.microsoft.com/office/powerpoint/2010/main" val="359615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300" dirty="0"/>
              <a:t>Dans toutes les diapositives, vous trouverez des petits pictogrammes, en haut à gauche</a:t>
            </a:r>
          </a:p>
          <a:p>
            <a:endParaRPr lang="fr-FR" sz="1300" dirty="0"/>
          </a:p>
          <a:p>
            <a:r>
              <a:rPr lang="fr-FR" sz="1300" dirty="0"/>
              <a:t>Le pictogramme « </a:t>
            </a:r>
            <a:r>
              <a:rPr lang="fr-FR" sz="1300" dirty="0" err="1"/>
              <a:t>WinIBW</a:t>
            </a:r>
            <a:r>
              <a:rPr lang="fr-FR" sz="1300" dirty="0"/>
              <a:t> » signifie que le contrôle que nous vous enseignons s’obtient </a:t>
            </a:r>
            <a:r>
              <a:rPr lang="fr-FR" sz="1300" dirty="0" err="1"/>
              <a:t>grace</a:t>
            </a:r>
            <a:r>
              <a:rPr lang="fr-FR" sz="1300" dirty="0"/>
              <a:t> à une commande à effectuer dans </a:t>
            </a:r>
            <a:r>
              <a:rPr lang="fr-FR" sz="1300" dirty="0" err="1"/>
              <a:t>WinIBW</a:t>
            </a:r>
            <a:r>
              <a:rPr lang="fr-FR" sz="1300" dirty="0"/>
              <a:t> </a:t>
            </a:r>
          </a:p>
          <a:p>
            <a:pPr defTabSz="990478">
              <a:defRPr/>
            </a:pPr>
            <a:r>
              <a:rPr lang="fr-FR" sz="1300" dirty="0"/>
              <a:t>Le pictogramme « http » signifie que le contrôle que nous vous enseignons est à effectuer dans un </a:t>
            </a:r>
            <a:r>
              <a:rPr lang="fr-FR" sz="1300" dirty="0" err="1"/>
              <a:t>webservice</a:t>
            </a:r>
            <a:endParaRPr lang="fr-FR" sz="1300" dirty="0"/>
          </a:p>
          <a:p>
            <a:pPr defTabSz="990478">
              <a:defRPr/>
            </a:pPr>
            <a:r>
              <a:rPr lang="fr-FR" sz="1300" dirty="0"/>
              <a:t>Le pictogramme « </a:t>
            </a:r>
            <a:r>
              <a:rPr lang="fr-FR" sz="1300" dirty="0" err="1"/>
              <a:t>ABESstp</a:t>
            </a:r>
            <a:r>
              <a:rPr lang="fr-FR" sz="1300" dirty="0"/>
              <a:t> » signifie que le contrôle que nous vous enseignons s’obtient via un service à demander sur le guichet d’assistance</a:t>
            </a:r>
          </a:p>
          <a:p>
            <a:pPr defTabSz="990478">
              <a:defRPr/>
            </a:pPr>
            <a:endParaRPr lang="fr-FR" sz="1300" dirty="0"/>
          </a:p>
          <a:p>
            <a:endParaRPr lang="fr-FR" sz="1300" dirty="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4</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2090379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8 : la phrase en vert sert de commentaire. Je la</a:t>
            </a:r>
            <a:r>
              <a:rPr lang="fr-FR" baseline="0" dirty="0" smtClean="0"/>
              <a:t> remplace par une définition du script ou une présentation de son usage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31</a:t>
            </a:fld>
            <a:endParaRPr lang="fr-FR"/>
          </a:p>
        </p:txBody>
      </p:sp>
    </p:spTree>
    <p:extLst>
      <p:ext uri="{BB962C8B-B14F-4D97-AF65-F5344CB8AC3E}">
        <p14:creationId xmlns:p14="http://schemas.microsoft.com/office/powerpoint/2010/main" val="79767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9 : je ferme la fenêtre du fichier script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32</a:t>
            </a:fld>
            <a:endParaRPr lang="fr-FR"/>
          </a:p>
        </p:txBody>
      </p:sp>
    </p:spTree>
    <p:extLst>
      <p:ext uri="{BB962C8B-B14F-4D97-AF65-F5344CB8AC3E}">
        <p14:creationId xmlns:p14="http://schemas.microsoft.com/office/powerpoint/2010/main" val="2082289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10 : il s’agit maintenant de placer le bouton sur mon interface ; je vais</a:t>
            </a:r>
            <a:r>
              <a:rPr lang="fr-FR" baseline="0" dirty="0" smtClean="0"/>
              <a:t> afficher le script que je viens de créer dans </a:t>
            </a:r>
            <a:r>
              <a:rPr lang="fr-FR" altLang="fr-FR" sz="1300" dirty="0"/>
              <a:t>Options &gt; Personnaliser : </a:t>
            </a:r>
            <a:br>
              <a:rPr lang="fr-FR" altLang="fr-FR" sz="1300" dirty="0"/>
            </a:br>
            <a:r>
              <a:rPr lang="fr-FR" altLang="fr-FR" sz="1300" dirty="0"/>
              <a:t> onglet Commandes, ligne « Fonctions » </a:t>
            </a:r>
          </a:p>
          <a:p>
            <a:endParaRPr lang="fr-FR" sz="1300" dirty="0"/>
          </a:p>
          <a:p>
            <a:r>
              <a:rPr lang="fr-FR" sz="1300" dirty="0"/>
              <a:t>Je vois mon script « </a:t>
            </a:r>
            <a:r>
              <a:rPr lang="fr-FR" sz="1300" dirty="0" err="1"/>
              <a:t>CreationSectionLettres</a:t>
            </a:r>
            <a:r>
              <a:rPr lang="fr-FR" sz="1300" dirty="0"/>
              <a:t>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33</a:t>
            </a:fld>
            <a:endParaRPr lang="fr-FR"/>
          </a:p>
        </p:txBody>
      </p:sp>
    </p:spTree>
    <p:extLst>
      <p:ext uri="{BB962C8B-B14F-4D97-AF65-F5344CB8AC3E}">
        <p14:creationId xmlns:p14="http://schemas.microsoft.com/office/powerpoint/2010/main" val="26207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11 : par un cliquer / déposer, je vais placer</a:t>
            </a:r>
            <a:r>
              <a:rPr lang="fr-FR" baseline="0" dirty="0" smtClean="0"/>
              <a:t> ce script sur mon interface, et lui attribuer une propriété graphique (ici je choisis du texte seulement)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34</a:t>
            </a:fld>
            <a:endParaRPr lang="fr-FR"/>
          </a:p>
        </p:txBody>
      </p:sp>
    </p:spTree>
    <p:extLst>
      <p:ext uri="{BB962C8B-B14F-4D97-AF65-F5344CB8AC3E}">
        <p14:creationId xmlns:p14="http://schemas.microsoft.com/office/powerpoint/2010/main" val="3015494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Etape 12 : j’obtiens</a:t>
            </a:r>
            <a:r>
              <a:rPr lang="fr-FR" baseline="0" dirty="0" smtClean="0"/>
              <a:t> donc mon bouton « </a:t>
            </a:r>
            <a:r>
              <a:rPr lang="fr-FR" baseline="0" dirty="0" err="1" smtClean="0"/>
              <a:t>CreationSectionLettres</a:t>
            </a:r>
            <a:r>
              <a:rPr lang="fr-FR" baseline="0" dirty="0" smtClean="0"/>
              <a:t> » qui, à chaque clic, affichera la commande CRN pour ce RCR, avec une date standard</a:t>
            </a:r>
            <a:br>
              <a:rPr lang="fr-FR" baseline="0" dirty="0" smtClean="0"/>
            </a:br>
            <a:r>
              <a:rPr lang="fr-FR" baseline="0" dirty="0" smtClean="0"/>
              <a:t>Etape 13 : je modifie la date et c’est à ce stade que je peux lancer la validation, l’exécution de la commande</a:t>
            </a:r>
          </a:p>
          <a:p>
            <a:endParaRPr lang="fr-FR" baseline="0" dirty="0" smtClean="0"/>
          </a:p>
          <a:p>
            <a:r>
              <a:rPr lang="fr-FR" baseline="0" dirty="0" smtClean="0"/>
              <a:t>Etape 14 : je peux </a:t>
            </a:r>
            <a:r>
              <a:rPr lang="fr-FR" baseline="0" dirty="0" err="1" smtClean="0"/>
              <a:t>renouveller</a:t>
            </a:r>
            <a:r>
              <a:rPr lang="fr-FR" baseline="0" dirty="0" smtClean="0"/>
              <a:t> l’opération pour créer autant de scripts que mon ILN n’a de RCR</a:t>
            </a:r>
            <a:br>
              <a:rPr lang="fr-FR" baseline="0" dirty="0" smtClean="0"/>
            </a:b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35</a:t>
            </a:fld>
            <a:endParaRPr lang="fr-FR"/>
          </a:p>
        </p:txBody>
      </p:sp>
    </p:spTree>
    <p:extLst>
      <p:ext uri="{BB962C8B-B14F-4D97-AF65-F5344CB8AC3E}">
        <p14:creationId xmlns:p14="http://schemas.microsoft.com/office/powerpoint/2010/main" val="248637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Comment</a:t>
            </a:r>
            <a:r>
              <a:rPr lang="fr-FR" baseline="0" dirty="0" smtClean="0"/>
              <a:t> faire lorsque le contrôle qu’on veut effectuer est le suivant : </a:t>
            </a:r>
          </a:p>
          <a:p>
            <a:pPr defTabSz="990478">
              <a:defRPr/>
            </a:pPr>
            <a:endParaRPr lang="fr-FR" baseline="0" dirty="0" smtClean="0"/>
          </a:p>
          <a:p>
            <a:pPr defTabSz="990478">
              <a:defRPr/>
            </a:pPr>
            <a:r>
              <a:rPr lang="fr-FR" baseline="0" dirty="0" smtClean="0"/>
              <a:t>Je veux connaitre les notices bibliographiques </a:t>
            </a:r>
            <a:r>
              <a:rPr lang="fr-FR" baseline="0" dirty="0" err="1" smtClean="0"/>
              <a:t>exemplarisées</a:t>
            </a:r>
            <a:r>
              <a:rPr lang="fr-FR" baseline="0" dirty="0" smtClean="0"/>
              <a:t> par les catalogueurs de mon ILN</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36</a:t>
            </a:fld>
            <a:endParaRPr lang="fr-FR"/>
          </a:p>
        </p:txBody>
      </p:sp>
    </p:spTree>
    <p:extLst>
      <p:ext uri="{BB962C8B-B14F-4D97-AF65-F5344CB8AC3E}">
        <p14:creationId xmlns:p14="http://schemas.microsoft.com/office/powerpoint/2010/main" val="541825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ce cas-là, il faudra lancer une requête CHE suivie de la commande SEL (pour </a:t>
            </a:r>
            <a:r>
              <a:rPr lang="fr-FR" baseline="0" dirty="0" err="1" smtClean="0"/>
              <a:t>SELection</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37</a:t>
            </a:fld>
            <a:endParaRPr lang="fr-FR"/>
          </a:p>
        </p:txBody>
      </p:sp>
    </p:spTree>
    <p:extLst>
      <p:ext uri="{BB962C8B-B14F-4D97-AF65-F5344CB8AC3E}">
        <p14:creationId xmlns:p14="http://schemas.microsoft.com/office/powerpoint/2010/main" val="234395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CHE SEL est donc une commande</a:t>
            </a:r>
            <a:r>
              <a:rPr lang="fr-FR" baseline="0" dirty="0" smtClean="0"/>
              <a:t> </a:t>
            </a:r>
            <a:r>
              <a:rPr lang="fr-FR" baseline="0" dirty="0" err="1" smtClean="0"/>
              <a:t>WinIBW</a:t>
            </a:r>
            <a:endParaRPr lang="fr-FR" baseline="0" dirty="0" smtClean="0"/>
          </a:p>
          <a:p>
            <a:pPr defTabSz="990478">
              <a:defRPr/>
            </a:pPr>
            <a:endParaRPr lang="fr-FR" dirty="0" smtClean="0"/>
          </a:p>
          <a:p>
            <a:pPr defTabSz="990478">
              <a:defRPr/>
            </a:pPr>
            <a:r>
              <a:rPr lang="fr-FR" dirty="0" smtClean="0"/>
              <a:t>Elle</a:t>
            </a:r>
            <a:r>
              <a:rPr lang="fr-FR" baseline="0" dirty="0" smtClean="0"/>
              <a:t> peut être exécutée par les détenteurs des logins XX (coordinateurs), TA (correspondants Autorités), CA (correspondants catalogage), CB (catalogueur) et CC (</a:t>
            </a:r>
            <a:r>
              <a:rPr lang="fr-FR" baseline="0" dirty="0" err="1" smtClean="0"/>
              <a:t>exemplarisateur</a:t>
            </a:r>
            <a:r>
              <a:rPr lang="fr-FR" baseline="0" dirty="0" smtClean="0"/>
              <a:t>)</a:t>
            </a:r>
          </a:p>
          <a:p>
            <a:pPr defTabSz="990478">
              <a:defRPr/>
            </a:pPr>
            <a:endParaRPr lang="fr-FR" baseline="0" dirty="0" smtClean="0"/>
          </a:p>
          <a:p>
            <a:pPr defTabSz="990478">
              <a:defRPr/>
            </a:pPr>
            <a:r>
              <a:rPr lang="fr-FR" baseline="0" dirty="0" smtClean="0"/>
              <a:t>Elle permettra d’obtenir en résultat les notices bibliographiques pour lesquelles 1 ou plusieurs exemplaires ont été créés, sur tout l’ILN</a:t>
            </a:r>
            <a:br>
              <a:rPr lang="fr-FR" baseline="0" dirty="0" smtClean="0"/>
            </a:br>
            <a:endParaRPr lang="fr-FR" baseline="0" dirty="0" smtClean="0"/>
          </a:p>
          <a:p>
            <a:pPr defTabSz="990478">
              <a:defRPr/>
            </a:pPr>
            <a:r>
              <a:rPr lang="fr-FR" baseline="0" dirty="0" smtClean="0"/>
              <a:t>La période de création de l’exemplaires peut être </a:t>
            </a:r>
          </a:p>
          <a:p>
            <a:pPr defTabSz="990478">
              <a:defRPr/>
            </a:pPr>
            <a:r>
              <a:rPr lang="fr-FR" baseline="0" dirty="0" smtClean="0"/>
              <a:t>- Soit  le jour où la commande est lancée, </a:t>
            </a:r>
            <a:br>
              <a:rPr lang="fr-FR" baseline="0" dirty="0" smtClean="0"/>
            </a:br>
            <a:r>
              <a:rPr lang="fr-FR" baseline="0" dirty="0" smtClean="0"/>
              <a:t>- Soit un jour donné</a:t>
            </a:r>
            <a:br>
              <a:rPr lang="fr-FR" baseline="0" dirty="0" smtClean="0"/>
            </a:br>
            <a:r>
              <a:rPr lang="fr-FR" baseline="0" dirty="0" smtClean="0"/>
              <a:t>- Soit une période donnée</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38</a:t>
            </a:fld>
            <a:endParaRPr lang="fr-FR"/>
          </a:p>
        </p:txBody>
      </p:sp>
    </p:spTree>
    <p:extLst>
      <p:ext uri="{BB962C8B-B14F-4D97-AF65-F5344CB8AC3E}">
        <p14:creationId xmlns:p14="http://schemas.microsoft.com/office/powerpoint/2010/main" val="114514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DEMO</a:t>
            </a:r>
            <a:r>
              <a:rPr lang="fr-FR" baseline="0" dirty="0" smtClean="0"/>
              <a:t> :  CHE SEL AUJ</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39</a:t>
            </a:fld>
            <a:endParaRPr lang="fr-FR"/>
          </a:p>
        </p:txBody>
      </p:sp>
    </p:spTree>
    <p:extLst>
      <p:ext uri="{BB962C8B-B14F-4D97-AF65-F5344CB8AC3E}">
        <p14:creationId xmlns:p14="http://schemas.microsoft.com/office/powerpoint/2010/main" val="3280422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QUOI PEUT SERVIR LA COMMANDE CHE SEL ? </a:t>
            </a:r>
          </a:p>
          <a:p>
            <a:pPr marL="185715" indent="-185715">
              <a:buFontTx/>
              <a:buChar char="-"/>
            </a:pPr>
            <a:r>
              <a:rPr lang="fr-FR" dirty="0" smtClean="0"/>
              <a:t>Pour les coordinateurs</a:t>
            </a:r>
            <a:r>
              <a:rPr lang="fr-FR" baseline="0" dirty="0" smtClean="0"/>
              <a:t> en charge de  l’import quotidien  dans le SIGB des notices Sudoc : à </a:t>
            </a:r>
            <a:r>
              <a:rPr lang="fr-FR" baseline="0" dirty="0" err="1" smtClean="0"/>
              <a:t>prévisualiser</a:t>
            </a:r>
            <a:r>
              <a:rPr lang="fr-FR" baseline="0" dirty="0" smtClean="0"/>
              <a:t> cet import</a:t>
            </a:r>
            <a:br>
              <a:rPr lang="fr-FR" baseline="0" dirty="0" smtClean="0"/>
            </a:br>
            <a:r>
              <a:rPr lang="fr-FR" baseline="0" dirty="0" smtClean="0"/>
              <a:t>Exécuter un CHE SEL AUJ le lundi soir permet de visualiser à peu près ce qu’il faudra charger dans le SIGB le mardi matin</a:t>
            </a:r>
          </a:p>
          <a:p>
            <a:pPr marL="185715" indent="-185715">
              <a:buFontTx/>
              <a:buChar char="-"/>
            </a:pPr>
            <a:endParaRPr lang="fr-FR" baseline="0" dirty="0" smtClean="0"/>
          </a:p>
          <a:p>
            <a:pPr marL="185715" indent="-185715">
              <a:buFontTx/>
              <a:buChar char="-"/>
            </a:pPr>
            <a:r>
              <a:rPr lang="fr-FR" baseline="0" dirty="0" smtClean="0"/>
              <a:t>Pour un responsable Catalogage : à suivre un chantier d’exemplarisation précis : </a:t>
            </a:r>
            <a:br>
              <a:rPr lang="fr-FR" baseline="0" dirty="0" smtClean="0"/>
            </a:br>
            <a:r>
              <a:rPr lang="fr-FR" baseline="0" dirty="0" smtClean="0"/>
              <a:t>par exemple </a:t>
            </a:r>
            <a:br>
              <a:rPr lang="fr-FR" baseline="0" dirty="0" smtClean="0"/>
            </a:br>
            <a:r>
              <a:rPr lang="fr-FR" baseline="0" dirty="0" smtClean="0"/>
              <a:t>- « signaler dans le Sudoc un don reçu et pas encore traité », </a:t>
            </a:r>
            <a:br>
              <a:rPr lang="fr-FR" baseline="0" dirty="0" smtClean="0"/>
            </a:br>
            <a:r>
              <a:rPr lang="fr-FR" baseline="0" dirty="0" smtClean="0"/>
              <a:t>- « signaler dans le Sudoc des thèses pas encore traitées »</a:t>
            </a:r>
          </a:p>
          <a:p>
            <a:endParaRPr lang="fr-FR" baseline="0" dirty="0" smtClean="0"/>
          </a:p>
          <a:p>
            <a:r>
              <a:rPr lang="fr-FR" baseline="0" dirty="0" smtClean="0"/>
              <a:t>- Pour un responsable de service du catalogue ou un coordinateur : à faire un contrôle global de l’activité d’exemplarisation pour tout l’ILN . En lançant un CHE SEL AUJ, tous les soirs, sur 2 semaines ou 3 semaines, et en notant à chaque fois le nombre de notices </a:t>
            </a:r>
            <a:r>
              <a:rPr lang="fr-FR" baseline="0" dirty="0" err="1" smtClean="0"/>
              <a:t>exemplarisées</a:t>
            </a:r>
            <a:r>
              <a:rPr lang="fr-FR" baseline="0" dirty="0" smtClean="0"/>
              <a:t> dans la journée, on peut, en additionnant les résultats quotidiens, obtenir une moyenne du volume de notices </a:t>
            </a:r>
            <a:r>
              <a:rPr lang="fr-FR" baseline="0" dirty="0" err="1" smtClean="0"/>
              <a:t>exemplarisées</a:t>
            </a:r>
            <a:r>
              <a:rPr lang="fr-FR" baseline="0" dirty="0" smtClean="0"/>
              <a:t> par semaine, pour l’établissement (les chiffres </a:t>
            </a:r>
            <a:r>
              <a:rPr lang="fr-FR" baseline="0" dirty="0" err="1" smtClean="0"/>
              <a:t>Webstats</a:t>
            </a:r>
            <a:r>
              <a:rPr lang="fr-FR" baseline="0" dirty="0" smtClean="0"/>
              <a:t> sont mensuels). </a:t>
            </a:r>
            <a:br>
              <a:rPr lang="fr-FR" baseline="0" dirty="0" smtClean="0"/>
            </a:br>
            <a:r>
              <a:rPr lang="fr-FR" baseline="0" dirty="0" smtClean="0"/>
              <a:t>Cela peut servir pour des rapports, pour affecter du personnel, </a:t>
            </a:r>
            <a:r>
              <a:rPr lang="fr-FR" baseline="0" dirty="0" err="1" smtClean="0"/>
              <a:t>re-organiser</a:t>
            </a:r>
            <a:r>
              <a:rPr lang="fr-FR" baseline="0" dirty="0" smtClean="0"/>
              <a:t> un service  etc.</a:t>
            </a:r>
            <a:endParaRPr lang="fr-FR" b="1" baseline="0" dirty="0" smtClean="0"/>
          </a:p>
          <a:p>
            <a:pPr marL="185715" indent="-185715">
              <a:buFontTx/>
              <a:buChar char="-"/>
            </a:pPr>
            <a:endParaRPr lang="fr-FR" baseline="0" dirty="0" smtClean="0"/>
          </a:p>
          <a:p>
            <a:r>
              <a:rPr lang="fr-FR" baseline="0" dirty="0" smtClean="0"/>
              <a:t>CELA NE PEUT PAS SERVIR : </a:t>
            </a:r>
          </a:p>
          <a:p>
            <a:r>
              <a:rPr lang="fr-FR" baseline="0" dirty="0" smtClean="0"/>
              <a:t>- À surveiller le travail d’un agent, car la commande s’arrête ne descend pas au niveau de l’activité d’un usager</a:t>
            </a:r>
            <a:br>
              <a:rPr lang="fr-FR" baseline="0" dirty="0" smtClean="0"/>
            </a:b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40</a:t>
            </a:fld>
            <a:endParaRPr lang="fr-FR"/>
          </a:p>
        </p:txBody>
      </p:sp>
    </p:spTree>
    <p:extLst>
      <p:ext uri="{BB962C8B-B14F-4D97-AF65-F5344CB8AC3E}">
        <p14:creationId xmlns:p14="http://schemas.microsoft.com/office/powerpoint/2010/main" val="160281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30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5</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955983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commande CHE SEL peut être exécutée souvent.</a:t>
            </a:r>
            <a:br>
              <a:rPr lang="fr-FR" dirty="0" smtClean="0"/>
            </a:br>
            <a:r>
              <a:rPr lang="fr-FR" dirty="0" smtClean="0"/>
              <a:t>Il existe donc un script pour la lancer automatiquement.</a:t>
            </a:r>
          </a:p>
          <a:p>
            <a:r>
              <a:rPr lang="fr-FR" dirty="0" smtClean="0"/>
              <a:t>Le script est fourni en dur dans le logiciel.</a:t>
            </a:r>
          </a:p>
          <a:p>
            <a:r>
              <a:rPr lang="fr-FR" dirty="0" smtClean="0"/>
              <a:t>Vous n’avez donc qu’à</a:t>
            </a:r>
            <a:r>
              <a:rPr lang="fr-FR" baseline="0" dirty="0" smtClean="0"/>
              <a:t> l’installer sur votre interface </a:t>
            </a:r>
          </a:p>
          <a:p>
            <a:endParaRPr lang="fr-FR" baseline="0" dirty="0" smtClean="0"/>
          </a:p>
          <a:p>
            <a:pPr defTabSz="990478">
              <a:defRPr/>
            </a:pPr>
            <a:r>
              <a:rPr lang="fr-FR" dirty="0" smtClean="0"/>
              <a:t>Option &gt; Personnaliser &gt; onglet « Barres d’outils » :  cliquer sur la barre d’outil « Contrôle »</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41</a:t>
            </a:fld>
            <a:endParaRPr lang="fr-FR"/>
          </a:p>
        </p:txBody>
      </p:sp>
    </p:spTree>
    <p:extLst>
      <p:ext uri="{BB962C8B-B14F-4D97-AF65-F5344CB8AC3E}">
        <p14:creationId xmlns:p14="http://schemas.microsoft.com/office/powerpoint/2010/main" val="84520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 remarquez qu’on peut saisir la date sous la forme ANNEE puis</a:t>
            </a:r>
            <a:r>
              <a:rPr lang="fr-FR" baseline="0" dirty="0" smtClean="0"/>
              <a:t> MOIS puis JOUR, comme le fait le script , ou sous la forme JOUR puis MOIS puis ANNEE comme c’est donné dans les exemples.</a:t>
            </a:r>
          </a:p>
          <a:p>
            <a:r>
              <a:rPr lang="fr-FR" baseline="0" dirty="0" smtClean="0"/>
              <a:t>Cela n’a pas d’importance.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42</a:t>
            </a:fld>
            <a:endParaRPr lang="fr-FR"/>
          </a:p>
        </p:txBody>
      </p:sp>
    </p:spTree>
    <p:extLst>
      <p:ext uri="{BB962C8B-B14F-4D97-AF65-F5344CB8AC3E}">
        <p14:creationId xmlns:p14="http://schemas.microsoft.com/office/powerpoint/2010/main" val="2325700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Comment</a:t>
            </a:r>
            <a:r>
              <a:rPr lang="fr-FR" baseline="0" dirty="0" smtClean="0"/>
              <a:t> faire lorsque le contrôle qu’on veut effectuer est le suivant : </a:t>
            </a:r>
          </a:p>
          <a:p>
            <a:pPr defTabSz="990478">
              <a:defRPr/>
            </a:pPr>
            <a:endParaRPr lang="fr-FR" baseline="0" dirty="0" smtClean="0"/>
          </a:p>
          <a:p>
            <a:pPr defTabSz="990478">
              <a:defRPr/>
            </a:pPr>
            <a:r>
              <a:rPr lang="fr-FR" baseline="0" dirty="0" smtClean="0"/>
              <a:t>Je veux être alerté des doublons probables créés par les catalogueurs de mon ILN ? </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43</a:t>
            </a:fld>
            <a:endParaRPr lang="fr-FR"/>
          </a:p>
        </p:txBody>
      </p:sp>
    </p:spTree>
    <p:extLst>
      <p:ext uri="{BB962C8B-B14F-4D97-AF65-F5344CB8AC3E}">
        <p14:creationId xmlns:p14="http://schemas.microsoft.com/office/powerpoint/2010/main" val="2344212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ce cas-là, il faudra lancer une requête AFF ADR BIB &lt;RCR&gt; CAT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44</a:t>
            </a:fld>
            <a:endParaRPr lang="fr-FR"/>
          </a:p>
        </p:txBody>
      </p:sp>
    </p:spTree>
    <p:extLst>
      <p:ext uri="{BB962C8B-B14F-4D97-AF65-F5344CB8AC3E}">
        <p14:creationId xmlns:p14="http://schemas.microsoft.com/office/powerpoint/2010/main" val="2334665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une commande de </a:t>
            </a:r>
            <a:r>
              <a:rPr lang="fr-FR" dirty="0" err="1" smtClean="0"/>
              <a:t>WinIBW</a:t>
            </a:r>
            <a:r>
              <a:rPr lang="fr-FR" dirty="0" smtClean="0"/>
              <a:t/>
            </a:r>
            <a:br>
              <a:rPr lang="fr-FR" dirty="0" smtClean="0"/>
            </a:br>
            <a:r>
              <a:rPr lang="fr-FR" dirty="0" smtClean="0"/>
              <a:t>Cette commande est destinée</a:t>
            </a:r>
            <a:r>
              <a:rPr lang="fr-FR" baseline="0" dirty="0" smtClean="0"/>
              <a:t> aux seuls détenteurs des logins XX (coordinateurs)</a:t>
            </a:r>
          </a:p>
          <a:p>
            <a:endParaRPr lang="fr-FR" dirty="0" smtClean="0"/>
          </a:p>
          <a:p>
            <a:pPr defTabSz="990478">
              <a:defRPr/>
            </a:pPr>
            <a:r>
              <a:rPr lang="fr-FR" baseline="0" dirty="0" smtClean="0"/>
              <a:t>Cette alerte concerne les notices bibliographiques créées par les catalogueurs de mon ILN, susceptibles de doublonner avec des notices existantes</a:t>
            </a:r>
          </a:p>
          <a:p>
            <a:pPr defTabSz="990478">
              <a:defRPr/>
            </a:pPr>
            <a:endParaRPr lang="fr-FR" baseline="0" dirty="0" smtClean="0"/>
          </a:p>
          <a:p>
            <a:pPr defTabSz="990478">
              <a:defRPr/>
            </a:pPr>
            <a:r>
              <a:rPr lang="fr-FR" baseline="0" dirty="0" smtClean="0"/>
              <a:t>Comment bénéficier de ce service ? </a:t>
            </a:r>
            <a:br>
              <a:rPr lang="fr-FR" baseline="0" dirty="0" smtClean="0"/>
            </a:br>
            <a:r>
              <a:rPr lang="fr-FR" baseline="0" dirty="0" smtClean="0"/>
              <a:t>Le coordinateur doit saisir dans un écran de paramétrage 1 ou plusieurs adresses mails destinatrice(s) de l’alerte</a:t>
            </a:r>
          </a:p>
          <a:p>
            <a:pPr defTabSz="990478">
              <a:defRPr/>
            </a:pPr>
            <a:endParaRPr lang="fr-FR" baseline="0" dirty="0" smtClean="0"/>
          </a:p>
          <a:p>
            <a:pPr defTabSz="990478">
              <a:defRPr/>
            </a:pPr>
            <a:r>
              <a:rPr lang="fr-FR" baseline="0" dirty="0" smtClean="0"/>
              <a:t>Attention : le paramétrage est réservée aux logins XX, mais le destinataire peut-être n’importe qui, </a:t>
            </a:r>
            <a:r>
              <a:rPr lang="fr-FR" baseline="0" dirty="0" err="1" smtClean="0"/>
              <a:t>apr</a:t>
            </a:r>
            <a:r>
              <a:rPr lang="fr-FR" baseline="0" dirty="0" smtClean="0"/>
              <a:t> forcement le coordinateur</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45</a:t>
            </a:fld>
            <a:endParaRPr lang="fr-FR"/>
          </a:p>
        </p:txBody>
      </p:sp>
    </p:spTree>
    <p:extLst>
      <p:ext uri="{BB962C8B-B14F-4D97-AF65-F5344CB8AC3E}">
        <p14:creationId xmlns:p14="http://schemas.microsoft.com/office/powerpoint/2010/main" val="1259126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coordinateur</a:t>
            </a:r>
            <a:r>
              <a:rPr lang="fr-FR" baseline="0" dirty="0" smtClean="0"/>
              <a:t> doit vérifier, et éventuellement modifier, ce paramètre pour chaque RCR de son ILN</a:t>
            </a:r>
            <a:endParaRPr lang="fr-FR" dirty="0" smtClean="0"/>
          </a:p>
          <a:p>
            <a:endParaRPr lang="fr-FR" dirty="0" smtClean="0"/>
          </a:p>
          <a:p>
            <a:r>
              <a:rPr lang="fr-FR" dirty="0" smtClean="0"/>
              <a:t>Pour chaque RCR, on peut saisir une adresse individuelle, une adresse collective, ou plusieurs</a:t>
            </a:r>
            <a:r>
              <a:rPr lang="fr-FR" baseline="0" dirty="0" smtClean="0"/>
              <a:t> : à ce moment-là, les séparer par une virgule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46</a:t>
            </a:fld>
            <a:endParaRPr lang="fr-FR"/>
          </a:p>
        </p:txBody>
      </p:sp>
    </p:spTree>
    <p:extLst>
      <p:ext uri="{BB962C8B-B14F-4D97-AF65-F5344CB8AC3E}">
        <p14:creationId xmlns:p14="http://schemas.microsoft.com/office/powerpoint/2010/main" val="2509269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ou les adresses déclarées recevront 2 alertes automatiques, en cas de création de doublons</a:t>
            </a:r>
          </a:p>
          <a:p>
            <a:endParaRPr lang="fr-FR" baseline="0" dirty="0" smtClean="0"/>
          </a:p>
          <a:p>
            <a:r>
              <a:rPr lang="fr-FR" baseline="0" dirty="0" smtClean="0"/>
              <a:t>Le premier mail a pour objet « Nombre de doublons probables »</a:t>
            </a:r>
          </a:p>
          <a:p>
            <a:endParaRPr lang="fr-FR" baseline="0" dirty="0" smtClean="0"/>
          </a:p>
          <a:p>
            <a:r>
              <a:rPr lang="fr-FR" baseline="0" dirty="0" smtClean="0"/>
              <a:t>Le second mail a pour objet « PPNS doublons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47</a:t>
            </a:fld>
            <a:endParaRPr lang="fr-FR"/>
          </a:p>
        </p:txBody>
      </p:sp>
    </p:spTree>
    <p:extLst>
      <p:ext uri="{BB962C8B-B14F-4D97-AF65-F5344CB8AC3E}">
        <p14:creationId xmlns:p14="http://schemas.microsoft.com/office/powerpoint/2010/main" val="269164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L’alerte n° 1 alerte sur le nombre de PPN à traiter.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48</a:t>
            </a:fld>
            <a:endParaRPr lang="fr-FR"/>
          </a:p>
        </p:txBody>
      </p:sp>
    </p:spTree>
    <p:extLst>
      <p:ext uri="{BB962C8B-B14F-4D97-AF65-F5344CB8AC3E}">
        <p14:creationId xmlns:p14="http://schemas.microsoft.com/office/powerpoint/2010/main" val="2644043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L’alerte n°2 donne les PPN de ces doublons à traiter</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49</a:t>
            </a:fld>
            <a:endParaRPr lang="fr-FR"/>
          </a:p>
        </p:txBody>
      </p:sp>
    </p:spTree>
    <p:extLst>
      <p:ext uri="{BB962C8B-B14F-4D97-AF65-F5344CB8AC3E}">
        <p14:creationId xmlns:p14="http://schemas.microsoft.com/office/powerpoint/2010/main" val="343494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a:t>
            </a:r>
            <a:r>
              <a:rPr lang="fr-FR" baseline="0" dirty="0" smtClean="0"/>
              <a:t> alertes servent aux destinataires des mails  : </a:t>
            </a:r>
          </a:p>
          <a:p>
            <a:endParaRPr lang="fr-FR" baseline="0" dirty="0" smtClean="0"/>
          </a:p>
          <a:p>
            <a:pPr marL="247620" indent="-247620">
              <a:buAutoNum type="arabicParenR"/>
            </a:pPr>
            <a:r>
              <a:rPr lang="fr-FR" baseline="0" dirty="0" smtClean="0"/>
              <a:t>À vérifier , à J+1, si un catalogueur a créé un doublon</a:t>
            </a:r>
          </a:p>
          <a:p>
            <a:pPr marL="247620" indent="-247620">
              <a:buAutoNum type="arabicParenR"/>
            </a:pPr>
            <a:r>
              <a:rPr lang="fr-FR" baseline="0" dirty="0" smtClean="0"/>
              <a:t>A connaître les PPNs de la paire  : le doublon possible, et la notice considérée comme « préférée » par </a:t>
            </a:r>
            <a:r>
              <a:rPr lang="fr-FR" baseline="0" dirty="0" err="1" smtClean="0"/>
              <a:t>WinIBW</a:t>
            </a:r>
            <a:endParaRPr lang="fr-FR" baseline="0" dirty="0" smtClean="0"/>
          </a:p>
          <a:p>
            <a:pPr marL="247620" indent="-247620">
              <a:buAutoNum type="arabicParenR"/>
            </a:pPr>
            <a:r>
              <a:rPr lang="fr-FR" dirty="0" smtClean="0"/>
              <a:t>A afficher ces 2 PPNS et vérifier,</a:t>
            </a:r>
            <a:r>
              <a:rPr lang="fr-FR" baseline="0" dirty="0" smtClean="0"/>
              <a:t> soit que le catalogueur a immédiatement supprimé le doublon, soit que le dédoublonnage reste à faire</a:t>
            </a:r>
          </a:p>
          <a:p>
            <a:pPr marL="247620" indent="-247620">
              <a:buAutoNum type="arabicParenR"/>
            </a:pPr>
            <a:r>
              <a:rPr lang="fr-FR" baseline="0" dirty="0" smtClean="0"/>
              <a:t>A la longue, cela permet de détecter si des doublons sont créés de façon récurrente, pour rappeler des consignes de recherche, ou faire des formations à la recherche dans </a:t>
            </a:r>
            <a:r>
              <a:rPr lang="fr-FR" baseline="0" dirty="0" err="1" smtClean="0"/>
              <a:t>WinIBW</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50</a:t>
            </a:fld>
            <a:endParaRPr lang="fr-FR"/>
          </a:p>
        </p:txBody>
      </p:sp>
    </p:spTree>
    <p:extLst>
      <p:ext uri="{BB962C8B-B14F-4D97-AF65-F5344CB8AC3E}">
        <p14:creationId xmlns:p14="http://schemas.microsoft.com/office/powerpoint/2010/main" val="344363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sz="1300" dirty="0"/>
              <a:t>La première partie de ce parcours est donc consacré aux opérations de contrôle sur vos lots de données produites</a:t>
            </a:r>
          </a:p>
          <a:p>
            <a:endParaRPr lang="fr-FR" dirty="0" smtClean="0"/>
          </a:p>
          <a:p>
            <a:r>
              <a:rPr lang="fr-FR" dirty="0" smtClean="0"/>
              <a:t>On va travailler sur des lots </a:t>
            </a:r>
            <a:r>
              <a:rPr lang="fr-FR" baseline="0" dirty="0" smtClean="0"/>
              <a:t> : Il ne s’agit pas encore de travailler  sur de la dentelle (d’où le gros engin de chantier)</a:t>
            </a:r>
          </a:p>
          <a:p>
            <a:r>
              <a:rPr lang="fr-FR" baseline="0" dirty="0" smtClean="0"/>
              <a:t>La dentelle, ce sera pour la seconde partie de ce parcours, </a:t>
            </a:r>
            <a:br>
              <a:rPr lang="fr-FR" baseline="0" dirty="0" smtClean="0"/>
            </a:br>
            <a:endParaRPr lang="fr-FR" baseline="0"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6</a:t>
            </a:fld>
            <a:endParaRPr lang="fr-FR"/>
          </a:p>
        </p:txBody>
      </p:sp>
    </p:spTree>
    <p:extLst>
      <p:ext uri="{BB962C8B-B14F-4D97-AF65-F5344CB8AC3E}">
        <p14:creationId xmlns:p14="http://schemas.microsoft.com/office/powerpoint/2010/main" val="435268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Avant d’afficher toutes les fiches ADR BIB</a:t>
            </a:r>
            <a:r>
              <a:rPr lang="fr-FR" baseline="0" dirty="0" smtClean="0"/>
              <a:t> &lt;RCR&gt; CAT pour vérifier, et éventuellement modifier les adresses mails déclarés, le coordinateur peut utiliser un nouveau </a:t>
            </a:r>
            <a:r>
              <a:rPr lang="fr-FR" baseline="0" dirty="0" err="1" smtClean="0"/>
              <a:t>webservice</a:t>
            </a:r>
            <a:r>
              <a:rPr lang="fr-FR" baseline="0" dirty="0" smtClean="0"/>
              <a:t> , disponible dans SELF SUDOC, qui fournit un fichier Excel avec toutes les adresses déjà déclarées, par RCR</a:t>
            </a:r>
          </a:p>
          <a:p>
            <a:endParaRPr lang="fr-FR" baseline="0" dirty="0" smtClean="0"/>
          </a:p>
          <a:p>
            <a:endParaRPr lang="fr-FR" baseline="0" dirty="0" smtClean="0"/>
          </a:p>
          <a:p>
            <a:endParaRPr lang="fr-FR"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51</a:t>
            </a:fld>
            <a:endParaRPr lang="fr-FR"/>
          </a:p>
        </p:txBody>
      </p:sp>
    </p:spTree>
    <p:extLst>
      <p:ext uri="{BB962C8B-B14F-4D97-AF65-F5344CB8AC3E}">
        <p14:creationId xmlns:p14="http://schemas.microsoft.com/office/powerpoint/2010/main" val="891053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obtient un fichier Excel, dans lequel on voit immédiatement toutes les adresses déclarées.</a:t>
            </a:r>
          </a:p>
          <a:p>
            <a:endParaRPr lang="fr-FR" dirty="0" smtClean="0"/>
          </a:p>
          <a:p>
            <a:r>
              <a:rPr lang="fr-FR" dirty="0" smtClean="0"/>
              <a:t>On voit ici</a:t>
            </a:r>
            <a:r>
              <a:rPr lang="fr-FR" baseline="0" dirty="0" smtClean="0"/>
              <a:t> les collègues de l’ILN 4, Aix Marseille Université, qui sont destinataires des alertes doublons, On les salue et on les remercie au passage de leur travail ! </a:t>
            </a:r>
          </a:p>
          <a:p>
            <a:r>
              <a:rPr lang="fr-FR" dirty="0" smtClean="0"/>
              <a:t/>
            </a:r>
            <a:br>
              <a:rPr lang="fr-FR" dirty="0" smtClean="0"/>
            </a:br>
            <a:r>
              <a:rPr lang="fr-FR" dirty="0" smtClean="0"/>
              <a:t>Ainsi, si par exemple, on veut associer</a:t>
            </a:r>
            <a:r>
              <a:rPr lang="fr-FR" baseline="0" dirty="0" smtClean="0"/>
              <a:t> un autre collègue à Marie Laure </a:t>
            </a:r>
            <a:r>
              <a:rPr lang="fr-FR" baseline="0" dirty="0" err="1" smtClean="0"/>
              <a:t>Lomagno</a:t>
            </a:r>
            <a:r>
              <a:rPr lang="fr-FR" baseline="0" dirty="0" smtClean="0"/>
              <a:t>,  on voit d’un seul coup d’œil qu’il y aura 3 fiche ADR BIB CAT à modifier</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52</a:t>
            </a:fld>
            <a:endParaRPr lang="fr-FR"/>
          </a:p>
        </p:txBody>
      </p:sp>
    </p:spTree>
    <p:extLst>
      <p:ext uri="{BB962C8B-B14F-4D97-AF65-F5344CB8AC3E}">
        <p14:creationId xmlns:p14="http://schemas.microsoft.com/office/powerpoint/2010/main" val="1541568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POUR FINIR, Comment</a:t>
            </a:r>
            <a:r>
              <a:rPr lang="fr-FR" baseline="0" dirty="0" smtClean="0"/>
              <a:t> faire lorsque le contrôle qu’on veut effectuer est le suivant : </a:t>
            </a:r>
          </a:p>
          <a:p>
            <a:pPr defTabSz="990478">
              <a:defRPr/>
            </a:pPr>
            <a:endParaRPr lang="fr-FR" baseline="0" dirty="0" smtClean="0"/>
          </a:p>
          <a:p>
            <a:pPr defTabSz="990478">
              <a:defRPr/>
            </a:pPr>
            <a:r>
              <a:rPr lang="fr-FR" baseline="0" dirty="0" smtClean="0"/>
              <a:t>Je veux connaître les notices bibliographiques de l’ILN pour lesquelles il ne reste plus aucun exemplaire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53</a:t>
            </a:fld>
            <a:endParaRPr lang="fr-FR"/>
          </a:p>
        </p:txBody>
      </p:sp>
    </p:spTree>
    <p:extLst>
      <p:ext uri="{BB962C8B-B14F-4D97-AF65-F5344CB8AC3E}">
        <p14:creationId xmlns:p14="http://schemas.microsoft.com/office/powerpoint/2010/main" val="4132198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ce cas-là, il faut demander à recevoir la liste des PPN délocalisés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54</a:t>
            </a:fld>
            <a:endParaRPr lang="fr-FR"/>
          </a:p>
        </p:txBody>
      </p:sp>
    </p:spTree>
    <p:extLst>
      <p:ext uri="{BB962C8B-B14F-4D97-AF65-F5344CB8AC3E}">
        <p14:creationId xmlns:p14="http://schemas.microsoft.com/office/powerpoint/2010/main" val="1322417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un</a:t>
            </a:r>
            <a:r>
              <a:rPr lang="fr-FR" baseline="0" dirty="0" smtClean="0"/>
              <a:t> service autour du Sudoc</a:t>
            </a:r>
            <a:r>
              <a:rPr lang="fr-FR" dirty="0" smtClean="0"/>
              <a:t/>
            </a:r>
            <a:br>
              <a:rPr lang="fr-FR" dirty="0" smtClean="0"/>
            </a:br>
            <a:r>
              <a:rPr lang="fr-FR" dirty="0" smtClean="0"/>
              <a:t>Il doit être demandé </a:t>
            </a:r>
            <a:r>
              <a:rPr lang="fr-FR" baseline="0" dirty="0" smtClean="0"/>
              <a:t>par les détenteurs des logins XX (coordinateurs)</a:t>
            </a:r>
          </a:p>
          <a:p>
            <a:endParaRPr lang="fr-FR" dirty="0" smtClean="0"/>
          </a:p>
          <a:p>
            <a:pPr defTabSz="990478">
              <a:defRPr/>
            </a:pPr>
            <a:r>
              <a:rPr lang="fr-FR" baseline="0" dirty="0" smtClean="0"/>
              <a:t>Ce service permet d’obtenir mensuellement le fichier PPN des notices bibliographiques pour lesquelles 1 ou plusieurs exemplaires ont été supprimés dans le Sudoc , sur tout l’ILN</a:t>
            </a:r>
            <a:br>
              <a:rPr lang="fr-FR" baseline="0" dirty="0" smtClean="0"/>
            </a:br>
            <a:endParaRPr lang="fr-FR" baseline="0" dirty="0" smtClean="0"/>
          </a:p>
          <a:p>
            <a:pPr defTabSz="990478">
              <a:defRPr/>
            </a:pPr>
            <a:r>
              <a:rPr lang="fr-FR" baseline="0" dirty="0" smtClean="0"/>
              <a:t>Comment bénéficier de ce service ? </a:t>
            </a:r>
            <a:br>
              <a:rPr lang="fr-FR" baseline="0" dirty="0" smtClean="0"/>
            </a:br>
            <a:r>
              <a:rPr lang="fr-FR" baseline="0" dirty="0" smtClean="0"/>
              <a:t>Le coordinateur doit en faire la demande via le guichet </a:t>
            </a:r>
            <a:r>
              <a:rPr lang="fr-FR" baseline="0" dirty="0" err="1" smtClean="0"/>
              <a:t>ABESstp</a:t>
            </a:r>
            <a:r>
              <a:rPr lang="fr-FR" baseline="0" dirty="0" smtClean="0"/>
              <a:t> &gt; Sudoc (espace pro) : domaine « transferts réguliers »</a:t>
            </a:r>
          </a:p>
          <a:p>
            <a:pPr defTabSz="990478">
              <a:defRPr/>
            </a:pPr>
            <a:endParaRPr lang="fr-FR" baseline="0"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55</a:t>
            </a:fld>
            <a:endParaRPr lang="fr-FR"/>
          </a:p>
        </p:txBody>
      </p:sp>
    </p:spTree>
    <p:extLst>
      <p:ext uri="{BB962C8B-B14F-4D97-AF65-F5344CB8AC3E}">
        <p14:creationId xmlns:p14="http://schemas.microsoft.com/office/powerpoint/2010/main" val="1134640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baseline="0" dirty="0" smtClean="0"/>
              <a:t>A quoi peut servir un tel fichier ? </a:t>
            </a:r>
          </a:p>
          <a:p>
            <a:pPr defTabSz="990478">
              <a:defRPr/>
            </a:pPr>
            <a:endParaRPr lang="fr-FR" baseline="0" dirty="0" smtClean="0"/>
          </a:p>
          <a:p>
            <a:pPr defTabSz="990478">
              <a:defRPr/>
            </a:pPr>
            <a:r>
              <a:rPr lang="fr-FR" baseline="0" dirty="0" smtClean="0"/>
              <a:t>1) Répercuter dans le SIGB les délocalisations faites dans le Sudoc, </a:t>
            </a:r>
            <a:r>
              <a:rPr lang="fr-FR" baseline="0" dirty="0" err="1" smtClean="0"/>
              <a:t>grace</a:t>
            </a:r>
            <a:r>
              <a:rPr lang="fr-FR" baseline="0" dirty="0" smtClean="0"/>
              <a:t> à une liste mensuelle des PPN qui ont été délocalisés dans le Sudoc, si ce travail de délocalisation dans le SIGB n’ a pas été effectué en parallèle</a:t>
            </a:r>
          </a:p>
          <a:p>
            <a:pPr defTabSz="990478">
              <a:defRPr/>
            </a:pPr>
            <a:endParaRPr lang="fr-FR" baseline="0" dirty="0" smtClean="0"/>
          </a:p>
          <a:p>
            <a:pPr defTabSz="990478">
              <a:defRPr/>
            </a:pPr>
            <a:r>
              <a:rPr lang="fr-FR" baseline="0" dirty="0" smtClean="0"/>
              <a:t>2) A vérifier que le programme de dédoublonnage du SIGB fonctionne correctement, ou à procéder manuellement au dédoublonnage</a:t>
            </a:r>
          </a:p>
          <a:p>
            <a:pPr defTabSz="990478">
              <a:defRPr/>
            </a:pPr>
            <a:endParaRPr lang="fr-FR" baseline="0" dirty="0" smtClean="0"/>
          </a:p>
          <a:p>
            <a:pPr defTabSz="990478">
              <a:defRPr/>
            </a:pPr>
            <a:r>
              <a:rPr lang="fr-FR" baseline="0" dirty="0" smtClean="0"/>
              <a:t>Car il faut rappeler que, en cas de dédoublonnage dans le Sudoc, les exemplaires sous la notice qui disparait sont déplacés sous la notice préférée. </a:t>
            </a:r>
            <a:br>
              <a:rPr lang="fr-FR" baseline="0" dirty="0" smtClean="0"/>
            </a:br>
            <a:r>
              <a:rPr lang="fr-FR" baseline="0" dirty="0" smtClean="0"/>
              <a:t>Cette notice préférée, dotée de nouveaux exemplaires, va redescendre vers les SIGB concernés et doublonnera avec l’ancienne notice, si un programme de dédoublonnage n’est pas mis en place.</a:t>
            </a:r>
          </a:p>
          <a:p>
            <a:pPr defTabSz="990478">
              <a:defRPr/>
            </a:pPr>
            <a:r>
              <a:rPr lang="fr-FR" baseline="0" dirty="0" smtClean="0"/>
              <a:t>Le fichier « PPN supprimés » aide à repérer les anciennes notices dans le SIGB, et à les supprimer puisque leur équivalent « notices préférées » sont redescendues via les transferts. </a:t>
            </a:r>
          </a:p>
          <a:p>
            <a:pPr defTabSz="990478">
              <a:defRPr/>
            </a:pPr>
            <a:endParaRPr lang="fr-FR" baseline="0" dirty="0" smtClean="0"/>
          </a:p>
          <a:p>
            <a:pPr defTabSz="990478">
              <a:defRPr/>
            </a:pPr>
            <a:r>
              <a:rPr lang="fr-FR" baseline="0" dirty="0" smtClean="0"/>
              <a:t>Un manuel, accessible depuis le GM, présente ce service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56</a:t>
            </a:fld>
            <a:endParaRPr lang="fr-FR"/>
          </a:p>
        </p:txBody>
      </p:sp>
    </p:spTree>
    <p:extLst>
      <p:ext uri="{BB962C8B-B14F-4D97-AF65-F5344CB8AC3E}">
        <p14:creationId xmlns:p14="http://schemas.microsoft.com/office/powerpoint/2010/main" val="3370900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de l’impact sur les exemplaires de l’opération</a:t>
            </a:r>
            <a:r>
              <a:rPr lang="fr-FR" baseline="0" dirty="0" smtClean="0"/>
              <a:t> de dédoublonnage dans le Sudoc </a:t>
            </a:r>
          </a:p>
          <a:p>
            <a:endParaRPr lang="fr-FR" baseline="0" dirty="0" smtClean="0"/>
          </a:p>
          <a:p>
            <a:r>
              <a:rPr lang="fr-FR" baseline="0" dirty="0" smtClean="0"/>
              <a:t>Soit PPN considéré comme doublon dans le Sudoc ; la notice existe, avec son exemplaire, dans mon SIGB</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57</a:t>
            </a:fld>
            <a:endParaRPr lang="fr-FR"/>
          </a:p>
        </p:txBody>
      </p:sp>
    </p:spTree>
    <p:extLst>
      <p:ext uri="{BB962C8B-B14F-4D97-AF65-F5344CB8AC3E}">
        <p14:creationId xmlns:p14="http://schemas.microsoft.com/office/powerpoint/2010/main" val="4264024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le Sudoc, le dédoublonnage est lancé ; </a:t>
            </a:r>
          </a:p>
          <a:p>
            <a:r>
              <a:rPr lang="fr-FR" baseline="0" dirty="0" smtClean="0"/>
              <a:t>Le PPN doublon disparaît.</a:t>
            </a:r>
          </a:p>
          <a:p>
            <a:r>
              <a:rPr lang="fr-FR" baseline="0" dirty="0" smtClean="0"/>
              <a:t>Mon exemplaire est transféré sous le PPN préféré</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58</a:t>
            </a:fld>
            <a:endParaRPr lang="fr-FR"/>
          </a:p>
        </p:txBody>
      </p:sp>
    </p:spTree>
    <p:extLst>
      <p:ext uri="{BB962C8B-B14F-4D97-AF65-F5344CB8AC3E}">
        <p14:creationId xmlns:p14="http://schemas.microsoft.com/office/powerpoint/2010/main" val="250068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lendemain, mon SIGB reçoit le PPN préféré, puisqu’un nouvel exemplaire y a été rajouté dans le Sudoc.</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59</a:t>
            </a:fld>
            <a:endParaRPr lang="fr-FR"/>
          </a:p>
        </p:txBody>
      </p:sp>
    </p:spTree>
    <p:extLst>
      <p:ext uri="{BB962C8B-B14F-4D97-AF65-F5344CB8AC3E}">
        <p14:creationId xmlns:p14="http://schemas.microsoft.com/office/powerpoint/2010/main" val="330980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lendemain, je dois donc</a:t>
            </a:r>
            <a:r>
              <a:rPr lang="fr-FR" baseline="0" dirty="0" smtClean="0"/>
              <a:t> procéder à un dédoublonnage en local</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60</a:t>
            </a:fld>
            <a:endParaRPr lang="fr-FR"/>
          </a:p>
        </p:txBody>
      </p:sp>
    </p:spTree>
    <p:extLst>
      <p:ext uri="{BB962C8B-B14F-4D97-AF65-F5344CB8AC3E}">
        <p14:creationId xmlns:p14="http://schemas.microsoft.com/office/powerpoint/2010/main" val="169434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lots</a:t>
            </a:r>
            <a:r>
              <a:rPr lang="fr-FR" baseline="0" dirty="0" smtClean="0"/>
              <a:t>  sur lesquels on va travailler seront des lots constitués par VOS données.</a:t>
            </a:r>
            <a:br>
              <a:rPr lang="fr-FR" baseline="0" dirty="0" smtClean="0"/>
            </a:br>
            <a:r>
              <a:rPr lang="fr-FR" baseline="0" dirty="0" smtClean="0"/>
              <a:t>Ce sont donc vos bases locales (mais vues par </a:t>
            </a:r>
            <a:r>
              <a:rPr lang="fr-FR" baseline="0" dirty="0" err="1" smtClean="0"/>
              <a:t>WinIBW</a:t>
            </a:r>
            <a:r>
              <a:rPr lang="fr-FR" baseline="0" dirty="0" smtClean="0"/>
              <a:t>) qui constitueront le périmètre de travail : </a:t>
            </a:r>
            <a:br>
              <a:rPr lang="fr-FR" baseline="0" dirty="0" smtClean="0"/>
            </a:br>
            <a:endParaRPr lang="fr-FR" baseline="0" dirty="0" smtClean="0"/>
          </a:p>
          <a:p>
            <a:r>
              <a:rPr lang="fr-FR" baseline="0" dirty="0" smtClean="0"/>
              <a:t>Dans un premier temps, donc, on vous apprendra quelles commandes utiliser si vous souhaitez obtenir, dans </a:t>
            </a:r>
            <a:r>
              <a:rPr lang="fr-FR" baseline="0" dirty="0" err="1" smtClean="0"/>
              <a:t>WiniBW</a:t>
            </a:r>
            <a:r>
              <a:rPr lang="fr-FR" baseline="0" dirty="0" smtClean="0"/>
              <a:t>, une vue sur vos données</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7</a:t>
            </a:fld>
            <a:endParaRPr lang="fr-FR"/>
          </a:p>
        </p:txBody>
      </p:sp>
    </p:spTree>
    <p:extLst>
      <p:ext uri="{BB962C8B-B14F-4D97-AF65-F5344CB8AC3E}">
        <p14:creationId xmlns:p14="http://schemas.microsoft.com/office/powerpoint/2010/main" val="2833473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liste des PPN délocalisés, qui liste mes PPN pour</a:t>
            </a:r>
            <a:r>
              <a:rPr lang="fr-FR" baseline="0" dirty="0" smtClean="0"/>
              <a:t> lequel un exemplaire a disparu dans le Sudoc, peut m’aider  : </a:t>
            </a:r>
          </a:p>
          <a:p>
            <a:r>
              <a:rPr lang="fr-FR" baseline="0" dirty="0" smtClean="0"/>
              <a:t>- à </a:t>
            </a:r>
            <a:r>
              <a:rPr lang="fr-FR" baseline="0" dirty="0" err="1" smtClean="0"/>
              <a:t>dédoublonner</a:t>
            </a:r>
            <a:r>
              <a:rPr lang="fr-FR" baseline="0" dirty="0" smtClean="0"/>
              <a:t> localement</a:t>
            </a:r>
            <a:br>
              <a:rPr lang="fr-FR" baseline="0" dirty="0" smtClean="0"/>
            </a:br>
            <a:r>
              <a:rPr lang="fr-FR" baseline="0" dirty="0" smtClean="0"/>
              <a:t>- à refuser le chargement de la notice préférée, si vous souhaitez conserver l’ancienne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61</a:t>
            </a:fld>
            <a:endParaRPr lang="fr-FR"/>
          </a:p>
        </p:txBody>
      </p:sp>
    </p:spTree>
    <p:extLst>
      <p:ext uri="{BB962C8B-B14F-4D97-AF65-F5344CB8AC3E}">
        <p14:creationId xmlns:p14="http://schemas.microsoft.com/office/powerpoint/2010/main" val="3398026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EN résumé : </a:t>
            </a:r>
          </a:p>
          <a:p>
            <a:endParaRPr lang="fr-FR" altLang="fr-FR" dirty="0" smtClean="0"/>
          </a:p>
          <a:p>
            <a:r>
              <a:rPr lang="fr-FR" altLang="fr-FR" dirty="0" smtClean="0"/>
              <a:t>Penser à consulter la documentation</a:t>
            </a:r>
          </a:p>
          <a:p>
            <a:endParaRPr lang="fr-FR" altLang="fr-FR" dirty="0" smtClean="0"/>
          </a:p>
          <a:p>
            <a:r>
              <a:rPr lang="fr-FR" altLang="fr-FR" dirty="0" smtClean="0"/>
              <a:t>Dans le GM, on trouve le manuel « Liste des index » pour connaitre tous</a:t>
            </a:r>
            <a:r>
              <a:rPr lang="fr-FR" altLang="fr-FR" baseline="0" dirty="0" smtClean="0"/>
              <a:t> les index locaux</a:t>
            </a:r>
            <a:br>
              <a:rPr lang="fr-FR" altLang="fr-FR" baseline="0" dirty="0" smtClean="0"/>
            </a:br>
            <a:r>
              <a:rPr lang="fr-FR" altLang="fr-FR" baseline="0" dirty="0" smtClean="0"/>
              <a:t>Dans le GM, on trouve le manuel « Commandes de contrôle » pour connaitre les commandes CHE CRN, CHE </a:t>
            </a:r>
            <a:r>
              <a:rPr lang="fr-FR" altLang="fr-FR" baseline="0" dirty="0" err="1" smtClean="0"/>
              <a:t>SEL,et</a:t>
            </a:r>
            <a:r>
              <a:rPr lang="fr-FR" altLang="fr-FR" baseline="0" dirty="0" smtClean="0"/>
              <a:t> AFF ADR BIB &lt;RCR&gt; CAT</a:t>
            </a:r>
          </a:p>
          <a:p>
            <a:endParaRPr lang="fr-FR" altLang="fr-FR" baseline="0" dirty="0" smtClean="0"/>
          </a:p>
          <a:p>
            <a:r>
              <a:rPr lang="fr-FR" altLang="fr-FR" baseline="0" dirty="0" smtClean="0"/>
              <a:t>Dans l’Aide en ligne de </a:t>
            </a:r>
            <a:r>
              <a:rPr lang="fr-FR" altLang="fr-FR" baseline="0" dirty="0" err="1" smtClean="0"/>
              <a:t>WinIBW</a:t>
            </a:r>
            <a:r>
              <a:rPr lang="fr-FR" altLang="fr-FR" baseline="0" dirty="0" smtClean="0"/>
              <a:t> (le bouton « Aide »), on trouve des articles </a:t>
            </a:r>
            <a:r>
              <a:rPr lang="fr-FR" altLang="fr-FR" baseline="0" dirty="0" err="1" smtClean="0"/>
              <a:t>CHERCHER_Index</a:t>
            </a:r>
            <a:r>
              <a:rPr lang="fr-FR" altLang="fr-FR" baseline="0" dirty="0" smtClean="0"/>
              <a:t> _local et SELECTION</a:t>
            </a:r>
          </a:p>
          <a:p>
            <a:endParaRPr lang="fr-FR" altLang="fr-FR" baseline="0" dirty="0" smtClean="0"/>
          </a:p>
          <a:p>
            <a:r>
              <a:rPr lang="fr-FR" altLang="fr-FR" baseline="0" dirty="0" smtClean="0"/>
              <a:t>Faire attention à la syntaxe, qui peut être complexe, notamment pour la saisie des dates : on recommande d’utiliser les scripts</a:t>
            </a:r>
          </a:p>
          <a:p>
            <a:endParaRPr lang="fr-FR" altLang="fr-FR" baseline="0" dirty="0" smtClean="0"/>
          </a:p>
          <a:p>
            <a:r>
              <a:rPr lang="fr-FR" altLang="fr-FR" baseline="0" dirty="0" smtClean="0"/>
              <a:t>On n’oublie pas que le contrôle se fait au niveau de l’ILN ou du RCR mais jamais au niveau du login, donc du catalogueur</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4763" indent="-309524" eaLnBrk="0" hangingPunct="0">
              <a:defRPr>
                <a:solidFill>
                  <a:schemeClr val="tx1"/>
                </a:solidFill>
                <a:latin typeface="Arial" panose="020B0604020202020204" pitchFamily="34" charset="0"/>
                <a:cs typeface="Arial" panose="020B0604020202020204" pitchFamily="34" charset="0"/>
              </a:defRPr>
            </a:lvl2pPr>
            <a:lvl3pPr marL="1238098" indent="-247620" eaLnBrk="0" hangingPunct="0">
              <a:defRPr>
                <a:solidFill>
                  <a:schemeClr val="tx1"/>
                </a:solidFill>
                <a:latin typeface="Arial" panose="020B0604020202020204" pitchFamily="34" charset="0"/>
                <a:cs typeface="Arial" panose="020B0604020202020204" pitchFamily="34" charset="0"/>
              </a:defRPr>
            </a:lvl3pPr>
            <a:lvl4pPr marL="1733337" indent="-247620" eaLnBrk="0" hangingPunct="0">
              <a:defRPr>
                <a:solidFill>
                  <a:schemeClr val="tx1"/>
                </a:solidFill>
                <a:latin typeface="Arial" panose="020B0604020202020204" pitchFamily="34" charset="0"/>
                <a:cs typeface="Arial" panose="020B0604020202020204" pitchFamily="34" charset="0"/>
              </a:defRPr>
            </a:lvl4pPr>
            <a:lvl5pPr marL="2228576" indent="-247620" eaLnBrk="0" hangingPunct="0">
              <a:defRPr>
                <a:solidFill>
                  <a:schemeClr val="tx1"/>
                </a:solidFill>
                <a:latin typeface="Arial" panose="020B0604020202020204" pitchFamily="34" charset="0"/>
                <a:cs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528067-64DB-437F-B7A5-D2B18035B11E}" type="slidenum">
              <a:rPr lang="fr-FR" altLang="fr-FR">
                <a:latin typeface="Calibri" panose="020F0502020204030204" pitchFamily="34" charset="0"/>
              </a:rPr>
              <a:pPr eaLnBrk="1" hangingPunct="1"/>
              <a:t>62</a:t>
            </a:fld>
            <a:endParaRPr lang="fr-FR" altLang="fr-FR">
              <a:latin typeface="Calibri" panose="020F0502020204030204" pitchFamily="34" charset="0"/>
            </a:endParaRPr>
          </a:p>
        </p:txBody>
      </p:sp>
    </p:spTree>
    <p:extLst>
      <p:ext uri="{BB962C8B-B14F-4D97-AF65-F5344CB8AC3E}">
        <p14:creationId xmlns:p14="http://schemas.microsoft.com/office/powerpoint/2010/main" val="14509819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1" dirty="0" smtClean="0"/>
          </a:p>
        </p:txBody>
      </p:sp>
      <p:sp>
        <p:nvSpPr>
          <p:cNvPr id="4" name="Espace réservé du numéro de diapositive 3"/>
          <p:cNvSpPr>
            <a:spLocks noGrp="1"/>
          </p:cNvSpPr>
          <p:nvPr>
            <p:ph type="sldNum" sz="quarter" idx="5"/>
          </p:nvPr>
        </p:nvSpPr>
        <p:spPr/>
        <p:txBody>
          <a:bodyPr/>
          <a:lstStyle/>
          <a:p>
            <a:pPr>
              <a:defRPr/>
            </a:pPr>
            <a:fld id="{D3539A91-674E-4F70-A4A9-5F92CE3A298B}" type="slidenum">
              <a:rPr lang="fr-FR" smtClean="0"/>
              <a:pPr>
                <a:defRPr/>
              </a:pPr>
              <a:t>63</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349764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a:t>
            </a:r>
            <a:r>
              <a:rPr lang="fr-FR" baseline="0" dirty="0" smtClean="0"/>
              <a:t> verrons ensuite quelles commandes utiliser pour obtenir : </a:t>
            </a:r>
          </a:p>
          <a:p>
            <a:pPr marL="185715" indent="-185715">
              <a:buFontTx/>
              <a:buChar char="-"/>
            </a:pPr>
            <a:r>
              <a:rPr lang="fr-FR" baseline="0" dirty="0" smtClean="0"/>
              <a:t>les lots de vos créations</a:t>
            </a:r>
          </a:p>
          <a:p>
            <a:pPr marL="185715" indent="-185715">
              <a:buFontTx/>
              <a:buChar char="-"/>
            </a:pPr>
            <a:r>
              <a:rPr lang="fr-FR" baseline="0" dirty="0" smtClean="0"/>
              <a:t>les lots de vos modifications</a:t>
            </a:r>
          </a:p>
          <a:p>
            <a:pPr marL="185715" indent="-185715">
              <a:buFontTx/>
              <a:buChar char="-"/>
            </a:pPr>
            <a:r>
              <a:rPr lang="fr-FR" baseline="0" dirty="0" smtClean="0"/>
              <a:t>les lots de vos </a:t>
            </a:r>
            <a:r>
              <a:rPr lang="fr-FR" baseline="0" dirty="0" err="1" smtClean="0"/>
              <a:t>exemplarisations</a:t>
            </a:r>
            <a:r>
              <a:rPr lang="fr-FR" baseline="0" dirty="0" smtClean="0"/>
              <a:t/>
            </a:r>
            <a:br>
              <a:rPr lang="fr-FR" baseline="0" dirty="0" smtClean="0"/>
            </a:br>
            <a:endParaRPr lang="fr-FR" baseline="0"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8</a:t>
            </a:fld>
            <a:endParaRPr lang="fr-FR"/>
          </a:p>
        </p:txBody>
      </p:sp>
    </p:spTree>
    <p:extLst>
      <p:ext uri="{BB962C8B-B14F-4D97-AF65-F5344CB8AC3E}">
        <p14:creationId xmlns:p14="http://schemas.microsoft.com/office/powerpoint/2010/main" val="421710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verrons enfin quelles commandes ou quels services utiliser pour</a:t>
            </a:r>
            <a:r>
              <a:rPr lang="fr-FR" baseline="0" dirty="0" smtClean="0"/>
              <a:t> </a:t>
            </a:r>
            <a:r>
              <a:rPr lang="fr-FR" dirty="0" smtClean="0"/>
              <a:t>obtenir</a:t>
            </a:r>
            <a:r>
              <a:rPr lang="fr-FR" baseline="0" dirty="0" smtClean="0"/>
              <a:t> : </a:t>
            </a:r>
          </a:p>
          <a:p>
            <a:pPr marL="185715" indent="-185715">
              <a:buFontTx/>
              <a:buChar char="-"/>
            </a:pPr>
            <a:r>
              <a:rPr lang="fr-FR" baseline="0" dirty="0" smtClean="0"/>
              <a:t>Les lots de vos notices </a:t>
            </a:r>
            <a:r>
              <a:rPr lang="fr-FR" baseline="0" dirty="0" err="1" smtClean="0"/>
              <a:t>dédoublonnées</a:t>
            </a:r>
            <a:endParaRPr lang="fr-FR" baseline="0" dirty="0" smtClean="0"/>
          </a:p>
          <a:p>
            <a:pPr marL="185715" indent="-185715">
              <a:buFontTx/>
              <a:buChar char="-"/>
            </a:pPr>
            <a:r>
              <a:rPr lang="fr-FR" baseline="0" dirty="0" smtClean="0"/>
              <a:t>Les lots de vos suppression d’exemplaires </a:t>
            </a:r>
          </a:p>
          <a:p>
            <a:r>
              <a:rPr lang="fr-FR" baseline="0" dirty="0" smtClean="0"/>
              <a:t/>
            </a:r>
            <a:br>
              <a:rPr lang="fr-FR" baseline="0" dirty="0" smtClean="0"/>
            </a:br>
            <a:endParaRPr lang="fr-FR" baseline="0"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9</a:t>
            </a:fld>
            <a:endParaRPr lang="fr-FR"/>
          </a:p>
        </p:txBody>
      </p:sp>
    </p:spTree>
    <p:extLst>
      <p:ext uri="{BB962C8B-B14F-4D97-AF65-F5344CB8AC3E}">
        <p14:creationId xmlns:p14="http://schemas.microsoft.com/office/powerpoint/2010/main" val="143133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10</a:t>
            </a:fld>
            <a:endParaRPr lang="fr-FR"/>
          </a:p>
        </p:txBody>
      </p:sp>
    </p:spTree>
    <p:extLst>
      <p:ext uri="{BB962C8B-B14F-4D97-AF65-F5344CB8AC3E}">
        <p14:creationId xmlns:p14="http://schemas.microsoft.com/office/powerpoint/2010/main" val="44506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17/11/2017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17/11/2017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17/11/2017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17/11/2017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AF1AFB5-915E-4D0A-971C-5AE5F329E906}" type="datetimeFigureOut">
              <a:rPr lang="fr-FR" smtClean="0"/>
              <a:t>17/11/2017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AF1AFB5-915E-4D0A-971C-5AE5F329E906}" type="datetimeFigureOut">
              <a:rPr lang="fr-FR" smtClean="0"/>
              <a:t>17/11/2017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AF1AFB5-915E-4D0A-971C-5AE5F329E906}" type="datetimeFigureOut">
              <a:rPr lang="fr-FR" smtClean="0"/>
              <a:t>17/11/2017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17/11/2017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17/11/2017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moodle.abes.f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smtClean="0">
                <a:solidFill>
                  <a:srgbClr val="1E2B62"/>
                </a:solidFill>
              </a:rPr>
              <a:t>Les outils de contrôle</a:t>
            </a:r>
          </a:p>
          <a:p>
            <a:pPr>
              <a:defRPr/>
            </a:pPr>
            <a:r>
              <a:rPr lang="fr-FR" b="1" dirty="0">
                <a:solidFill>
                  <a:srgbClr val="1E2B62"/>
                </a:solidFill>
              </a:rPr>
              <a:t>des données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323528" y="3140968"/>
            <a:ext cx="4032448" cy="2339102"/>
          </a:xfrm>
          <a:prstGeom prst="rect">
            <a:avLst/>
          </a:prstGeom>
        </p:spPr>
        <p:txBody>
          <a:bodyPr wrap="square">
            <a:spAutoFit/>
          </a:bodyPr>
          <a:lstStyle/>
          <a:p>
            <a:r>
              <a:rPr lang="fr-FR" b="1" dirty="0">
                <a:solidFill>
                  <a:schemeClr val="tx2"/>
                </a:solidFill>
              </a:rPr>
              <a:t>Description</a:t>
            </a:r>
            <a:endParaRPr lang="fr-FR" dirty="0" smtClean="0">
              <a:solidFill>
                <a:schemeClr val="tx2"/>
              </a:solidFill>
            </a:endParaRPr>
          </a:p>
          <a:p>
            <a:r>
              <a:rPr lang="fr-FR" sz="1600" dirty="0"/>
              <a:t>Formation pour </a:t>
            </a:r>
            <a:r>
              <a:rPr lang="fr-FR" sz="1600" dirty="0" smtClean="0"/>
              <a:t>la prise en main d’outils ou de commandes permettant la mise en place d’une activité de contrôle qualité sur les données du Sudoc</a:t>
            </a:r>
          </a:p>
          <a:p>
            <a:endParaRPr lang="fr-FR" sz="1600" dirty="0"/>
          </a:p>
          <a:p>
            <a:endParaRPr lang="fr-FR" sz="1600" dirty="0" smtClean="0"/>
          </a:p>
          <a:p>
            <a:endParaRPr lang="fr-FR" sz="1600" dirty="0"/>
          </a:p>
          <a:p>
            <a:endParaRPr lang="fr-FR" sz="1600" dirty="0" smtClean="0"/>
          </a:p>
        </p:txBody>
      </p:sp>
      <p:sp>
        <p:nvSpPr>
          <p:cNvPr id="36" name="Rectangle 35"/>
          <p:cNvSpPr/>
          <p:nvPr/>
        </p:nvSpPr>
        <p:spPr>
          <a:xfrm>
            <a:off x="6300192" y="3102332"/>
            <a:ext cx="2520280" cy="1600438"/>
          </a:xfrm>
          <a:prstGeom prst="rect">
            <a:avLst/>
          </a:prstGeom>
        </p:spPr>
        <p:txBody>
          <a:bodyPr wrap="square">
            <a:spAutoFit/>
          </a:bodyPr>
          <a:lstStyle/>
          <a:p>
            <a:r>
              <a:rPr lang="fr-FR" b="1" dirty="0" smtClean="0">
                <a:solidFill>
                  <a:schemeClr val="tx2"/>
                </a:solidFill>
              </a:rPr>
              <a:t>Public</a:t>
            </a:r>
            <a:endParaRPr lang="fr-FR" dirty="0" smtClean="0">
              <a:solidFill>
                <a:schemeClr val="tx2"/>
              </a:solidFill>
            </a:endParaRPr>
          </a:p>
          <a:p>
            <a:r>
              <a:rPr lang="fr-FR" sz="1600" dirty="0" smtClean="0"/>
              <a:t>Correspondant Catalogage</a:t>
            </a:r>
          </a:p>
          <a:p>
            <a:endParaRPr lang="fr-FR" sz="1600" dirty="0"/>
          </a:p>
          <a:p>
            <a:endParaRPr lang="fr-FR" sz="1600" dirty="0" smtClean="0"/>
          </a:p>
          <a:p>
            <a:endParaRPr lang="fr-FR" sz="1600" dirty="0"/>
          </a:p>
          <a:p>
            <a:endParaRPr lang="fr-FR" sz="1600" dirty="0"/>
          </a:p>
        </p:txBody>
      </p:sp>
      <p:sp>
        <p:nvSpPr>
          <p:cNvPr id="37" name="Rectangle 36"/>
          <p:cNvSpPr/>
          <p:nvPr/>
        </p:nvSpPr>
        <p:spPr>
          <a:xfrm>
            <a:off x="107504" y="4726885"/>
            <a:ext cx="8856984" cy="861774"/>
          </a:xfrm>
          <a:prstGeom prst="rect">
            <a:avLst/>
          </a:prstGeom>
        </p:spPr>
        <p:txBody>
          <a:bodyPr wrap="square">
            <a:spAutoFit/>
          </a:bodyPr>
          <a:lstStyle/>
          <a:p>
            <a:pPr algn="ctr"/>
            <a:r>
              <a:rPr lang="fr-FR" b="1" dirty="0" smtClean="0">
                <a:solidFill>
                  <a:schemeClr val="tx2"/>
                </a:solidFill>
              </a:rPr>
              <a:t>Intervenants</a:t>
            </a:r>
          </a:p>
          <a:p>
            <a:pPr algn="ctr"/>
            <a:r>
              <a:rPr lang="fr-FR" sz="1600" dirty="0" smtClean="0"/>
              <a:t>Raphaëlle </a:t>
            </a:r>
            <a:r>
              <a:rPr lang="fr-FR" sz="1600" dirty="0" err="1" smtClean="0"/>
              <a:t>Povéda</a:t>
            </a:r>
            <a:endParaRPr lang="fr-FR" sz="1600" dirty="0" smtClean="0"/>
          </a:p>
          <a:p>
            <a:pPr algn="ctr"/>
            <a:r>
              <a:rPr lang="fr-FR" sz="1600" dirty="0" smtClean="0"/>
              <a:t>Laurent Piquemal</a:t>
            </a:r>
            <a:endParaRPr lang="fr-FR" sz="1600" dirty="0"/>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smtClean="0"/>
              <a:t>La formation débutera à 11h, merci de votre patience…</a:t>
            </a:r>
            <a:r>
              <a:rPr lang="fr-FR" sz="1100" dirty="0"/>
              <a:t/>
            </a:r>
            <a:br>
              <a:rPr lang="fr-FR" sz="1100" dirty="0"/>
            </a:br>
            <a:r>
              <a:rPr lang="fr-FR" sz="1100" u="sng" dirty="0"/>
              <a:t>Attention :</a:t>
            </a:r>
            <a:r>
              <a:rPr lang="fr-FR" sz="1100" dirty="0"/>
              <a:t> </a:t>
            </a:r>
            <a:r>
              <a:rPr lang="fr-FR" sz="1100" dirty="0" smtClean="0"/>
              <a:t>La </a:t>
            </a:r>
            <a:r>
              <a:rPr lang="fr-FR" sz="1100" dirty="0"/>
              <a:t>session sera enregistrée afin d'être diffusée sur notre </a:t>
            </a:r>
            <a:r>
              <a:rPr lang="fr-FR" sz="1100" dirty="0" smtClean="0"/>
              <a:t>plateforme d'autoformation </a:t>
            </a:r>
            <a:r>
              <a:rPr lang="fr-FR" sz="1100" dirty="0" smtClean="0">
                <a:hlinkClick r:id="rId4"/>
              </a:rPr>
              <a:t>http://moodle.abes.fr</a:t>
            </a:r>
            <a:r>
              <a:rPr lang="fr-FR" sz="1100" dirty="0" smtClean="0"/>
              <a:t>.</a:t>
            </a:r>
            <a:br>
              <a:rPr lang="fr-FR" sz="1100" dirty="0" smtClean="0"/>
            </a:br>
            <a:r>
              <a:rPr lang="fr-FR" sz="1100" dirty="0" smtClean="0"/>
              <a:t>En </a:t>
            </a:r>
            <a:r>
              <a:rPr lang="fr-FR" sz="1100" dirty="0"/>
              <a:t>rejoignant cette session, vous consentez à ces enregistrements.</a:t>
            </a:r>
          </a:p>
        </p:txBody>
      </p:sp>
      <p:pic>
        <p:nvPicPr>
          <p:cNvPr id="1040" name="Picture 16" descr="Sudoc"/>
          <p:cNvPicPr>
            <a:picLocks noChangeAspect="1" noChangeArrowheads="1"/>
          </p:cNvPicPr>
          <p:nvPr/>
        </p:nvPicPr>
        <p:blipFill rotWithShape="1">
          <a:blip r:embed="rId5">
            <a:extLst>
              <a:ext uri="{28A0092B-C50C-407E-A947-70E740481C1C}">
                <a14:useLocalDpi xmlns:a14="http://schemas.microsoft.com/office/drawing/2010/main" val="0"/>
              </a:ext>
            </a:extLst>
          </a:blip>
          <a:srcRect l="23624" r="24717"/>
          <a:stretch/>
        </p:blipFill>
        <p:spPr bwMode="auto">
          <a:xfrm>
            <a:off x="7795095" y="2315328"/>
            <a:ext cx="731938" cy="7084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298283"/>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15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4300" b="1" dirty="0" smtClean="0">
                <a:solidFill>
                  <a:srgbClr val="1E2B62"/>
                </a:solidFill>
                <a:latin typeface="+mj-lt"/>
                <a:ea typeface="+mj-ea"/>
                <a:cs typeface="+mj-cs"/>
              </a:rPr>
              <a:t>Les différents contrôles </a:t>
            </a:r>
          </a:p>
          <a:p>
            <a:pPr marL="0" indent="0" algn="ctr">
              <a:buNone/>
            </a:pPr>
            <a:r>
              <a:rPr lang="fr-FR" sz="4300" b="1" dirty="0" smtClean="0">
                <a:solidFill>
                  <a:srgbClr val="1E2B62"/>
                </a:solidFill>
                <a:latin typeface="+mj-lt"/>
                <a:ea typeface="+mj-ea"/>
                <a:cs typeface="+mj-cs"/>
              </a:rPr>
              <a:t>qu’on peut effectuer : </a:t>
            </a:r>
            <a:endParaRPr lang="fr-FR" sz="4300" b="1" dirty="0">
              <a:solidFill>
                <a:srgbClr val="1E2B62"/>
              </a:solidFill>
              <a:latin typeface="+mj-lt"/>
              <a:ea typeface="+mj-ea"/>
              <a:cs typeface="+mj-cs"/>
            </a:endParaRPr>
          </a:p>
        </p:txBody>
      </p:sp>
    </p:spTree>
    <p:extLst>
      <p:ext uri="{BB962C8B-B14F-4D97-AF65-F5344CB8AC3E}">
        <p14:creationId xmlns:p14="http://schemas.microsoft.com/office/powerpoint/2010/main" val="2978937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268760"/>
            <a:ext cx="7776864" cy="2736304"/>
          </a:xfrm>
          <a:prstGeom prst="wedgeRoundRectCallout">
            <a:avLst>
              <a:gd name="adj1" fmla="val 40651"/>
              <a:gd name="adj2" fmla="val 8895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p:txBody>
          <a:bodyPr/>
          <a:lstStyle/>
          <a:p>
            <a:pPr marL="0" indent="0">
              <a:buNone/>
            </a:pPr>
            <a:r>
              <a:rPr lang="fr-FR" dirty="0" smtClean="0">
                <a:solidFill>
                  <a:schemeClr val="accent2"/>
                </a:solidFill>
              </a:rPr>
              <a:t>Je veux rechercher des notices dans </a:t>
            </a:r>
            <a:r>
              <a:rPr lang="fr-FR" dirty="0" err="1" smtClean="0">
                <a:solidFill>
                  <a:schemeClr val="accent2"/>
                </a:solidFill>
              </a:rPr>
              <a:t>WinIBW</a:t>
            </a:r>
            <a:endParaRPr lang="fr-FR" dirty="0" smtClean="0">
              <a:solidFill>
                <a:schemeClr val="accent2"/>
              </a:solidFill>
            </a:endParaRPr>
          </a:p>
          <a:p>
            <a:pPr marL="0" indent="0">
              <a:buNone/>
            </a:pPr>
            <a:r>
              <a:rPr lang="fr-FR" dirty="0" smtClean="0">
                <a:solidFill>
                  <a:schemeClr val="accent2"/>
                </a:solidFill>
              </a:rPr>
              <a:t> à partir de </a:t>
            </a:r>
            <a:r>
              <a:rPr lang="fr-FR" b="1" dirty="0" smtClean="0">
                <a:solidFill>
                  <a:schemeClr val="accent2"/>
                </a:solidFill>
              </a:rPr>
              <a:t>mes données locales</a:t>
            </a:r>
          </a:p>
          <a:p>
            <a:pPr marL="0" indent="0">
              <a:buNone/>
            </a:pPr>
            <a:r>
              <a:rPr lang="fr-FR" b="1" dirty="0" smtClean="0">
                <a:solidFill>
                  <a:schemeClr val="accent2"/>
                </a:solidFill>
              </a:rPr>
              <a:t/>
            </a:r>
            <a:br>
              <a:rPr lang="fr-FR" b="1" dirty="0" smtClean="0">
                <a:solidFill>
                  <a:schemeClr val="accent2"/>
                </a:solidFill>
              </a:rPr>
            </a:br>
            <a:r>
              <a:rPr lang="fr-FR" dirty="0" smtClean="0">
                <a:solidFill>
                  <a:schemeClr val="accent2"/>
                </a:solidFill>
              </a:rPr>
              <a:t>(ma cote, mon code à barre </a:t>
            </a:r>
            <a:r>
              <a:rPr lang="fr-FR" dirty="0" err="1" smtClean="0">
                <a:solidFill>
                  <a:schemeClr val="accent2"/>
                </a:solidFill>
              </a:rPr>
              <a:t>etc</a:t>
            </a:r>
            <a:r>
              <a:rPr lang="fr-FR" dirty="0" smtClean="0">
                <a:solidFill>
                  <a:schemeClr val="accent2"/>
                </a:solidFill>
              </a:rPr>
              <a:t>)</a:t>
            </a:r>
            <a:endParaRPr lang="fr-FR" dirty="0">
              <a:solidFill>
                <a:schemeClr val="accent2"/>
              </a:solidFill>
            </a:endParaRPr>
          </a:p>
        </p:txBody>
      </p:sp>
      <p:pic>
        <p:nvPicPr>
          <p:cNvPr id="5" name="Picture 2" descr="Point D'Interrogation, Question, Aide, Réponse, Symb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553" y="5568553"/>
            <a:ext cx="1289447" cy="12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12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7200" dirty="0" smtClean="0">
                <a:solidFill>
                  <a:schemeClr val="accent2"/>
                </a:solidFill>
              </a:rPr>
              <a:t>CHE + index local</a:t>
            </a:r>
            <a:endParaRPr lang="fr-FR" sz="7200" dirty="0">
              <a:solidFill>
                <a:schemeClr val="accent2"/>
              </a:solidFill>
            </a:endParaRPr>
          </a:p>
        </p:txBody>
      </p:sp>
    </p:spTree>
    <p:extLst>
      <p:ext uri="{BB962C8B-B14F-4D97-AF65-F5344CB8AC3E}">
        <p14:creationId xmlns:p14="http://schemas.microsoft.com/office/powerpoint/2010/main" val="4203560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Les index locaux</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23528" y="1988840"/>
            <a:ext cx="7920880" cy="4585871"/>
          </a:xfrm>
          <a:prstGeom prst="rect">
            <a:avLst/>
          </a:prstGeom>
          <a:noFill/>
        </p:spPr>
        <p:txBody>
          <a:bodyPr wrap="square" rtlCol="0">
            <a:spAutoFit/>
          </a:bodyPr>
          <a:lstStyle/>
          <a:p>
            <a:r>
              <a:rPr lang="fr-FR" sz="3200" dirty="0" smtClean="0">
                <a:solidFill>
                  <a:schemeClr val="accent2"/>
                </a:solidFill>
              </a:rPr>
              <a:t>Qui ? </a:t>
            </a:r>
          </a:p>
          <a:p>
            <a:r>
              <a:rPr lang="fr-FR" sz="3200" dirty="0" smtClean="0"/>
              <a:t>Le détenteur d’un login XX, TA, CA, CB, CC</a:t>
            </a:r>
          </a:p>
          <a:p>
            <a:endParaRPr lang="fr-FR" sz="3200" dirty="0" smtClean="0">
              <a:solidFill>
                <a:schemeClr val="accent3">
                  <a:lumMod val="75000"/>
                </a:schemeClr>
              </a:solidFill>
            </a:endParaRPr>
          </a:p>
          <a:p>
            <a:r>
              <a:rPr lang="fr-FR" sz="3200" dirty="0" smtClean="0">
                <a:solidFill>
                  <a:schemeClr val="accent2"/>
                </a:solidFill>
              </a:rPr>
              <a:t>Quelles notices ? </a:t>
            </a:r>
            <a:endParaRPr lang="fr-FR" sz="3200" dirty="0">
              <a:solidFill>
                <a:schemeClr val="accent2"/>
              </a:solidFill>
            </a:endParaRPr>
          </a:p>
          <a:p>
            <a:r>
              <a:rPr lang="fr-FR" sz="3200" dirty="0" smtClean="0"/>
              <a:t>Notices bibliographiques </a:t>
            </a:r>
            <a:r>
              <a:rPr lang="fr-FR" sz="3200" dirty="0" err="1" smtClean="0"/>
              <a:t>exemplarisées</a:t>
            </a:r>
            <a:endParaRPr lang="fr-FR" sz="3200" dirty="0" smtClean="0"/>
          </a:p>
          <a:p>
            <a:endParaRPr lang="fr-FR" sz="3200" dirty="0" smtClean="0">
              <a:solidFill>
                <a:schemeClr val="accent3">
                  <a:lumMod val="75000"/>
                </a:schemeClr>
              </a:solidFill>
            </a:endParaRPr>
          </a:p>
          <a:p>
            <a:r>
              <a:rPr lang="fr-FR" sz="3200" dirty="0" smtClean="0">
                <a:solidFill>
                  <a:schemeClr val="accent2"/>
                </a:solidFill>
              </a:rPr>
              <a:t>Quel périmètre ? </a:t>
            </a:r>
          </a:p>
          <a:p>
            <a:r>
              <a:rPr lang="fr-FR" sz="3200" dirty="0" smtClean="0"/>
              <a:t>l’ILN (dans pratiquement tous les cas)</a:t>
            </a:r>
          </a:p>
          <a:p>
            <a:endParaRPr lang="fr-FR" dirty="0"/>
          </a:p>
          <a:p>
            <a:endParaRPr lang="fr-FR" dirty="0"/>
          </a:p>
        </p:txBody>
      </p:sp>
    </p:spTree>
    <p:extLst>
      <p:ext uri="{BB962C8B-B14F-4D97-AF65-F5344CB8AC3E}">
        <p14:creationId xmlns:p14="http://schemas.microsoft.com/office/powerpoint/2010/main" val="181313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Les index locaux</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au 6"/>
          <p:cNvGraphicFramePr>
            <a:graphicFrameLocks noGrp="1"/>
          </p:cNvGraphicFramePr>
          <p:nvPr>
            <p:extLst>
              <p:ext uri="{D42A27DB-BD31-4B8C-83A1-F6EECF244321}">
                <p14:modId xmlns:p14="http://schemas.microsoft.com/office/powerpoint/2010/main" val="2359599378"/>
              </p:ext>
            </p:extLst>
          </p:nvPr>
        </p:nvGraphicFramePr>
        <p:xfrm>
          <a:off x="250825" y="1687604"/>
          <a:ext cx="8640762" cy="4839033"/>
        </p:xfrm>
        <a:graphic>
          <a:graphicData uri="http://schemas.openxmlformats.org/drawingml/2006/table">
            <a:tbl>
              <a:tblPr firstRow="1" bandRow="1">
                <a:tableStyleId>{21E4AEA4-8DFA-4A89-87EB-49C32662AFE0}</a:tableStyleId>
              </a:tblPr>
              <a:tblGrid>
                <a:gridCol w="1008807"/>
                <a:gridCol w="5112568"/>
                <a:gridCol w="2519387"/>
              </a:tblGrid>
              <a:tr h="714961">
                <a:tc>
                  <a:txBody>
                    <a:bodyPr/>
                    <a:lstStyle/>
                    <a:p>
                      <a:r>
                        <a:rPr lang="fr-FR" sz="1600" dirty="0" smtClean="0"/>
                        <a:t>Index</a:t>
                      </a:r>
                      <a:endParaRPr lang="fr-FR" sz="1600" dirty="0"/>
                    </a:p>
                  </a:txBody>
                  <a:tcPr marL="91437" marR="91437" marT="45727" marB="45727"/>
                </a:tc>
                <a:tc>
                  <a:txBody>
                    <a:bodyPr/>
                    <a:lstStyle/>
                    <a:p>
                      <a:r>
                        <a:rPr lang="fr-FR" sz="1600" dirty="0" smtClean="0"/>
                        <a:t>Recherche dans les</a:t>
                      </a:r>
                      <a:r>
                        <a:rPr lang="fr-FR" sz="1600" baseline="0" dirty="0" smtClean="0"/>
                        <a:t> zones …</a:t>
                      </a:r>
                      <a:endParaRPr lang="fr-FR" sz="1600" dirty="0"/>
                    </a:p>
                  </a:txBody>
                  <a:tcPr marL="91437" marR="91437" marT="45727" marB="45727"/>
                </a:tc>
                <a:tc>
                  <a:txBody>
                    <a:bodyPr/>
                    <a:lstStyle/>
                    <a:p>
                      <a:r>
                        <a:rPr lang="fr-FR" sz="1600" dirty="0" smtClean="0"/>
                        <a:t>Exemple</a:t>
                      </a:r>
                      <a:endParaRPr lang="fr-FR" sz="1600" dirty="0"/>
                    </a:p>
                  </a:txBody>
                  <a:tcPr marL="91437" marR="91437" marT="45727" marB="45727"/>
                </a:tc>
              </a:tr>
              <a:tr h="659724">
                <a:tc>
                  <a:txBody>
                    <a:bodyPr/>
                    <a:lstStyle/>
                    <a:p>
                      <a:r>
                        <a:rPr lang="fr-FR" altLang="fr-FR" sz="1800" dirty="0" smtClean="0"/>
                        <a:t>RBC</a:t>
                      </a:r>
                      <a:endParaRPr lang="fr-FR" sz="1800" dirty="0"/>
                    </a:p>
                  </a:txBody>
                  <a:tcPr marL="91437" marR="91437" marT="45727" marB="45727"/>
                </a:tc>
                <a:tc>
                  <a:txBody>
                    <a:bodyPr/>
                    <a:lstStyle/>
                    <a:p>
                      <a:r>
                        <a:rPr lang="fr-FR" sz="1800" dirty="0" smtClean="0"/>
                        <a:t>n° RCR de votre bibliothèque présent dans la</a:t>
                      </a:r>
                      <a:r>
                        <a:rPr lang="fr-FR" sz="1800" baseline="0" dirty="0" smtClean="0"/>
                        <a:t> notice d’exemplaire (930 $b)</a:t>
                      </a:r>
                      <a:endParaRPr lang="fr-FR" sz="1800" b="1" dirty="0"/>
                    </a:p>
                  </a:txBody>
                  <a:tcPr marL="91437" marR="91437" marT="45727" marB="45727"/>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800" dirty="0" smtClean="0"/>
                        <a:t>che </a:t>
                      </a:r>
                      <a:r>
                        <a:rPr lang="fr-FR" sz="1800" dirty="0" err="1" smtClean="0"/>
                        <a:t>rbc</a:t>
                      </a:r>
                      <a:r>
                        <a:rPr lang="fr-FR" sz="1800" dirty="0" smtClean="0"/>
                        <a:t> 060882104</a:t>
                      </a:r>
                      <a:endParaRPr lang="fr-FR" sz="1800" dirty="0"/>
                    </a:p>
                  </a:txBody>
                  <a:tcPr marL="91437" marR="91437" marT="45727" marB="45727"/>
                </a:tc>
              </a:tr>
              <a:tr h="733753">
                <a:tc>
                  <a:txBody>
                    <a:bodyPr/>
                    <a:lstStyle/>
                    <a:p>
                      <a:pPr>
                        <a:lnSpc>
                          <a:spcPct val="90000"/>
                        </a:lnSpc>
                        <a:buFont typeface="Wingdings" pitchFamily="2" charset="2"/>
                        <a:buNone/>
                      </a:pPr>
                      <a:r>
                        <a:rPr lang="fr-FR" altLang="fr-FR" sz="1800" dirty="0" smtClean="0"/>
                        <a:t>COD</a:t>
                      </a:r>
                      <a:endParaRPr lang="fr-FR" altLang="fr-FR" sz="1800" b="0" dirty="0" smtClean="0"/>
                    </a:p>
                  </a:txBody>
                  <a:tcPr marL="91437" marR="91437" marT="45727" marB="45727"/>
                </a:tc>
                <a:tc>
                  <a:txBody>
                    <a:bodyPr/>
                    <a:lstStyle/>
                    <a:p>
                      <a:r>
                        <a:rPr lang="fr-FR" sz="1800" dirty="0" smtClean="0"/>
                        <a:t>Code à barres (915 $b)</a:t>
                      </a:r>
                      <a:endParaRPr lang="fr-FR" sz="1800" dirty="0"/>
                    </a:p>
                  </a:txBody>
                  <a:tcPr marL="91437" marR="91437" marT="45727" marB="45727"/>
                </a:tc>
                <a:tc>
                  <a:txBody>
                    <a:bodyPr/>
                    <a:lstStyle/>
                    <a:p>
                      <a:r>
                        <a:rPr lang="fr-FR" sz="1800" dirty="0" smtClean="0"/>
                        <a:t>che </a:t>
                      </a:r>
                      <a:r>
                        <a:rPr lang="fr-FR" sz="1800" dirty="0" err="1" smtClean="0"/>
                        <a:t>cod</a:t>
                      </a:r>
                      <a:r>
                        <a:rPr lang="fr-FR" sz="1800" baseline="0" dirty="0" smtClean="0"/>
                        <a:t> 123456789</a:t>
                      </a:r>
                      <a:br>
                        <a:rPr lang="fr-FR" sz="1800" baseline="0" dirty="0" smtClean="0"/>
                      </a:br>
                      <a:r>
                        <a:rPr lang="fr-FR" sz="1800" baseline="0" dirty="0" err="1" smtClean="0"/>
                        <a:t>che</a:t>
                      </a:r>
                      <a:r>
                        <a:rPr lang="fr-FR" sz="1800" baseline="0" dirty="0" smtClean="0"/>
                        <a:t> </a:t>
                      </a:r>
                      <a:r>
                        <a:rPr lang="fr-FR" sz="1800" baseline="0" dirty="0" err="1" smtClean="0"/>
                        <a:t>cod</a:t>
                      </a:r>
                      <a:r>
                        <a:rPr lang="fr-FR" sz="1800" baseline="0" dirty="0" smtClean="0"/>
                        <a:t> 123456?</a:t>
                      </a:r>
                      <a:endParaRPr lang="fr-FR" sz="1800" dirty="0"/>
                    </a:p>
                  </a:txBody>
                  <a:tcPr marL="91437" marR="91437" marT="45727" marB="45727"/>
                </a:tc>
              </a:tr>
              <a:tr h="640932">
                <a:tc>
                  <a:txBody>
                    <a:bodyPr/>
                    <a:lstStyle/>
                    <a:p>
                      <a:pPr>
                        <a:lnSpc>
                          <a:spcPct val="90000"/>
                        </a:lnSpc>
                        <a:buFont typeface="Wingdings" pitchFamily="2" charset="2"/>
                        <a:buNone/>
                      </a:pPr>
                      <a:r>
                        <a:rPr lang="fr-FR" altLang="fr-FR" sz="1800" dirty="0" smtClean="0"/>
                        <a:t>COT</a:t>
                      </a:r>
                      <a:endParaRPr lang="fr-FR" altLang="fr-FR" sz="1800" b="0" dirty="0" smtClean="0"/>
                    </a:p>
                  </a:txBody>
                  <a:tcPr marL="91437" marR="91437" marT="45727" marB="45727"/>
                </a:tc>
                <a:tc>
                  <a:txBody>
                    <a:bodyPr/>
                    <a:lstStyle/>
                    <a:p>
                      <a:r>
                        <a:rPr lang="fr-FR" sz="1800" dirty="0" smtClean="0"/>
                        <a:t>Cote (930 $a)</a:t>
                      </a:r>
                      <a:endParaRPr lang="fr-FR" sz="1800" dirty="0"/>
                    </a:p>
                  </a:txBody>
                  <a:tcPr marL="91437" marR="91437" marT="45727" marB="45727"/>
                </a:tc>
                <a:tc>
                  <a:txBody>
                    <a:bodyPr/>
                    <a:lstStyle/>
                    <a:p>
                      <a:r>
                        <a:rPr lang="fr-FR" sz="1800" dirty="0" smtClean="0"/>
                        <a:t>che </a:t>
                      </a:r>
                      <a:r>
                        <a:rPr lang="fr-FR" sz="1800" dirty="0" err="1" smtClean="0"/>
                        <a:t>cot</a:t>
                      </a:r>
                      <a:r>
                        <a:rPr lang="fr-FR" sz="1800" dirty="0" smtClean="0"/>
                        <a:t> </a:t>
                      </a:r>
                      <a:r>
                        <a:rPr lang="fr-FR" sz="1800" baseline="0" dirty="0" smtClean="0"/>
                        <a:t>944.2</a:t>
                      </a:r>
                      <a:br>
                        <a:rPr lang="fr-FR" sz="1800" baseline="0" dirty="0" smtClean="0"/>
                      </a:br>
                      <a:r>
                        <a:rPr lang="fr-FR" sz="1800" baseline="0" dirty="0" err="1" smtClean="0"/>
                        <a:t>che</a:t>
                      </a:r>
                      <a:r>
                        <a:rPr lang="fr-FR" sz="1800" baseline="0" dirty="0" smtClean="0"/>
                        <a:t> </a:t>
                      </a:r>
                      <a:r>
                        <a:rPr lang="fr-FR" sz="1800" baseline="0" dirty="0" err="1" smtClean="0"/>
                        <a:t>cot</a:t>
                      </a:r>
                      <a:r>
                        <a:rPr lang="fr-FR" sz="1800" baseline="0" dirty="0" smtClean="0"/>
                        <a:t> 944?</a:t>
                      </a:r>
                      <a:endParaRPr lang="fr-FR" sz="1800" dirty="0"/>
                    </a:p>
                  </a:txBody>
                  <a:tcPr marL="91437" marR="91437" marT="45727" marB="45727"/>
                </a:tc>
              </a:tr>
              <a:tr h="728180">
                <a:tc>
                  <a:txBody>
                    <a:bodyPr/>
                    <a:lstStyle/>
                    <a:p>
                      <a:pPr marL="0" marR="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1800" dirty="0" smtClean="0"/>
                        <a:t>INL</a:t>
                      </a:r>
                      <a:endParaRPr lang="fr-FR" altLang="fr-FR" sz="1800" b="0" dirty="0" smtClean="0"/>
                    </a:p>
                  </a:txBody>
                  <a:tcPr marL="91437" marR="91437" marT="45727" marB="45727"/>
                </a:tc>
                <a:tc>
                  <a:txBody>
                    <a:bodyPr/>
                    <a:lstStyle/>
                    <a:p>
                      <a:r>
                        <a:rPr lang="fr-FR" sz="1800" dirty="0" smtClean="0"/>
                        <a:t>Mention de </a:t>
                      </a:r>
                      <a:r>
                        <a:rPr lang="fr-FR" sz="1800" dirty="0" err="1" smtClean="0"/>
                        <a:t>rétroconversion</a:t>
                      </a:r>
                      <a:r>
                        <a:rPr lang="fr-FR" sz="1800" dirty="0" smtClean="0"/>
                        <a:t> (991 $a $b)</a:t>
                      </a:r>
                      <a:br>
                        <a:rPr lang="fr-FR" sz="1800" dirty="0" smtClean="0"/>
                      </a:br>
                      <a:r>
                        <a:rPr lang="fr-FR" sz="1800" dirty="0" smtClean="0"/>
                        <a:t>Mention d’exemplarisation</a:t>
                      </a:r>
                      <a:r>
                        <a:rPr lang="fr-FR" sz="1800" baseline="0" dirty="0" smtClean="0"/>
                        <a:t> automatique </a:t>
                      </a:r>
                      <a:r>
                        <a:rPr lang="fr-FR" sz="1800" dirty="0" smtClean="0"/>
                        <a:t>(991 $a $b)</a:t>
                      </a:r>
                      <a:endParaRPr lang="fr-FR" sz="1800" dirty="0"/>
                    </a:p>
                  </a:txBody>
                  <a:tcPr marL="91437" marR="91437" marT="45727" marB="45727"/>
                </a:tc>
                <a:tc>
                  <a:txBody>
                    <a:bodyPr/>
                    <a:lstStyle/>
                    <a:p>
                      <a:r>
                        <a:rPr lang="fr-FR" sz="1800" kern="1200" dirty="0" smtClean="0"/>
                        <a:t>che inl retro?</a:t>
                      </a:r>
                      <a:br>
                        <a:rPr lang="fr-FR" sz="1800" kern="1200" dirty="0" smtClean="0"/>
                      </a:br>
                      <a:r>
                        <a:rPr lang="fr-FR" sz="1800" kern="1200" dirty="0" err="1" smtClean="0"/>
                        <a:t>che</a:t>
                      </a:r>
                      <a:r>
                        <a:rPr lang="fr-FR" sz="1800" kern="1200" dirty="0" smtClean="0"/>
                        <a:t> </a:t>
                      </a:r>
                      <a:r>
                        <a:rPr lang="fr-FR" sz="1800" kern="1200" dirty="0" err="1" smtClean="0"/>
                        <a:t>inl</a:t>
                      </a:r>
                      <a:r>
                        <a:rPr lang="fr-FR" sz="1800" kern="1200" dirty="0" smtClean="0"/>
                        <a:t> exemplaire</a:t>
                      </a:r>
                      <a:endParaRPr lang="fr-FR" sz="1800" b="1" i="1" kern="1200" dirty="0">
                        <a:solidFill>
                          <a:srgbClr val="000099"/>
                        </a:solidFill>
                        <a:latin typeface="+mn-lt"/>
                        <a:ea typeface="+mn-ea"/>
                        <a:cs typeface="+mn-cs"/>
                      </a:endParaRPr>
                    </a:p>
                  </a:txBody>
                  <a:tcPr marL="91437" marR="91437" marT="45727" marB="45727"/>
                </a:tc>
              </a:tr>
              <a:tr h="721389">
                <a:tc>
                  <a:txBody>
                    <a:bodyPr/>
                    <a:lstStyle/>
                    <a:p>
                      <a:pPr marL="0" marR="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1800" dirty="0" smtClean="0"/>
                        <a:t>PCP</a:t>
                      </a:r>
                      <a:endParaRPr lang="fr-FR" altLang="fr-FR" sz="1800" b="0" dirty="0" smtClean="0"/>
                    </a:p>
                  </a:txBody>
                  <a:tcPr marL="91437" marR="91437" marT="45727" marB="45727"/>
                </a:tc>
                <a:tc>
                  <a:txBody>
                    <a:bodyPr/>
                    <a:lstStyle/>
                    <a:p>
                      <a:r>
                        <a:rPr lang="fr-FR" sz="1800" dirty="0" smtClean="0"/>
                        <a:t>Code du Plan de conservation </a:t>
                      </a:r>
                      <a:r>
                        <a:rPr lang="fr-FR" sz="1800" baseline="0" dirty="0" smtClean="0"/>
                        <a:t>partagé</a:t>
                      </a:r>
                    </a:p>
                    <a:p>
                      <a:r>
                        <a:rPr lang="fr-FR" sz="1800" baseline="0" dirty="0" smtClean="0"/>
                        <a:t>(voir dans GM, 930 $z)</a:t>
                      </a:r>
                      <a:endParaRPr lang="fr-FR" sz="1800" i="1" dirty="0"/>
                    </a:p>
                  </a:txBody>
                  <a:tcPr marL="91437" marR="91437" marT="45727" marB="45727"/>
                </a:tc>
                <a:tc>
                  <a:txBody>
                    <a:bodyPr/>
                    <a:lstStyle/>
                    <a:p>
                      <a:pPr marL="0" algn="l" defTabSz="914400" rtl="0" eaLnBrk="1" latinLnBrk="0" hangingPunct="1"/>
                      <a:r>
                        <a:rPr lang="fr-FR" sz="1800" kern="1200" dirty="0" smtClean="0"/>
                        <a:t>che pcp XXXX</a:t>
                      </a:r>
                      <a:endParaRPr lang="fr-FR" sz="1800" b="1" i="1" kern="1200" dirty="0">
                        <a:solidFill>
                          <a:srgbClr val="000099"/>
                        </a:solidFill>
                        <a:latin typeface="+mn-lt"/>
                        <a:ea typeface="+mn-ea"/>
                        <a:cs typeface="+mn-cs"/>
                      </a:endParaRPr>
                    </a:p>
                  </a:txBody>
                  <a:tcPr marL="91437" marR="91437" marT="45727" marB="45727"/>
                </a:tc>
              </a:tr>
              <a:tr h="530134">
                <a:tc>
                  <a:txBody>
                    <a:bodyPr/>
                    <a:lstStyle/>
                    <a:p>
                      <a:pPr>
                        <a:lnSpc>
                          <a:spcPct val="90000"/>
                        </a:lnSpc>
                        <a:buFont typeface="Wingdings" pitchFamily="2" charset="2"/>
                        <a:buNone/>
                      </a:pPr>
                      <a:r>
                        <a:rPr lang="fr-FR" altLang="fr-FR" sz="1800" dirty="0" smtClean="0"/>
                        <a:t>RPC</a:t>
                      </a:r>
                      <a:endParaRPr lang="fr-FR" altLang="fr-FR" sz="1800" b="0" dirty="0" smtClean="0"/>
                    </a:p>
                  </a:txBody>
                  <a:tcPr marL="91437" marR="91437" marT="45727" marB="45727"/>
                </a:tc>
                <a:tc>
                  <a:txBody>
                    <a:bodyPr/>
                    <a:lstStyle/>
                    <a:p>
                      <a:r>
                        <a:rPr lang="fr-FR" sz="1800" dirty="0" smtClean="0"/>
                        <a:t>Note d'exemplaire </a:t>
                      </a:r>
                      <a:r>
                        <a:rPr lang="fr-FR" sz="1800" baseline="0" dirty="0" smtClean="0"/>
                        <a:t> : </a:t>
                      </a:r>
                      <a:r>
                        <a:rPr lang="fr-FR" sz="1800" dirty="0" smtClean="0"/>
                        <a:t>Reliure, Provenance, Conservation</a:t>
                      </a:r>
                      <a:r>
                        <a:rPr lang="fr-FR" sz="1800" baseline="0" dirty="0" smtClean="0"/>
                        <a:t> (E3XX, E7XX)</a:t>
                      </a:r>
                      <a:endParaRPr lang="fr-FR" sz="1800" dirty="0"/>
                    </a:p>
                  </a:txBody>
                  <a:tcPr marL="91437" marR="91437" marT="45727" marB="45727"/>
                </a:tc>
                <a:tc>
                  <a:txBody>
                    <a:bodyPr/>
                    <a:lstStyle/>
                    <a:p>
                      <a:r>
                        <a:rPr lang="fr-FR" sz="1800" kern="1200" dirty="0" smtClean="0"/>
                        <a:t>che rpc reliure</a:t>
                      </a:r>
                      <a:endParaRPr lang="fr-FR" sz="1800" b="1" i="1" kern="1200" dirty="0">
                        <a:solidFill>
                          <a:srgbClr val="000099"/>
                        </a:solidFill>
                        <a:latin typeface="+mn-lt"/>
                        <a:ea typeface="+mn-ea"/>
                        <a:cs typeface="+mn-cs"/>
                      </a:endParaRPr>
                    </a:p>
                  </a:txBody>
                  <a:tcPr marL="91437" marR="91437" marT="45727" marB="45727"/>
                </a:tc>
              </a:tr>
            </a:tbl>
          </a:graphicData>
        </a:graphic>
      </p:graphicFrame>
    </p:spTree>
    <p:extLst>
      <p:ext uri="{BB962C8B-B14F-4D97-AF65-F5344CB8AC3E}">
        <p14:creationId xmlns:p14="http://schemas.microsoft.com/office/powerpoint/2010/main" val="2515003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191"/>
            <a:ext cx="8229600" cy="1143000"/>
          </a:xfrm>
        </p:spPr>
        <p:txBody>
          <a:bodyPr>
            <a:normAutofit/>
          </a:bodyPr>
          <a:lstStyle/>
          <a:p>
            <a:r>
              <a:rPr lang="fr-FR" dirty="0" smtClean="0">
                <a:solidFill>
                  <a:schemeClr val="tx1">
                    <a:lumMod val="50000"/>
                    <a:lumOff val="50000"/>
                  </a:schemeClr>
                </a:solidFill>
              </a:rPr>
              <a:t>Usage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275860" y="602115"/>
            <a:ext cx="8640960" cy="583512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dirty="0" smtClean="0">
              <a:solidFill>
                <a:schemeClr val="accent3">
                  <a:lumMod val="75000"/>
                </a:schemeClr>
              </a:solidFill>
            </a:endParaRPr>
          </a:p>
          <a:p>
            <a:pPr marL="0" indent="0">
              <a:buFont typeface="Arial" pitchFamily="34" charset="0"/>
              <a:buNone/>
            </a:pPr>
            <a:r>
              <a:rPr lang="fr-FR" dirty="0" smtClean="0">
                <a:solidFill>
                  <a:schemeClr val="accent2"/>
                </a:solidFill>
              </a:rPr>
              <a:t>Cela peut servir à : </a:t>
            </a:r>
          </a:p>
          <a:p>
            <a:pPr marL="0" indent="0">
              <a:buFont typeface="Arial" pitchFamily="34" charset="0"/>
              <a:buNone/>
            </a:pPr>
            <a:endParaRPr lang="fr-FR" sz="1100" dirty="0" smtClean="0"/>
          </a:p>
          <a:p>
            <a:pPr>
              <a:buClr>
                <a:schemeClr val="accent2"/>
              </a:buClr>
            </a:pPr>
            <a:r>
              <a:rPr lang="fr-FR" sz="3000" dirty="0" smtClean="0"/>
              <a:t>Rechercher dans ses collections avec </a:t>
            </a:r>
            <a:r>
              <a:rPr lang="fr-FR" sz="3000" dirty="0" err="1" smtClean="0"/>
              <a:t>WinIBW</a:t>
            </a:r>
            <a:r>
              <a:rPr lang="fr-FR" sz="3000" dirty="0" smtClean="0"/>
              <a:t> quand l’OPAC est indisponible</a:t>
            </a:r>
          </a:p>
          <a:p>
            <a:pPr>
              <a:buClr>
                <a:schemeClr val="accent2"/>
              </a:buClr>
            </a:pPr>
            <a:endParaRPr lang="fr-FR" sz="1100" dirty="0"/>
          </a:p>
          <a:p>
            <a:pPr>
              <a:buClr>
                <a:schemeClr val="accent2"/>
              </a:buClr>
            </a:pPr>
            <a:r>
              <a:rPr lang="fr-FR" sz="3000" dirty="0" smtClean="0"/>
              <a:t>Limiter la recherche dans </a:t>
            </a:r>
            <a:r>
              <a:rPr lang="fr-FR" sz="3000" dirty="0" err="1" smtClean="0"/>
              <a:t>WinIBW</a:t>
            </a:r>
            <a:r>
              <a:rPr lang="fr-FR" sz="3000" dirty="0" smtClean="0"/>
              <a:t> au périmètre :</a:t>
            </a:r>
          </a:p>
          <a:p>
            <a:pPr lvl="1">
              <a:buClr>
                <a:schemeClr val="accent2"/>
              </a:buClr>
            </a:pPr>
            <a:r>
              <a:rPr lang="fr-FR" sz="2600" dirty="0" smtClean="0"/>
              <a:t>de son ILN : CHE COT xxx</a:t>
            </a:r>
          </a:p>
          <a:p>
            <a:pPr lvl="1">
              <a:buClr>
                <a:schemeClr val="accent2"/>
              </a:buClr>
            </a:pPr>
            <a:r>
              <a:rPr lang="fr-FR" sz="2600" dirty="0" smtClean="0"/>
              <a:t>voire d’un RCR : </a:t>
            </a:r>
            <a:r>
              <a:rPr lang="fr-FR" sz="2600" dirty="0" err="1"/>
              <a:t>che</a:t>
            </a:r>
            <a:r>
              <a:rPr lang="fr-FR" sz="2600" dirty="0"/>
              <a:t> RBC</a:t>
            </a:r>
            <a:r>
              <a:rPr lang="fr-FR" sz="2400" dirty="0"/>
              <a:t> </a:t>
            </a:r>
            <a:r>
              <a:rPr lang="fr-FR" sz="2400" dirty="0" err="1"/>
              <a:t>xxxxx</a:t>
            </a:r>
            <a:r>
              <a:rPr lang="fr-FR" sz="2400" dirty="0"/>
              <a:t> et COT xxx</a:t>
            </a:r>
            <a:br>
              <a:rPr lang="fr-FR" sz="2400" dirty="0"/>
            </a:br>
            <a:endParaRPr lang="fr-FR" sz="2200" dirty="0" smtClean="0"/>
          </a:p>
          <a:p>
            <a:pPr>
              <a:buClr>
                <a:schemeClr val="accent2"/>
              </a:buClr>
            </a:pPr>
            <a:r>
              <a:rPr lang="fr-FR" sz="3100" dirty="0" smtClean="0"/>
              <a:t>Vérifier un chantier de </a:t>
            </a:r>
            <a:r>
              <a:rPr lang="fr-FR" sz="3100" dirty="0" err="1" smtClean="0"/>
              <a:t>rétroconversion</a:t>
            </a:r>
            <a:r>
              <a:rPr lang="fr-FR" sz="3100" dirty="0" smtClean="0"/>
              <a:t> ou d’exemplarisation automatique</a:t>
            </a:r>
          </a:p>
          <a:p>
            <a:pPr marL="0" indent="0">
              <a:buClr>
                <a:schemeClr val="accent2"/>
              </a:buClr>
              <a:buNone/>
            </a:pPr>
            <a:r>
              <a:rPr lang="fr-FR" sz="2600" dirty="0" smtClean="0"/>
              <a:t>	</a:t>
            </a:r>
            <a:r>
              <a:rPr lang="fr-FR" sz="2600" dirty="0" err="1" smtClean="0"/>
              <a:t>che</a:t>
            </a:r>
            <a:r>
              <a:rPr lang="fr-FR" sz="2600" dirty="0" smtClean="0"/>
              <a:t> </a:t>
            </a:r>
            <a:r>
              <a:rPr lang="fr-FR" sz="2600" dirty="0"/>
              <a:t>RBC </a:t>
            </a:r>
            <a:r>
              <a:rPr lang="fr-FR" sz="2600" dirty="0" err="1"/>
              <a:t>xxxxx</a:t>
            </a:r>
            <a:r>
              <a:rPr lang="fr-FR" sz="2600" dirty="0"/>
              <a:t> et </a:t>
            </a:r>
            <a:r>
              <a:rPr lang="fr-FR" sz="2600" dirty="0" smtClean="0"/>
              <a:t>INL </a:t>
            </a:r>
            <a:r>
              <a:rPr lang="fr-FR" sz="2600" dirty="0" err="1" smtClean="0"/>
              <a:t>retroconversion</a:t>
            </a:r>
            <a:r>
              <a:rPr lang="fr-FR" sz="2600" dirty="0" smtClean="0"/>
              <a:t/>
            </a:r>
            <a:br>
              <a:rPr lang="fr-FR" sz="2600" dirty="0" smtClean="0"/>
            </a:br>
            <a:r>
              <a:rPr lang="fr-FR" sz="2600" dirty="0" smtClean="0"/>
              <a:t>	</a:t>
            </a:r>
            <a:r>
              <a:rPr lang="fr-FR" sz="2600" dirty="0" err="1" smtClean="0"/>
              <a:t>che</a:t>
            </a:r>
            <a:r>
              <a:rPr lang="fr-FR" sz="2600" dirty="0" smtClean="0"/>
              <a:t> RBC </a:t>
            </a:r>
            <a:r>
              <a:rPr lang="fr-FR" sz="2600" dirty="0" err="1" smtClean="0"/>
              <a:t>xxxxx</a:t>
            </a:r>
            <a:r>
              <a:rPr lang="fr-FR" sz="2600" dirty="0" smtClean="0"/>
              <a:t> et INL exemplaire</a:t>
            </a:r>
          </a:p>
          <a:p>
            <a:pPr marL="0" indent="0">
              <a:buClr>
                <a:schemeClr val="accent3">
                  <a:lumMod val="75000"/>
                </a:schemeClr>
              </a:buClr>
              <a:buNone/>
            </a:pPr>
            <a:endParaRPr lang="fr-FR" sz="2600" dirty="0"/>
          </a:p>
          <a:p>
            <a:pPr marL="0" indent="0">
              <a:buClr>
                <a:schemeClr val="accent3">
                  <a:lumMod val="75000"/>
                </a:schemeClr>
              </a:buClr>
              <a:buNone/>
            </a:pPr>
            <a:endParaRPr lang="fr-FR" sz="2600" dirty="0" smtClean="0"/>
          </a:p>
          <a:p>
            <a:pPr marL="0" indent="0">
              <a:buClr>
                <a:schemeClr val="accent3">
                  <a:lumMod val="75000"/>
                </a:schemeClr>
              </a:buClr>
              <a:buNone/>
            </a:pPr>
            <a:endParaRPr lang="fr-FR" sz="2600" dirty="0" smtClean="0"/>
          </a:p>
          <a:p>
            <a:pPr marL="0" indent="0">
              <a:buNone/>
            </a:pPr>
            <a:endParaRPr lang="fr-FR" dirty="0"/>
          </a:p>
        </p:txBody>
      </p:sp>
      <p:sp>
        <p:nvSpPr>
          <p:cNvPr id="6" name="Rectangle 5"/>
          <p:cNvSpPr/>
          <p:nvPr/>
        </p:nvSpPr>
        <p:spPr>
          <a:xfrm>
            <a:off x="0" y="6226404"/>
            <a:ext cx="8489750" cy="757130"/>
          </a:xfrm>
          <a:prstGeom prst="rect">
            <a:avLst/>
          </a:prstGeom>
        </p:spPr>
        <p:txBody>
          <a:bodyPr wrap="square">
            <a:spAutoFit/>
          </a:bodyPr>
          <a:lstStyle/>
          <a:p>
            <a:pPr lvl="1" algn="ctr">
              <a:lnSpc>
                <a:spcPct val="90000"/>
              </a:lnSpc>
              <a:buClr>
                <a:srgbClr val="00B050"/>
              </a:buClr>
              <a:defRPr/>
            </a:pPr>
            <a:endParaRPr lang="fr-FR" altLang="fr-FR" sz="1600" dirty="0" smtClean="0">
              <a:solidFill>
                <a:schemeClr val="bg1">
                  <a:lumMod val="50000"/>
                </a:schemeClr>
              </a:solidFill>
              <a:cs typeface="Arial" panose="020B0604020202020204" pitchFamily="34" charset="0"/>
            </a:endParaRPr>
          </a:p>
          <a:p>
            <a:pPr lvl="1" algn="ctr">
              <a:lnSpc>
                <a:spcPct val="90000"/>
              </a:lnSpc>
              <a:buClr>
                <a:srgbClr val="00B050"/>
              </a:buClr>
              <a:defRPr/>
            </a:pPr>
            <a:r>
              <a:rPr lang="fr-FR" altLang="fr-FR" sz="1600" dirty="0" smtClean="0">
                <a:solidFill>
                  <a:schemeClr val="bg1">
                    <a:lumMod val="50000"/>
                  </a:schemeClr>
                </a:solidFill>
                <a:cs typeface="Arial" panose="020B0604020202020204" pitchFamily="34" charset="0"/>
              </a:rPr>
              <a:t>Guide </a:t>
            </a:r>
            <a:r>
              <a:rPr lang="fr-FR" altLang="fr-FR" sz="1600" dirty="0">
                <a:solidFill>
                  <a:schemeClr val="bg1">
                    <a:lumMod val="50000"/>
                  </a:schemeClr>
                </a:solidFill>
                <a:cs typeface="Arial" panose="020B0604020202020204" pitchFamily="34" charset="0"/>
              </a:rPr>
              <a:t>Méthodologique &gt; Manuels &gt; </a:t>
            </a:r>
            <a:r>
              <a:rPr lang="fr-FR" altLang="fr-FR" sz="1600" dirty="0" smtClean="0">
                <a:solidFill>
                  <a:schemeClr val="bg1">
                    <a:lumMod val="50000"/>
                  </a:schemeClr>
                </a:solidFill>
                <a:cs typeface="Arial" panose="020B0604020202020204" pitchFamily="34" charset="0"/>
              </a:rPr>
              <a:t>Interrogation professionnelle &gt; Liste des index </a:t>
            </a:r>
          </a:p>
          <a:p>
            <a:pPr lvl="1" algn="ctr">
              <a:lnSpc>
                <a:spcPct val="90000"/>
              </a:lnSpc>
              <a:buClr>
                <a:srgbClr val="00B050"/>
              </a:buClr>
              <a:defRPr/>
            </a:pPr>
            <a:endParaRPr lang="fr-FR" altLang="fr-FR" sz="1600" dirty="0">
              <a:solidFill>
                <a:schemeClr val="bg1">
                  <a:lumMod val="50000"/>
                </a:schemeClr>
              </a:solidFill>
              <a:cs typeface="Arial" panose="020B06040202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20" y="6182586"/>
            <a:ext cx="600159" cy="647790"/>
          </a:xfrm>
          <a:prstGeom prst="rect">
            <a:avLst/>
          </a:prstGeom>
        </p:spPr>
      </p:pic>
    </p:spTree>
    <p:extLst>
      <p:ext uri="{BB962C8B-B14F-4D97-AF65-F5344CB8AC3E}">
        <p14:creationId xmlns:p14="http://schemas.microsoft.com/office/powerpoint/2010/main" val="3827814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solidFill>
                  <a:schemeClr val="accent2"/>
                </a:solidFill>
              </a:rPr>
              <a:t>Je veux connaître </a:t>
            </a:r>
            <a:r>
              <a:rPr lang="fr-FR" b="1" dirty="0">
                <a:solidFill>
                  <a:schemeClr val="accent2"/>
                </a:solidFill>
              </a:rPr>
              <a:t>les notices </a:t>
            </a:r>
            <a:r>
              <a:rPr lang="fr-FR" b="1" dirty="0" smtClean="0">
                <a:solidFill>
                  <a:schemeClr val="accent2"/>
                </a:solidFill>
              </a:rPr>
              <a:t>créées </a:t>
            </a:r>
          </a:p>
          <a:p>
            <a:pPr marL="0" indent="0">
              <a:buNone/>
            </a:pPr>
            <a:r>
              <a:rPr lang="fr-FR" b="1" dirty="0" smtClean="0">
                <a:solidFill>
                  <a:schemeClr val="accent2"/>
                </a:solidFill>
              </a:rPr>
              <a:t>ou </a:t>
            </a:r>
            <a:r>
              <a:rPr lang="fr-FR" b="1" dirty="0">
                <a:solidFill>
                  <a:schemeClr val="accent2"/>
                </a:solidFill>
              </a:rPr>
              <a:t>modifiées </a:t>
            </a:r>
            <a:r>
              <a:rPr lang="fr-FR" dirty="0" smtClean="0">
                <a:solidFill>
                  <a:schemeClr val="accent2"/>
                </a:solidFill>
              </a:rPr>
              <a:t>par ma bibliothèque</a:t>
            </a:r>
            <a:endParaRPr lang="fr-FR" dirty="0">
              <a:solidFill>
                <a:schemeClr val="accent2"/>
              </a:solidFill>
            </a:endParaRPr>
          </a:p>
        </p:txBody>
      </p:sp>
      <p:sp>
        <p:nvSpPr>
          <p:cNvPr id="5" name="Rectangle à coins arrondis 4"/>
          <p:cNvSpPr/>
          <p:nvPr/>
        </p:nvSpPr>
        <p:spPr>
          <a:xfrm>
            <a:off x="323528" y="1268760"/>
            <a:ext cx="7776864" cy="2736304"/>
          </a:xfrm>
          <a:prstGeom prst="wedgeRoundRectCallout">
            <a:avLst>
              <a:gd name="adj1" fmla="val 40651"/>
              <a:gd name="adj2" fmla="val 8895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Point D'Interrogation, Question, Aide, Réponse, Symb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553" y="5568553"/>
            <a:ext cx="1289447" cy="12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0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7200" dirty="0" smtClean="0">
                <a:solidFill>
                  <a:schemeClr val="accent2"/>
                </a:solidFill>
              </a:rPr>
              <a:t>CHE CRN</a:t>
            </a:r>
          </a:p>
          <a:p>
            <a:pPr marL="0" indent="0" algn="ctr">
              <a:buNone/>
            </a:pPr>
            <a:r>
              <a:rPr lang="fr-FR" sz="7200" dirty="0">
                <a:solidFill>
                  <a:schemeClr val="accent2"/>
                </a:solidFill>
              </a:rPr>
              <a:t>CHE </a:t>
            </a:r>
            <a:r>
              <a:rPr lang="fr-FR" sz="7200" dirty="0" smtClean="0">
                <a:solidFill>
                  <a:schemeClr val="accent2"/>
                </a:solidFill>
              </a:rPr>
              <a:t>MRN</a:t>
            </a:r>
            <a:endParaRPr lang="fr-FR" sz="7200" dirty="0">
              <a:solidFill>
                <a:schemeClr val="accent2"/>
              </a:solidFill>
            </a:endParaRPr>
          </a:p>
          <a:p>
            <a:pPr marL="0" indent="0" algn="ctr">
              <a:buNone/>
            </a:pPr>
            <a:endParaRPr lang="fr-FR" sz="7200" dirty="0">
              <a:solidFill>
                <a:schemeClr val="accent2"/>
              </a:solidFill>
            </a:endParaRPr>
          </a:p>
        </p:txBody>
      </p:sp>
    </p:spTree>
    <p:extLst>
      <p:ext uri="{BB962C8B-B14F-4D97-AF65-F5344CB8AC3E}">
        <p14:creationId xmlns:p14="http://schemas.microsoft.com/office/powerpoint/2010/main" val="3005488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800"/>
            <a:ext cx="8229600" cy="1143000"/>
          </a:xfrm>
        </p:spPr>
        <p:txBody>
          <a:bodyPr>
            <a:normAutofit/>
          </a:bodyPr>
          <a:lstStyle/>
          <a:p>
            <a:r>
              <a:rPr lang="fr-FR" dirty="0" smtClean="0">
                <a:solidFill>
                  <a:schemeClr val="tx1">
                    <a:lumMod val="50000"/>
                    <a:lumOff val="50000"/>
                  </a:schemeClr>
                </a:solidFill>
              </a:rPr>
              <a:t>Les notices créées  = CRN</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11560" y="1196752"/>
            <a:ext cx="7920880" cy="5509200"/>
          </a:xfrm>
          <a:prstGeom prst="rect">
            <a:avLst/>
          </a:prstGeom>
          <a:noFill/>
        </p:spPr>
        <p:txBody>
          <a:bodyPr wrap="square" rtlCol="0">
            <a:spAutoFit/>
          </a:bodyPr>
          <a:lstStyle/>
          <a:p>
            <a:r>
              <a:rPr lang="fr-FR" sz="3200" dirty="0" smtClean="0">
                <a:solidFill>
                  <a:schemeClr val="accent2"/>
                </a:solidFill>
              </a:rPr>
              <a:t>Qui ?</a:t>
            </a:r>
            <a:r>
              <a:rPr lang="fr-FR" sz="3200" dirty="0" smtClean="0"/>
              <a:t> </a:t>
            </a:r>
          </a:p>
          <a:p>
            <a:r>
              <a:rPr lang="fr-FR" sz="3200" dirty="0" smtClean="0"/>
              <a:t>Le détenteur d’un login XX, TA, CA, CB, CC</a:t>
            </a:r>
          </a:p>
          <a:p>
            <a:endParaRPr lang="fr-FR" sz="3200" dirty="0" smtClean="0">
              <a:solidFill>
                <a:schemeClr val="accent3">
                  <a:lumMod val="75000"/>
                </a:schemeClr>
              </a:solidFill>
            </a:endParaRPr>
          </a:p>
          <a:p>
            <a:r>
              <a:rPr lang="fr-FR" sz="3200" dirty="0" smtClean="0">
                <a:solidFill>
                  <a:schemeClr val="accent2"/>
                </a:solidFill>
              </a:rPr>
              <a:t>Quelles notices ? </a:t>
            </a:r>
            <a:endParaRPr lang="fr-FR" sz="3200" dirty="0">
              <a:solidFill>
                <a:schemeClr val="accent2"/>
              </a:solidFill>
            </a:endParaRPr>
          </a:p>
          <a:p>
            <a:r>
              <a:rPr lang="fr-FR" sz="3200" dirty="0" smtClean="0"/>
              <a:t>Notices bibliographiques et autorités créées</a:t>
            </a:r>
          </a:p>
          <a:p>
            <a:endParaRPr lang="fr-FR" sz="3200" dirty="0" smtClean="0">
              <a:solidFill>
                <a:schemeClr val="accent3">
                  <a:lumMod val="75000"/>
                </a:schemeClr>
              </a:solidFill>
            </a:endParaRPr>
          </a:p>
          <a:p>
            <a:r>
              <a:rPr lang="fr-FR" sz="3200" dirty="0" smtClean="0">
                <a:solidFill>
                  <a:schemeClr val="accent2"/>
                </a:solidFill>
              </a:rPr>
              <a:t>Quel périmètre ? </a:t>
            </a:r>
          </a:p>
          <a:p>
            <a:r>
              <a:rPr lang="fr-FR" sz="3200" dirty="0" smtClean="0"/>
              <a:t>Le RCR</a:t>
            </a:r>
          </a:p>
          <a:p>
            <a:endParaRPr lang="fr-FR" sz="3200" dirty="0"/>
          </a:p>
          <a:p>
            <a:r>
              <a:rPr lang="fr-FR" sz="3200" dirty="0" smtClean="0">
                <a:solidFill>
                  <a:schemeClr val="accent2"/>
                </a:solidFill>
              </a:rPr>
              <a:t>Quelle période ? </a:t>
            </a:r>
          </a:p>
          <a:p>
            <a:r>
              <a:rPr lang="fr-FR" sz="3200" dirty="0" smtClean="0"/>
              <a:t>Un jour, un mois, une année</a:t>
            </a:r>
            <a:endParaRPr lang="fr-FR" dirty="0"/>
          </a:p>
        </p:txBody>
      </p:sp>
    </p:spTree>
    <p:extLst>
      <p:ext uri="{BB962C8B-B14F-4D97-AF65-F5344CB8AC3E}">
        <p14:creationId xmlns:p14="http://schemas.microsoft.com/office/powerpoint/2010/main" val="365172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Les notices créées</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au 6"/>
          <p:cNvGraphicFramePr>
            <a:graphicFrameLocks noGrp="1"/>
          </p:cNvGraphicFramePr>
          <p:nvPr>
            <p:extLst>
              <p:ext uri="{D42A27DB-BD31-4B8C-83A1-F6EECF244321}">
                <p14:modId xmlns:p14="http://schemas.microsoft.com/office/powerpoint/2010/main" val="2867927447"/>
              </p:ext>
            </p:extLst>
          </p:nvPr>
        </p:nvGraphicFramePr>
        <p:xfrm>
          <a:off x="251520" y="1687605"/>
          <a:ext cx="8640067" cy="3954311"/>
        </p:xfrm>
        <a:graphic>
          <a:graphicData uri="http://schemas.openxmlformats.org/drawingml/2006/table">
            <a:tbl>
              <a:tblPr firstRow="1" bandRow="1">
                <a:tableStyleId>{21E4AEA4-8DFA-4A89-87EB-49C32662AFE0}</a:tableStyleId>
              </a:tblPr>
              <a:tblGrid>
                <a:gridCol w="2952328"/>
                <a:gridCol w="3096344"/>
                <a:gridCol w="2591395"/>
              </a:tblGrid>
              <a:tr h="586523">
                <a:tc>
                  <a:txBody>
                    <a:bodyPr/>
                    <a:lstStyle/>
                    <a:p>
                      <a:r>
                        <a:rPr lang="fr-FR" sz="1600" dirty="0" smtClean="0"/>
                        <a:t>Commande</a:t>
                      </a:r>
                      <a:endParaRPr lang="fr-FR" sz="1600" dirty="0"/>
                    </a:p>
                  </a:txBody>
                  <a:tcPr marL="91437" marR="91437" marT="45727" marB="45727"/>
                </a:tc>
                <a:tc>
                  <a:txBody>
                    <a:bodyPr/>
                    <a:lstStyle/>
                    <a:p>
                      <a:r>
                        <a:rPr lang="fr-FR" sz="1600" baseline="0" dirty="0" smtClean="0"/>
                        <a:t>Objet de la recherche…</a:t>
                      </a:r>
                      <a:endParaRPr lang="fr-FR" sz="1600" dirty="0"/>
                    </a:p>
                  </a:txBody>
                  <a:tcPr marL="91437" marR="91437" marT="45727" marB="45727"/>
                </a:tc>
                <a:tc>
                  <a:txBody>
                    <a:bodyPr/>
                    <a:lstStyle/>
                    <a:p>
                      <a:r>
                        <a:rPr lang="fr-FR" sz="1600" dirty="0" smtClean="0"/>
                        <a:t>Exemple</a:t>
                      </a:r>
                      <a:endParaRPr lang="fr-FR" sz="1600" dirty="0"/>
                    </a:p>
                  </a:txBody>
                  <a:tcPr marL="91437" marR="91437" marT="45727" marB="45727"/>
                </a:tc>
              </a:tr>
              <a:tr h="871505">
                <a:tc>
                  <a:txBody>
                    <a:bodyPr/>
                    <a:lstStyle/>
                    <a:p>
                      <a:r>
                        <a:rPr lang="fr-FR" altLang="fr-FR" sz="2000" dirty="0" smtClean="0"/>
                        <a:t>CHE CRN &lt;RCR&gt;JJMMAA</a:t>
                      </a:r>
                      <a:endParaRPr lang="fr-FR" sz="2000" dirty="0"/>
                    </a:p>
                  </a:txBody>
                  <a:tcPr marL="91437" marR="91437" marT="45727" marB="45727"/>
                </a:tc>
                <a:tc>
                  <a:txBody>
                    <a:bodyPr/>
                    <a:lstStyle/>
                    <a:p>
                      <a:r>
                        <a:rPr lang="fr-FR" sz="2000" dirty="0" smtClean="0"/>
                        <a:t>Notices créées</a:t>
                      </a:r>
                      <a:r>
                        <a:rPr lang="fr-FR" sz="2000" baseline="0" dirty="0" smtClean="0"/>
                        <a:t> par le RCR pour un jour précis</a:t>
                      </a:r>
                    </a:p>
                    <a:p>
                      <a:endParaRPr lang="fr-FR" sz="2000" b="1" dirty="0"/>
                    </a:p>
                  </a:txBody>
                  <a:tcPr marL="91437" marR="91437" marT="45727" marB="45727"/>
                </a:tc>
                <a:tc>
                  <a:txBody>
                    <a:bodyPr/>
                    <a:lstStyle/>
                    <a:p>
                      <a:pPr marL="232382" lvl="0" indent="-265226" algn="l" defTabSz="848715">
                        <a:lnSpc>
                          <a:spcPct val="90000"/>
                        </a:lnSpc>
                        <a:spcBef>
                          <a:spcPct val="55000"/>
                        </a:spcBef>
                        <a:buClr>
                          <a:srgbClr val="00B050"/>
                        </a:buClr>
                        <a:buFont typeface="Wingdings" pitchFamily="2" charset="2"/>
                        <a:buNone/>
                        <a:defRPr/>
                      </a:pPr>
                      <a:r>
                        <a:rPr lang="fr-FR" sz="2000" dirty="0" smtClean="0"/>
                        <a:t>CHE CRN</a:t>
                      </a:r>
                      <a:r>
                        <a:rPr lang="fr-FR" sz="2000" baseline="0" dirty="0" smtClean="0"/>
                        <a:t> </a:t>
                      </a:r>
                      <a:r>
                        <a:rPr lang="fr-FR" sz="2000" dirty="0" smtClean="0"/>
                        <a:t>060882104061017 </a:t>
                      </a:r>
                    </a:p>
                  </a:txBody>
                  <a:tcPr marL="91437" marR="91437" marT="45727" marB="45727"/>
                </a:tc>
              </a:tr>
              <a:tr h="871505">
                <a:tc>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2000" dirty="0" smtClean="0"/>
                        <a:t>CHE CRN &lt;RCR&gt;</a:t>
                      </a:r>
                      <a:r>
                        <a:rPr lang="fr-FR" altLang="fr-FR" sz="2000" b="1" dirty="0" smtClean="0">
                          <a:solidFill>
                            <a:schemeClr val="accent2"/>
                          </a:solidFill>
                        </a:rPr>
                        <a:t>??</a:t>
                      </a:r>
                      <a:r>
                        <a:rPr lang="fr-FR" altLang="fr-FR" sz="2000" dirty="0" smtClean="0"/>
                        <a:t>MMAA</a:t>
                      </a:r>
                      <a:endParaRPr lang="fr-FR" sz="2000" dirty="0" smtClean="0"/>
                    </a:p>
                    <a:p>
                      <a:pPr>
                        <a:lnSpc>
                          <a:spcPct val="90000"/>
                        </a:lnSpc>
                        <a:buFont typeface="Wingdings" pitchFamily="2" charset="2"/>
                        <a:buNone/>
                      </a:pPr>
                      <a:endParaRPr lang="fr-FR" altLang="fr-FR" sz="2000" b="0" dirty="0" smtClean="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t>Notices créées</a:t>
                      </a:r>
                      <a:r>
                        <a:rPr lang="fr-FR" sz="2000" baseline="0" dirty="0" smtClean="0"/>
                        <a:t> par le RCR pour un mois précis</a:t>
                      </a:r>
                      <a:endParaRPr lang="fr-FR" sz="2000" dirty="0" smtClean="0"/>
                    </a:p>
                    <a:p>
                      <a:endParaRPr lang="fr-FR" sz="2000" dirty="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t>CHE CRN 060882104</a:t>
                      </a:r>
                      <a:r>
                        <a:rPr lang="fr-FR" sz="2000" b="1" dirty="0" smtClean="0">
                          <a:solidFill>
                            <a:schemeClr val="accent2"/>
                          </a:solidFill>
                        </a:rPr>
                        <a:t>??</a:t>
                      </a:r>
                      <a:r>
                        <a:rPr lang="fr-FR" sz="2000" dirty="0" smtClean="0"/>
                        <a:t>1017 </a:t>
                      </a:r>
                    </a:p>
                    <a:p>
                      <a:endParaRPr lang="fr-FR" sz="2000" dirty="0"/>
                    </a:p>
                  </a:txBody>
                  <a:tcPr marL="91437" marR="91437" marT="45727" marB="45727"/>
                </a:tc>
              </a:tr>
              <a:tr h="1356080">
                <a:tc>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2000" dirty="0" smtClean="0"/>
                        <a:t>CHE CRN &lt;RCR&gt;</a:t>
                      </a:r>
                      <a:r>
                        <a:rPr lang="fr-FR" altLang="fr-FR" sz="2000" b="1" dirty="0" smtClean="0">
                          <a:solidFill>
                            <a:schemeClr val="accent2"/>
                          </a:solidFill>
                        </a:rPr>
                        <a:t>????</a:t>
                      </a:r>
                      <a:r>
                        <a:rPr lang="fr-FR" altLang="fr-FR" sz="2000" dirty="0" smtClean="0"/>
                        <a:t>AA</a:t>
                      </a:r>
                      <a:endParaRPr lang="fr-FR" altLang="fr-FR" sz="2000" b="0" dirty="0" smtClean="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t>Notices créées</a:t>
                      </a:r>
                      <a:r>
                        <a:rPr lang="fr-FR" sz="2000" baseline="0" dirty="0" smtClean="0"/>
                        <a:t> par le RCR pour une année précise</a:t>
                      </a:r>
                      <a:endParaRPr lang="fr-FR" sz="2000" dirty="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t>CHE CRN 060882104</a:t>
                      </a:r>
                      <a:r>
                        <a:rPr lang="fr-FR" sz="2000" b="1" dirty="0" smtClean="0">
                          <a:solidFill>
                            <a:schemeClr val="accent2"/>
                          </a:solidFill>
                        </a:rPr>
                        <a:t>????</a:t>
                      </a:r>
                      <a:r>
                        <a:rPr lang="fr-FR" sz="2000" dirty="0" smtClean="0"/>
                        <a:t>16 </a:t>
                      </a:r>
                      <a:endParaRPr lang="fr-FR" sz="2000" dirty="0"/>
                    </a:p>
                  </a:txBody>
                  <a:tcPr marL="91437" marR="91437" marT="45727" marB="45727"/>
                </a:tc>
              </a:tr>
            </a:tbl>
          </a:graphicData>
        </a:graphic>
      </p:graphicFrame>
    </p:spTree>
    <p:extLst>
      <p:ext uri="{BB962C8B-B14F-4D97-AF65-F5344CB8AC3E}">
        <p14:creationId xmlns:p14="http://schemas.microsoft.com/office/powerpoint/2010/main" val="2765356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dirty="0" smtClean="0">
                <a:solidFill>
                  <a:schemeClr val="tx1">
                    <a:lumMod val="50000"/>
                    <a:lumOff val="50000"/>
                  </a:schemeClr>
                </a:solidFill>
              </a:rPr>
              <a:t>Le contrôle qualité…</a:t>
            </a:r>
            <a:endParaRPr lang="fr-FR" dirty="0">
              <a:solidFill>
                <a:schemeClr val="tx1">
                  <a:lumMod val="50000"/>
                  <a:lumOff val="50000"/>
                </a:schemeClr>
              </a:solidFill>
            </a:endParaRPr>
          </a:p>
        </p:txBody>
      </p:sp>
      <p:sp>
        <p:nvSpPr>
          <p:cNvPr id="7" name="Espace réservé du contenu 2"/>
          <p:cNvSpPr txBox="1">
            <a:spLocks/>
          </p:cNvSpPr>
          <p:nvPr/>
        </p:nvSpPr>
        <p:spPr>
          <a:xfrm>
            <a:off x="107504" y="1340768"/>
            <a:ext cx="9036496" cy="551723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dirty="0" smtClean="0"/>
          </a:p>
          <a:p>
            <a:r>
              <a:rPr lang="fr-FR" sz="3000" dirty="0" smtClean="0"/>
              <a:t>… est une mission des correspondants Catalogage</a:t>
            </a:r>
          </a:p>
          <a:p>
            <a:r>
              <a:rPr lang="fr-FR" sz="3000" dirty="0" smtClean="0"/>
              <a:t>… est une incitation de l’ABES</a:t>
            </a:r>
          </a:p>
          <a:p>
            <a:endParaRPr lang="fr-FR" sz="3000" dirty="0"/>
          </a:p>
          <a:p>
            <a:r>
              <a:rPr lang="fr-FR" sz="3000" dirty="0" smtClean="0"/>
              <a:t>De nombreux outils, commandes et procédures existent…</a:t>
            </a:r>
          </a:p>
          <a:p>
            <a:r>
              <a:rPr lang="fr-FR" sz="3000" dirty="0" smtClean="0"/>
              <a:t>… mais ils n’ont </a:t>
            </a:r>
            <a:r>
              <a:rPr lang="fr-FR" sz="4300" dirty="0" smtClean="0">
                <a:solidFill>
                  <a:schemeClr val="bg1">
                    <a:lumMod val="50000"/>
                  </a:schemeClr>
                </a:solidFill>
              </a:rPr>
              <a:t>jamais</a:t>
            </a:r>
            <a:r>
              <a:rPr lang="fr-FR" sz="3000" dirty="0" smtClean="0"/>
              <a:t> été réunis dans un même cours</a:t>
            </a:r>
          </a:p>
          <a:p>
            <a:endParaRPr lang="fr-FR" sz="3000" dirty="0"/>
          </a:p>
          <a:p>
            <a:r>
              <a:rPr lang="fr-FR" sz="3000" dirty="0" smtClean="0"/>
              <a:t>L’ABES propose aujourd’hui ce cours, en 2 parties</a:t>
            </a:r>
          </a:p>
          <a:p>
            <a:pPr lvl="1"/>
            <a:r>
              <a:rPr lang="fr-FR" sz="2600" dirty="0" smtClean="0"/>
              <a:t>Partie 1 : jeudi 16 novembre</a:t>
            </a:r>
          </a:p>
          <a:p>
            <a:pPr lvl="1"/>
            <a:r>
              <a:rPr lang="fr-FR" sz="2600" dirty="0" smtClean="0"/>
              <a:t>Partie 2 : jeudi 23 novembre</a:t>
            </a:r>
          </a:p>
          <a:p>
            <a:pPr marL="0" indent="0">
              <a:buFont typeface="Arial" pitchFamily="34" charset="0"/>
              <a:buNone/>
            </a:pPr>
            <a:endParaRPr lang="fr-FR" dirty="0" smtClean="0"/>
          </a:p>
          <a:p>
            <a:pPr marL="0" indent="0">
              <a:buFont typeface="Arial" pitchFamily="34" charset="0"/>
              <a:buNone/>
            </a:pPr>
            <a:endParaRPr lang="fr-FR" dirty="0"/>
          </a:p>
        </p:txBody>
      </p:sp>
    </p:spTree>
    <p:extLst>
      <p:ext uri="{BB962C8B-B14F-4D97-AF65-F5344CB8AC3E}">
        <p14:creationId xmlns:p14="http://schemas.microsoft.com/office/powerpoint/2010/main" val="198429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971600" y="548680"/>
            <a:ext cx="7191929" cy="5858594"/>
          </a:xfrm>
          <a:prstGeom prst="rect">
            <a:avLst/>
          </a:prstGeom>
          <a:ln>
            <a:noFill/>
          </a:ln>
          <a:effectLst>
            <a:outerShdw blurRad="292100" dist="139700" dir="2700000" algn="tl" rotWithShape="0">
              <a:srgbClr val="333333">
                <a:alpha val="65000"/>
              </a:srgbClr>
            </a:outerShdw>
          </a:effectLst>
        </p:spPr>
      </p:pic>
      <p:sp>
        <p:nvSpPr>
          <p:cNvPr id="6" name="Organigramme : Alternative 5"/>
          <p:cNvSpPr/>
          <p:nvPr/>
        </p:nvSpPr>
        <p:spPr>
          <a:xfrm>
            <a:off x="2915815" y="3477977"/>
            <a:ext cx="4571671" cy="1296144"/>
          </a:xfrm>
          <a:prstGeom prst="flowChartAlternate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Notice créée le 6 octobre 2017 par le RCR 060882104</a:t>
            </a:r>
            <a:endParaRPr lang="fr-FR" dirty="0"/>
          </a:p>
        </p:txBody>
      </p:sp>
      <p:pic>
        <p:nvPicPr>
          <p:cNvPr id="2" name="Image 1"/>
          <p:cNvPicPr>
            <a:picLocks noChangeAspect="1"/>
          </p:cNvPicPr>
          <p:nvPr/>
        </p:nvPicPr>
        <p:blipFill rotWithShape="1">
          <a:blip r:embed="rId4"/>
          <a:srcRect b="10000"/>
          <a:stretch/>
        </p:blipFill>
        <p:spPr>
          <a:xfrm>
            <a:off x="2915816" y="2481380"/>
            <a:ext cx="4571671" cy="648072"/>
          </a:xfrm>
          <a:prstGeom prst="rect">
            <a:avLst/>
          </a:prstGeom>
          <a:ln w="57150">
            <a:solidFill>
              <a:schemeClr val="accent2"/>
            </a:solidFill>
          </a:ln>
          <a:effectLst>
            <a:outerShdw blurRad="292100" dist="139700" dir="2700000" algn="tl" rotWithShape="0">
              <a:srgbClr val="333333">
                <a:alpha val="65000"/>
              </a:srgbClr>
            </a:outerShdw>
          </a:effectLst>
        </p:spPr>
      </p:pic>
      <p:cxnSp>
        <p:nvCxnSpPr>
          <p:cNvPr id="4" name="Connecteur droit avec flèche 3"/>
          <p:cNvCxnSpPr/>
          <p:nvPr/>
        </p:nvCxnSpPr>
        <p:spPr>
          <a:xfrm>
            <a:off x="2699792" y="836712"/>
            <a:ext cx="1296144" cy="151216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217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57200" y="85800"/>
            <a:ext cx="8229600" cy="1143000"/>
          </a:xfrm>
        </p:spPr>
        <p:txBody>
          <a:bodyPr>
            <a:normAutofit/>
          </a:bodyPr>
          <a:lstStyle/>
          <a:p>
            <a:r>
              <a:rPr lang="fr-FR" dirty="0" smtClean="0">
                <a:solidFill>
                  <a:schemeClr val="tx1">
                    <a:lumMod val="50000"/>
                    <a:lumOff val="50000"/>
                  </a:schemeClr>
                </a:solidFill>
              </a:rPr>
              <a:t>Les notices modifiées = MRN</a:t>
            </a:r>
            <a:endParaRPr lang="fr-FR" dirty="0">
              <a:solidFill>
                <a:schemeClr val="tx1">
                  <a:lumMod val="50000"/>
                  <a:lumOff val="50000"/>
                </a:schemeClr>
              </a:solidFill>
            </a:endParaRPr>
          </a:p>
        </p:txBody>
      </p:sp>
      <p:sp>
        <p:nvSpPr>
          <p:cNvPr id="7" name="ZoneTexte 6"/>
          <p:cNvSpPr txBox="1"/>
          <p:nvPr/>
        </p:nvSpPr>
        <p:spPr>
          <a:xfrm>
            <a:off x="611560" y="1196752"/>
            <a:ext cx="8424936" cy="4924425"/>
          </a:xfrm>
          <a:prstGeom prst="rect">
            <a:avLst/>
          </a:prstGeom>
          <a:noFill/>
        </p:spPr>
        <p:txBody>
          <a:bodyPr wrap="square" rtlCol="0">
            <a:spAutoFit/>
          </a:bodyPr>
          <a:lstStyle/>
          <a:p>
            <a:r>
              <a:rPr lang="fr-FR" sz="3000" dirty="0" smtClean="0">
                <a:solidFill>
                  <a:schemeClr val="accent2"/>
                </a:solidFill>
              </a:rPr>
              <a:t>Qui ?</a:t>
            </a:r>
            <a:r>
              <a:rPr lang="fr-FR" sz="3000" dirty="0" smtClean="0"/>
              <a:t> </a:t>
            </a:r>
          </a:p>
          <a:p>
            <a:r>
              <a:rPr lang="fr-FR" sz="2800" dirty="0" smtClean="0"/>
              <a:t>Le détenteur d’un login XX, TA, CA, CB, CC</a:t>
            </a:r>
          </a:p>
          <a:p>
            <a:endParaRPr lang="fr-FR" dirty="0" smtClean="0">
              <a:solidFill>
                <a:schemeClr val="accent3">
                  <a:lumMod val="75000"/>
                </a:schemeClr>
              </a:solidFill>
            </a:endParaRPr>
          </a:p>
          <a:p>
            <a:r>
              <a:rPr lang="fr-FR" sz="3000" dirty="0">
                <a:solidFill>
                  <a:schemeClr val="accent2"/>
                </a:solidFill>
              </a:rPr>
              <a:t>Quelles notices ? </a:t>
            </a:r>
          </a:p>
          <a:p>
            <a:r>
              <a:rPr lang="fr-FR" sz="2800" dirty="0"/>
              <a:t>Notices bibliographiques et autorités modifiées, qu’on en soit </a:t>
            </a:r>
            <a:r>
              <a:rPr lang="fr-FR" sz="2800" dirty="0" smtClean="0"/>
              <a:t>le créateur ou pas</a:t>
            </a:r>
            <a:endParaRPr lang="fr-FR" sz="2800" dirty="0"/>
          </a:p>
          <a:p>
            <a:endParaRPr lang="fr-FR" dirty="0" smtClean="0">
              <a:solidFill>
                <a:schemeClr val="accent3">
                  <a:lumMod val="75000"/>
                </a:schemeClr>
              </a:solidFill>
            </a:endParaRPr>
          </a:p>
          <a:p>
            <a:r>
              <a:rPr lang="fr-FR" sz="3000" dirty="0">
                <a:solidFill>
                  <a:schemeClr val="accent2"/>
                </a:solidFill>
              </a:rPr>
              <a:t>Quel périmètre ? </a:t>
            </a:r>
          </a:p>
          <a:p>
            <a:r>
              <a:rPr lang="fr-FR" sz="2800" dirty="0"/>
              <a:t>Le RCR</a:t>
            </a:r>
          </a:p>
          <a:p>
            <a:endParaRPr lang="fr-FR" dirty="0"/>
          </a:p>
          <a:p>
            <a:r>
              <a:rPr lang="fr-FR" sz="3000" dirty="0">
                <a:solidFill>
                  <a:schemeClr val="accent2"/>
                </a:solidFill>
              </a:rPr>
              <a:t>Quelle période ? </a:t>
            </a:r>
          </a:p>
          <a:p>
            <a:r>
              <a:rPr lang="fr-FR" sz="2800" dirty="0"/>
              <a:t>Un jour, un mois, une année</a:t>
            </a:r>
          </a:p>
        </p:txBody>
      </p:sp>
    </p:spTree>
    <p:extLst>
      <p:ext uri="{BB962C8B-B14F-4D97-AF65-F5344CB8AC3E}">
        <p14:creationId xmlns:p14="http://schemas.microsoft.com/office/powerpoint/2010/main" val="191930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Les notices modifiées</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au 6"/>
          <p:cNvGraphicFramePr>
            <a:graphicFrameLocks noGrp="1"/>
          </p:cNvGraphicFramePr>
          <p:nvPr>
            <p:extLst>
              <p:ext uri="{D42A27DB-BD31-4B8C-83A1-F6EECF244321}">
                <p14:modId xmlns:p14="http://schemas.microsoft.com/office/powerpoint/2010/main" val="2755632594"/>
              </p:ext>
            </p:extLst>
          </p:nvPr>
        </p:nvGraphicFramePr>
        <p:xfrm>
          <a:off x="250825" y="1687604"/>
          <a:ext cx="8640762" cy="4164640"/>
        </p:xfrm>
        <a:graphic>
          <a:graphicData uri="http://schemas.openxmlformats.org/drawingml/2006/table">
            <a:tbl>
              <a:tblPr firstRow="1" bandRow="1">
                <a:tableStyleId>{21E4AEA4-8DFA-4A89-87EB-49C32662AFE0}</a:tableStyleId>
              </a:tblPr>
              <a:tblGrid>
                <a:gridCol w="2664991"/>
                <a:gridCol w="3024336"/>
                <a:gridCol w="2951435"/>
              </a:tblGrid>
              <a:tr h="836412">
                <a:tc>
                  <a:txBody>
                    <a:bodyPr/>
                    <a:lstStyle/>
                    <a:p>
                      <a:r>
                        <a:rPr lang="fr-FR" sz="1600" dirty="0" smtClean="0"/>
                        <a:t>Commande</a:t>
                      </a:r>
                      <a:endParaRPr lang="fr-FR" sz="1600" dirty="0"/>
                    </a:p>
                  </a:txBody>
                  <a:tcPr marL="91437" marR="91437" marT="45727" marB="45727"/>
                </a:tc>
                <a:tc>
                  <a:txBody>
                    <a:bodyPr/>
                    <a:lstStyle/>
                    <a:p>
                      <a:r>
                        <a:rPr lang="fr-FR" sz="1600" baseline="0" dirty="0" smtClean="0"/>
                        <a:t>Objet de la recherche…</a:t>
                      </a:r>
                      <a:endParaRPr lang="fr-FR" sz="1600" dirty="0"/>
                    </a:p>
                  </a:txBody>
                  <a:tcPr marL="91437" marR="91437" marT="45727" marB="45727"/>
                </a:tc>
                <a:tc>
                  <a:txBody>
                    <a:bodyPr/>
                    <a:lstStyle/>
                    <a:p>
                      <a:r>
                        <a:rPr lang="fr-FR" sz="1600" dirty="0" smtClean="0"/>
                        <a:t>Exemple</a:t>
                      </a:r>
                      <a:endParaRPr lang="fr-FR" sz="1600" dirty="0"/>
                    </a:p>
                  </a:txBody>
                  <a:tcPr marL="91437" marR="91437" marT="45727" marB="45727"/>
                </a:tc>
              </a:tr>
              <a:tr h="1069747">
                <a:tc>
                  <a:txBody>
                    <a:bodyPr/>
                    <a:lstStyle/>
                    <a:p>
                      <a:r>
                        <a:rPr lang="fr-FR" altLang="fr-FR" sz="1800" dirty="0" smtClean="0"/>
                        <a:t>CHE MRN &lt;RCR&gt;JJMMAA</a:t>
                      </a:r>
                      <a:endParaRPr lang="fr-FR" sz="1800" dirty="0"/>
                    </a:p>
                  </a:txBody>
                  <a:tcPr marL="91437" marR="91437" marT="45727" marB="45727"/>
                </a:tc>
                <a:tc>
                  <a:txBody>
                    <a:bodyPr/>
                    <a:lstStyle/>
                    <a:p>
                      <a:r>
                        <a:rPr lang="fr-FR" sz="1800" dirty="0" smtClean="0"/>
                        <a:t>Notices modifiées</a:t>
                      </a:r>
                      <a:r>
                        <a:rPr lang="fr-FR" sz="1800" baseline="0" dirty="0" smtClean="0"/>
                        <a:t> par le RCR pour un jour précis</a:t>
                      </a:r>
                    </a:p>
                    <a:p>
                      <a:endParaRPr lang="fr-FR" sz="1800" b="1" dirty="0"/>
                    </a:p>
                  </a:txBody>
                  <a:tcPr marL="91437" marR="91437" marT="45727" marB="45727"/>
                </a:tc>
                <a:tc>
                  <a:txBody>
                    <a:bodyPr/>
                    <a:lstStyle/>
                    <a:p>
                      <a:pPr marL="232382" lvl="0" indent="-265226" algn="l" defTabSz="848715">
                        <a:lnSpc>
                          <a:spcPct val="90000"/>
                        </a:lnSpc>
                        <a:spcBef>
                          <a:spcPct val="55000"/>
                        </a:spcBef>
                        <a:buClr>
                          <a:srgbClr val="00B050"/>
                        </a:buClr>
                        <a:buFont typeface="Wingdings" pitchFamily="2" charset="2"/>
                        <a:buNone/>
                        <a:defRPr/>
                      </a:pPr>
                      <a:r>
                        <a:rPr lang="fr-FR" sz="1800" dirty="0" smtClean="0"/>
                        <a:t>CHE MRN 060882104010917 </a:t>
                      </a:r>
                    </a:p>
                  </a:txBody>
                  <a:tcPr marL="91437" marR="91437" marT="45727" marB="45727"/>
                </a:tc>
              </a:tr>
              <a:tr h="1069747">
                <a:tc>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1800" dirty="0" smtClean="0"/>
                        <a:t>CHE MRN &lt;RCR&gt;</a:t>
                      </a:r>
                      <a:r>
                        <a:rPr lang="fr-FR" altLang="fr-FR" sz="1800" b="1" dirty="0" smtClean="0">
                          <a:solidFill>
                            <a:schemeClr val="accent2"/>
                          </a:solidFill>
                        </a:rPr>
                        <a:t>??</a:t>
                      </a:r>
                      <a:r>
                        <a:rPr lang="fr-FR" altLang="fr-FR" sz="1800" dirty="0" smtClean="0"/>
                        <a:t>MMAA</a:t>
                      </a:r>
                      <a:endParaRPr lang="fr-FR" sz="1800" dirty="0" smtClean="0"/>
                    </a:p>
                    <a:p>
                      <a:pPr>
                        <a:lnSpc>
                          <a:spcPct val="90000"/>
                        </a:lnSpc>
                        <a:buFont typeface="Wingdings" pitchFamily="2" charset="2"/>
                        <a:buNone/>
                      </a:pPr>
                      <a:endParaRPr lang="fr-FR" altLang="fr-FR" sz="1800" b="0" dirty="0" smtClean="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Notices modifiées</a:t>
                      </a:r>
                      <a:r>
                        <a:rPr lang="fr-FR" sz="1800" baseline="0" dirty="0" smtClean="0"/>
                        <a:t> par le RCR pour un mois précis</a:t>
                      </a:r>
                      <a:endParaRPr lang="fr-FR" sz="1800" dirty="0" smtClean="0"/>
                    </a:p>
                    <a:p>
                      <a:endParaRPr lang="fr-FR" sz="1800" dirty="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CHE MRN 060882104</a:t>
                      </a:r>
                      <a:r>
                        <a:rPr lang="fr-FR" sz="1800" b="1" kern="1200" dirty="0" smtClean="0">
                          <a:solidFill>
                            <a:schemeClr val="accent2"/>
                          </a:solidFill>
                          <a:latin typeface="+mn-lt"/>
                          <a:ea typeface="+mn-ea"/>
                          <a:cs typeface="+mn-cs"/>
                        </a:rPr>
                        <a:t>??</a:t>
                      </a:r>
                      <a:r>
                        <a:rPr lang="fr-FR" sz="1800" dirty="0" smtClean="0"/>
                        <a:t>0917 </a:t>
                      </a:r>
                    </a:p>
                    <a:p>
                      <a:endParaRPr lang="fr-FR" sz="1800" dirty="0"/>
                    </a:p>
                  </a:txBody>
                  <a:tcPr marL="91437" marR="91437" marT="45727" marB="45727"/>
                </a:tc>
              </a:tr>
              <a:tr h="1069747">
                <a:tc>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1800" dirty="0" smtClean="0"/>
                        <a:t>CHE MRN &lt;RCR&gt;</a:t>
                      </a:r>
                      <a:r>
                        <a:rPr lang="fr-FR" altLang="fr-FR" sz="1800" b="1" dirty="0" smtClean="0">
                          <a:solidFill>
                            <a:schemeClr val="accent2"/>
                          </a:solidFill>
                        </a:rPr>
                        <a:t>????</a:t>
                      </a:r>
                      <a:r>
                        <a:rPr lang="fr-FR" altLang="fr-FR" sz="1800" dirty="0" smtClean="0"/>
                        <a:t>AA</a:t>
                      </a:r>
                      <a:endParaRPr lang="fr-FR" sz="1800" dirty="0" smtClean="0"/>
                    </a:p>
                    <a:p>
                      <a:pPr>
                        <a:lnSpc>
                          <a:spcPct val="90000"/>
                        </a:lnSpc>
                        <a:buFont typeface="Wingdings" pitchFamily="2" charset="2"/>
                        <a:buNone/>
                      </a:pPr>
                      <a:endParaRPr lang="fr-FR" altLang="fr-FR" sz="1800" b="0" dirty="0" smtClean="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Notices modifiées</a:t>
                      </a:r>
                      <a:r>
                        <a:rPr lang="fr-FR" sz="1800" baseline="0" dirty="0" smtClean="0"/>
                        <a:t> par le RCR pour une année précise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smtClean="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CHE MRN 060882104</a:t>
                      </a:r>
                      <a:r>
                        <a:rPr lang="fr-FR" sz="1800" b="1" kern="1200" dirty="0" smtClean="0">
                          <a:solidFill>
                            <a:schemeClr val="accent2"/>
                          </a:solidFill>
                          <a:latin typeface="+mn-lt"/>
                          <a:ea typeface="+mn-ea"/>
                          <a:cs typeface="+mn-cs"/>
                        </a:rPr>
                        <a:t>????</a:t>
                      </a:r>
                      <a:r>
                        <a:rPr lang="fr-FR" sz="1800" dirty="0" smtClean="0"/>
                        <a:t>16 </a:t>
                      </a:r>
                    </a:p>
                    <a:p>
                      <a:endParaRPr lang="fr-FR" sz="1800" dirty="0"/>
                    </a:p>
                  </a:txBody>
                  <a:tcPr marL="91437" marR="91437" marT="45727" marB="45727"/>
                </a:tc>
              </a:tr>
            </a:tbl>
          </a:graphicData>
        </a:graphic>
      </p:graphicFrame>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25" y="6250321"/>
            <a:ext cx="321492" cy="321492"/>
          </a:xfrm>
          <a:prstGeom prst="rect">
            <a:avLst/>
          </a:prstGeom>
        </p:spPr>
      </p:pic>
      <p:sp>
        <p:nvSpPr>
          <p:cNvPr id="4" name="Rectangle 3"/>
          <p:cNvSpPr/>
          <p:nvPr/>
        </p:nvSpPr>
        <p:spPr>
          <a:xfrm>
            <a:off x="566637" y="6122210"/>
            <a:ext cx="8392171" cy="523220"/>
          </a:xfrm>
          <a:prstGeom prst="rect">
            <a:avLst/>
          </a:prstGeom>
        </p:spPr>
        <p:txBody>
          <a:bodyPr wrap="square">
            <a:spAutoFit/>
          </a:bodyPr>
          <a:lstStyle/>
          <a:p>
            <a:r>
              <a:rPr lang="fr-FR" sz="2800" dirty="0"/>
              <a:t> </a:t>
            </a:r>
            <a:r>
              <a:rPr lang="fr-FR" sz="1400" dirty="0" smtClean="0"/>
              <a:t>cette commande se base uniquement sur le </a:t>
            </a:r>
            <a:r>
              <a:rPr lang="fr-FR" sz="1400" dirty="0"/>
              <a:t>dernier RCR </a:t>
            </a:r>
            <a:r>
              <a:rPr lang="fr-FR" sz="1400" dirty="0" smtClean="0"/>
              <a:t>modificateur de la notice</a:t>
            </a:r>
            <a:endParaRPr lang="fr-FR" sz="1400" dirty="0"/>
          </a:p>
        </p:txBody>
      </p:sp>
    </p:spTree>
    <p:extLst>
      <p:ext uri="{BB962C8B-B14F-4D97-AF65-F5344CB8AC3E}">
        <p14:creationId xmlns:p14="http://schemas.microsoft.com/office/powerpoint/2010/main" val="3081255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755576" y="404664"/>
            <a:ext cx="7308477" cy="6040150"/>
          </a:xfrm>
          <a:prstGeom prst="rect">
            <a:avLst/>
          </a:prstGeom>
          <a:ln>
            <a:noFill/>
          </a:ln>
          <a:effectLst>
            <a:outerShdw blurRad="292100" dist="139700" dir="2700000" algn="tl" rotWithShape="0">
              <a:srgbClr val="333333">
                <a:alpha val="65000"/>
              </a:srgbClr>
            </a:outerShdw>
          </a:effectLst>
        </p:spPr>
      </p:pic>
      <p:sp>
        <p:nvSpPr>
          <p:cNvPr id="5" name="Rectangle à coins arrondis 4"/>
          <p:cNvSpPr/>
          <p:nvPr/>
        </p:nvSpPr>
        <p:spPr>
          <a:xfrm>
            <a:off x="1935453" y="3136707"/>
            <a:ext cx="5417110" cy="129614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Notice </a:t>
            </a:r>
            <a:r>
              <a:rPr lang="fr-FR" dirty="0"/>
              <a:t>modifiée pour la dernière fois</a:t>
            </a:r>
          </a:p>
          <a:p>
            <a:pPr algn="ctr"/>
            <a:r>
              <a:rPr lang="fr-FR" dirty="0" smtClean="0"/>
              <a:t> le 12 octobre 2017 </a:t>
            </a:r>
          </a:p>
          <a:p>
            <a:pPr algn="ctr"/>
            <a:r>
              <a:rPr lang="fr-FR" dirty="0" smtClean="0"/>
              <a:t>par le RCR 060882104</a:t>
            </a:r>
            <a:endParaRPr lang="fr-FR" dirty="0"/>
          </a:p>
        </p:txBody>
      </p:sp>
      <p:pic>
        <p:nvPicPr>
          <p:cNvPr id="2" name="Image 1"/>
          <p:cNvPicPr>
            <a:picLocks noChangeAspect="1"/>
          </p:cNvPicPr>
          <p:nvPr/>
        </p:nvPicPr>
        <p:blipFill>
          <a:blip r:embed="rId4"/>
          <a:stretch>
            <a:fillRect/>
          </a:stretch>
        </p:blipFill>
        <p:spPr>
          <a:xfrm>
            <a:off x="1457453" y="2132856"/>
            <a:ext cx="5932833" cy="720080"/>
          </a:xfrm>
          <a:prstGeom prst="rect">
            <a:avLst/>
          </a:prstGeom>
          <a:solidFill>
            <a:schemeClr val="accent2"/>
          </a:solidFill>
          <a:ln w="38100">
            <a:solidFill>
              <a:schemeClr val="accent2"/>
            </a:solidFill>
          </a:ln>
        </p:spPr>
      </p:pic>
      <p:cxnSp>
        <p:nvCxnSpPr>
          <p:cNvPr id="6" name="Connecteur droit avec flèche 5"/>
          <p:cNvCxnSpPr/>
          <p:nvPr/>
        </p:nvCxnSpPr>
        <p:spPr>
          <a:xfrm>
            <a:off x="3923928" y="836712"/>
            <a:ext cx="720080" cy="115212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567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r>
              <a:rPr lang="fr-FR" dirty="0" smtClean="0">
                <a:solidFill>
                  <a:schemeClr val="tx1">
                    <a:lumMod val="50000"/>
                    <a:lumOff val="50000"/>
                  </a:schemeClr>
                </a:solidFill>
              </a:rPr>
              <a:t>Usage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251520" y="980728"/>
            <a:ext cx="8640960" cy="56886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dirty="0" smtClean="0">
                <a:solidFill>
                  <a:schemeClr val="accent2"/>
                </a:solidFill>
              </a:rPr>
              <a:t>Cela peut servir à : </a:t>
            </a:r>
          </a:p>
          <a:p>
            <a:pPr marL="0" indent="0">
              <a:buFont typeface="Arial" pitchFamily="34" charset="0"/>
              <a:buNone/>
            </a:pPr>
            <a:endParaRPr lang="fr-FR" dirty="0" smtClean="0"/>
          </a:p>
          <a:p>
            <a:pPr>
              <a:buClr>
                <a:schemeClr val="accent2"/>
              </a:buClr>
            </a:pPr>
            <a:r>
              <a:rPr lang="fr-FR" sz="2800" dirty="0" smtClean="0"/>
              <a:t>Faire des contrôles réguliers sur la production</a:t>
            </a:r>
          </a:p>
          <a:p>
            <a:pPr>
              <a:buClr>
                <a:schemeClr val="accent2"/>
              </a:buClr>
            </a:pPr>
            <a:r>
              <a:rPr lang="fr-FR" sz="2800" dirty="0" smtClean="0"/>
              <a:t>Faire des contrôles précis suite à l’annonce d’une nouvelle consigne</a:t>
            </a:r>
          </a:p>
          <a:p>
            <a:pPr>
              <a:buClr>
                <a:schemeClr val="accent2"/>
              </a:buClr>
            </a:pPr>
            <a:r>
              <a:rPr lang="fr-FR" sz="2800" dirty="0" smtClean="0"/>
              <a:t>Évaluer les résultats d’une formation interne </a:t>
            </a:r>
          </a:p>
          <a:p>
            <a:pPr>
              <a:buClr>
                <a:schemeClr val="accent2"/>
              </a:buClr>
            </a:pPr>
            <a:r>
              <a:rPr lang="fr-FR" sz="2800" dirty="0" smtClean="0"/>
              <a:t>Mettre en place des formations </a:t>
            </a:r>
          </a:p>
          <a:p>
            <a:pPr marL="0" indent="0">
              <a:buFont typeface="Arial" pitchFamily="34" charset="0"/>
              <a:buNone/>
            </a:pPr>
            <a:endParaRPr lang="fr-FR" dirty="0" smtClean="0"/>
          </a:p>
          <a:p>
            <a:pPr marL="0" indent="0">
              <a:buFont typeface="Arial" pitchFamily="34" charset="0"/>
              <a:buNone/>
            </a:pPr>
            <a:r>
              <a:rPr lang="fr-FR" sz="3000" dirty="0" smtClean="0">
                <a:solidFill>
                  <a:schemeClr val="accent2"/>
                </a:solidFill>
              </a:rPr>
              <a:t>Cela ne peut PAS servir à : </a:t>
            </a:r>
          </a:p>
          <a:p>
            <a:pPr>
              <a:buClr>
                <a:schemeClr val="accent2"/>
              </a:buClr>
            </a:pPr>
            <a:r>
              <a:rPr lang="fr-FR" sz="2800" dirty="0" smtClean="0"/>
              <a:t>Surveiller le travail d’un agent particulier</a:t>
            </a:r>
          </a:p>
          <a:p>
            <a:pPr>
              <a:buClr>
                <a:schemeClr val="accent2"/>
              </a:buClr>
            </a:pPr>
            <a:r>
              <a:rPr lang="fr-FR" sz="2800" dirty="0" smtClean="0"/>
              <a:t>Faire des contrôles sur la production de tout l’ILN</a:t>
            </a:r>
          </a:p>
          <a:p>
            <a:pPr marL="0" indent="0">
              <a:buFont typeface="Arial" pitchFamily="34" charset="0"/>
              <a:buNone/>
            </a:pPr>
            <a:endParaRPr lang="fr-FR" dirty="0"/>
          </a:p>
        </p:txBody>
      </p:sp>
    </p:spTree>
    <p:extLst>
      <p:ext uri="{BB962C8B-B14F-4D97-AF65-F5344CB8AC3E}">
        <p14:creationId xmlns:p14="http://schemas.microsoft.com/office/powerpoint/2010/main" val="2739782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lgn="ctr">
              <a:buFont typeface="Arial" pitchFamily="34" charset="0"/>
              <a:buNone/>
            </a:pPr>
            <a:r>
              <a:rPr lang="fr-FR" sz="2200" dirty="0" smtClean="0"/>
              <a:t>(utile pour les coordinateurs qui ont de nombreux RCR) </a:t>
            </a:r>
          </a:p>
          <a:p>
            <a:pPr marL="0" indent="0">
              <a:buFont typeface="Arial" pitchFamily="34" charset="0"/>
              <a:buNone/>
            </a:pPr>
            <a:endParaRPr lang="fr-FR" dirty="0" smtClean="0"/>
          </a:p>
          <a:p>
            <a:pPr marL="457200" indent="-457200">
              <a:buFont typeface="Calibri" panose="020F0502020204030204" pitchFamily="34" charset="0"/>
              <a:buAutoNum type="arabicPeriod"/>
            </a:pPr>
            <a:r>
              <a:rPr lang="fr-FR" altLang="fr-FR" sz="2400" dirty="0"/>
              <a:t>Démarrer l’enregistrement (Script &gt; « </a:t>
            </a:r>
            <a:r>
              <a:rPr lang="fr-FR" altLang="fr-FR" sz="2400" dirty="0" smtClean="0"/>
              <a:t>Nouvelle fonction»</a:t>
            </a:r>
            <a:r>
              <a:rPr lang="fr-FR" altLang="fr-FR" sz="2400" dirty="0"/>
              <a:t> </a:t>
            </a:r>
            <a:r>
              <a:rPr lang="fr-FR" altLang="fr-FR" sz="2400" dirty="0" smtClean="0"/>
              <a:t>)</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r>
              <a:rPr lang="fr-FR" altLang="fr-FR" sz="2400" dirty="0" smtClean="0"/>
              <a:t>Saisir le nom du script , puis OK</a:t>
            </a:r>
            <a:endParaRPr lang="fr-FR" altLang="fr-FR" sz="2400" dirty="0">
              <a:solidFill>
                <a:schemeClr val="accent2"/>
              </a:solidFill>
            </a:endParaRPr>
          </a:p>
          <a:p>
            <a:pPr marL="0" indent="0">
              <a:buFont typeface="Arial" pitchFamily="34" charset="0"/>
              <a:buNone/>
            </a:pPr>
            <a:endParaRPr lang="fr-FR" dirty="0"/>
          </a:p>
          <a:p>
            <a:pPr marL="0" indent="0">
              <a:buFont typeface="Arial" pitchFamily="34" charset="0"/>
              <a:buNone/>
            </a:pPr>
            <a:endParaRPr lang="fr-FR" dirty="0"/>
          </a:p>
        </p:txBody>
      </p:sp>
      <p:pic>
        <p:nvPicPr>
          <p:cNvPr id="6" name="Picture 6"/>
          <p:cNvPicPr>
            <a:picLocks noChangeAspect="1" noChangeArrowheads="1"/>
          </p:cNvPicPr>
          <p:nvPr/>
        </p:nvPicPr>
        <p:blipFill>
          <a:blip r:embed="rId4"/>
          <a:srcRect/>
          <a:stretch>
            <a:fillRect/>
          </a:stretch>
        </p:blipFill>
        <p:spPr bwMode="auto">
          <a:xfrm>
            <a:off x="1400241" y="3284984"/>
            <a:ext cx="5877439" cy="2016224"/>
          </a:xfrm>
          <a:prstGeom prst="rect">
            <a:avLst/>
          </a:prstGeom>
          <a:ln>
            <a:noFill/>
          </a:ln>
          <a:effectLst>
            <a:outerShdw blurRad="292100" dist="139700" dir="2700000" algn="tl" rotWithShape="0">
              <a:srgbClr val="333333">
                <a:alpha val="65000"/>
              </a:srgbClr>
            </a:outerShdw>
          </a:effectLst>
        </p:spPr>
      </p:pic>
      <p:sp>
        <p:nvSpPr>
          <p:cNvPr id="4" name="Ellipse 3"/>
          <p:cNvSpPr/>
          <p:nvPr/>
        </p:nvSpPr>
        <p:spPr>
          <a:xfrm>
            <a:off x="3995936" y="4797152"/>
            <a:ext cx="1656184"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5"/>
          <a:stretch>
            <a:fillRect/>
          </a:stretch>
        </p:blipFill>
        <p:spPr>
          <a:xfrm>
            <a:off x="5312485" y="5530392"/>
            <a:ext cx="2931923" cy="1138968"/>
          </a:xfrm>
          <a:prstGeom prst="rect">
            <a:avLst/>
          </a:prstGeom>
          <a:ln>
            <a:noFill/>
          </a:ln>
          <a:effectLst>
            <a:outerShdw blurRad="292100" dist="139700" dir="2700000" algn="tl" rotWithShape="0">
              <a:srgbClr val="333333">
                <a:alpha val="65000"/>
              </a:srgbClr>
            </a:outerShdw>
          </a:effectLst>
        </p:spPr>
      </p:pic>
      <p:cxnSp>
        <p:nvCxnSpPr>
          <p:cNvPr id="9" name="Connecteur droit 8"/>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20746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3. Dans le fichier Script, rechercher le modèle                         				« </a:t>
            </a:r>
            <a:r>
              <a:rPr lang="fr-FR" altLang="fr-FR" sz="2400" dirty="0" err="1" smtClean="0"/>
              <a:t>CommandeSansValidation</a:t>
            </a:r>
            <a:r>
              <a:rPr lang="fr-FR" altLang="fr-FR" sz="2400" dirty="0" smtClean="0"/>
              <a:t>»</a:t>
            </a: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8" name="Image 7"/>
          <p:cNvPicPr>
            <a:picLocks noChangeAspect="1"/>
          </p:cNvPicPr>
          <p:nvPr/>
        </p:nvPicPr>
        <p:blipFill>
          <a:blip r:embed="rId4"/>
          <a:stretch>
            <a:fillRect/>
          </a:stretch>
        </p:blipFill>
        <p:spPr>
          <a:xfrm>
            <a:off x="154538" y="3501008"/>
            <a:ext cx="8532262" cy="2119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Ellipse 8"/>
          <p:cNvSpPr/>
          <p:nvPr/>
        </p:nvSpPr>
        <p:spPr>
          <a:xfrm>
            <a:off x="0" y="4005064"/>
            <a:ext cx="3995936" cy="86409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6385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4. Dans le modèle « </a:t>
            </a:r>
            <a:r>
              <a:rPr lang="fr-FR" altLang="fr-FR" sz="2400" dirty="0" err="1" smtClean="0"/>
              <a:t>CommandeSansValidation</a:t>
            </a:r>
            <a:r>
              <a:rPr lang="fr-FR" altLang="fr-FR" sz="2400" dirty="0" smtClean="0"/>
              <a:t> », copier la ligne :</a:t>
            </a:r>
            <a:endParaRPr lang="fr-FR" altLang="fr-FR" sz="2400" dirty="0"/>
          </a:p>
          <a:p>
            <a:pPr marL="0" indent="0">
              <a:buNone/>
            </a:pPr>
            <a:r>
              <a:rPr lang="fr-FR" altLang="fr-FR" sz="2400" dirty="0" smtClean="0"/>
              <a:t>   </a:t>
            </a:r>
            <a:r>
              <a:rPr lang="fr-FR" altLang="fr-FR" sz="2400" dirty="0" err="1" smtClean="0"/>
              <a:t>application.activeWindow.commandLine</a:t>
            </a:r>
            <a:r>
              <a:rPr lang="fr-FR" altLang="fr-FR" sz="2400" dirty="0" smtClean="0"/>
              <a:t> « </a:t>
            </a:r>
            <a:r>
              <a:rPr lang="fr-FR" altLang="fr-FR" sz="2400" dirty="0" err="1" smtClean="0"/>
              <a:t>che</a:t>
            </a:r>
            <a:r>
              <a:rPr lang="fr-FR" altLang="fr-FR" sz="2400" dirty="0" smtClean="0"/>
              <a:t> ppn »</a:t>
            </a:r>
            <a:endParaRPr lang="fr-FR" altLang="fr-FR" sz="2400" dirty="0"/>
          </a:p>
          <a:p>
            <a:pPr marL="0" indent="0">
              <a:buNone/>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3" name="Image 2"/>
          <p:cNvPicPr>
            <a:picLocks noChangeAspect="1"/>
          </p:cNvPicPr>
          <p:nvPr/>
        </p:nvPicPr>
        <p:blipFill>
          <a:blip r:embed="rId4"/>
          <a:stretch>
            <a:fillRect/>
          </a:stretch>
        </p:blipFill>
        <p:spPr>
          <a:xfrm>
            <a:off x="4299" y="3959882"/>
            <a:ext cx="9144000" cy="1519731"/>
          </a:xfrm>
          <a:prstGeom prst="rect">
            <a:avLst/>
          </a:prstGeom>
          <a:ln>
            <a:noFill/>
          </a:ln>
          <a:effectLst>
            <a:outerShdw blurRad="292100" dist="139700" dir="2700000" algn="tl" rotWithShape="0">
              <a:srgbClr val="333333">
                <a:alpha val="65000"/>
              </a:srgbClr>
            </a:outerShdw>
          </a:effectLst>
        </p:spPr>
      </p:pic>
      <p:cxnSp>
        <p:nvCxnSpPr>
          <p:cNvPr id="10" name="Connecteur droit 9"/>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1927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5. Dans le menu déroulant, appeler le script en cours de création</a:t>
            </a:r>
            <a:endParaRPr lang="fr-FR" altLang="fr-FR" sz="2400" dirty="0"/>
          </a:p>
          <a:p>
            <a:pPr marL="0" indent="0">
              <a:buNone/>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4" name="Image 3"/>
          <p:cNvPicPr>
            <a:picLocks noChangeAspect="1"/>
          </p:cNvPicPr>
          <p:nvPr/>
        </p:nvPicPr>
        <p:blipFill>
          <a:blip r:embed="rId4"/>
          <a:stretch>
            <a:fillRect/>
          </a:stretch>
        </p:blipFill>
        <p:spPr>
          <a:xfrm>
            <a:off x="125760" y="3460502"/>
            <a:ext cx="8892480" cy="2840430"/>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0" y="5145880"/>
            <a:ext cx="3995936" cy="130745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07952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6. Coller la commande copiée précédemment, sous le commentaire écrit en vert</a:t>
            </a:r>
            <a:endParaRPr lang="fr-FR" altLang="fr-FR" sz="2400" dirty="0"/>
          </a:p>
          <a:p>
            <a:pPr marL="0" indent="0">
              <a:buNone/>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6" name="Image 5"/>
          <p:cNvPicPr>
            <a:picLocks noChangeAspect="1"/>
          </p:cNvPicPr>
          <p:nvPr/>
        </p:nvPicPr>
        <p:blipFill>
          <a:blip r:embed="rId4"/>
          <a:stretch>
            <a:fillRect/>
          </a:stretch>
        </p:blipFill>
        <p:spPr>
          <a:xfrm>
            <a:off x="2495764" y="3068960"/>
            <a:ext cx="3905250" cy="3228975"/>
          </a:xfrm>
          <a:prstGeom prst="rect">
            <a:avLst/>
          </a:prstGeom>
        </p:spPr>
      </p:pic>
      <p:sp>
        <p:nvSpPr>
          <p:cNvPr id="8" name="Ellipse 7"/>
          <p:cNvSpPr/>
          <p:nvPr/>
        </p:nvSpPr>
        <p:spPr>
          <a:xfrm>
            <a:off x="3059831" y="3933055"/>
            <a:ext cx="1152129" cy="43204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193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smtClean="0">
                <a:solidFill>
                  <a:schemeClr val="tx2">
                    <a:lumMod val="60000"/>
                    <a:lumOff val="40000"/>
                  </a:schemeClr>
                </a:solidFill>
              </a:rPr>
              <a:t>plan</a:t>
            </a:r>
          </a:p>
        </p:txBody>
      </p:sp>
      <p:sp>
        <p:nvSpPr>
          <p:cNvPr id="16387" name="Espace réservé du contenu 2"/>
          <p:cNvSpPr>
            <a:spLocks noGrp="1"/>
          </p:cNvSpPr>
          <p:nvPr>
            <p:ph idx="1"/>
          </p:nvPr>
        </p:nvSpPr>
        <p:spPr>
          <a:xfrm>
            <a:off x="428624" y="1556792"/>
            <a:ext cx="8535864" cy="4310608"/>
          </a:xfrm>
        </p:spPr>
        <p:txBody>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r>
              <a:rPr lang="fr-FR" dirty="0" smtClean="0">
                <a:solidFill>
                  <a:schemeClr val="bg2">
                    <a:lumMod val="25000"/>
                  </a:schemeClr>
                </a:solidFill>
              </a:rPr>
              <a:t>Partie 1 : contrôle des lots de données produites</a:t>
            </a:r>
          </a:p>
          <a:p>
            <a:pPr eaLnBrk="1" fontAlgn="auto" hangingPunct="1">
              <a:spcAft>
                <a:spcPts val="0"/>
              </a:spcAft>
              <a:buFont typeface="Arial" pitchFamily="34" charset="0"/>
              <a:buChar char="•"/>
              <a:defRPr/>
            </a:pPr>
            <a:r>
              <a:rPr lang="fr-FR" dirty="0" smtClean="0">
                <a:solidFill>
                  <a:schemeClr val="accent2">
                    <a:lumMod val="75000"/>
                  </a:schemeClr>
                </a:solidFill>
              </a:rPr>
              <a:t>Partie 2 : contrôle de la qualité des données</a:t>
            </a:r>
          </a:p>
        </p:txBody>
      </p:sp>
    </p:spTree>
    <p:extLst>
      <p:ext uri="{BB962C8B-B14F-4D97-AF65-F5344CB8AC3E}">
        <p14:creationId xmlns:p14="http://schemas.microsoft.com/office/powerpoint/2010/main" val="28102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7. Remplacer la commande modèle « </a:t>
            </a:r>
            <a:r>
              <a:rPr lang="fr-FR" altLang="fr-FR" sz="2400" dirty="0" err="1" smtClean="0"/>
              <a:t>che</a:t>
            </a:r>
            <a:r>
              <a:rPr lang="fr-FR" altLang="fr-FR" sz="2400" dirty="0" smtClean="0"/>
              <a:t> ppn »  par </a:t>
            </a:r>
          </a:p>
          <a:p>
            <a:pPr marL="0" indent="0">
              <a:buNone/>
            </a:pPr>
            <a:r>
              <a:rPr lang="fr-FR" altLang="fr-FR" sz="2400" dirty="0"/>
              <a:t> </a:t>
            </a:r>
            <a:r>
              <a:rPr lang="fr-FR" altLang="fr-FR" sz="2400" dirty="0" smtClean="0"/>
              <a:t>                                </a:t>
            </a:r>
            <a:r>
              <a:rPr lang="fr-FR" altLang="fr-FR" sz="2400" dirty="0" err="1" smtClean="0"/>
              <a:t>che</a:t>
            </a:r>
            <a:r>
              <a:rPr lang="fr-FR" altLang="fr-FR" sz="2400" dirty="0" smtClean="0"/>
              <a:t> </a:t>
            </a:r>
            <a:r>
              <a:rPr lang="fr-FR" altLang="fr-FR" sz="2400" dirty="0" err="1" smtClean="0"/>
              <a:t>crn</a:t>
            </a:r>
            <a:r>
              <a:rPr lang="fr-FR" altLang="fr-FR" sz="2400" dirty="0" smtClean="0"/>
              <a:t> &lt;</a:t>
            </a:r>
            <a:r>
              <a:rPr lang="fr-FR" altLang="fr-FR" sz="2400" dirty="0" err="1" smtClean="0"/>
              <a:t>numéroRCR</a:t>
            </a:r>
            <a:r>
              <a:rPr lang="fr-FR" altLang="fr-FR" sz="2400" dirty="0" smtClean="0"/>
              <a:t>&gt;JJMMAA</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3" name="Image 2"/>
          <p:cNvPicPr>
            <a:picLocks noChangeAspect="1"/>
          </p:cNvPicPr>
          <p:nvPr/>
        </p:nvPicPr>
        <p:blipFill>
          <a:blip r:embed="rId4"/>
          <a:stretch>
            <a:fillRect/>
          </a:stretch>
        </p:blipFill>
        <p:spPr>
          <a:xfrm>
            <a:off x="699624" y="3717032"/>
            <a:ext cx="6942557" cy="1349301"/>
          </a:xfrm>
          <a:prstGeom prst="rect">
            <a:avLst/>
          </a:prstGeom>
          <a:ln>
            <a:noFill/>
          </a:ln>
          <a:effectLst>
            <a:outerShdw blurRad="292100" dist="139700" dir="2700000" algn="tl" rotWithShape="0">
              <a:srgbClr val="333333">
                <a:alpha val="65000"/>
              </a:srgbClr>
            </a:outerShdw>
          </a:effectLst>
        </p:spPr>
      </p:pic>
      <p:cxnSp>
        <p:nvCxnSpPr>
          <p:cNvPr id="9" name="Connecteur droit 8"/>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23543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8. Remplacer la phrase en vert par un commentaire de votre choix (définition du script, ou usage) </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4" name="Image 3"/>
          <p:cNvPicPr>
            <a:picLocks noChangeAspect="1"/>
          </p:cNvPicPr>
          <p:nvPr/>
        </p:nvPicPr>
        <p:blipFill>
          <a:blip r:embed="rId4"/>
          <a:stretch>
            <a:fillRect/>
          </a:stretch>
        </p:blipFill>
        <p:spPr>
          <a:xfrm>
            <a:off x="827584" y="3717032"/>
            <a:ext cx="7400459" cy="1368152"/>
          </a:xfrm>
          <a:prstGeom prst="rect">
            <a:avLst/>
          </a:prstGeom>
          <a:ln>
            <a:noFill/>
          </a:ln>
          <a:effectLst>
            <a:outerShdw blurRad="292100" dist="139700" dir="2700000" algn="tl" rotWithShape="0">
              <a:srgbClr val="333333">
                <a:alpha val="65000"/>
              </a:srgbClr>
            </a:outerShdw>
          </a:effectLst>
        </p:spPr>
      </p:pic>
      <p:cxnSp>
        <p:nvCxnSpPr>
          <p:cNvPr id="8" name="Connecteur droit 7"/>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4924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9. Fermer la fenêtre du fichier Script</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3" name="Image 2"/>
          <p:cNvPicPr>
            <a:picLocks noChangeAspect="1"/>
          </p:cNvPicPr>
          <p:nvPr/>
        </p:nvPicPr>
        <p:blipFill>
          <a:blip r:embed="rId4"/>
          <a:stretch>
            <a:fillRect/>
          </a:stretch>
        </p:blipFill>
        <p:spPr>
          <a:xfrm>
            <a:off x="179512" y="2996952"/>
            <a:ext cx="8177871" cy="3023032"/>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7194491" y="2780927"/>
            <a:ext cx="1492309" cy="86409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79644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10. Afficher le nouveau script dans Options &gt; Personnaliser : </a:t>
            </a:r>
            <a:br>
              <a:rPr lang="fr-FR" altLang="fr-FR" sz="2400" dirty="0" smtClean="0"/>
            </a:br>
            <a:r>
              <a:rPr lang="fr-FR" altLang="fr-FR" sz="2400" dirty="0" smtClean="0"/>
              <a:t> onglet Commandes, ligne « Fonctions » </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cxnSp>
        <p:nvCxnSpPr>
          <p:cNvPr id="9" name="Connecteur droit 8"/>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pic>
        <p:nvPicPr>
          <p:cNvPr id="4" name="Image 3"/>
          <p:cNvPicPr>
            <a:picLocks noChangeAspect="1"/>
          </p:cNvPicPr>
          <p:nvPr/>
        </p:nvPicPr>
        <p:blipFill>
          <a:blip r:embed="rId4"/>
          <a:stretch>
            <a:fillRect/>
          </a:stretch>
        </p:blipFill>
        <p:spPr>
          <a:xfrm>
            <a:off x="2163059" y="3284984"/>
            <a:ext cx="4800600" cy="3429000"/>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2163059" y="5373216"/>
            <a:ext cx="4800600" cy="72008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1581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11. Faire glisser le script (cliquer / déposer) dans la partie supérieure de </a:t>
            </a:r>
            <a:r>
              <a:rPr lang="fr-FR" altLang="fr-FR" sz="2400" dirty="0" err="1" smtClean="0"/>
              <a:t>WinIBW</a:t>
            </a:r>
            <a:r>
              <a:rPr lang="fr-FR" altLang="fr-FR" sz="2400" dirty="0" smtClean="0"/>
              <a:t>, et attribuer au bouton une propriété graphique</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6" name="Image 5"/>
          <p:cNvPicPr>
            <a:picLocks noChangeAspect="1"/>
          </p:cNvPicPr>
          <p:nvPr/>
        </p:nvPicPr>
        <p:blipFill>
          <a:blip r:embed="rId4"/>
          <a:stretch>
            <a:fillRect/>
          </a:stretch>
        </p:blipFill>
        <p:spPr>
          <a:xfrm>
            <a:off x="2195736" y="3284984"/>
            <a:ext cx="4529405" cy="3236983"/>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2051720" y="3861049"/>
            <a:ext cx="1656184"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627784" y="5981907"/>
            <a:ext cx="3600400" cy="63832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1897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266"/>
            <a:ext cx="8229600" cy="1143000"/>
          </a:xfrm>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201266"/>
            <a:ext cx="888818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smtClean="0"/>
              <a:t>Automatiser la commande CHE CRN avec un script</a:t>
            </a:r>
          </a:p>
          <a:p>
            <a:pPr marL="0" indent="0">
              <a:buFont typeface="Arial" pitchFamily="34" charset="0"/>
              <a:buNone/>
            </a:pPr>
            <a:endParaRPr lang="fr-FR" dirty="0" smtClean="0"/>
          </a:p>
          <a:p>
            <a:pPr marL="0" indent="0">
              <a:buNone/>
            </a:pPr>
            <a:r>
              <a:rPr lang="fr-FR" altLang="fr-FR" sz="2400" dirty="0" smtClean="0"/>
              <a:t>12. A chaque clic sur le bouton, la commande CHE CRN s’affiche</a:t>
            </a:r>
          </a:p>
          <a:p>
            <a:pPr marL="0" indent="0">
              <a:buNone/>
            </a:pPr>
            <a:endParaRPr lang="fr-FR" altLang="fr-FR" sz="2400" dirty="0"/>
          </a:p>
          <a:p>
            <a:pPr marL="0" indent="0">
              <a:buNone/>
            </a:pPr>
            <a:endParaRPr lang="fr-FR" altLang="fr-FR" sz="2400" dirty="0" smtClean="0"/>
          </a:p>
          <a:p>
            <a:pPr marL="0" indent="0">
              <a:buNone/>
            </a:pPr>
            <a:endParaRPr lang="fr-FR" altLang="fr-FR" sz="2400" dirty="0"/>
          </a:p>
          <a:p>
            <a:pPr marL="0" indent="0">
              <a:buNone/>
            </a:pPr>
            <a:endParaRPr lang="fr-FR" altLang="fr-FR" sz="2400" dirty="0" smtClean="0"/>
          </a:p>
          <a:p>
            <a:pPr marL="0" indent="0">
              <a:buNone/>
            </a:pPr>
            <a:r>
              <a:rPr lang="fr-FR" altLang="fr-FR" sz="2400" dirty="0" smtClean="0"/>
              <a:t>13. Remplacer JJMMAA par la date souhaitée, puis exécuter la commande</a:t>
            </a:r>
          </a:p>
          <a:p>
            <a:pPr marL="0" indent="0">
              <a:buNone/>
            </a:pPr>
            <a:endParaRPr lang="fr-FR" altLang="fr-FR" sz="2400" dirty="0"/>
          </a:p>
          <a:p>
            <a:pPr marL="0" indent="0">
              <a:buNone/>
            </a:pPr>
            <a:r>
              <a:rPr lang="fr-FR" altLang="fr-FR" sz="2400" dirty="0" smtClean="0"/>
              <a:t>14. Créer à l’identique les boutons pour les autres RCR</a:t>
            </a:r>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smtClean="0"/>
          </a:p>
          <a:p>
            <a:pPr marL="457200" indent="-457200">
              <a:buFont typeface="Calibri" panose="020F0502020204030204" pitchFamily="34" charset="0"/>
              <a:buAutoNum type="arabicPeriod"/>
            </a:pPr>
            <a:endParaRPr lang="fr-FR" altLang="fr-FR" sz="2400" dirty="0"/>
          </a:p>
          <a:p>
            <a:pPr marL="457200" indent="-457200">
              <a:buFont typeface="Calibri" panose="020F0502020204030204" pitchFamily="34" charset="0"/>
              <a:buAutoNum type="arabicPeriod"/>
            </a:pPr>
            <a:endParaRPr lang="fr-FR" altLang="fr-FR" sz="2400" dirty="0"/>
          </a:p>
          <a:p>
            <a:pPr marL="0" indent="0">
              <a:buFont typeface="Arial" pitchFamily="34" charset="0"/>
              <a:buNone/>
            </a:pPr>
            <a:endParaRPr lang="fr-FR" dirty="0"/>
          </a:p>
          <a:p>
            <a:pPr marL="0" indent="0">
              <a:buFont typeface="Arial" pitchFamily="34" charset="0"/>
              <a:buNone/>
            </a:pPr>
            <a:endParaRPr lang="fr-FR" dirty="0"/>
          </a:p>
        </p:txBody>
      </p:sp>
      <p:pic>
        <p:nvPicPr>
          <p:cNvPr id="3" name="Image 2"/>
          <p:cNvPicPr>
            <a:picLocks noChangeAspect="1"/>
          </p:cNvPicPr>
          <p:nvPr/>
        </p:nvPicPr>
        <p:blipFill>
          <a:blip r:embed="rId4"/>
          <a:stretch>
            <a:fillRect/>
          </a:stretch>
        </p:blipFill>
        <p:spPr>
          <a:xfrm>
            <a:off x="1876425" y="2957512"/>
            <a:ext cx="5391150" cy="942975"/>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5400092" y="3409560"/>
            <a:ext cx="1656184"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323528" y="1700808"/>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
        <p:nvSpPr>
          <p:cNvPr id="6" name="Flèche courbée vers la gauche 5"/>
          <p:cNvSpPr/>
          <p:nvPr/>
        </p:nvSpPr>
        <p:spPr>
          <a:xfrm rot="6628900">
            <a:off x="4393433" y="2990666"/>
            <a:ext cx="720080" cy="1819640"/>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52987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solidFill>
                  <a:schemeClr val="accent2"/>
                </a:solidFill>
              </a:rPr>
              <a:t>Je veux connaître </a:t>
            </a:r>
            <a:r>
              <a:rPr lang="fr-FR" b="1" dirty="0" smtClean="0">
                <a:solidFill>
                  <a:schemeClr val="accent2"/>
                </a:solidFill>
              </a:rPr>
              <a:t>les notices bibliographiques </a:t>
            </a:r>
            <a:r>
              <a:rPr lang="fr-FR" b="1" dirty="0" err="1" smtClean="0">
                <a:solidFill>
                  <a:schemeClr val="accent2"/>
                </a:solidFill>
              </a:rPr>
              <a:t>exemplarisées</a:t>
            </a:r>
            <a:r>
              <a:rPr lang="fr-FR" dirty="0" smtClean="0">
                <a:solidFill>
                  <a:schemeClr val="accent2"/>
                </a:solidFill>
              </a:rPr>
              <a:t> par les catalogueurs </a:t>
            </a:r>
          </a:p>
          <a:p>
            <a:pPr marL="0" indent="0">
              <a:buNone/>
            </a:pPr>
            <a:r>
              <a:rPr lang="fr-FR" dirty="0" smtClean="0">
                <a:solidFill>
                  <a:schemeClr val="accent2"/>
                </a:solidFill>
              </a:rPr>
              <a:t>de mon ILN</a:t>
            </a:r>
            <a:endParaRPr lang="fr-FR" dirty="0">
              <a:solidFill>
                <a:schemeClr val="accent2"/>
              </a:solidFill>
            </a:endParaRPr>
          </a:p>
        </p:txBody>
      </p:sp>
      <p:sp>
        <p:nvSpPr>
          <p:cNvPr id="5" name="Rectangle à coins arrondis 4"/>
          <p:cNvSpPr/>
          <p:nvPr/>
        </p:nvSpPr>
        <p:spPr>
          <a:xfrm>
            <a:off x="323528" y="1268760"/>
            <a:ext cx="7992888" cy="2736304"/>
          </a:xfrm>
          <a:prstGeom prst="wedgeRoundRectCallout">
            <a:avLst>
              <a:gd name="adj1" fmla="val 40651"/>
              <a:gd name="adj2" fmla="val 8895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Point D'Interrogation, Question, Aide, Réponse, Symb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553" y="5568553"/>
            <a:ext cx="1289447" cy="12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04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7200" dirty="0" smtClean="0">
                <a:solidFill>
                  <a:schemeClr val="accent2"/>
                </a:solidFill>
              </a:rPr>
              <a:t>CHE SEL</a:t>
            </a:r>
          </a:p>
          <a:p>
            <a:pPr marL="0" indent="0" algn="ctr">
              <a:buNone/>
            </a:pPr>
            <a:endParaRPr lang="fr-FR" sz="7200" dirty="0">
              <a:solidFill>
                <a:schemeClr val="accent2"/>
              </a:solidFill>
            </a:endParaRPr>
          </a:p>
        </p:txBody>
      </p:sp>
    </p:spTree>
    <p:extLst>
      <p:ext uri="{BB962C8B-B14F-4D97-AF65-F5344CB8AC3E}">
        <p14:creationId xmlns:p14="http://schemas.microsoft.com/office/powerpoint/2010/main" val="154075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Les notices biblio </a:t>
            </a:r>
            <a:r>
              <a:rPr lang="fr-FR" dirty="0" err="1" smtClean="0">
                <a:solidFill>
                  <a:schemeClr val="tx1">
                    <a:lumMod val="50000"/>
                    <a:lumOff val="50000"/>
                  </a:schemeClr>
                </a:solidFill>
              </a:rPr>
              <a:t>exemplarisées</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59532" y="1556792"/>
            <a:ext cx="8424936" cy="4924425"/>
          </a:xfrm>
          <a:prstGeom prst="rect">
            <a:avLst/>
          </a:prstGeom>
          <a:noFill/>
        </p:spPr>
        <p:txBody>
          <a:bodyPr wrap="square" rtlCol="0">
            <a:spAutoFit/>
          </a:bodyPr>
          <a:lstStyle/>
          <a:p>
            <a:r>
              <a:rPr lang="fr-FR" sz="3000" dirty="0" smtClean="0">
                <a:solidFill>
                  <a:schemeClr val="accent2"/>
                </a:solidFill>
              </a:rPr>
              <a:t>Qui ? </a:t>
            </a:r>
          </a:p>
          <a:p>
            <a:r>
              <a:rPr lang="fr-FR" sz="2800" dirty="0" smtClean="0"/>
              <a:t>Le détenteur d’un login XX, TA, CA, CB, CC</a:t>
            </a:r>
          </a:p>
          <a:p>
            <a:endParaRPr lang="fr-FR" dirty="0" smtClean="0">
              <a:solidFill>
                <a:schemeClr val="accent3">
                  <a:lumMod val="75000"/>
                </a:schemeClr>
              </a:solidFill>
            </a:endParaRPr>
          </a:p>
          <a:p>
            <a:r>
              <a:rPr lang="fr-FR" sz="3000" dirty="0">
                <a:solidFill>
                  <a:schemeClr val="accent2"/>
                </a:solidFill>
              </a:rPr>
              <a:t>Quelles notices ? </a:t>
            </a:r>
          </a:p>
          <a:p>
            <a:r>
              <a:rPr lang="fr-FR" sz="2800" dirty="0"/>
              <a:t>Notices bibliographiques </a:t>
            </a:r>
            <a:r>
              <a:rPr lang="fr-FR" sz="2800" dirty="0" smtClean="0"/>
              <a:t>pour lesquelles un ou plusieurs exemplaires ont été crées</a:t>
            </a:r>
            <a:endParaRPr lang="fr-FR" sz="2800" dirty="0"/>
          </a:p>
          <a:p>
            <a:endParaRPr lang="fr-FR" dirty="0" smtClean="0">
              <a:solidFill>
                <a:schemeClr val="accent3">
                  <a:lumMod val="75000"/>
                </a:schemeClr>
              </a:solidFill>
            </a:endParaRPr>
          </a:p>
          <a:p>
            <a:r>
              <a:rPr lang="fr-FR" sz="3000" dirty="0">
                <a:solidFill>
                  <a:schemeClr val="accent2"/>
                </a:solidFill>
              </a:rPr>
              <a:t>Quel périmètre ? </a:t>
            </a:r>
          </a:p>
          <a:p>
            <a:r>
              <a:rPr lang="fr-FR" sz="2800" dirty="0" smtClean="0"/>
              <a:t>L’ILN</a:t>
            </a:r>
            <a:endParaRPr lang="fr-FR" sz="2800" dirty="0"/>
          </a:p>
          <a:p>
            <a:endParaRPr lang="fr-FR" dirty="0"/>
          </a:p>
          <a:p>
            <a:r>
              <a:rPr lang="fr-FR" sz="3000" dirty="0">
                <a:solidFill>
                  <a:schemeClr val="accent2"/>
                </a:solidFill>
              </a:rPr>
              <a:t>Quelle période ? </a:t>
            </a:r>
          </a:p>
          <a:p>
            <a:r>
              <a:rPr lang="fr-FR" sz="2800" dirty="0"/>
              <a:t>Un </a:t>
            </a:r>
            <a:r>
              <a:rPr lang="fr-FR" sz="2800" dirty="0" smtClean="0"/>
              <a:t>jour</a:t>
            </a:r>
            <a:r>
              <a:rPr lang="fr-FR" sz="2800" dirty="0"/>
              <a:t> </a:t>
            </a:r>
            <a:r>
              <a:rPr lang="fr-FR" sz="2800" dirty="0" smtClean="0"/>
              <a:t>ou une période donnée</a:t>
            </a:r>
            <a:endParaRPr lang="fr-FR" sz="2800" dirty="0"/>
          </a:p>
        </p:txBody>
      </p:sp>
    </p:spTree>
    <p:extLst>
      <p:ext uri="{BB962C8B-B14F-4D97-AF65-F5344CB8AC3E}">
        <p14:creationId xmlns:p14="http://schemas.microsoft.com/office/powerpoint/2010/main" val="148369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au 6"/>
          <p:cNvGraphicFramePr>
            <a:graphicFrameLocks noGrp="1"/>
          </p:cNvGraphicFramePr>
          <p:nvPr>
            <p:extLst>
              <p:ext uri="{D42A27DB-BD31-4B8C-83A1-F6EECF244321}">
                <p14:modId xmlns:p14="http://schemas.microsoft.com/office/powerpoint/2010/main" val="395741538"/>
              </p:ext>
            </p:extLst>
          </p:nvPr>
        </p:nvGraphicFramePr>
        <p:xfrm>
          <a:off x="250825" y="1687604"/>
          <a:ext cx="8640762" cy="4164640"/>
        </p:xfrm>
        <a:graphic>
          <a:graphicData uri="http://schemas.openxmlformats.org/drawingml/2006/table">
            <a:tbl>
              <a:tblPr firstRow="1" bandRow="1">
                <a:tableStyleId>{21E4AEA4-8DFA-4A89-87EB-49C32662AFE0}</a:tableStyleId>
              </a:tblPr>
              <a:tblGrid>
                <a:gridCol w="2664991"/>
                <a:gridCol w="3024336"/>
                <a:gridCol w="2951435"/>
              </a:tblGrid>
              <a:tr h="836412">
                <a:tc>
                  <a:txBody>
                    <a:bodyPr/>
                    <a:lstStyle/>
                    <a:p>
                      <a:r>
                        <a:rPr lang="fr-FR" sz="1600" dirty="0" smtClean="0"/>
                        <a:t>Commande</a:t>
                      </a:r>
                      <a:endParaRPr lang="fr-FR" sz="1600" dirty="0"/>
                    </a:p>
                  </a:txBody>
                  <a:tcPr marL="91437" marR="91437" marT="45727" marB="45727"/>
                </a:tc>
                <a:tc>
                  <a:txBody>
                    <a:bodyPr/>
                    <a:lstStyle/>
                    <a:p>
                      <a:r>
                        <a:rPr lang="fr-FR" sz="1600" baseline="0" dirty="0" smtClean="0"/>
                        <a:t>Objet de la recherche…</a:t>
                      </a:r>
                      <a:endParaRPr lang="fr-FR" sz="1600" dirty="0"/>
                    </a:p>
                  </a:txBody>
                  <a:tcPr marL="91437" marR="91437" marT="45727" marB="45727"/>
                </a:tc>
                <a:tc>
                  <a:txBody>
                    <a:bodyPr/>
                    <a:lstStyle/>
                    <a:p>
                      <a:r>
                        <a:rPr lang="fr-FR" sz="1600" dirty="0" smtClean="0"/>
                        <a:t>Exemple</a:t>
                      </a:r>
                      <a:endParaRPr lang="fr-FR" sz="1600" dirty="0"/>
                    </a:p>
                  </a:txBody>
                  <a:tcPr marL="91437" marR="91437" marT="45727" marB="45727"/>
                </a:tc>
              </a:tr>
              <a:tr h="1069747">
                <a:tc>
                  <a:txBody>
                    <a:bodyPr/>
                    <a:lstStyle/>
                    <a:p>
                      <a:r>
                        <a:rPr lang="fr-FR" altLang="fr-FR" sz="1800" dirty="0" smtClean="0"/>
                        <a:t>CHE SEL</a:t>
                      </a:r>
                      <a:r>
                        <a:rPr lang="fr-FR" altLang="fr-FR" sz="1800" baseline="0" dirty="0" smtClean="0"/>
                        <a:t> AUJ</a:t>
                      </a:r>
                      <a:endParaRPr lang="fr-FR" sz="1800" dirty="0"/>
                    </a:p>
                  </a:txBody>
                  <a:tcPr marL="91437" marR="91437" marT="45727" marB="45727"/>
                </a:tc>
                <a:tc>
                  <a:txBody>
                    <a:bodyPr/>
                    <a:lstStyle/>
                    <a:p>
                      <a:r>
                        <a:rPr lang="fr-FR" sz="1800" dirty="0" smtClean="0"/>
                        <a:t>Notices </a:t>
                      </a:r>
                      <a:r>
                        <a:rPr lang="fr-FR" sz="1800" dirty="0" err="1" smtClean="0"/>
                        <a:t>exemplarisées</a:t>
                      </a:r>
                      <a:r>
                        <a:rPr lang="fr-FR" sz="1800" baseline="0" dirty="0" smtClean="0"/>
                        <a:t> pour l’ILN aujourd’hui</a:t>
                      </a:r>
                    </a:p>
                    <a:p>
                      <a:endParaRPr lang="fr-FR" sz="1800" b="1" dirty="0"/>
                    </a:p>
                  </a:txBody>
                  <a:tcPr marL="91437" marR="91437" marT="45727" marB="45727"/>
                </a:tc>
                <a:tc>
                  <a:txBody>
                    <a:bodyPr/>
                    <a:lstStyle/>
                    <a:p>
                      <a:pPr marL="232382" lvl="0" indent="-265226" algn="l" defTabSz="848715">
                        <a:lnSpc>
                          <a:spcPct val="90000"/>
                        </a:lnSpc>
                        <a:spcBef>
                          <a:spcPct val="55000"/>
                        </a:spcBef>
                        <a:buClr>
                          <a:srgbClr val="00B050"/>
                        </a:buClr>
                        <a:buFont typeface="Wingdings" pitchFamily="2" charset="2"/>
                        <a:buNone/>
                        <a:defRPr/>
                      </a:pPr>
                      <a:r>
                        <a:rPr lang="fr-FR" sz="1800" dirty="0" smtClean="0"/>
                        <a:t>CHE SEL AUJ</a:t>
                      </a:r>
                    </a:p>
                  </a:txBody>
                  <a:tcPr marL="91437" marR="91437" marT="45727" marB="45727"/>
                </a:tc>
              </a:tr>
              <a:tr h="1069747">
                <a:tc>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1800" dirty="0" smtClean="0"/>
                        <a:t>CHE SEL &lt;JJ-MM-AAAA&gt;</a:t>
                      </a:r>
                      <a:endParaRPr lang="fr-FR" sz="1800" dirty="0" smtClean="0"/>
                    </a:p>
                    <a:p>
                      <a:pPr>
                        <a:lnSpc>
                          <a:spcPct val="90000"/>
                        </a:lnSpc>
                        <a:buFont typeface="Wingdings" pitchFamily="2" charset="2"/>
                        <a:buNone/>
                      </a:pPr>
                      <a:endParaRPr lang="fr-FR" altLang="fr-FR" sz="1800" b="0" dirty="0" smtClean="0"/>
                    </a:p>
                  </a:txBody>
                  <a:tcPr marL="91437" marR="91437" marT="45727" marB="45727"/>
                </a:tc>
                <a:tc>
                  <a:txBody>
                    <a:bodyPr/>
                    <a:lstStyle/>
                    <a:p>
                      <a:r>
                        <a:rPr lang="fr-FR" sz="1800" dirty="0" smtClean="0"/>
                        <a:t>Notices </a:t>
                      </a:r>
                      <a:r>
                        <a:rPr lang="fr-FR" sz="1800" dirty="0" err="1" smtClean="0"/>
                        <a:t>exemplarisées</a:t>
                      </a:r>
                      <a:r>
                        <a:rPr lang="fr-FR" sz="1800" baseline="0" dirty="0" smtClean="0"/>
                        <a:t> pour l’ILN un jour précis</a:t>
                      </a:r>
                      <a:endParaRPr lang="fr-FR" sz="1800" dirty="0"/>
                    </a:p>
                  </a:txBody>
                  <a:tcPr marL="91437" marR="91437" marT="45727" marB="45727"/>
                </a:tc>
                <a:tc>
                  <a:txBody>
                    <a:bodyPr/>
                    <a:lstStyle/>
                    <a:p>
                      <a:pPr marL="232382" lvl="0" indent="-265226" algn="l" defTabSz="848715">
                        <a:lnSpc>
                          <a:spcPct val="90000"/>
                        </a:lnSpc>
                        <a:spcBef>
                          <a:spcPct val="55000"/>
                        </a:spcBef>
                        <a:buClr>
                          <a:srgbClr val="00B050"/>
                        </a:buClr>
                        <a:buFont typeface="Wingdings" pitchFamily="2" charset="2"/>
                        <a:buNone/>
                        <a:defRPr/>
                      </a:pPr>
                      <a:r>
                        <a:rPr lang="fr-FR" sz="1800" dirty="0" smtClean="0"/>
                        <a:t>CHE SEL 15-11-2017</a:t>
                      </a:r>
                    </a:p>
                    <a:p>
                      <a:endParaRPr lang="fr-FR" sz="1800" dirty="0"/>
                    </a:p>
                  </a:txBody>
                  <a:tcPr marL="91437" marR="91437" marT="45727" marB="45727"/>
                </a:tc>
              </a:tr>
              <a:tr h="1069747">
                <a:tc>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altLang="fr-FR" sz="1800" dirty="0" smtClean="0"/>
                        <a:t>CHE SEL &lt;JJ-MM-AAAA&gt;</a:t>
                      </a:r>
                      <a:endParaRPr lang="fr-FR" sz="1800" dirty="0" smtClean="0"/>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fr-FR" sz="1800" dirty="0" smtClean="0"/>
                        <a:t> JUS </a:t>
                      </a:r>
                      <a:r>
                        <a:rPr lang="fr-FR" altLang="fr-FR" sz="1800" dirty="0" smtClean="0"/>
                        <a:t>&lt;JJ-MM-AAAA&gt;</a:t>
                      </a:r>
                      <a:endParaRPr lang="fr-FR" sz="1800" dirty="0" smtClean="0"/>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endParaRPr lang="fr-FR" sz="1800" dirty="0" smtClean="0"/>
                    </a:p>
                    <a:p>
                      <a:pPr>
                        <a:lnSpc>
                          <a:spcPct val="90000"/>
                        </a:lnSpc>
                        <a:buFont typeface="Wingdings" pitchFamily="2" charset="2"/>
                        <a:buNone/>
                      </a:pPr>
                      <a:endParaRPr lang="fr-FR" altLang="fr-FR" sz="1800" b="0" dirty="0" smtClean="0"/>
                    </a:p>
                  </a:txBody>
                  <a:tcPr marL="91437" marR="91437" marT="45727" marB="45727"/>
                </a:tc>
                <a:tc>
                  <a:txBody>
                    <a:bodyPr/>
                    <a:lstStyle/>
                    <a:p>
                      <a:r>
                        <a:rPr lang="fr-FR" sz="1800" dirty="0" smtClean="0"/>
                        <a:t>Notices </a:t>
                      </a:r>
                      <a:r>
                        <a:rPr lang="fr-FR" sz="1800" dirty="0" err="1" smtClean="0"/>
                        <a:t>exemplarisées</a:t>
                      </a:r>
                      <a:r>
                        <a:rPr lang="fr-FR" sz="1800" baseline="0" dirty="0" smtClean="0"/>
                        <a:t> pour l’ILN sur une période précise</a:t>
                      </a:r>
                      <a:endParaRPr lang="fr-FR"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smtClean="0"/>
                    </a:p>
                  </a:txBody>
                  <a:tcPr marL="91437" marR="91437"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CHE SEL 08-11-2017 JUS 15-11-2017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 </a:t>
                      </a:r>
                    </a:p>
                    <a:p>
                      <a:endParaRPr lang="fr-FR" sz="1800" dirty="0"/>
                    </a:p>
                  </a:txBody>
                  <a:tcPr marL="91437" marR="91437" marT="45727" marB="45727"/>
                </a:tc>
              </a:tr>
            </a:tbl>
          </a:graphicData>
        </a:graphic>
      </p:graphicFrame>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25" y="6250321"/>
            <a:ext cx="321492" cy="321492"/>
          </a:xfrm>
          <a:prstGeom prst="rect">
            <a:avLst/>
          </a:prstGeom>
        </p:spPr>
      </p:pic>
      <p:sp>
        <p:nvSpPr>
          <p:cNvPr id="4" name="Rectangle 3"/>
          <p:cNvSpPr/>
          <p:nvPr/>
        </p:nvSpPr>
        <p:spPr>
          <a:xfrm>
            <a:off x="566637" y="6122210"/>
            <a:ext cx="8392171" cy="523220"/>
          </a:xfrm>
          <a:prstGeom prst="rect">
            <a:avLst/>
          </a:prstGeom>
        </p:spPr>
        <p:txBody>
          <a:bodyPr wrap="square">
            <a:spAutoFit/>
          </a:bodyPr>
          <a:lstStyle/>
          <a:p>
            <a:r>
              <a:rPr lang="fr-FR" sz="2800" dirty="0"/>
              <a:t> </a:t>
            </a:r>
            <a:r>
              <a:rPr lang="fr-FR" sz="1400" dirty="0" smtClean="0"/>
              <a:t>cette commande se base sur la date présente dans la notice d’exemplaire (zone A98)</a:t>
            </a:r>
            <a:endParaRPr lang="fr-FR" sz="1400" dirty="0"/>
          </a:p>
        </p:txBody>
      </p:sp>
      <p:sp>
        <p:nvSpPr>
          <p:cNvPr id="8" name="Titre 1"/>
          <p:cNvSpPr txBox="1">
            <a:spLocks/>
          </p:cNvSpPr>
          <p:nvPr/>
        </p:nvSpPr>
        <p:spPr>
          <a:xfrm>
            <a:off x="6096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chemeClr val="tx1">
                    <a:lumMod val="50000"/>
                    <a:lumOff val="50000"/>
                  </a:schemeClr>
                </a:solidFill>
              </a:rPr>
              <a:t>Les notices biblio </a:t>
            </a:r>
            <a:r>
              <a:rPr lang="fr-FR" dirty="0" err="1" smtClean="0">
                <a:solidFill>
                  <a:schemeClr val="tx1">
                    <a:lumMod val="50000"/>
                    <a:lumOff val="50000"/>
                  </a:schemeClr>
                </a:solidFill>
              </a:rPr>
              <a:t>exemplarisées</a:t>
            </a:r>
            <a:endParaRPr lang="fr-FR" dirty="0">
              <a:solidFill>
                <a:schemeClr val="tx1">
                  <a:lumMod val="50000"/>
                  <a:lumOff val="50000"/>
                </a:schemeClr>
              </a:solidFill>
            </a:endParaRPr>
          </a:p>
        </p:txBody>
      </p:sp>
    </p:spTree>
    <p:extLst>
      <p:ext uri="{BB962C8B-B14F-4D97-AF65-F5344CB8AC3E}">
        <p14:creationId xmlns:p14="http://schemas.microsoft.com/office/powerpoint/2010/main" val="357344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smtClean="0">
                <a:solidFill>
                  <a:schemeClr val="tx2">
                    <a:lumMod val="60000"/>
                    <a:lumOff val="40000"/>
                  </a:schemeClr>
                </a:solidFill>
              </a:rPr>
              <a:t>LÉGENDE</a:t>
            </a:r>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277884808"/>
              </p:ext>
            </p:extLst>
          </p:nvPr>
        </p:nvGraphicFramePr>
        <p:xfrm>
          <a:off x="428625" y="1575262"/>
          <a:ext cx="8258175" cy="3566160"/>
        </p:xfrm>
        <a:graphic>
          <a:graphicData uri="http://schemas.openxmlformats.org/drawingml/2006/table">
            <a:tbl>
              <a:tblPr firstRow="1" bandRow="1">
                <a:tableStyleId>{5940675A-B579-460E-94D1-54222C63F5DA}</a:tableStyleId>
              </a:tblPr>
              <a:tblGrid>
                <a:gridCol w="2055143"/>
                <a:gridCol w="6203032"/>
              </a:tblGrid>
              <a:tr h="370840">
                <a:tc>
                  <a:txBody>
                    <a:bodyPr/>
                    <a:lstStyle/>
                    <a:p>
                      <a:endParaRPr lang="fr-FR" dirty="0" smtClean="0"/>
                    </a:p>
                    <a:p>
                      <a:endParaRPr lang="fr-FR" dirty="0" smtClean="0"/>
                    </a:p>
                    <a:p>
                      <a:endParaRPr lang="fr-FR" dirty="0" smtClean="0"/>
                    </a:p>
                    <a:p>
                      <a:endParaRPr lang="fr-FR" dirty="0"/>
                    </a:p>
                  </a:txBody>
                  <a:tcPr/>
                </a:tc>
                <a:tc>
                  <a:txBody>
                    <a:bodyPr/>
                    <a:lstStyle/>
                    <a:p>
                      <a:r>
                        <a:rPr lang="fr-FR" dirty="0" smtClean="0"/>
                        <a:t>  </a:t>
                      </a:r>
                    </a:p>
                    <a:p>
                      <a:r>
                        <a:rPr lang="fr-FR" dirty="0" smtClean="0"/>
                        <a:t>contrôle à effectuer avec </a:t>
                      </a:r>
                      <a:r>
                        <a:rPr lang="fr-FR" baseline="0" dirty="0" err="1" smtClean="0"/>
                        <a:t>WinIBW</a:t>
                      </a:r>
                      <a:endParaRPr lang="fr-FR" dirty="0" smtClean="0"/>
                    </a:p>
                  </a:txBody>
                  <a:tcPr/>
                </a:tc>
              </a:tr>
              <a:tr h="370840">
                <a:tc>
                  <a:txBody>
                    <a:bodyPr/>
                    <a:lstStyle/>
                    <a:p>
                      <a:endParaRPr lang="fr-FR" dirty="0" smtClean="0"/>
                    </a:p>
                    <a:p>
                      <a:endParaRPr lang="fr-FR" dirty="0" smtClean="0"/>
                    </a:p>
                    <a:p>
                      <a:endParaRPr lang="fr-FR" dirty="0" smtClean="0"/>
                    </a:p>
                    <a:p>
                      <a:endParaRPr lang="fr-FR" dirty="0"/>
                    </a:p>
                  </a:txBody>
                  <a:tcPr/>
                </a:tc>
                <a:tc>
                  <a:txBody>
                    <a:bodyPr/>
                    <a:lstStyle/>
                    <a:p>
                      <a:endParaRPr lang="fr-FR" dirty="0" smtClean="0"/>
                    </a:p>
                    <a:p>
                      <a:r>
                        <a:rPr lang="fr-FR" dirty="0" smtClean="0"/>
                        <a:t>contrôle à effectuer avec un </a:t>
                      </a:r>
                      <a:r>
                        <a:rPr lang="fr-FR" dirty="0" err="1" smtClean="0"/>
                        <a:t>webservice</a:t>
                      </a:r>
                      <a:endParaRPr lang="fr-FR" dirty="0"/>
                    </a:p>
                  </a:txBody>
                  <a:tcPr/>
                </a:tc>
              </a:tr>
              <a:tr h="370840">
                <a:tc>
                  <a:txBody>
                    <a:bodyPr/>
                    <a:lstStyle/>
                    <a:p>
                      <a:endParaRPr lang="fr-FR" dirty="0" smtClean="0"/>
                    </a:p>
                    <a:p>
                      <a:endParaRPr lang="fr-FR" dirty="0" smtClean="0"/>
                    </a:p>
                    <a:p>
                      <a:endParaRPr lang="fr-FR" dirty="0" smtClean="0"/>
                    </a:p>
                    <a:p>
                      <a:endParaRPr lang="fr-FR" dirty="0"/>
                    </a:p>
                  </a:txBody>
                  <a:tcPr/>
                </a:tc>
                <a:tc>
                  <a:txBody>
                    <a:bodyPr/>
                    <a:lstStyle/>
                    <a:p>
                      <a:endParaRPr lang="fr-FR" dirty="0" smtClean="0"/>
                    </a:p>
                    <a:p>
                      <a:r>
                        <a:rPr lang="fr-FR" dirty="0" smtClean="0"/>
                        <a:t>demande à effectuer via le guichet </a:t>
                      </a:r>
                      <a:r>
                        <a:rPr lang="fr-FR" dirty="0" err="1" smtClean="0"/>
                        <a:t>ABESstp</a:t>
                      </a:r>
                      <a:endParaRPr lang="fr-FR" dirty="0"/>
                    </a:p>
                  </a:txBody>
                  <a:tcPr/>
                </a:tc>
              </a:tr>
            </a:tbl>
          </a:graphicData>
        </a:graphic>
      </p:graphicFrame>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77" y="2800535"/>
            <a:ext cx="1115615" cy="1115615"/>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260" y="4218382"/>
            <a:ext cx="919911" cy="624225"/>
          </a:xfrm>
          <a:prstGeom prst="rect">
            <a:avLst/>
          </a:prstGeom>
        </p:spPr>
      </p:pic>
    </p:spTree>
    <p:extLst>
      <p:ext uri="{BB962C8B-B14F-4D97-AF65-F5344CB8AC3E}">
        <p14:creationId xmlns:p14="http://schemas.microsoft.com/office/powerpoint/2010/main" val="166199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Usage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3000" dirty="0" smtClean="0">
                <a:solidFill>
                  <a:schemeClr val="accent2"/>
                </a:solidFill>
              </a:rPr>
              <a:t>Cela peut servir à : </a:t>
            </a:r>
            <a:r>
              <a:rPr lang="fr-FR" dirty="0" smtClean="0">
                <a:solidFill>
                  <a:schemeClr val="accent2"/>
                </a:solidFill>
              </a:rPr>
              <a:t> </a:t>
            </a:r>
          </a:p>
          <a:p>
            <a:pPr>
              <a:buClr>
                <a:schemeClr val="accent2"/>
              </a:buClr>
            </a:pPr>
            <a:r>
              <a:rPr lang="fr-FR" sz="2800" dirty="0" err="1" smtClean="0"/>
              <a:t>Prévisualiser</a:t>
            </a:r>
            <a:r>
              <a:rPr lang="fr-FR" sz="2800" dirty="0" smtClean="0"/>
              <a:t> le contenu des TR du lendemain</a:t>
            </a:r>
          </a:p>
          <a:p>
            <a:pPr>
              <a:buClr>
                <a:schemeClr val="accent2"/>
              </a:buClr>
            </a:pPr>
            <a:r>
              <a:rPr lang="fr-FR" sz="2800" dirty="0" smtClean="0"/>
              <a:t>Suivre un chantier d’exemplarisation précis (catalogage rétrospectif, par exemple)</a:t>
            </a:r>
          </a:p>
          <a:p>
            <a:pPr>
              <a:buClr>
                <a:schemeClr val="accent2"/>
              </a:buClr>
            </a:pPr>
            <a:r>
              <a:rPr lang="fr-FR" sz="2800" dirty="0" smtClean="0"/>
              <a:t>Faire </a:t>
            </a:r>
            <a:r>
              <a:rPr lang="fr-FR" sz="2800" dirty="0"/>
              <a:t>des </a:t>
            </a:r>
            <a:r>
              <a:rPr lang="fr-FR" sz="2800" dirty="0" smtClean="0"/>
              <a:t>contrôles </a:t>
            </a:r>
            <a:r>
              <a:rPr lang="fr-FR" sz="2800" dirty="0"/>
              <a:t>sur la production de tout l’ILN</a:t>
            </a:r>
            <a:endParaRPr lang="fr-FR" sz="2800" dirty="0" smtClean="0"/>
          </a:p>
          <a:p>
            <a:pPr marL="0" indent="0">
              <a:buFont typeface="Arial" pitchFamily="34" charset="0"/>
              <a:buNone/>
            </a:pPr>
            <a:endParaRPr lang="fr-FR" dirty="0" smtClean="0"/>
          </a:p>
          <a:p>
            <a:pPr marL="0" indent="0">
              <a:buFont typeface="Arial" pitchFamily="34" charset="0"/>
              <a:buNone/>
            </a:pPr>
            <a:r>
              <a:rPr lang="fr-FR" sz="3000" dirty="0">
                <a:solidFill>
                  <a:schemeClr val="accent2"/>
                </a:solidFill>
              </a:rPr>
              <a:t>Cela ne peut PAS servir à : </a:t>
            </a:r>
          </a:p>
          <a:p>
            <a:pPr>
              <a:buClr>
                <a:srgbClr val="C00000"/>
              </a:buClr>
            </a:pPr>
            <a:r>
              <a:rPr lang="fr-FR" sz="2800" dirty="0" smtClean="0"/>
              <a:t>Surveiller le travail d’1 agent particulier</a:t>
            </a:r>
            <a:r>
              <a:rPr lang="fr-FR" dirty="0" smtClean="0"/>
              <a:t/>
            </a:r>
            <a:br>
              <a:rPr lang="fr-FR" dirty="0" smtClean="0"/>
            </a:br>
            <a:endParaRPr lang="fr-FR" dirty="0" smtClean="0"/>
          </a:p>
          <a:p>
            <a:pPr marL="0" indent="0">
              <a:buFont typeface="Arial" pitchFamily="34" charset="0"/>
              <a:buNone/>
            </a:pPr>
            <a:endParaRPr lang="fr-FR" dirty="0"/>
          </a:p>
        </p:txBody>
      </p:sp>
    </p:spTree>
    <p:extLst>
      <p:ext uri="{BB962C8B-B14F-4D97-AF65-F5344CB8AC3E}">
        <p14:creationId xmlns:p14="http://schemas.microsoft.com/office/powerpoint/2010/main" val="1319426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340768"/>
            <a:ext cx="913970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t>   Automatiser </a:t>
            </a:r>
            <a:r>
              <a:rPr lang="fr-FR" dirty="0"/>
              <a:t>la commande CHE </a:t>
            </a:r>
            <a:r>
              <a:rPr lang="fr-FR" dirty="0" smtClean="0"/>
              <a:t>SEL avec </a:t>
            </a:r>
            <a:r>
              <a:rPr lang="fr-FR" dirty="0"/>
              <a:t>un </a:t>
            </a:r>
            <a:r>
              <a:rPr lang="fr-FR" dirty="0" smtClean="0"/>
              <a:t>script </a:t>
            </a:r>
            <a:endParaRPr lang="fr-FR" dirty="0"/>
          </a:p>
          <a:p>
            <a:pPr marL="0" indent="0">
              <a:buFont typeface="Arial" pitchFamily="34" charset="0"/>
              <a:buNone/>
            </a:pPr>
            <a:endParaRPr lang="fr-FR" dirty="0" smtClean="0"/>
          </a:p>
          <a:p>
            <a:pPr marL="0" indent="0">
              <a:buFont typeface="Arial" pitchFamily="34" charset="0"/>
              <a:buNone/>
            </a:pPr>
            <a:r>
              <a:rPr lang="fr-FR" dirty="0" smtClean="0"/>
              <a:t>1. Dans Option &gt; Personnaliser &gt; onglet « Barres d’outils » :  cliquer sur la barre d’outil « Contrôle »</a:t>
            </a:r>
          </a:p>
          <a:p>
            <a:pPr marL="0" indent="0">
              <a:buFont typeface="Arial" pitchFamily="34" charset="0"/>
              <a:buNone/>
            </a:pPr>
            <a:endParaRPr lang="fr-FR" dirty="0"/>
          </a:p>
        </p:txBody>
      </p:sp>
      <p:cxnSp>
        <p:nvCxnSpPr>
          <p:cNvPr id="6" name="Connecteur droit 5"/>
          <p:cNvCxnSpPr/>
          <p:nvPr/>
        </p:nvCxnSpPr>
        <p:spPr>
          <a:xfrm>
            <a:off x="323528" y="1988840"/>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pic>
        <p:nvPicPr>
          <p:cNvPr id="3" name="Image 2"/>
          <p:cNvPicPr>
            <a:picLocks noChangeAspect="1"/>
          </p:cNvPicPr>
          <p:nvPr/>
        </p:nvPicPr>
        <p:blipFill>
          <a:blip r:embed="rId4"/>
          <a:stretch>
            <a:fillRect/>
          </a:stretch>
        </p:blipFill>
        <p:spPr>
          <a:xfrm>
            <a:off x="1842058" y="3501008"/>
            <a:ext cx="4320480" cy="3113287"/>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2555776" y="3729193"/>
            <a:ext cx="958699" cy="44603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842058" y="6021287"/>
            <a:ext cx="1656184" cy="28803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4869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299" y="1340768"/>
            <a:ext cx="913970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t>   Automatiser </a:t>
            </a:r>
            <a:r>
              <a:rPr lang="fr-FR" dirty="0"/>
              <a:t>la commande CHE </a:t>
            </a:r>
            <a:r>
              <a:rPr lang="fr-FR" dirty="0" smtClean="0"/>
              <a:t>SEL avec </a:t>
            </a:r>
            <a:r>
              <a:rPr lang="fr-FR" dirty="0"/>
              <a:t>un </a:t>
            </a:r>
            <a:r>
              <a:rPr lang="fr-FR" dirty="0" smtClean="0"/>
              <a:t>script </a:t>
            </a:r>
            <a:endParaRPr lang="fr-FR" dirty="0"/>
          </a:p>
          <a:p>
            <a:pPr marL="0" indent="0">
              <a:buFont typeface="Arial" pitchFamily="34" charset="0"/>
              <a:buNone/>
            </a:pPr>
            <a:endParaRPr lang="fr-FR" dirty="0" smtClean="0"/>
          </a:p>
          <a:p>
            <a:pPr marL="0" indent="0">
              <a:buFont typeface="Arial" pitchFamily="34" charset="0"/>
              <a:buNone/>
            </a:pPr>
            <a:r>
              <a:rPr lang="fr-FR" dirty="0" smtClean="0"/>
              <a:t>2. Utiliser les boutons selon la commande désirée</a:t>
            </a:r>
            <a:endParaRPr lang="fr-FR" dirty="0"/>
          </a:p>
        </p:txBody>
      </p:sp>
      <p:cxnSp>
        <p:nvCxnSpPr>
          <p:cNvPr id="6" name="Connecteur droit 5"/>
          <p:cNvCxnSpPr/>
          <p:nvPr/>
        </p:nvCxnSpPr>
        <p:spPr>
          <a:xfrm>
            <a:off x="323528" y="1988840"/>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pic>
        <p:nvPicPr>
          <p:cNvPr id="4" name="Image 3"/>
          <p:cNvPicPr>
            <a:picLocks noChangeAspect="1"/>
          </p:cNvPicPr>
          <p:nvPr/>
        </p:nvPicPr>
        <p:blipFill>
          <a:blip r:embed="rId4"/>
          <a:stretch>
            <a:fillRect/>
          </a:stretch>
        </p:blipFill>
        <p:spPr>
          <a:xfrm>
            <a:off x="484196" y="3353266"/>
            <a:ext cx="7681097" cy="2015607"/>
          </a:xfrm>
          <a:prstGeom prst="rect">
            <a:avLst/>
          </a:prstGeom>
          <a:ln>
            <a:noFill/>
          </a:ln>
          <a:effectLst>
            <a:outerShdw blurRad="292100" dist="139700" dir="2700000" algn="tl" rotWithShape="0">
              <a:srgbClr val="333333">
                <a:alpha val="65000"/>
              </a:srgbClr>
            </a:outerShdw>
          </a:effectLst>
        </p:spPr>
      </p:pic>
      <p:sp>
        <p:nvSpPr>
          <p:cNvPr id="10" name="Ellipse 9"/>
          <p:cNvSpPr/>
          <p:nvPr/>
        </p:nvSpPr>
        <p:spPr>
          <a:xfrm>
            <a:off x="3419872" y="4328455"/>
            <a:ext cx="2160240" cy="50809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courbée vers la gauche 10"/>
          <p:cNvSpPr/>
          <p:nvPr/>
        </p:nvSpPr>
        <p:spPr>
          <a:xfrm rot="19033497">
            <a:off x="5805169" y="3958145"/>
            <a:ext cx="720080" cy="1027980"/>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22047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solidFill>
                  <a:schemeClr val="accent2"/>
                </a:solidFill>
              </a:rPr>
              <a:t>Je veux être </a:t>
            </a:r>
            <a:r>
              <a:rPr lang="fr-FR" b="1" dirty="0" smtClean="0">
                <a:solidFill>
                  <a:schemeClr val="accent2"/>
                </a:solidFill>
              </a:rPr>
              <a:t>alerté des doublons probables </a:t>
            </a:r>
          </a:p>
          <a:p>
            <a:pPr marL="0" indent="0">
              <a:buNone/>
            </a:pPr>
            <a:r>
              <a:rPr lang="fr-FR" dirty="0" smtClean="0">
                <a:solidFill>
                  <a:schemeClr val="accent2"/>
                </a:solidFill>
              </a:rPr>
              <a:t>créés par les catalogueurs de mon ILN</a:t>
            </a:r>
            <a:endParaRPr lang="fr-FR" dirty="0">
              <a:solidFill>
                <a:schemeClr val="accent2"/>
              </a:solidFill>
            </a:endParaRPr>
          </a:p>
        </p:txBody>
      </p:sp>
      <p:sp>
        <p:nvSpPr>
          <p:cNvPr id="4" name="Rectangle à coins arrondis 3"/>
          <p:cNvSpPr/>
          <p:nvPr/>
        </p:nvSpPr>
        <p:spPr>
          <a:xfrm>
            <a:off x="323528" y="1268760"/>
            <a:ext cx="7776864" cy="2736304"/>
          </a:xfrm>
          <a:prstGeom prst="wedgeRoundRectCallout">
            <a:avLst>
              <a:gd name="adj1" fmla="val 40651"/>
              <a:gd name="adj2" fmla="val 8895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Point D'Interrogation, Question, Aide, Réponse, Symb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553" y="5568553"/>
            <a:ext cx="1289447" cy="12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325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6000" dirty="0" smtClean="0">
                <a:solidFill>
                  <a:schemeClr val="accent2"/>
                </a:solidFill>
              </a:rPr>
              <a:t>AFF ADR </a:t>
            </a:r>
            <a:r>
              <a:rPr lang="fr-FR" sz="6000" dirty="0">
                <a:solidFill>
                  <a:schemeClr val="accent2"/>
                </a:solidFill>
              </a:rPr>
              <a:t>BIB &lt;RCR&gt; </a:t>
            </a:r>
            <a:r>
              <a:rPr lang="fr-FR" sz="6000" dirty="0" smtClean="0">
                <a:solidFill>
                  <a:schemeClr val="accent2"/>
                </a:solidFill>
              </a:rPr>
              <a:t>CAT</a:t>
            </a:r>
          </a:p>
          <a:p>
            <a:pPr marL="0" indent="0" algn="ctr">
              <a:buNone/>
            </a:pPr>
            <a:r>
              <a:rPr lang="fr-FR" sz="6000" dirty="0" smtClean="0">
                <a:solidFill>
                  <a:schemeClr val="accent2"/>
                </a:solidFill>
              </a:rPr>
              <a:t>puis </a:t>
            </a:r>
          </a:p>
          <a:p>
            <a:pPr marL="0" indent="0" algn="ctr">
              <a:buNone/>
            </a:pPr>
            <a:endParaRPr lang="fr-FR" sz="7200" dirty="0">
              <a:solidFill>
                <a:schemeClr val="accent2"/>
              </a:solidFill>
            </a:endParaRPr>
          </a:p>
        </p:txBody>
      </p:sp>
      <p:pic>
        <p:nvPicPr>
          <p:cNvPr id="4" name="Image 3"/>
          <p:cNvPicPr>
            <a:picLocks noChangeAspect="1"/>
          </p:cNvPicPr>
          <p:nvPr/>
        </p:nvPicPr>
        <p:blipFill rotWithShape="1">
          <a:blip r:embed="rId3"/>
          <a:srcRect r="3607"/>
          <a:stretch/>
        </p:blipFill>
        <p:spPr>
          <a:xfrm>
            <a:off x="5508104" y="2924944"/>
            <a:ext cx="2006517" cy="666768"/>
          </a:xfrm>
          <a:prstGeom prst="rect">
            <a:avLst/>
          </a:prstGeom>
        </p:spPr>
      </p:pic>
    </p:spTree>
    <p:extLst>
      <p:ext uri="{BB962C8B-B14F-4D97-AF65-F5344CB8AC3E}">
        <p14:creationId xmlns:p14="http://schemas.microsoft.com/office/powerpoint/2010/main" val="1700794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Alertes des doublons probables</a:t>
            </a:r>
            <a:endParaRPr lang="fr-FR" dirty="0">
              <a:solidFill>
                <a:schemeClr val="tx1">
                  <a:lumMod val="50000"/>
                  <a:lumOff val="50000"/>
                </a:schemeClr>
              </a:solidFill>
            </a:endParaRPr>
          </a:p>
        </p:txBody>
      </p:sp>
      <p:sp>
        <p:nvSpPr>
          <p:cNvPr id="7" name="ZoneTexte 6"/>
          <p:cNvSpPr txBox="1"/>
          <p:nvPr/>
        </p:nvSpPr>
        <p:spPr>
          <a:xfrm>
            <a:off x="359532" y="1408866"/>
            <a:ext cx="8424936" cy="6063198"/>
          </a:xfrm>
          <a:prstGeom prst="rect">
            <a:avLst/>
          </a:prstGeom>
          <a:noFill/>
        </p:spPr>
        <p:txBody>
          <a:bodyPr wrap="square" rtlCol="0">
            <a:spAutoFit/>
          </a:bodyPr>
          <a:lstStyle/>
          <a:p>
            <a:r>
              <a:rPr lang="fr-FR" sz="3000" dirty="0" smtClean="0">
                <a:solidFill>
                  <a:schemeClr val="accent2"/>
                </a:solidFill>
              </a:rPr>
              <a:t>Qui ?</a:t>
            </a:r>
            <a:r>
              <a:rPr lang="fr-FR" sz="3000" dirty="0" smtClean="0"/>
              <a:t> </a:t>
            </a:r>
          </a:p>
          <a:p>
            <a:r>
              <a:rPr lang="fr-FR" sz="2800" dirty="0" smtClean="0"/>
              <a:t>Le détenteur d’un login XX </a:t>
            </a:r>
          </a:p>
          <a:p>
            <a:endParaRPr lang="fr-FR" dirty="0" smtClean="0">
              <a:solidFill>
                <a:schemeClr val="accent3">
                  <a:lumMod val="75000"/>
                </a:schemeClr>
              </a:solidFill>
            </a:endParaRPr>
          </a:p>
          <a:p>
            <a:r>
              <a:rPr lang="fr-FR" sz="3000" dirty="0">
                <a:solidFill>
                  <a:schemeClr val="accent2"/>
                </a:solidFill>
              </a:rPr>
              <a:t>Quelles notices ? </a:t>
            </a:r>
          </a:p>
          <a:p>
            <a:r>
              <a:rPr lang="fr-FR" sz="2800" dirty="0"/>
              <a:t>Notices bibliographiques </a:t>
            </a:r>
            <a:r>
              <a:rPr lang="fr-FR" sz="2800" dirty="0" smtClean="0"/>
              <a:t>créées susceptibles de doublonner avec des notices existantes</a:t>
            </a:r>
            <a:endParaRPr lang="fr-FR" sz="2800" dirty="0"/>
          </a:p>
          <a:p>
            <a:endParaRPr lang="fr-FR" dirty="0" smtClean="0">
              <a:solidFill>
                <a:schemeClr val="accent3">
                  <a:lumMod val="75000"/>
                </a:schemeClr>
              </a:solidFill>
            </a:endParaRPr>
          </a:p>
          <a:p>
            <a:r>
              <a:rPr lang="fr-FR" sz="3000" dirty="0">
                <a:solidFill>
                  <a:schemeClr val="accent2"/>
                </a:solidFill>
              </a:rPr>
              <a:t>Quel périmètre ? </a:t>
            </a:r>
          </a:p>
          <a:p>
            <a:r>
              <a:rPr lang="fr-FR" sz="2800" dirty="0" smtClean="0"/>
              <a:t>L’ILN</a:t>
            </a:r>
          </a:p>
          <a:p>
            <a:endParaRPr lang="fr-FR" dirty="0" smtClean="0">
              <a:solidFill>
                <a:schemeClr val="accent3">
                  <a:lumMod val="75000"/>
                </a:schemeClr>
              </a:solidFill>
            </a:endParaRPr>
          </a:p>
          <a:p>
            <a:r>
              <a:rPr lang="fr-FR" sz="3000" dirty="0" smtClean="0">
                <a:solidFill>
                  <a:schemeClr val="accent2"/>
                </a:solidFill>
              </a:rPr>
              <a:t>Comment </a:t>
            </a:r>
            <a:r>
              <a:rPr lang="fr-FR" sz="3000" dirty="0">
                <a:solidFill>
                  <a:schemeClr val="accent2"/>
                </a:solidFill>
              </a:rPr>
              <a:t>?</a:t>
            </a:r>
            <a:r>
              <a:rPr lang="fr-FR" sz="3000" dirty="0">
                <a:solidFill>
                  <a:schemeClr val="accent3">
                    <a:lumMod val="75000"/>
                  </a:schemeClr>
                </a:solidFill>
              </a:rPr>
              <a:t> </a:t>
            </a:r>
          </a:p>
          <a:p>
            <a:r>
              <a:rPr lang="fr-FR" sz="2800" dirty="0" smtClean="0"/>
              <a:t>Saisir </a:t>
            </a:r>
            <a:r>
              <a:rPr lang="fr-FR" sz="2800" dirty="0"/>
              <a:t>dans un écran de paramétrage </a:t>
            </a:r>
            <a:r>
              <a:rPr lang="fr-FR" sz="2800" dirty="0" smtClean="0"/>
              <a:t>une ou plusieurs adresses e-mails destinataire(s) de l’alerte</a:t>
            </a:r>
            <a:endParaRPr lang="fr-FR" sz="2800" dirty="0"/>
          </a:p>
          <a:p>
            <a:endParaRPr lang="fr-FR" sz="2800" dirty="0"/>
          </a:p>
          <a:p>
            <a:endParaRPr lang="fr-FR" dirty="0"/>
          </a:p>
        </p:txBody>
      </p:sp>
    </p:spTree>
    <p:extLst>
      <p:ext uri="{BB962C8B-B14F-4D97-AF65-F5344CB8AC3E}">
        <p14:creationId xmlns:p14="http://schemas.microsoft.com/office/powerpoint/2010/main" val="933969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dirty="0">
                <a:solidFill>
                  <a:schemeClr val="tx1">
                    <a:lumMod val="50000"/>
                    <a:lumOff val="50000"/>
                  </a:schemeClr>
                </a:solidFill>
              </a:rPr>
              <a:t>Alertes des doublons probables</a:t>
            </a:r>
          </a:p>
        </p:txBody>
      </p:sp>
      <p:sp>
        <p:nvSpPr>
          <p:cNvPr id="3" name="Espace réservé du contenu 2"/>
          <p:cNvSpPr>
            <a:spLocks noGrp="1"/>
          </p:cNvSpPr>
          <p:nvPr>
            <p:ph idx="1"/>
          </p:nvPr>
        </p:nvSpPr>
        <p:spPr>
          <a:xfrm>
            <a:off x="86816" y="1442925"/>
            <a:ext cx="8229600" cy="4525963"/>
          </a:xfrm>
        </p:spPr>
        <p:txBody>
          <a:bodyPr>
            <a:normAutofit/>
          </a:bodyPr>
          <a:lstStyle/>
          <a:p>
            <a:pPr marL="0" indent="0" algn="ctr">
              <a:buNone/>
            </a:pPr>
            <a:r>
              <a:rPr lang="fr-FR" dirty="0" smtClean="0"/>
              <a:t>AFF ADR BIB &lt;RCR&gt; CAT puis</a:t>
            </a:r>
            <a:endParaRPr lang="fr-FR" dirty="0">
              <a:solidFill>
                <a:schemeClr val="accent3">
                  <a:lumMod val="75000"/>
                </a:schemeClr>
              </a:solidFill>
            </a:endParaRPr>
          </a:p>
        </p:txBody>
      </p:sp>
      <p:pic>
        <p:nvPicPr>
          <p:cNvPr id="4" name="Image 3"/>
          <p:cNvPicPr>
            <a:picLocks noChangeAspect="1"/>
          </p:cNvPicPr>
          <p:nvPr/>
        </p:nvPicPr>
        <p:blipFill>
          <a:blip r:embed="rId4"/>
          <a:stretch>
            <a:fillRect/>
          </a:stretch>
        </p:blipFill>
        <p:spPr>
          <a:xfrm>
            <a:off x="457200" y="2228422"/>
            <a:ext cx="7860454" cy="436893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a:srcRect r="3607"/>
          <a:stretch/>
        </p:blipFill>
        <p:spPr>
          <a:xfrm>
            <a:off x="6680283" y="1417638"/>
            <a:ext cx="2006517" cy="666768"/>
          </a:xfrm>
          <a:prstGeom prst="rect">
            <a:avLst/>
          </a:prstGeom>
        </p:spPr>
      </p:pic>
      <p:sp>
        <p:nvSpPr>
          <p:cNvPr id="12" name="Rectangle avec flèche vers la gauche 11"/>
          <p:cNvSpPr/>
          <p:nvPr/>
        </p:nvSpPr>
        <p:spPr>
          <a:xfrm>
            <a:off x="3635896" y="2127552"/>
            <a:ext cx="4038920" cy="967418"/>
          </a:xfrm>
          <a:prstGeom prst="leftArrowCallout">
            <a:avLst>
              <a:gd name="adj1" fmla="val 25000"/>
              <a:gd name="adj2" fmla="val 25000"/>
              <a:gd name="adj3" fmla="val 25000"/>
              <a:gd name="adj4" fmla="val 8041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289220"/>
            <a:ext cx="321492" cy="321492"/>
          </a:xfrm>
          <a:prstGeom prst="rect">
            <a:avLst/>
          </a:prstGeom>
        </p:spPr>
      </p:pic>
      <p:sp>
        <p:nvSpPr>
          <p:cNvPr id="9" name="Rectangle 8"/>
          <p:cNvSpPr/>
          <p:nvPr/>
        </p:nvSpPr>
        <p:spPr>
          <a:xfrm>
            <a:off x="5053617" y="2132856"/>
            <a:ext cx="2359534" cy="738664"/>
          </a:xfrm>
          <a:prstGeom prst="rect">
            <a:avLst/>
          </a:prstGeom>
        </p:spPr>
        <p:txBody>
          <a:bodyPr wrap="square">
            <a:spAutoFit/>
          </a:bodyPr>
          <a:lstStyle/>
          <a:p>
            <a:r>
              <a:rPr lang="fr-FR" sz="2800" dirty="0"/>
              <a:t> </a:t>
            </a:r>
            <a:r>
              <a:rPr lang="fr-FR" sz="1400" dirty="0"/>
              <a:t> </a:t>
            </a:r>
            <a:r>
              <a:rPr lang="fr-FR" sz="1400" dirty="0" smtClean="0"/>
              <a:t>à répéter </a:t>
            </a:r>
          </a:p>
          <a:p>
            <a:r>
              <a:rPr lang="fr-FR" sz="1400" dirty="0"/>
              <a:t> </a:t>
            </a:r>
            <a:r>
              <a:rPr lang="fr-FR" sz="1400" dirty="0" smtClean="0"/>
              <a:t>  pour chaque RCR de l’ILN</a:t>
            </a:r>
            <a:endParaRPr lang="fr-FR" sz="1400" dirty="0"/>
          </a:p>
        </p:txBody>
      </p:sp>
      <p:sp>
        <p:nvSpPr>
          <p:cNvPr id="14" name="Rectangle avec flèche vers la gauche 13"/>
          <p:cNvSpPr/>
          <p:nvPr/>
        </p:nvSpPr>
        <p:spPr>
          <a:xfrm>
            <a:off x="4660823" y="5192454"/>
            <a:ext cx="4038920" cy="967418"/>
          </a:xfrm>
          <a:prstGeom prst="leftArrowCallout">
            <a:avLst>
              <a:gd name="adj1" fmla="val 25000"/>
              <a:gd name="adj2" fmla="val 25000"/>
              <a:gd name="adj3" fmla="val 25000"/>
              <a:gd name="adj4" fmla="val 8041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8162" y="5347194"/>
            <a:ext cx="321492" cy="321492"/>
          </a:xfrm>
          <a:prstGeom prst="rect">
            <a:avLst/>
          </a:prstGeom>
        </p:spPr>
      </p:pic>
      <p:sp>
        <p:nvSpPr>
          <p:cNvPr id="11" name="Rectangle 10"/>
          <p:cNvSpPr/>
          <p:nvPr/>
        </p:nvSpPr>
        <p:spPr>
          <a:xfrm>
            <a:off x="6244914" y="5347194"/>
            <a:ext cx="2719574" cy="523220"/>
          </a:xfrm>
          <a:prstGeom prst="rect">
            <a:avLst/>
          </a:prstGeom>
        </p:spPr>
        <p:txBody>
          <a:bodyPr wrap="square">
            <a:spAutoFit/>
          </a:bodyPr>
          <a:lstStyle/>
          <a:p>
            <a:r>
              <a:rPr lang="fr-FR" sz="1400" dirty="0" smtClean="0"/>
              <a:t>plusieurs adresses peuvent                                                                                 être déclarées par RCR </a:t>
            </a:r>
            <a:endParaRPr lang="fr-FR" sz="1400" dirty="0"/>
          </a:p>
        </p:txBody>
      </p:sp>
    </p:spTree>
    <p:extLst>
      <p:ext uri="{BB962C8B-B14F-4D97-AF65-F5344CB8AC3E}">
        <p14:creationId xmlns:p14="http://schemas.microsoft.com/office/powerpoint/2010/main" val="827329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dirty="0">
                <a:solidFill>
                  <a:schemeClr val="tx1">
                    <a:lumMod val="50000"/>
                    <a:lumOff val="50000"/>
                  </a:schemeClr>
                </a:solidFill>
              </a:rPr>
              <a:t>Alertes des doublons probables</a:t>
            </a:r>
          </a:p>
        </p:txBody>
      </p:sp>
      <p:sp>
        <p:nvSpPr>
          <p:cNvPr id="3" name="Espace réservé du contenu 2"/>
          <p:cNvSpPr>
            <a:spLocks noGrp="1"/>
          </p:cNvSpPr>
          <p:nvPr>
            <p:ph idx="1"/>
          </p:nvPr>
        </p:nvSpPr>
        <p:spPr>
          <a:xfrm>
            <a:off x="86816" y="1442925"/>
            <a:ext cx="8229600" cy="4525963"/>
          </a:xfrm>
        </p:spPr>
        <p:txBody>
          <a:bodyPr>
            <a:normAutofit/>
          </a:bodyPr>
          <a:lstStyle/>
          <a:p>
            <a:pPr marL="0" indent="0" algn="ctr">
              <a:buNone/>
            </a:pPr>
            <a:r>
              <a:rPr lang="fr-FR" dirty="0" smtClean="0"/>
              <a:t>2 Alertes envoyées aux adresses déclarées : </a:t>
            </a:r>
            <a:endParaRPr lang="fr-FR" dirty="0">
              <a:solidFill>
                <a:schemeClr val="accent3">
                  <a:lumMod val="75000"/>
                </a:schemeClr>
              </a:solidFill>
            </a:endParaRPr>
          </a:p>
        </p:txBody>
      </p:sp>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230" t="34378" r="3771"/>
          <a:stretch/>
        </p:blipFill>
        <p:spPr bwMode="auto">
          <a:xfrm>
            <a:off x="86816" y="2708920"/>
            <a:ext cx="876517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68785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dirty="0">
                <a:solidFill>
                  <a:schemeClr val="tx1">
                    <a:lumMod val="50000"/>
                    <a:lumOff val="50000"/>
                  </a:schemeClr>
                </a:solidFill>
              </a:rPr>
              <a:t>Alertes des doublons probables</a:t>
            </a:r>
          </a:p>
        </p:txBody>
      </p:sp>
      <p:sp>
        <p:nvSpPr>
          <p:cNvPr id="3" name="Espace réservé du contenu 2"/>
          <p:cNvSpPr>
            <a:spLocks noGrp="1"/>
          </p:cNvSpPr>
          <p:nvPr>
            <p:ph idx="1"/>
          </p:nvPr>
        </p:nvSpPr>
        <p:spPr>
          <a:xfrm>
            <a:off x="86816" y="1442925"/>
            <a:ext cx="8229600" cy="4525963"/>
          </a:xfrm>
        </p:spPr>
        <p:txBody>
          <a:bodyPr>
            <a:normAutofit/>
          </a:bodyPr>
          <a:lstStyle/>
          <a:p>
            <a:pPr marL="0" indent="0" algn="ctr">
              <a:buNone/>
            </a:pPr>
            <a:r>
              <a:rPr lang="fr-FR" dirty="0" smtClean="0"/>
              <a:t>Alerte n°1 : nombre de doublons</a:t>
            </a:r>
            <a:endParaRPr lang="fr-FR" dirty="0">
              <a:solidFill>
                <a:schemeClr val="accent3">
                  <a:lumMod val="75000"/>
                </a:schemeClr>
              </a:solidFill>
            </a:endParaRPr>
          </a:p>
        </p:txBody>
      </p:sp>
      <p:pic>
        <p:nvPicPr>
          <p:cNvPr id="7" name="Image 6"/>
          <p:cNvPicPr>
            <a:picLocks noChangeAspect="1"/>
          </p:cNvPicPr>
          <p:nvPr/>
        </p:nvPicPr>
        <p:blipFill>
          <a:blip r:embed="rId4"/>
          <a:stretch>
            <a:fillRect/>
          </a:stretch>
        </p:blipFill>
        <p:spPr>
          <a:xfrm>
            <a:off x="86816" y="2385341"/>
            <a:ext cx="8719822" cy="3608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779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dirty="0">
                <a:solidFill>
                  <a:schemeClr val="tx1">
                    <a:lumMod val="50000"/>
                    <a:lumOff val="50000"/>
                  </a:schemeClr>
                </a:solidFill>
              </a:rPr>
              <a:t>Alertes des doublons probables</a:t>
            </a:r>
          </a:p>
        </p:txBody>
      </p:sp>
      <p:sp>
        <p:nvSpPr>
          <p:cNvPr id="3" name="Espace réservé du contenu 2"/>
          <p:cNvSpPr>
            <a:spLocks noGrp="1"/>
          </p:cNvSpPr>
          <p:nvPr>
            <p:ph idx="1"/>
          </p:nvPr>
        </p:nvSpPr>
        <p:spPr>
          <a:xfrm>
            <a:off x="86816" y="1442925"/>
            <a:ext cx="8229600" cy="4525963"/>
          </a:xfrm>
        </p:spPr>
        <p:txBody>
          <a:bodyPr>
            <a:normAutofit/>
          </a:bodyPr>
          <a:lstStyle/>
          <a:p>
            <a:pPr marL="0" indent="0" algn="ctr">
              <a:buNone/>
            </a:pPr>
            <a:r>
              <a:rPr lang="fr-FR" dirty="0" smtClean="0"/>
              <a:t>Alerte n° 2 : PPN concernés</a:t>
            </a:r>
            <a:endParaRPr lang="fr-FR" dirty="0">
              <a:solidFill>
                <a:schemeClr val="accent3">
                  <a:lumMod val="75000"/>
                </a:schemeClr>
              </a:solidFill>
            </a:endParaRPr>
          </a:p>
        </p:txBody>
      </p:sp>
      <p:pic>
        <p:nvPicPr>
          <p:cNvPr id="6" name="Image 5"/>
          <p:cNvPicPr>
            <a:picLocks noChangeAspect="1"/>
          </p:cNvPicPr>
          <p:nvPr/>
        </p:nvPicPr>
        <p:blipFill rotWithShape="1">
          <a:blip r:embed="rId4"/>
          <a:srcRect l="-2506" t="8004" r="9438" b="-8004"/>
          <a:stretch/>
        </p:blipFill>
        <p:spPr>
          <a:xfrm>
            <a:off x="22417" y="2564904"/>
            <a:ext cx="8510023" cy="3598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49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chemeClr val="bg2">
                    <a:lumMod val="25000"/>
                  </a:schemeClr>
                </a:solidFill>
              </a:rPr>
              <a:t>PARTIE 1 </a:t>
            </a:r>
            <a:r>
              <a:rPr lang="fr-FR" dirty="0" smtClean="0">
                <a:solidFill>
                  <a:schemeClr val="bg2">
                    <a:lumMod val="25000"/>
                  </a:schemeClr>
                </a:solidFill>
              </a:rPr>
              <a:t/>
            </a:r>
            <a:br>
              <a:rPr lang="fr-FR" dirty="0" smtClean="0">
                <a:solidFill>
                  <a:schemeClr val="bg2">
                    <a:lumMod val="25000"/>
                  </a:schemeClr>
                </a:solidFill>
              </a:rPr>
            </a:br>
            <a:r>
              <a:rPr lang="fr-FR" dirty="0" smtClean="0">
                <a:solidFill>
                  <a:schemeClr val="bg2">
                    <a:lumMod val="25000"/>
                  </a:schemeClr>
                </a:solidFill>
              </a:rPr>
              <a:t>CONTRÔLE DES LOTS DE DONNÉES PRODUITES</a:t>
            </a:r>
            <a:endParaRPr lang="fr-FR" dirty="0"/>
          </a:p>
        </p:txBody>
      </p:sp>
      <p:sp>
        <p:nvSpPr>
          <p:cNvPr id="3" name="Titre 1"/>
          <p:cNvSpPr txBox="1">
            <a:spLocks/>
          </p:cNvSpPr>
          <p:nvPr/>
        </p:nvSpPr>
        <p:spPr>
          <a:xfrm>
            <a:off x="684213" y="1166887"/>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smtClean="0">
                <a:solidFill>
                  <a:srgbClr val="1E2B62"/>
                </a:solidFill>
              </a:rPr>
              <a:t>Les outils de contrôle</a:t>
            </a:r>
          </a:p>
          <a:p>
            <a:pPr>
              <a:defRPr/>
            </a:pPr>
            <a:r>
              <a:rPr lang="fr-FR" b="1" dirty="0">
                <a:solidFill>
                  <a:srgbClr val="1E2B62"/>
                </a:solidFill>
              </a:rPr>
              <a:t>des données</a:t>
            </a:r>
          </a:p>
        </p:txBody>
      </p:sp>
    </p:spTree>
    <p:extLst>
      <p:ext uri="{BB962C8B-B14F-4D97-AF65-F5344CB8AC3E}">
        <p14:creationId xmlns:p14="http://schemas.microsoft.com/office/powerpoint/2010/main" val="11001790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Usage</a:t>
            </a:r>
            <a:endParaRPr lang="fr-FR" dirty="0">
              <a:solidFill>
                <a:schemeClr val="tx1">
                  <a:lumMod val="50000"/>
                  <a:lumOff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467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251520" y="1345851"/>
            <a:ext cx="8640960" cy="55172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solidFill>
                  <a:schemeClr val="accent2"/>
                </a:solidFill>
              </a:rPr>
              <a:t>Cela peut servir à :  </a:t>
            </a:r>
          </a:p>
          <a:p>
            <a:pPr marL="0" indent="0">
              <a:buFont typeface="Arial" pitchFamily="34" charset="0"/>
              <a:buNone/>
            </a:pPr>
            <a:endParaRPr lang="fr-FR" dirty="0" smtClean="0"/>
          </a:p>
          <a:p>
            <a:pPr>
              <a:buClr>
                <a:schemeClr val="accent2"/>
              </a:buClr>
            </a:pPr>
            <a:r>
              <a:rPr lang="fr-FR" sz="3000" dirty="0"/>
              <a:t>Vérifier à J+1 si un catalogueur a créé un </a:t>
            </a:r>
            <a:r>
              <a:rPr lang="fr-FR" sz="3000" dirty="0" smtClean="0"/>
              <a:t>doublon</a:t>
            </a:r>
            <a:br>
              <a:rPr lang="fr-FR" sz="3000" dirty="0" smtClean="0"/>
            </a:br>
            <a:endParaRPr lang="fr-FR" sz="3000" dirty="0" smtClean="0"/>
          </a:p>
          <a:p>
            <a:pPr>
              <a:buClr>
                <a:schemeClr val="accent2"/>
              </a:buClr>
            </a:pPr>
            <a:r>
              <a:rPr lang="fr-FR" sz="3000" dirty="0" smtClean="0"/>
              <a:t>Connaître </a:t>
            </a:r>
            <a:r>
              <a:rPr lang="fr-FR" sz="3000" dirty="0"/>
              <a:t>les 2 PPNs (« doublon possible » et « notice préférée </a:t>
            </a:r>
            <a:r>
              <a:rPr lang="fr-FR" sz="3000" dirty="0" smtClean="0"/>
              <a:t>»)</a:t>
            </a:r>
            <a:br>
              <a:rPr lang="fr-FR" sz="3000" dirty="0" smtClean="0"/>
            </a:br>
            <a:endParaRPr lang="fr-FR" sz="3000" dirty="0"/>
          </a:p>
          <a:p>
            <a:pPr>
              <a:buClr>
                <a:schemeClr val="accent2"/>
              </a:buClr>
            </a:pPr>
            <a:r>
              <a:rPr lang="fr-FR" sz="3000" dirty="0" err="1" smtClean="0"/>
              <a:t>Dédoublonner</a:t>
            </a:r>
            <a:r>
              <a:rPr lang="fr-FR" sz="3000" dirty="0" smtClean="0"/>
              <a:t/>
            </a:r>
            <a:br>
              <a:rPr lang="fr-FR" sz="3000" dirty="0" smtClean="0"/>
            </a:br>
            <a:endParaRPr lang="fr-FR" sz="3000" dirty="0" smtClean="0"/>
          </a:p>
          <a:p>
            <a:pPr>
              <a:buClr>
                <a:schemeClr val="accent2"/>
              </a:buClr>
            </a:pPr>
            <a:r>
              <a:rPr lang="fr-FR" sz="3000" dirty="0" smtClean="0"/>
              <a:t>Détecter si des doublons sont créés de façon récurrente, et si des formations sont nécessaires</a:t>
            </a:r>
            <a:endParaRPr lang="fr-FR" sz="3000" dirty="0"/>
          </a:p>
          <a:p>
            <a:pPr marL="0" indent="0">
              <a:buNone/>
            </a:pPr>
            <a:endParaRPr lang="fr-FR" dirty="0" smtClean="0"/>
          </a:p>
          <a:p>
            <a:pPr marL="0" indent="0">
              <a:buNone/>
            </a:pPr>
            <a:endParaRPr lang="fr-FR" dirty="0" smtClean="0"/>
          </a:p>
          <a:p>
            <a:pPr marL="0" indent="0">
              <a:buFont typeface="Arial" pitchFamily="34" charset="0"/>
              <a:buNone/>
            </a:pPr>
            <a:endParaRPr lang="fr-FR" dirty="0"/>
          </a:p>
        </p:txBody>
      </p:sp>
    </p:spTree>
    <p:extLst>
      <p:ext uri="{BB962C8B-B14F-4D97-AF65-F5344CB8AC3E}">
        <p14:creationId xmlns:p14="http://schemas.microsoft.com/office/powerpoint/2010/main" val="1339754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Astuce</a:t>
            </a:r>
            <a:endParaRPr lang="fr-FR" dirty="0">
              <a:solidFill>
                <a:schemeClr val="tx1">
                  <a:lumMod val="50000"/>
                  <a:lumOff val="50000"/>
                </a:schemeClr>
              </a:solidFill>
            </a:endParaRPr>
          </a:p>
        </p:txBody>
      </p:sp>
      <p:sp>
        <p:nvSpPr>
          <p:cNvPr id="7" name="Espace réservé du contenu 2"/>
          <p:cNvSpPr txBox="1">
            <a:spLocks/>
          </p:cNvSpPr>
          <p:nvPr/>
        </p:nvSpPr>
        <p:spPr>
          <a:xfrm>
            <a:off x="4299" y="1340768"/>
            <a:ext cx="9139701"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t>   Connaître rapidement toutes les adresses déclarées</a:t>
            </a:r>
            <a:endParaRPr lang="fr-FR" dirty="0"/>
          </a:p>
          <a:p>
            <a:pPr marL="0" indent="0">
              <a:buFont typeface="Arial" pitchFamily="34" charset="0"/>
              <a:buNone/>
            </a:pPr>
            <a:endParaRPr lang="fr-FR" dirty="0" smtClean="0"/>
          </a:p>
          <a:p>
            <a:pPr marL="514350" indent="-514350">
              <a:buFont typeface="Arial" pitchFamily="34" charset="0"/>
              <a:buAutoNum type="arabicPeriod"/>
            </a:pPr>
            <a:r>
              <a:rPr lang="fr-FR" dirty="0" smtClean="0"/>
              <a:t>Se connecter à </a:t>
            </a:r>
          </a:p>
          <a:p>
            <a:pPr marL="514350" indent="-514350">
              <a:buFont typeface="Arial" pitchFamily="34" charset="0"/>
              <a:buAutoNum type="arabicPeriod"/>
            </a:pPr>
            <a:r>
              <a:rPr lang="fr-FR" dirty="0" smtClean="0"/>
              <a:t>S’authentifier (login XX)</a:t>
            </a:r>
          </a:p>
          <a:p>
            <a:pPr marL="514350" indent="-514350">
              <a:buFont typeface="Arial" pitchFamily="34" charset="0"/>
              <a:buAutoNum type="arabicPeriod"/>
            </a:pPr>
            <a:r>
              <a:rPr lang="fr-FR" dirty="0" smtClean="0"/>
              <a:t>Cliquer sur </a:t>
            </a:r>
          </a:p>
          <a:p>
            <a:pPr marL="514350" indent="-514350">
              <a:buFont typeface="Arial" pitchFamily="34" charset="0"/>
              <a:buAutoNum type="arabicPeriod"/>
            </a:pPr>
            <a:r>
              <a:rPr lang="fr-FR" dirty="0" smtClean="0"/>
              <a:t>Cliquer sur le bouton </a:t>
            </a:r>
            <a:endParaRPr lang="fr-FR" dirty="0" smtClean="0"/>
          </a:p>
          <a:p>
            <a:pPr marL="514350" indent="-514350">
              <a:buFont typeface="Arial" pitchFamily="34" charset="0"/>
              <a:buAutoNum type="arabicPeriod"/>
            </a:pPr>
            <a:r>
              <a:rPr lang="fr-FR" dirty="0" smtClean="0"/>
              <a:t>Récupérer </a:t>
            </a:r>
            <a:r>
              <a:rPr lang="fr-FR" dirty="0" smtClean="0"/>
              <a:t>le fichier Excel des adresses mails déclarées « destinataires des alertes » pour l’ILN</a:t>
            </a:r>
          </a:p>
          <a:p>
            <a:pPr marL="0" indent="0">
              <a:buFont typeface="Arial" pitchFamily="34" charset="0"/>
              <a:buNone/>
            </a:pPr>
            <a:endParaRPr lang="fr-FR" dirty="0"/>
          </a:p>
        </p:txBody>
      </p:sp>
      <p:cxnSp>
        <p:nvCxnSpPr>
          <p:cNvPr id="6" name="Connecteur droit 5"/>
          <p:cNvCxnSpPr/>
          <p:nvPr/>
        </p:nvCxnSpPr>
        <p:spPr>
          <a:xfrm>
            <a:off x="323528" y="1988840"/>
            <a:ext cx="8363272" cy="0"/>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9817"/>
            <a:ext cx="1115615" cy="1115615"/>
          </a:xfrm>
          <a:prstGeom prst="rect">
            <a:avLst/>
          </a:prstGeom>
        </p:spPr>
      </p:pic>
      <p:pic>
        <p:nvPicPr>
          <p:cNvPr id="3" name="Image 2"/>
          <p:cNvPicPr>
            <a:picLocks noChangeAspect="1"/>
          </p:cNvPicPr>
          <p:nvPr/>
        </p:nvPicPr>
        <p:blipFill>
          <a:blip r:embed="rId4"/>
          <a:stretch>
            <a:fillRect/>
          </a:stretch>
        </p:blipFill>
        <p:spPr>
          <a:xfrm>
            <a:off x="2733514" y="3737620"/>
            <a:ext cx="1771650" cy="457200"/>
          </a:xfrm>
          <a:prstGeom prst="rect">
            <a:avLst/>
          </a:prstGeom>
        </p:spPr>
      </p:pic>
      <p:pic>
        <p:nvPicPr>
          <p:cNvPr id="4" name="Image 3"/>
          <p:cNvPicPr>
            <a:picLocks noChangeAspect="1"/>
          </p:cNvPicPr>
          <p:nvPr/>
        </p:nvPicPr>
        <p:blipFill>
          <a:blip r:embed="rId5"/>
          <a:stretch>
            <a:fillRect/>
          </a:stretch>
        </p:blipFill>
        <p:spPr>
          <a:xfrm>
            <a:off x="3203848" y="2540865"/>
            <a:ext cx="2038350" cy="495300"/>
          </a:xfrm>
          <a:prstGeom prst="rect">
            <a:avLst/>
          </a:prstGeom>
        </p:spPr>
      </p:pic>
      <p:pic>
        <p:nvPicPr>
          <p:cNvPr id="5" name="Image 4"/>
          <p:cNvPicPr>
            <a:picLocks noChangeAspect="1"/>
          </p:cNvPicPr>
          <p:nvPr/>
        </p:nvPicPr>
        <p:blipFill>
          <a:blip r:embed="rId6"/>
          <a:stretch>
            <a:fillRect/>
          </a:stretch>
        </p:blipFill>
        <p:spPr>
          <a:xfrm>
            <a:off x="4211960" y="4371084"/>
            <a:ext cx="1251239" cy="506119"/>
          </a:xfrm>
          <a:prstGeom prst="rect">
            <a:avLst/>
          </a:prstGeom>
        </p:spPr>
      </p:pic>
    </p:spTree>
    <p:extLst>
      <p:ext uri="{BB962C8B-B14F-4D97-AF65-F5344CB8AC3E}">
        <p14:creationId xmlns:p14="http://schemas.microsoft.com/office/powerpoint/2010/main" val="2174655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827584" y="138805"/>
            <a:ext cx="7272808" cy="6390571"/>
          </a:xfrm>
          <a:prstGeom prst="rect">
            <a:avLst/>
          </a:prstGeom>
          <a:ln>
            <a:noFill/>
          </a:ln>
          <a:effectLst>
            <a:outerShdw blurRad="292100" dist="139700" dir="2700000" algn="tl" rotWithShape="0">
              <a:srgbClr val="333333">
                <a:alpha val="65000"/>
              </a:srgbClr>
            </a:outerShdw>
          </a:effectLst>
        </p:spPr>
      </p:pic>
      <p:sp>
        <p:nvSpPr>
          <p:cNvPr id="5" name="Flèche droite 4"/>
          <p:cNvSpPr/>
          <p:nvPr/>
        </p:nvSpPr>
        <p:spPr>
          <a:xfrm>
            <a:off x="5940152" y="692696"/>
            <a:ext cx="648072" cy="144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5940152" y="1052736"/>
            <a:ext cx="648072" cy="144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5903748" y="4293096"/>
            <a:ext cx="648072" cy="1440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176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solidFill>
                  <a:schemeClr val="accent2"/>
                </a:solidFill>
              </a:rPr>
              <a:t>Je veux connaître les </a:t>
            </a:r>
            <a:r>
              <a:rPr lang="fr-FR" b="1" dirty="0" smtClean="0">
                <a:solidFill>
                  <a:schemeClr val="accent2"/>
                </a:solidFill>
              </a:rPr>
              <a:t>notices bibliographiques </a:t>
            </a:r>
            <a:r>
              <a:rPr lang="fr-FR" dirty="0" smtClean="0">
                <a:solidFill>
                  <a:schemeClr val="accent2"/>
                </a:solidFill>
              </a:rPr>
              <a:t>de l’ILN  pour lesquelles il ne reste </a:t>
            </a:r>
          </a:p>
          <a:p>
            <a:pPr marL="0" indent="0">
              <a:buNone/>
            </a:pPr>
            <a:r>
              <a:rPr lang="fr-FR" dirty="0" smtClean="0">
                <a:solidFill>
                  <a:schemeClr val="accent2"/>
                </a:solidFill>
              </a:rPr>
              <a:t>plus </a:t>
            </a:r>
            <a:r>
              <a:rPr lang="fr-FR" b="1" dirty="0" smtClean="0">
                <a:solidFill>
                  <a:schemeClr val="accent2"/>
                </a:solidFill>
              </a:rPr>
              <a:t>aucun exemplaire</a:t>
            </a:r>
            <a:endParaRPr lang="fr-FR" dirty="0">
              <a:solidFill>
                <a:schemeClr val="accent2"/>
              </a:solidFill>
            </a:endParaRPr>
          </a:p>
        </p:txBody>
      </p:sp>
      <p:sp>
        <p:nvSpPr>
          <p:cNvPr id="4" name="Rectangle à coins arrondis 3"/>
          <p:cNvSpPr/>
          <p:nvPr/>
        </p:nvSpPr>
        <p:spPr>
          <a:xfrm>
            <a:off x="323528" y="1268760"/>
            <a:ext cx="7992888" cy="2736304"/>
          </a:xfrm>
          <a:prstGeom prst="wedgeRoundRectCallout">
            <a:avLst>
              <a:gd name="adj1" fmla="val 40651"/>
              <a:gd name="adj2" fmla="val 8895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Point D'Interrogation, Question, Aide, Réponse, Symb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553" y="5568553"/>
            <a:ext cx="1289447" cy="128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13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6000" dirty="0" smtClean="0">
                <a:solidFill>
                  <a:schemeClr val="accent2"/>
                </a:solidFill>
              </a:rPr>
              <a:t>Liste des PPN délocalisés</a:t>
            </a:r>
          </a:p>
          <a:p>
            <a:pPr marL="0" indent="0" algn="ctr">
              <a:buNone/>
            </a:pPr>
            <a:endParaRPr lang="fr-FR" sz="7200" dirty="0">
              <a:solidFill>
                <a:schemeClr val="accent2"/>
              </a:solidFill>
            </a:endParaRPr>
          </a:p>
        </p:txBody>
      </p:sp>
    </p:spTree>
    <p:extLst>
      <p:ext uri="{BB962C8B-B14F-4D97-AF65-F5344CB8AC3E}">
        <p14:creationId xmlns:p14="http://schemas.microsoft.com/office/powerpoint/2010/main" val="41059115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tx1">
                    <a:lumMod val="50000"/>
                    <a:lumOff val="50000"/>
                  </a:schemeClr>
                </a:solidFill>
              </a:rPr>
              <a:t>Les notices bib délocalisées</a:t>
            </a:r>
          </a:p>
        </p:txBody>
      </p:sp>
      <p:sp>
        <p:nvSpPr>
          <p:cNvPr id="7" name="ZoneTexte 6"/>
          <p:cNvSpPr txBox="1"/>
          <p:nvPr/>
        </p:nvSpPr>
        <p:spPr>
          <a:xfrm>
            <a:off x="359532" y="1408866"/>
            <a:ext cx="8424936" cy="6247864"/>
          </a:xfrm>
          <a:prstGeom prst="rect">
            <a:avLst/>
          </a:prstGeom>
          <a:noFill/>
        </p:spPr>
        <p:txBody>
          <a:bodyPr wrap="square" rtlCol="0">
            <a:spAutoFit/>
          </a:bodyPr>
          <a:lstStyle/>
          <a:p>
            <a:r>
              <a:rPr lang="fr-FR" sz="3000" dirty="0" smtClean="0">
                <a:solidFill>
                  <a:schemeClr val="accent2"/>
                </a:solidFill>
              </a:rPr>
              <a:t>Qui ? </a:t>
            </a:r>
          </a:p>
          <a:p>
            <a:r>
              <a:rPr lang="fr-FR" sz="2800" dirty="0" smtClean="0"/>
              <a:t>Le détenteur d’un login XX </a:t>
            </a:r>
          </a:p>
          <a:p>
            <a:endParaRPr lang="fr-FR" dirty="0" smtClean="0">
              <a:solidFill>
                <a:schemeClr val="accent3">
                  <a:lumMod val="75000"/>
                </a:schemeClr>
              </a:solidFill>
            </a:endParaRPr>
          </a:p>
          <a:p>
            <a:r>
              <a:rPr lang="fr-FR" sz="3000" dirty="0">
                <a:solidFill>
                  <a:schemeClr val="accent2"/>
                </a:solidFill>
              </a:rPr>
              <a:t>Quelles notices ? </a:t>
            </a:r>
          </a:p>
          <a:p>
            <a:r>
              <a:rPr lang="fr-FR" sz="2800" dirty="0"/>
              <a:t>Notices bibliographiques </a:t>
            </a:r>
            <a:r>
              <a:rPr lang="fr-FR" sz="2800" dirty="0" smtClean="0"/>
              <a:t>pour lesquelles un ou plusieurs exemplaires ont été supprimés dans le Sudoc</a:t>
            </a:r>
            <a:endParaRPr lang="fr-FR" sz="2800" dirty="0"/>
          </a:p>
          <a:p>
            <a:endParaRPr lang="fr-FR" dirty="0" smtClean="0">
              <a:solidFill>
                <a:schemeClr val="accent3">
                  <a:lumMod val="75000"/>
                </a:schemeClr>
              </a:solidFill>
            </a:endParaRPr>
          </a:p>
          <a:p>
            <a:r>
              <a:rPr lang="fr-FR" sz="3000" dirty="0">
                <a:solidFill>
                  <a:schemeClr val="accent2"/>
                </a:solidFill>
              </a:rPr>
              <a:t>Quel périmètre ? </a:t>
            </a:r>
          </a:p>
          <a:p>
            <a:r>
              <a:rPr lang="fr-FR" sz="2800" dirty="0" smtClean="0"/>
              <a:t>L’ILN</a:t>
            </a:r>
          </a:p>
          <a:p>
            <a:endParaRPr lang="fr-FR" dirty="0" smtClean="0">
              <a:solidFill>
                <a:schemeClr val="accent3">
                  <a:lumMod val="75000"/>
                </a:schemeClr>
              </a:solidFill>
            </a:endParaRPr>
          </a:p>
          <a:p>
            <a:r>
              <a:rPr lang="fr-FR" sz="3000" dirty="0" smtClean="0">
                <a:solidFill>
                  <a:schemeClr val="accent2"/>
                </a:solidFill>
              </a:rPr>
              <a:t>Comment </a:t>
            </a:r>
            <a:r>
              <a:rPr lang="fr-FR" sz="3000" dirty="0">
                <a:solidFill>
                  <a:schemeClr val="accent2"/>
                </a:solidFill>
              </a:rPr>
              <a:t>? </a:t>
            </a:r>
          </a:p>
          <a:p>
            <a:r>
              <a:rPr lang="fr-FR" sz="2800" dirty="0"/>
              <a:t>Faire une demande via le guichet </a:t>
            </a:r>
            <a:r>
              <a:rPr lang="fr-FR" sz="2800" dirty="0" err="1"/>
              <a:t>ABESstp</a:t>
            </a:r>
            <a:r>
              <a:rPr lang="fr-FR" sz="2800" dirty="0"/>
              <a:t> &gt; guichet Sudoc (espace pro) &gt; domaine « Transferts réguliers »</a:t>
            </a:r>
          </a:p>
          <a:p>
            <a:endParaRPr lang="fr-FR" sz="2800" dirty="0"/>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17527"/>
            <a:ext cx="919911" cy="624225"/>
          </a:xfrm>
          <a:prstGeom prst="rect">
            <a:avLst/>
          </a:prstGeom>
        </p:spPr>
      </p:pic>
    </p:spTree>
    <p:extLst>
      <p:ext uri="{BB962C8B-B14F-4D97-AF65-F5344CB8AC3E}">
        <p14:creationId xmlns:p14="http://schemas.microsoft.com/office/powerpoint/2010/main" val="3122645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lumMod val="50000"/>
                    <a:lumOff val="50000"/>
                  </a:schemeClr>
                </a:solidFill>
              </a:rPr>
              <a:t>Usage</a:t>
            </a:r>
            <a:endParaRPr lang="fr-FR" dirty="0">
              <a:solidFill>
                <a:schemeClr val="tx1">
                  <a:lumMod val="50000"/>
                  <a:lumOff val="50000"/>
                </a:schemeClr>
              </a:solidFill>
            </a:endParaRPr>
          </a:p>
        </p:txBody>
      </p:sp>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solidFill>
                  <a:schemeClr val="accent2"/>
                </a:solidFill>
              </a:rPr>
              <a:t>Cela peut servir à :  </a:t>
            </a:r>
          </a:p>
          <a:p>
            <a:pPr marL="0" indent="0">
              <a:buFont typeface="Arial" pitchFamily="34" charset="0"/>
              <a:buNone/>
            </a:pPr>
            <a:endParaRPr lang="fr-FR" dirty="0" smtClean="0"/>
          </a:p>
          <a:p>
            <a:pPr>
              <a:buClr>
                <a:schemeClr val="accent2"/>
              </a:buClr>
            </a:pPr>
            <a:r>
              <a:rPr lang="fr-FR" sz="2800" dirty="0"/>
              <a:t>Répercuter dans le SIGB les délocalisations faites dans le Sudoc</a:t>
            </a:r>
          </a:p>
          <a:p>
            <a:pPr>
              <a:buClr>
                <a:schemeClr val="accent2"/>
              </a:buClr>
            </a:pPr>
            <a:endParaRPr lang="fr-FR" sz="2800" dirty="0"/>
          </a:p>
          <a:p>
            <a:pPr>
              <a:buClr>
                <a:schemeClr val="accent2"/>
              </a:buClr>
            </a:pPr>
            <a:r>
              <a:rPr lang="fr-FR" sz="2800" dirty="0"/>
              <a:t>Vérifier que le programme de dédoublonnage du SIGB fonctionne correctement, ou </a:t>
            </a:r>
            <a:r>
              <a:rPr lang="fr-FR" sz="2800" dirty="0" smtClean="0"/>
              <a:t>procéder </a:t>
            </a:r>
            <a:r>
              <a:rPr lang="fr-FR" sz="2800" dirty="0"/>
              <a:t>manuellement au dédoublonnage</a:t>
            </a:r>
            <a:r>
              <a:rPr lang="fr-FR" dirty="0" smtClean="0"/>
              <a:t/>
            </a:r>
            <a:br>
              <a:rPr lang="fr-FR" dirty="0" smtClean="0"/>
            </a:br>
            <a:endParaRPr lang="fr-FR" dirty="0" smtClean="0"/>
          </a:p>
        </p:txBody>
      </p:sp>
      <p:sp>
        <p:nvSpPr>
          <p:cNvPr id="6" name="Rectangle 5"/>
          <p:cNvSpPr/>
          <p:nvPr/>
        </p:nvSpPr>
        <p:spPr>
          <a:xfrm>
            <a:off x="359532" y="5877272"/>
            <a:ext cx="8489750" cy="757130"/>
          </a:xfrm>
          <a:prstGeom prst="rect">
            <a:avLst/>
          </a:prstGeom>
        </p:spPr>
        <p:txBody>
          <a:bodyPr wrap="square">
            <a:spAutoFit/>
          </a:bodyPr>
          <a:lstStyle/>
          <a:p>
            <a:pPr lvl="1" algn="ctr">
              <a:lnSpc>
                <a:spcPct val="90000"/>
              </a:lnSpc>
              <a:buClr>
                <a:srgbClr val="00B050"/>
              </a:buClr>
              <a:defRPr/>
            </a:pPr>
            <a:endParaRPr lang="fr-FR" altLang="fr-FR" sz="1600" dirty="0" smtClean="0">
              <a:solidFill>
                <a:schemeClr val="bg1">
                  <a:lumMod val="50000"/>
                </a:schemeClr>
              </a:solidFill>
              <a:cs typeface="Arial" panose="020B0604020202020204" pitchFamily="34" charset="0"/>
            </a:endParaRPr>
          </a:p>
          <a:p>
            <a:pPr lvl="1" algn="ctr">
              <a:lnSpc>
                <a:spcPct val="90000"/>
              </a:lnSpc>
              <a:buClr>
                <a:srgbClr val="00B050"/>
              </a:buClr>
              <a:defRPr/>
            </a:pPr>
            <a:r>
              <a:rPr lang="fr-FR" altLang="fr-FR" sz="1600" dirty="0" smtClean="0">
                <a:solidFill>
                  <a:schemeClr val="bg1">
                    <a:lumMod val="50000"/>
                  </a:schemeClr>
                </a:solidFill>
                <a:cs typeface="Arial" panose="020B0604020202020204" pitchFamily="34" charset="0"/>
              </a:rPr>
              <a:t>Guide </a:t>
            </a:r>
            <a:r>
              <a:rPr lang="fr-FR" altLang="fr-FR" sz="1600" dirty="0">
                <a:solidFill>
                  <a:schemeClr val="bg1">
                    <a:lumMod val="50000"/>
                  </a:schemeClr>
                </a:solidFill>
                <a:cs typeface="Arial" panose="020B0604020202020204" pitchFamily="34" charset="0"/>
              </a:rPr>
              <a:t>Méthodologique &gt; Manuels &gt; </a:t>
            </a:r>
            <a:r>
              <a:rPr lang="fr-FR" altLang="fr-FR" sz="1600" dirty="0" smtClean="0">
                <a:solidFill>
                  <a:schemeClr val="bg1">
                    <a:lumMod val="50000"/>
                  </a:schemeClr>
                </a:solidFill>
                <a:cs typeface="Arial" panose="020B0604020202020204" pitchFamily="34" charset="0"/>
              </a:rPr>
              <a:t>Import/ export de données &gt; Liste des PPN délocalisés</a:t>
            </a:r>
          </a:p>
          <a:p>
            <a:pPr lvl="1" algn="ctr">
              <a:lnSpc>
                <a:spcPct val="90000"/>
              </a:lnSpc>
              <a:buClr>
                <a:srgbClr val="00B050"/>
              </a:buClr>
              <a:defRPr/>
            </a:pPr>
            <a:endParaRPr lang="fr-FR" altLang="fr-FR" sz="1600" dirty="0">
              <a:solidFill>
                <a:schemeClr val="bg1">
                  <a:lumMod val="50000"/>
                </a:schemeClr>
              </a:solidFill>
              <a:cs typeface="Arial" panose="020B0604020202020204" pitchFamily="34"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20" y="5877272"/>
            <a:ext cx="600159" cy="64779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20" y="165298"/>
            <a:ext cx="919911" cy="624225"/>
          </a:xfrm>
          <a:prstGeom prst="rect">
            <a:avLst/>
          </a:prstGeom>
        </p:spPr>
      </p:pic>
    </p:spTree>
    <p:extLst>
      <p:ext uri="{BB962C8B-B14F-4D97-AF65-F5344CB8AC3E}">
        <p14:creationId xmlns:p14="http://schemas.microsoft.com/office/powerpoint/2010/main" val="23710258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lumMod val="50000"/>
                    <a:lumOff val="50000"/>
                  </a:schemeClr>
                </a:solidFill>
              </a:rPr>
              <a:t>Rappel de l’impact du dédoublonnage</a:t>
            </a:r>
            <a:endParaRPr lang="fr-FR" dirty="0">
              <a:solidFill>
                <a:schemeClr val="tx1">
                  <a:lumMod val="50000"/>
                  <a:lumOff val="50000"/>
                </a:schemeClr>
              </a:solidFill>
            </a:endParaRPr>
          </a:p>
        </p:txBody>
      </p:sp>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p:txBody>
      </p:sp>
      <p:cxnSp>
        <p:nvCxnSpPr>
          <p:cNvPr id="4" name="Connecteur droit 3"/>
          <p:cNvCxnSpPr/>
          <p:nvPr/>
        </p:nvCxnSpPr>
        <p:spPr>
          <a:xfrm>
            <a:off x="4572000" y="1772816"/>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990666" y="1417638"/>
            <a:ext cx="900100" cy="369332"/>
          </a:xfrm>
          <a:prstGeom prst="rect">
            <a:avLst/>
          </a:prstGeom>
          <a:noFill/>
        </p:spPr>
        <p:txBody>
          <a:bodyPr wrap="square" rtlCol="0">
            <a:spAutoFit/>
          </a:bodyPr>
          <a:lstStyle/>
          <a:p>
            <a:r>
              <a:rPr lang="fr-FR" b="1" dirty="0" smtClean="0">
                <a:solidFill>
                  <a:schemeClr val="accent1"/>
                </a:solidFill>
              </a:rPr>
              <a:t>SUDOC</a:t>
            </a:r>
            <a:endParaRPr lang="fr-FR" b="1" dirty="0">
              <a:solidFill>
                <a:schemeClr val="accent1"/>
              </a:solidFill>
            </a:endParaRPr>
          </a:p>
        </p:txBody>
      </p:sp>
      <p:sp>
        <p:nvSpPr>
          <p:cNvPr id="9" name="ZoneTexte 8"/>
          <p:cNvSpPr txBox="1"/>
          <p:nvPr/>
        </p:nvSpPr>
        <p:spPr>
          <a:xfrm>
            <a:off x="6374338" y="1417638"/>
            <a:ext cx="900100" cy="369332"/>
          </a:xfrm>
          <a:prstGeom prst="rect">
            <a:avLst/>
          </a:prstGeom>
          <a:noFill/>
        </p:spPr>
        <p:txBody>
          <a:bodyPr wrap="square" rtlCol="0">
            <a:spAutoFit/>
          </a:bodyPr>
          <a:lstStyle/>
          <a:p>
            <a:r>
              <a:rPr lang="fr-FR" b="1" dirty="0" smtClean="0">
                <a:solidFill>
                  <a:schemeClr val="accent3"/>
                </a:solidFill>
              </a:rPr>
              <a:t>SIGB</a:t>
            </a:r>
            <a:endParaRPr lang="fr-FR" b="1" dirty="0">
              <a:solidFill>
                <a:schemeClr val="accent3"/>
              </a:solidFill>
            </a:endParaRPr>
          </a:p>
        </p:txBody>
      </p:sp>
      <p:sp>
        <p:nvSpPr>
          <p:cNvPr id="10" name="Rectangle à coins arrondis 9"/>
          <p:cNvSpPr/>
          <p:nvPr/>
        </p:nvSpPr>
        <p:spPr>
          <a:xfrm>
            <a:off x="309432" y="248376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1" name="Rectangle à coins arrondis 10"/>
          <p:cNvSpPr/>
          <p:nvPr/>
        </p:nvSpPr>
        <p:spPr>
          <a:xfrm>
            <a:off x="2681790" y="2463327"/>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12" name="Étoile à 5 branches 11"/>
          <p:cNvSpPr/>
          <p:nvPr/>
        </p:nvSpPr>
        <p:spPr>
          <a:xfrm>
            <a:off x="309432" y="4293096"/>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2757704" y="4293096"/>
            <a:ext cx="374136" cy="36004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508104"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6" name="Étoile à 5 branches 15"/>
          <p:cNvSpPr/>
          <p:nvPr/>
        </p:nvSpPr>
        <p:spPr>
          <a:xfrm>
            <a:off x="5508104" y="4230216"/>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775214" y="6322340"/>
            <a:ext cx="3424014" cy="369332"/>
          </a:xfrm>
          <a:prstGeom prst="rect">
            <a:avLst/>
          </a:prstGeom>
          <a:noFill/>
        </p:spPr>
        <p:txBody>
          <a:bodyPr wrap="none" rtlCol="0">
            <a:spAutoFit/>
          </a:bodyPr>
          <a:lstStyle/>
          <a:p>
            <a:r>
              <a:rPr lang="fr-FR" dirty="0" smtClean="0"/>
              <a:t>JOUR J : AVANT DÉDOUBLONNAGE</a:t>
            </a:r>
            <a:endParaRPr lang="fr-FR" dirty="0"/>
          </a:p>
        </p:txBody>
      </p:sp>
      <p:sp>
        <p:nvSpPr>
          <p:cNvPr id="19" name="ZoneTexte 18"/>
          <p:cNvSpPr txBox="1"/>
          <p:nvPr/>
        </p:nvSpPr>
        <p:spPr>
          <a:xfrm>
            <a:off x="668612" y="434535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
        <p:nvSpPr>
          <p:cNvPr id="20" name="ZoneTexte 19"/>
          <p:cNvSpPr txBox="1"/>
          <p:nvPr/>
        </p:nvSpPr>
        <p:spPr>
          <a:xfrm>
            <a:off x="5874183" y="428247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Tree>
    <p:extLst>
      <p:ext uri="{BB962C8B-B14F-4D97-AF65-F5344CB8AC3E}">
        <p14:creationId xmlns:p14="http://schemas.microsoft.com/office/powerpoint/2010/main" val="22422397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lumMod val="50000"/>
                    <a:lumOff val="50000"/>
                  </a:schemeClr>
                </a:solidFill>
              </a:rPr>
              <a:t>Rappel de l’impact du dédoublonnage</a:t>
            </a:r>
            <a:endParaRPr lang="fr-FR" dirty="0">
              <a:solidFill>
                <a:schemeClr val="tx1">
                  <a:lumMod val="50000"/>
                  <a:lumOff val="50000"/>
                </a:schemeClr>
              </a:solidFill>
            </a:endParaRPr>
          </a:p>
        </p:txBody>
      </p:sp>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p:txBody>
      </p:sp>
      <p:cxnSp>
        <p:nvCxnSpPr>
          <p:cNvPr id="4" name="Connecteur droit 3"/>
          <p:cNvCxnSpPr/>
          <p:nvPr/>
        </p:nvCxnSpPr>
        <p:spPr>
          <a:xfrm>
            <a:off x="4572000" y="1772816"/>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990666" y="1417638"/>
            <a:ext cx="900100" cy="369332"/>
          </a:xfrm>
          <a:prstGeom prst="rect">
            <a:avLst/>
          </a:prstGeom>
          <a:noFill/>
        </p:spPr>
        <p:txBody>
          <a:bodyPr wrap="square" rtlCol="0">
            <a:spAutoFit/>
          </a:bodyPr>
          <a:lstStyle/>
          <a:p>
            <a:r>
              <a:rPr lang="fr-FR" b="1" dirty="0" smtClean="0">
                <a:solidFill>
                  <a:schemeClr val="accent1"/>
                </a:solidFill>
              </a:rPr>
              <a:t>SUDOC</a:t>
            </a:r>
            <a:endParaRPr lang="fr-FR" b="1" dirty="0">
              <a:solidFill>
                <a:schemeClr val="accent1"/>
              </a:solidFill>
            </a:endParaRPr>
          </a:p>
        </p:txBody>
      </p:sp>
      <p:sp>
        <p:nvSpPr>
          <p:cNvPr id="9" name="ZoneTexte 8"/>
          <p:cNvSpPr txBox="1"/>
          <p:nvPr/>
        </p:nvSpPr>
        <p:spPr>
          <a:xfrm>
            <a:off x="6374338" y="1417638"/>
            <a:ext cx="900100" cy="369332"/>
          </a:xfrm>
          <a:prstGeom prst="rect">
            <a:avLst/>
          </a:prstGeom>
          <a:noFill/>
        </p:spPr>
        <p:txBody>
          <a:bodyPr wrap="square" rtlCol="0">
            <a:spAutoFit/>
          </a:bodyPr>
          <a:lstStyle/>
          <a:p>
            <a:r>
              <a:rPr lang="fr-FR" b="1" dirty="0" smtClean="0">
                <a:solidFill>
                  <a:schemeClr val="accent3"/>
                </a:solidFill>
              </a:rPr>
              <a:t>SIGB</a:t>
            </a:r>
            <a:endParaRPr lang="fr-FR" b="1" dirty="0">
              <a:solidFill>
                <a:schemeClr val="accent3"/>
              </a:solidFill>
            </a:endParaRPr>
          </a:p>
        </p:txBody>
      </p:sp>
      <p:sp>
        <p:nvSpPr>
          <p:cNvPr id="10" name="Rectangle à coins arrondis 9"/>
          <p:cNvSpPr/>
          <p:nvPr/>
        </p:nvSpPr>
        <p:spPr>
          <a:xfrm>
            <a:off x="309432" y="248376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1" name="Rectangle à coins arrondis 10"/>
          <p:cNvSpPr/>
          <p:nvPr/>
        </p:nvSpPr>
        <p:spPr>
          <a:xfrm>
            <a:off x="2681790" y="2463327"/>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12" name="Étoile à 5 branches 11"/>
          <p:cNvSpPr/>
          <p:nvPr/>
        </p:nvSpPr>
        <p:spPr>
          <a:xfrm>
            <a:off x="2757704" y="4728681"/>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2757704" y="4293096"/>
            <a:ext cx="374136" cy="36004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508104"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6" name="Étoile à 5 branches 15"/>
          <p:cNvSpPr/>
          <p:nvPr/>
        </p:nvSpPr>
        <p:spPr>
          <a:xfrm>
            <a:off x="5508104" y="4230216"/>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704029" y="6339249"/>
            <a:ext cx="3378489" cy="369332"/>
          </a:xfrm>
          <a:prstGeom prst="rect">
            <a:avLst/>
          </a:prstGeom>
          <a:noFill/>
        </p:spPr>
        <p:txBody>
          <a:bodyPr wrap="none" rtlCol="0">
            <a:spAutoFit/>
          </a:bodyPr>
          <a:lstStyle/>
          <a:p>
            <a:r>
              <a:rPr lang="fr-FR" dirty="0" smtClean="0"/>
              <a:t>JOUR J : APRÈS DÉDOUBLONNAGE</a:t>
            </a:r>
            <a:endParaRPr lang="fr-FR" dirty="0"/>
          </a:p>
        </p:txBody>
      </p:sp>
      <p:cxnSp>
        <p:nvCxnSpPr>
          <p:cNvPr id="6" name="Connecteur droit 5"/>
          <p:cNvCxnSpPr/>
          <p:nvPr/>
        </p:nvCxnSpPr>
        <p:spPr>
          <a:xfrm>
            <a:off x="246297" y="2204864"/>
            <a:ext cx="1744369" cy="2268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10446" y="2198593"/>
            <a:ext cx="1767338" cy="22745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128600" y="4767001"/>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
        <p:nvSpPr>
          <p:cNvPr id="21" name="ZoneTexte 20"/>
          <p:cNvSpPr txBox="1"/>
          <p:nvPr/>
        </p:nvSpPr>
        <p:spPr>
          <a:xfrm>
            <a:off x="5882240" y="4280488"/>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Tree>
    <p:extLst>
      <p:ext uri="{BB962C8B-B14F-4D97-AF65-F5344CB8AC3E}">
        <p14:creationId xmlns:p14="http://schemas.microsoft.com/office/powerpoint/2010/main" val="184378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lumMod val="50000"/>
                    <a:lumOff val="50000"/>
                  </a:schemeClr>
                </a:solidFill>
              </a:rPr>
              <a:t>Rappel de l’impact du dédoublonnage</a:t>
            </a:r>
            <a:endParaRPr lang="fr-FR" dirty="0">
              <a:solidFill>
                <a:schemeClr val="tx1">
                  <a:lumMod val="50000"/>
                  <a:lumOff val="50000"/>
                </a:schemeClr>
              </a:solidFill>
            </a:endParaRPr>
          </a:p>
        </p:txBody>
      </p:sp>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p:txBody>
      </p:sp>
      <p:cxnSp>
        <p:nvCxnSpPr>
          <p:cNvPr id="4" name="Connecteur droit 3"/>
          <p:cNvCxnSpPr/>
          <p:nvPr/>
        </p:nvCxnSpPr>
        <p:spPr>
          <a:xfrm>
            <a:off x="4572000" y="1772816"/>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990666" y="1417638"/>
            <a:ext cx="900100" cy="369332"/>
          </a:xfrm>
          <a:prstGeom prst="rect">
            <a:avLst/>
          </a:prstGeom>
          <a:noFill/>
        </p:spPr>
        <p:txBody>
          <a:bodyPr wrap="square" rtlCol="0">
            <a:spAutoFit/>
          </a:bodyPr>
          <a:lstStyle/>
          <a:p>
            <a:r>
              <a:rPr lang="fr-FR" b="1" dirty="0" smtClean="0">
                <a:solidFill>
                  <a:schemeClr val="accent1"/>
                </a:solidFill>
              </a:rPr>
              <a:t>SUDOC</a:t>
            </a:r>
            <a:endParaRPr lang="fr-FR" b="1" dirty="0">
              <a:solidFill>
                <a:schemeClr val="accent1"/>
              </a:solidFill>
            </a:endParaRPr>
          </a:p>
        </p:txBody>
      </p:sp>
      <p:sp>
        <p:nvSpPr>
          <p:cNvPr id="9" name="ZoneTexte 8"/>
          <p:cNvSpPr txBox="1"/>
          <p:nvPr/>
        </p:nvSpPr>
        <p:spPr>
          <a:xfrm>
            <a:off x="6374338" y="1417638"/>
            <a:ext cx="900100" cy="369332"/>
          </a:xfrm>
          <a:prstGeom prst="rect">
            <a:avLst/>
          </a:prstGeom>
          <a:noFill/>
        </p:spPr>
        <p:txBody>
          <a:bodyPr wrap="square" rtlCol="0">
            <a:spAutoFit/>
          </a:bodyPr>
          <a:lstStyle/>
          <a:p>
            <a:r>
              <a:rPr lang="fr-FR" b="1" dirty="0" smtClean="0">
                <a:solidFill>
                  <a:schemeClr val="accent3"/>
                </a:solidFill>
              </a:rPr>
              <a:t>SIGB</a:t>
            </a:r>
            <a:endParaRPr lang="fr-FR" b="1" dirty="0">
              <a:solidFill>
                <a:schemeClr val="accent3"/>
              </a:solidFill>
            </a:endParaRPr>
          </a:p>
        </p:txBody>
      </p:sp>
      <p:sp>
        <p:nvSpPr>
          <p:cNvPr id="11" name="Rectangle à coins arrondis 10"/>
          <p:cNvSpPr/>
          <p:nvPr/>
        </p:nvSpPr>
        <p:spPr>
          <a:xfrm>
            <a:off x="2681790" y="2463327"/>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12" name="Étoile à 5 branches 11"/>
          <p:cNvSpPr/>
          <p:nvPr/>
        </p:nvSpPr>
        <p:spPr>
          <a:xfrm>
            <a:off x="2757704" y="4728681"/>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2757704" y="4293096"/>
            <a:ext cx="374136" cy="36004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508104"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6" name="Étoile à 5 branches 15"/>
          <p:cNvSpPr/>
          <p:nvPr/>
        </p:nvSpPr>
        <p:spPr>
          <a:xfrm>
            <a:off x="5508104" y="4230216"/>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766730" y="6353780"/>
            <a:ext cx="3610540" cy="369332"/>
          </a:xfrm>
          <a:prstGeom prst="rect">
            <a:avLst/>
          </a:prstGeom>
          <a:noFill/>
        </p:spPr>
        <p:txBody>
          <a:bodyPr wrap="none" rtlCol="0">
            <a:spAutoFit/>
          </a:bodyPr>
          <a:lstStyle/>
          <a:p>
            <a:r>
              <a:rPr lang="fr-FR" dirty="0" smtClean="0"/>
              <a:t>J + 1  : APRÈS TRANSFERS RÉGULIERS</a:t>
            </a:r>
            <a:endParaRPr lang="fr-FR" dirty="0"/>
          </a:p>
        </p:txBody>
      </p:sp>
      <p:sp>
        <p:nvSpPr>
          <p:cNvPr id="17" name="Rectangle à coins arrondis 16"/>
          <p:cNvSpPr/>
          <p:nvPr/>
        </p:nvSpPr>
        <p:spPr>
          <a:xfrm>
            <a:off x="7351355"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20" name="Étoile à 5 branches 19"/>
          <p:cNvSpPr/>
          <p:nvPr/>
        </p:nvSpPr>
        <p:spPr>
          <a:xfrm>
            <a:off x="7427269" y="4686242"/>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131840" y="4787260"/>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
        <p:nvSpPr>
          <p:cNvPr id="22" name="ZoneTexte 21"/>
          <p:cNvSpPr txBox="1"/>
          <p:nvPr/>
        </p:nvSpPr>
        <p:spPr>
          <a:xfrm>
            <a:off x="5915359" y="428247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
        <p:nvSpPr>
          <p:cNvPr id="23" name="ZoneTexte 22"/>
          <p:cNvSpPr txBox="1"/>
          <p:nvPr/>
        </p:nvSpPr>
        <p:spPr>
          <a:xfrm>
            <a:off x="7801405" y="474566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Tree>
    <p:extLst>
      <p:ext uri="{BB962C8B-B14F-4D97-AF65-F5344CB8AC3E}">
        <p14:creationId xmlns:p14="http://schemas.microsoft.com/office/powerpoint/2010/main" val="193336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052736"/>
            <a:ext cx="3883496" cy="3883496"/>
          </a:xfrm>
          <a:prstGeom prst="rect">
            <a:avLst/>
          </a:prstGeom>
        </p:spPr>
      </p:pic>
    </p:spTree>
    <p:extLst>
      <p:ext uri="{BB962C8B-B14F-4D97-AF65-F5344CB8AC3E}">
        <p14:creationId xmlns:p14="http://schemas.microsoft.com/office/powerpoint/2010/main" val="3080599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lumMod val="50000"/>
                    <a:lumOff val="50000"/>
                  </a:schemeClr>
                </a:solidFill>
              </a:rPr>
              <a:t>Rappel de l’impact du dédoublonnage</a:t>
            </a:r>
            <a:endParaRPr lang="fr-FR" dirty="0">
              <a:solidFill>
                <a:schemeClr val="tx1">
                  <a:lumMod val="50000"/>
                  <a:lumOff val="50000"/>
                </a:schemeClr>
              </a:solidFill>
            </a:endParaRPr>
          </a:p>
        </p:txBody>
      </p:sp>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p:txBody>
      </p:sp>
      <p:cxnSp>
        <p:nvCxnSpPr>
          <p:cNvPr id="4" name="Connecteur droit 3"/>
          <p:cNvCxnSpPr/>
          <p:nvPr/>
        </p:nvCxnSpPr>
        <p:spPr>
          <a:xfrm>
            <a:off x="4572000" y="1772816"/>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990666" y="1417638"/>
            <a:ext cx="900100" cy="369332"/>
          </a:xfrm>
          <a:prstGeom prst="rect">
            <a:avLst/>
          </a:prstGeom>
          <a:noFill/>
        </p:spPr>
        <p:txBody>
          <a:bodyPr wrap="square" rtlCol="0">
            <a:spAutoFit/>
          </a:bodyPr>
          <a:lstStyle/>
          <a:p>
            <a:r>
              <a:rPr lang="fr-FR" b="1" dirty="0" smtClean="0">
                <a:solidFill>
                  <a:schemeClr val="accent1"/>
                </a:solidFill>
              </a:rPr>
              <a:t>SUDOC</a:t>
            </a:r>
            <a:endParaRPr lang="fr-FR" b="1" dirty="0">
              <a:solidFill>
                <a:schemeClr val="accent1"/>
              </a:solidFill>
            </a:endParaRPr>
          </a:p>
        </p:txBody>
      </p:sp>
      <p:sp>
        <p:nvSpPr>
          <p:cNvPr id="9" name="ZoneTexte 8"/>
          <p:cNvSpPr txBox="1"/>
          <p:nvPr/>
        </p:nvSpPr>
        <p:spPr>
          <a:xfrm>
            <a:off x="6374338" y="1417638"/>
            <a:ext cx="900100" cy="369332"/>
          </a:xfrm>
          <a:prstGeom prst="rect">
            <a:avLst/>
          </a:prstGeom>
          <a:noFill/>
        </p:spPr>
        <p:txBody>
          <a:bodyPr wrap="square" rtlCol="0">
            <a:spAutoFit/>
          </a:bodyPr>
          <a:lstStyle/>
          <a:p>
            <a:r>
              <a:rPr lang="fr-FR" b="1" dirty="0" smtClean="0">
                <a:solidFill>
                  <a:schemeClr val="accent3"/>
                </a:solidFill>
              </a:rPr>
              <a:t>SIGB</a:t>
            </a:r>
            <a:endParaRPr lang="fr-FR" b="1" dirty="0">
              <a:solidFill>
                <a:schemeClr val="accent3"/>
              </a:solidFill>
            </a:endParaRPr>
          </a:p>
        </p:txBody>
      </p:sp>
      <p:sp>
        <p:nvSpPr>
          <p:cNvPr id="11" name="Rectangle à coins arrondis 10"/>
          <p:cNvSpPr/>
          <p:nvPr/>
        </p:nvSpPr>
        <p:spPr>
          <a:xfrm>
            <a:off x="2681790" y="2463327"/>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12" name="Étoile à 5 branches 11"/>
          <p:cNvSpPr/>
          <p:nvPr/>
        </p:nvSpPr>
        <p:spPr>
          <a:xfrm>
            <a:off x="2757704" y="4728681"/>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2757704" y="5216676"/>
            <a:ext cx="374136" cy="36004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2757704" y="4293096"/>
            <a:ext cx="374136" cy="36004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508104"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6" name="Étoile à 5 branches 15"/>
          <p:cNvSpPr/>
          <p:nvPr/>
        </p:nvSpPr>
        <p:spPr>
          <a:xfrm>
            <a:off x="5508104" y="4230216"/>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681790" y="6409571"/>
            <a:ext cx="3610540" cy="369332"/>
          </a:xfrm>
          <a:prstGeom prst="rect">
            <a:avLst/>
          </a:prstGeom>
          <a:noFill/>
        </p:spPr>
        <p:txBody>
          <a:bodyPr wrap="none" rtlCol="0">
            <a:spAutoFit/>
          </a:bodyPr>
          <a:lstStyle/>
          <a:p>
            <a:r>
              <a:rPr lang="fr-FR" dirty="0" smtClean="0"/>
              <a:t>J + 1  : APRÈS TRANSFERS RÉGULIERS</a:t>
            </a:r>
            <a:endParaRPr lang="fr-FR" dirty="0"/>
          </a:p>
        </p:txBody>
      </p:sp>
      <p:sp>
        <p:nvSpPr>
          <p:cNvPr id="17" name="Rectangle à coins arrondis 16"/>
          <p:cNvSpPr/>
          <p:nvPr/>
        </p:nvSpPr>
        <p:spPr>
          <a:xfrm>
            <a:off x="7351355"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20" name="Étoile à 5 branches 19"/>
          <p:cNvSpPr/>
          <p:nvPr/>
        </p:nvSpPr>
        <p:spPr>
          <a:xfrm>
            <a:off x="7427269" y="4686242"/>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ccolade fermante 5"/>
          <p:cNvSpPr/>
          <p:nvPr/>
        </p:nvSpPr>
        <p:spPr>
          <a:xfrm rot="5400000">
            <a:off x="6789769" y="3764617"/>
            <a:ext cx="662168" cy="322549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5508103" y="5748762"/>
            <a:ext cx="3238900" cy="369332"/>
          </a:xfrm>
          <a:prstGeom prst="rect">
            <a:avLst/>
          </a:prstGeom>
          <a:noFill/>
        </p:spPr>
        <p:txBody>
          <a:bodyPr wrap="none" rtlCol="0">
            <a:spAutoFit/>
          </a:bodyPr>
          <a:lstStyle/>
          <a:p>
            <a:r>
              <a:rPr lang="fr-FR" dirty="0" smtClean="0">
                <a:solidFill>
                  <a:srgbClr val="FF0000"/>
                </a:solidFill>
              </a:rPr>
              <a:t>Dédoublonnage local à effectuer</a:t>
            </a:r>
            <a:endParaRPr lang="fr-FR" dirty="0">
              <a:solidFill>
                <a:srgbClr val="FF0000"/>
              </a:solidFill>
            </a:endParaRPr>
          </a:p>
        </p:txBody>
      </p:sp>
      <p:sp>
        <p:nvSpPr>
          <p:cNvPr id="19" name="ZoneTexte 18"/>
          <p:cNvSpPr txBox="1"/>
          <p:nvPr/>
        </p:nvSpPr>
        <p:spPr>
          <a:xfrm>
            <a:off x="5915359" y="428247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
        <p:nvSpPr>
          <p:cNvPr id="21" name="ZoneTexte 20"/>
          <p:cNvSpPr txBox="1"/>
          <p:nvPr/>
        </p:nvSpPr>
        <p:spPr>
          <a:xfrm>
            <a:off x="7801405" y="474566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Tree>
    <p:extLst>
      <p:ext uri="{BB962C8B-B14F-4D97-AF65-F5344CB8AC3E}">
        <p14:creationId xmlns:p14="http://schemas.microsoft.com/office/powerpoint/2010/main" val="3181003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lumMod val="50000"/>
                    <a:lumOff val="50000"/>
                  </a:schemeClr>
                </a:solidFill>
              </a:rPr>
              <a:t>Rappel de l’impact du dédoublonnage</a:t>
            </a:r>
            <a:endParaRPr lang="fr-FR" dirty="0">
              <a:solidFill>
                <a:schemeClr val="tx1">
                  <a:lumMod val="50000"/>
                  <a:lumOff val="50000"/>
                </a:schemeClr>
              </a:solidFill>
            </a:endParaRPr>
          </a:p>
        </p:txBody>
      </p:sp>
      <p:sp>
        <p:nvSpPr>
          <p:cNvPr id="7" name="Espace réservé du contenu 2"/>
          <p:cNvSpPr txBox="1">
            <a:spLocks/>
          </p:cNvSpPr>
          <p:nvPr/>
        </p:nvSpPr>
        <p:spPr>
          <a:xfrm>
            <a:off x="251520" y="1340768"/>
            <a:ext cx="864096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p:txBody>
      </p:sp>
      <p:cxnSp>
        <p:nvCxnSpPr>
          <p:cNvPr id="4" name="Connecteur droit 3"/>
          <p:cNvCxnSpPr/>
          <p:nvPr/>
        </p:nvCxnSpPr>
        <p:spPr>
          <a:xfrm>
            <a:off x="4572000" y="1772816"/>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990666" y="1417638"/>
            <a:ext cx="900100" cy="369332"/>
          </a:xfrm>
          <a:prstGeom prst="rect">
            <a:avLst/>
          </a:prstGeom>
          <a:noFill/>
        </p:spPr>
        <p:txBody>
          <a:bodyPr wrap="square" rtlCol="0">
            <a:spAutoFit/>
          </a:bodyPr>
          <a:lstStyle/>
          <a:p>
            <a:r>
              <a:rPr lang="fr-FR" b="1" dirty="0" smtClean="0">
                <a:solidFill>
                  <a:schemeClr val="accent1"/>
                </a:solidFill>
              </a:rPr>
              <a:t>SUDOC</a:t>
            </a:r>
            <a:endParaRPr lang="fr-FR" b="1" dirty="0">
              <a:solidFill>
                <a:schemeClr val="accent1"/>
              </a:solidFill>
            </a:endParaRPr>
          </a:p>
        </p:txBody>
      </p:sp>
      <p:sp>
        <p:nvSpPr>
          <p:cNvPr id="9" name="ZoneTexte 8"/>
          <p:cNvSpPr txBox="1"/>
          <p:nvPr/>
        </p:nvSpPr>
        <p:spPr>
          <a:xfrm>
            <a:off x="6374338" y="1417638"/>
            <a:ext cx="900100" cy="369332"/>
          </a:xfrm>
          <a:prstGeom prst="rect">
            <a:avLst/>
          </a:prstGeom>
          <a:noFill/>
        </p:spPr>
        <p:txBody>
          <a:bodyPr wrap="square" rtlCol="0">
            <a:spAutoFit/>
          </a:bodyPr>
          <a:lstStyle/>
          <a:p>
            <a:r>
              <a:rPr lang="fr-FR" b="1" dirty="0" smtClean="0">
                <a:solidFill>
                  <a:schemeClr val="accent3"/>
                </a:solidFill>
              </a:rPr>
              <a:t>SIGB</a:t>
            </a:r>
            <a:endParaRPr lang="fr-FR" b="1" dirty="0">
              <a:solidFill>
                <a:schemeClr val="accent3"/>
              </a:solidFill>
            </a:endParaRPr>
          </a:p>
        </p:txBody>
      </p:sp>
      <p:sp>
        <p:nvSpPr>
          <p:cNvPr id="11" name="Rectangle à coins arrondis 10"/>
          <p:cNvSpPr/>
          <p:nvPr/>
        </p:nvSpPr>
        <p:spPr>
          <a:xfrm>
            <a:off x="2681790" y="2463327"/>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12" name="Étoile à 5 branches 11"/>
          <p:cNvSpPr/>
          <p:nvPr/>
        </p:nvSpPr>
        <p:spPr>
          <a:xfrm>
            <a:off x="2757704" y="4728681"/>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2757704" y="5216676"/>
            <a:ext cx="374136" cy="36004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2757704" y="4293096"/>
            <a:ext cx="374136" cy="36004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508104"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doublon</a:t>
            </a:r>
            <a:endParaRPr lang="fr-FR" dirty="0"/>
          </a:p>
        </p:txBody>
      </p:sp>
      <p:sp>
        <p:nvSpPr>
          <p:cNvPr id="16" name="Étoile à 5 branches 15"/>
          <p:cNvSpPr/>
          <p:nvPr/>
        </p:nvSpPr>
        <p:spPr>
          <a:xfrm>
            <a:off x="5508104" y="4230216"/>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681790" y="6409571"/>
            <a:ext cx="3610540" cy="369332"/>
          </a:xfrm>
          <a:prstGeom prst="rect">
            <a:avLst/>
          </a:prstGeom>
          <a:noFill/>
        </p:spPr>
        <p:txBody>
          <a:bodyPr wrap="none" rtlCol="0">
            <a:spAutoFit/>
          </a:bodyPr>
          <a:lstStyle/>
          <a:p>
            <a:r>
              <a:rPr lang="fr-FR" dirty="0" smtClean="0"/>
              <a:t>J + 1  : APRÈS TRANSFERS RÉGULIERS</a:t>
            </a:r>
            <a:endParaRPr lang="fr-FR" dirty="0"/>
          </a:p>
        </p:txBody>
      </p:sp>
      <p:sp>
        <p:nvSpPr>
          <p:cNvPr id="17" name="Rectangle à coins arrondis 16"/>
          <p:cNvSpPr/>
          <p:nvPr/>
        </p:nvSpPr>
        <p:spPr>
          <a:xfrm>
            <a:off x="7351355" y="2420888"/>
            <a:ext cx="1382248" cy="162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PPN préféré</a:t>
            </a:r>
            <a:endParaRPr lang="fr-FR" dirty="0"/>
          </a:p>
        </p:txBody>
      </p:sp>
      <p:sp>
        <p:nvSpPr>
          <p:cNvPr id="20" name="Étoile à 5 branches 19"/>
          <p:cNvSpPr/>
          <p:nvPr/>
        </p:nvSpPr>
        <p:spPr>
          <a:xfrm>
            <a:off x="7427269" y="4686242"/>
            <a:ext cx="374136" cy="36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803579" y="5747780"/>
            <a:ext cx="3832524" cy="369332"/>
          </a:xfrm>
          <a:prstGeom prst="rect">
            <a:avLst/>
          </a:prstGeom>
          <a:noFill/>
        </p:spPr>
        <p:txBody>
          <a:bodyPr wrap="none" rtlCol="0">
            <a:spAutoFit/>
          </a:bodyPr>
          <a:lstStyle/>
          <a:p>
            <a:r>
              <a:rPr lang="fr-FR" dirty="0" smtClean="0">
                <a:solidFill>
                  <a:srgbClr val="FF0000"/>
                </a:solidFill>
              </a:rPr>
              <a:t>La liste des PPNs délocalisés peut aider</a:t>
            </a:r>
            <a:endParaRPr lang="fr-FR" dirty="0">
              <a:solidFill>
                <a:srgbClr val="FF0000"/>
              </a:solidFill>
            </a:endParaRPr>
          </a:p>
        </p:txBody>
      </p:sp>
      <p:sp>
        <p:nvSpPr>
          <p:cNvPr id="10" name="Parchemin vertical 9"/>
          <p:cNvSpPr/>
          <p:nvPr/>
        </p:nvSpPr>
        <p:spPr>
          <a:xfrm>
            <a:off x="5004048" y="1786970"/>
            <a:ext cx="2520280" cy="3802270"/>
          </a:xfrm>
          <a:prstGeom prst="vertic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915359" y="428247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
        <p:nvSpPr>
          <p:cNvPr id="22" name="ZoneTexte 21"/>
          <p:cNvSpPr txBox="1"/>
          <p:nvPr/>
        </p:nvSpPr>
        <p:spPr>
          <a:xfrm>
            <a:off x="7801405" y="4745669"/>
            <a:ext cx="1400255" cy="307777"/>
          </a:xfrm>
          <a:prstGeom prst="rect">
            <a:avLst/>
          </a:prstGeom>
          <a:noFill/>
        </p:spPr>
        <p:txBody>
          <a:bodyPr wrap="none" rtlCol="0">
            <a:spAutoFit/>
          </a:bodyPr>
          <a:lstStyle/>
          <a:p>
            <a:r>
              <a:rPr lang="fr-FR" sz="1400" b="1" dirty="0" smtClean="0">
                <a:solidFill>
                  <a:schemeClr val="accent3"/>
                </a:solidFill>
              </a:rPr>
              <a:t>Mon exemplaire</a:t>
            </a:r>
            <a:endParaRPr lang="fr-FR" sz="1400" b="1" dirty="0">
              <a:solidFill>
                <a:schemeClr val="accent3"/>
              </a:solidFill>
            </a:endParaRPr>
          </a:p>
        </p:txBody>
      </p:sp>
    </p:spTree>
    <p:extLst>
      <p:ext uri="{BB962C8B-B14F-4D97-AF65-F5344CB8AC3E}">
        <p14:creationId xmlns:p14="http://schemas.microsoft.com/office/powerpoint/2010/main" val="26734346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468313" y="0"/>
            <a:ext cx="8229600" cy="922338"/>
          </a:xfrm>
        </p:spPr>
        <p:txBody>
          <a:bodyPr/>
          <a:lstStyle/>
          <a:p>
            <a:r>
              <a:rPr lang="fr-FR" altLang="fr-FR" dirty="0" smtClean="0"/>
              <a:t>EN RÉSUMÉ</a:t>
            </a:r>
          </a:p>
        </p:txBody>
      </p:sp>
      <p:sp>
        <p:nvSpPr>
          <p:cNvPr id="62467" name="Espace réservé du contenu 2"/>
          <p:cNvSpPr>
            <a:spLocks noGrp="1"/>
          </p:cNvSpPr>
          <p:nvPr>
            <p:ph idx="1"/>
          </p:nvPr>
        </p:nvSpPr>
        <p:spPr>
          <a:xfrm>
            <a:off x="17552" y="924786"/>
            <a:ext cx="9144000" cy="5257800"/>
          </a:xfrm>
        </p:spPr>
        <p:txBody>
          <a:bodyPr>
            <a:normAutofit/>
          </a:bodyPr>
          <a:lstStyle/>
          <a:p>
            <a:pPr eaLnBrk="1" hangingPunct="1">
              <a:buClr>
                <a:schemeClr val="accent2"/>
              </a:buClr>
            </a:pPr>
            <a:r>
              <a:rPr lang="fr-FR" altLang="fr-FR" sz="2800" dirty="0" smtClean="0"/>
              <a:t>Consulter la documentation</a:t>
            </a:r>
            <a:r>
              <a:rPr lang="fr-FR" altLang="fr-FR" sz="2800" dirty="0"/>
              <a:t>	</a:t>
            </a:r>
            <a:r>
              <a:rPr lang="fr-FR" altLang="fr-FR" sz="2800" dirty="0" smtClean="0"/>
              <a:t>	</a:t>
            </a:r>
          </a:p>
          <a:p>
            <a:pPr>
              <a:buClr>
                <a:schemeClr val="accent2"/>
              </a:buClr>
            </a:pPr>
            <a:endParaRPr lang="fr-FR" altLang="fr-FR" sz="2800" dirty="0"/>
          </a:p>
          <a:p>
            <a:pPr eaLnBrk="1" hangingPunct="1">
              <a:buClr>
                <a:schemeClr val="accent2"/>
              </a:buClr>
            </a:pPr>
            <a:endParaRPr lang="fr-FR" altLang="fr-FR" sz="800" dirty="0" smtClean="0"/>
          </a:p>
          <a:p>
            <a:pPr marL="0" indent="0" eaLnBrk="1" hangingPunct="1">
              <a:buClr>
                <a:schemeClr val="accent2"/>
              </a:buClr>
              <a:buNone/>
            </a:pPr>
            <a:endParaRPr lang="fr-FR" altLang="fr-FR" sz="2800" dirty="0" smtClean="0"/>
          </a:p>
          <a:p>
            <a:pPr>
              <a:buClr>
                <a:schemeClr val="accent2"/>
              </a:buClr>
            </a:pPr>
            <a:endParaRPr lang="fr-FR" altLang="fr-FR" sz="2800" dirty="0" smtClean="0"/>
          </a:p>
          <a:p>
            <a:pPr>
              <a:buClr>
                <a:schemeClr val="accent2"/>
              </a:buClr>
            </a:pPr>
            <a:r>
              <a:rPr lang="fr-FR" altLang="fr-FR" sz="2800" dirty="0" smtClean="0"/>
              <a:t>Attention à la syntaxe  : pas la même pour toutes les commandes</a:t>
            </a:r>
            <a:endParaRPr lang="fr-FR" altLang="fr-FR" sz="800" dirty="0" smtClean="0"/>
          </a:p>
          <a:p>
            <a:pPr>
              <a:buClr>
                <a:schemeClr val="accent2"/>
              </a:buClr>
            </a:pPr>
            <a:r>
              <a:rPr lang="fr-FR" altLang="fr-FR" sz="2800" dirty="0" smtClean="0"/>
              <a:t>Le recours aux scripts est recommandé</a:t>
            </a:r>
            <a:endParaRPr lang="fr-FR" altLang="fr-FR" sz="800" dirty="0" smtClean="0"/>
          </a:p>
          <a:p>
            <a:pPr eaLnBrk="1" hangingPunct="1">
              <a:buClr>
                <a:schemeClr val="accent2"/>
              </a:buClr>
            </a:pPr>
            <a:endParaRPr lang="fr-FR" altLang="fr-FR" sz="2800" dirty="0" smtClean="0"/>
          </a:p>
          <a:p>
            <a:pPr>
              <a:buClr>
                <a:schemeClr val="accent2"/>
              </a:buClr>
            </a:pPr>
            <a:r>
              <a:rPr lang="fr-FR" altLang="fr-FR" sz="2800" dirty="0" smtClean="0"/>
              <a:t>Le contrôle se fait au niveau de l’ILN ou du RCR, pas au niveau du login (</a:t>
            </a:r>
            <a:r>
              <a:rPr lang="fr-FR" altLang="fr-FR" sz="2800" dirty="0" err="1" smtClean="0"/>
              <a:t>ie</a:t>
            </a:r>
            <a:r>
              <a:rPr lang="fr-FR" altLang="fr-FR" sz="2800" dirty="0" smtClean="0"/>
              <a:t> du catalogueur)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70" y="1485066"/>
            <a:ext cx="600159" cy="647790"/>
          </a:xfrm>
          <a:prstGeom prst="rect">
            <a:avLst/>
          </a:prstGeom>
        </p:spPr>
      </p:pic>
      <p:sp>
        <p:nvSpPr>
          <p:cNvPr id="5" name="Rectangle 4"/>
          <p:cNvSpPr/>
          <p:nvPr/>
        </p:nvSpPr>
        <p:spPr>
          <a:xfrm>
            <a:off x="186706" y="1358106"/>
            <a:ext cx="8489750" cy="757130"/>
          </a:xfrm>
          <a:prstGeom prst="rect">
            <a:avLst/>
          </a:prstGeom>
        </p:spPr>
        <p:txBody>
          <a:bodyPr wrap="square">
            <a:spAutoFit/>
          </a:bodyPr>
          <a:lstStyle/>
          <a:p>
            <a:pPr lvl="1" algn="ctr">
              <a:lnSpc>
                <a:spcPct val="90000"/>
              </a:lnSpc>
              <a:buClr>
                <a:srgbClr val="00B050"/>
              </a:buClr>
              <a:defRPr/>
            </a:pPr>
            <a:endParaRPr lang="fr-FR" altLang="fr-FR" sz="1600" dirty="0" smtClean="0">
              <a:solidFill>
                <a:schemeClr val="bg1">
                  <a:lumMod val="50000"/>
                </a:schemeClr>
              </a:solidFill>
              <a:cs typeface="Arial" panose="020B0604020202020204" pitchFamily="34" charset="0"/>
            </a:endParaRPr>
          </a:p>
          <a:p>
            <a:pPr lvl="1" algn="ctr">
              <a:lnSpc>
                <a:spcPct val="90000"/>
              </a:lnSpc>
              <a:buClr>
                <a:srgbClr val="00B050"/>
              </a:buClr>
              <a:defRPr/>
            </a:pPr>
            <a:r>
              <a:rPr lang="fr-FR" altLang="fr-FR" sz="1600" dirty="0" smtClean="0">
                <a:solidFill>
                  <a:schemeClr val="bg1">
                    <a:lumMod val="50000"/>
                  </a:schemeClr>
                </a:solidFill>
                <a:cs typeface="Arial" panose="020B0604020202020204" pitchFamily="34" charset="0"/>
              </a:rPr>
              <a:t>Guide </a:t>
            </a:r>
            <a:r>
              <a:rPr lang="fr-FR" altLang="fr-FR" sz="1600" dirty="0">
                <a:solidFill>
                  <a:schemeClr val="bg1">
                    <a:lumMod val="50000"/>
                  </a:schemeClr>
                </a:solidFill>
                <a:cs typeface="Arial" panose="020B0604020202020204" pitchFamily="34" charset="0"/>
              </a:rPr>
              <a:t>Méthodologique &gt; Manuels &gt; </a:t>
            </a:r>
            <a:r>
              <a:rPr lang="fr-FR" altLang="fr-FR" sz="1600" dirty="0" smtClean="0">
                <a:solidFill>
                  <a:schemeClr val="bg1">
                    <a:lumMod val="50000"/>
                  </a:schemeClr>
                </a:solidFill>
                <a:cs typeface="Arial" panose="020B0604020202020204" pitchFamily="34" charset="0"/>
              </a:rPr>
              <a:t>Interrogation professionnelle &gt; Liste des index </a:t>
            </a:r>
          </a:p>
          <a:p>
            <a:pPr lvl="1" algn="ctr">
              <a:lnSpc>
                <a:spcPct val="90000"/>
              </a:lnSpc>
              <a:buClr>
                <a:srgbClr val="00B050"/>
              </a:buClr>
              <a:defRPr/>
            </a:pPr>
            <a:endParaRPr lang="fr-FR" altLang="fr-FR" sz="1600" dirty="0">
              <a:solidFill>
                <a:schemeClr val="bg1">
                  <a:lumMod val="50000"/>
                </a:schemeClr>
              </a:solidFill>
              <a:cs typeface="Arial" panose="020B0604020202020204" pitchFamily="34" charset="0"/>
            </a:endParaRPr>
          </a:p>
        </p:txBody>
      </p:sp>
      <p:sp>
        <p:nvSpPr>
          <p:cNvPr id="7" name="Rectangle 6"/>
          <p:cNvSpPr/>
          <p:nvPr/>
        </p:nvSpPr>
        <p:spPr>
          <a:xfrm>
            <a:off x="51986" y="1682001"/>
            <a:ext cx="8489750" cy="757130"/>
          </a:xfrm>
          <a:prstGeom prst="rect">
            <a:avLst/>
          </a:prstGeom>
        </p:spPr>
        <p:txBody>
          <a:bodyPr wrap="square">
            <a:spAutoFit/>
          </a:bodyPr>
          <a:lstStyle/>
          <a:p>
            <a:pPr lvl="1" algn="ctr">
              <a:lnSpc>
                <a:spcPct val="90000"/>
              </a:lnSpc>
              <a:buClr>
                <a:srgbClr val="00B050"/>
              </a:buClr>
              <a:defRPr/>
            </a:pPr>
            <a:endParaRPr lang="fr-FR" altLang="fr-FR" sz="1600" dirty="0" smtClean="0">
              <a:solidFill>
                <a:schemeClr val="bg1">
                  <a:lumMod val="50000"/>
                </a:schemeClr>
              </a:solidFill>
              <a:cs typeface="Arial" panose="020B0604020202020204" pitchFamily="34" charset="0"/>
            </a:endParaRPr>
          </a:p>
          <a:p>
            <a:pPr lvl="1" algn="ctr">
              <a:lnSpc>
                <a:spcPct val="90000"/>
              </a:lnSpc>
              <a:buClr>
                <a:srgbClr val="00B050"/>
              </a:buClr>
              <a:defRPr/>
            </a:pPr>
            <a:r>
              <a:rPr lang="fr-FR" altLang="fr-FR" sz="1600" dirty="0" smtClean="0">
                <a:solidFill>
                  <a:schemeClr val="bg1">
                    <a:lumMod val="50000"/>
                  </a:schemeClr>
                </a:solidFill>
                <a:cs typeface="Arial" panose="020B0604020202020204" pitchFamily="34" charset="0"/>
              </a:rPr>
              <a:t>Guide </a:t>
            </a:r>
            <a:r>
              <a:rPr lang="fr-FR" altLang="fr-FR" sz="1600" dirty="0">
                <a:solidFill>
                  <a:schemeClr val="bg1">
                    <a:lumMod val="50000"/>
                  </a:schemeClr>
                </a:solidFill>
                <a:cs typeface="Arial" panose="020B0604020202020204" pitchFamily="34" charset="0"/>
              </a:rPr>
              <a:t>Méthodologique &gt; Manuels &gt; </a:t>
            </a:r>
            <a:r>
              <a:rPr lang="fr-FR" altLang="fr-FR" sz="1600" dirty="0" smtClean="0">
                <a:solidFill>
                  <a:schemeClr val="bg1">
                    <a:lumMod val="50000"/>
                  </a:schemeClr>
                </a:solidFill>
                <a:cs typeface="Arial" panose="020B0604020202020204" pitchFamily="34" charset="0"/>
              </a:rPr>
              <a:t>Logiciel </a:t>
            </a:r>
            <a:r>
              <a:rPr lang="fr-FR" altLang="fr-FR" sz="1600" dirty="0" err="1" smtClean="0">
                <a:solidFill>
                  <a:schemeClr val="bg1">
                    <a:lumMod val="50000"/>
                  </a:schemeClr>
                </a:solidFill>
                <a:cs typeface="Arial" panose="020B0604020202020204" pitchFamily="34" charset="0"/>
              </a:rPr>
              <a:t>WinIBW</a:t>
            </a:r>
            <a:r>
              <a:rPr lang="fr-FR" altLang="fr-FR" sz="1600" dirty="0" smtClean="0">
                <a:solidFill>
                  <a:schemeClr val="bg1">
                    <a:lumMod val="50000"/>
                  </a:schemeClr>
                </a:solidFill>
                <a:cs typeface="Arial" panose="020B0604020202020204" pitchFamily="34" charset="0"/>
              </a:rPr>
              <a:t> &gt; Commandes de contrôle</a:t>
            </a:r>
          </a:p>
          <a:p>
            <a:pPr lvl="1" algn="ctr">
              <a:lnSpc>
                <a:spcPct val="90000"/>
              </a:lnSpc>
              <a:buClr>
                <a:srgbClr val="00B050"/>
              </a:buClr>
              <a:defRPr/>
            </a:pPr>
            <a:endParaRPr lang="fr-FR" altLang="fr-FR" sz="1600" dirty="0">
              <a:solidFill>
                <a:schemeClr val="bg1">
                  <a:lumMod val="50000"/>
                </a:schemeClr>
              </a:solidFill>
              <a:cs typeface="Arial" panose="020B0604020202020204" pitchFamily="34" charset="0"/>
            </a:endParaRPr>
          </a:p>
        </p:txBody>
      </p:sp>
      <p:pic>
        <p:nvPicPr>
          <p:cNvPr id="2" name="Image 1"/>
          <p:cNvPicPr>
            <a:picLocks noChangeAspect="1"/>
          </p:cNvPicPr>
          <p:nvPr/>
        </p:nvPicPr>
        <p:blipFill>
          <a:blip r:embed="rId4"/>
          <a:stretch>
            <a:fillRect/>
          </a:stretch>
        </p:blipFill>
        <p:spPr>
          <a:xfrm>
            <a:off x="58206" y="2281773"/>
            <a:ext cx="1510891" cy="626740"/>
          </a:xfrm>
          <a:prstGeom prst="rect">
            <a:avLst/>
          </a:prstGeom>
        </p:spPr>
      </p:pic>
      <p:sp>
        <p:nvSpPr>
          <p:cNvPr id="9" name="Rectangle 8"/>
          <p:cNvSpPr/>
          <p:nvPr/>
        </p:nvSpPr>
        <p:spPr>
          <a:xfrm>
            <a:off x="476989" y="2259816"/>
            <a:ext cx="8489750" cy="978729"/>
          </a:xfrm>
          <a:prstGeom prst="rect">
            <a:avLst/>
          </a:prstGeom>
        </p:spPr>
        <p:txBody>
          <a:bodyPr wrap="square">
            <a:spAutoFit/>
          </a:bodyPr>
          <a:lstStyle/>
          <a:p>
            <a:pPr lvl="1" algn="ctr">
              <a:lnSpc>
                <a:spcPct val="90000"/>
              </a:lnSpc>
              <a:buClr>
                <a:srgbClr val="00B050"/>
              </a:buClr>
              <a:defRPr/>
            </a:pPr>
            <a:endParaRPr lang="fr-FR" altLang="fr-FR" sz="1600" dirty="0" smtClean="0">
              <a:solidFill>
                <a:schemeClr val="bg1">
                  <a:lumMod val="50000"/>
                </a:schemeClr>
              </a:solidFill>
              <a:cs typeface="Arial" panose="020B0604020202020204" pitchFamily="34" charset="0"/>
            </a:endParaRPr>
          </a:p>
          <a:p>
            <a:pPr lvl="1">
              <a:lnSpc>
                <a:spcPct val="90000"/>
              </a:lnSpc>
              <a:buClr>
                <a:srgbClr val="00B050"/>
              </a:buClr>
              <a:defRPr/>
            </a:pPr>
            <a:r>
              <a:rPr lang="fr-FR" altLang="fr-FR" sz="1600" dirty="0" smtClean="0">
                <a:solidFill>
                  <a:schemeClr val="bg1">
                    <a:lumMod val="50000"/>
                  </a:schemeClr>
                </a:solidFill>
                <a:cs typeface="Arial" panose="020B0604020202020204" pitchFamily="34" charset="0"/>
              </a:rPr>
              <a:t>                   </a:t>
            </a:r>
            <a:r>
              <a:rPr lang="fr-FR" altLang="fr-FR" sz="1600" dirty="0" err="1" smtClean="0">
                <a:solidFill>
                  <a:schemeClr val="bg1">
                    <a:lumMod val="50000"/>
                  </a:schemeClr>
                </a:solidFill>
                <a:cs typeface="Arial" panose="020B0604020202020204" pitchFamily="34" charset="0"/>
              </a:rPr>
              <a:t>WinIBW</a:t>
            </a:r>
            <a:r>
              <a:rPr lang="fr-FR" altLang="fr-FR" sz="1600" dirty="0" smtClean="0">
                <a:solidFill>
                  <a:schemeClr val="bg1">
                    <a:lumMod val="50000"/>
                  </a:schemeClr>
                </a:solidFill>
                <a:cs typeface="Arial" panose="020B0604020202020204" pitchFamily="34" charset="0"/>
              </a:rPr>
              <a:t> &gt; Bouton Aide &gt; article </a:t>
            </a:r>
            <a:r>
              <a:rPr lang="fr-FR" altLang="fr-FR" sz="1600" dirty="0" err="1" smtClean="0">
                <a:solidFill>
                  <a:schemeClr val="bg1">
                    <a:lumMod val="50000"/>
                  </a:schemeClr>
                </a:solidFill>
                <a:cs typeface="Arial" panose="020B0604020202020204" pitchFamily="34" charset="0"/>
              </a:rPr>
              <a:t>CHERCHER_Index_local</a:t>
            </a:r>
            <a:r>
              <a:rPr lang="fr-FR" altLang="fr-FR" sz="1600" dirty="0" smtClean="0">
                <a:solidFill>
                  <a:schemeClr val="bg1">
                    <a:lumMod val="50000"/>
                  </a:schemeClr>
                </a:solidFill>
                <a:cs typeface="Arial" panose="020B0604020202020204" pitchFamily="34" charset="0"/>
              </a:rPr>
              <a:t/>
            </a:r>
            <a:br>
              <a:rPr lang="fr-FR" altLang="fr-FR" sz="1600" dirty="0" smtClean="0">
                <a:solidFill>
                  <a:schemeClr val="bg1">
                    <a:lumMod val="50000"/>
                  </a:schemeClr>
                </a:solidFill>
                <a:cs typeface="Arial" panose="020B0604020202020204" pitchFamily="34" charset="0"/>
              </a:rPr>
            </a:br>
            <a:r>
              <a:rPr lang="fr-FR" altLang="fr-FR" sz="1600" dirty="0" smtClean="0">
                <a:solidFill>
                  <a:schemeClr val="bg1">
                    <a:lumMod val="50000"/>
                  </a:schemeClr>
                </a:solidFill>
                <a:cs typeface="Arial" panose="020B0604020202020204" pitchFamily="34" charset="0"/>
              </a:rPr>
              <a:t>                   </a:t>
            </a:r>
            <a:r>
              <a:rPr lang="fr-FR" altLang="fr-FR" sz="1600" dirty="0" err="1" smtClean="0">
                <a:solidFill>
                  <a:schemeClr val="bg1">
                    <a:lumMod val="50000"/>
                  </a:schemeClr>
                </a:solidFill>
                <a:cs typeface="Arial" panose="020B0604020202020204" pitchFamily="34" charset="0"/>
              </a:rPr>
              <a:t>WinIBW</a:t>
            </a:r>
            <a:r>
              <a:rPr lang="fr-FR" altLang="fr-FR" sz="1600" dirty="0" smtClean="0">
                <a:solidFill>
                  <a:schemeClr val="bg1">
                    <a:lumMod val="50000"/>
                  </a:schemeClr>
                </a:solidFill>
                <a:cs typeface="Arial" panose="020B0604020202020204" pitchFamily="34" charset="0"/>
              </a:rPr>
              <a:t> </a:t>
            </a:r>
            <a:r>
              <a:rPr lang="fr-FR" altLang="fr-FR" sz="1600" dirty="0">
                <a:solidFill>
                  <a:schemeClr val="bg1">
                    <a:lumMod val="50000"/>
                  </a:schemeClr>
                </a:solidFill>
                <a:cs typeface="Arial" panose="020B0604020202020204" pitchFamily="34" charset="0"/>
              </a:rPr>
              <a:t>&gt; Bouton Aide &gt; article </a:t>
            </a:r>
            <a:r>
              <a:rPr lang="fr-FR" altLang="fr-FR" sz="1600" dirty="0" smtClean="0">
                <a:solidFill>
                  <a:schemeClr val="bg1">
                    <a:lumMod val="50000"/>
                  </a:schemeClr>
                </a:solidFill>
                <a:cs typeface="Arial" panose="020B0604020202020204" pitchFamily="34" charset="0"/>
              </a:rPr>
              <a:t>SELECTION </a:t>
            </a:r>
          </a:p>
          <a:p>
            <a:pPr lvl="1" algn="ctr">
              <a:lnSpc>
                <a:spcPct val="90000"/>
              </a:lnSpc>
              <a:buClr>
                <a:srgbClr val="00B050"/>
              </a:buClr>
              <a:defRPr/>
            </a:pPr>
            <a:endParaRPr lang="fr-FR" altLang="fr-FR" sz="16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3051644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solidFill>
                  <a:schemeClr val="tx1">
                    <a:lumMod val="85000"/>
                    <a:lumOff val="15000"/>
                  </a:schemeClr>
                </a:solidFill>
              </a:rPr>
              <a:t>Des questions ?</a:t>
            </a:r>
            <a:endParaRPr lang="fr-FR" dirty="0">
              <a:solidFill>
                <a:schemeClr val="tx1">
                  <a:lumMod val="85000"/>
                  <a:lumOff val="15000"/>
                </a:schemeClr>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764704"/>
            <a:ext cx="1777380" cy="1777380"/>
          </a:xfrm>
          <a:prstGeom prst="rect">
            <a:avLst/>
          </a:prstGeom>
          <a:ln>
            <a:noFill/>
          </a:ln>
          <a:effectLst>
            <a:softEdge rad="112500"/>
          </a:effectLst>
        </p:spPr>
      </p:pic>
    </p:spTree>
    <p:extLst>
      <p:ext uri="{BB962C8B-B14F-4D97-AF65-F5344CB8AC3E}">
        <p14:creationId xmlns:p14="http://schemas.microsoft.com/office/powerpoint/2010/main" val="240889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1224136"/>
          </a:xfrm>
          <a:prstGeom prst="rect">
            <a:avLst/>
          </a:prstGeom>
        </p:spPr>
      </p:pic>
      <p:pic>
        <p:nvPicPr>
          <p:cNvPr id="2052" name="Picture 4" descr="Résultat de recherche d'images pour &quot;cartons&quot;"/>
          <p:cNvPicPr>
            <a:picLocks noChangeAspect="1" noChangeArrowheads="1"/>
          </p:cNvPicPr>
          <p:nvPr/>
        </p:nvPicPr>
        <p:blipFill rotWithShape="1">
          <a:blip r:embed="rId4">
            <a:extLst>
              <a:ext uri="{28A0092B-C50C-407E-A947-70E740481C1C}">
                <a14:useLocalDpi xmlns:a14="http://schemas.microsoft.com/office/drawing/2010/main" val="0"/>
              </a:ext>
            </a:extLst>
          </a:blip>
          <a:srcRect t="7356"/>
          <a:stretch/>
        </p:blipFill>
        <p:spPr bwMode="auto">
          <a:xfrm>
            <a:off x="323528" y="3212976"/>
            <a:ext cx="5088058" cy="3535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6228184" y="5085184"/>
            <a:ext cx="2448272" cy="792088"/>
          </a:xfrm>
          <a:prstGeom prst="roundRect">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Vos données, </a:t>
            </a:r>
            <a:br>
              <a:rPr lang="fr-FR" dirty="0" smtClean="0"/>
            </a:br>
            <a:r>
              <a:rPr lang="fr-FR" dirty="0" smtClean="0"/>
              <a:t>vues par </a:t>
            </a:r>
            <a:r>
              <a:rPr lang="fr-FR" dirty="0" err="1" smtClean="0"/>
              <a:t>WinIBW</a:t>
            </a:r>
            <a:endParaRPr lang="fr-FR" dirty="0"/>
          </a:p>
        </p:txBody>
      </p:sp>
    </p:spTree>
    <p:extLst>
      <p:ext uri="{BB962C8B-B14F-4D97-AF65-F5344CB8AC3E}">
        <p14:creationId xmlns:p14="http://schemas.microsoft.com/office/powerpoint/2010/main" val="245172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1224136"/>
          </a:xfrm>
          <a:prstGeom prst="rect">
            <a:avLst/>
          </a:prstGeom>
        </p:spPr>
      </p:pic>
      <p:sp>
        <p:nvSpPr>
          <p:cNvPr id="2" name="Ellipse 1"/>
          <p:cNvSpPr/>
          <p:nvPr/>
        </p:nvSpPr>
        <p:spPr>
          <a:xfrm>
            <a:off x="260269" y="183524"/>
            <a:ext cx="1512168"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créations</a:t>
            </a:r>
            <a:endParaRPr lang="fr-FR" dirty="0"/>
          </a:p>
        </p:txBody>
      </p:sp>
      <p:pic>
        <p:nvPicPr>
          <p:cNvPr id="2050" name="Picture 2" descr="Résultat de recherche d'images pour &quot;cartons p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30" y="939276"/>
            <a:ext cx="1001161" cy="1023045"/>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1724007" y="400112"/>
            <a:ext cx="2047879" cy="12961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modifications</a:t>
            </a:r>
            <a:endParaRPr lang="fr-FR" dirty="0"/>
          </a:p>
        </p:txBody>
      </p:sp>
      <p:sp>
        <p:nvSpPr>
          <p:cNvPr id="6" name="Ellipse 5"/>
          <p:cNvSpPr/>
          <p:nvPr/>
        </p:nvSpPr>
        <p:spPr>
          <a:xfrm>
            <a:off x="3870939" y="772330"/>
            <a:ext cx="2592288" cy="14041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exemplarisations</a:t>
            </a:r>
            <a:endParaRPr lang="fr-FR" dirty="0"/>
          </a:p>
        </p:txBody>
      </p:sp>
      <p:pic>
        <p:nvPicPr>
          <p:cNvPr id="7" name="Picture 2" descr="Résultat de recherche d'images pour &quot;cartons p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894" y="1288568"/>
            <a:ext cx="1221844" cy="12485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ésultat de recherche d'images pour &quot;cartons p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713268"/>
            <a:ext cx="1471604" cy="15037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cartons&quot;"/>
          <p:cNvPicPr>
            <a:picLocks noChangeAspect="1" noChangeArrowheads="1"/>
          </p:cNvPicPr>
          <p:nvPr/>
        </p:nvPicPr>
        <p:blipFill rotWithShape="1">
          <a:blip r:embed="rId5">
            <a:extLst>
              <a:ext uri="{28A0092B-C50C-407E-A947-70E740481C1C}">
                <a14:useLocalDpi xmlns:a14="http://schemas.microsoft.com/office/drawing/2010/main" val="0"/>
              </a:ext>
            </a:extLst>
          </a:blip>
          <a:srcRect t="7356"/>
          <a:stretch/>
        </p:blipFill>
        <p:spPr bwMode="auto">
          <a:xfrm>
            <a:off x="323528" y="3212976"/>
            <a:ext cx="5088058" cy="35353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6228184" y="5085184"/>
            <a:ext cx="2448272" cy="792088"/>
          </a:xfrm>
          <a:prstGeom prst="roundRect">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Vos données, </a:t>
            </a:r>
            <a:br>
              <a:rPr lang="fr-FR" dirty="0"/>
            </a:br>
            <a:r>
              <a:rPr lang="fr-FR" dirty="0"/>
              <a:t>vues par </a:t>
            </a:r>
            <a:r>
              <a:rPr lang="fr-FR" dirty="0" err="1"/>
              <a:t>WinIBW</a:t>
            </a:r>
            <a:endParaRPr lang="fr-FR" dirty="0"/>
          </a:p>
        </p:txBody>
      </p:sp>
      <p:sp>
        <p:nvSpPr>
          <p:cNvPr id="3" name="Flèche vers le bas 2"/>
          <p:cNvSpPr/>
          <p:nvPr/>
        </p:nvSpPr>
        <p:spPr>
          <a:xfrm>
            <a:off x="899592" y="2348880"/>
            <a:ext cx="360040" cy="720080"/>
          </a:xfrm>
          <a:prstGeom prst="downArrow">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2747946" y="2506474"/>
            <a:ext cx="360040" cy="720080"/>
          </a:xfrm>
          <a:prstGeom prst="downArrow">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416280" y="3212976"/>
            <a:ext cx="360040" cy="720080"/>
          </a:xfrm>
          <a:prstGeom prst="downArrow">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858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1224136"/>
          </a:xfrm>
          <a:prstGeom prst="rect">
            <a:avLst/>
          </a:prstGeom>
        </p:spPr>
      </p:pic>
      <p:sp>
        <p:nvSpPr>
          <p:cNvPr id="10" name="Rectangle à coins arrondis 9"/>
          <p:cNvSpPr/>
          <p:nvPr/>
        </p:nvSpPr>
        <p:spPr>
          <a:xfrm>
            <a:off x="6228184" y="5085184"/>
            <a:ext cx="2448272" cy="792088"/>
          </a:xfrm>
          <a:prstGeom prst="roundRect">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Vos données, </a:t>
            </a:r>
            <a:br>
              <a:rPr lang="fr-FR" dirty="0"/>
            </a:br>
            <a:r>
              <a:rPr lang="fr-FR" dirty="0"/>
              <a:t>vues par </a:t>
            </a:r>
            <a:r>
              <a:rPr lang="fr-FR" dirty="0" err="1"/>
              <a:t>WinIBW</a:t>
            </a:r>
            <a:endParaRPr lang="fr-FR" dirty="0"/>
          </a:p>
        </p:txBody>
      </p:sp>
      <p:pic>
        <p:nvPicPr>
          <p:cNvPr id="9" name="Image 8"/>
          <p:cNvPicPr>
            <a:picLocks noChangeAspect="1"/>
          </p:cNvPicPr>
          <p:nvPr/>
        </p:nvPicPr>
        <p:blipFill>
          <a:blip r:embed="rId4"/>
          <a:stretch>
            <a:fillRect/>
          </a:stretch>
        </p:blipFill>
        <p:spPr>
          <a:xfrm>
            <a:off x="277094" y="3197514"/>
            <a:ext cx="5057775" cy="3533775"/>
          </a:xfrm>
          <a:prstGeom prst="rect">
            <a:avLst/>
          </a:prstGeom>
        </p:spPr>
      </p:pic>
      <p:pic>
        <p:nvPicPr>
          <p:cNvPr id="3074" name="Picture 2" descr="Résultat de recherche d'images pour &quot;carton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456" y="3197514"/>
            <a:ext cx="1331233" cy="11703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6675773" y="2636912"/>
            <a:ext cx="2013243"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suppressions</a:t>
            </a:r>
            <a:endParaRPr lang="fr-FR" dirty="0"/>
          </a:p>
        </p:txBody>
      </p:sp>
      <p:sp>
        <p:nvSpPr>
          <p:cNvPr id="17" name="Flèche vers le bas 16"/>
          <p:cNvSpPr/>
          <p:nvPr/>
        </p:nvSpPr>
        <p:spPr>
          <a:xfrm rot="16200000">
            <a:off x="4783059" y="3242642"/>
            <a:ext cx="360040" cy="720080"/>
          </a:xfrm>
          <a:prstGeom prst="downArrow">
            <a:avLst/>
          </a:prstGeom>
          <a:solidFill>
            <a:srgbClr val="D5A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415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21928befdd77d9ea1abf260834d8cb15">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9cae7180ce9ed453dd0227ccc9002fe4"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BES"/>
          <xsd:enumeration value="ADBU"/>
          <xsd:enumeration value="AMUE"/>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R"/>
          <xsd:enumeration value="DSR - Méta"/>
          <xsd:enumeration value="DSR - PFD"/>
          <xsd:enumeration value="DSR - PGC"/>
          <xsd:enumeration value="DSR - PGR"/>
          <xsd:enumeration value="DSR - PIT"/>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HE"/>
          <xsd:enumeration value="AJL"/>
          <xsd:enumeration value="ALM"/>
          <xsd:enumeration value="ALP"/>
          <xsd:enumeration value="AMZ"/>
          <xsd:enumeration value="BBR"/>
          <xsd:enumeration value="BEB"/>
          <xsd:enumeration value="BML"/>
          <xsd:enumeration value="BTS"/>
          <xsd:enumeration value="CBD"/>
          <xsd:enumeration value="CCI"/>
          <xsd:enumeration value="CDT"/>
          <xsd:enumeration value="CFY"/>
          <xsd:enumeration value="CLY"/>
          <xsd:enumeration value="CMC"/>
          <xsd:enumeration value="COU"/>
          <xsd:enumeration value="CPD"/>
          <xsd:enumeration value="CST"/>
          <xsd:enumeration value="DAN"/>
          <xsd:enumeration value="DED"/>
          <xsd:enumeration value="DOO"/>
          <xsd:enumeration value="DRY"/>
          <xsd:enumeration value="DSA"/>
          <xsd:enumeration value="ECT"/>
          <xsd:enumeration value="EHR"/>
          <xsd:enumeration value="ERM"/>
          <xsd:enumeration value="FBE"/>
          <xsd:enumeration value="FBT"/>
          <xsd:enumeration value="FCR"/>
          <xsd:enumeration value="FBR"/>
          <xsd:enumeration value="FML"/>
          <xsd:enumeration value="FPX"/>
          <xsd:enumeration value="GLT"/>
          <xsd:enumeration value="IAN"/>
          <xsd:enumeration value="ILU"/>
          <xsd:enumeration value="IMN"/>
          <xsd:enumeration value="IMR"/>
          <xsd:enumeration value="JBN"/>
          <xsd:enumeration value="JCE"/>
          <xsd:enumeration value="JFH"/>
          <xsd:enumeration value="JFZ"/>
          <xsd:enumeration value="JGT"/>
          <xsd:enumeration value="JKN"/>
          <xsd:enumeration value="JLP"/>
          <xsd:enumeration value="JMF"/>
          <xsd:enumeration value="JML"/>
          <xsd:enumeration value="JNO"/>
          <xsd:enumeration value="JPA"/>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R"/>
          <xsd:enumeration value="MTE"/>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SBL"/>
          <xsd:enumeration value="SDT"/>
          <xsd:enumeration value="SGT"/>
          <xsd:enumeration value="SPE"/>
          <xsd:enumeration value="SPR"/>
          <xsd:enumeration value="SRY"/>
          <xsd:enumeration value="TCN"/>
          <xsd:enumeration value="TDN"/>
          <xsd:enumeration value="TFU"/>
          <xsd:enumeration value="TMX"/>
          <xsd:enumeration value="VGO"/>
          <xsd:enumeration value="VSA"/>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Rapport"/>
          <xsd:enumeration value="Rapport d'activité"/>
          <xsd:enumeration value="Rapport de présentation"/>
          <xsd:enumeration value="Reconduction"/>
          <xsd:enumeration value="Revue application"/>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A renseigner</Lieu_x0020_de_x0020_la_x0020_formation>
    <Exaged_DocName xmlns="$ListId:Supports3;" xsi:nil="true"/>
    <Etat_x0020_du_x0020_document xmlns="9cb235b8-7541-4a6e-b886-1bf4192805bd">Validé</Etat_x0020_du_x0020_document>
    <Nom_x0020_de_x0020_la_x0020_formation xmlns="9cb235b8-7541-4a6e-b886-1bf4192805bd">A renseigner</Nom_x0020_de_x0020_la_x0020_formation>
    <TRI xmlns="9cb235b8-7541-4a6e-b886-1bf4192805bd">OKI</TRI>
    <Tags xmlns="9cb235b8-7541-4a6e-b886-1bf4192805bd" xsi:nil="true"/>
    <Structure xmlns="9cb235b8-7541-4a6e-b886-1bf4192805bd">ABES</Structure>
    <Type_x0020_de_x0020_document_x0020_standard xmlns="9cb235b8-7541-4a6e-b886-1bf4192805bd">Diaporama Formation</Type_x0020_de_x0020_document_x0020_standard>
    <Année xmlns="9cb235b8-7541-4a6e-b886-1bf4192805bd">2017</Année>
    <N_x00b0__x0020_session xmlns="9cb235b8-7541-4a6e-b886-1bf4192805bd" xsi:nil="true"/>
    <_DCDateCreated xmlns="http://schemas.microsoft.com/sharepoint/v3/fields">2015-01-06T23:00:00+00:00</_DCDateCreated>
  </documentManagement>
</p:properties>
</file>

<file path=customXml/itemProps1.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2.xml><?xml version="1.0" encoding="utf-8"?>
<ds:datastoreItem xmlns:ds="http://schemas.openxmlformats.org/officeDocument/2006/customXml" ds:itemID="{BA5AA3BB-FFFB-4901-85F2-B7D8F172A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3DA22-16E7-418E-A1F2-1C90A5F308B5}">
  <ds:schemaRefs>
    <ds:schemaRef ds:uri="http://purl.org/dc/elements/1.1/"/>
    <ds:schemaRef ds:uri="http://schemas.microsoft.com/office/2006/metadata/properties"/>
    <ds:schemaRef ds:uri="http://schemas.microsoft.com/sharepoint/v3/fields"/>
    <ds:schemaRef ds:uri="$ListId:Supports3;"/>
    <ds:schemaRef ds:uri="http://purl.org/dc/terms/"/>
    <ds:schemaRef ds:uri="http://schemas.microsoft.com/office/infopath/2007/PartnerControls"/>
    <ds:schemaRef ds:uri="http://schemas.microsoft.com/office/2006/documentManagement/types"/>
    <ds:schemaRef ds:uri="9cb235b8-7541-4a6e-b886-1bf4192805bd"/>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1985</TotalTime>
  <Words>3614</Words>
  <Application>Microsoft Office PowerPoint</Application>
  <PresentationFormat>Affichage à l'écran (4:3)</PresentationFormat>
  <Paragraphs>785</Paragraphs>
  <Slides>63</Slides>
  <Notes>62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63</vt:i4>
      </vt:variant>
    </vt:vector>
  </HeadingPairs>
  <TitlesOfParts>
    <vt:vector size="67" baseType="lpstr">
      <vt:lpstr>Arial</vt:lpstr>
      <vt:lpstr>Calibri</vt:lpstr>
      <vt:lpstr>Wingdings</vt:lpstr>
      <vt:lpstr>Thème Office</vt:lpstr>
      <vt:lpstr>Présentation PowerPoint</vt:lpstr>
      <vt:lpstr>Le contrôle qualité…</vt:lpstr>
      <vt:lpstr>plan</vt:lpstr>
      <vt:lpstr>LÉGENDE</vt:lpstr>
      <vt:lpstr>PARTIE 1  CONTRÔLE DES LOTS DE DONNÉES PRODUITES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index locaux</vt:lpstr>
      <vt:lpstr>Les index locaux</vt:lpstr>
      <vt:lpstr>Usage</vt:lpstr>
      <vt:lpstr>Présentation PowerPoint</vt:lpstr>
      <vt:lpstr>Présentation PowerPoint</vt:lpstr>
      <vt:lpstr>Les notices créées  = CRN</vt:lpstr>
      <vt:lpstr>Les notices créées</vt:lpstr>
      <vt:lpstr>Présentation PowerPoint</vt:lpstr>
      <vt:lpstr>Les notices modifiées = MRN</vt:lpstr>
      <vt:lpstr>Les notices modifiées</vt:lpstr>
      <vt:lpstr>Présentation PowerPoint</vt:lpstr>
      <vt:lpstr>Usage</vt:lpstr>
      <vt:lpstr>Astuce</vt:lpstr>
      <vt:lpstr>Astuce</vt:lpstr>
      <vt:lpstr>Astuce</vt:lpstr>
      <vt:lpstr>Astuce</vt:lpstr>
      <vt:lpstr>Astuce</vt:lpstr>
      <vt:lpstr>Astuce</vt:lpstr>
      <vt:lpstr>Astuce</vt:lpstr>
      <vt:lpstr>Astuce</vt:lpstr>
      <vt:lpstr>Astuce</vt:lpstr>
      <vt:lpstr>Astuce</vt:lpstr>
      <vt:lpstr>Astuce</vt:lpstr>
      <vt:lpstr>Présentation PowerPoint</vt:lpstr>
      <vt:lpstr>Présentation PowerPoint</vt:lpstr>
      <vt:lpstr>Les notices biblio exemplarisées</vt:lpstr>
      <vt:lpstr>Présentation PowerPoint</vt:lpstr>
      <vt:lpstr>Usage</vt:lpstr>
      <vt:lpstr>Astuce</vt:lpstr>
      <vt:lpstr>Astuce</vt:lpstr>
      <vt:lpstr>Présentation PowerPoint</vt:lpstr>
      <vt:lpstr>Présentation PowerPoint</vt:lpstr>
      <vt:lpstr>Alertes des doublons probables</vt:lpstr>
      <vt:lpstr>Alertes des doublons probables</vt:lpstr>
      <vt:lpstr>Alertes des doublons probables</vt:lpstr>
      <vt:lpstr>Alertes des doublons probables</vt:lpstr>
      <vt:lpstr>Alertes des doublons probables</vt:lpstr>
      <vt:lpstr>Usage</vt:lpstr>
      <vt:lpstr>Astuce</vt:lpstr>
      <vt:lpstr>Présentation PowerPoint</vt:lpstr>
      <vt:lpstr>Présentation PowerPoint</vt:lpstr>
      <vt:lpstr>Présentation PowerPoint</vt:lpstr>
      <vt:lpstr>Les notices bib délocalisées</vt:lpstr>
      <vt:lpstr>Usage</vt:lpstr>
      <vt:lpstr>Rappel de l’impact du dédoublonnage</vt:lpstr>
      <vt:lpstr>Rappel de l’impact du dédoublonnage</vt:lpstr>
      <vt:lpstr>Rappel de l’impact du dédoublonnage</vt:lpstr>
      <vt:lpstr>Rappel de l’impact du dédoublonnage</vt:lpstr>
      <vt:lpstr>Rappel de l’impact du dédoublonnage</vt:lpstr>
      <vt:lpstr>EN RÉSUMÉ</vt:lpstr>
      <vt:lpstr>Des questions ?</vt:lpstr>
    </vt:vector>
  </TitlesOfParts>
  <Company>ABES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J.e-parcours</dc:title>
  <dc:creator>Olivier Kosinski</dc:creator>
  <cp:keywords/>
  <dc:description/>
  <cp:lastModifiedBy>Laurent Piquemal</cp:lastModifiedBy>
  <cp:revision>227</cp:revision>
  <cp:lastPrinted>2017-11-16T13:07:22Z</cp:lastPrinted>
  <dcterms:created xsi:type="dcterms:W3CDTF">2014-12-08T14:08:59Z</dcterms:created>
  <dcterms:modified xsi:type="dcterms:W3CDTF">2017-11-17T11:21:02Z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