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71" r:id="rId6"/>
    <p:sldId id="258" r:id="rId7"/>
    <p:sldId id="259" r:id="rId8"/>
    <p:sldId id="274" r:id="rId9"/>
    <p:sldId id="273" r:id="rId10"/>
    <p:sldId id="297" r:id="rId11"/>
    <p:sldId id="275" r:id="rId12"/>
    <p:sldId id="276" r:id="rId13"/>
    <p:sldId id="299" r:id="rId14"/>
    <p:sldId id="298" r:id="rId15"/>
    <p:sldId id="260" r:id="rId16"/>
    <p:sldId id="279" r:id="rId17"/>
    <p:sldId id="278" r:id="rId18"/>
    <p:sldId id="280" r:id="rId19"/>
    <p:sldId id="281" r:id="rId20"/>
    <p:sldId id="282" r:id="rId21"/>
    <p:sldId id="287" r:id="rId22"/>
    <p:sldId id="293" r:id="rId23"/>
    <p:sldId id="291" r:id="rId24"/>
    <p:sldId id="263" r:id="rId25"/>
    <p:sldId id="296" r:id="rId26"/>
    <p:sldId id="295" r:id="rId27"/>
    <p:sldId id="290" r:id="rId28"/>
    <p:sldId id="26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23CA5-6DC7-485D-8D81-A17EE9F694A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1237BA7-E572-477C-B01C-8A1208EE5BC2}">
      <dgm:prSet phldrT="[Texte]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r>
            <a:rPr lang="fr-FR" dirty="0" smtClean="0"/>
            <a:t>Correspondant autorité</a:t>
          </a:r>
          <a:endParaRPr lang="fr-FR" dirty="0"/>
        </a:p>
      </dgm:t>
    </dgm:pt>
    <dgm:pt modelId="{301C8E07-049D-43CC-AEAD-5EE6423E08BB}" type="parTrans" cxnId="{D64EC52D-7B15-49B4-9807-657E7CFEC0E1}">
      <dgm:prSet/>
      <dgm:spPr/>
      <dgm:t>
        <a:bodyPr/>
        <a:lstStyle/>
        <a:p>
          <a:endParaRPr lang="fr-FR"/>
        </a:p>
      </dgm:t>
    </dgm:pt>
    <dgm:pt modelId="{3B9DA1B7-D479-458C-AF9B-977597C1B918}" type="sibTrans" cxnId="{D64EC52D-7B15-49B4-9807-657E7CFEC0E1}">
      <dgm:prSet/>
      <dgm:spPr/>
      <dgm:t>
        <a:bodyPr/>
        <a:lstStyle/>
        <a:p>
          <a:endParaRPr lang="fr-FR"/>
        </a:p>
      </dgm:t>
    </dgm:pt>
    <dgm:pt modelId="{5C01E179-E22F-4F39-827E-6BED75645CE1}">
      <dgm:prSet phldrT="[Texte]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FR" dirty="0" smtClean="0"/>
            <a:t>Producteur de métadonnées Sudoc</a:t>
          </a:r>
          <a:endParaRPr lang="fr-FR" dirty="0"/>
        </a:p>
      </dgm:t>
    </dgm:pt>
    <dgm:pt modelId="{8BB95FE5-184E-4168-8905-BEA8449BFA73}" type="parTrans" cxnId="{500F2EE0-35EA-4C2B-9D59-F992CAFC3902}">
      <dgm:prSet/>
      <dgm:spPr/>
      <dgm:t>
        <a:bodyPr/>
        <a:lstStyle/>
        <a:p>
          <a:endParaRPr lang="fr-FR"/>
        </a:p>
      </dgm:t>
    </dgm:pt>
    <dgm:pt modelId="{570EAFB8-A1E4-4719-90E6-CA840030DAE9}" type="sibTrans" cxnId="{500F2EE0-35EA-4C2B-9D59-F992CAFC3902}">
      <dgm:prSet/>
      <dgm:spPr/>
      <dgm:t>
        <a:bodyPr/>
        <a:lstStyle/>
        <a:p>
          <a:endParaRPr lang="fr-FR"/>
        </a:p>
      </dgm:t>
    </dgm:pt>
    <dgm:pt modelId="{903B1A04-44D2-496B-B01A-26EA556BE4B6}">
      <dgm:prSet phldrT="[Texte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fr-FR" dirty="0" smtClean="0"/>
            <a:t>Producteur de métadonnées thèses</a:t>
          </a:r>
          <a:endParaRPr lang="fr-FR" dirty="0"/>
        </a:p>
      </dgm:t>
    </dgm:pt>
    <dgm:pt modelId="{F380DD82-2F9E-493A-9EC6-FB44C90E84D4}" type="parTrans" cxnId="{5E4E7A0C-EF03-4AC1-8D44-77C4E3F5E25F}">
      <dgm:prSet/>
      <dgm:spPr/>
      <dgm:t>
        <a:bodyPr/>
        <a:lstStyle/>
        <a:p>
          <a:endParaRPr lang="fr-FR"/>
        </a:p>
      </dgm:t>
    </dgm:pt>
    <dgm:pt modelId="{4827183C-7B00-4406-AD4D-38678C3896AF}" type="sibTrans" cxnId="{5E4E7A0C-EF03-4AC1-8D44-77C4E3F5E25F}">
      <dgm:prSet/>
      <dgm:spPr/>
      <dgm:t>
        <a:bodyPr/>
        <a:lstStyle/>
        <a:p>
          <a:endParaRPr lang="fr-FR"/>
        </a:p>
      </dgm:t>
    </dgm:pt>
    <dgm:pt modelId="{503427F1-3578-4687-8395-9E41928051A5}">
      <dgm:prSet phldrT="[Texte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FR" dirty="0" smtClean="0"/>
            <a:t>Producteur de métadonnées archives et manuscrits</a:t>
          </a:r>
        </a:p>
      </dgm:t>
    </dgm:pt>
    <dgm:pt modelId="{D2B78A25-D524-4DDF-BDBA-29CCFA4A4B16}" type="parTrans" cxnId="{C40D1584-2731-4450-BA51-5D2C3ECF4F4F}">
      <dgm:prSet/>
      <dgm:spPr/>
      <dgm:t>
        <a:bodyPr/>
        <a:lstStyle/>
        <a:p>
          <a:endParaRPr lang="fr-FR"/>
        </a:p>
      </dgm:t>
    </dgm:pt>
    <dgm:pt modelId="{D08B393F-F13B-4199-8471-0EE4ABBE4436}" type="sibTrans" cxnId="{C40D1584-2731-4450-BA51-5D2C3ECF4F4F}">
      <dgm:prSet/>
      <dgm:spPr/>
      <dgm:t>
        <a:bodyPr/>
        <a:lstStyle/>
        <a:p>
          <a:endParaRPr lang="fr-FR"/>
        </a:p>
      </dgm:t>
    </dgm:pt>
    <dgm:pt modelId="{774635D8-B601-4243-9B5C-0D22745348B5}">
      <dgm:prSet phldrT="[Texte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fr-FR" dirty="0" smtClean="0"/>
            <a:t>Producteur de métadonnées archives ouvertes</a:t>
          </a:r>
          <a:endParaRPr lang="fr-FR" dirty="0"/>
        </a:p>
      </dgm:t>
    </dgm:pt>
    <dgm:pt modelId="{3B3D6864-61C4-4DD8-8279-3A3EBA0B3DE7}" type="parTrans" cxnId="{65F55678-E1E3-497C-9FA3-0A16A1A2DA7E}">
      <dgm:prSet/>
      <dgm:spPr/>
      <dgm:t>
        <a:bodyPr/>
        <a:lstStyle/>
        <a:p>
          <a:endParaRPr lang="fr-FR"/>
        </a:p>
      </dgm:t>
    </dgm:pt>
    <dgm:pt modelId="{6A1B09D4-B618-4C84-955C-4A65EC0EAE93}" type="sibTrans" cxnId="{65F55678-E1E3-497C-9FA3-0A16A1A2DA7E}">
      <dgm:prSet/>
      <dgm:spPr/>
      <dgm:t>
        <a:bodyPr/>
        <a:lstStyle/>
        <a:p>
          <a:endParaRPr lang="fr-FR"/>
        </a:p>
      </dgm:t>
    </dgm:pt>
    <dgm:pt modelId="{A984886A-B122-4ACC-9681-98ED4FE2211D}">
      <dgm:prSet phldrT="[Texte]"/>
      <dgm:spPr/>
      <dgm:t>
        <a:bodyPr/>
        <a:lstStyle/>
        <a:p>
          <a:endParaRPr lang="fr-FR"/>
        </a:p>
      </dgm:t>
    </dgm:pt>
    <dgm:pt modelId="{D82CE7EF-1A78-4056-AFF0-316F4003A85B}" type="parTrans" cxnId="{80BC5B0F-EA2D-4FFF-BC0F-11C8B6D7D176}">
      <dgm:prSet/>
      <dgm:spPr/>
      <dgm:t>
        <a:bodyPr/>
        <a:lstStyle/>
        <a:p>
          <a:endParaRPr lang="fr-FR"/>
        </a:p>
      </dgm:t>
    </dgm:pt>
    <dgm:pt modelId="{18830CA8-9FD2-438B-9665-06249FA89DCA}" type="sibTrans" cxnId="{80BC5B0F-EA2D-4FFF-BC0F-11C8B6D7D176}">
      <dgm:prSet/>
      <dgm:spPr/>
      <dgm:t>
        <a:bodyPr/>
        <a:lstStyle/>
        <a:p>
          <a:endParaRPr lang="fr-FR"/>
        </a:p>
      </dgm:t>
    </dgm:pt>
    <dgm:pt modelId="{60A99497-FF2A-46DD-8113-C834985B84D9}">
      <dgm:prSet phldrT="[Texte]"/>
      <dgm:spPr>
        <a:solidFill>
          <a:schemeClr val="bg2">
            <a:lumMod val="25000"/>
            <a:alpha val="50000"/>
          </a:schemeClr>
        </a:solidFill>
      </dgm:spPr>
      <dgm:t>
        <a:bodyPr/>
        <a:lstStyle/>
        <a:p>
          <a:r>
            <a:rPr lang="fr-FR" dirty="0" smtClean="0"/>
            <a:t>Producteur de métadonnées  publications scientifiques éditées</a:t>
          </a:r>
        </a:p>
      </dgm:t>
    </dgm:pt>
    <dgm:pt modelId="{314E54B6-D4E8-49F7-9474-330401779B27}" type="parTrans" cxnId="{C18AB319-F316-4E06-9121-9069E88BD184}">
      <dgm:prSet/>
      <dgm:spPr/>
      <dgm:t>
        <a:bodyPr/>
        <a:lstStyle/>
        <a:p>
          <a:endParaRPr lang="fr-FR"/>
        </a:p>
      </dgm:t>
    </dgm:pt>
    <dgm:pt modelId="{4E90CDF5-7EC4-42EC-ADD2-218A62151250}" type="sibTrans" cxnId="{C18AB319-F316-4E06-9121-9069E88BD184}">
      <dgm:prSet/>
      <dgm:spPr/>
      <dgm:t>
        <a:bodyPr/>
        <a:lstStyle/>
        <a:p>
          <a:endParaRPr lang="fr-FR"/>
        </a:p>
      </dgm:t>
    </dgm:pt>
    <dgm:pt modelId="{C43D2E4B-EF28-4552-BE6C-9384E15F3E0B}">
      <dgm:prSet phldrT="[Texte]"/>
      <dgm:spPr>
        <a:solidFill>
          <a:schemeClr val="tx1">
            <a:lumMod val="95000"/>
            <a:lumOff val="5000"/>
            <a:alpha val="50000"/>
          </a:schemeClr>
        </a:solidFill>
      </dgm:spPr>
      <dgm:t>
        <a:bodyPr/>
        <a:lstStyle/>
        <a:p>
          <a:r>
            <a:rPr lang="fr-FR" dirty="0" smtClean="0"/>
            <a:t>???</a:t>
          </a:r>
        </a:p>
      </dgm:t>
    </dgm:pt>
    <dgm:pt modelId="{0AD52BCF-853C-40FC-9E4A-DB0BC422823F}" type="parTrans" cxnId="{51644BFA-0F98-43DA-8CA3-BAC077C7ED28}">
      <dgm:prSet/>
      <dgm:spPr/>
      <dgm:t>
        <a:bodyPr/>
        <a:lstStyle/>
        <a:p>
          <a:endParaRPr lang="fr-FR"/>
        </a:p>
      </dgm:t>
    </dgm:pt>
    <dgm:pt modelId="{26EB506E-F412-42F1-BB05-D478F2737FB3}" type="sibTrans" cxnId="{51644BFA-0F98-43DA-8CA3-BAC077C7ED28}">
      <dgm:prSet/>
      <dgm:spPr/>
      <dgm:t>
        <a:bodyPr/>
        <a:lstStyle/>
        <a:p>
          <a:endParaRPr lang="fr-FR"/>
        </a:p>
      </dgm:t>
    </dgm:pt>
    <dgm:pt modelId="{959CDB33-9AB0-4596-B11F-7AEF2A657E80}" type="pres">
      <dgm:prSet presAssocID="{57923CA5-6DC7-485D-8D81-A17EE9F694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87BF7E-8CDC-4DC2-948B-34578D0BEC93}" type="pres">
      <dgm:prSet presAssocID="{57923CA5-6DC7-485D-8D81-A17EE9F694AA}" presName="radial" presStyleCnt="0">
        <dgm:presLayoutVars>
          <dgm:animLvl val="ctr"/>
        </dgm:presLayoutVars>
      </dgm:prSet>
      <dgm:spPr/>
    </dgm:pt>
    <dgm:pt modelId="{88BEA414-0E81-4AD4-B62F-A661056C0A0D}" type="pres">
      <dgm:prSet presAssocID="{61237BA7-E572-477C-B01C-8A1208EE5BC2}" presName="centerShape" presStyleLbl="vennNode1" presStyleIdx="0" presStyleCnt="7"/>
      <dgm:spPr/>
      <dgm:t>
        <a:bodyPr/>
        <a:lstStyle/>
        <a:p>
          <a:endParaRPr lang="fr-FR"/>
        </a:p>
      </dgm:t>
    </dgm:pt>
    <dgm:pt modelId="{E064DEA1-B28E-4698-B9F7-33E1B9ABE6D1}" type="pres">
      <dgm:prSet presAssocID="{5C01E179-E22F-4F39-827E-6BED75645CE1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62BD74-0C5D-4E07-891D-F7BD5A136313}" type="pres">
      <dgm:prSet presAssocID="{903B1A04-44D2-496B-B01A-26EA556BE4B6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BDB12B-5D63-43D6-8FD7-B608F583F7BA}" type="pres">
      <dgm:prSet presAssocID="{503427F1-3578-4687-8395-9E41928051A5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FD64FB-DD59-40F2-A925-8BDA887461BB}" type="pres">
      <dgm:prSet presAssocID="{60A99497-FF2A-46DD-8113-C834985B84D9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424ECA-FA81-486E-A6C1-39F87907705C}" type="pres">
      <dgm:prSet presAssocID="{C43D2E4B-EF28-4552-BE6C-9384E15F3E0B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20CECB-0C96-4CA6-B0AF-D8700E6791D2}" type="pres">
      <dgm:prSet presAssocID="{774635D8-B601-4243-9B5C-0D22745348B5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E87C5D6-E346-46AA-A88D-739D80144BE9}" type="presOf" srcId="{60A99497-FF2A-46DD-8113-C834985B84D9}" destId="{22FD64FB-DD59-40F2-A925-8BDA887461BB}" srcOrd="0" destOrd="0" presId="urn:microsoft.com/office/officeart/2005/8/layout/radial3"/>
    <dgm:cxn modelId="{AE495AA8-7E44-4007-98F1-838B734EF219}" type="presOf" srcId="{774635D8-B601-4243-9B5C-0D22745348B5}" destId="{4420CECB-0C96-4CA6-B0AF-D8700E6791D2}" srcOrd="0" destOrd="0" presId="urn:microsoft.com/office/officeart/2005/8/layout/radial3"/>
    <dgm:cxn modelId="{C18AB319-F316-4E06-9121-9069E88BD184}" srcId="{61237BA7-E572-477C-B01C-8A1208EE5BC2}" destId="{60A99497-FF2A-46DD-8113-C834985B84D9}" srcOrd="3" destOrd="0" parTransId="{314E54B6-D4E8-49F7-9474-330401779B27}" sibTransId="{4E90CDF5-7EC4-42EC-ADD2-218A62151250}"/>
    <dgm:cxn modelId="{79D8FC64-FE26-419E-B9A3-BD1471C65478}" type="presOf" srcId="{C43D2E4B-EF28-4552-BE6C-9384E15F3E0B}" destId="{3A424ECA-FA81-486E-A6C1-39F87907705C}" srcOrd="0" destOrd="0" presId="urn:microsoft.com/office/officeart/2005/8/layout/radial3"/>
    <dgm:cxn modelId="{5E71DA68-2350-4839-87CD-06B6B02401EA}" type="presOf" srcId="{503427F1-3578-4687-8395-9E41928051A5}" destId="{59BDB12B-5D63-43D6-8FD7-B608F583F7BA}" srcOrd="0" destOrd="0" presId="urn:microsoft.com/office/officeart/2005/8/layout/radial3"/>
    <dgm:cxn modelId="{D64EC52D-7B15-49B4-9807-657E7CFEC0E1}" srcId="{57923CA5-6DC7-485D-8D81-A17EE9F694AA}" destId="{61237BA7-E572-477C-B01C-8A1208EE5BC2}" srcOrd="0" destOrd="0" parTransId="{301C8E07-049D-43CC-AEAD-5EE6423E08BB}" sibTransId="{3B9DA1B7-D479-458C-AF9B-977597C1B918}"/>
    <dgm:cxn modelId="{FF35CCBA-2F0F-4CC2-991A-F97EC31D8BF3}" type="presOf" srcId="{61237BA7-E572-477C-B01C-8A1208EE5BC2}" destId="{88BEA414-0E81-4AD4-B62F-A661056C0A0D}" srcOrd="0" destOrd="0" presId="urn:microsoft.com/office/officeart/2005/8/layout/radial3"/>
    <dgm:cxn modelId="{5E4E7A0C-EF03-4AC1-8D44-77C4E3F5E25F}" srcId="{61237BA7-E572-477C-B01C-8A1208EE5BC2}" destId="{903B1A04-44D2-496B-B01A-26EA556BE4B6}" srcOrd="1" destOrd="0" parTransId="{F380DD82-2F9E-493A-9EC6-FB44C90E84D4}" sibTransId="{4827183C-7B00-4406-AD4D-38678C3896AF}"/>
    <dgm:cxn modelId="{E404E3AB-9EC4-4682-9BB9-71EF9FD1E6FE}" type="presOf" srcId="{903B1A04-44D2-496B-B01A-26EA556BE4B6}" destId="{C262BD74-0C5D-4E07-891D-F7BD5A136313}" srcOrd="0" destOrd="0" presId="urn:microsoft.com/office/officeart/2005/8/layout/radial3"/>
    <dgm:cxn modelId="{9C2DD9E5-1DF7-49C4-98AE-F92467AE40C4}" type="presOf" srcId="{57923CA5-6DC7-485D-8D81-A17EE9F694AA}" destId="{959CDB33-9AB0-4596-B11F-7AEF2A657E80}" srcOrd="0" destOrd="0" presId="urn:microsoft.com/office/officeart/2005/8/layout/radial3"/>
    <dgm:cxn modelId="{91FCC5DC-6429-4470-806F-83DC8C6EEF2A}" type="presOf" srcId="{5C01E179-E22F-4F39-827E-6BED75645CE1}" destId="{E064DEA1-B28E-4698-B9F7-33E1B9ABE6D1}" srcOrd="0" destOrd="0" presId="urn:microsoft.com/office/officeart/2005/8/layout/radial3"/>
    <dgm:cxn modelId="{51644BFA-0F98-43DA-8CA3-BAC077C7ED28}" srcId="{61237BA7-E572-477C-B01C-8A1208EE5BC2}" destId="{C43D2E4B-EF28-4552-BE6C-9384E15F3E0B}" srcOrd="4" destOrd="0" parTransId="{0AD52BCF-853C-40FC-9E4A-DB0BC422823F}" sibTransId="{26EB506E-F412-42F1-BB05-D478F2737FB3}"/>
    <dgm:cxn modelId="{500F2EE0-35EA-4C2B-9D59-F992CAFC3902}" srcId="{61237BA7-E572-477C-B01C-8A1208EE5BC2}" destId="{5C01E179-E22F-4F39-827E-6BED75645CE1}" srcOrd="0" destOrd="0" parTransId="{8BB95FE5-184E-4168-8905-BEA8449BFA73}" sibTransId="{570EAFB8-A1E4-4719-90E6-CA840030DAE9}"/>
    <dgm:cxn modelId="{65F55678-E1E3-497C-9FA3-0A16A1A2DA7E}" srcId="{61237BA7-E572-477C-B01C-8A1208EE5BC2}" destId="{774635D8-B601-4243-9B5C-0D22745348B5}" srcOrd="5" destOrd="0" parTransId="{3B3D6864-61C4-4DD8-8279-3A3EBA0B3DE7}" sibTransId="{6A1B09D4-B618-4C84-955C-4A65EC0EAE93}"/>
    <dgm:cxn modelId="{80BC5B0F-EA2D-4FFF-BC0F-11C8B6D7D176}" srcId="{57923CA5-6DC7-485D-8D81-A17EE9F694AA}" destId="{A984886A-B122-4ACC-9681-98ED4FE2211D}" srcOrd="1" destOrd="0" parTransId="{D82CE7EF-1A78-4056-AFF0-316F4003A85B}" sibTransId="{18830CA8-9FD2-438B-9665-06249FA89DCA}"/>
    <dgm:cxn modelId="{C40D1584-2731-4450-BA51-5D2C3ECF4F4F}" srcId="{61237BA7-E572-477C-B01C-8A1208EE5BC2}" destId="{503427F1-3578-4687-8395-9E41928051A5}" srcOrd="2" destOrd="0" parTransId="{D2B78A25-D524-4DDF-BDBA-29CCFA4A4B16}" sibTransId="{D08B393F-F13B-4199-8471-0EE4ABBE4436}"/>
    <dgm:cxn modelId="{710380F4-E9E3-4250-980F-7C8B5A0F7016}" type="presParOf" srcId="{959CDB33-9AB0-4596-B11F-7AEF2A657E80}" destId="{D987BF7E-8CDC-4DC2-948B-34578D0BEC93}" srcOrd="0" destOrd="0" presId="urn:microsoft.com/office/officeart/2005/8/layout/radial3"/>
    <dgm:cxn modelId="{091C51E7-504A-45DE-AF3A-C8C2328F58F5}" type="presParOf" srcId="{D987BF7E-8CDC-4DC2-948B-34578D0BEC93}" destId="{88BEA414-0E81-4AD4-B62F-A661056C0A0D}" srcOrd="0" destOrd="0" presId="urn:microsoft.com/office/officeart/2005/8/layout/radial3"/>
    <dgm:cxn modelId="{F7AA1472-B0AD-4A2E-A82B-B92063487D7D}" type="presParOf" srcId="{D987BF7E-8CDC-4DC2-948B-34578D0BEC93}" destId="{E064DEA1-B28E-4698-B9F7-33E1B9ABE6D1}" srcOrd="1" destOrd="0" presId="urn:microsoft.com/office/officeart/2005/8/layout/radial3"/>
    <dgm:cxn modelId="{462E15A7-8F45-4060-B04E-4C9BF3510F1C}" type="presParOf" srcId="{D987BF7E-8CDC-4DC2-948B-34578D0BEC93}" destId="{C262BD74-0C5D-4E07-891D-F7BD5A136313}" srcOrd="2" destOrd="0" presId="urn:microsoft.com/office/officeart/2005/8/layout/radial3"/>
    <dgm:cxn modelId="{6FEA4D75-349A-4CF1-B8A1-488ED182A953}" type="presParOf" srcId="{D987BF7E-8CDC-4DC2-948B-34578D0BEC93}" destId="{59BDB12B-5D63-43D6-8FD7-B608F583F7BA}" srcOrd="3" destOrd="0" presId="urn:microsoft.com/office/officeart/2005/8/layout/radial3"/>
    <dgm:cxn modelId="{2CF4FA07-A2C4-4795-91E8-4A74B395B38F}" type="presParOf" srcId="{D987BF7E-8CDC-4DC2-948B-34578D0BEC93}" destId="{22FD64FB-DD59-40F2-A925-8BDA887461BB}" srcOrd="4" destOrd="0" presId="urn:microsoft.com/office/officeart/2005/8/layout/radial3"/>
    <dgm:cxn modelId="{2C5A288B-6369-49E0-B4A0-D4CF114940F0}" type="presParOf" srcId="{D987BF7E-8CDC-4DC2-948B-34578D0BEC93}" destId="{3A424ECA-FA81-486E-A6C1-39F87907705C}" srcOrd="5" destOrd="0" presId="urn:microsoft.com/office/officeart/2005/8/layout/radial3"/>
    <dgm:cxn modelId="{7C86F114-7A09-4C8D-B7C3-2DB556EAA434}" type="presParOf" srcId="{D987BF7E-8CDC-4DC2-948B-34578D0BEC93}" destId="{4420CECB-0C96-4CA6-B0AF-D8700E6791D2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fr/cid57096/reperes-et-references-statistiques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ef.fr/13975375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87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9A91-674E-4F70-A4A9-5F92CE3A298B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2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 smtClean="0"/>
              <a:t>RERS</a:t>
            </a:r>
            <a:r>
              <a:rPr lang="fr-FR" sz="1200" i="1" baseline="0" dirty="0" smtClean="0"/>
              <a:t> 2017 : </a:t>
            </a:r>
            <a:r>
              <a:rPr lang="fr-FR" sz="1200" i="1" dirty="0" smtClean="0"/>
              <a:t>Repères et références statistiques sur les enseignements, la formation et la recherche, édition 2017 (</a:t>
            </a:r>
            <a:r>
              <a:rPr lang="fr-FR" sz="1200" u="sng" dirty="0" smtClean="0">
                <a:hlinkClick r:id="rId3"/>
              </a:rPr>
              <a:t>http://www.education.gouv.fr/cid57096/reperes-et-references-statistiques.html</a:t>
            </a:r>
            <a:r>
              <a:rPr lang="fr-FR" sz="1200" u="sng" baseline="0" dirty="0" smtClean="0"/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Tableau RERS 9.13- Les enseignants du supérieur par discipline</a:t>
            </a:r>
          </a:p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Etat de l’emploi</a:t>
            </a:r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scientifique en France 2016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http://cache.media.enseignementsup-recherche.gouv.fr/file/Emploi_scientifique/66/6/Etat_de_l_emploi_scientifique_-2016_625666.pdf III.3 LES CHERCHEURS DES ORGANISMES DE RECHERCHE Tableau Effectifs de chercheurs rémunérés et place des femmes dans les organismes de recherche, en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46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https://www.idref.fr/139753753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52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ISNI Organisation : 700 000 entités</a:t>
            </a:r>
          </a:p>
          <a:p>
            <a:r>
              <a:rPr lang="fr-FR" dirty="0" smtClean="0"/>
              <a:t>RIN 5000 000 entités 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organizations and consortia who acquire scholarly publications and content.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Ringgold is a registration agency for ISNI, and the Ringgold database include cross-walked ISNI organizational identifiers. Ringgold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utilisé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ORCID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jusqu’en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octobre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GRID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Identifier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GRID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utilisé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ORCID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depuis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octobre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</a:t>
            </a:r>
          </a:p>
          <a:p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OrgRef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agrège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données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provenance de VIAF, ISNI et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Nationale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base SIRENE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data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depuis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1er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janvier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numéro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SIREN aux entreprises, aux organismes et aux associations et un SIRET aux établissements de ces mêmes entreprises, organismes et associations.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jour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quotidienne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fait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ScanR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GRID pour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n’est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français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SIRENE pour enricher pour les institutions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SIREN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uniquement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les institutions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enregistrées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31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décembre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2014)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70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qu’on pourrait faire :</a:t>
            </a:r>
          </a:p>
          <a:p>
            <a:r>
              <a:rPr lang="fr-FR" dirty="0" smtClean="0"/>
              <a:t>Améliorer</a:t>
            </a:r>
            <a:r>
              <a:rPr lang="fr-FR" baseline="0" dirty="0" smtClean="0"/>
              <a:t> l’alignement </a:t>
            </a:r>
            <a:r>
              <a:rPr lang="fr-FR" baseline="0" dirty="0" err="1" smtClean="0"/>
              <a:t>IdRef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AuréHAL</a:t>
            </a:r>
            <a:r>
              <a:rPr lang="fr-FR" baseline="0" dirty="0" smtClean="0"/>
              <a:t> Structures dans </a:t>
            </a:r>
            <a:r>
              <a:rPr lang="fr-FR" baseline="0" dirty="0" err="1" smtClean="0"/>
              <a:t>IdRef</a:t>
            </a:r>
            <a:endParaRPr lang="fr-FR" dirty="0" smtClean="0"/>
          </a:p>
          <a:p>
            <a:r>
              <a:rPr lang="fr-FR" dirty="0" smtClean="0"/>
              <a:t>Prendre</a:t>
            </a:r>
            <a:r>
              <a:rPr lang="fr-FR" baseline="0" dirty="0" smtClean="0"/>
              <a:t> le 919 </a:t>
            </a:r>
            <a:r>
              <a:rPr lang="fr-FR" baseline="0" dirty="0" err="1" smtClean="0"/>
              <a:t>AuréHAL</a:t>
            </a:r>
            <a:r>
              <a:rPr lang="fr-FR" baseline="0" dirty="0" smtClean="0"/>
              <a:t> qui ont un </a:t>
            </a:r>
            <a:r>
              <a:rPr lang="fr-FR" baseline="0" dirty="0" err="1" smtClean="0"/>
              <a:t>IdRef</a:t>
            </a:r>
            <a:r>
              <a:rPr lang="fr-FR" baseline="0" dirty="0" smtClean="0"/>
              <a:t> et inscrivent effectivement dans </a:t>
            </a:r>
            <a:r>
              <a:rPr lang="fr-FR" baseline="0" dirty="0" err="1" smtClean="0"/>
              <a:t>IdRef</a:t>
            </a:r>
            <a:r>
              <a:rPr lang="fr-FR" baseline="0" dirty="0" smtClean="0"/>
              <a:t> cet </a:t>
            </a:r>
            <a:r>
              <a:rPr lang="fr-FR" baseline="0" dirty="0" err="1" smtClean="0"/>
              <a:t>AuréHAL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04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https://www.idref.fr/030609704</a:t>
            </a:r>
          </a:p>
          <a:p>
            <a:r>
              <a:rPr lang="fr-FR" dirty="0" smtClean="0"/>
              <a:t>Faudrait</a:t>
            </a:r>
            <a:r>
              <a:rPr lang="fr-FR" baseline="0" dirty="0" smtClean="0"/>
              <a:t> qu’on retravaille cette exploitation des données dans </a:t>
            </a:r>
            <a:r>
              <a:rPr lang="fr-FR" baseline="0" dirty="0" err="1" smtClean="0"/>
              <a:t>IdRef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47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moodle.abes.f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nseignementsup-recherche.gouv.fr/explore/dataset/fr-esr-structures-recherche-publiques-activ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enseignementsup-recherche.gouv.fr/explore/dataset/fr-esr-ecoles_doctorales_annuaire/" TargetMode="External"/><Relationship Id="rId5" Type="http://schemas.openxmlformats.org/officeDocument/2006/relationships/hyperlink" Target="https://data.enseignementsup-recherche.gouv.fr/explore/dataset/fr-esr-principaux-etablissements-enseignement-superieur/" TargetMode="External"/><Relationship Id="rId4" Type="http://schemas.openxmlformats.org/officeDocument/2006/relationships/hyperlink" Target="https://data.enseignementsup-recherche.gouv.fr/explore/dataset/fr-esr-etablissements-publics-prives-impliques-recherche-developpemen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ocumentation.abes.fr/sudoc/regles/aut/Regles_EcolesDoctorales.htm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abes.fr/course/view.php?id=8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4213" y="1166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smtClean="0">
                <a:solidFill>
                  <a:srgbClr val="1E2B62"/>
                </a:solidFill>
              </a:rPr>
              <a:t>Autorités</a:t>
            </a:r>
          </a:p>
          <a:p>
            <a:pPr>
              <a:defRPr/>
            </a:pPr>
            <a:r>
              <a:rPr lang="fr-FR" b="1" dirty="0" smtClean="0">
                <a:solidFill>
                  <a:srgbClr val="1E2B62"/>
                </a:solidFill>
              </a:rPr>
              <a:t>Identifiants personnes &amp; structures</a:t>
            </a:r>
            <a:endParaRPr lang="fr-FR" b="1" dirty="0">
              <a:solidFill>
                <a:srgbClr val="1E2B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3140968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/>
              <a:t>Ce </a:t>
            </a:r>
            <a:r>
              <a:rPr lang="fr-FR" sz="1600" dirty="0" err="1"/>
              <a:t>J.e</a:t>
            </a:r>
            <a:r>
              <a:rPr lang="fr-FR" sz="1600" dirty="0"/>
              <a:t>-cours vise à dresser le panorama des identifiants Personnes &amp; Structures, notamment celles impliquées dans l'enseignement supérieur et la recherche française. </a:t>
            </a:r>
            <a:br>
              <a:rPr lang="fr-FR" sz="1600" dirty="0"/>
            </a:b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716016" y="3140968"/>
            <a:ext cx="41044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Public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/>
              <a:t>Coordinateurs </a:t>
            </a:r>
            <a:r>
              <a:rPr lang="fr-FR" sz="1600" dirty="0" err="1"/>
              <a:t>Sudoc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Correspondant Autorité </a:t>
            </a:r>
            <a:r>
              <a:rPr lang="fr-FR" sz="1600" dirty="0" err="1"/>
              <a:t>Sudoc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07504" y="4726885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Intervenants</a:t>
            </a:r>
          </a:p>
          <a:p>
            <a:pPr algn="ctr"/>
            <a:r>
              <a:rPr lang="fr-FR" sz="1600" dirty="0" smtClean="0"/>
              <a:t>Formateur</a:t>
            </a:r>
          </a:p>
          <a:p>
            <a:pPr algn="ctr"/>
            <a:r>
              <a:rPr lang="fr-FR" sz="1600" dirty="0" smtClean="0"/>
              <a:t>François Mistral</a:t>
            </a:r>
          </a:p>
          <a:p>
            <a:pPr algn="ctr"/>
            <a:r>
              <a:rPr lang="fr-FR" sz="1600" dirty="0" smtClean="0"/>
              <a:t>Isabelle </a:t>
            </a:r>
            <a:r>
              <a:rPr lang="fr-FR" sz="1600" dirty="0" err="1" smtClean="0"/>
              <a:t>Mauger</a:t>
            </a:r>
            <a:r>
              <a:rPr lang="fr-FR" sz="1600" dirty="0" smtClean="0"/>
              <a:t> Perez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4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24" y="6182043"/>
            <a:ext cx="1677976" cy="5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1" y="0"/>
            <a:ext cx="9144000" cy="4079074"/>
          </a:xfrm>
          <a:prstGeom prst="rect">
            <a:avLst/>
          </a:prstGeom>
        </p:spPr>
      </p:pic>
      <p:sp>
        <p:nvSpPr>
          <p:cNvPr id="13" name="Légende encadrée 2 12"/>
          <p:cNvSpPr/>
          <p:nvPr/>
        </p:nvSpPr>
        <p:spPr>
          <a:xfrm>
            <a:off x="5924790" y="3212976"/>
            <a:ext cx="2232248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205"/>
              <a:gd name="adj6" fmla="val -4617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Forme retenue : 200</a:t>
            </a:r>
            <a:endParaRPr lang="fr-FR" dirty="0"/>
          </a:p>
        </p:txBody>
      </p:sp>
      <p:sp>
        <p:nvSpPr>
          <p:cNvPr id="15" name="Légende encadrée 2 14"/>
          <p:cNvSpPr/>
          <p:nvPr/>
        </p:nvSpPr>
        <p:spPr>
          <a:xfrm>
            <a:off x="4063802" y="4172520"/>
            <a:ext cx="3679353" cy="23042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3262"/>
              <a:gd name="adj5" fmla="val 40450"/>
              <a:gd name="adj6" fmla="val -2711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/>
              <a:t>Autres identifiants :</a:t>
            </a:r>
          </a:p>
          <a:p>
            <a:r>
              <a:rPr lang="fr-FR" sz="1400" b="1" dirty="0"/>
              <a:t>010</a:t>
            </a:r>
            <a:r>
              <a:rPr lang="fr-FR" sz="1400" dirty="0"/>
              <a:t> </a:t>
            </a:r>
            <a:r>
              <a:rPr lang="fr-FR" sz="1400" dirty="0" smtClean="0"/>
              <a:t>$</a:t>
            </a:r>
            <a:r>
              <a:rPr lang="fr-FR" sz="1400" dirty="0"/>
              <a:t>a0000000385709539‎</a:t>
            </a:r>
            <a:r>
              <a:rPr lang="fr-FR" sz="1600" b="1" dirty="0"/>
              <a:t>$2ISNI</a:t>
            </a:r>
          </a:p>
          <a:p>
            <a:r>
              <a:rPr lang="fr-FR" sz="1400" dirty="0"/>
              <a:t>033 </a:t>
            </a:r>
            <a:r>
              <a:rPr lang="fr-FR" sz="1400" dirty="0" smtClean="0"/>
              <a:t>‎</a:t>
            </a:r>
            <a:r>
              <a:rPr lang="fr-FR" sz="1400" dirty="0"/>
              <a:t>$</a:t>
            </a:r>
            <a:r>
              <a:rPr lang="fr-FR" sz="1400" dirty="0" err="1"/>
              <a:t>ahttp</a:t>
            </a:r>
            <a:r>
              <a:rPr lang="fr-FR" sz="1400" dirty="0"/>
              <a:t>://catalogue.bnf.fr/</a:t>
            </a:r>
            <a:r>
              <a:rPr lang="fr-FR" sz="1400" dirty="0" err="1"/>
              <a:t>ark</a:t>
            </a:r>
            <a:r>
              <a:rPr lang="fr-FR" sz="1400" dirty="0"/>
              <a:t>:/12148/cb16180961h‎$2</a:t>
            </a:r>
            <a:r>
              <a:rPr lang="fr-FR" sz="1600" b="1" dirty="0"/>
              <a:t>BNF</a:t>
            </a:r>
            <a:r>
              <a:rPr lang="fr-FR" sz="1400" dirty="0"/>
              <a:t>‎$d20150918</a:t>
            </a:r>
          </a:p>
          <a:p>
            <a:r>
              <a:rPr lang="fr-FR" sz="1400" dirty="0"/>
              <a:t>035 </a:t>
            </a:r>
            <a:r>
              <a:rPr lang="fr-FR" sz="1400" dirty="0" smtClean="0"/>
              <a:t>‎</a:t>
            </a:r>
            <a:r>
              <a:rPr lang="fr-FR" sz="1400" dirty="0"/>
              <a:t>$</a:t>
            </a:r>
            <a:r>
              <a:rPr lang="fr-FR" sz="1400" dirty="0" err="1"/>
              <a:t>adacos</a:t>
            </a:r>
            <a:r>
              <a:rPr lang="fr-FR" sz="1400" dirty="0"/>
              <a:t>‎$2</a:t>
            </a:r>
            <a:r>
              <a:rPr lang="fr-FR" sz="1600" b="1" dirty="0"/>
              <a:t>HAL</a:t>
            </a:r>
          </a:p>
          <a:p>
            <a:r>
              <a:rPr lang="fr-FR" sz="1400" dirty="0"/>
              <a:t>035 </a:t>
            </a:r>
            <a:r>
              <a:rPr lang="fr-FR" sz="1400" dirty="0" smtClean="0"/>
              <a:t>‎</a:t>
            </a:r>
            <a:r>
              <a:rPr lang="fr-FR" sz="1400" dirty="0"/>
              <a:t>$a0000000293615295‎$2</a:t>
            </a:r>
            <a:r>
              <a:rPr lang="fr-FR" sz="1600" b="1" dirty="0"/>
              <a:t>ORCID</a:t>
            </a:r>
          </a:p>
          <a:p>
            <a:r>
              <a:rPr lang="fr-FR" sz="1400" dirty="0"/>
              <a:t>035 </a:t>
            </a:r>
            <a:r>
              <a:rPr lang="fr-FR" sz="1400" dirty="0" smtClean="0"/>
              <a:t>‎</a:t>
            </a:r>
            <a:r>
              <a:rPr lang="fr-FR" sz="1400" dirty="0"/>
              <a:t>$a238738325‎$2</a:t>
            </a:r>
            <a:r>
              <a:rPr lang="fr-FR" sz="1600" b="1" dirty="0"/>
              <a:t>VIAF</a:t>
            </a:r>
          </a:p>
          <a:p>
            <a:r>
              <a:rPr lang="fr-FR" sz="1400" dirty="0"/>
              <a:t>035 </a:t>
            </a:r>
            <a:r>
              <a:rPr lang="fr-FR" sz="1400" dirty="0" smtClean="0"/>
              <a:t>‎</a:t>
            </a:r>
            <a:r>
              <a:rPr lang="fr-FR" sz="1400" dirty="0"/>
              <a:t>$a</a:t>
            </a:r>
            <a:r>
              <a:rPr lang="fr-FR" sz="1600" b="1" dirty="0"/>
              <a:t>FRBNF</a:t>
            </a:r>
            <a:r>
              <a:rPr lang="fr-FR" sz="1400" dirty="0"/>
              <a:t>161809619‎$zFRBNF16180961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653136"/>
            <a:ext cx="3524250" cy="1343025"/>
          </a:xfrm>
          <a:prstGeom prst="rect">
            <a:avLst/>
          </a:prstGeom>
        </p:spPr>
      </p:pic>
      <p:sp>
        <p:nvSpPr>
          <p:cNvPr id="18" name="Titre 10"/>
          <p:cNvSpPr txBox="1">
            <a:spLocks/>
          </p:cNvSpPr>
          <p:nvPr/>
        </p:nvSpPr>
        <p:spPr>
          <a:xfrm>
            <a:off x="2576418" y="-22705"/>
            <a:ext cx="6696744" cy="6693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Page pérenne</a:t>
            </a:r>
          </a:p>
          <a:p>
            <a:r>
              <a:rPr lang="fr-FR" sz="3600" dirty="0" smtClean="0"/>
              <a:t>et zones d’identifiants en </a:t>
            </a:r>
            <a:r>
              <a:rPr lang="fr-FR" sz="3600" dirty="0" err="1" smtClean="0"/>
              <a:t>unimarc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563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enjeux autour de l’identification des Personnes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Fiabiliser les données relatives à la communauté scientifique (recherche / enseignement) de </a:t>
            </a:r>
            <a:r>
              <a:rPr lang="fr-FR" sz="2800" b="1" dirty="0" smtClean="0"/>
              <a:t>votre</a:t>
            </a:r>
            <a:r>
              <a:rPr lang="fr-FR" sz="2800" dirty="0" smtClean="0"/>
              <a:t> établissement :</a:t>
            </a:r>
          </a:p>
          <a:p>
            <a:pPr lvl="1"/>
            <a:r>
              <a:rPr lang="fr-FR" sz="2400" dirty="0" smtClean="0"/>
              <a:t>Collecter d’autres identifiants (quand l’occasion s’y prête)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rgbClr val="7030A0"/>
                </a:solidFill>
              </a:rPr>
              <a:t>Ajout d’une zone </a:t>
            </a:r>
            <a:r>
              <a:rPr lang="fr-FR" sz="2000" dirty="0" smtClean="0">
                <a:solidFill>
                  <a:srgbClr val="002060"/>
                </a:solidFill>
              </a:rPr>
              <a:t>035 $a</a:t>
            </a:r>
            <a:r>
              <a:rPr lang="fr-FR" sz="2000" i="1" dirty="0" smtClean="0">
                <a:solidFill>
                  <a:srgbClr val="7030A0"/>
                </a:solidFill>
              </a:rPr>
              <a:t>l’identifiant</a:t>
            </a:r>
            <a:r>
              <a:rPr lang="fr-FR" sz="2000" dirty="0" smtClean="0">
                <a:solidFill>
                  <a:srgbClr val="002060"/>
                </a:solidFill>
              </a:rPr>
              <a:t>$2</a:t>
            </a:r>
            <a:r>
              <a:rPr lang="fr-FR" sz="2000" i="1" dirty="0" smtClean="0">
                <a:solidFill>
                  <a:srgbClr val="7030A0"/>
                </a:solidFill>
              </a:rPr>
              <a:t>la base </a:t>
            </a:r>
            <a:r>
              <a:rPr lang="fr-FR" sz="2000" i="1" dirty="0" err="1" smtClean="0">
                <a:solidFill>
                  <a:srgbClr val="7030A0"/>
                </a:solidFill>
              </a:rPr>
              <a:t>source</a:t>
            </a:r>
            <a:r>
              <a:rPr lang="fr-FR" sz="2000" dirty="0" err="1" smtClean="0">
                <a:solidFill>
                  <a:srgbClr val="002060"/>
                </a:solidFill>
              </a:rPr>
              <a:t>$d</a:t>
            </a:r>
            <a:r>
              <a:rPr lang="fr-FR" sz="2000" i="1" dirty="0" err="1" smtClean="0">
                <a:solidFill>
                  <a:srgbClr val="7030A0"/>
                </a:solidFill>
              </a:rPr>
              <a:t>la</a:t>
            </a:r>
            <a:r>
              <a:rPr lang="fr-FR" sz="2000" i="1" dirty="0" smtClean="0">
                <a:solidFill>
                  <a:srgbClr val="7030A0"/>
                </a:solidFill>
              </a:rPr>
              <a:t> date de saisie</a:t>
            </a:r>
          </a:p>
          <a:p>
            <a:pPr lvl="1"/>
            <a:r>
              <a:rPr lang="fr-FR" sz="2400" dirty="0" smtClean="0"/>
              <a:t>Homogénéiser et élever le niveau de qualité des notices </a:t>
            </a:r>
          </a:p>
          <a:p>
            <a:pPr marL="457200" lvl="1" indent="0">
              <a:buNone/>
            </a:pPr>
            <a:r>
              <a:rPr lang="fr-FR" sz="2400" dirty="0" smtClean="0">
                <a:solidFill>
                  <a:srgbClr val="7030A0"/>
                </a:solidFill>
              </a:rPr>
              <a:t>S’assurer que les notices sont correctement désambiguïsées</a:t>
            </a:r>
          </a:p>
          <a:p>
            <a:pPr marL="457200" lvl="1" indent="0">
              <a:buNone/>
            </a:pPr>
            <a:r>
              <a:rPr lang="fr-FR" sz="2400" dirty="0" smtClean="0">
                <a:solidFill>
                  <a:srgbClr val="7030A0"/>
                </a:solidFill>
              </a:rPr>
              <a:t>S’assurer que les liens bibliographiques sont tous corrects</a:t>
            </a:r>
          </a:p>
          <a:p>
            <a:pPr marL="457200" lvl="1" indent="0">
              <a:buNone/>
            </a:pPr>
            <a:r>
              <a:rPr lang="fr-FR" sz="2400" dirty="0" smtClean="0">
                <a:solidFill>
                  <a:srgbClr val="7030A0"/>
                </a:solidFill>
              </a:rPr>
              <a:t>S’assurer que les notices sont bien présentes</a:t>
            </a:r>
            <a:endParaRPr lang="fr-F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7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Partie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2. les identifiants de structures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26139"/>
            <a:ext cx="8748464" cy="5570674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Attribuer </a:t>
            </a:r>
            <a:r>
              <a:rPr lang="fr-FR" dirty="0"/>
              <a:t>aux structures de la communauté de l’ESR </a:t>
            </a:r>
          </a:p>
          <a:p>
            <a:pPr lvl="1"/>
            <a:r>
              <a:rPr lang="fr-FR" dirty="0"/>
              <a:t>un identifiant pérenne fiable : </a:t>
            </a:r>
            <a:r>
              <a:rPr lang="fr-FR" dirty="0" err="1"/>
              <a:t>IdRef</a:t>
            </a:r>
            <a:endParaRPr lang="fr-FR" dirty="0"/>
          </a:p>
          <a:p>
            <a:pPr lvl="1"/>
            <a:r>
              <a:rPr lang="fr-FR" dirty="0"/>
              <a:t>une description de la structure (désambiguïsation, gestion des homonymes</a:t>
            </a:r>
            <a:r>
              <a:rPr lang="fr-FR" dirty="0" smtClean="0"/>
              <a:t>…)</a:t>
            </a:r>
          </a:p>
          <a:p>
            <a:pPr lvl="1"/>
            <a:r>
              <a:rPr lang="fr-FR" dirty="0"/>
              <a:t>l’ensemble des ressources liées dans le Sudoc, </a:t>
            </a:r>
            <a:r>
              <a:rPr lang="fr-FR" dirty="0" smtClean="0"/>
              <a:t>theses.fr, Calames</a:t>
            </a:r>
          </a:p>
          <a:p>
            <a:pPr lvl="1"/>
            <a:endParaRPr lang="fr-FR" dirty="0"/>
          </a:p>
          <a:p>
            <a:r>
              <a:rPr lang="fr-FR" dirty="0"/>
              <a:t>Des alignements existent </a:t>
            </a:r>
            <a:r>
              <a:rPr lang="fr-FR" dirty="0" smtClean="0"/>
              <a:t>et ont été faits </a:t>
            </a:r>
            <a:r>
              <a:rPr lang="fr-FR" dirty="0"/>
              <a:t>par les </a:t>
            </a:r>
            <a:r>
              <a:rPr lang="fr-FR" dirty="0" smtClean="0"/>
              <a:t>catalogueurs. L’ABES ne propose pas de service de calcul d’alignement.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Via </a:t>
            </a:r>
            <a:r>
              <a:rPr lang="fr-FR" dirty="0"/>
              <a:t>le catalogage des thèses, </a:t>
            </a:r>
            <a:r>
              <a:rPr lang="fr-FR" dirty="0" smtClean="0"/>
              <a:t>l’ABES estime avoir une responsabilité particulière dans la description de certaines structures de recherche.</a:t>
            </a:r>
          </a:p>
          <a:p>
            <a:endParaRPr lang="fr-FR" dirty="0" smtClean="0"/>
          </a:p>
          <a:p>
            <a:r>
              <a:rPr lang="fr-FR" dirty="0" err="1"/>
              <a:t>IdRef</a:t>
            </a:r>
            <a:r>
              <a:rPr lang="fr-FR" dirty="0"/>
              <a:t> a une bonne couverture des entités suivantes :</a:t>
            </a:r>
          </a:p>
          <a:p>
            <a:pPr lvl="1"/>
            <a:r>
              <a:rPr lang="fr-FR" dirty="0"/>
              <a:t>Les écoles doctorales</a:t>
            </a:r>
          </a:p>
          <a:p>
            <a:pPr lvl="2"/>
            <a:r>
              <a:rPr lang="fr-FR" dirty="0"/>
              <a:t>l’ABES a établi des consignes précises de catalogage</a:t>
            </a:r>
          </a:p>
          <a:p>
            <a:pPr lvl="2"/>
            <a:r>
              <a:rPr lang="fr-FR" dirty="0"/>
              <a:t>Résultat : fiabilité </a:t>
            </a:r>
            <a:r>
              <a:rPr lang="fr-FR" dirty="0" smtClean="0"/>
              <a:t>++, </a:t>
            </a:r>
            <a:r>
              <a:rPr lang="fr-FR" dirty="0"/>
              <a:t>gestion de l’historicité </a:t>
            </a:r>
            <a:r>
              <a:rPr lang="fr-FR" dirty="0" smtClean="0"/>
              <a:t>++</a:t>
            </a:r>
            <a:endParaRPr lang="fr-FR" dirty="0"/>
          </a:p>
          <a:p>
            <a:pPr lvl="1"/>
            <a:r>
              <a:rPr lang="fr-FR" dirty="0"/>
              <a:t>Les établissements habilités à délivrer le doctorat</a:t>
            </a:r>
          </a:p>
          <a:p>
            <a:pPr lvl="2"/>
            <a:r>
              <a:rPr lang="fr-FR" dirty="0"/>
              <a:t>l’ABES pourrait établir des consignes précises de catalogage </a:t>
            </a:r>
          </a:p>
          <a:p>
            <a:pPr lvl="1"/>
            <a:r>
              <a:rPr lang="fr-FR" dirty="0"/>
              <a:t>Les laboratoires</a:t>
            </a:r>
          </a:p>
          <a:p>
            <a:pPr lvl="2"/>
            <a:r>
              <a:rPr lang="fr-FR" dirty="0"/>
              <a:t>Certains établissements ont mené des chantiers particuliers en adaptant les consignes des écoles doctorales aux laboratoires</a:t>
            </a:r>
          </a:p>
          <a:p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sz="3600" dirty="0"/>
              <a:t>Identifiants de </a:t>
            </a:r>
            <a:r>
              <a:rPr lang="fr-FR" sz="3600" dirty="0" smtClean="0"/>
              <a:t>structures : </a:t>
            </a:r>
            <a:r>
              <a:rPr lang="fr-FR" sz="3600" dirty="0"/>
              <a:t>ce que </a:t>
            </a:r>
            <a:r>
              <a:rPr lang="fr-FR" sz="3600" dirty="0" smtClean="0"/>
              <a:t>nous faisons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581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126" name="Groupe 125"/>
          <p:cNvGrpSpPr/>
          <p:nvPr/>
        </p:nvGrpSpPr>
        <p:grpSpPr>
          <a:xfrm>
            <a:off x="221631" y="791227"/>
            <a:ext cx="8733572" cy="5912561"/>
            <a:chOff x="169763" y="983060"/>
            <a:chExt cx="8733572" cy="5683554"/>
          </a:xfrm>
        </p:grpSpPr>
        <p:sp>
          <p:nvSpPr>
            <p:cNvPr id="7" name="Rectangle 6"/>
            <p:cNvSpPr/>
            <p:nvPr/>
          </p:nvSpPr>
          <p:spPr>
            <a:xfrm>
              <a:off x="174005" y="983060"/>
              <a:ext cx="8729330" cy="226749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fr-FR" dirty="0" smtClean="0">
                  <a:solidFill>
                    <a:schemeClr val="bg1"/>
                  </a:solidFill>
                </a:rPr>
                <a:t>Identifiants</a:t>
              </a:r>
            </a:p>
            <a:p>
              <a:pPr algn="r"/>
              <a:r>
                <a:rPr lang="fr-FR" dirty="0" smtClean="0">
                  <a:solidFill>
                    <a:schemeClr val="bg1"/>
                  </a:solidFill>
                </a:rPr>
                <a:t>à vocation </a:t>
              </a:r>
              <a:r>
                <a:rPr lang="fr-FR" b="1" dirty="0" smtClean="0">
                  <a:solidFill>
                    <a:schemeClr val="bg1"/>
                  </a:solidFill>
                </a:rPr>
                <a:t>globale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9763" y="3266837"/>
              <a:ext cx="8729330" cy="27913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dirty="0" smtClean="0"/>
                <a:t>Identifiants</a:t>
              </a:r>
            </a:p>
            <a:p>
              <a:pPr algn="r"/>
              <a:r>
                <a:rPr lang="fr-FR" dirty="0" smtClean="0"/>
                <a:t>à vocation </a:t>
              </a:r>
              <a:r>
                <a:rPr lang="fr-FR" b="1" dirty="0" smtClean="0"/>
                <a:t>nationale</a:t>
              </a:r>
            </a:p>
            <a:p>
              <a:pPr algn="r"/>
              <a:endParaRPr lang="fr-FR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4005" y="5955795"/>
              <a:ext cx="8729330" cy="71081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dirty="0" smtClean="0"/>
                <a:t>Identifiants</a:t>
              </a:r>
            </a:p>
            <a:p>
              <a:pPr algn="r"/>
              <a:r>
                <a:rPr lang="fr-FR" dirty="0" smtClean="0"/>
                <a:t>à vocation </a:t>
              </a:r>
              <a:r>
                <a:rPr lang="fr-FR" b="1" dirty="0" smtClean="0"/>
                <a:t>locale</a:t>
              </a:r>
              <a:endParaRPr lang="fr-FR" b="1" dirty="0"/>
            </a:p>
          </p:txBody>
        </p:sp>
      </p:grpSp>
      <p:sp>
        <p:nvSpPr>
          <p:cNvPr id="11" name="Organigramme : Connecteur 10"/>
          <p:cNvSpPr/>
          <p:nvPr/>
        </p:nvSpPr>
        <p:spPr>
          <a:xfrm>
            <a:off x="192797" y="1685132"/>
            <a:ext cx="763505" cy="297125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VIAF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2" name="Organigramme : Connecteur 11"/>
          <p:cNvSpPr/>
          <p:nvPr/>
        </p:nvSpPr>
        <p:spPr>
          <a:xfrm>
            <a:off x="1188595" y="1685833"/>
            <a:ext cx="919510" cy="279914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ISNI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4" name="Organigramme : Connecteur 13"/>
          <p:cNvSpPr/>
          <p:nvPr/>
        </p:nvSpPr>
        <p:spPr>
          <a:xfrm>
            <a:off x="2560064" y="1642484"/>
            <a:ext cx="1649710" cy="370358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RIN </a:t>
            </a:r>
            <a:r>
              <a:rPr lang="fr-FR" sz="1200" dirty="0" err="1" smtClean="0">
                <a:solidFill>
                  <a:schemeClr val="tx1"/>
                </a:solidFill>
              </a:rPr>
              <a:t>Ringgold</a:t>
            </a:r>
            <a:r>
              <a:rPr lang="fr-FR" sz="1200" dirty="0" smtClean="0">
                <a:solidFill>
                  <a:schemeClr val="tx1"/>
                </a:solidFill>
              </a:rPr>
              <a:t> Id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Organigramme : Connecteur 14"/>
          <p:cNvSpPr/>
          <p:nvPr/>
        </p:nvSpPr>
        <p:spPr>
          <a:xfrm>
            <a:off x="830141" y="3710035"/>
            <a:ext cx="696304" cy="422973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ARK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6" name="Organigramme : Connecteur 15"/>
          <p:cNvSpPr/>
          <p:nvPr/>
        </p:nvSpPr>
        <p:spPr>
          <a:xfrm>
            <a:off x="705883" y="4275409"/>
            <a:ext cx="820562" cy="556224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IdRef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7" name="Organigramme : Connecteur 16"/>
          <p:cNvSpPr/>
          <p:nvPr/>
        </p:nvSpPr>
        <p:spPr>
          <a:xfrm>
            <a:off x="143190" y="6048605"/>
            <a:ext cx="1974265" cy="500034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ID </a:t>
            </a:r>
            <a:r>
              <a:rPr lang="fr-FR" sz="1000" dirty="0" smtClean="0">
                <a:solidFill>
                  <a:schemeClr val="tx1"/>
                </a:solidFill>
              </a:rPr>
              <a:t>structures locales (Lille, Limoges, Clermont, Bordeaux…)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8" name="Organigramme : Connecteur 17"/>
          <p:cNvSpPr/>
          <p:nvPr/>
        </p:nvSpPr>
        <p:spPr>
          <a:xfrm>
            <a:off x="2232983" y="4356866"/>
            <a:ext cx="1242808" cy="394394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AuréHAL</a:t>
            </a:r>
            <a:r>
              <a:rPr lang="fr-FR" sz="1200" dirty="0" smtClean="0">
                <a:solidFill>
                  <a:schemeClr val="tx1"/>
                </a:solidFill>
              </a:rPr>
              <a:t> Structures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41374" y="3512594"/>
            <a:ext cx="1539638" cy="1525630"/>
          </a:xfrm>
          <a:prstGeom prst="ellips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Organigramme : Connecteur 27"/>
          <p:cNvSpPr/>
          <p:nvPr/>
        </p:nvSpPr>
        <p:spPr>
          <a:xfrm>
            <a:off x="2235900" y="6048605"/>
            <a:ext cx="1397846" cy="478456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ID CRIS (Toulouse…)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0" name="Organigramme : Connecteur 29"/>
          <p:cNvSpPr/>
          <p:nvPr/>
        </p:nvSpPr>
        <p:spPr>
          <a:xfrm>
            <a:off x="3979143" y="6068862"/>
            <a:ext cx="1041785" cy="478456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ID </a:t>
            </a:r>
            <a:r>
              <a:rPr lang="fr-FR" sz="1000" dirty="0">
                <a:solidFill>
                  <a:schemeClr val="tx1"/>
                </a:solidFill>
              </a:rPr>
              <a:t>gestion doctorale (ADUM</a:t>
            </a:r>
            <a:r>
              <a:rPr lang="fr-FR" sz="1000" dirty="0" smtClean="0">
                <a:solidFill>
                  <a:schemeClr val="tx1"/>
                </a:solidFill>
              </a:rPr>
              <a:t>…)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43190" y="3972668"/>
            <a:ext cx="70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Fichier national des entités</a:t>
            </a:r>
            <a:endParaRPr lang="fr-FR" sz="1200" dirty="0"/>
          </a:p>
        </p:txBody>
      </p:sp>
      <p:cxnSp>
        <p:nvCxnSpPr>
          <p:cNvPr id="38" name="Connecteur droit 37"/>
          <p:cNvCxnSpPr>
            <a:stCxn id="11" idx="6"/>
            <a:endCxn id="12" idx="2"/>
          </p:cNvCxnSpPr>
          <p:nvPr/>
        </p:nvCxnSpPr>
        <p:spPr>
          <a:xfrm flipV="1">
            <a:off x="956302" y="1825790"/>
            <a:ext cx="232293" cy="7905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16" idx="0"/>
            <a:endCxn id="15" idx="4"/>
          </p:cNvCxnSpPr>
          <p:nvPr/>
        </p:nvCxnSpPr>
        <p:spPr>
          <a:xfrm flipV="1">
            <a:off x="1116164" y="4133008"/>
            <a:ext cx="62129" cy="142401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16" idx="6"/>
            <a:endCxn id="18" idx="2"/>
          </p:cNvCxnSpPr>
          <p:nvPr/>
        </p:nvCxnSpPr>
        <p:spPr>
          <a:xfrm>
            <a:off x="1526445" y="4553521"/>
            <a:ext cx="706538" cy="542"/>
          </a:xfrm>
          <a:prstGeom prst="straightConnector1">
            <a:avLst/>
          </a:prstGeom>
          <a:ln w="38100" cmpd="dbl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>
            <a:stCxn id="11" idx="4"/>
            <a:endCxn id="16" idx="1"/>
          </p:cNvCxnSpPr>
          <p:nvPr/>
        </p:nvCxnSpPr>
        <p:spPr>
          <a:xfrm>
            <a:off x="574550" y="1982257"/>
            <a:ext cx="251502" cy="2374609"/>
          </a:xfrm>
          <a:prstGeom prst="straightConnector1">
            <a:avLst/>
          </a:prstGeom>
          <a:ln w="38100" cmpd="dbl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>
            <a:stCxn id="28" idx="0"/>
            <a:endCxn id="16" idx="4"/>
          </p:cNvCxnSpPr>
          <p:nvPr/>
        </p:nvCxnSpPr>
        <p:spPr>
          <a:xfrm flipH="1" flipV="1">
            <a:off x="1116164" y="4831633"/>
            <a:ext cx="1818659" cy="1216972"/>
          </a:xfrm>
          <a:prstGeom prst="straightConnector1">
            <a:avLst/>
          </a:prstGeom>
          <a:ln w="38100" cmpd="dbl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17" idx="0"/>
            <a:endCxn id="16" idx="3"/>
          </p:cNvCxnSpPr>
          <p:nvPr/>
        </p:nvCxnSpPr>
        <p:spPr>
          <a:xfrm flipH="1" flipV="1">
            <a:off x="826052" y="4750176"/>
            <a:ext cx="304271" cy="1298429"/>
          </a:xfrm>
          <a:prstGeom prst="straightConnector1">
            <a:avLst/>
          </a:prstGeom>
          <a:ln w="38100" cmpd="dbl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>
            <a:stCxn id="30" idx="1"/>
            <a:endCxn id="16" idx="6"/>
          </p:cNvCxnSpPr>
          <p:nvPr/>
        </p:nvCxnSpPr>
        <p:spPr>
          <a:xfrm flipH="1" flipV="1">
            <a:off x="1526445" y="4553521"/>
            <a:ext cx="2605264" cy="1585409"/>
          </a:xfrm>
          <a:prstGeom prst="straightConnector1">
            <a:avLst/>
          </a:prstGeom>
          <a:ln w="38100" cmpd="dbl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15" idx="0"/>
            <a:endCxn id="12" idx="4"/>
          </p:cNvCxnSpPr>
          <p:nvPr/>
        </p:nvCxnSpPr>
        <p:spPr>
          <a:xfrm flipV="1">
            <a:off x="1178293" y="1965747"/>
            <a:ext cx="470057" cy="1744288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5323190" y="1243605"/>
            <a:ext cx="791782" cy="37709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4" name="Légende encadrée 1 3"/>
          <p:cNvSpPr/>
          <p:nvPr/>
        </p:nvSpPr>
        <p:spPr>
          <a:xfrm>
            <a:off x="467996" y="1393485"/>
            <a:ext cx="680779" cy="238189"/>
          </a:xfrm>
          <a:prstGeom prst="borderCallout1">
            <a:avLst>
              <a:gd name="adj1" fmla="val 18750"/>
              <a:gd name="adj2" fmla="val -8333"/>
              <a:gd name="adj3" fmla="val 158111"/>
              <a:gd name="adj4" fmla="val -14395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OCLC</a:t>
            </a:r>
            <a:endParaRPr lang="fr-FR" sz="1050" dirty="0"/>
          </a:p>
        </p:txBody>
      </p:sp>
      <p:sp>
        <p:nvSpPr>
          <p:cNvPr id="50" name="Légende encadrée 1 49"/>
          <p:cNvSpPr/>
          <p:nvPr/>
        </p:nvSpPr>
        <p:spPr>
          <a:xfrm>
            <a:off x="2062618" y="1513183"/>
            <a:ext cx="680779" cy="226721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ISNI-IA</a:t>
            </a:r>
            <a:endParaRPr lang="fr-FR" sz="1050" dirty="0"/>
          </a:p>
        </p:txBody>
      </p:sp>
      <p:sp>
        <p:nvSpPr>
          <p:cNvPr id="51" name="Légende encadrée 1 50"/>
          <p:cNvSpPr/>
          <p:nvPr/>
        </p:nvSpPr>
        <p:spPr>
          <a:xfrm>
            <a:off x="3618647" y="1444587"/>
            <a:ext cx="771288" cy="210721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/>
              <a:t>Ringgold</a:t>
            </a:r>
            <a:endParaRPr lang="fr-FR" sz="1050" dirty="0"/>
          </a:p>
        </p:txBody>
      </p:sp>
      <p:sp>
        <p:nvSpPr>
          <p:cNvPr id="52" name="Légende encadrée 1 51"/>
          <p:cNvSpPr/>
          <p:nvPr/>
        </p:nvSpPr>
        <p:spPr>
          <a:xfrm>
            <a:off x="3041479" y="4216663"/>
            <a:ext cx="680779" cy="140203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CCSD</a:t>
            </a:r>
            <a:endParaRPr lang="fr-FR" sz="1050" dirty="0"/>
          </a:p>
        </p:txBody>
      </p:sp>
      <p:sp>
        <p:nvSpPr>
          <p:cNvPr id="53" name="Légende encadrée 1 52"/>
          <p:cNvSpPr/>
          <p:nvPr/>
        </p:nvSpPr>
        <p:spPr>
          <a:xfrm>
            <a:off x="1501866" y="3605004"/>
            <a:ext cx="680779" cy="176231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/>
              <a:t>BnF</a:t>
            </a:r>
            <a:endParaRPr lang="fr-FR" sz="1050" dirty="0"/>
          </a:p>
        </p:txBody>
      </p:sp>
      <p:sp>
        <p:nvSpPr>
          <p:cNvPr id="56" name="Légende encadrée 1 55"/>
          <p:cNvSpPr/>
          <p:nvPr/>
        </p:nvSpPr>
        <p:spPr>
          <a:xfrm>
            <a:off x="1614100" y="4244048"/>
            <a:ext cx="680779" cy="150787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ABES</a:t>
            </a:r>
            <a:endParaRPr lang="fr-FR" sz="1050" dirty="0"/>
          </a:p>
        </p:txBody>
      </p:sp>
      <p:sp>
        <p:nvSpPr>
          <p:cNvPr id="62" name="Légende encadrée 1 61"/>
          <p:cNvSpPr/>
          <p:nvPr/>
        </p:nvSpPr>
        <p:spPr>
          <a:xfrm>
            <a:off x="6114972" y="1116914"/>
            <a:ext cx="998936" cy="233019"/>
          </a:xfrm>
          <a:prstGeom prst="borderCallout1">
            <a:avLst>
              <a:gd name="adj1" fmla="val 18750"/>
              <a:gd name="adj2" fmla="val -8333"/>
              <a:gd name="adj3" fmla="val 85302"/>
              <a:gd name="adj4" fmla="val -31989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/>
              <a:t>DigitalScience</a:t>
            </a:r>
            <a:endParaRPr lang="fr-FR" sz="1050" dirty="0"/>
          </a:p>
        </p:txBody>
      </p:sp>
      <p:cxnSp>
        <p:nvCxnSpPr>
          <p:cNvPr id="59" name="Connecteur droit 58"/>
          <p:cNvCxnSpPr>
            <a:stCxn id="12" idx="6"/>
            <a:endCxn id="14" idx="2"/>
          </p:cNvCxnSpPr>
          <p:nvPr/>
        </p:nvCxnSpPr>
        <p:spPr>
          <a:xfrm>
            <a:off x="2108105" y="1825790"/>
            <a:ext cx="451959" cy="1873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>
            <a:off x="6114972" y="2516332"/>
            <a:ext cx="1507004" cy="37709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Open </a:t>
            </a:r>
            <a:r>
              <a:rPr lang="fr-FR" sz="1200" dirty="0" err="1" smtClean="0">
                <a:solidFill>
                  <a:schemeClr val="tx1"/>
                </a:solidFill>
              </a:rPr>
              <a:t>funder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Registry</a:t>
            </a:r>
            <a:r>
              <a:rPr lang="fr-FR" sz="1200" dirty="0" smtClean="0">
                <a:solidFill>
                  <a:schemeClr val="tx1"/>
                </a:solidFill>
              </a:rPr>
              <a:t> Id</a:t>
            </a:r>
          </a:p>
        </p:txBody>
      </p:sp>
      <p:sp>
        <p:nvSpPr>
          <p:cNvPr id="66" name="Légende encadrée 1 65"/>
          <p:cNvSpPr/>
          <p:nvPr/>
        </p:nvSpPr>
        <p:spPr>
          <a:xfrm>
            <a:off x="7754701" y="2373913"/>
            <a:ext cx="697510" cy="315271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/>
              <a:t>CrossRef</a:t>
            </a:r>
            <a:r>
              <a:rPr lang="fr-FR" sz="1050" dirty="0" smtClean="0"/>
              <a:t> / Elsevier</a:t>
            </a:r>
            <a:endParaRPr lang="fr-FR" sz="1050" dirty="0"/>
          </a:p>
        </p:txBody>
      </p:sp>
      <p:sp>
        <p:nvSpPr>
          <p:cNvPr id="75" name="Légende sans bordure 2 74"/>
          <p:cNvSpPr/>
          <p:nvPr/>
        </p:nvSpPr>
        <p:spPr>
          <a:xfrm>
            <a:off x="7802016" y="2804792"/>
            <a:ext cx="1097077" cy="28028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963"/>
              <a:gd name="adj6" fmla="val -276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13 000 bailleurs de fonds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83" name="Légende sans bordure 2 82"/>
          <p:cNvSpPr/>
          <p:nvPr/>
        </p:nvSpPr>
        <p:spPr>
          <a:xfrm>
            <a:off x="6182650" y="1419880"/>
            <a:ext cx="2182752" cy="168165"/>
          </a:xfrm>
          <a:prstGeom prst="callout2">
            <a:avLst>
              <a:gd name="adj1" fmla="val 63009"/>
              <a:gd name="adj2" fmla="val 1409"/>
              <a:gd name="adj3" fmla="val 75654"/>
              <a:gd name="adj4" fmla="val -13744"/>
              <a:gd name="adj5" fmla="val 60732"/>
              <a:gd name="adj6" fmla="val -212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74 000 organismes de recherche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84" name="Légende sans bordure 2 83"/>
          <p:cNvSpPr/>
          <p:nvPr/>
        </p:nvSpPr>
        <p:spPr>
          <a:xfrm>
            <a:off x="3751809" y="1953533"/>
            <a:ext cx="2599845" cy="201707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96"/>
              <a:gd name="adj6" fmla="val -16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430 000 éditeurs, institutions et organismes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2277768" y="962816"/>
            <a:ext cx="931258" cy="37709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OrgRef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97" name="Légende encadrée 1 96"/>
          <p:cNvSpPr/>
          <p:nvPr/>
        </p:nvSpPr>
        <p:spPr>
          <a:xfrm>
            <a:off x="1234047" y="804095"/>
            <a:ext cx="998936" cy="233019"/>
          </a:xfrm>
          <a:prstGeom prst="borderCallout1">
            <a:avLst>
              <a:gd name="adj1" fmla="val 37002"/>
              <a:gd name="adj2" fmla="val 98106"/>
              <a:gd name="adj3" fmla="val 94428"/>
              <a:gd name="adj4" fmla="val 135120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/>
              <a:t>DataSalon</a:t>
            </a:r>
            <a:endParaRPr lang="fr-FR" sz="1050" dirty="0"/>
          </a:p>
        </p:txBody>
      </p:sp>
      <p:cxnSp>
        <p:nvCxnSpPr>
          <p:cNvPr id="99" name="Connecteur droit 98"/>
          <p:cNvCxnSpPr>
            <a:endCxn id="96" idx="2"/>
          </p:cNvCxnSpPr>
          <p:nvPr/>
        </p:nvCxnSpPr>
        <p:spPr>
          <a:xfrm flipV="1">
            <a:off x="850620" y="1151363"/>
            <a:ext cx="1427148" cy="577283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>
            <a:stCxn id="12" idx="0"/>
            <a:endCxn id="96" idx="3"/>
          </p:cNvCxnSpPr>
          <p:nvPr/>
        </p:nvCxnSpPr>
        <p:spPr>
          <a:xfrm flipV="1">
            <a:off x="1648350" y="1284685"/>
            <a:ext cx="765798" cy="401148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Ellipse 114"/>
          <p:cNvSpPr/>
          <p:nvPr/>
        </p:nvSpPr>
        <p:spPr>
          <a:xfrm>
            <a:off x="3450924" y="2531110"/>
            <a:ext cx="931258" cy="37709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Org</a:t>
            </a:r>
            <a:r>
              <a:rPr lang="fr-FR" sz="1200" dirty="0" smtClean="0">
                <a:solidFill>
                  <a:schemeClr val="tx1"/>
                </a:solidFill>
              </a:rPr>
              <a:t> Id</a:t>
            </a:r>
          </a:p>
        </p:txBody>
      </p:sp>
      <p:sp>
        <p:nvSpPr>
          <p:cNvPr id="116" name="Légende encadrée 1 115"/>
          <p:cNvSpPr/>
          <p:nvPr/>
        </p:nvSpPr>
        <p:spPr>
          <a:xfrm>
            <a:off x="4460057" y="2285709"/>
            <a:ext cx="1522190" cy="461246"/>
          </a:xfrm>
          <a:prstGeom prst="borderCallout1">
            <a:avLst>
              <a:gd name="adj1" fmla="val 18750"/>
              <a:gd name="adj2" fmla="val -8333"/>
              <a:gd name="adj3" fmla="val 85302"/>
              <a:gd name="adj4" fmla="val -31989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ISNI suite aux besoins de </a:t>
            </a:r>
            <a:r>
              <a:rPr lang="fr-FR" sz="1050" dirty="0" err="1" smtClean="0"/>
              <a:t>DataCite</a:t>
            </a:r>
            <a:r>
              <a:rPr lang="fr-FR" sz="1050" dirty="0" smtClean="0"/>
              <a:t>, ORCID, </a:t>
            </a:r>
            <a:r>
              <a:rPr lang="fr-FR" sz="1050" dirty="0" err="1" smtClean="0"/>
              <a:t>CrossRef</a:t>
            </a:r>
            <a:endParaRPr lang="fr-FR" sz="1050" dirty="0"/>
          </a:p>
        </p:txBody>
      </p:sp>
      <p:sp>
        <p:nvSpPr>
          <p:cNvPr id="125" name="Organigramme : Connecteur 124"/>
          <p:cNvSpPr/>
          <p:nvPr/>
        </p:nvSpPr>
        <p:spPr>
          <a:xfrm>
            <a:off x="2309708" y="3470403"/>
            <a:ext cx="1463541" cy="526669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Id RNSR</a:t>
            </a:r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Répertoire national des structures de recherche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9" name="Légende encadrée 1 128"/>
          <p:cNvSpPr/>
          <p:nvPr/>
        </p:nvSpPr>
        <p:spPr>
          <a:xfrm>
            <a:off x="3641736" y="3303362"/>
            <a:ext cx="868441" cy="191877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MESR-DGRI</a:t>
            </a:r>
            <a:endParaRPr lang="fr-FR" sz="1050" dirty="0"/>
          </a:p>
        </p:txBody>
      </p:sp>
      <p:sp>
        <p:nvSpPr>
          <p:cNvPr id="130" name="Légende sans bordure 2 129"/>
          <p:cNvSpPr/>
          <p:nvPr/>
        </p:nvSpPr>
        <p:spPr>
          <a:xfrm>
            <a:off x="3837621" y="3482894"/>
            <a:ext cx="2514033" cy="282088"/>
          </a:xfrm>
          <a:prstGeom prst="callout2">
            <a:avLst>
              <a:gd name="adj1" fmla="val 41361"/>
              <a:gd name="adj2" fmla="val 733"/>
              <a:gd name="adj3" fmla="val 18597"/>
              <a:gd name="adj4" fmla="val -1842"/>
              <a:gd name="adj5" fmla="val 74718"/>
              <a:gd name="adj6" fmla="val -66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Structures de recherche opérationnelles de la recherche publique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31" name="Organigramme : Connecteur 130"/>
          <p:cNvSpPr/>
          <p:nvPr/>
        </p:nvSpPr>
        <p:spPr>
          <a:xfrm>
            <a:off x="6489783" y="3246916"/>
            <a:ext cx="1374663" cy="486821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Base SIRENE </a:t>
            </a:r>
            <a:r>
              <a:rPr lang="fr-FR" sz="800" dirty="0" smtClean="0">
                <a:solidFill>
                  <a:schemeClr val="tx1"/>
                </a:solidFill>
              </a:rPr>
              <a:t>(n° SIREN et SIRET)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3" name="Légende encadrée 1 132"/>
          <p:cNvSpPr/>
          <p:nvPr/>
        </p:nvSpPr>
        <p:spPr>
          <a:xfrm>
            <a:off x="7914043" y="3297472"/>
            <a:ext cx="680779" cy="150787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INSEE</a:t>
            </a:r>
            <a:endParaRPr lang="fr-FR" sz="1050" dirty="0"/>
          </a:p>
        </p:txBody>
      </p:sp>
      <p:sp>
        <p:nvSpPr>
          <p:cNvPr id="134" name="Légende sans bordure 2 133"/>
          <p:cNvSpPr/>
          <p:nvPr/>
        </p:nvSpPr>
        <p:spPr>
          <a:xfrm>
            <a:off x="7357552" y="3766453"/>
            <a:ext cx="1593409" cy="28028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029"/>
              <a:gd name="adj6" fmla="val -190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entreprises, </a:t>
            </a:r>
            <a:r>
              <a:rPr lang="fr-FR" sz="1050" dirty="0" smtClean="0">
                <a:solidFill>
                  <a:schemeClr val="tx1"/>
                </a:solidFill>
              </a:rPr>
              <a:t>organismes </a:t>
            </a:r>
            <a:r>
              <a:rPr lang="fr-FR" sz="1050" dirty="0">
                <a:solidFill>
                  <a:schemeClr val="tx1"/>
                </a:solidFill>
              </a:rPr>
              <a:t>et </a:t>
            </a:r>
            <a:r>
              <a:rPr lang="fr-FR" sz="1050" dirty="0" smtClean="0">
                <a:solidFill>
                  <a:schemeClr val="tx1"/>
                </a:solidFill>
              </a:rPr>
              <a:t>associations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35" name="Organigramme : Connecteur 134"/>
          <p:cNvSpPr/>
          <p:nvPr/>
        </p:nvSpPr>
        <p:spPr>
          <a:xfrm>
            <a:off x="3736128" y="3923668"/>
            <a:ext cx="1374663" cy="243411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LabIntel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43" name="Légende encadrée 1 142"/>
          <p:cNvSpPr/>
          <p:nvPr/>
        </p:nvSpPr>
        <p:spPr>
          <a:xfrm>
            <a:off x="5020928" y="3845827"/>
            <a:ext cx="680779" cy="140203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CNRS</a:t>
            </a:r>
            <a:endParaRPr lang="fr-FR" sz="1050" dirty="0"/>
          </a:p>
        </p:txBody>
      </p:sp>
      <p:sp>
        <p:nvSpPr>
          <p:cNvPr id="144" name="Légende sans bordure 2 143"/>
          <p:cNvSpPr/>
          <p:nvPr/>
        </p:nvSpPr>
        <p:spPr>
          <a:xfrm>
            <a:off x="5189232" y="4017194"/>
            <a:ext cx="1347979" cy="25821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53"/>
              <a:gd name="adj6" fmla="val -231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Laboratoires et unités du CNRS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45" name="Organigramme : Connecteur 144"/>
          <p:cNvSpPr/>
          <p:nvPr/>
        </p:nvSpPr>
        <p:spPr>
          <a:xfrm>
            <a:off x="3542644" y="4421061"/>
            <a:ext cx="1374663" cy="930013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Annuaire des </a:t>
            </a:r>
            <a:r>
              <a:rPr lang="fr-FR" sz="1200" dirty="0" smtClean="0">
                <a:solidFill>
                  <a:schemeClr val="tx1"/>
                </a:solidFill>
              </a:rPr>
              <a:t>formations doctorales </a:t>
            </a:r>
            <a:r>
              <a:rPr lang="fr-FR" sz="1000" dirty="0" smtClean="0">
                <a:solidFill>
                  <a:schemeClr val="tx1"/>
                </a:solidFill>
              </a:rPr>
              <a:t>et des unités de recherche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46" name="Légende encadrée 1 145"/>
          <p:cNvSpPr/>
          <p:nvPr/>
        </p:nvSpPr>
        <p:spPr>
          <a:xfrm>
            <a:off x="4853370" y="4602067"/>
            <a:ext cx="838411" cy="160874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MESR-DGRI</a:t>
            </a:r>
            <a:endParaRPr lang="fr-FR" sz="1050" dirty="0"/>
          </a:p>
        </p:txBody>
      </p:sp>
      <p:sp>
        <p:nvSpPr>
          <p:cNvPr id="148" name="Légende sans bordure 2 147"/>
          <p:cNvSpPr/>
          <p:nvPr/>
        </p:nvSpPr>
        <p:spPr>
          <a:xfrm>
            <a:off x="4926975" y="4988509"/>
            <a:ext cx="800074" cy="28028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109"/>
              <a:gd name="adj6" fmla="val -331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Ecoles doctorales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77" name="Organigramme : Connecteur 176"/>
          <p:cNvSpPr/>
          <p:nvPr/>
        </p:nvSpPr>
        <p:spPr>
          <a:xfrm>
            <a:off x="5942488" y="4871677"/>
            <a:ext cx="2084428" cy="935476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Et aussi des jeux de données en licence ouverte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78" name="Légende encadrée 1 177"/>
          <p:cNvSpPr/>
          <p:nvPr/>
        </p:nvSpPr>
        <p:spPr>
          <a:xfrm>
            <a:off x="7919989" y="4805993"/>
            <a:ext cx="921509" cy="493627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/>
              <a:t>ScanR</a:t>
            </a:r>
            <a:r>
              <a:rPr lang="fr-FR" sz="1050" dirty="0" smtClean="0"/>
              <a:t> retravaille et enrichit</a:t>
            </a:r>
            <a:endParaRPr lang="fr-FR" sz="1050" dirty="0"/>
          </a:p>
        </p:txBody>
      </p:sp>
      <p:sp>
        <p:nvSpPr>
          <p:cNvPr id="180" name="Légende encadrée 1 179"/>
          <p:cNvSpPr/>
          <p:nvPr/>
        </p:nvSpPr>
        <p:spPr>
          <a:xfrm>
            <a:off x="7862394" y="5700755"/>
            <a:ext cx="921509" cy="202146"/>
          </a:xfrm>
          <a:prstGeom prst="borderCallout1">
            <a:avLst>
              <a:gd name="adj1" fmla="val 18750"/>
              <a:gd name="adj2" fmla="val -8333"/>
              <a:gd name="adj3" fmla="val -21860"/>
              <a:gd name="adj4" fmla="val -27526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Data.gouv.fr</a:t>
            </a:r>
            <a:endParaRPr lang="fr-FR" sz="1050" dirty="0"/>
          </a:p>
        </p:txBody>
      </p:sp>
      <p:cxnSp>
        <p:nvCxnSpPr>
          <p:cNvPr id="181" name="Connecteur droit avec flèche 180"/>
          <p:cNvCxnSpPr>
            <a:endCxn id="145" idx="4"/>
          </p:cNvCxnSpPr>
          <p:nvPr/>
        </p:nvCxnSpPr>
        <p:spPr>
          <a:xfrm flipH="1" flipV="1">
            <a:off x="4229976" y="5351074"/>
            <a:ext cx="226793" cy="736518"/>
          </a:xfrm>
          <a:prstGeom prst="straightConnector1">
            <a:avLst/>
          </a:prstGeom>
          <a:ln w="38100" cmpd="dbl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Légende sans bordure 2 185"/>
          <p:cNvSpPr/>
          <p:nvPr/>
        </p:nvSpPr>
        <p:spPr>
          <a:xfrm>
            <a:off x="4446801" y="2879415"/>
            <a:ext cx="1401738" cy="18598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963"/>
              <a:gd name="adj6" fmla="val -276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e</a:t>
            </a:r>
            <a:r>
              <a:rPr lang="fr-FR" sz="1050" dirty="0" smtClean="0">
                <a:solidFill>
                  <a:schemeClr val="tx1"/>
                </a:solidFill>
              </a:rPr>
              <a:t>n projet</a:t>
            </a:r>
            <a:endParaRPr lang="fr-FR" sz="1050" dirty="0">
              <a:solidFill>
                <a:schemeClr val="tx1"/>
              </a:solidFill>
            </a:endParaRPr>
          </a:p>
        </p:txBody>
      </p:sp>
      <p:cxnSp>
        <p:nvCxnSpPr>
          <p:cNvPr id="68" name="Connecteur droit 67"/>
          <p:cNvCxnSpPr>
            <a:stCxn id="12" idx="5"/>
            <a:endCxn id="115" idx="2"/>
          </p:cNvCxnSpPr>
          <p:nvPr/>
        </p:nvCxnSpPr>
        <p:spPr>
          <a:xfrm>
            <a:off x="1973446" y="1924755"/>
            <a:ext cx="1477478" cy="7949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rganigramme : Connecteur 75"/>
          <p:cNvSpPr/>
          <p:nvPr/>
        </p:nvSpPr>
        <p:spPr>
          <a:xfrm>
            <a:off x="5361316" y="6083798"/>
            <a:ext cx="1521299" cy="478456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SI local (brique SINAPS) AMUE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1" name="Légende sans bordure 2 80"/>
          <p:cNvSpPr/>
          <p:nvPr/>
        </p:nvSpPr>
        <p:spPr>
          <a:xfrm>
            <a:off x="3408659" y="900391"/>
            <a:ext cx="2182752" cy="16816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0732"/>
              <a:gd name="adj6" fmla="val -212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31 000 organismes de recherche</a:t>
            </a:r>
            <a:endParaRPr lang="fr-FR" sz="1050" dirty="0">
              <a:solidFill>
                <a:schemeClr val="tx1"/>
              </a:solidFill>
            </a:endParaRPr>
          </a:p>
        </p:txBody>
      </p:sp>
      <p:cxnSp>
        <p:nvCxnSpPr>
          <p:cNvPr id="82" name="Connecteur droit 81"/>
          <p:cNvCxnSpPr>
            <a:stCxn id="96" idx="6"/>
          </p:cNvCxnSpPr>
          <p:nvPr/>
        </p:nvCxnSpPr>
        <p:spPr>
          <a:xfrm>
            <a:off x="3209026" y="1151363"/>
            <a:ext cx="2081088" cy="291326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157309" y="-138462"/>
            <a:ext cx="948721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organismes (en particulier de recherche)</a:t>
            </a:r>
          </a:p>
        </p:txBody>
      </p:sp>
    </p:spTree>
    <p:extLst>
      <p:ext uri="{BB962C8B-B14F-4D97-AF65-F5344CB8AC3E}">
        <p14:creationId xmlns:p14="http://schemas.microsoft.com/office/powerpoint/2010/main" val="26060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985971" y="5194576"/>
            <a:ext cx="1542721" cy="148841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51932" y="3368288"/>
            <a:ext cx="3183946" cy="34308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0992" y="3869810"/>
            <a:ext cx="1637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chemeClr val="bg1"/>
                </a:solidFill>
              </a:rPr>
              <a:t>IdRef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232 000 notices de collectivités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67493" y="5304328"/>
            <a:ext cx="1155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RNSR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 3 662 structures actives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586041" y="5938783"/>
            <a:ext cx="225260" cy="345191"/>
          </a:xfrm>
          <a:prstGeom prst="ellipse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>
            <a:stCxn id="14" idx="5"/>
            <a:endCxn id="10" idx="2"/>
          </p:cNvCxnSpPr>
          <p:nvPr/>
        </p:nvCxnSpPr>
        <p:spPr>
          <a:xfrm flipV="1">
            <a:off x="3252170" y="6111379"/>
            <a:ext cx="3333871" cy="2653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 rot="911160">
            <a:off x="3044094" y="5288146"/>
            <a:ext cx="354277" cy="971166"/>
          </a:xfrm>
          <a:prstGeom prst="ellipse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807830" y="3507845"/>
            <a:ext cx="2011198" cy="15758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345891" y="3736939"/>
            <a:ext cx="158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AuréHAL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Structures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6 252 structures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613042" y="4656572"/>
            <a:ext cx="225260" cy="345191"/>
          </a:xfrm>
          <a:prstGeom prst="ellipse">
            <a:avLst/>
          </a:prstGeom>
          <a:pattFill prst="shingle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>
            <a:stCxn id="19" idx="4"/>
            <a:endCxn id="17" idx="4"/>
          </p:cNvCxnSpPr>
          <p:nvPr/>
        </p:nvCxnSpPr>
        <p:spPr>
          <a:xfrm flipV="1">
            <a:off x="3362027" y="5001763"/>
            <a:ext cx="3363645" cy="465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 rot="19735484">
            <a:off x="2814201" y="3946309"/>
            <a:ext cx="506163" cy="1142056"/>
          </a:xfrm>
          <a:prstGeom prst="ellipse">
            <a:avLst/>
          </a:prstGeom>
          <a:pattFill prst="shingle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65564" y="5070717"/>
            <a:ext cx="2524192" cy="14595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Sous-ensembles :  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2 488 laboratoires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415 écoles doctorales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187 </a:t>
            </a:r>
            <a:r>
              <a:rPr lang="fr-FR" sz="1200" dirty="0" err="1" smtClean="0">
                <a:solidFill>
                  <a:schemeClr val="tx1"/>
                </a:solidFill>
              </a:rPr>
              <a:t>étab</a:t>
            </a:r>
            <a:r>
              <a:rPr lang="fr-FR" sz="1200" dirty="0" smtClean="0">
                <a:solidFill>
                  <a:schemeClr val="tx1"/>
                </a:solidFill>
              </a:rPr>
              <a:t> habilités 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181 équipes de recherche ou d’accueil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5800" y="643824"/>
            <a:ext cx="2011374" cy="17233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3 662 structures actives</a:t>
            </a:r>
          </a:p>
          <a:p>
            <a:pPr algn="ctr"/>
            <a:r>
              <a:rPr lang="fr-FR" sz="800" dirty="0"/>
              <a:t>Source : </a:t>
            </a:r>
            <a:r>
              <a:rPr lang="fr-FR" sz="800" dirty="0">
                <a:hlinkClick r:id="rId3"/>
              </a:rPr>
              <a:t>https://data.enseignementsup-recherche.gouv.fr/explore/dataset/fr-esr-structures-recherche-publiques-actives/</a:t>
            </a:r>
            <a:r>
              <a:rPr lang="fr-FR" sz="800" dirty="0"/>
              <a:t> </a:t>
            </a:r>
          </a:p>
          <a:p>
            <a:pPr algn="ctr"/>
            <a:endParaRPr lang="fr-FR" sz="1400" dirty="0"/>
          </a:p>
        </p:txBody>
      </p:sp>
      <p:sp>
        <p:nvSpPr>
          <p:cNvPr id="23" name="Ellipse 22"/>
          <p:cNvSpPr/>
          <p:nvPr/>
        </p:nvSpPr>
        <p:spPr>
          <a:xfrm>
            <a:off x="3665010" y="643824"/>
            <a:ext cx="3266959" cy="1457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21 548 établissements </a:t>
            </a:r>
            <a:r>
              <a:rPr lang="fr-FR" sz="1400" dirty="0"/>
              <a:t>publics et privés impliqués dans la recherche et </a:t>
            </a:r>
            <a:r>
              <a:rPr lang="fr-FR" sz="1400" dirty="0" smtClean="0"/>
              <a:t>développement</a:t>
            </a:r>
          </a:p>
          <a:p>
            <a:pPr algn="ctr"/>
            <a:r>
              <a:rPr lang="fr-FR" sz="800" dirty="0"/>
              <a:t>Source : </a:t>
            </a:r>
            <a:r>
              <a:rPr lang="fr-FR" sz="800" dirty="0">
                <a:hlinkClick r:id="rId4"/>
              </a:rPr>
              <a:t>https://data.enseignementsup-recherche.gouv.fr/explore/dataset/fr-esr-etablissements-publics-prives-impliques-recherche-developpement</a:t>
            </a:r>
            <a:r>
              <a:rPr lang="fr-FR" sz="800" dirty="0" smtClean="0">
                <a:hlinkClick r:id="rId4"/>
              </a:rPr>
              <a:t>/</a:t>
            </a:r>
            <a:r>
              <a:rPr lang="fr-FR" sz="800" dirty="0" smtClean="0"/>
              <a:t> </a:t>
            </a:r>
            <a:endParaRPr lang="fr-FR" sz="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968583" y="793782"/>
            <a:ext cx="200262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ans le monde réel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100169" y="3435624"/>
            <a:ext cx="304383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ans le monde des identifiants</a:t>
            </a:r>
            <a:endParaRPr lang="fr-FR" dirty="0"/>
          </a:p>
        </p:txBody>
      </p:sp>
      <p:sp>
        <p:nvSpPr>
          <p:cNvPr id="44" name="Ellipse 43"/>
          <p:cNvSpPr/>
          <p:nvPr/>
        </p:nvSpPr>
        <p:spPr>
          <a:xfrm>
            <a:off x="6811301" y="1226657"/>
            <a:ext cx="2332699" cy="16912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246 </a:t>
            </a:r>
            <a:r>
              <a:rPr lang="fr-FR" sz="1400" dirty="0" smtClean="0"/>
              <a:t>principaux </a:t>
            </a:r>
            <a:r>
              <a:rPr lang="fr-FR" sz="1400" dirty="0"/>
              <a:t>établissements d'enseignement supérieur</a:t>
            </a:r>
            <a:endParaRPr lang="fr-FR" sz="1400" dirty="0" smtClean="0"/>
          </a:p>
          <a:p>
            <a:pPr algn="ctr"/>
            <a:r>
              <a:rPr lang="fr-FR" sz="800" dirty="0"/>
              <a:t>Source : </a:t>
            </a:r>
            <a:r>
              <a:rPr lang="fr-FR" sz="800" dirty="0">
                <a:hlinkClick r:id="rId5"/>
              </a:rPr>
              <a:t>https://data.enseignementsup-recherche.gouv.fr/explore/dataset/fr-esr-principaux-etablissements-enseignement-superieur</a:t>
            </a:r>
            <a:r>
              <a:rPr lang="fr-FR" sz="800" dirty="0" smtClean="0">
                <a:hlinkClick r:id="rId5"/>
              </a:rPr>
              <a:t>/</a:t>
            </a:r>
            <a:r>
              <a:rPr lang="fr-FR" sz="800" dirty="0" smtClean="0"/>
              <a:t> </a:t>
            </a:r>
            <a:endParaRPr lang="fr-FR" sz="800" dirty="0"/>
          </a:p>
        </p:txBody>
      </p:sp>
      <p:sp>
        <p:nvSpPr>
          <p:cNvPr id="45" name="Ellipse 44"/>
          <p:cNvSpPr/>
          <p:nvPr/>
        </p:nvSpPr>
        <p:spPr>
          <a:xfrm>
            <a:off x="2088459" y="1217987"/>
            <a:ext cx="1500246" cy="16912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267 écoles doctorales </a:t>
            </a:r>
            <a:r>
              <a:rPr lang="fr-FR" sz="800" dirty="0" smtClean="0"/>
              <a:t>Source </a:t>
            </a:r>
            <a:r>
              <a:rPr lang="fr-FR" sz="800" dirty="0"/>
              <a:t>: </a:t>
            </a:r>
            <a:r>
              <a:rPr lang="fr-FR" sz="800" dirty="0">
                <a:hlinkClick r:id="rId6"/>
              </a:rPr>
              <a:t>https://data.enseignementsup-recherche.gouv.fr/explore/dataset/fr-esr-ecoles_doctorales_annuaire</a:t>
            </a:r>
            <a:r>
              <a:rPr lang="fr-FR" sz="800" dirty="0" smtClean="0">
                <a:hlinkClick r:id="rId6"/>
              </a:rPr>
              <a:t>/</a:t>
            </a:r>
            <a:r>
              <a:rPr lang="fr-FR" sz="800" dirty="0" smtClean="0"/>
              <a:t> </a:t>
            </a:r>
            <a:endParaRPr lang="fr-FR" sz="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22218" y="-4226"/>
            <a:ext cx="9166218" cy="709346"/>
          </a:xfrm>
        </p:spPr>
        <p:txBody>
          <a:bodyPr>
            <a:noAutofit/>
          </a:bodyPr>
          <a:lstStyle/>
          <a:p>
            <a:r>
              <a:rPr lang="fr-FR" sz="3200" dirty="0"/>
              <a:t>Zoom sur les structures : quelques repères statistiques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968583" y="3992085"/>
            <a:ext cx="2002629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fr-FR" sz="1300" dirty="0"/>
              <a:t>mars 2018 :</a:t>
            </a:r>
          </a:p>
          <a:p>
            <a:pPr marL="285750" indent="-285750">
              <a:buFontTx/>
              <a:buChar char="-"/>
            </a:pPr>
            <a:r>
              <a:rPr lang="fr-FR" sz="1300" dirty="0"/>
              <a:t>Dans </a:t>
            </a:r>
            <a:r>
              <a:rPr lang="fr-FR" sz="1300" dirty="0" err="1"/>
              <a:t>AuréHal</a:t>
            </a:r>
            <a:r>
              <a:rPr lang="fr-FR" sz="1300" dirty="0"/>
              <a:t> : 919 structures ont un IdRef</a:t>
            </a:r>
          </a:p>
          <a:p>
            <a:pPr marL="285750" indent="-285750">
              <a:buFontTx/>
              <a:buChar char="-"/>
            </a:pPr>
            <a:r>
              <a:rPr lang="fr-FR" sz="1300" dirty="0"/>
              <a:t>Dans IdRef : 314 structures ont à la fois un IdRef et un numéro </a:t>
            </a:r>
            <a:r>
              <a:rPr lang="fr-FR" sz="1300" dirty="0" err="1" smtClean="0"/>
              <a:t>AuréHAL</a:t>
            </a:r>
            <a:endParaRPr lang="fr-FR" sz="13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960930" y="5864154"/>
            <a:ext cx="200262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mars 2018 : </a:t>
            </a:r>
          </a:p>
          <a:p>
            <a:r>
              <a:rPr lang="fr-FR" sz="1400" dirty="0"/>
              <a:t>- 206 structures ont à la fois un IdRef et un </a:t>
            </a:r>
            <a:r>
              <a:rPr lang="fr-FR" sz="1400" dirty="0" err="1" smtClean="0"/>
              <a:t>IdRNSR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132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343" y="1206076"/>
            <a:ext cx="5082657" cy="35257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19" y="4360306"/>
            <a:ext cx="5648325" cy="18097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1257"/>
            <a:ext cx="3844176" cy="19220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93345"/>
            <a:ext cx="3714750" cy="10668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fr-FR" sz="3200" dirty="0"/>
              <a:t>Exemple d’une structure alignée dans IdRef et </a:t>
            </a:r>
            <a:r>
              <a:rPr lang="fr-FR" sz="3200" dirty="0" err="1"/>
              <a:t>AuréHAL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705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15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Une importance majeure pour le signalement des travaux académiques, en premier lieu les thèses de doctorat</a:t>
            </a:r>
          </a:p>
          <a:p>
            <a:endParaRPr lang="fr-FR" dirty="0"/>
          </a:p>
          <a:p>
            <a:r>
              <a:rPr lang="fr-FR" dirty="0" smtClean="0"/>
              <a:t>A l’échelle nationales, l’ABES constate des besoins convergents d’identification des structures dans des contextes divers :</a:t>
            </a:r>
          </a:p>
          <a:p>
            <a:pPr lvl="1"/>
            <a:r>
              <a:rPr lang="fr-FR" dirty="0" smtClean="0"/>
              <a:t>« Catalogage traditionnel » </a:t>
            </a:r>
            <a:r>
              <a:rPr lang="fr-FR" dirty="0" err="1" smtClean="0"/>
              <a:t>Sudoc</a:t>
            </a:r>
            <a:endParaRPr lang="fr-FR" dirty="0" smtClean="0"/>
          </a:p>
          <a:p>
            <a:pPr lvl="1"/>
            <a:r>
              <a:rPr lang="fr-FR" dirty="0" smtClean="0"/>
              <a:t>Chaine de traitement des thèses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rchives ouvertes / Archives institutionnelles</a:t>
            </a:r>
          </a:p>
          <a:p>
            <a:pPr lvl="1"/>
            <a:r>
              <a:rPr lang="fr-FR" dirty="0" smtClean="0"/>
              <a:t>CRIS</a:t>
            </a:r>
          </a:p>
          <a:p>
            <a:pPr lvl="1"/>
            <a:r>
              <a:rPr lang="fr-FR" dirty="0" err="1" smtClean="0"/>
              <a:t>ScanR</a:t>
            </a:r>
            <a:endParaRPr lang="fr-FR" dirty="0" smtClean="0"/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/>
          </a:p>
          <a:p>
            <a:r>
              <a:rPr lang="fr-FR" dirty="0" smtClean="0"/>
              <a:t> mais des pratiques de description qui s’ignorent.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=&gt; Une </a:t>
            </a:r>
            <a:r>
              <a:rPr lang="fr-FR" dirty="0"/>
              <a:t>convergence des </a:t>
            </a:r>
            <a:r>
              <a:rPr lang="fr-FR" dirty="0" smtClean="0"/>
              <a:t>pratiques est essentielle pour éviter à chacun de réinventer la roue.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enjeux autour de l’identification des structures</a:t>
            </a:r>
          </a:p>
        </p:txBody>
      </p:sp>
    </p:spTree>
    <p:extLst>
      <p:ext uri="{BB962C8B-B14F-4D97-AF65-F5344CB8AC3E}">
        <p14:creationId xmlns:p14="http://schemas.microsoft.com/office/powerpoint/2010/main" val="55059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Zoom sur les notices d’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é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coles doctorales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http://documentation.abes.fr/sudoc/regles/aut/Regles_EcolesDoctorales.htm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35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Statistiques &amp; stratégie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Pourquoi se focaliser sur les écoles doctorales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« Mini-corpus » en termes de volume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Enjeu important pour le signalement des thèses de doctorat (STEP, STAR, theses.fr)</a:t>
            </a:r>
          </a:p>
          <a:p>
            <a:r>
              <a:rPr lang="fr-FR" dirty="0" smtClean="0"/>
              <a:t>Test : le réseau Sudoc est-il capable de gérer </a:t>
            </a:r>
            <a:r>
              <a:rPr lang="fr-FR" dirty="0"/>
              <a:t>avec un haut degré </a:t>
            </a:r>
            <a:r>
              <a:rPr lang="fr-FR" dirty="0" smtClean="0"/>
              <a:t>d’exigence un corpus ESR clairement identifié ?</a:t>
            </a:r>
          </a:p>
          <a:p>
            <a:r>
              <a:rPr lang="fr-FR" dirty="0" smtClean="0"/>
              <a:t>415 </a:t>
            </a:r>
            <a:r>
              <a:rPr lang="fr-FR" dirty="0"/>
              <a:t>notices d’écoles doctorales dans le Sudoc.</a:t>
            </a:r>
          </a:p>
          <a:p>
            <a:r>
              <a:rPr lang="fr-FR" dirty="0" smtClean="0"/>
              <a:t>Environ 35% ne respectent pas les consignes </a:t>
            </a:r>
            <a:r>
              <a:rPr lang="fr-FR" dirty="0" smtClean="0">
                <a:sym typeface="Wingdings" panose="05000000000000000000" pitchFamily="2" charset="2"/>
              </a:rPr>
              <a:t>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3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2932" y="1115435"/>
            <a:ext cx="8547152" cy="1203202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Personnes : ORCID, ISNI, VIAF, </a:t>
            </a:r>
            <a:r>
              <a:rPr lang="fr-FR" dirty="0" err="1" smtClean="0"/>
              <a:t>IdHAL</a:t>
            </a:r>
            <a:r>
              <a:rPr lang="fr-FR" dirty="0" smtClean="0"/>
              <a:t>, IdRef, </a:t>
            </a:r>
            <a:r>
              <a:rPr lang="fr-FR" dirty="0" err="1"/>
              <a:t>R</a:t>
            </a:r>
            <a:r>
              <a:rPr lang="fr-FR" dirty="0" err="1" smtClean="0"/>
              <a:t>esearcherID</a:t>
            </a:r>
            <a:r>
              <a:rPr lang="fr-FR" dirty="0" smtClean="0"/>
              <a:t>, </a:t>
            </a:r>
            <a:r>
              <a:rPr lang="fr-FR" dirty="0" err="1" smtClean="0"/>
              <a:t>ScopusID</a:t>
            </a:r>
            <a:r>
              <a:rPr lang="fr-FR" dirty="0" smtClean="0"/>
              <a:t>, …</a:t>
            </a:r>
          </a:p>
          <a:p>
            <a:r>
              <a:rPr lang="fr-FR" dirty="0" smtClean="0"/>
              <a:t>Structures : ISNI, VIAF, </a:t>
            </a:r>
            <a:r>
              <a:rPr lang="fr-FR" dirty="0" err="1" smtClean="0"/>
              <a:t>AuréHAL</a:t>
            </a:r>
            <a:r>
              <a:rPr lang="fr-FR" dirty="0" smtClean="0"/>
              <a:t> Structures, </a:t>
            </a:r>
            <a:r>
              <a:rPr lang="fr-FR" dirty="0" err="1" smtClean="0"/>
              <a:t>IdRef</a:t>
            </a:r>
            <a:r>
              <a:rPr lang="fr-FR" dirty="0" smtClean="0"/>
              <a:t>, </a:t>
            </a:r>
            <a:r>
              <a:rPr lang="fr-FR" dirty="0" err="1" smtClean="0"/>
              <a:t>Siren</a:t>
            </a:r>
            <a:r>
              <a:rPr lang="fr-FR" dirty="0" smtClean="0"/>
              <a:t>, </a:t>
            </a:r>
            <a:r>
              <a:rPr lang="fr-FR" dirty="0" err="1" smtClean="0"/>
              <a:t>LabIntel</a:t>
            </a:r>
            <a:r>
              <a:rPr lang="fr-FR" dirty="0" smtClean="0"/>
              <a:t>, RNSR, …</a:t>
            </a:r>
          </a:p>
          <a:p>
            <a:r>
              <a:rPr lang="fr-FR" dirty="0" smtClean="0"/>
              <a:t>Des périmètres différents, des buts différents, des vocations plus ou moins globales</a:t>
            </a:r>
          </a:p>
          <a:p>
            <a:r>
              <a:rPr lang="fr-FR" dirty="0" smtClean="0"/>
              <a:t>Des référentiels liés les uns aux autres, selon un modèle décentralisé et éclaté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87" y="2318637"/>
            <a:ext cx="5184954" cy="387294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607084" y="4379614"/>
            <a:ext cx="3381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DES référentiels,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à divers niveaux,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interconnectés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40959" y="2536"/>
            <a:ext cx="8229600" cy="1143000"/>
          </a:xfrm>
        </p:spPr>
        <p:txBody>
          <a:bodyPr/>
          <a:lstStyle/>
          <a:p>
            <a:r>
              <a:rPr lang="fr-FR" dirty="0" smtClean="0"/>
              <a:t>Non pas UN mais DES référentiels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502405" y="5966070"/>
            <a:ext cx="260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</a:t>
            </a:r>
            <a:r>
              <a:rPr lang="fr-FR" sz="1400" dirty="0" smtClean="0"/>
              <a:t>: « Autour </a:t>
            </a:r>
            <a:r>
              <a:rPr lang="fr-FR" sz="1400" dirty="0"/>
              <a:t>des </a:t>
            </a:r>
            <a:r>
              <a:rPr lang="fr-FR" sz="1400" dirty="0" smtClean="0"/>
              <a:t>autorités », </a:t>
            </a:r>
          </a:p>
          <a:p>
            <a:r>
              <a:rPr lang="fr-FR" sz="1400" dirty="0" smtClean="0"/>
              <a:t>Yann </a:t>
            </a:r>
            <a:r>
              <a:rPr lang="fr-FR" sz="1400" dirty="0"/>
              <a:t>Nicolas, Olivier </a:t>
            </a:r>
            <a:r>
              <a:rPr lang="fr-FR" sz="1400" dirty="0" smtClean="0"/>
              <a:t>Rousseaux, </a:t>
            </a:r>
          </a:p>
          <a:p>
            <a:r>
              <a:rPr lang="fr-FR" sz="1400" dirty="0" smtClean="0"/>
              <a:t>JABES 2012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916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4"/>
            <a:ext cx="9144000" cy="31064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429000"/>
            <a:ext cx="3276600" cy="1676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141827"/>
            <a:ext cx="6343650" cy="26955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301208"/>
            <a:ext cx="7705725" cy="1485900"/>
          </a:xfrm>
          <a:prstGeom prst="rect">
            <a:avLst/>
          </a:prstGeom>
        </p:spPr>
      </p:pic>
      <p:sp>
        <p:nvSpPr>
          <p:cNvPr id="13" name="Légende encadrée 2 12"/>
          <p:cNvSpPr/>
          <p:nvPr/>
        </p:nvSpPr>
        <p:spPr>
          <a:xfrm>
            <a:off x="5868144" y="404664"/>
            <a:ext cx="2232248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205"/>
              <a:gd name="adj6" fmla="val -4617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Forme retenue : 210$a et $c</a:t>
            </a:r>
            <a:endParaRPr lang="fr-FR" dirty="0"/>
          </a:p>
        </p:txBody>
      </p:sp>
      <p:sp>
        <p:nvSpPr>
          <p:cNvPr id="14" name="Légende encadrée 2 13"/>
          <p:cNvSpPr/>
          <p:nvPr/>
        </p:nvSpPr>
        <p:spPr>
          <a:xfrm>
            <a:off x="629680" y="2492896"/>
            <a:ext cx="1422040" cy="3571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0196"/>
              <a:gd name="adj6" fmla="val -1754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410$a et $c</a:t>
            </a:r>
            <a:endParaRPr lang="fr-FR" dirty="0"/>
          </a:p>
        </p:txBody>
      </p:sp>
      <p:sp>
        <p:nvSpPr>
          <p:cNvPr id="15" name="Légende encadrée 2 14"/>
          <p:cNvSpPr/>
          <p:nvPr/>
        </p:nvSpPr>
        <p:spPr>
          <a:xfrm>
            <a:off x="5220072" y="3114444"/>
            <a:ext cx="3679353" cy="3571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3262"/>
              <a:gd name="adj5" fmla="val 40450"/>
              <a:gd name="adj6" fmla="val -2711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Historicité, affiliation : 510$0 $5 et $3</a:t>
            </a:r>
            <a:endParaRPr lang="fr-FR" dirty="0"/>
          </a:p>
        </p:txBody>
      </p:sp>
      <p:sp>
        <p:nvSpPr>
          <p:cNvPr id="16" name="Légende encadrée 2 15"/>
          <p:cNvSpPr/>
          <p:nvPr/>
        </p:nvSpPr>
        <p:spPr>
          <a:xfrm>
            <a:off x="7634484" y="6133671"/>
            <a:ext cx="1422040" cy="3571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196"/>
              <a:gd name="adj6" fmla="val -8804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  <a:r>
              <a:rPr lang="fr-FR" dirty="0" smtClean="0"/>
              <a:t>10$a et $b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56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PARTIE 3. Extension du besoin en référentiels, extension du rôle du correspondant autorités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autorités Sudoc au-delà du Sudoc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Pendant très longtemps, une notice d’autorité </a:t>
            </a:r>
            <a:r>
              <a:rPr lang="fr-FR" sz="2400" dirty="0" smtClean="0"/>
              <a:t>= au moins un lien avec un document catalogué dans le Sudoc</a:t>
            </a:r>
          </a:p>
          <a:p>
            <a:endParaRPr lang="fr-FR" sz="2400" dirty="0" smtClean="0"/>
          </a:p>
          <a:p>
            <a:r>
              <a:rPr lang="fr-FR" dirty="0" smtClean="0"/>
              <a:t>Ce n’est plus vrai</a:t>
            </a:r>
          </a:p>
          <a:p>
            <a:pPr marL="400050" lvl="1" indent="0">
              <a:buNone/>
            </a:pPr>
            <a:r>
              <a:rPr lang="fr-FR" dirty="0" smtClean="0"/>
              <a:t>Une notice d’autorité peut exister sans aucun lien avec un document Sudoc mais avec des liens à d’autres gisements documentaires : Calames, Persée, HAL, archives ouvertes institutionnelles…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157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0"/>
            <a:ext cx="1001945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correspondant autorité :</a:t>
            </a:r>
            <a:br>
              <a:rPr lang="fr-FR" dirty="0" smtClean="0"/>
            </a:br>
            <a:r>
              <a:rPr lang="fr-FR" dirty="0" smtClean="0"/>
              <a:t>au centre du jeu ?</a:t>
            </a:r>
            <a:endParaRPr lang="fr-FR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551905175"/>
              </p:ext>
            </p:extLst>
          </p:nvPr>
        </p:nvGraphicFramePr>
        <p:xfrm>
          <a:off x="107504" y="1278912"/>
          <a:ext cx="8507288" cy="559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91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Récapitulatif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Enjeux essentiels</a:t>
            </a:r>
          </a:p>
          <a:p>
            <a:pPr lvl="1"/>
            <a:r>
              <a:rPr lang="fr-FR" dirty="0"/>
              <a:t>l’interopérabilité : </a:t>
            </a:r>
            <a:r>
              <a:rPr lang="fr-FR" dirty="0" smtClean="0"/>
              <a:t>consolider l’identifiant </a:t>
            </a:r>
            <a:r>
              <a:rPr lang="fr-FR" dirty="0"/>
              <a:t>IdRef </a:t>
            </a:r>
            <a:r>
              <a:rPr lang="fr-FR" dirty="0" smtClean="0"/>
              <a:t>comme </a:t>
            </a:r>
            <a:r>
              <a:rPr lang="fr-FR" dirty="0"/>
              <a:t>pivot</a:t>
            </a:r>
          </a:p>
          <a:p>
            <a:pPr lvl="1"/>
            <a:r>
              <a:rPr lang="fr-FR" dirty="0"/>
              <a:t>la souveraineté sur « nos » </a:t>
            </a:r>
            <a:r>
              <a:rPr lang="fr-FR" dirty="0" smtClean="0"/>
              <a:t>données</a:t>
            </a:r>
          </a:p>
          <a:p>
            <a:pPr lvl="1"/>
            <a:endParaRPr lang="fr-FR" dirty="0"/>
          </a:p>
          <a:p>
            <a:r>
              <a:rPr lang="fr-FR" dirty="0" smtClean="0"/>
              <a:t>Concernant les Personnes, l’union fait le force : </a:t>
            </a:r>
          </a:p>
          <a:p>
            <a:pPr lvl="1"/>
            <a:r>
              <a:rPr lang="fr-FR" dirty="0" smtClean="0"/>
              <a:t> l’ABES calcule des alignements : IdRef </a:t>
            </a:r>
            <a:r>
              <a:rPr lang="fr-FR" dirty="0"/>
              <a:t>&lt;</a:t>
            </a:r>
            <a:r>
              <a:rPr lang="fr-FR" dirty="0" smtClean="0"/>
              <a:t>-&gt; ORCID  / IdRef </a:t>
            </a:r>
            <a:r>
              <a:rPr lang="fr-FR" dirty="0"/>
              <a:t>&lt;</a:t>
            </a:r>
            <a:r>
              <a:rPr lang="fr-FR" dirty="0" smtClean="0"/>
              <a:t>-&gt; </a:t>
            </a:r>
            <a:r>
              <a:rPr lang="fr-FR" dirty="0" err="1" smtClean="0"/>
              <a:t>IdHAL</a:t>
            </a:r>
            <a:endParaRPr lang="fr-FR" dirty="0" smtClean="0"/>
          </a:p>
          <a:p>
            <a:pPr lvl="1"/>
            <a:r>
              <a:rPr lang="fr-FR" dirty="0" smtClean="0"/>
              <a:t>Vous collectez et fiabilisez les notices des membres de </a:t>
            </a:r>
            <a:r>
              <a:rPr lang="fr-FR" b="1" dirty="0" smtClean="0">
                <a:solidFill>
                  <a:srgbClr val="7030A0"/>
                </a:solidFill>
              </a:rPr>
              <a:t>votre communauté scientifique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Concernant les structures, l’ABES a édicté des règles de catalogage pour les écoles doctorales.</a:t>
            </a:r>
          </a:p>
          <a:p>
            <a:pPr lvl="1"/>
            <a:r>
              <a:rPr lang="fr-FR" dirty="0" smtClean="0"/>
              <a:t>Engagez vos mini-chantiers locaux !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Le rôle du correspondant autorité est d’être un </a:t>
            </a:r>
            <a:r>
              <a:rPr lang="fr-FR" b="1" dirty="0" smtClean="0">
                <a:solidFill>
                  <a:srgbClr val="7030A0"/>
                </a:solidFill>
              </a:rPr>
              <a:t>point de jonction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 pensez aux usages des autorités dans le Sudoc ;</a:t>
            </a:r>
          </a:p>
          <a:p>
            <a:pPr lvl="1"/>
            <a:r>
              <a:rPr lang="fr-FR" dirty="0"/>
              <a:t> mais aussi au-delà </a:t>
            </a:r>
            <a:r>
              <a:rPr lang="fr-FR" dirty="0" smtClean="0"/>
              <a:t>dans thèses, Calames, archives ouvertes, etc.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93143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questions ?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624" y="1556792"/>
            <a:ext cx="8535864" cy="4310608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Partie 1. Les identifiants de personnes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Partie 2. Les identifiants de structures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Zoom sur les écoles doctorales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Partie 3. Moi, correspondant autorités : quel est mon rôle ?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PARTIE 1. les identifiants de personnes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r>
              <a:rPr lang="fr-FR" sz="1800" dirty="0" smtClean="0">
                <a:solidFill>
                  <a:srgbClr val="7030A0"/>
                </a:solidFill>
              </a:rPr>
              <a:t>Attribuer</a:t>
            </a:r>
            <a:r>
              <a:rPr lang="fr-FR" sz="1800" dirty="0" smtClean="0"/>
              <a:t> aux membres de la communauté de l’ESR </a:t>
            </a:r>
          </a:p>
          <a:p>
            <a:pPr lvl="1"/>
            <a:r>
              <a:rPr lang="fr-FR" sz="1400" dirty="0" smtClean="0"/>
              <a:t>un identifiant pérenne fiable : IdRef</a:t>
            </a:r>
          </a:p>
          <a:p>
            <a:pPr lvl="1"/>
            <a:r>
              <a:rPr lang="fr-FR" sz="1400" dirty="0"/>
              <a:t>u</a:t>
            </a:r>
            <a:r>
              <a:rPr lang="fr-FR" sz="1400" dirty="0" smtClean="0"/>
              <a:t>ne description de la personne : désambiguïsation, gestion des homonymes…</a:t>
            </a:r>
          </a:p>
          <a:p>
            <a:pPr lvl="1"/>
            <a:r>
              <a:rPr lang="fr-FR" sz="1400" dirty="0"/>
              <a:t>l</a:t>
            </a:r>
            <a:r>
              <a:rPr lang="fr-FR" sz="1400" dirty="0" smtClean="0"/>
              <a:t>’ensemble des ressources liées dans Sudoc et en dehors</a:t>
            </a:r>
            <a:r>
              <a:rPr lang="fr-FR" sz="1400" dirty="0"/>
              <a:t> </a:t>
            </a:r>
            <a:r>
              <a:rPr lang="fr-FR" sz="1400" dirty="0" smtClean="0"/>
              <a:t>theses.fr, Calames, Persée (+HAL, ORCID…)</a:t>
            </a:r>
          </a:p>
          <a:p>
            <a:pPr lvl="1"/>
            <a:endParaRPr lang="fr-FR" sz="1400" dirty="0" smtClean="0"/>
          </a:p>
          <a:p>
            <a:r>
              <a:rPr lang="fr-FR" sz="1800" dirty="0" smtClean="0">
                <a:solidFill>
                  <a:srgbClr val="7030A0"/>
                </a:solidFill>
              </a:rPr>
              <a:t>Aligner</a:t>
            </a:r>
            <a:r>
              <a:rPr lang="fr-FR" sz="1800" dirty="0" smtClean="0"/>
              <a:t> ces identifiants avec d’autres via des traitements semi-automatiques</a:t>
            </a:r>
          </a:p>
          <a:p>
            <a:pPr lvl="1"/>
            <a:r>
              <a:rPr lang="fr-FR" sz="1400" dirty="0" smtClean="0"/>
              <a:t>Permettre l’interopérabilité et les rebonds</a:t>
            </a:r>
          </a:p>
          <a:p>
            <a:pPr lvl="2"/>
            <a:r>
              <a:rPr lang="fr-FR" sz="1200" dirty="0"/>
              <a:t>Supra nationaux</a:t>
            </a:r>
          </a:p>
          <a:p>
            <a:pPr lvl="2"/>
            <a:r>
              <a:rPr lang="fr-FR" sz="1200" dirty="0"/>
              <a:t>Infra nationaux</a:t>
            </a:r>
          </a:p>
          <a:p>
            <a:pPr lvl="1"/>
            <a:r>
              <a:rPr lang="fr-FR" sz="1400" dirty="0" smtClean="0"/>
              <a:t>Fiabiliser </a:t>
            </a:r>
            <a:r>
              <a:rPr lang="fr-FR" sz="1400" dirty="0"/>
              <a:t>les données</a:t>
            </a:r>
          </a:p>
          <a:p>
            <a:pPr lvl="1"/>
            <a:r>
              <a:rPr lang="fr-FR" sz="1400" dirty="0"/>
              <a:t>Tendre à l’exhaustivité de l’identification des membres de la communauté de l’ESR</a:t>
            </a:r>
          </a:p>
          <a:p>
            <a:endParaRPr lang="fr-FR" sz="1800" dirty="0" smtClean="0"/>
          </a:p>
          <a:p>
            <a:r>
              <a:rPr lang="fr-FR" sz="1800" dirty="0" smtClean="0"/>
              <a:t>Grâce à un </a:t>
            </a:r>
            <a:r>
              <a:rPr lang="fr-FR" sz="1800" dirty="0" smtClean="0">
                <a:solidFill>
                  <a:srgbClr val="7030A0"/>
                </a:solidFill>
              </a:rPr>
              <a:t>réseau</a:t>
            </a:r>
            <a:r>
              <a:rPr lang="fr-FR" sz="1800" dirty="0" smtClean="0"/>
              <a:t> de 3 000 professionnels dont 200 experts autorités dans </a:t>
            </a:r>
            <a:r>
              <a:rPr lang="fr-FR" sz="1800" dirty="0"/>
              <a:t>les établissements </a:t>
            </a: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 smtClean="0"/>
              <a:t>Et ceci </a:t>
            </a:r>
            <a:r>
              <a:rPr lang="fr-FR" sz="1800" dirty="0" smtClean="0">
                <a:solidFill>
                  <a:srgbClr val="7030A0"/>
                </a:solidFill>
              </a:rPr>
              <a:t>gratuitement</a:t>
            </a:r>
          </a:p>
          <a:p>
            <a:endParaRPr lang="fr-FR" sz="1800" dirty="0"/>
          </a:p>
          <a:p>
            <a:r>
              <a:rPr lang="fr-FR" sz="1800" dirty="0" smtClean="0"/>
              <a:t>Tout en restant </a:t>
            </a:r>
            <a:r>
              <a:rPr lang="fr-FR" sz="1800" dirty="0" smtClean="0">
                <a:solidFill>
                  <a:srgbClr val="7030A0"/>
                </a:solidFill>
              </a:rPr>
              <a:t>maître de nos données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143000"/>
          </a:xfrm>
        </p:spPr>
        <p:txBody>
          <a:bodyPr>
            <a:noAutofit/>
          </a:bodyPr>
          <a:lstStyle/>
          <a:p>
            <a:r>
              <a:rPr lang="fr-FR" sz="3600" dirty="0"/>
              <a:t>Identifiants de P</a:t>
            </a:r>
            <a:r>
              <a:rPr lang="fr-FR" sz="3600" dirty="0" smtClean="0"/>
              <a:t>ersonne : ce </a:t>
            </a:r>
            <a:r>
              <a:rPr lang="fr-FR" sz="3600" dirty="0"/>
              <a:t>que </a:t>
            </a:r>
            <a:r>
              <a:rPr lang="fr-FR" sz="3600" dirty="0" smtClean="0"/>
              <a:t>nous faisons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473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126" name="Groupe 125"/>
          <p:cNvGrpSpPr/>
          <p:nvPr/>
        </p:nvGrpSpPr>
        <p:grpSpPr>
          <a:xfrm>
            <a:off x="82306" y="983060"/>
            <a:ext cx="8733572" cy="5683555"/>
            <a:chOff x="169763" y="983060"/>
            <a:chExt cx="8733572" cy="5683555"/>
          </a:xfrm>
        </p:grpSpPr>
        <p:sp>
          <p:nvSpPr>
            <p:cNvPr id="7" name="Rectangle 6"/>
            <p:cNvSpPr/>
            <p:nvPr/>
          </p:nvSpPr>
          <p:spPr>
            <a:xfrm>
              <a:off x="174005" y="983060"/>
              <a:ext cx="8729330" cy="153108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fr-FR" dirty="0" smtClean="0">
                  <a:solidFill>
                    <a:schemeClr val="bg1"/>
                  </a:solidFill>
                </a:rPr>
                <a:t>Identifiants</a:t>
              </a:r>
            </a:p>
            <a:p>
              <a:pPr algn="r"/>
              <a:r>
                <a:rPr lang="fr-FR" dirty="0" smtClean="0">
                  <a:solidFill>
                    <a:schemeClr val="bg1"/>
                  </a:solidFill>
                </a:rPr>
                <a:t>à vocation </a:t>
              </a:r>
              <a:r>
                <a:rPr lang="fr-FR" b="1" dirty="0" smtClean="0">
                  <a:solidFill>
                    <a:schemeClr val="bg1"/>
                  </a:solidFill>
                </a:rPr>
                <a:t>globale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9763" y="2538363"/>
              <a:ext cx="8729330" cy="29664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dirty="0" smtClean="0"/>
                <a:t>Identifiants</a:t>
              </a:r>
            </a:p>
            <a:p>
              <a:pPr algn="r"/>
              <a:r>
                <a:rPr lang="fr-FR" dirty="0" smtClean="0"/>
                <a:t>à vocation </a:t>
              </a:r>
              <a:r>
                <a:rPr lang="fr-FR" b="1" dirty="0" smtClean="0"/>
                <a:t>nationale</a:t>
              </a:r>
            </a:p>
            <a:p>
              <a:pPr algn="r"/>
              <a:endParaRPr lang="fr-FR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4005" y="5454503"/>
              <a:ext cx="8729330" cy="121211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dirty="0" smtClean="0"/>
                <a:t>Identifiants</a:t>
              </a:r>
            </a:p>
            <a:p>
              <a:pPr algn="r"/>
              <a:r>
                <a:rPr lang="fr-FR" dirty="0" smtClean="0"/>
                <a:t>à vocation </a:t>
              </a:r>
              <a:r>
                <a:rPr lang="fr-FR" b="1" dirty="0" smtClean="0"/>
                <a:t>locale</a:t>
              </a:r>
              <a:endParaRPr lang="fr-FR" b="1" dirty="0"/>
            </a:p>
          </p:txBody>
        </p:sp>
      </p:grpSp>
      <p:sp>
        <p:nvSpPr>
          <p:cNvPr id="11" name="Organigramme : Connecteur 10"/>
          <p:cNvSpPr/>
          <p:nvPr/>
        </p:nvSpPr>
        <p:spPr>
          <a:xfrm>
            <a:off x="903767" y="1509823"/>
            <a:ext cx="1041992" cy="489097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VIAF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Organigramme : Connecteur 11"/>
          <p:cNvSpPr/>
          <p:nvPr/>
        </p:nvSpPr>
        <p:spPr>
          <a:xfrm>
            <a:off x="2789273" y="1502344"/>
            <a:ext cx="1041992" cy="489097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ISNI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4" name="Organigramme : Connecteur 13"/>
          <p:cNvSpPr/>
          <p:nvPr/>
        </p:nvSpPr>
        <p:spPr>
          <a:xfrm>
            <a:off x="4449092" y="1499198"/>
            <a:ext cx="1041992" cy="489097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ORCID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Organigramme : Connecteur 14"/>
          <p:cNvSpPr/>
          <p:nvPr/>
        </p:nvSpPr>
        <p:spPr>
          <a:xfrm>
            <a:off x="2813135" y="2913904"/>
            <a:ext cx="926530" cy="422973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ARK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Organigramme : Connecteur 15"/>
          <p:cNvSpPr/>
          <p:nvPr/>
        </p:nvSpPr>
        <p:spPr>
          <a:xfrm>
            <a:off x="2564619" y="3505453"/>
            <a:ext cx="1175046" cy="556224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IdRef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7" name="Organigramme : Connecteur 16"/>
          <p:cNvSpPr/>
          <p:nvPr/>
        </p:nvSpPr>
        <p:spPr>
          <a:xfrm>
            <a:off x="341374" y="5840095"/>
            <a:ext cx="1776081" cy="500034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ID gestion doctorale (ADUM…)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8" name="Organigramme : Connecteur 17"/>
          <p:cNvSpPr/>
          <p:nvPr/>
        </p:nvSpPr>
        <p:spPr>
          <a:xfrm>
            <a:off x="4698218" y="3326027"/>
            <a:ext cx="1008571" cy="312520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IdHAL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61851" y="3845053"/>
            <a:ext cx="967563" cy="2431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Sudoc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20023" y="4242871"/>
            <a:ext cx="967563" cy="25007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Calames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399953" y="4609636"/>
            <a:ext cx="967563" cy="28551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theses.fr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797461" y="3893247"/>
            <a:ext cx="967563" cy="2323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HAL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818971" y="4738843"/>
            <a:ext cx="1775636" cy="31293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Edition électronique (Persée…)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737360" y="2732567"/>
            <a:ext cx="2696417" cy="1669312"/>
          </a:xfrm>
          <a:prstGeom prst="ellips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818971" y="4263096"/>
            <a:ext cx="2144040" cy="31796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Cours en ligne (Sup-numérique,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Univ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-droit…)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Organigramme : Connecteur 27"/>
          <p:cNvSpPr/>
          <p:nvPr/>
        </p:nvSpPr>
        <p:spPr>
          <a:xfrm>
            <a:off x="2235900" y="5840095"/>
            <a:ext cx="1397846" cy="478456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ID CRIS (Vivo Toulouse…)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9" name="Organigramme : Connecteur 28"/>
          <p:cNvSpPr/>
          <p:nvPr/>
        </p:nvSpPr>
        <p:spPr>
          <a:xfrm>
            <a:off x="3912397" y="5793827"/>
            <a:ext cx="1447546" cy="574940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ID archive institutionnelle (OKINA…)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0" name="Organigramme : Connecteur 29"/>
          <p:cNvSpPr/>
          <p:nvPr/>
        </p:nvSpPr>
        <p:spPr>
          <a:xfrm>
            <a:off x="5458994" y="5817529"/>
            <a:ext cx="1397846" cy="478456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ID LDAP établissement (Lille)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243681" y="3184529"/>
            <a:ext cx="124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Fichier national des entités</a:t>
            </a:r>
            <a:endParaRPr lang="fr-FR" sz="1200" dirty="0"/>
          </a:p>
        </p:txBody>
      </p:sp>
      <p:cxnSp>
        <p:nvCxnSpPr>
          <p:cNvPr id="38" name="Connecteur droit 37"/>
          <p:cNvCxnSpPr>
            <a:stCxn id="11" idx="6"/>
            <a:endCxn id="12" idx="2"/>
          </p:cNvCxnSpPr>
          <p:nvPr/>
        </p:nvCxnSpPr>
        <p:spPr>
          <a:xfrm flipV="1">
            <a:off x="1945759" y="1746893"/>
            <a:ext cx="843514" cy="7479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15" idx="1"/>
          </p:cNvCxnSpPr>
          <p:nvPr/>
        </p:nvCxnSpPr>
        <p:spPr>
          <a:xfrm flipH="1" flipV="1">
            <a:off x="1689706" y="1977147"/>
            <a:ext cx="1259116" cy="998700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16" idx="7"/>
            <a:endCxn id="14" idx="4"/>
          </p:cNvCxnSpPr>
          <p:nvPr/>
        </p:nvCxnSpPr>
        <p:spPr>
          <a:xfrm flipV="1">
            <a:off x="3567583" y="1988295"/>
            <a:ext cx="1402505" cy="1598615"/>
          </a:xfrm>
          <a:prstGeom prst="straightConnector1">
            <a:avLst/>
          </a:prstGeom>
          <a:ln w="38100" cmpd="dbl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16" idx="0"/>
            <a:endCxn id="15" idx="4"/>
          </p:cNvCxnSpPr>
          <p:nvPr/>
        </p:nvCxnSpPr>
        <p:spPr>
          <a:xfrm flipV="1">
            <a:off x="3152142" y="3336877"/>
            <a:ext cx="124258" cy="168576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16" idx="6"/>
            <a:endCxn id="18" idx="2"/>
          </p:cNvCxnSpPr>
          <p:nvPr/>
        </p:nvCxnSpPr>
        <p:spPr>
          <a:xfrm flipV="1">
            <a:off x="3739665" y="3482287"/>
            <a:ext cx="958553" cy="301278"/>
          </a:xfrm>
          <a:prstGeom prst="straightConnector1">
            <a:avLst/>
          </a:prstGeom>
          <a:ln w="38100" cmpd="dbl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endCxn id="16" idx="2"/>
          </p:cNvCxnSpPr>
          <p:nvPr/>
        </p:nvCxnSpPr>
        <p:spPr>
          <a:xfrm flipV="1">
            <a:off x="1229414" y="3783565"/>
            <a:ext cx="1335205" cy="204059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endCxn id="16" idx="3"/>
          </p:cNvCxnSpPr>
          <p:nvPr/>
        </p:nvCxnSpPr>
        <p:spPr>
          <a:xfrm flipV="1">
            <a:off x="1587586" y="3980220"/>
            <a:ext cx="1149115" cy="39112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2377344" y="4075673"/>
            <a:ext cx="568581" cy="6951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22" idx="1"/>
            <a:endCxn id="16" idx="6"/>
          </p:cNvCxnSpPr>
          <p:nvPr/>
        </p:nvCxnSpPr>
        <p:spPr>
          <a:xfrm flipH="1" flipV="1">
            <a:off x="3739665" y="3783565"/>
            <a:ext cx="1057796" cy="22587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18" idx="4"/>
            <a:endCxn id="22" idx="0"/>
          </p:cNvCxnSpPr>
          <p:nvPr/>
        </p:nvCxnSpPr>
        <p:spPr>
          <a:xfrm>
            <a:off x="5202504" y="3638547"/>
            <a:ext cx="78739" cy="254700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stCxn id="23" idx="1"/>
            <a:endCxn id="16" idx="5"/>
          </p:cNvCxnSpPr>
          <p:nvPr/>
        </p:nvCxnSpPr>
        <p:spPr>
          <a:xfrm flipH="1" flipV="1">
            <a:off x="3567583" y="3980220"/>
            <a:ext cx="1251388" cy="915090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 flipV="1">
            <a:off x="3692004" y="3928583"/>
            <a:ext cx="1105161" cy="479840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endCxn id="14" idx="2"/>
          </p:cNvCxnSpPr>
          <p:nvPr/>
        </p:nvCxnSpPr>
        <p:spPr>
          <a:xfrm>
            <a:off x="3831265" y="1740008"/>
            <a:ext cx="617827" cy="3739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>
            <a:stCxn id="11" idx="4"/>
            <a:endCxn id="16" idx="1"/>
          </p:cNvCxnSpPr>
          <p:nvPr/>
        </p:nvCxnSpPr>
        <p:spPr>
          <a:xfrm>
            <a:off x="1424763" y="1998920"/>
            <a:ext cx="1311938" cy="1587990"/>
          </a:xfrm>
          <a:prstGeom prst="straightConnector1">
            <a:avLst/>
          </a:prstGeom>
          <a:ln w="38100" cmpd="dbl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>
            <a:endCxn id="16" idx="4"/>
          </p:cNvCxnSpPr>
          <p:nvPr/>
        </p:nvCxnSpPr>
        <p:spPr>
          <a:xfrm flipV="1">
            <a:off x="2894214" y="4061677"/>
            <a:ext cx="257928" cy="1785700"/>
          </a:xfrm>
          <a:prstGeom prst="straightConnector1">
            <a:avLst/>
          </a:prstGeom>
          <a:ln w="38100" cmpd="dbl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flipV="1">
            <a:off x="1926651" y="4075673"/>
            <a:ext cx="1157210" cy="1845701"/>
          </a:xfrm>
          <a:prstGeom prst="straightConnector1">
            <a:avLst/>
          </a:prstGeom>
          <a:ln w="38100" cmpd="dbl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>
            <a:stCxn id="29" idx="1"/>
          </p:cNvCxnSpPr>
          <p:nvPr/>
        </p:nvCxnSpPr>
        <p:spPr>
          <a:xfrm flipH="1" flipV="1">
            <a:off x="3348447" y="4061676"/>
            <a:ext cx="775938" cy="1816349"/>
          </a:xfrm>
          <a:prstGeom prst="straightConnector1">
            <a:avLst/>
          </a:prstGeom>
          <a:ln w="38100" cmpd="dbl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 flipH="1" flipV="1">
            <a:off x="3462795" y="4046932"/>
            <a:ext cx="2226070" cy="1825922"/>
          </a:xfrm>
          <a:prstGeom prst="straightConnector1">
            <a:avLst/>
          </a:prstGeom>
          <a:ln w="38100" cmpd="dbl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15" idx="0"/>
            <a:endCxn id="12" idx="4"/>
          </p:cNvCxnSpPr>
          <p:nvPr/>
        </p:nvCxnSpPr>
        <p:spPr>
          <a:xfrm flipV="1">
            <a:off x="3276400" y="1991441"/>
            <a:ext cx="33869" cy="922463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5907783" y="1298903"/>
            <a:ext cx="1446494" cy="37709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ResearcherID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5890991" y="2015414"/>
            <a:ext cx="1399089" cy="390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ScopusID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Légende encadrée 1 3"/>
          <p:cNvSpPr/>
          <p:nvPr/>
        </p:nvSpPr>
        <p:spPr>
          <a:xfrm>
            <a:off x="1581661" y="1271276"/>
            <a:ext cx="680779" cy="275879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OCLC</a:t>
            </a:r>
            <a:endParaRPr lang="fr-FR" sz="1200" dirty="0"/>
          </a:p>
        </p:txBody>
      </p:sp>
      <p:sp>
        <p:nvSpPr>
          <p:cNvPr id="50" name="Légende encadrée 1 49"/>
          <p:cNvSpPr/>
          <p:nvPr/>
        </p:nvSpPr>
        <p:spPr>
          <a:xfrm>
            <a:off x="3351614" y="1298903"/>
            <a:ext cx="680779" cy="275879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ISNI-IA</a:t>
            </a:r>
            <a:endParaRPr lang="fr-FR" sz="1200" dirty="0"/>
          </a:p>
        </p:txBody>
      </p:sp>
      <p:sp>
        <p:nvSpPr>
          <p:cNvPr id="51" name="Légende encadrée 1 50"/>
          <p:cNvSpPr/>
          <p:nvPr/>
        </p:nvSpPr>
        <p:spPr>
          <a:xfrm>
            <a:off x="4947868" y="1303648"/>
            <a:ext cx="680779" cy="275879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ORCID</a:t>
            </a:r>
            <a:endParaRPr lang="fr-FR" sz="1200" dirty="0"/>
          </a:p>
        </p:txBody>
      </p:sp>
      <p:sp>
        <p:nvSpPr>
          <p:cNvPr id="52" name="Légende encadrée 1 51"/>
          <p:cNvSpPr/>
          <p:nvPr/>
        </p:nvSpPr>
        <p:spPr>
          <a:xfrm>
            <a:off x="5567393" y="3194237"/>
            <a:ext cx="680779" cy="275879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CCSD</a:t>
            </a:r>
            <a:endParaRPr lang="fr-FR" sz="1200" dirty="0"/>
          </a:p>
        </p:txBody>
      </p:sp>
      <p:sp>
        <p:nvSpPr>
          <p:cNvPr id="53" name="Légende encadrée 1 52"/>
          <p:cNvSpPr/>
          <p:nvPr/>
        </p:nvSpPr>
        <p:spPr>
          <a:xfrm>
            <a:off x="3525852" y="2667405"/>
            <a:ext cx="680779" cy="275879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BnF</a:t>
            </a:r>
            <a:endParaRPr lang="fr-FR" sz="1200" dirty="0"/>
          </a:p>
        </p:txBody>
      </p:sp>
      <p:sp>
        <p:nvSpPr>
          <p:cNvPr id="56" name="Légende encadrée 1 55"/>
          <p:cNvSpPr/>
          <p:nvPr/>
        </p:nvSpPr>
        <p:spPr>
          <a:xfrm>
            <a:off x="3666376" y="3376193"/>
            <a:ext cx="680779" cy="275879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ABES</a:t>
            </a:r>
            <a:endParaRPr lang="fr-FR" sz="1200" dirty="0"/>
          </a:p>
        </p:txBody>
      </p:sp>
      <p:cxnSp>
        <p:nvCxnSpPr>
          <p:cNvPr id="57" name="Connecteur droit avec flèche 56"/>
          <p:cNvCxnSpPr>
            <a:stCxn id="46" idx="2"/>
            <a:endCxn id="14" idx="5"/>
          </p:cNvCxnSpPr>
          <p:nvPr/>
        </p:nvCxnSpPr>
        <p:spPr>
          <a:xfrm flipH="1" flipV="1">
            <a:off x="5338488" y="1916668"/>
            <a:ext cx="552503" cy="293758"/>
          </a:xfrm>
          <a:prstGeom prst="straightConnector1">
            <a:avLst/>
          </a:prstGeom>
          <a:ln w="38100" cmpd="dbl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2" idx="3"/>
            <a:endCxn id="14" idx="6"/>
          </p:cNvCxnSpPr>
          <p:nvPr/>
        </p:nvCxnSpPr>
        <p:spPr>
          <a:xfrm flipH="1">
            <a:off x="5491084" y="1620772"/>
            <a:ext cx="628533" cy="122975"/>
          </a:xfrm>
          <a:prstGeom prst="straightConnector1">
            <a:avLst/>
          </a:prstGeom>
          <a:ln w="38100" cmpd="dbl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égende encadrée 1 61"/>
          <p:cNvSpPr/>
          <p:nvPr/>
        </p:nvSpPr>
        <p:spPr>
          <a:xfrm>
            <a:off x="6823258" y="1089275"/>
            <a:ext cx="1795641" cy="233019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WOS (Thomson Reuters)</a:t>
            </a:r>
            <a:endParaRPr lang="fr-FR" sz="1200" dirty="0"/>
          </a:p>
        </p:txBody>
      </p:sp>
      <p:sp>
        <p:nvSpPr>
          <p:cNvPr id="59" name="Légende encadrée 1 58"/>
          <p:cNvSpPr/>
          <p:nvPr/>
        </p:nvSpPr>
        <p:spPr>
          <a:xfrm>
            <a:off x="7311564" y="2031265"/>
            <a:ext cx="1307335" cy="233019"/>
          </a:xfrm>
          <a:prstGeom prst="borderCallout1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Scopus</a:t>
            </a:r>
            <a:r>
              <a:rPr lang="fr-FR" sz="1200" dirty="0" smtClean="0"/>
              <a:t> (Elsevier)</a:t>
            </a:r>
            <a:endParaRPr lang="fr-FR" sz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2171" y="-126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La stratégie de l’ABES définie en 2012 et poursuivie depuis</a:t>
            </a:r>
          </a:p>
        </p:txBody>
      </p:sp>
    </p:spTree>
    <p:extLst>
      <p:ext uri="{BB962C8B-B14F-4D97-AF65-F5344CB8AC3E}">
        <p14:creationId xmlns:p14="http://schemas.microsoft.com/office/powerpoint/2010/main" val="3027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err="1" smtClean="0">
                <a:hlinkClick r:id="rId2"/>
              </a:rPr>
              <a:t>J.e</a:t>
            </a:r>
            <a:r>
              <a:rPr lang="fr-FR" sz="2800" dirty="0" smtClean="0">
                <a:hlinkClick r:id="rId2"/>
              </a:rPr>
              <a:t>-cours du 26 mars 2015 </a:t>
            </a:r>
            <a:r>
              <a:rPr lang="fr-FR" sz="2800" dirty="0" smtClean="0"/>
              <a:t>« Usage, pertinence et fonctions des identifiants VIAF et ISNI pour les autorités IdRef »</a:t>
            </a:r>
          </a:p>
          <a:p>
            <a:endParaRPr lang="fr-FR" sz="2800" dirty="0" smtClean="0"/>
          </a:p>
          <a:p>
            <a:r>
              <a:rPr lang="fr-FR" sz="2800" dirty="0" smtClean="0"/>
              <a:t>VIAF et ISNI ont un périmètre beaucoup plus large qu’ORCID.</a:t>
            </a:r>
          </a:p>
          <a:p>
            <a:endParaRPr lang="fr-FR" sz="2800" dirty="0" smtClean="0"/>
          </a:p>
          <a:p>
            <a:r>
              <a:rPr lang="fr-FR" sz="2800" dirty="0" smtClean="0"/>
              <a:t>Les identifiants pertinents pour couvrir les personnes gravitant autour de la recherche française sont ORCID, </a:t>
            </a:r>
            <a:r>
              <a:rPr lang="fr-FR" sz="2800" dirty="0" err="1" smtClean="0"/>
              <a:t>IdHAL</a:t>
            </a:r>
            <a:r>
              <a:rPr lang="fr-FR" sz="2800" dirty="0" smtClean="0"/>
              <a:t> et IdRef.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2534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0" y="-4942"/>
            <a:ext cx="9252520" cy="726938"/>
          </a:xfrm>
        </p:spPr>
        <p:txBody>
          <a:bodyPr>
            <a:noAutofit/>
          </a:bodyPr>
          <a:lstStyle/>
          <a:p>
            <a:r>
              <a:rPr lang="fr-FR" sz="2800" dirty="0"/>
              <a:t>Zoom sur les chercheurs : quelques repères statistiques</a:t>
            </a:r>
          </a:p>
        </p:txBody>
      </p:sp>
      <p:sp>
        <p:nvSpPr>
          <p:cNvPr id="8" name="Ellipse 7"/>
          <p:cNvSpPr/>
          <p:nvPr/>
        </p:nvSpPr>
        <p:spPr>
          <a:xfrm>
            <a:off x="318977" y="873971"/>
            <a:ext cx="2588768" cy="89946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</a:rPr>
              <a:t>90 000 enseignants 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dans le supérieur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en France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55990" y="922387"/>
            <a:ext cx="3685545" cy="7800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47 000 chercheurs dans les 16 principaux organismes de recherche en France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41371" y="952838"/>
            <a:ext cx="200262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ans le monde réel</a:t>
            </a:r>
          </a:p>
          <a:p>
            <a:r>
              <a:rPr lang="fr-FR" sz="1000" dirty="0" smtClean="0"/>
              <a:t>(Sources : RERS 2017 &amp; Etat de l’emploi scientifique en France 2016)</a:t>
            </a:r>
            <a:endParaRPr lang="fr-FR" sz="1000" dirty="0"/>
          </a:p>
        </p:txBody>
      </p:sp>
      <p:sp>
        <p:nvSpPr>
          <p:cNvPr id="12" name="Ellipse 11"/>
          <p:cNvSpPr/>
          <p:nvPr/>
        </p:nvSpPr>
        <p:spPr>
          <a:xfrm>
            <a:off x="2315170" y="2828912"/>
            <a:ext cx="3211479" cy="333621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133748" y="3541794"/>
            <a:ext cx="2581338" cy="238626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93283" y="3673581"/>
            <a:ext cx="1414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chemeClr val="bg1"/>
                </a:solidFill>
              </a:rPr>
              <a:t>IdRef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2,9 </a:t>
            </a:r>
            <a:r>
              <a:rPr lang="fr-FR" sz="1600" dirty="0">
                <a:solidFill>
                  <a:schemeClr val="bg1"/>
                </a:solidFill>
              </a:rPr>
              <a:t>millions de </a:t>
            </a:r>
            <a:r>
              <a:rPr lang="fr-FR" sz="1600" dirty="0" smtClean="0">
                <a:solidFill>
                  <a:schemeClr val="bg1"/>
                </a:solidFill>
              </a:rPr>
              <a:t>personnes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93393" y="4153911"/>
            <a:ext cx="155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ORCID </a:t>
            </a:r>
            <a:endParaRPr lang="fr-FR" sz="1600" b="1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4,7 </a:t>
            </a:r>
            <a:r>
              <a:rPr lang="fr-FR" sz="1600" dirty="0">
                <a:solidFill>
                  <a:schemeClr val="bg1"/>
                </a:solidFill>
              </a:rPr>
              <a:t>millions de </a:t>
            </a:r>
            <a:r>
              <a:rPr lang="fr-FR" sz="1600" dirty="0" smtClean="0">
                <a:solidFill>
                  <a:schemeClr val="bg1"/>
                </a:solidFill>
              </a:rPr>
              <a:t>personnes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00169" y="2501162"/>
            <a:ext cx="304383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ans le monde des identifiants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6715129" y="4799042"/>
            <a:ext cx="225260" cy="345191"/>
          </a:xfrm>
          <a:prstGeom prst="ellipse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87839" y="4504578"/>
            <a:ext cx="1873156" cy="12793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Sous-ensemble :  personnes </a:t>
            </a:r>
            <a:r>
              <a:rPr lang="fr-FR" sz="1050" dirty="0">
                <a:solidFill>
                  <a:schemeClr val="tx1"/>
                </a:solidFill>
              </a:rPr>
              <a:t>gravitant autour des thèses de doctorat :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- 274 000 </a:t>
            </a:r>
            <a:r>
              <a:rPr lang="fr-FR" sz="1050" dirty="0" smtClean="0">
                <a:solidFill>
                  <a:schemeClr val="tx1"/>
                </a:solidFill>
              </a:rPr>
              <a:t>docteurs</a:t>
            </a:r>
            <a:endParaRPr lang="fr-FR" sz="1050" dirty="0">
              <a:solidFill>
                <a:schemeClr val="tx1"/>
              </a:solidFill>
            </a:endParaRP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- 90 000 </a:t>
            </a:r>
            <a:r>
              <a:rPr lang="fr-FR" sz="1050" dirty="0" smtClean="0">
                <a:solidFill>
                  <a:schemeClr val="tx1"/>
                </a:solidFill>
              </a:rPr>
              <a:t>directeurs</a:t>
            </a:r>
            <a:endParaRPr lang="fr-FR" sz="1050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2844969" y="4976261"/>
            <a:ext cx="3870160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227073" y="5402003"/>
            <a:ext cx="1387674" cy="73550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Sous ensemble des chercheurs français ?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209828" y="2907435"/>
            <a:ext cx="1632361" cy="96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Sous-ensemble des comptes vides inexploitables ?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2389286" y="4380747"/>
            <a:ext cx="503742" cy="1081297"/>
          </a:xfrm>
          <a:prstGeom prst="ellipse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885275" y="2825719"/>
            <a:ext cx="1141430" cy="13179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041742" y="2880475"/>
            <a:ext cx="110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IdHAL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18 000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personnes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6714187" y="3647675"/>
            <a:ext cx="225260" cy="345191"/>
          </a:xfrm>
          <a:prstGeom prst="ellipse">
            <a:avLst/>
          </a:prstGeom>
          <a:pattFill prst="shingle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>
            <a:stCxn id="29" idx="5"/>
            <a:endCxn id="26" idx="3"/>
          </p:cNvCxnSpPr>
          <p:nvPr/>
        </p:nvCxnSpPr>
        <p:spPr>
          <a:xfrm flipV="1">
            <a:off x="2608849" y="3942314"/>
            <a:ext cx="4138327" cy="2322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 rot="17942432">
            <a:off x="2112746" y="3491952"/>
            <a:ext cx="341750" cy="862413"/>
          </a:xfrm>
          <a:prstGeom prst="ellipse">
            <a:avLst/>
          </a:prstGeom>
          <a:pattFill prst="shingle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7002096" y="3281661"/>
            <a:ext cx="1890665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mars </a:t>
            </a:r>
            <a:r>
              <a:rPr lang="fr-FR" sz="1600" dirty="0"/>
              <a:t>2018 : </a:t>
            </a:r>
            <a:endParaRPr lang="fr-FR" sz="1600" dirty="0" smtClean="0"/>
          </a:p>
          <a:p>
            <a:r>
              <a:rPr lang="fr-FR" sz="1600" dirty="0" smtClean="0"/>
              <a:t>- 10 </a:t>
            </a:r>
            <a:r>
              <a:rPr lang="fr-FR" sz="1600" dirty="0"/>
              <a:t>000 personnes ont à la fois un IdRef et un </a:t>
            </a:r>
            <a:r>
              <a:rPr lang="fr-FR" sz="1600" dirty="0" err="1" smtClean="0"/>
              <a:t>IdHAL</a:t>
            </a:r>
            <a:r>
              <a:rPr lang="fr-FR" sz="1600" dirty="0" smtClean="0"/>
              <a:t> </a:t>
            </a:r>
            <a:r>
              <a:rPr lang="fr-FR" sz="1000" dirty="0" smtClean="0"/>
              <a:t>(traitement </a:t>
            </a:r>
            <a:r>
              <a:rPr lang="fr-FR" sz="1000" dirty="0"/>
              <a:t>2017 en </a:t>
            </a:r>
            <a:r>
              <a:rPr lang="fr-FR" sz="1000" dirty="0" smtClean="0"/>
              <a:t>cours)</a:t>
            </a:r>
            <a:endParaRPr lang="fr-FR" sz="1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7002096" y="4644557"/>
            <a:ext cx="1989504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mars </a:t>
            </a:r>
            <a:r>
              <a:rPr lang="fr-FR" sz="1600" dirty="0"/>
              <a:t>2018 : </a:t>
            </a:r>
            <a:endParaRPr lang="fr-FR" sz="1600" dirty="0" smtClean="0"/>
          </a:p>
          <a:p>
            <a:r>
              <a:rPr lang="fr-FR" sz="1600" dirty="0" smtClean="0"/>
              <a:t>- 12 </a:t>
            </a:r>
            <a:r>
              <a:rPr lang="fr-FR" sz="1600" dirty="0"/>
              <a:t>000 </a:t>
            </a:r>
            <a:r>
              <a:rPr lang="fr-FR" sz="1600" dirty="0" smtClean="0"/>
              <a:t>personnes « françaises » </a:t>
            </a:r>
            <a:r>
              <a:rPr lang="fr-FR" sz="1600" dirty="0"/>
              <a:t>ont à la fois un IdRef et un ORCID </a:t>
            </a:r>
            <a:r>
              <a:rPr lang="fr-FR" sz="1000" dirty="0" smtClean="0"/>
              <a:t>(via traitement </a:t>
            </a:r>
            <a:r>
              <a:rPr lang="fr-FR" sz="1000" dirty="0"/>
              <a:t>du dump </a:t>
            </a:r>
            <a:r>
              <a:rPr lang="fr-FR" sz="1000" dirty="0" smtClean="0"/>
              <a:t>2016</a:t>
            </a:r>
            <a:r>
              <a:rPr lang="fr-FR" sz="1000" dirty="0"/>
              <a:t> </a:t>
            </a:r>
            <a:r>
              <a:rPr lang="fr-FR" sz="1000" dirty="0" smtClean="0"/>
              <a:t>/ analyse </a:t>
            </a:r>
            <a:r>
              <a:rPr lang="fr-FR" sz="1000" dirty="0"/>
              <a:t>du dump 2017 </a:t>
            </a:r>
            <a:r>
              <a:rPr lang="fr-FR" sz="1000" dirty="0" smtClean="0"/>
              <a:t>en cours</a:t>
            </a:r>
            <a:r>
              <a:rPr lang="fr-FR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78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151013"/>
            <a:ext cx="9144000" cy="669357"/>
          </a:xfrm>
        </p:spPr>
        <p:txBody>
          <a:bodyPr>
            <a:noAutofit/>
          </a:bodyPr>
          <a:lstStyle/>
          <a:p>
            <a:r>
              <a:rPr lang="fr-FR" sz="3600" dirty="0" smtClean="0"/>
              <a:t>Page dynamique</a:t>
            </a:r>
            <a:br>
              <a:rPr lang="fr-FR" sz="3600" dirty="0" smtClean="0"/>
            </a:br>
            <a:r>
              <a:rPr lang="fr-FR" sz="3600" dirty="0" smtClean="0"/>
              <a:t>avec références triées par sources</a:t>
            </a:r>
            <a:endParaRPr lang="fr-FR" sz="3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7" y="985508"/>
            <a:ext cx="5659354" cy="139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7" y="2432156"/>
            <a:ext cx="3325091" cy="2173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7" y="4878255"/>
            <a:ext cx="3867150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735" y="3999575"/>
            <a:ext cx="3350340" cy="28584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5184" y="956436"/>
            <a:ext cx="3325091" cy="29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xaged_DocName xmlns="$ListId:Supports3;" xsi:nil="true"/>
    <Etat_x0020_du_x0020_document xmlns="9cb235b8-7541-4a6e-b886-1bf4192805bd">Document de travail</Etat_x0020_du_x0020_document>
    <Nom_x0020_de_x0020_la_x0020_formation xmlns="9cb235b8-7541-4a6e-b886-1bf4192805bd">A renseigner</Nom_x0020_de_x0020_la_x0020_formation>
    <TRI xmlns="9cb235b8-7541-4a6e-b886-1bf4192805bd">IMR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2018</Année>
    <N_x00b0__x0020_session xmlns="9cb235b8-7541-4a6e-b886-1bf4192805bd" xsi:nil="true"/>
    <_DCDateCreated xmlns="http://schemas.microsoft.com/sharepoint/v3/fields">2018-03-26T22:00:00+00:00</_DCDateCreat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9637088e3dc2e7392e59c5db28e85858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bee1614b070779f529b09e0091f14aa9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ED"/>
          <xsd:enumeration value="DOO"/>
          <xsd:enumeration value="DRY"/>
          <xsd:enumeration value="DSA"/>
          <xsd:enumeration value="ECT"/>
          <xsd:enumeration value="EHR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KN"/>
          <xsd:enumeration value="JLP"/>
          <xsd:enumeration value="JMF"/>
          <xsd:enumeration value="JML"/>
          <xsd:enumeration value="JNO"/>
          <xsd:enumeration value="JPA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SBL"/>
          <xsd:enumeration value="SDT"/>
          <xsd:enumeration value="SGT"/>
          <xsd:enumeration value="SPE"/>
          <xsd:enumeration value="SPR"/>
          <xsd:enumeration value="SRY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D3DA22-16E7-418E-A1F2-1C90A5F308B5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sharepoint/v3/fields"/>
    <ds:schemaRef ds:uri="$ListId:Supports3;"/>
    <ds:schemaRef ds:uri="http://schemas.openxmlformats.org/package/2006/metadata/core-properties"/>
    <ds:schemaRef ds:uri="9cb235b8-7541-4a6e-b886-1bf4192805b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A6A848-4580-4B28-B172-C5A4767E3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1569</Words>
  <Application>Microsoft Office PowerPoint</Application>
  <PresentationFormat>Affichage à l'écran (4:3)</PresentationFormat>
  <Paragraphs>337</Paragraphs>
  <Slides>25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Thème Office</vt:lpstr>
      <vt:lpstr>Présentation PowerPoint</vt:lpstr>
      <vt:lpstr>Non pas UN mais DES référentiels</vt:lpstr>
      <vt:lpstr>plan</vt:lpstr>
      <vt:lpstr>PARTIE 1. les identifiants de personnes</vt:lpstr>
      <vt:lpstr>Identifiants de Personne : ce que nous faisons</vt:lpstr>
      <vt:lpstr>La stratégie de l’ABES définie en 2012 et poursuivie depuis</vt:lpstr>
      <vt:lpstr>Rappels</vt:lpstr>
      <vt:lpstr>Zoom sur les chercheurs : quelques repères statistiques</vt:lpstr>
      <vt:lpstr>Page dynamique avec références triées par sources</vt:lpstr>
      <vt:lpstr>Présentation PowerPoint</vt:lpstr>
      <vt:lpstr>Les enjeux autour de l’identification des Personnes</vt:lpstr>
      <vt:lpstr>Partie 2. les identifiants de structures</vt:lpstr>
      <vt:lpstr>Identifiants de structures : ce que nous faisons</vt:lpstr>
      <vt:lpstr>Les organismes (en particulier de recherche)</vt:lpstr>
      <vt:lpstr>Zoom sur les structures : quelques repères statistiques</vt:lpstr>
      <vt:lpstr>Exemple d’une structure alignée dans IdRef et AuréHAL</vt:lpstr>
      <vt:lpstr>Les enjeux autour de l’identification des structures</vt:lpstr>
      <vt:lpstr>Zoom sur les notices d’écoles doctorales</vt:lpstr>
      <vt:lpstr>Statistiques &amp; stratégie</vt:lpstr>
      <vt:lpstr>Présentation PowerPoint</vt:lpstr>
      <vt:lpstr>PARTIE 3. Extension du besoin en référentiels, extension du rôle du correspondant autorités</vt:lpstr>
      <vt:lpstr>Les autorités Sudoc au-delà du Sudoc</vt:lpstr>
      <vt:lpstr>Le correspondant autorité : au centre du jeu ?</vt:lpstr>
      <vt:lpstr>Récapitulatif</vt:lpstr>
      <vt:lpstr>Des questions ?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Autorites_Identifiants_Personnes_Structures</dc:title>
  <dc:creator>Olivier Kosinski</dc:creator>
  <cp:keywords/>
  <dc:description/>
  <cp:lastModifiedBy>Olivier Kosinski</cp:lastModifiedBy>
  <cp:revision>67</cp:revision>
  <dcterms:created xsi:type="dcterms:W3CDTF">2014-12-08T14:08:59Z</dcterms:created>
  <dcterms:modified xsi:type="dcterms:W3CDTF">2018-04-05T10:44:54Z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