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258" r:id="rId6"/>
    <p:sldId id="259" r:id="rId7"/>
    <p:sldId id="267" r:id="rId8"/>
    <p:sldId id="297" r:id="rId9"/>
    <p:sldId id="261" r:id="rId10"/>
    <p:sldId id="295" r:id="rId11"/>
    <p:sldId id="296" r:id="rId12"/>
    <p:sldId id="260" r:id="rId13"/>
    <p:sldId id="286" r:id="rId14"/>
    <p:sldId id="287" r:id="rId15"/>
    <p:sldId id="263" r:id="rId16"/>
    <p:sldId id="288" r:id="rId17"/>
    <p:sldId id="298" r:id="rId18"/>
    <p:sldId id="292" r:id="rId19"/>
    <p:sldId id="293" r:id="rId20"/>
    <p:sldId id="294" r:id="rId21"/>
    <p:sldId id="270" r:id="rId22"/>
    <p:sldId id="290" r:id="rId23"/>
    <p:sldId id="271" r:id="rId24"/>
    <p:sldId id="262" r:id="rId25"/>
    <p:sldId id="269" r:id="rId26"/>
    <p:sldId id="268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1E2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17C9-DC69-4474-95AE-B5B905E0C089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5AB4-6DAB-460B-B1F2-D187681C3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2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090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512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48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539A91-674E-4F70-A4A9-5F92CE3A298B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62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2254C-B2CA-47D4-BFD4-19CC24CAB27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97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983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DE4EC-5920-4E14-8BE2-AB9300564B1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978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25/09/2014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09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321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740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539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81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6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4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85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6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57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13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5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54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03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4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AFB5-915E-4D0A-971C-5AE5F329E906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3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moodle.abes.fr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archives-ouvertes.fr/docs/sword" TargetMode="External"/><Relationship Id="rId2" Type="http://schemas.openxmlformats.org/officeDocument/2006/relationships/hyperlink" Target="https://www.legifrance.gouv.fr/affichTexte.do?cidTexte=JORFTEXT0000325870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bes.fr/Publications-Evenements/Arabesques/Arabesques-n-78" TargetMode="External"/><Relationship Id="rId5" Type="http://schemas.openxmlformats.org/officeDocument/2006/relationships/hyperlink" Target="https://www.ccsd.cnrs.fr/2016/02/hal-en-2015-quelques-chiffres/" TargetMode="External"/><Relationship Id="rId4" Type="http://schemas.openxmlformats.org/officeDocument/2006/relationships/hyperlink" Target="http://documentation.abes.fr/aidestar/accueil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684213" y="11668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 smtClean="0">
                <a:solidFill>
                  <a:srgbClr val="1E2B62"/>
                </a:solidFill>
              </a:rPr>
              <a:t>Les exports Star vers TEL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9" y="6143068"/>
            <a:ext cx="900156" cy="6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18012"/>
          <a:stretch/>
        </p:blipFill>
        <p:spPr bwMode="auto">
          <a:xfrm>
            <a:off x="0" y="195671"/>
            <a:ext cx="9144000" cy="6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23528" y="3140968"/>
            <a:ext cx="4032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4716016" y="3140968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37" name="Rectangle 36"/>
          <p:cNvSpPr/>
          <p:nvPr/>
        </p:nvSpPr>
        <p:spPr>
          <a:xfrm>
            <a:off x="107504" y="4726885"/>
            <a:ext cx="88569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Intervenant</a:t>
            </a:r>
          </a:p>
          <a:p>
            <a:pPr algn="ctr"/>
            <a:r>
              <a:rPr lang="fr-FR" sz="1600" dirty="0" smtClean="0"/>
              <a:t>Olivier CIAN, membre de l’équipe Thèses et responsable fonctionnel de l’application Star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15615" y="6141204"/>
            <a:ext cx="7200801" cy="600164"/>
          </a:xfrm>
          <a:prstGeom prst="rect">
            <a:avLst/>
          </a:prstGeom>
          <a:solidFill>
            <a:srgbClr val="E2E2E2"/>
          </a:solidFill>
        </p:spPr>
        <p:txBody>
          <a:bodyPr wrap="square">
            <a:spAutoFit/>
          </a:bodyPr>
          <a:lstStyle/>
          <a:p>
            <a:pPr algn="ctr"/>
            <a:r>
              <a:rPr lang="fr-FR" sz="1100" dirty="0" smtClean="0"/>
              <a:t>La formation débutera à 11h, merci de votre patience…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u="sng" dirty="0"/>
              <a:t>Attention :</a:t>
            </a:r>
            <a:r>
              <a:rPr lang="fr-FR" sz="1100" dirty="0"/>
              <a:t> </a:t>
            </a:r>
            <a:r>
              <a:rPr lang="fr-FR" sz="1100" dirty="0" smtClean="0"/>
              <a:t>La </a:t>
            </a:r>
            <a:r>
              <a:rPr lang="fr-FR" sz="1100" dirty="0"/>
              <a:t>session sera enregistrée afin d'être diffusée sur notre </a:t>
            </a:r>
            <a:r>
              <a:rPr lang="fr-FR" sz="1100" dirty="0" smtClean="0"/>
              <a:t>plateforme d'autoformation </a:t>
            </a:r>
            <a:r>
              <a:rPr lang="fr-FR" sz="1100" dirty="0" smtClean="0">
                <a:hlinkClick r:id="rId5"/>
              </a:rPr>
              <a:t>http://moodle.abes.fr</a:t>
            </a:r>
            <a:r>
              <a:rPr lang="fr-FR" sz="1100" dirty="0" smtClean="0"/>
              <a:t>.</a:t>
            </a:r>
            <a:br>
              <a:rPr lang="fr-FR" sz="1100" dirty="0" smtClean="0"/>
            </a:br>
            <a:r>
              <a:rPr lang="fr-FR" sz="1100" dirty="0" smtClean="0"/>
              <a:t>En </a:t>
            </a:r>
            <a:r>
              <a:rPr lang="fr-FR" sz="1100" dirty="0"/>
              <a:t>rejoignant cette session, vous consentez à ces enregistrements.</a:t>
            </a:r>
          </a:p>
        </p:txBody>
      </p:sp>
      <p:pic>
        <p:nvPicPr>
          <p:cNvPr id="1040" name="Picture 16" descr="Sudo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r="24717"/>
          <a:stretch/>
        </p:blipFill>
        <p:spPr bwMode="auto">
          <a:xfrm>
            <a:off x="8366789" y="6093296"/>
            <a:ext cx="731938" cy="7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ta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4" r="28608"/>
          <a:stretch/>
        </p:blipFill>
        <p:spPr bwMode="auto">
          <a:xfrm>
            <a:off x="687124" y="2174157"/>
            <a:ext cx="1262985" cy="150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3304" y="2409874"/>
            <a:ext cx="4533271" cy="1163142"/>
          </a:xfrm>
          <a:prstGeom prst="rect">
            <a:avLst/>
          </a:prstGeom>
        </p:spPr>
      </p:pic>
      <p:sp>
        <p:nvSpPr>
          <p:cNvPr id="3" name="Flèche droite rayée 2"/>
          <p:cNvSpPr/>
          <p:nvPr/>
        </p:nvSpPr>
        <p:spPr>
          <a:xfrm>
            <a:off x="2310148" y="2636912"/>
            <a:ext cx="1901811" cy="648072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1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241940"/>
            <a:ext cx="7200800" cy="54913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lèche gauche 4"/>
          <p:cNvSpPr/>
          <p:nvPr/>
        </p:nvSpPr>
        <p:spPr>
          <a:xfrm>
            <a:off x="7524327" y="1896819"/>
            <a:ext cx="1170109" cy="432048"/>
          </a:xfrm>
          <a:prstGeom prst="lef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gauche 5"/>
          <p:cNvSpPr/>
          <p:nvPr/>
        </p:nvSpPr>
        <p:spPr>
          <a:xfrm>
            <a:off x="6660232" y="3232026"/>
            <a:ext cx="2034205" cy="432048"/>
          </a:xfrm>
          <a:prstGeom prst="lef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733256"/>
            <a:ext cx="7200800" cy="9029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lèche gauche 8"/>
          <p:cNvSpPr/>
          <p:nvPr/>
        </p:nvSpPr>
        <p:spPr>
          <a:xfrm>
            <a:off x="3059832" y="5919702"/>
            <a:ext cx="5626968" cy="432048"/>
          </a:xfrm>
          <a:prstGeom prst="lef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gauche 9"/>
          <p:cNvSpPr/>
          <p:nvPr/>
        </p:nvSpPr>
        <p:spPr>
          <a:xfrm>
            <a:off x="6444208" y="4725144"/>
            <a:ext cx="2160240" cy="28803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6962775" cy="57531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èche gauche 6"/>
          <p:cNvSpPr/>
          <p:nvPr/>
        </p:nvSpPr>
        <p:spPr>
          <a:xfrm>
            <a:off x="3163866" y="1916832"/>
            <a:ext cx="5296566" cy="432048"/>
          </a:xfrm>
          <a:prstGeom prst="lef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164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Comment diffuser sur tel depuis star?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764704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accent4">
                    <a:lumMod val="75000"/>
                  </a:schemeClr>
                </a:solidFill>
              </a:rPr>
              <a:t>Comment diffuser sur </a:t>
            </a:r>
            <a:r>
              <a:rPr lang="fr-FR" sz="4000" dirty="0" smtClean="0">
                <a:solidFill>
                  <a:schemeClr val="accent4">
                    <a:lumMod val="75000"/>
                  </a:schemeClr>
                </a:solidFill>
              </a:rPr>
              <a:t>TEL </a:t>
            </a:r>
            <a:r>
              <a:rPr lang="fr-FR" sz="4000" dirty="0">
                <a:solidFill>
                  <a:schemeClr val="accent4">
                    <a:lumMod val="75000"/>
                  </a:schemeClr>
                </a:solidFill>
              </a:rPr>
              <a:t>depuis </a:t>
            </a:r>
            <a:r>
              <a:rPr lang="fr-FR" sz="4000" dirty="0" smtClean="0">
                <a:solidFill>
                  <a:schemeClr val="accent4">
                    <a:lumMod val="75000"/>
                  </a:schemeClr>
                </a:solidFill>
              </a:rPr>
              <a:t>Star ?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360" y="908720"/>
            <a:ext cx="8229600" cy="576064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QUI ? </a:t>
            </a:r>
            <a:r>
              <a:rPr lang="fr-FR" dirty="0" smtClean="0"/>
              <a:t>Au choix de l’établissement et du docteur, saisi par le correspondant Star</a:t>
            </a:r>
          </a:p>
          <a:p>
            <a:endParaRPr lang="fr-FR" dirty="0"/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QUAND ? </a:t>
            </a:r>
            <a:r>
              <a:rPr lang="fr-FR" dirty="0" smtClean="0"/>
              <a:t>Dès la validation finale</a:t>
            </a:r>
          </a:p>
          <a:p>
            <a:pPr marL="400050" lvl="1" indent="0">
              <a:buNone/>
            </a:pPr>
            <a:r>
              <a:rPr lang="fr-FR" i="1" dirty="0" smtClean="0"/>
              <a:t>SAUF si il y a une restriction temporelle de type embargo / confidentialité, auquel cas la thèse est envoyée automatiquement depuis Star vers TEL le lendemain de la fin de restriction</a:t>
            </a:r>
          </a:p>
          <a:p>
            <a:endParaRPr lang="fr-FR" dirty="0"/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COMMENT ? </a:t>
            </a:r>
            <a:r>
              <a:rPr lang="fr-FR" dirty="0"/>
              <a:t>il </a:t>
            </a:r>
            <a:r>
              <a:rPr lang="fr-FR" dirty="0" smtClean="0"/>
              <a:t>faut qu’il y ait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un </a:t>
            </a:r>
            <a:r>
              <a:rPr lang="fr-FR" b="1" dirty="0" smtClean="0"/>
              <a:t>code laboratoire </a:t>
            </a:r>
            <a:r>
              <a:rPr lang="fr-FR" dirty="0" smtClean="0"/>
              <a:t>valide dans la fiche STAR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b="1" dirty="0" smtClean="0"/>
              <a:t>Résumé + titre +mots clés </a:t>
            </a:r>
            <a:r>
              <a:rPr lang="fr-FR" dirty="0" smtClean="0"/>
              <a:t>dans au moins 2 langues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b="1" dirty="0" smtClean="0"/>
              <a:t>Page de garde doit contenir les mêmes informations que les métadonnées</a:t>
            </a:r>
          </a:p>
          <a:p>
            <a:pPr marL="857250" lvl="2" indent="0">
              <a:buNone/>
            </a:pPr>
            <a:r>
              <a:rPr lang="fr-FR" dirty="0"/>
              <a:t>L</a:t>
            </a:r>
            <a:r>
              <a:rPr lang="fr-FR" dirty="0" smtClean="0"/>
              <a:t>a présence d’une </a:t>
            </a:r>
            <a:r>
              <a:rPr lang="fr-FR" b="1" dirty="0" smtClean="0"/>
              <a:t>date de soutenance </a:t>
            </a:r>
            <a:r>
              <a:rPr lang="fr-FR" dirty="0" smtClean="0"/>
              <a:t>sur celle-ci est obligatoire</a:t>
            </a:r>
          </a:p>
          <a:p>
            <a:pPr marL="857250" lvl="2" indent="0">
              <a:buNone/>
            </a:pPr>
            <a:r>
              <a:rPr lang="fr-FR" dirty="0" smtClean="0"/>
              <a:t>Il y a une </a:t>
            </a:r>
            <a:r>
              <a:rPr lang="fr-FR" b="1" dirty="0" smtClean="0"/>
              <a:t>modération qui est faite sur les dépôts STAR et qui contrôle ces éléments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b="1" dirty="0" smtClean="0"/>
              <a:t>charte</a:t>
            </a:r>
            <a:r>
              <a:rPr lang="fr-FR" dirty="0" smtClean="0"/>
              <a:t> </a:t>
            </a:r>
          </a:p>
          <a:p>
            <a:pPr marL="857250" lvl="2" indent="0">
              <a:buNone/>
            </a:pPr>
            <a:r>
              <a:rPr lang="fr-FR" dirty="0" smtClean="0"/>
              <a:t>https</a:t>
            </a:r>
            <a:r>
              <a:rPr lang="fr-FR" dirty="0"/>
              <a:t>://doc.archives-ouvertes.fr/guide_utilisateurs/verification-des-depots-avant-leur-mise-en-ligne/</a:t>
            </a:r>
          </a:p>
        </p:txBody>
      </p:sp>
    </p:spTree>
    <p:extLst>
      <p:ext uri="{BB962C8B-B14F-4D97-AF65-F5344CB8AC3E}">
        <p14:creationId xmlns:p14="http://schemas.microsoft.com/office/powerpoint/2010/main" val="874858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7561"/>
            <a:ext cx="8229600" cy="663534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4">
                    <a:lumMod val="75000"/>
                  </a:schemeClr>
                </a:solidFill>
              </a:rPr>
              <a:t>Comment diffuser sur TEL depuis </a:t>
            </a:r>
            <a:r>
              <a:rPr lang="fr-FR" sz="3600" dirty="0" smtClean="0">
                <a:solidFill>
                  <a:schemeClr val="accent4">
                    <a:lumMod val="75000"/>
                  </a:schemeClr>
                </a:solidFill>
              </a:rPr>
              <a:t>Star ?</a:t>
            </a:r>
            <a:endParaRPr lang="fr-FR" sz="36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297130"/>
            <a:ext cx="4483977" cy="2629640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 rot="10800000">
            <a:off x="4737242" y="2814299"/>
            <a:ext cx="2016224" cy="504056"/>
          </a:xfrm>
          <a:prstGeom prst="rightArrow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219714" y="321927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Lien </a:t>
            </a:r>
            <a:r>
              <a:rPr lang="fr-FR" b="1" dirty="0" err="1" smtClean="0"/>
              <a:t>Aurehal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583566" y="369963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/>
                </a:solidFill>
              </a:rPr>
              <a:t>Ou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37" y="4304121"/>
            <a:ext cx="5420862" cy="24723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854358"/>
            <a:ext cx="7104327" cy="50685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958443" y="4962854"/>
            <a:ext cx="257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Paramétrer par défaut l’établissement</a:t>
            </a:r>
            <a:endParaRPr lang="fr-FR" b="1" dirty="0"/>
          </a:p>
        </p:txBody>
      </p:sp>
      <p:sp>
        <p:nvSpPr>
          <p:cNvPr id="12" name="Flèche droite 11"/>
          <p:cNvSpPr/>
          <p:nvPr/>
        </p:nvSpPr>
        <p:spPr>
          <a:xfrm rot="10800000">
            <a:off x="5148064" y="4305846"/>
            <a:ext cx="2016224" cy="504056"/>
          </a:xfrm>
          <a:prstGeom prst="rightArrow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847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Comment cela fonctionne (techniquement) ?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222" y="0"/>
            <a:ext cx="8441257" cy="90872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Comment cela fonctionne (techniquement)?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222" y="1268760"/>
            <a:ext cx="8235578" cy="532859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Star « parle » au format TEF. Ce format très riche génère un fichier en TEI envoyé vers TEL avec les fichiers pour la diffusion</a:t>
            </a:r>
          </a:p>
          <a:p>
            <a:endParaRPr lang="fr-FR" dirty="0" smtClean="0"/>
          </a:p>
          <a:p>
            <a:r>
              <a:rPr lang="fr-FR" dirty="0" smtClean="0"/>
              <a:t>La porte ou clef d’entrée est </a:t>
            </a:r>
            <a:r>
              <a:rPr lang="fr-FR" b="1" dirty="0" smtClean="0"/>
              <a:t>le laboratoire </a:t>
            </a:r>
            <a:r>
              <a:rPr lang="fr-FR" dirty="0" smtClean="0"/>
              <a:t>et </a:t>
            </a:r>
            <a:r>
              <a:rPr lang="fr-FR" b="1" dirty="0" smtClean="0"/>
              <a:t>son code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C00000"/>
                </a:solidFill>
              </a:rPr>
              <a:t>Ils doivent IMPERATIVEMENT être renseignés et valides</a:t>
            </a:r>
          </a:p>
          <a:p>
            <a:endParaRPr lang="fr-FR" dirty="0" smtClean="0"/>
          </a:p>
          <a:p>
            <a:r>
              <a:rPr lang="fr-FR" dirty="0" smtClean="0"/>
              <a:t>Lors du premier envoi, le programme évalue s’il n’y a pas déjà une version déposée sur TEL sur le contrôle auteur </a:t>
            </a:r>
            <a:r>
              <a:rPr lang="fr-FR" dirty="0"/>
              <a:t>+</a:t>
            </a:r>
            <a:r>
              <a:rPr lang="fr-FR" dirty="0" smtClean="0"/>
              <a:t> titre + date de soutenance OU le NNT: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s</a:t>
            </a:r>
            <a:r>
              <a:rPr lang="fr-FR" dirty="0" smtClean="0"/>
              <a:t>i </a:t>
            </a:r>
            <a:r>
              <a:rPr lang="fr-FR" dirty="0" smtClean="0">
                <a:solidFill>
                  <a:schemeClr val="accent3"/>
                </a:solidFill>
              </a:rPr>
              <a:t>oui</a:t>
            </a:r>
            <a:r>
              <a:rPr lang="fr-FR" dirty="0" smtClean="0">
                <a:solidFill>
                  <a:srgbClr val="92D050"/>
                </a:solidFill>
              </a:rPr>
              <a:t> </a:t>
            </a:r>
            <a:r>
              <a:rPr lang="fr-FR" dirty="0" smtClean="0"/>
              <a:t>: on crée une nouvelle version sous la même URL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s</a:t>
            </a:r>
            <a:r>
              <a:rPr lang="fr-FR" dirty="0" smtClean="0"/>
              <a:t>i </a:t>
            </a:r>
            <a:r>
              <a:rPr lang="fr-FR" dirty="0" smtClean="0">
                <a:solidFill>
                  <a:srgbClr val="C00000"/>
                </a:solidFill>
              </a:rPr>
              <a:t>non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: on crée un nouveau dépôt sous une nouvelle URL</a:t>
            </a:r>
          </a:p>
          <a:p>
            <a:pPr lvl="1"/>
            <a:endParaRPr lang="fr-FR" dirty="0" smtClean="0"/>
          </a:p>
          <a:p>
            <a:pPr marL="0" lvl="1" indent="0">
              <a:buNone/>
            </a:pPr>
            <a:r>
              <a:rPr lang="fr-FR" sz="3200" dirty="0" smtClean="0">
                <a:solidFill>
                  <a:schemeClr val="bg2">
                    <a:lumMod val="50000"/>
                  </a:schemeClr>
                </a:solidFill>
              </a:rPr>
              <a:t>A noter : Lors </a:t>
            </a:r>
            <a:r>
              <a:rPr lang="fr-FR" sz="3200" dirty="0">
                <a:solidFill>
                  <a:schemeClr val="bg2">
                    <a:lumMod val="50000"/>
                  </a:schemeClr>
                </a:solidFill>
              </a:rPr>
              <a:t>des mises à jour </a:t>
            </a:r>
            <a:r>
              <a:rPr lang="fr-FR" sz="3200" dirty="0" smtClean="0">
                <a:solidFill>
                  <a:schemeClr val="bg2">
                    <a:lumMod val="50000"/>
                  </a:schemeClr>
                </a:solidFill>
              </a:rPr>
              <a:t>depuis Star, </a:t>
            </a:r>
            <a:r>
              <a:rPr lang="fr-FR" sz="3200" dirty="0">
                <a:solidFill>
                  <a:schemeClr val="bg2">
                    <a:lumMod val="50000"/>
                  </a:schemeClr>
                </a:solidFill>
              </a:rPr>
              <a:t>seules les métadonnées sont </a:t>
            </a:r>
            <a:r>
              <a:rPr lang="fr-FR" sz="3200" dirty="0" smtClean="0">
                <a:solidFill>
                  <a:schemeClr val="bg2">
                    <a:lumMod val="50000"/>
                  </a:schemeClr>
                </a:solidFill>
              </a:rPr>
              <a:t>renvoyées</a:t>
            </a:r>
            <a:endParaRPr lang="fr-FR" sz="3200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3749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Spécificités des dépôts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Star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83264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fr-FR" dirty="0" smtClean="0">
                <a:solidFill>
                  <a:srgbClr val="C00000"/>
                </a:solidFill>
              </a:rPr>
              <a:t>PRINCIPE : </a:t>
            </a:r>
            <a:r>
              <a:rPr lang="fr-FR" dirty="0" smtClean="0"/>
              <a:t>tous dépôts dans TEL en </a:t>
            </a:r>
            <a:r>
              <a:rPr lang="fr-FR" dirty="0"/>
              <a:t>provenance de </a:t>
            </a:r>
            <a:r>
              <a:rPr lang="fr-FR" dirty="0" smtClean="0"/>
              <a:t>Star </a:t>
            </a:r>
            <a:r>
              <a:rPr lang="fr-FR" b="1" dirty="0" smtClean="0"/>
              <a:t>doivent être mis à jour </a:t>
            </a:r>
            <a:r>
              <a:rPr lang="fr-FR" b="1" u="sng" dirty="0" smtClean="0"/>
              <a:t>depuis </a:t>
            </a:r>
            <a:r>
              <a:rPr lang="fr-FR" b="1" u="sng" dirty="0"/>
              <a:t>l’application </a:t>
            </a:r>
            <a:r>
              <a:rPr lang="fr-FR" b="1" u="sng" dirty="0" smtClean="0"/>
              <a:t>Star</a:t>
            </a:r>
            <a:r>
              <a:rPr lang="fr-FR" b="1" u="sng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>
                <a:solidFill>
                  <a:srgbClr val="C00000"/>
                </a:solidFill>
              </a:rPr>
              <a:t>MEME PRINCIPE dans le cas du fichier diffusé</a:t>
            </a:r>
            <a:r>
              <a:rPr lang="fr-FR" dirty="0"/>
              <a:t> </a:t>
            </a:r>
            <a:r>
              <a:rPr lang="fr-FR" dirty="0" smtClean="0"/>
              <a:t>: comme il s’agit du dépôt de soutenance, </a:t>
            </a:r>
            <a:r>
              <a:rPr lang="fr-FR" b="1" dirty="0" smtClean="0"/>
              <a:t>pour le mettre à jour</a:t>
            </a:r>
            <a:r>
              <a:rPr lang="fr-FR" dirty="0" smtClean="0"/>
              <a:t>, il faut le faire </a:t>
            </a:r>
            <a:r>
              <a:rPr lang="fr-FR" b="1" u="sng" dirty="0"/>
              <a:t>depuis l’application Star </a:t>
            </a:r>
            <a:endParaRPr lang="fr-FR" b="1" u="sng" dirty="0" smtClean="0"/>
          </a:p>
          <a:p>
            <a:pPr marL="400050" lvl="1" indent="0" algn="just">
              <a:buNone/>
            </a:pPr>
            <a:r>
              <a:rPr lang="fr-FR" i="1" dirty="0" smtClean="0"/>
              <a:t>Pas de « </a:t>
            </a:r>
            <a:r>
              <a:rPr lang="fr-FR" i="1" dirty="0" err="1" smtClean="0"/>
              <a:t>versionning</a:t>
            </a:r>
            <a:r>
              <a:rPr lang="fr-FR" i="1" dirty="0" smtClean="0"/>
              <a:t> » pour les dépôts Star ! : </a:t>
            </a:r>
            <a:r>
              <a:rPr lang="fr-FR" i="1" dirty="0"/>
              <a:t>c</a:t>
            </a:r>
            <a:r>
              <a:rPr lang="fr-FR" i="1" dirty="0" smtClean="0"/>
              <a:t>ette opération ne peut qu’être exceptionnelle </a:t>
            </a:r>
            <a:r>
              <a:rPr lang="fr-FR" i="1" smtClean="0"/>
              <a:t>et justifiée</a:t>
            </a:r>
            <a:endParaRPr lang="fr-FR" i="1" dirty="0" smtClean="0"/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Pour une demande de retrait de diffusion par l’auteur, Star peut exceptionnellement demander à enlever le fichier diffusé sur TEL (!: une fois déposé sur un site d’Archive Ouverte, il est sûrement disponible sur d’autres plateformes)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pas de partage de propriété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A RETENIR </a:t>
            </a:r>
            <a:r>
              <a:rPr lang="fr-FR" dirty="0" smtClean="0"/>
              <a:t>: </a:t>
            </a:r>
            <a:r>
              <a:rPr lang="fr-FR" b="1" dirty="0" smtClean="0"/>
              <a:t>ces spécificités doivent être prises en compte dans vos circuits de dépôt. </a:t>
            </a:r>
          </a:p>
          <a:p>
            <a:pPr marL="0" indent="0" algn="just">
              <a:buNone/>
            </a:pPr>
            <a:r>
              <a:rPr lang="fr-FR" i="1" dirty="0" smtClean="0"/>
              <a:t>Par exemple, si le </a:t>
            </a:r>
            <a:r>
              <a:rPr lang="fr-FR" i="1" dirty="0"/>
              <a:t>D</a:t>
            </a:r>
            <a:r>
              <a:rPr lang="fr-FR" i="1" dirty="0" smtClean="0"/>
              <a:t>octeur souhaite diffuser sur TEL, il faut qu’il fournisse des titres/résumés/mots clés dans 2 langues. </a:t>
            </a:r>
          </a:p>
        </p:txBody>
      </p:sp>
    </p:spTree>
    <p:extLst>
      <p:ext uri="{BB962C8B-B14F-4D97-AF65-F5344CB8AC3E}">
        <p14:creationId xmlns:p14="http://schemas.microsoft.com/office/powerpoint/2010/main" val="2008119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Les retours d’erreur de tel, comment les traiter ?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2379"/>
            <a:ext cx="8686800" cy="620688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chemeClr val="accent3">
                    <a:lumMod val="75000"/>
                  </a:schemeClr>
                </a:solidFill>
              </a:rPr>
              <a:t>Les retours 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d’erreur de TEL, </a:t>
            </a:r>
            <a:r>
              <a:rPr lang="fr-FR" sz="3200" dirty="0">
                <a:solidFill>
                  <a:schemeClr val="accent3">
                    <a:lumMod val="75000"/>
                  </a:schemeClr>
                </a:solidFill>
              </a:rPr>
              <a:t>comment les 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traiter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 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code labo invalide / non renseigné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»</a:t>
            </a:r>
          </a:p>
          <a:p>
            <a:pPr marL="400050" lvl="1" indent="0">
              <a:buNone/>
            </a:pPr>
            <a:r>
              <a:rPr lang="fr-FR" dirty="0" smtClean="0"/>
              <a:t>il faut </a:t>
            </a:r>
            <a:r>
              <a:rPr lang="fr-FR" b="1" dirty="0" smtClean="0"/>
              <a:t>refaire le lien au bon laboratoire</a:t>
            </a:r>
            <a:r>
              <a:rPr lang="fr-FR" dirty="0" smtClean="0"/>
              <a:t>, cette donnée est indispensable pour pouvoir diffuser sur TEL.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 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vous devez renseigner le titre / les mots clés dans au moins deux langues 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</a:p>
          <a:p>
            <a:pPr marL="400050" lvl="1" indent="0">
              <a:buNone/>
            </a:pPr>
            <a:r>
              <a:rPr lang="fr-FR" dirty="0" smtClean="0"/>
              <a:t>c’est clair je crois?! Bien renseigner les </a:t>
            </a:r>
            <a:r>
              <a:rPr lang="fr-FR" b="1" dirty="0" smtClean="0"/>
              <a:t>champs obligatoires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 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Connexion </a:t>
            </a:r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 service web TEL interrompue (le fichier envoyé est trop volumineux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»</a:t>
            </a:r>
          </a:p>
          <a:p>
            <a:pPr marL="400050" lvl="1" indent="0">
              <a:buNone/>
            </a:pPr>
            <a:r>
              <a:rPr lang="fr-FR" dirty="0" smtClean="0"/>
              <a:t>il s’agit souvent d’un problème d’affluence sur les serveurs du CCSD. </a:t>
            </a:r>
            <a:r>
              <a:rPr lang="fr-FR" b="1" dirty="0" smtClean="0"/>
              <a:t>Revalidez la thèse à un autre moment.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6775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4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31060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Star et TEL, petit rappel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A quoi ressemble un dépôt Star sur TEL 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Comment diffuser sur TEL depuis Star 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Comment cela fonctionne 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Les retours d’erreur de TEL, comment les traiter 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Nouveautés, à venir</a:t>
            </a:r>
            <a:endParaRPr lang="fr-FR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024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Nouveautés … 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Nouveautés, à venir…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smtClean="0"/>
              <a:t>Export de métadonnées supplémentaires :</a:t>
            </a:r>
          </a:p>
          <a:p>
            <a:pPr marL="857250" lvl="1" indent="-457200" algn="just">
              <a:buFont typeface="Wingdings" panose="05000000000000000000" pitchFamily="2" charset="2"/>
              <a:buChar char="§"/>
            </a:pPr>
            <a:r>
              <a:rPr lang="fr-FR" dirty="0" smtClean="0"/>
              <a:t>la </a:t>
            </a:r>
            <a:r>
              <a:rPr lang="fr-FR" b="1" dirty="0" smtClean="0"/>
              <a:t>cotutelle internationale</a:t>
            </a:r>
            <a:r>
              <a:rPr lang="fr-FR" dirty="0" smtClean="0"/>
              <a:t>, présente dans Star mais absente de TEL</a:t>
            </a:r>
          </a:p>
          <a:p>
            <a:pPr marL="857250" lvl="1" indent="-45720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Membres du jury</a:t>
            </a:r>
          </a:p>
          <a:p>
            <a:pPr marL="857250" lvl="1" indent="-45720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liens </a:t>
            </a:r>
            <a:r>
              <a:rPr lang="fr-FR" b="1" dirty="0" err="1" smtClean="0"/>
              <a:t>Idref</a:t>
            </a:r>
            <a:r>
              <a:rPr lang="fr-FR" dirty="0" smtClean="0"/>
              <a:t>, etc.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Rapprocher les correspondants Star des gestionnaires de portail HAL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45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Un peu de lecture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fr-FR" sz="2000" dirty="0" smtClean="0"/>
              <a:t>Lien vers l’arrêté</a:t>
            </a:r>
          </a:p>
          <a:p>
            <a:pPr marL="0" indent="0">
              <a:buNone/>
            </a:pPr>
            <a:r>
              <a:rPr lang="fr-FR" sz="2000" dirty="0">
                <a:hlinkClick r:id="rId2"/>
              </a:rPr>
              <a:t>https://</a:t>
            </a:r>
            <a:r>
              <a:rPr lang="fr-FR" sz="2000" dirty="0" smtClean="0">
                <a:hlinkClick r:id="rId2"/>
              </a:rPr>
              <a:t>www.legifrance.gouv.fr/affichTexte.do?cidTexte=JORFTEXT000032587086</a:t>
            </a: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Lien vers la documentation SWORD</a:t>
            </a:r>
          </a:p>
          <a:p>
            <a:pPr marL="0" indent="0">
              <a:buNone/>
            </a:pPr>
            <a:r>
              <a:rPr lang="fr-FR" sz="2000" dirty="0">
                <a:hlinkClick r:id="rId3"/>
              </a:rPr>
              <a:t>https://</a:t>
            </a:r>
            <a:r>
              <a:rPr lang="fr-FR" sz="2000" dirty="0" smtClean="0">
                <a:hlinkClick r:id="rId3"/>
              </a:rPr>
              <a:t>api.archives-ouvertes.fr/docs/sword</a:t>
            </a: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/>
              <a:t>Lien vers la </a:t>
            </a:r>
            <a:r>
              <a:rPr lang="fr-FR" sz="2000" dirty="0" smtClean="0"/>
              <a:t>documentation STAR</a:t>
            </a:r>
          </a:p>
          <a:p>
            <a:pPr marL="0" indent="0">
              <a:buNone/>
            </a:pPr>
            <a:r>
              <a:rPr lang="fr-FR" sz="2000" dirty="0">
                <a:hlinkClick r:id="rId4"/>
              </a:rPr>
              <a:t>http://documentation.abes.fr/aidestar/accueil</a:t>
            </a:r>
            <a:r>
              <a:rPr lang="fr-FR" sz="2000" dirty="0" smtClean="0">
                <a:hlinkClick r:id="rId4"/>
              </a:rPr>
              <a:t>/</a:t>
            </a: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 smtClean="0"/>
              <a:t>Quelques chiffres du CCSD</a:t>
            </a:r>
            <a:endParaRPr lang="fr-FR" sz="2000" dirty="0" smtClean="0">
              <a:hlinkClick r:id="rId5"/>
            </a:endParaRPr>
          </a:p>
          <a:p>
            <a:pPr marL="0" indent="0">
              <a:buNone/>
            </a:pPr>
            <a:r>
              <a:rPr lang="fr-FR" sz="2000" dirty="0" smtClean="0">
                <a:hlinkClick r:id="rId5"/>
              </a:rPr>
              <a:t>https</a:t>
            </a:r>
            <a:r>
              <a:rPr lang="fr-FR" sz="2000" dirty="0">
                <a:hlinkClick r:id="rId5"/>
              </a:rPr>
              <a:t>://www.ccsd.cnrs.fr/2016/02/hal-en-2015-quelques-chiffres</a:t>
            </a:r>
            <a:r>
              <a:rPr lang="fr-FR" sz="2000" dirty="0" smtClean="0">
                <a:hlinkClick r:id="rId5"/>
              </a:rPr>
              <a:t>/</a:t>
            </a: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 smtClean="0"/>
              <a:t>Numéro d’Arabesques « spécial Thèses »</a:t>
            </a:r>
            <a:endParaRPr lang="fr-FR" sz="2000" dirty="0"/>
          </a:p>
          <a:p>
            <a:pPr marL="0" indent="0">
              <a:buNone/>
            </a:pPr>
            <a:r>
              <a:rPr lang="fr-FR" sz="2000" dirty="0">
                <a:hlinkClick r:id="rId6"/>
              </a:rPr>
              <a:t>http://www.abes.fr/Publications-Evenements/Arabesques/Arabesques-n-78</a:t>
            </a:r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937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 questions ?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Star et TEL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01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41352" y="1700808"/>
            <a:ext cx="8229600" cy="49691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C00000"/>
                </a:solidFill>
              </a:rPr>
              <a:t>Star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application nationale qui fait partie de l’écosystème autour des thèses avec le Sudoc/STEP/Theses.fr 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TEL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sous collection de HAL dédiée aux thèses de doctorat (et HDR)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Depuis l’application STAR, il est possible de générer un export vers TEL. Cela n’est pas obligatoire et dépend de l’accord du Docteur et du dispositif choisi par l’établissement.</a:t>
            </a:r>
          </a:p>
        </p:txBody>
      </p:sp>
      <p:pic>
        <p:nvPicPr>
          <p:cNvPr id="4" name="Image 3" descr="001-cmj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509999"/>
            <a:ext cx="2045970" cy="765810"/>
          </a:xfrm>
          <a:prstGeom prst="rect">
            <a:avLst/>
          </a:prstGeom>
        </p:spPr>
      </p:pic>
      <p:sp>
        <p:nvSpPr>
          <p:cNvPr id="5" name="Étoile à 5 branches 4"/>
          <p:cNvSpPr/>
          <p:nvPr/>
        </p:nvSpPr>
        <p:spPr>
          <a:xfrm>
            <a:off x="155951" y="4797152"/>
            <a:ext cx="373048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00674"/>
            <a:ext cx="3395232" cy="8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0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2374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  <a:t>Rappel historique: </a:t>
            </a:r>
            <a:b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  <a:t>le traitement des thèses de Doctorat en </a:t>
            </a:r>
            <a:r>
              <a:rPr lang="fr-FR" sz="3200" dirty="0">
                <a:solidFill>
                  <a:schemeClr val="bg2">
                    <a:lumMod val="25000"/>
                  </a:schemeClr>
                </a:solidFill>
              </a:rPr>
              <a:t>F</a:t>
            </a:r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  <a:t>rance</a:t>
            </a:r>
            <a:endParaRPr lang="fr-FR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1" y="2262810"/>
            <a:ext cx="1789048" cy="11965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5" y="2262810"/>
            <a:ext cx="1789048" cy="11965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221088"/>
            <a:ext cx="1803189" cy="136076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484" y="2142019"/>
            <a:ext cx="1803189" cy="136076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779912" y="36450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OU</a:t>
            </a:r>
            <a:endParaRPr lang="fr-FR" b="1" dirty="0"/>
          </a:p>
        </p:txBody>
      </p:sp>
      <p:sp>
        <p:nvSpPr>
          <p:cNvPr id="11" name="Flèche droite 10"/>
          <p:cNvSpPr/>
          <p:nvPr/>
        </p:nvSpPr>
        <p:spPr>
          <a:xfrm>
            <a:off x="494698" y="1624370"/>
            <a:ext cx="8229600" cy="513219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299801" y="1411537"/>
            <a:ext cx="130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Avant 2006</a:t>
            </a:r>
            <a:endParaRPr lang="fr-FR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918756" y="1417638"/>
            <a:ext cx="130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2006</a:t>
            </a:r>
            <a:endParaRPr lang="fr-FR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516216" y="1415534"/>
            <a:ext cx="130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2016</a:t>
            </a:r>
            <a:endParaRPr lang="fr-FR" i="1" dirty="0"/>
          </a:p>
        </p:txBody>
      </p:sp>
      <p:pic>
        <p:nvPicPr>
          <p:cNvPr id="15" name="Image 14" descr="001-cmj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4356" y="4598850"/>
            <a:ext cx="1152128" cy="431243"/>
          </a:xfrm>
          <a:prstGeom prst="rect">
            <a:avLst/>
          </a:prstGeom>
        </p:spPr>
      </p:pic>
      <p:pic>
        <p:nvPicPr>
          <p:cNvPr id="16" name="Image 15" descr="001-cmj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7691" y="2606778"/>
            <a:ext cx="1152128" cy="4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3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Petit rappel de Star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2257" y="1628800"/>
            <a:ext cx="8507288" cy="4525963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Star a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 fonctions </a:t>
            </a:r>
            <a:r>
              <a:rPr lang="fr-FR" dirty="0" smtClean="0"/>
              <a:t>qui dépendent directement de l’arrêté légal sur les thèses :</a:t>
            </a:r>
            <a:endParaRPr lang="fr-FR" dirty="0"/>
          </a:p>
          <a:p>
            <a:pPr lvl="1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Archivage</a:t>
            </a:r>
          </a:p>
          <a:p>
            <a:pPr lvl="1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Signalement</a:t>
            </a:r>
          </a:p>
          <a:p>
            <a:pPr lvl="1"/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ttribution d’une URL pérenne (these.fr)</a:t>
            </a:r>
          </a:p>
          <a:p>
            <a:pPr lvl="1"/>
            <a:r>
              <a:rPr lang="fr-FR" b="1" dirty="0" smtClean="0"/>
              <a:t>Une est facultative: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Diffusion </a:t>
            </a:r>
            <a:r>
              <a:rPr lang="fr-FR" dirty="0" smtClean="0"/>
              <a:t>=&gt; ce qui nous intéresse ici ! </a:t>
            </a:r>
          </a:p>
          <a:p>
            <a:pPr lvl="2" indent="-342900" algn="just">
              <a:buFont typeface="Wingdings" panose="05000000000000000000" pitchFamily="2" charset="2"/>
              <a:buChar char="q"/>
            </a:pPr>
            <a:r>
              <a:rPr lang="fr-FR" dirty="0" smtClean="0"/>
              <a:t>3 thèses sur 4 sont diffusées sur Internet dont </a:t>
            </a:r>
            <a:r>
              <a:rPr lang="fr-FR" b="1" dirty="0" smtClean="0"/>
              <a:t>1 thèse sur 2 vers TEL (environ 35 000 thèses) !</a:t>
            </a:r>
          </a:p>
          <a:p>
            <a:pPr lvl="2" indent="-342900" algn="just">
              <a:buFont typeface="Wingdings" panose="05000000000000000000" pitchFamily="2" charset="2"/>
              <a:buChar char="q"/>
            </a:pPr>
            <a:r>
              <a:rPr lang="fr-FR" dirty="0"/>
              <a:t>Actuellement, les dépôts STAR alimentent pour ¾ la base </a:t>
            </a:r>
            <a:r>
              <a:rPr lang="fr-FR" dirty="0" smtClean="0"/>
              <a:t>TEL !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653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5" descr="H:\Departements\DEP\Projets\PortailTheses\Documents\Com\logo\logotype-star\monogramme\001-cm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89238"/>
            <a:ext cx="1816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5796136" y="3997350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i="1" dirty="0">
                <a:solidFill>
                  <a:srgbClr val="FFC000"/>
                </a:solidFill>
                <a:latin typeface="Times New Roman" charset="0"/>
              </a:rPr>
              <a:t>URL pérenne *</a:t>
            </a:r>
          </a:p>
        </p:txBody>
      </p:sp>
      <p:cxnSp>
        <p:nvCxnSpPr>
          <p:cNvPr id="6" name="AutoShape 54"/>
          <p:cNvCxnSpPr>
            <a:cxnSpLocks noChangeShapeType="1"/>
          </p:cNvCxnSpPr>
          <p:nvPr/>
        </p:nvCxnSpPr>
        <p:spPr bwMode="auto">
          <a:xfrm flipH="1" flipV="1">
            <a:off x="1907704" y="1765102"/>
            <a:ext cx="1428626" cy="925726"/>
          </a:xfrm>
          <a:prstGeom prst="straightConnector1">
            <a:avLst/>
          </a:prstGeom>
          <a:noFill/>
          <a:ln w="76200">
            <a:solidFill>
              <a:srgbClr val="FF5050"/>
            </a:solidFill>
            <a:round/>
            <a:headEnd type="oval" w="med" len="med"/>
            <a:tailEnd type="triangle" w="med" len="med"/>
          </a:ln>
        </p:spPr>
      </p:cxn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619672" y="1189038"/>
            <a:ext cx="279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i="1" dirty="0">
                <a:solidFill>
                  <a:srgbClr val="FF0000"/>
                </a:solidFill>
                <a:latin typeface="Times New Roman" charset="0"/>
              </a:rPr>
              <a:t>Archivage pérenne *</a:t>
            </a:r>
          </a:p>
        </p:txBody>
      </p:sp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5322718" y="2690828"/>
            <a:ext cx="15993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chemeClr val="bg1">
                    <a:lumMod val="65000"/>
                  </a:schemeClr>
                </a:solidFill>
                <a:latin typeface="Times New Roman" charset="0"/>
              </a:rPr>
              <a:t>(Diffusion)</a:t>
            </a:r>
            <a:endParaRPr lang="fr-FR" sz="2400" b="1" i="1" dirty="0">
              <a:solidFill>
                <a:schemeClr val="bg1">
                  <a:lumMod val="65000"/>
                </a:schemeClr>
              </a:solidFill>
              <a:latin typeface="Times New Roman" charset="0"/>
            </a:endParaRPr>
          </a:p>
        </p:txBody>
      </p:sp>
      <p:cxnSp>
        <p:nvCxnSpPr>
          <p:cNvPr id="9" name="AutoShape 56"/>
          <p:cNvCxnSpPr>
            <a:cxnSpLocks noChangeShapeType="1"/>
            <a:endCxn id="11" idx="3"/>
          </p:cNvCxnSpPr>
          <p:nvPr/>
        </p:nvCxnSpPr>
        <p:spPr bwMode="auto">
          <a:xfrm flipH="1">
            <a:off x="1314128" y="3925342"/>
            <a:ext cx="1961728" cy="32296"/>
          </a:xfrm>
          <a:prstGeom prst="straightConnector1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 type="oval" w="med" len="med"/>
            <a:tailEnd type="triangle" w="med" len="med"/>
          </a:ln>
        </p:spPr>
      </p:cxnSp>
      <p:sp>
        <p:nvSpPr>
          <p:cNvPr id="10" name="Text Box 57"/>
          <p:cNvSpPr txBox="1">
            <a:spLocks noChangeArrowheads="1"/>
          </p:cNvSpPr>
          <p:nvPr/>
        </p:nvSpPr>
        <p:spPr bwMode="auto">
          <a:xfrm>
            <a:off x="1259632" y="3349278"/>
            <a:ext cx="1985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i="1" dirty="0">
                <a:solidFill>
                  <a:schemeClr val="accent1"/>
                </a:solidFill>
                <a:latin typeface="Times New Roman" charset="0"/>
              </a:rPr>
              <a:t>Signalement *</a:t>
            </a:r>
          </a:p>
        </p:txBody>
      </p:sp>
      <p:pic>
        <p:nvPicPr>
          <p:cNvPr id="11" name="Picture 74" descr="H:\Departements\CCE\ComexterneJFHavant2009\LOGO\LogosSudoc2009\003-logotype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93294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756990"/>
            <a:ext cx="11430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6"/>
          <p:cNvPicPr>
            <a:picLocks noChangeAspect="1" noChangeArrowheads="1"/>
          </p:cNvPicPr>
          <p:nvPr/>
        </p:nvPicPr>
        <p:blipFill>
          <a:blip r:embed="rId5" cstate="print"/>
          <a:srcRect l="31949" t="7576" r="36052" b="13637"/>
          <a:stretch>
            <a:fillRect/>
          </a:stretch>
        </p:blipFill>
        <p:spPr bwMode="auto">
          <a:xfrm>
            <a:off x="6516216" y="75699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H:\Departements\DEP\Projets\PortailTheses\Applications\interface_publique\oxynel\identite-visuelle\logo_export\apla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5653534"/>
            <a:ext cx="1797050" cy="387350"/>
          </a:xfrm>
          <a:prstGeom prst="rect">
            <a:avLst/>
          </a:prstGeom>
          <a:noFill/>
        </p:spPr>
      </p:pic>
      <p:cxnSp>
        <p:nvCxnSpPr>
          <p:cNvPr id="15" name="AutoShape 80"/>
          <p:cNvCxnSpPr>
            <a:cxnSpLocks noChangeShapeType="1"/>
          </p:cNvCxnSpPr>
          <p:nvPr/>
        </p:nvCxnSpPr>
        <p:spPr bwMode="auto">
          <a:xfrm>
            <a:off x="5292080" y="4213374"/>
            <a:ext cx="1800200" cy="1296144"/>
          </a:xfrm>
          <a:prstGeom prst="straightConnector1">
            <a:avLst/>
          </a:prstGeom>
          <a:noFill/>
          <a:ln w="57150">
            <a:solidFill>
              <a:srgbClr val="FFC000"/>
            </a:solidFill>
            <a:round/>
            <a:headEnd type="oval"/>
            <a:tailEnd type="triangle" w="med" len="med"/>
          </a:ln>
        </p:spPr>
      </p:cxnSp>
      <p:pic>
        <p:nvPicPr>
          <p:cNvPr id="16" name="Picture 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837110"/>
            <a:ext cx="102868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1261046"/>
            <a:ext cx="948205" cy="5760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8" name="Image 40" descr="STAR_etablissement_bis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1477070"/>
            <a:ext cx="10865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AutoShape 54"/>
          <p:cNvCxnSpPr>
            <a:cxnSpLocks noChangeShapeType="1"/>
          </p:cNvCxnSpPr>
          <p:nvPr/>
        </p:nvCxnSpPr>
        <p:spPr bwMode="auto">
          <a:xfrm flipV="1">
            <a:off x="5322718" y="1778825"/>
            <a:ext cx="927253" cy="912003"/>
          </a:xfrm>
          <a:prstGeom prst="straightConnector1">
            <a:avLst/>
          </a:prstGeom>
          <a:noFill/>
          <a:ln w="76200">
            <a:solidFill>
              <a:schemeClr val="bg1">
                <a:lumMod val="50000"/>
              </a:schemeClr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20" name="AutoShape 80"/>
          <p:cNvCxnSpPr>
            <a:cxnSpLocks noChangeShapeType="1"/>
          </p:cNvCxnSpPr>
          <p:nvPr/>
        </p:nvCxnSpPr>
        <p:spPr bwMode="auto">
          <a:xfrm flipV="1">
            <a:off x="7812360" y="2845222"/>
            <a:ext cx="72008" cy="2664296"/>
          </a:xfrm>
          <a:prstGeom prst="straightConnector1">
            <a:avLst/>
          </a:prstGeom>
          <a:noFill/>
          <a:ln w="9525">
            <a:solidFill>
              <a:srgbClr val="002060"/>
            </a:solidFill>
            <a:round/>
            <a:headEnd type="oval"/>
            <a:tailEnd type="triangle" w="med" len="med"/>
          </a:ln>
        </p:spPr>
      </p:cxnSp>
      <p:cxnSp>
        <p:nvCxnSpPr>
          <p:cNvPr id="21" name="AutoShape 80"/>
          <p:cNvCxnSpPr>
            <a:cxnSpLocks noChangeShapeType="1"/>
          </p:cNvCxnSpPr>
          <p:nvPr/>
        </p:nvCxnSpPr>
        <p:spPr bwMode="auto">
          <a:xfrm flipH="1" flipV="1">
            <a:off x="2051720" y="4501406"/>
            <a:ext cx="4320480" cy="1296144"/>
          </a:xfrm>
          <a:prstGeom prst="straightConnector1">
            <a:avLst/>
          </a:prstGeom>
          <a:noFill/>
          <a:ln w="9525">
            <a:solidFill>
              <a:srgbClr val="002060"/>
            </a:solidFill>
            <a:round/>
            <a:headEnd type="oval"/>
            <a:tailEnd type="triangle" w="med" len="med"/>
          </a:ln>
        </p:spPr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1889" y="1102022"/>
            <a:ext cx="1460695" cy="852449"/>
          </a:xfrm>
          <a:prstGeom prst="rect">
            <a:avLst/>
          </a:prstGeom>
        </p:spPr>
      </p:pic>
      <p:sp>
        <p:nvSpPr>
          <p:cNvPr id="23" name="Titre 22"/>
          <p:cNvSpPr>
            <a:spLocks noGrp="1"/>
          </p:cNvSpPr>
          <p:nvPr>
            <p:ph type="title"/>
          </p:nvPr>
        </p:nvSpPr>
        <p:spPr>
          <a:xfrm>
            <a:off x="467544" y="-30534"/>
            <a:ext cx="8229600" cy="806763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bg2">
                    <a:lumMod val="25000"/>
                  </a:schemeClr>
                </a:solidFill>
              </a:rPr>
              <a:t>Petit rappel de </a:t>
            </a:r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</a:rPr>
              <a:t>Star</a:t>
            </a:r>
            <a:endParaRPr lang="fr-FR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52075" y="15442"/>
            <a:ext cx="8748464" cy="1511895"/>
          </a:xfrm>
        </p:spPr>
        <p:txBody>
          <a:bodyPr>
            <a:noAutofit/>
          </a:bodyPr>
          <a:lstStyle/>
          <a:p>
            <a:pPr algn="ctr"/>
            <a:r>
              <a:rPr lang="fr-FR" sz="3200" b="1" i="1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Situer STAR parmi les applications dédiées au signalement des thèses</a:t>
            </a:r>
          </a:p>
        </p:txBody>
      </p:sp>
      <p:pic>
        <p:nvPicPr>
          <p:cNvPr id="6" name="Image 5" descr="001-cmj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789040"/>
            <a:ext cx="2045970" cy="76581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707902" y="5157190"/>
            <a:ext cx="2627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Gestion professionnelle des thèses soutenues sur support électronique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71600" y="515719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Gestion professionnelle des thèses en préparation</a:t>
            </a:r>
            <a:endParaRPr lang="fr-FR" dirty="0"/>
          </a:p>
        </p:txBody>
      </p:sp>
      <p:pic>
        <p:nvPicPr>
          <p:cNvPr id="13" name="Image 12" descr="003-logotype-coule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3720" y="1844824"/>
            <a:ext cx="1204913" cy="103346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717032"/>
            <a:ext cx="1140143" cy="109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6335686" y="4869160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Gestion professionnelle de tous les documents possédés par les bibliothèques dont les thèses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179512" y="3717032"/>
            <a:ext cx="8712968" cy="0"/>
          </a:xfrm>
          <a:prstGeom prst="line">
            <a:avLst/>
          </a:prstGeom>
          <a:ln w="539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407696" y="29249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Interface de consultation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0" y="1628800"/>
            <a:ext cx="403828" cy="151216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fr-FR" sz="1200" b="1" dirty="0" smtClean="0">
                <a:solidFill>
                  <a:srgbClr val="0070C0"/>
                </a:solidFill>
              </a:rPr>
              <a:t>PUBLIC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0" y="3933056"/>
            <a:ext cx="403828" cy="270892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fr-FR" sz="1200" b="1" dirty="0" smtClean="0">
                <a:solidFill>
                  <a:srgbClr val="0070C0"/>
                </a:solidFill>
              </a:rPr>
              <a:t>PROFESIONNEL</a:t>
            </a:r>
            <a:endParaRPr lang="fr-FR" sz="1200" b="1" dirty="0">
              <a:solidFill>
                <a:srgbClr val="0070C0"/>
              </a:solidFill>
            </a:endParaRPr>
          </a:p>
        </p:txBody>
      </p:sp>
      <p:pic>
        <p:nvPicPr>
          <p:cNvPr id="18" name="Image 17" descr="cmjn-degrad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3789040"/>
            <a:ext cx="2381250" cy="852488"/>
          </a:xfrm>
          <a:prstGeom prst="rect">
            <a:avLst/>
          </a:prstGeom>
        </p:spPr>
      </p:pic>
      <p:pic>
        <p:nvPicPr>
          <p:cNvPr id="19" name="Image 18" descr="degrad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1988840"/>
            <a:ext cx="3234690" cy="69723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835696" y="285293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Moteur de recherche pour toutes les thèses françaises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3491880" y="3068960"/>
            <a:ext cx="3024336" cy="365251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9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A quoi ressemble un dépôt star sur tel?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eu_x0020_de_x0020_la_x0020_formation xmlns="9cb235b8-7541-4a6e-b886-1bf4192805bd">A renseigner</Lieu_x0020_de_x0020_la_x0020_formation>
    <Exaged_DocName xmlns="$ListId:Supports3;" xsi:nil="true"/>
    <Etat_x0020_du_x0020_document xmlns="9cb235b8-7541-4a6e-b886-1bf4192805bd">Document de travail</Etat_x0020_du_x0020_document>
    <Nom_x0020_de_x0020_la_x0020_formation xmlns="9cb235b8-7541-4a6e-b886-1bf4192805bd">A renseigner</Nom_x0020_de_x0020_la_x0020_formation>
    <TRI xmlns="9cb235b8-7541-4a6e-b886-1bf4192805bd">OCN</TRI>
    <Tags xmlns="9cb235b8-7541-4a6e-b886-1bf4192805bd" xsi:nil="true"/>
    <Structure xmlns="9cb235b8-7541-4a6e-b886-1bf4192805bd">ABES</Structure>
    <Type_x0020_de_x0020_document_x0020_standard xmlns="9cb235b8-7541-4a6e-b886-1bf4192805bd">Diaporama Formation</Type_x0020_de_x0020_document_x0020_standard>
    <Année xmlns="9cb235b8-7541-4a6e-b886-1bf4192805bd">2018</Année>
    <N_x00b0__x0020_session xmlns="9cb235b8-7541-4a6e-b886-1bf4192805bd" xsi:nil="true"/>
    <_DCDateCreated xmlns="http://schemas.microsoft.com/sharepoint/v3/fields">2018-01-09T23:00:00+00:00</_DCDateCreate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ormation PPT" ma:contentTypeID="0x010100505AF35FDCA54D2FA379F261E520FD37003BA607584A07684089D0538041E4120804070802004495013D04E6D140B0554904C0AFA86A" ma:contentTypeVersion="56" ma:contentTypeDescription="" ma:contentTypeScope="" ma:versionID="183e00703c053e129eb2d0e1dfe3a058">
  <xsd:schema xmlns:xsd="http://www.w3.org/2001/XMLSchema" xmlns:xs="http://www.w3.org/2001/XMLSchema" xmlns:p="http://schemas.microsoft.com/office/2006/metadata/properties" xmlns:ns2="9cb235b8-7541-4a6e-b886-1bf4192805bd" xmlns:ns3="http://schemas.microsoft.com/sharepoint/v3/fields" xmlns:ns4="$ListId:Supports3;" targetNamespace="http://schemas.microsoft.com/office/2006/metadata/properties" ma:root="true" ma:fieldsID="19c87125d2817bdc59c13e640f4e5b57" ns2:_="" ns3:_="" ns4:_="">
    <xsd:import namespace="9cb235b8-7541-4a6e-b886-1bf4192805bd"/>
    <xsd:import namespace="http://schemas.microsoft.com/sharepoint/v3/fields"/>
    <xsd:import namespace="$ListId:Supports3;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4:Exaged_DocName" minOccurs="0"/>
                <xsd:element ref="ns2:Nom_x0020_de_x0020_la_x0020_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235b8-7541-4a6e-b886-1bf4192805bd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>
      <xsd:simpleType>
        <xsd:restriction base="dms:Choice">
          <xsd:enumeration value="ABES"/>
          <xsd:enumeration value="ADBU"/>
          <xsd:enumeration value="AMUE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Autre"/>
        </xsd:restriction>
      </xsd:simpleType>
    </xsd:element>
    <xsd:element name="TRI" ma:index="3" nillable="true" ma:displayName="Trigramme" ma:default="A renseigner" ma:format="Dropdown" ma:internalName="TRI">
      <xsd:simpleType>
        <xsd:restriction base="dms:Choice">
          <xsd:enumeration value="A renseigner"/>
          <xsd:enumeration value="ACT"/>
          <xsd:enumeration value="AFE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EB"/>
          <xsd:enumeration value="BML"/>
          <xsd:enumeration value="BTS"/>
          <xsd:enumeration value="CAD"/>
          <xsd:enumeration value="CBD"/>
          <xsd:enumeration value="CCI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ST"/>
          <xsd:enumeration value="DAN"/>
          <xsd:enumeration value="DED"/>
          <xsd:enumeration value="DOO"/>
          <xsd:enumeration value="DRY"/>
          <xsd:enumeration value="DSA"/>
          <xsd:enumeration value="ECU"/>
          <xsd:enumeration value="ECT"/>
          <xsd:enumeration value="EHR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GL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KN"/>
          <xsd:enumeration value="JLP"/>
          <xsd:enumeration value="JMF"/>
          <xsd:enumeration value="JML"/>
          <xsd:enumeration value="JNO"/>
          <xsd:enumeration value="JPA"/>
          <xsd:enumeration value="KGX"/>
          <xsd:enumeration value="KMI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D"/>
          <xsd:enumeration value="MPN"/>
          <xsd:enumeration value="MPR"/>
          <xsd:enumeration value="MPT"/>
          <xsd:enumeration value="MRX"/>
          <xsd:enumeration value="MSR"/>
          <xsd:enumeration value="MTE"/>
          <xsd:enumeration value="NBD"/>
          <xsd:enumeration value="NBT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SBL"/>
          <xsd:enumeration value="SDT"/>
          <xsd:enumeration value="SGT"/>
          <xsd:enumeration value="SPE"/>
          <xsd:enumeration value="SPR"/>
          <xsd:enumeration value="SRY"/>
          <xsd:enumeration value="TCN"/>
          <xsd:enumeration value="TDN"/>
          <xsd:enumeration value="TFU"/>
          <xsd:enumeration value="TMX"/>
          <xsd:enumeration value="VGO"/>
          <xsd:enumeration value="VSA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Rapport"/>
          <xsd:enumeration value="Rapport d'activité"/>
          <xsd:enumeration value="Rapport de présentation"/>
          <xsd:enumeration value="Reconduction"/>
          <xsd:enumeration value="Revue application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Publié"/>
          <xsd:enumeration value="Périmé"/>
          <xsd:enumeration value="Version finale à conserver"/>
        </xsd:restriction>
      </xsd:simpleType>
    </xsd:element>
    <xsd:element name="Année" ma:index="6" nillable="true" ma:displayName="Année" ma:default="A renseigner" ma:format="Dropdown" ma:internalName="Ann_x00e9_e">
      <xsd:simpleType>
        <xsd:restriction base="dms:Choice">
          <xsd:enumeration value="A renseigner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10" nillable="true" ma:displayName="Tags" ma:internalName="Tags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Nom_x0020_de_x0020_la_x0020_formation" ma:index="20" nillable="true" ma:displayName="Liste des formations" ma:default="A renseigner" ma:format="Dropdown" ma:internalName="Nom_x0020_de_x0020_la_x0020_formation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Supports3;" elementFormDefault="qualified">
    <xsd:import namespace="http://schemas.microsoft.com/office/2006/documentManagement/types"/>
    <xsd:import namespace="http://schemas.microsoft.com/office/infopath/2007/PartnerControls"/>
    <xsd:element name="Exaged_DocName" ma:index="14" nillable="true" ma:displayName="Nom du document" ma:hidden="true" ma:internalName="Exaged_Doc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D3DA22-16E7-418E-A1F2-1C90A5F308B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$ListId:Supports3;"/>
    <ds:schemaRef ds:uri="9cb235b8-7541-4a6e-b886-1bf4192805b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3C7513-14A8-4550-AEDA-C4E9602D4A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D53730-53C4-4202-A55D-1EAE4E778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235b8-7541-4a6e-b886-1bf4192805bd"/>
    <ds:schemaRef ds:uri="http://schemas.microsoft.com/sharepoint/v3/fields"/>
    <ds:schemaRef ds:uri="$ListId:Supports3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631</Words>
  <Application>Microsoft Office PowerPoint</Application>
  <PresentationFormat>Affichage à l'écran (4:3)</PresentationFormat>
  <Paragraphs>150</Paragraphs>
  <Slides>23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Thème Office</vt:lpstr>
      <vt:lpstr>Présentation PowerPoint</vt:lpstr>
      <vt:lpstr>plan</vt:lpstr>
      <vt:lpstr>Star et TEL</vt:lpstr>
      <vt:lpstr>Présentation PowerPoint</vt:lpstr>
      <vt:lpstr>Rappel historique:  le traitement des thèses de Doctorat en France</vt:lpstr>
      <vt:lpstr>Petit rappel de Star</vt:lpstr>
      <vt:lpstr>Petit rappel de Star</vt:lpstr>
      <vt:lpstr>Situer STAR parmi les applications dédiées au signalement des thèses</vt:lpstr>
      <vt:lpstr>A quoi ressemble un dépôt star sur tel?</vt:lpstr>
      <vt:lpstr>Présentation PowerPoint</vt:lpstr>
      <vt:lpstr>Présentation PowerPoint</vt:lpstr>
      <vt:lpstr>Comment diffuser sur tel depuis star?</vt:lpstr>
      <vt:lpstr>Comment diffuser sur TEL depuis Star ?</vt:lpstr>
      <vt:lpstr>Comment diffuser sur TEL depuis Star ?</vt:lpstr>
      <vt:lpstr>Comment cela fonctionne (techniquement) ?</vt:lpstr>
      <vt:lpstr>Comment cela fonctionne (techniquement)?</vt:lpstr>
      <vt:lpstr>Spécificités des dépôts Star</vt:lpstr>
      <vt:lpstr>Les retours d’erreur de tel, comment les traiter ?</vt:lpstr>
      <vt:lpstr>Les retours d’erreur de TEL, comment les traiter ?</vt:lpstr>
      <vt:lpstr>Nouveautés … </vt:lpstr>
      <vt:lpstr>Nouveautés, à venir…</vt:lpstr>
      <vt:lpstr>Un peu de lecture</vt:lpstr>
      <vt:lpstr>Des questions ?</vt:lpstr>
    </vt:vector>
  </TitlesOfParts>
  <Company>ABES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exports de STAR vers TEL</dc:title>
  <dc:creator>Olivier Kosinski</dc:creator>
  <cp:keywords/>
  <dc:description/>
  <cp:lastModifiedBy>Olivier Kosinski</cp:lastModifiedBy>
  <cp:revision>150</cp:revision>
  <dcterms:created xsi:type="dcterms:W3CDTF">2014-12-08T14:08:59Z</dcterms:created>
  <dcterms:modified xsi:type="dcterms:W3CDTF">2018-05-17T10:54:10Z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0x010100505AF35FDCA54D2FA379F261E520FD37003BA607584A07684089D0538041E4120804070802004495013D04E6D140B0554904C0AFA86A</vt:lpwstr>
  </property>
</Properties>
</file>