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2"/>
  </p:notesMasterIdLst>
  <p:handoutMasterIdLst>
    <p:handoutMasterId r:id="rId33"/>
  </p:handoutMasterIdLst>
  <p:sldIdLst>
    <p:sldId id="303" r:id="rId5"/>
    <p:sldId id="311" r:id="rId6"/>
    <p:sldId id="258" r:id="rId7"/>
    <p:sldId id="259" r:id="rId8"/>
    <p:sldId id="267" r:id="rId9"/>
    <p:sldId id="298" r:id="rId10"/>
    <p:sldId id="309" r:id="rId11"/>
    <p:sldId id="299" r:id="rId12"/>
    <p:sldId id="260" r:id="rId13"/>
    <p:sldId id="264" r:id="rId14"/>
    <p:sldId id="312" r:id="rId15"/>
    <p:sldId id="314" r:id="rId16"/>
    <p:sldId id="313" r:id="rId17"/>
    <p:sldId id="319" r:id="rId18"/>
    <p:sldId id="315" r:id="rId19"/>
    <p:sldId id="316" r:id="rId20"/>
    <p:sldId id="265" r:id="rId21"/>
    <p:sldId id="272" r:id="rId22"/>
    <p:sldId id="305" r:id="rId23"/>
    <p:sldId id="306" r:id="rId24"/>
    <p:sldId id="307" r:id="rId25"/>
    <p:sldId id="318" r:id="rId26"/>
    <p:sldId id="296" r:id="rId27"/>
    <p:sldId id="290" r:id="rId28"/>
    <p:sldId id="297" r:id="rId29"/>
    <p:sldId id="321" r:id="rId30"/>
    <p:sldId id="317" r:id="rId31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BEB5"/>
    <a:srgbClr val="E2E2E2"/>
    <a:srgbClr val="1E2B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4795" autoAdjust="0"/>
  </p:normalViewPr>
  <p:slideViewPr>
    <p:cSldViewPr>
      <p:cViewPr varScale="1">
        <p:scale>
          <a:sx n="83" d="100"/>
          <a:sy n="83" d="100"/>
        </p:scale>
        <p:origin x="242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3F3F0D-F7B0-4482-BDEB-981D1DD6645E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60021B5-601B-47C3-BFF5-5F128276DDEB}">
      <dgm:prSet phldrT="[Texte]" phldr="1"/>
      <dgm:spPr/>
      <dgm:t>
        <a:bodyPr/>
        <a:lstStyle/>
        <a:p>
          <a:endParaRPr lang="fr-FR"/>
        </a:p>
      </dgm:t>
    </dgm:pt>
    <dgm:pt modelId="{BF0390F8-DA4C-420A-94BB-72BB3B328A81}" type="parTrans" cxnId="{55204A9A-0FD3-483F-840B-12B8E1A87523}">
      <dgm:prSet/>
      <dgm:spPr/>
      <dgm:t>
        <a:bodyPr/>
        <a:lstStyle/>
        <a:p>
          <a:endParaRPr lang="fr-FR"/>
        </a:p>
      </dgm:t>
    </dgm:pt>
    <dgm:pt modelId="{4236BD29-829F-4444-B0A8-D042C57FBC74}" type="sibTrans" cxnId="{55204A9A-0FD3-483F-840B-12B8E1A87523}">
      <dgm:prSet/>
      <dgm:spPr>
        <a:ln w="28575"/>
      </dgm:spPr>
      <dgm:t>
        <a:bodyPr/>
        <a:lstStyle/>
        <a:p>
          <a:endParaRPr lang="fr-FR"/>
        </a:p>
      </dgm:t>
    </dgm:pt>
    <dgm:pt modelId="{FD51BAF9-789F-4B80-A10D-16EE0F240D21}">
      <dgm:prSet phldrT="[Texte]" phldr="1"/>
      <dgm:spPr/>
      <dgm:t>
        <a:bodyPr/>
        <a:lstStyle/>
        <a:p>
          <a:endParaRPr lang="fr-FR"/>
        </a:p>
      </dgm:t>
    </dgm:pt>
    <dgm:pt modelId="{508F23D6-DF1E-4E15-8E19-9A3323498535}" type="parTrans" cxnId="{6BFC8FC0-3D36-4D38-A59B-F2EB1799991F}">
      <dgm:prSet/>
      <dgm:spPr/>
      <dgm:t>
        <a:bodyPr/>
        <a:lstStyle/>
        <a:p>
          <a:endParaRPr lang="fr-FR"/>
        </a:p>
      </dgm:t>
    </dgm:pt>
    <dgm:pt modelId="{2873ACF8-A70B-4CCA-ADC9-3AC3ED14B003}" type="sibTrans" cxnId="{6BFC8FC0-3D36-4D38-A59B-F2EB1799991F}">
      <dgm:prSet/>
      <dgm:spPr>
        <a:ln w="28575"/>
      </dgm:spPr>
      <dgm:t>
        <a:bodyPr/>
        <a:lstStyle/>
        <a:p>
          <a:endParaRPr lang="fr-FR"/>
        </a:p>
      </dgm:t>
    </dgm:pt>
    <dgm:pt modelId="{79B79C30-9749-4883-9509-EBCF8EA49660}">
      <dgm:prSet phldrT="[Texte]" phldr="1"/>
      <dgm:spPr/>
      <dgm:t>
        <a:bodyPr/>
        <a:lstStyle/>
        <a:p>
          <a:endParaRPr lang="fr-FR"/>
        </a:p>
      </dgm:t>
    </dgm:pt>
    <dgm:pt modelId="{CEBB06B2-16F2-403B-AD06-68BE601E8E33}" type="parTrans" cxnId="{495641BE-5E0B-4B98-98C9-5A03CF164983}">
      <dgm:prSet/>
      <dgm:spPr/>
      <dgm:t>
        <a:bodyPr/>
        <a:lstStyle/>
        <a:p>
          <a:endParaRPr lang="fr-FR"/>
        </a:p>
      </dgm:t>
    </dgm:pt>
    <dgm:pt modelId="{960E4944-6226-478E-9A7A-16697E0AB2AD}" type="sibTrans" cxnId="{495641BE-5E0B-4B98-98C9-5A03CF164983}">
      <dgm:prSet/>
      <dgm:spPr>
        <a:ln w="28575"/>
      </dgm:spPr>
      <dgm:t>
        <a:bodyPr/>
        <a:lstStyle/>
        <a:p>
          <a:endParaRPr lang="fr-FR"/>
        </a:p>
      </dgm:t>
    </dgm:pt>
    <dgm:pt modelId="{0D203972-006B-4BD8-8E19-1B2761056636}">
      <dgm:prSet phldrT="[Texte]" phldr="1"/>
      <dgm:spPr/>
      <dgm:t>
        <a:bodyPr/>
        <a:lstStyle/>
        <a:p>
          <a:endParaRPr lang="fr-FR"/>
        </a:p>
      </dgm:t>
    </dgm:pt>
    <dgm:pt modelId="{D018CD99-97C5-4A0C-B028-4875426674ED}" type="parTrans" cxnId="{88506E2D-0D80-4FBC-9694-8BD6D449CFC4}">
      <dgm:prSet/>
      <dgm:spPr/>
      <dgm:t>
        <a:bodyPr/>
        <a:lstStyle/>
        <a:p>
          <a:endParaRPr lang="fr-FR"/>
        </a:p>
      </dgm:t>
    </dgm:pt>
    <dgm:pt modelId="{6E1CFC13-AFA2-424B-A855-7FF5878E43CF}" type="sibTrans" cxnId="{88506E2D-0D80-4FBC-9694-8BD6D449CFC4}">
      <dgm:prSet/>
      <dgm:spPr>
        <a:ln w="28575"/>
      </dgm:spPr>
      <dgm:t>
        <a:bodyPr/>
        <a:lstStyle/>
        <a:p>
          <a:endParaRPr lang="fr-FR"/>
        </a:p>
      </dgm:t>
    </dgm:pt>
    <dgm:pt modelId="{64978879-2946-4EF1-98C6-89118C9EFA05}">
      <dgm:prSet phldrT="[Texte]" phldr="1"/>
      <dgm:spPr/>
      <dgm:t>
        <a:bodyPr/>
        <a:lstStyle/>
        <a:p>
          <a:endParaRPr lang="fr-FR"/>
        </a:p>
      </dgm:t>
    </dgm:pt>
    <dgm:pt modelId="{20859219-E43E-4C66-89C4-82171F849341}" type="parTrans" cxnId="{A5F9BA90-412D-4133-8861-C57C0BCAE791}">
      <dgm:prSet/>
      <dgm:spPr/>
      <dgm:t>
        <a:bodyPr/>
        <a:lstStyle/>
        <a:p>
          <a:endParaRPr lang="fr-FR"/>
        </a:p>
      </dgm:t>
    </dgm:pt>
    <dgm:pt modelId="{2D60FF6F-6604-4D40-8D97-A360D65D1EDC}" type="sibTrans" cxnId="{A5F9BA90-412D-4133-8861-C57C0BCAE791}">
      <dgm:prSet/>
      <dgm:spPr>
        <a:ln w="28575"/>
      </dgm:spPr>
      <dgm:t>
        <a:bodyPr/>
        <a:lstStyle/>
        <a:p>
          <a:endParaRPr lang="fr-FR"/>
        </a:p>
      </dgm:t>
    </dgm:pt>
    <dgm:pt modelId="{0ABEF181-E3CD-47CA-962B-D95F0DFD1256}" type="pres">
      <dgm:prSet presAssocID="{643F3F0D-F7B0-4482-BDEB-981D1DD6645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766EF3C7-CEFA-434B-9C8D-B8EBA5CDA8EF}" type="pres">
      <dgm:prSet presAssocID="{560021B5-601B-47C3-BFF5-5F128276DDEB}" presName="dummy" presStyleCnt="0"/>
      <dgm:spPr/>
    </dgm:pt>
    <dgm:pt modelId="{BB85FE65-3FEF-4E7D-9FFC-FD7BC311599A}" type="pres">
      <dgm:prSet presAssocID="{560021B5-601B-47C3-BFF5-5F128276DDEB}" presName="node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4FFDC69-A224-4341-8FAE-775233204929}" type="pres">
      <dgm:prSet presAssocID="{4236BD29-829F-4444-B0A8-D042C57FBC74}" presName="sibTrans" presStyleLbl="node1" presStyleIdx="0" presStyleCnt="5"/>
      <dgm:spPr/>
      <dgm:t>
        <a:bodyPr/>
        <a:lstStyle/>
        <a:p>
          <a:endParaRPr lang="fr-FR"/>
        </a:p>
      </dgm:t>
    </dgm:pt>
    <dgm:pt modelId="{1874D44B-A2E5-4951-9E01-60E124CC6D59}" type="pres">
      <dgm:prSet presAssocID="{FD51BAF9-789F-4B80-A10D-16EE0F240D21}" presName="dummy" presStyleCnt="0"/>
      <dgm:spPr/>
    </dgm:pt>
    <dgm:pt modelId="{1171D618-E552-4405-8EB3-A499227BD331}" type="pres">
      <dgm:prSet presAssocID="{FD51BAF9-789F-4B80-A10D-16EE0F240D21}" presName="node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72866A6-7D03-4C01-99C9-01FE74EDAA7F}" type="pres">
      <dgm:prSet presAssocID="{2873ACF8-A70B-4CCA-ADC9-3AC3ED14B003}" presName="sibTrans" presStyleLbl="node1" presStyleIdx="1" presStyleCnt="5"/>
      <dgm:spPr/>
      <dgm:t>
        <a:bodyPr/>
        <a:lstStyle/>
        <a:p>
          <a:endParaRPr lang="fr-FR"/>
        </a:p>
      </dgm:t>
    </dgm:pt>
    <dgm:pt modelId="{A9328CC5-1D8B-4CB5-9399-940A2CE8A1E4}" type="pres">
      <dgm:prSet presAssocID="{79B79C30-9749-4883-9509-EBCF8EA49660}" presName="dummy" presStyleCnt="0"/>
      <dgm:spPr/>
    </dgm:pt>
    <dgm:pt modelId="{FFE67D41-DFE2-41E1-8D17-641E8ACBD97B}" type="pres">
      <dgm:prSet presAssocID="{79B79C30-9749-4883-9509-EBCF8EA49660}" presName="node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F104538-2CF1-4BB4-9A4F-5FBA940C3247}" type="pres">
      <dgm:prSet presAssocID="{960E4944-6226-478E-9A7A-16697E0AB2AD}" presName="sibTrans" presStyleLbl="node1" presStyleIdx="2" presStyleCnt="5"/>
      <dgm:spPr/>
      <dgm:t>
        <a:bodyPr/>
        <a:lstStyle/>
        <a:p>
          <a:endParaRPr lang="fr-FR"/>
        </a:p>
      </dgm:t>
    </dgm:pt>
    <dgm:pt modelId="{66AD5CFD-74BF-404C-8F24-2E0BFFE72F02}" type="pres">
      <dgm:prSet presAssocID="{0D203972-006B-4BD8-8E19-1B2761056636}" presName="dummy" presStyleCnt="0"/>
      <dgm:spPr/>
    </dgm:pt>
    <dgm:pt modelId="{3615D42C-CCB5-49DE-B7BB-062436CB4A83}" type="pres">
      <dgm:prSet presAssocID="{0D203972-006B-4BD8-8E19-1B2761056636}" presName="node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1739E8F-42F9-4E08-AB7D-5ED2FCA73FD5}" type="pres">
      <dgm:prSet presAssocID="{6E1CFC13-AFA2-424B-A855-7FF5878E43CF}" presName="sibTrans" presStyleLbl="node1" presStyleIdx="3" presStyleCnt="5"/>
      <dgm:spPr/>
      <dgm:t>
        <a:bodyPr/>
        <a:lstStyle/>
        <a:p>
          <a:endParaRPr lang="fr-FR"/>
        </a:p>
      </dgm:t>
    </dgm:pt>
    <dgm:pt modelId="{20ECC65B-A5DA-4147-AF80-6EC8762464D0}" type="pres">
      <dgm:prSet presAssocID="{64978879-2946-4EF1-98C6-89118C9EFA05}" presName="dummy" presStyleCnt="0"/>
      <dgm:spPr/>
    </dgm:pt>
    <dgm:pt modelId="{C4C44F94-1E3D-4CEC-9194-2C5EBA1F16B9}" type="pres">
      <dgm:prSet presAssocID="{64978879-2946-4EF1-98C6-89118C9EFA05}" presName="node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A239329-DF37-432B-BAAF-210DC3FB52E9}" type="pres">
      <dgm:prSet presAssocID="{2D60FF6F-6604-4D40-8D97-A360D65D1EDC}" presName="sibTrans" presStyleLbl="node1" presStyleIdx="4" presStyleCnt="5"/>
      <dgm:spPr/>
      <dgm:t>
        <a:bodyPr/>
        <a:lstStyle/>
        <a:p>
          <a:endParaRPr lang="fr-FR"/>
        </a:p>
      </dgm:t>
    </dgm:pt>
  </dgm:ptLst>
  <dgm:cxnLst>
    <dgm:cxn modelId="{CD8074F3-4D5B-4271-BC9B-E324ED01BBBF}" type="presOf" srcId="{2873ACF8-A70B-4CCA-ADC9-3AC3ED14B003}" destId="{872866A6-7D03-4C01-99C9-01FE74EDAA7F}" srcOrd="0" destOrd="0" presId="urn:microsoft.com/office/officeart/2005/8/layout/cycle1"/>
    <dgm:cxn modelId="{18F9BE07-18F4-4E0D-9DA2-95B144795F06}" type="presOf" srcId="{960E4944-6226-478E-9A7A-16697E0AB2AD}" destId="{AF104538-2CF1-4BB4-9A4F-5FBA940C3247}" srcOrd="0" destOrd="0" presId="urn:microsoft.com/office/officeart/2005/8/layout/cycle1"/>
    <dgm:cxn modelId="{88506E2D-0D80-4FBC-9694-8BD6D449CFC4}" srcId="{643F3F0D-F7B0-4482-BDEB-981D1DD6645E}" destId="{0D203972-006B-4BD8-8E19-1B2761056636}" srcOrd="3" destOrd="0" parTransId="{D018CD99-97C5-4A0C-B028-4875426674ED}" sibTransId="{6E1CFC13-AFA2-424B-A855-7FF5878E43CF}"/>
    <dgm:cxn modelId="{5D07949C-305F-4E8C-A4DE-E9CAA73F365E}" type="presOf" srcId="{64978879-2946-4EF1-98C6-89118C9EFA05}" destId="{C4C44F94-1E3D-4CEC-9194-2C5EBA1F16B9}" srcOrd="0" destOrd="0" presId="urn:microsoft.com/office/officeart/2005/8/layout/cycle1"/>
    <dgm:cxn modelId="{E549D800-F205-4FEB-AAFC-282CAB221596}" type="presOf" srcId="{643F3F0D-F7B0-4482-BDEB-981D1DD6645E}" destId="{0ABEF181-E3CD-47CA-962B-D95F0DFD1256}" srcOrd="0" destOrd="0" presId="urn:microsoft.com/office/officeart/2005/8/layout/cycle1"/>
    <dgm:cxn modelId="{A5F9BA90-412D-4133-8861-C57C0BCAE791}" srcId="{643F3F0D-F7B0-4482-BDEB-981D1DD6645E}" destId="{64978879-2946-4EF1-98C6-89118C9EFA05}" srcOrd="4" destOrd="0" parTransId="{20859219-E43E-4C66-89C4-82171F849341}" sibTransId="{2D60FF6F-6604-4D40-8D97-A360D65D1EDC}"/>
    <dgm:cxn modelId="{55204A9A-0FD3-483F-840B-12B8E1A87523}" srcId="{643F3F0D-F7B0-4482-BDEB-981D1DD6645E}" destId="{560021B5-601B-47C3-BFF5-5F128276DDEB}" srcOrd="0" destOrd="0" parTransId="{BF0390F8-DA4C-420A-94BB-72BB3B328A81}" sibTransId="{4236BD29-829F-4444-B0A8-D042C57FBC74}"/>
    <dgm:cxn modelId="{6BFC8FC0-3D36-4D38-A59B-F2EB1799991F}" srcId="{643F3F0D-F7B0-4482-BDEB-981D1DD6645E}" destId="{FD51BAF9-789F-4B80-A10D-16EE0F240D21}" srcOrd="1" destOrd="0" parTransId="{508F23D6-DF1E-4E15-8E19-9A3323498535}" sibTransId="{2873ACF8-A70B-4CCA-ADC9-3AC3ED14B003}"/>
    <dgm:cxn modelId="{0BF096B6-BF46-4BA7-B6D7-0C24DFBC30FF}" type="presOf" srcId="{79B79C30-9749-4883-9509-EBCF8EA49660}" destId="{FFE67D41-DFE2-41E1-8D17-641E8ACBD97B}" srcOrd="0" destOrd="0" presId="urn:microsoft.com/office/officeart/2005/8/layout/cycle1"/>
    <dgm:cxn modelId="{21349D0A-B232-4DB9-B3DB-320E75D877F6}" type="presOf" srcId="{560021B5-601B-47C3-BFF5-5F128276DDEB}" destId="{BB85FE65-3FEF-4E7D-9FFC-FD7BC311599A}" srcOrd="0" destOrd="0" presId="urn:microsoft.com/office/officeart/2005/8/layout/cycle1"/>
    <dgm:cxn modelId="{821B84C0-A016-48C3-A657-6F441A966578}" type="presOf" srcId="{FD51BAF9-789F-4B80-A10D-16EE0F240D21}" destId="{1171D618-E552-4405-8EB3-A499227BD331}" srcOrd="0" destOrd="0" presId="urn:microsoft.com/office/officeart/2005/8/layout/cycle1"/>
    <dgm:cxn modelId="{6997CA72-0D7B-473C-9BB3-FEDB06C3BAF9}" type="presOf" srcId="{2D60FF6F-6604-4D40-8D97-A360D65D1EDC}" destId="{8A239329-DF37-432B-BAAF-210DC3FB52E9}" srcOrd="0" destOrd="0" presId="urn:microsoft.com/office/officeart/2005/8/layout/cycle1"/>
    <dgm:cxn modelId="{274F3E1A-9DE9-48A7-A0A2-6374A4C90465}" type="presOf" srcId="{4236BD29-829F-4444-B0A8-D042C57FBC74}" destId="{44FFDC69-A224-4341-8FAE-775233204929}" srcOrd="0" destOrd="0" presId="urn:microsoft.com/office/officeart/2005/8/layout/cycle1"/>
    <dgm:cxn modelId="{495641BE-5E0B-4B98-98C9-5A03CF164983}" srcId="{643F3F0D-F7B0-4482-BDEB-981D1DD6645E}" destId="{79B79C30-9749-4883-9509-EBCF8EA49660}" srcOrd="2" destOrd="0" parTransId="{CEBB06B2-16F2-403B-AD06-68BE601E8E33}" sibTransId="{960E4944-6226-478E-9A7A-16697E0AB2AD}"/>
    <dgm:cxn modelId="{55A4E732-7477-453E-8CF5-BF273474511D}" type="presOf" srcId="{0D203972-006B-4BD8-8E19-1B2761056636}" destId="{3615D42C-CCB5-49DE-B7BB-062436CB4A83}" srcOrd="0" destOrd="0" presId="urn:microsoft.com/office/officeart/2005/8/layout/cycle1"/>
    <dgm:cxn modelId="{2CBE8FB2-7231-4137-91FD-0559BFB5AE08}" type="presOf" srcId="{6E1CFC13-AFA2-424B-A855-7FF5878E43CF}" destId="{51739E8F-42F9-4E08-AB7D-5ED2FCA73FD5}" srcOrd="0" destOrd="0" presId="urn:microsoft.com/office/officeart/2005/8/layout/cycle1"/>
    <dgm:cxn modelId="{E0756712-0DB4-4EEE-ADBA-E3570F1E2A51}" type="presParOf" srcId="{0ABEF181-E3CD-47CA-962B-D95F0DFD1256}" destId="{766EF3C7-CEFA-434B-9C8D-B8EBA5CDA8EF}" srcOrd="0" destOrd="0" presId="urn:microsoft.com/office/officeart/2005/8/layout/cycle1"/>
    <dgm:cxn modelId="{06E4E20B-EB4D-4D29-A01A-72EF25B6DAED}" type="presParOf" srcId="{0ABEF181-E3CD-47CA-962B-D95F0DFD1256}" destId="{BB85FE65-3FEF-4E7D-9FFC-FD7BC311599A}" srcOrd="1" destOrd="0" presId="urn:microsoft.com/office/officeart/2005/8/layout/cycle1"/>
    <dgm:cxn modelId="{947B7E01-2390-469D-8F3D-FCCE86C84603}" type="presParOf" srcId="{0ABEF181-E3CD-47CA-962B-D95F0DFD1256}" destId="{44FFDC69-A224-4341-8FAE-775233204929}" srcOrd="2" destOrd="0" presId="urn:microsoft.com/office/officeart/2005/8/layout/cycle1"/>
    <dgm:cxn modelId="{1E7A2690-C9B9-48F8-8915-92237C86585A}" type="presParOf" srcId="{0ABEF181-E3CD-47CA-962B-D95F0DFD1256}" destId="{1874D44B-A2E5-4951-9E01-60E124CC6D59}" srcOrd="3" destOrd="0" presId="urn:microsoft.com/office/officeart/2005/8/layout/cycle1"/>
    <dgm:cxn modelId="{55595CFF-7A28-4F0D-AD58-3064A50CB50B}" type="presParOf" srcId="{0ABEF181-E3CD-47CA-962B-D95F0DFD1256}" destId="{1171D618-E552-4405-8EB3-A499227BD331}" srcOrd="4" destOrd="0" presId="urn:microsoft.com/office/officeart/2005/8/layout/cycle1"/>
    <dgm:cxn modelId="{0F061085-942B-4A1C-B9DA-F532CE9A95B2}" type="presParOf" srcId="{0ABEF181-E3CD-47CA-962B-D95F0DFD1256}" destId="{872866A6-7D03-4C01-99C9-01FE74EDAA7F}" srcOrd="5" destOrd="0" presId="urn:microsoft.com/office/officeart/2005/8/layout/cycle1"/>
    <dgm:cxn modelId="{132983B9-39C1-472C-BF98-928B921EC906}" type="presParOf" srcId="{0ABEF181-E3CD-47CA-962B-D95F0DFD1256}" destId="{A9328CC5-1D8B-4CB5-9399-940A2CE8A1E4}" srcOrd="6" destOrd="0" presId="urn:microsoft.com/office/officeart/2005/8/layout/cycle1"/>
    <dgm:cxn modelId="{7AD801E3-DA94-478A-A7A2-08CFC68CAE05}" type="presParOf" srcId="{0ABEF181-E3CD-47CA-962B-D95F0DFD1256}" destId="{FFE67D41-DFE2-41E1-8D17-641E8ACBD97B}" srcOrd="7" destOrd="0" presId="urn:microsoft.com/office/officeart/2005/8/layout/cycle1"/>
    <dgm:cxn modelId="{E0BC52A9-CBA3-4A98-B494-2658FC96B431}" type="presParOf" srcId="{0ABEF181-E3CD-47CA-962B-D95F0DFD1256}" destId="{AF104538-2CF1-4BB4-9A4F-5FBA940C3247}" srcOrd="8" destOrd="0" presId="urn:microsoft.com/office/officeart/2005/8/layout/cycle1"/>
    <dgm:cxn modelId="{611C7144-F042-419F-B5E4-F137F145896A}" type="presParOf" srcId="{0ABEF181-E3CD-47CA-962B-D95F0DFD1256}" destId="{66AD5CFD-74BF-404C-8F24-2E0BFFE72F02}" srcOrd="9" destOrd="0" presId="urn:microsoft.com/office/officeart/2005/8/layout/cycle1"/>
    <dgm:cxn modelId="{8091AFB6-15F8-44EC-B98A-568ED4F9067F}" type="presParOf" srcId="{0ABEF181-E3CD-47CA-962B-D95F0DFD1256}" destId="{3615D42C-CCB5-49DE-B7BB-062436CB4A83}" srcOrd="10" destOrd="0" presId="urn:microsoft.com/office/officeart/2005/8/layout/cycle1"/>
    <dgm:cxn modelId="{FEC25E5C-6BE7-4316-9F04-E19495D0CEB8}" type="presParOf" srcId="{0ABEF181-E3CD-47CA-962B-D95F0DFD1256}" destId="{51739E8F-42F9-4E08-AB7D-5ED2FCA73FD5}" srcOrd="11" destOrd="0" presId="urn:microsoft.com/office/officeart/2005/8/layout/cycle1"/>
    <dgm:cxn modelId="{023773CA-1342-476B-AB00-4D01A115428C}" type="presParOf" srcId="{0ABEF181-E3CD-47CA-962B-D95F0DFD1256}" destId="{20ECC65B-A5DA-4147-AF80-6EC8762464D0}" srcOrd="12" destOrd="0" presId="urn:microsoft.com/office/officeart/2005/8/layout/cycle1"/>
    <dgm:cxn modelId="{EC4BA2E9-7195-4A15-8A23-975ED405D135}" type="presParOf" srcId="{0ABEF181-E3CD-47CA-962B-D95F0DFD1256}" destId="{C4C44F94-1E3D-4CEC-9194-2C5EBA1F16B9}" srcOrd="13" destOrd="0" presId="urn:microsoft.com/office/officeart/2005/8/layout/cycle1"/>
    <dgm:cxn modelId="{0EE80040-A997-480A-B8AE-4790F94AA717}" type="presParOf" srcId="{0ABEF181-E3CD-47CA-962B-D95F0DFD1256}" destId="{8A239329-DF37-432B-BAAF-210DC3FB52E9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A5736C-90F7-4F98-BC5A-A3583F1249D0}" type="datetimeFigureOut">
              <a:rPr lang="fr-FR" smtClean="0"/>
              <a:t>18/10/2018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4DB015-CCE4-40A3-95DA-5E576FA95B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30344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E76BA6-0ED8-4853-A8F7-4402E2835AAF}" type="datetimeFigureOut">
              <a:rPr lang="fr-FR" smtClean="0"/>
              <a:pPr/>
              <a:t>18/10/2018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17F4E3-A7C2-4C61-BB71-EC48627B2CA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3251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.org/Talks/WWW94Tim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w3.org/DesignIssues/Semantic.html" TargetMode="Externa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5stardata.info/fr/#addendum1" TargetMode="External"/><Relationship Id="rId7" Type="http://schemas.openxmlformats.org/officeDocument/2006/relationships/hyperlink" Target="https://5stardata.info/fr/#addendum5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5stardata.info/fr/#addendum4" TargetMode="External"/><Relationship Id="rId5" Type="http://schemas.openxmlformats.org/officeDocument/2006/relationships/hyperlink" Target="https://5stardata.info/fr/#addendum3" TargetMode="External"/><Relationship Id="rId4" Type="http://schemas.openxmlformats.org/officeDocument/2006/relationships/hyperlink" Target="https://5stardata.info/fr/#addendum2" TargetMode="Externa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93090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660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6258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On</a:t>
            </a:r>
            <a:r>
              <a:rPr lang="fr-FR" baseline="0" dirty="0" smtClean="0"/>
              <a:t> retrouve la distinction entre les objets documentaires et les objets du monde réel !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7744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 smtClean="0"/>
              <a:t>(pas toute la notice)</a:t>
            </a:r>
          </a:p>
          <a:p>
            <a:endParaRPr lang="fr-FR" dirty="0" smtClean="0"/>
          </a:p>
          <a:p>
            <a:r>
              <a:rPr lang="fr-FR" dirty="0" smtClean="0"/>
              <a:t>(localisées et non localisées)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20676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 smtClean="0"/>
              <a:t>Complémentarité !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 smtClean="0"/>
              <a:t>=&gt; recherches inédites, plus précises et plus larges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85153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Un peu de lecture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037867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61637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Un site web librement accessible</a:t>
            </a:r>
          </a:p>
          <a:p>
            <a:endParaRPr lang="fr-FR" dirty="0" smtClean="0"/>
          </a:p>
          <a:p>
            <a:r>
              <a:rPr lang="fr-FR" dirty="0" smtClean="0"/>
              <a:t>Un site simple en 4 pages </a:t>
            </a:r>
          </a:p>
          <a:p>
            <a:endParaRPr lang="fr-FR" dirty="0" smtClean="0"/>
          </a:p>
          <a:p>
            <a:r>
              <a:rPr lang="fr-FR" dirty="0" smtClean="0"/>
              <a:t>Une prise en main progressive</a:t>
            </a:r>
          </a:p>
          <a:p>
            <a:endParaRPr lang="fr-FR" dirty="0" smtClean="0"/>
          </a:p>
          <a:p>
            <a:pPr>
              <a:defRPr/>
            </a:pPr>
            <a:r>
              <a:rPr lang="fr-FR" dirty="0" smtClean="0"/>
              <a:t>Un court texte d’explications  :</a:t>
            </a:r>
          </a:p>
          <a:p>
            <a:pPr marL="0" indent="0">
              <a:buNone/>
              <a:defRPr/>
            </a:pPr>
            <a:endParaRPr lang="fr-FR" sz="1100" dirty="0" smtClean="0"/>
          </a:p>
          <a:p>
            <a:pPr lvl="1">
              <a:defRPr/>
            </a:pPr>
            <a:r>
              <a:rPr lang="fr-FR" dirty="0" smtClean="0"/>
              <a:t>Les données dans le TS</a:t>
            </a:r>
          </a:p>
          <a:p>
            <a:pPr lvl="1">
              <a:defRPr/>
            </a:pPr>
            <a:endParaRPr lang="fr-FR" dirty="0" smtClean="0"/>
          </a:p>
          <a:p>
            <a:pPr lvl="1">
              <a:defRPr/>
            </a:pPr>
            <a:r>
              <a:rPr lang="fr-FR" dirty="0" smtClean="0"/>
              <a:t>La synchronisation du TS</a:t>
            </a:r>
          </a:p>
          <a:p>
            <a:pPr lvl="1">
              <a:defRPr/>
            </a:pPr>
            <a:endParaRPr lang="fr-FR" dirty="0" smtClean="0"/>
          </a:p>
          <a:p>
            <a:pPr lvl="1">
              <a:defRPr/>
            </a:pPr>
            <a:r>
              <a:rPr lang="fr-FR" dirty="0" smtClean="0"/>
              <a:t>Le schéma de la modélisation (</a:t>
            </a:r>
            <a:r>
              <a:rPr lang="fr-FR" i="1" dirty="0" err="1" smtClean="0"/>
              <a:t>todo</a:t>
            </a:r>
            <a:r>
              <a:rPr lang="fr-FR" dirty="0" smtClean="0"/>
              <a:t>)</a:t>
            </a:r>
          </a:p>
          <a:p>
            <a:pPr lvl="1">
              <a:defRPr/>
            </a:pPr>
            <a:endParaRPr lang="fr-FR" dirty="0" smtClean="0"/>
          </a:p>
          <a:p>
            <a:pPr lvl="1">
              <a:defRPr/>
            </a:pPr>
            <a:r>
              <a:rPr lang="fr-FR" dirty="0" smtClean="0"/>
              <a:t>La structure du site (</a:t>
            </a:r>
            <a:r>
              <a:rPr lang="fr-FR" i="1" dirty="0" err="1" smtClean="0"/>
              <a:t>todo</a:t>
            </a:r>
            <a:r>
              <a:rPr lang="fr-FR" dirty="0" smtClean="0"/>
              <a:t>)</a:t>
            </a:r>
          </a:p>
          <a:p>
            <a:endParaRPr lang="fr-FR" dirty="0" smtClean="0"/>
          </a:p>
          <a:p>
            <a:r>
              <a:rPr lang="fr-FR" dirty="0" smtClean="0"/>
              <a:t>L’accès à la documentation et à</a:t>
            </a:r>
            <a:r>
              <a:rPr lang="fr-FR" baseline="0" dirty="0" smtClean="0"/>
              <a:t> d’autres TS</a:t>
            </a:r>
          </a:p>
          <a:p>
            <a:endParaRPr lang="fr-FR" baseline="0" dirty="0" smtClean="0"/>
          </a:p>
          <a:p>
            <a:r>
              <a:rPr lang="fr-FR" baseline="0" dirty="0" smtClean="0"/>
              <a:t>L’accès au guichet ABESSTP dédié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124800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677636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24445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Utilité</a:t>
            </a:r>
            <a:r>
              <a:rPr lang="fr-FR" baseline="0" dirty="0" smtClean="0"/>
              <a:t> que nous illustrerons plus bas dans la partie 4) Cas d’usages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075977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005818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Sans oublier les Familles,  les Titres &amp;</a:t>
            </a:r>
            <a:r>
              <a:rPr lang="fr-FR" baseline="0" dirty="0" smtClean="0"/>
              <a:t> Auteurs / Titres , bien sûr !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505427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156001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244707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Dans la</a:t>
            </a:r>
            <a:r>
              <a:rPr lang="fr-FR" baseline="0" dirty="0" smtClean="0"/>
              <a:t> rubrique « rendre visible les anomalies »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345843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27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2809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sz="1200" b="0" baseline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0B2254C-B2CA-47D4-BFD4-19CC24CAB27B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25/09/2014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16619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sz="1200" b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9E1EE5-6A75-46C7-B7A1-1981E51235D0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25/09/2014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59562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 typeface="Arial" charset="0"/>
              <a:buNone/>
              <a:defRPr/>
            </a:pP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Dès l’origine, il y a l’idée d’aller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au-delà d’un espace documentaire pour relier des entités du monde réel.</a:t>
            </a:r>
          </a:p>
          <a:p>
            <a:pPr>
              <a:buFont typeface="Arial" charset="0"/>
              <a:buNone/>
              <a:defRPr/>
            </a:pP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 1994, année de la création du W3C, Tim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Berners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-Lee trace</a:t>
            </a:r>
            <a:r>
              <a:rPr lang="fr-FR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 le futur du Web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lors de la 1ère conférence WWW. Il revient alors sur </a:t>
            </a:r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l’idée d’intégrer dans le Web des entités du monde réel (lieu, personne, concept, </a:t>
            </a:r>
            <a:r>
              <a:rPr lang="fr-FR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oeuvre</a:t>
            </a:r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l’esprit…) reliées entre elles par des liens typés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 1998, il propose une </a:t>
            </a:r>
            <a:r>
              <a:rPr lang="fr-FR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feuille de route pour le Web sémantique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Ce document est essentiel car il contient la description des technologies nécessaires au déploiement d’un Web de données : 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« </a:t>
            </a:r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</a:t>
            </a:r>
            <a:r>
              <a:rPr lang="fr-FR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Semantic</a:t>
            </a:r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Web </a:t>
            </a:r>
            <a:r>
              <a:rPr lang="fr-FR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</a:t>
            </a:r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web of data, in </a:t>
            </a:r>
            <a:r>
              <a:rPr lang="fr-FR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some</a:t>
            </a:r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ways</a:t>
            </a:r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like</a:t>
            </a:r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global </a:t>
            </a:r>
            <a:r>
              <a:rPr lang="fr-FR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database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The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rationale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creating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such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 infrastructure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given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elsewhere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[Web future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talks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&amp;c]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here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only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outline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architecture as I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see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 ».  </a:t>
            </a:r>
          </a:p>
          <a:p>
            <a:pPr>
              <a:buFont typeface="Arial" charset="0"/>
              <a:buNone/>
              <a:defRPr/>
            </a:pP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>
              <a:buFont typeface="Arial" charset="0"/>
              <a:buNone/>
              <a:defRPr/>
            </a:pPr>
            <a:endParaRPr lang="fr-FR" dirty="0" smtClean="0"/>
          </a:p>
          <a:p>
            <a:pPr>
              <a:buFont typeface="Arial" charset="0"/>
              <a:buNone/>
              <a:defRPr/>
            </a:pPr>
            <a:endParaRPr lang="fr-FR" sz="9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EF9FE93-F264-48F2-8BFD-91D4B7DA7812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20453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 smtClean="0"/>
              <a:t>+ Plein d’interventions JABES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 smtClean="0"/>
              <a:t>IdRef sur le</a:t>
            </a:r>
            <a:r>
              <a:rPr lang="fr-FR" sz="1200" baseline="0" dirty="0" smtClean="0"/>
              <a:t> web de données =  </a:t>
            </a:r>
            <a:r>
              <a:rPr lang="fr-FR" sz="1200" baseline="0" dirty="0" err="1" smtClean="0"/>
              <a:t>PPN.rdf</a:t>
            </a:r>
            <a:r>
              <a:rPr lang="fr-FR" sz="1200" baseline="0" dirty="0" smtClean="0"/>
              <a:t> et URI pérennes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aseline="0" dirty="0" smtClean="0"/>
              <a:t>Mais limite = accès à l’unité et connaissance a priori de l’identifiant !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aseline="0" dirty="0" err="1" smtClean="0"/>
              <a:t>Sindice</a:t>
            </a:r>
            <a:r>
              <a:rPr lang="fr-FR" sz="1200" baseline="0" dirty="0" smtClean="0"/>
              <a:t> mais </a:t>
            </a:r>
            <a:r>
              <a:rPr lang="fr-FR" sz="1200" baseline="0" dirty="0" err="1" smtClean="0"/>
              <a:t>ser</a:t>
            </a:r>
            <a:endParaRPr lang="fr-FR" sz="1200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baseline="0" dirty="0" smtClean="0"/>
          </a:p>
          <a:p>
            <a:r>
              <a:rPr lang="fr-FR" dirty="0" smtClean="0"/>
              <a:t>★ publiez vos données sur le Web (peu importe leur format) avec une licence ouverte</a:t>
            </a:r>
            <a:r>
              <a:rPr lang="fr-FR" dirty="0" smtClean="0">
                <a:hlinkClick r:id="rId3" tooltip="voir les coûts et bénéfices des données 1-étoile"/>
              </a:rPr>
              <a:t>1</a:t>
            </a:r>
            <a:endParaRPr lang="fr-FR" dirty="0" smtClean="0"/>
          </a:p>
          <a:p>
            <a:r>
              <a:rPr lang="fr-FR" dirty="0" smtClean="0"/>
              <a:t>★★ publiez-les en tant que données structurées (par exemple, un document Excel au lieu d’une image scannée d’un tableau)</a:t>
            </a:r>
            <a:r>
              <a:rPr lang="fr-FR" dirty="0" smtClean="0">
                <a:hlinkClick r:id="rId4" tooltip="voir les coûts et bénéfices des données 2-étoiles"/>
              </a:rPr>
              <a:t>2</a:t>
            </a:r>
            <a:endParaRPr lang="fr-FR" dirty="0" smtClean="0"/>
          </a:p>
          <a:p>
            <a:r>
              <a:rPr lang="fr-FR" dirty="0" smtClean="0"/>
              <a:t>★★★ publiez-les dans un format ouvert et non-propriétaire (par exemple, un CSV plutôt qu’un Excel)</a:t>
            </a:r>
            <a:r>
              <a:rPr lang="fr-FR" dirty="0" smtClean="0">
                <a:hlinkClick r:id="rId5" tooltip="voir les coûts et bénéfices des données 3-étoiles"/>
              </a:rPr>
              <a:t>3</a:t>
            </a:r>
            <a:endParaRPr lang="fr-FR" dirty="0" smtClean="0"/>
          </a:p>
          <a:p>
            <a:r>
              <a:rPr lang="fr-FR" dirty="0" smtClean="0"/>
              <a:t>★★★★ utilisez des URI pour désigner des choses dans vos données, afin que les gens puissent faire des références à celles-ci</a:t>
            </a:r>
            <a:r>
              <a:rPr lang="fr-FR" dirty="0" smtClean="0">
                <a:hlinkClick r:id="rId6" tooltip="voir les coûts et bénéfices des données 4-étoiles"/>
              </a:rPr>
              <a:t>4</a:t>
            </a:r>
            <a:endParaRPr lang="fr-FR" dirty="0" smtClean="0"/>
          </a:p>
          <a:p>
            <a:r>
              <a:rPr lang="fr-FR" dirty="0" smtClean="0"/>
              <a:t>★★★★★ liez vos données à d’autres données pour y ajouter du contexte</a:t>
            </a:r>
            <a:r>
              <a:rPr lang="fr-FR" dirty="0" smtClean="0">
                <a:hlinkClick r:id="rId7" tooltip="voir les coûts et bénéfices des données 5-étoiles"/>
              </a:rPr>
              <a:t>5</a:t>
            </a:r>
            <a:endParaRPr lang="fr-FR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390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Un </a:t>
            </a:r>
            <a:r>
              <a:rPr lang="fr-FR" dirty="0" err="1" smtClean="0"/>
              <a:t>triplestore</a:t>
            </a:r>
            <a:r>
              <a:rPr lang="fr-FR" dirty="0" smtClean="0"/>
              <a:t> est une base de données qui ne contient que des </a:t>
            </a:r>
            <a:r>
              <a:rPr lang="fr-FR" b="1" dirty="0" smtClean="0">
                <a:solidFill>
                  <a:srgbClr val="7030A0"/>
                </a:solidFill>
              </a:rPr>
              <a:t>triplets</a:t>
            </a:r>
            <a:r>
              <a:rPr lang="fr-FR" dirty="0" smtClean="0"/>
              <a:t> RDF (Resource Description Framework). RDF est le langage de base du Web sémantique. </a:t>
            </a:r>
          </a:p>
          <a:p>
            <a:r>
              <a:rPr lang="fr-FR" dirty="0" smtClean="0"/>
              <a:t>Un document structuré en RDF est un ensemble de triplets. Un triplet RDF est formellement l'association d'un sujet, d'un prédicat et d'un objet. Un document RDF ainsi formé correspond à un </a:t>
            </a:r>
            <a:r>
              <a:rPr lang="fr-FR" b="1" dirty="0" err="1" smtClean="0">
                <a:solidFill>
                  <a:srgbClr val="7030A0"/>
                </a:solidFill>
              </a:rPr>
              <a:t>multigraphe</a:t>
            </a:r>
            <a:r>
              <a:rPr lang="fr-FR" dirty="0" smtClean="0">
                <a:solidFill>
                  <a:srgbClr val="7030A0"/>
                </a:solidFill>
              </a:rPr>
              <a:t> </a:t>
            </a:r>
            <a:r>
              <a:rPr lang="fr-FR" dirty="0" smtClean="0"/>
              <a:t>orienté étiqueté. </a:t>
            </a:r>
          </a:p>
          <a:p>
            <a:r>
              <a:rPr lang="fr-FR" dirty="0" smtClean="0"/>
              <a:t>Enfin, SPARQL est le </a:t>
            </a:r>
            <a:r>
              <a:rPr lang="fr-FR" dirty="0" smtClean="0">
                <a:solidFill>
                  <a:srgbClr val="7030A0"/>
                </a:solidFill>
              </a:rPr>
              <a:t>langage </a:t>
            </a:r>
            <a:r>
              <a:rPr lang="fr-FR" b="1" dirty="0" smtClean="0">
                <a:solidFill>
                  <a:srgbClr val="7030A0"/>
                </a:solidFill>
              </a:rPr>
              <a:t>d'interrogation</a:t>
            </a:r>
            <a:r>
              <a:rPr lang="fr-FR" dirty="0" smtClean="0">
                <a:solidFill>
                  <a:srgbClr val="7030A0"/>
                </a:solidFill>
              </a:rPr>
              <a:t> </a:t>
            </a:r>
            <a:r>
              <a:rPr lang="fr-FR" dirty="0" smtClean="0"/>
              <a:t>standard le plus répandu pour interroger les graphes RDF. </a:t>
            </a:r>
          </a:p>
          <a:p>
            <a:endParaRPr lang="fr-FR" dirty="0" smtClean="0"/>
          </a:p>
          <a:p>
            <a:r>
              <a:rPr lang="fr-FR" dirty="0" smtClean="0"/>
              <a:t>Données </a:t>
            </a:r>
            <a:r>
              <a:rPr lang="fr-FR" dirty="0" err="1" smtClean="0"/>
              <a:t>extra-fraiches</a:t>
            </a:r>
            <a:r>
              <a:rPr lang="fr-FR" dirty="0" smtClean="0"/>
              <a:t> !</a:t>
            </a:r>
          </a:p>
          <a:p>
            <a:r>
              <a:rPr lang="fr-FR" dirty="0" smtClean="0"/>
              <a:t>Prouesse technique !</a:t>
            </a:r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i="1" dirty="0" smtClean="0"/>
              <a:t>IdRef + liens </a:t>
            </a:r>
            <a:r>
              <a:rPr lang="fr-FR" i="1" dirty="0" err="1" smtClean="0"/>
              <a:t>Sudoc</a:t>
            </a:r>
            <a:r>
              <a:rPr lang="fr-FR" i="1" dirty="0" smtClean="0"/>
              <a:t> = premier périmètre d’IdRef.</a:t>
            </a:r>
          </a:p>
          <a:p>
            <a:r>
              <a:rPr lang="fr-FR" i="1" dirty="0" smtClean="0"/>
              <a:t>Data.idref.fr rejoue</a:t>
            </a:r>
            <a:r>
              <a:rPr lang="fr-FR" i="1" baseline="0" dirty="0" smtClean="0"/>
              <a:t> l’histoire d’IdRef, ce qui signifie qu’à terme, le triple store pourrait s’enrichir des liens Calames et des liens theses.fr</a:t>
            </a:r>
            <a:endParaRPr lang="fr-FR" i="1" dirty="0" smtClean="0"/>
          </a:p>
          <a:p>
            <a:endParaRPr lang="fr-FR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050" dirty="0" smtClean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86989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Vous</a:t>
            </a:r>
            <a:r>
              <a:rPr lang="fr-FR" baseline="0" dirty="0" smtClean="0"/>
              <a:t> êtes familiers avec ces objectifs maintes fois exposés :</a:t>
            </a:r>
          </a:p>
          <a:p>
            <a:endParaRPr lang="fr-FR" baseline="0" dirty="0" smtClean="0"/>
          </a:p>
          <a:p>
            <a:pPr lvl="0"/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Accroître la visibilité des données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produites par les réseaux de l’ABES par une meilleure exposition sur le Web de données.</a:t>
            </a:r>
          </a:p>
          <a:p>
            <a:pPr lvl="0"/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Pérenniser la diffusion en RDF des données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: les triplets disposent d’un maximum de fraîcheur et de complétude par des mises à jour en temps réel. </a:t>
            </a:r>
          </a:p>
          <a:p>
            <a:pPr lvl="0"/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Aligner les bases de données 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avec</a:t>
            </a:r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d’autres opérateurs de confiance et renforcer le rôle d’IdRef comme pivot de données dans la sphère de l’ESR. </a:t>
            </a:r>
          </a:p>
          <a:p>
            <a:pPr lvl="0"/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Favoriser et faciliter la réutilisation des données ouvertes 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pour offrir de nouvelles formes d’exploration, d’analyse et d’affichage des données et des collections des bibliothèques de l’Enseignement Supérieur et de la Recherche.</a:t>
            </a:r>
          </a:p>
          <a:p>
            <a:pPr lvl="0"/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Explorer encore et toujours le </a:t>
            </a:r>
            <a:r>
              <a:rPr lang="fr-FR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Sudoc</a:t>
            </a:r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478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fr-FR" dirty="0" smtClean="0"/>
              <a:t>Ne croyez pas que je</a:t>
            </a:r>
            <a:r>
              <a:rPr lang="fr-FR" baseline="0" dirty="0" smtClean="0"/>
              <a:t> sois moi-même un expert, je découvre au même titre que vous, à cet univers technologique.</a:t>
            </a:r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AEDA7D-82F1-4055-B404-545805E36630}" type="slidenum">
              <a:rPr lang="fr-FR" smtClean="0"/>
              <a:pPr>
                <a:defRPr/>
              </a:pPr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3836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pPr/>
              <a:t>18/10/2018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9960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pPr/>
              <a:t>18/10/2018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0740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pPr/>
              <a:t>18/10/2018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9851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pPr/>
              <a:t>18/10/2018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612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pPr/>
              <a:t>18/10/2018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0572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pPr/>
              <a:t>18/10/2018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137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pPr/>
              <a:t>18/10/2018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6054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pPr/>
              <a:t>18/10/2018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8545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pPr/>
              <a:t>18/10/2018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235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pPr/>
              <a:t>18/10/2018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8030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pPr/>
              <a:t>18/10/2018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149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1AFB5-915E-4D0A-971C-5AE5F329E906}" type="datetimeFigureOut">
              <a:rPr lang="fr-FR" smtClean="0"/>
              <a:pPr/>
              <a:t>18/10/2018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DB0EE-562A-402E-B0CB-D9B0904D35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5301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moodle.abes.fr/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dref.fr/157040569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punktokomo.abes.fr/2016/05/16/mettre-nos-donnees-en-reseau-un-demonstrateur-1-introduction/" TargetMode="External"/><Relationship Id="rId3" Type="http://schemas.openxmlformats.org/officeDocument/2006/relationships/hyperlink" Target="https://punktokomo.abes.fr/2011/07/05/idref-des-pages-html-et-rdf-plus-riches" TargetMode="External"/><Relationship Id="rId7" Type="http://schemas.openxmlformats.org/officeDocument/2006/relationships/hyperlink" Target="https://punktokomo.abes.fr/2012/11/23/un-serveur-sparql-pour-le-sudoc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unktokomo.abes.fr/2011/09/21/lactu-du-web-de-donnees-en-patates/" TargetMode="External"/><Relationship Id="rId5" Type="http://schemas.openxmlformats.org/officeDocument/2006/relationships/hyperlink" Target="-%09https:/punktokomo.abes.fr/2011/09/14/le-sudoc-sur-le-web-de-donnees-un-petit-pas-de-plus" TargetMode="External"/><Relationship Id="rId10" Type="http://schemas.openxmlformats.org/officeDocument/2006/relationships/image" Target="../media/image3.png"/><Relationship Id="rId4" Type="http://schemas.openxmlformats.org/officeDocument/2006/relationships/hyperlink" Target="https://punktokomo.abes.fr/2011/07/04/le-sudoc-sur-le-web-de-donnees/" TargetMode="External"/><Relationship Id="rId9" Type="http://schemas.openxmlformats.org/officeDocument/2006/relationships/hyperlink" Target="https://2022.abes.fr/2-vision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"/>
          <p:cNvSpPr txBox="1">
            <a:spLocks/>
          </p:cNvSpPr>
          <p:nvPr/>
        </p:nvSpPr>
        <p:spPr>
          <a:xfrm>
            <a:off x="684213" y="1166887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b="1" dirty="0" smtClean="0">
                <a:solidFill>
                  <a:srgbClr val="1E2B62"/>
                </a:solidFill>
              </a:rPr>
              <a:t>le Triple Store d’IdRef :</a:t>
            </a:r>
          </a:p>
          <a:p>
            <a:pPr>
              <a:defRPr/>
            </a:pPr>
            <a:r>
              <a:rPr lang="fr-FR" b="1" dirty="0">
                <a:solidFill>
                  <a:srgbClr val="C00000"/>
                </a:solidFill>
              </a:rPr>
              <a:t>data.idref.fr</a:t>
            </a:r>
            <a:r>
              <a:rPr lang="fr-FR" b="1" dirty="0">
                <a:solidFill>
                  <a:srgbClr val="1E2B62"/>
                </a:solidFill>
              </a:rPr>
              <a:t> </a:t>
            </a:r>
            <a:r>
              <a:rPr lang="fr-FR" b="1" dirty="0" smtClean="0">
                <a:solidFill>
                  <a:srgbClr val="1E2B62"/>
                </a:solidFill>
              </a:rPr>
              <a:t>un nouveau service pour explorer et </a:t>
            </a:r>
            <a:r>
              <a:rPr lang="fr-FR" b="1" dirty="0">
                <a:solidFill>
                  <a:srgbClr val="1E2B62"/>
                </a:solidFill>
              </a:rPr>
              <a:t>connecter </a:t>
            </a:r>
            <a:r>
              <a:rPr lang="fr-FR" b="1" dirty="0" smtClean="0">
                <a:solidFill>
                  <a:srgbClr val="1E2B62"/>
                </a:solidFill>
              </a:rPr>
              <a:t>les données de nos catalogues</a:t>
            </a:r>
            <a:endParaRPr lang="fr-FR" b="1" dirty="0">
              <a:solidFill>
                <a:srgbClr val="1E2B62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879" y="6143068"/>
            <a:ext cx="900156" cy="601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07" r="18012"/>
          <a:stretch/>
        </p:blipFill>
        <p:spPr bwMode="auto">
          <a:xfrm>
            <a:off x="0" y="195671"/>
            <a:ext cx="9144000" cy="641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Rectangle 23"/>
          <p:cNvSpPr/>
          <p:nvPr/>
        </p:nvSpPr>
        <p:spPr>
          <a:xfrm>
            <a:off x="323528" y="3140968"/>
            <a:ext cx="4032448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chemeClr val="tx2"/>
                </a:solidFill>
              </a:rPr>
              <a:t>Description</a:t>
            </a:r>
            <a:endParaRPr lang="fr-FR" dirty="0" smtClean="0">
              <a:solidFill>
                <a:schemeClr val="tx2"/>
              </a:solidFill>
            </a:endParaRPr>
          </a:p>
          <a:p>
            <a:r>
              <a:rPr lang="fr-FR" sz="1600" dirty="0" smtClean="0"/>
              <a:t>data.idref.fr est le triple store d’IdRef, service d’exposition des données d’autorité et des liens </a:t>
            </a:r>
            <a:r>
              <a:rPr lang="fr-FR" sz="1600" dirty="0" err="1" smtClean="0"/>
              <a:t>Sudoc</a:t>
            </a:r>
            <a:r>
              <a:rPr lang="fr-FR" sz="1600" dirty="0" smtClean="0"/>
              <a:t> en RDF.</a:t>
            </a:r>
          </a:p>
          <a:p>
            <a:endParaRPr lang="fr-FR" sz="1600" dirty="0"/>
          </a:p>
          <a:p>
            <a:endParaRPr lang="fr-FR" sz="1600" dirty="0" smtClean="0"/>
          </a:p>
        </p:txBody>
      </p:sp>
      <p:sp>
        <p:nvSpPr>
          <p:cNvPr id="36" name="Rectangle 35"/>
          <p:cNvSpPr/>
          <p:nvPr/>
        </p:nvSpPr>
        <p:spPr>
          <a:xfrm>
            <a:off x="4716016" y="3140968"/>
            <a:ext cx="4104456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chemeClr val="tx2"/>
                </a:solidFill>
              </a:rPr>
              <a:t>Public</a:t>
            </a:r>
            <a:endParaRPr lang="fr-FR" dirty="0" smtClean="0">
              <a:solidFill>
                <a:schemeClr val="tx2"/>
              </a:solidFill>
            </a:endParaRPr>
          </a:p>
          <a:p>
            <a:r>
              <a:rPr lang="fr-FR" sz="1600" dirty="0" smtClean="0"/>
              <a:t>Correspondant Autorité</a:t>
            </a:r>
          </a:p>
          <a:p>
            <a:r>
              <a:rPr lang="fr-FR" sz="1600" dirty="0" smtClean="0"/>
              <a:t>Correspondant Catalogage</a:t>
            </a:r>
          </a:p>
          <a:p>
            <a:r>
              <a:rPr lang="fr-FR" sz="1600" dirty="0" smtClean="0"/>
              <a:t>Coordinateur </a:t>
            </a:r>
            <a:r>
              <a:rPr lang="fr-FR" sz="1600" dirty="0" err="1" smtClean="0"/>
              <a:t>Sudoc</a:t>
            </a:r>
            <a:endParaRPr lang="fr-FR" sz="1600" dirty="0" smtClean="0"/>
          </a:p>
          <a:p>
            <a:endParaRPr lang="fr-FR" sz="1600" dirty="0"/>
          </a:p>
          <a:p>
            <a:endParaRPr lang="fr-FR" sz="1600" dirty="0" smtClean="0"/>
          </a:p>
          <a:p>
            <a:endParaRPr lang="fr-FR" sz="1600" dirty="0"/>
          </a:p>
          <a:p>
            <a:endParaRPr lang="fr-FR" sz="1600" dirty="0"/>
          </a:p>
        </p:txBody>
      </p:sp>
      <p:sp>
        <p:nvSpPr>
          <p:cNvPr id="37" name="Rectangle 36"/>
          <p:cNvSpPr/>
          <p:nvPr/>
        </p:nvSpPr>
        <p:spPr>
          <a:xfrm>
            <a:off x="107504" y="4726885"/>
            <a:ext cx="885698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b="1" dirty="0" smtClean="0">
                <a:solidFill>
                  <a:schemeClr val="tx2"/>
                </a:solidFill>
              </a:rPr>
              <a:t>Intervenants</a:t>
            </a:r>
          </a:p>
          <a:p>
            <a:pPr algn="ctr"/>
            <a:r>
              <a:rPr lang="fr-FR" sz="1600" dirty="0"/>
              <a:t>François Mistral, responsable </a:t>
            </a:r>
            <a:r>
              <a:rPr lang="fr-FR" sz="1600" dirty="0" err="1"/>
              <a:t>IdRef</a:t>
            </a:r>
            <a:r>
              <a:rPr lang="fr-FR" sz="1600" dirty="0"/>
              <a:t>-Autorités</a:t>
            </a:r>
          </a:p>
          <a:p>
            <a:pPr algn="ctr"/>
            <a:r>
              <a:rPr lang="fr-FR" sz="1600" dirty="0">
                <a:solidFill>
                  <a:schemeClr val="bg1">
                    <a:lumMod val="50000"/>
                  </a:schemeClr>
                </a:solidFill>
              </a:rPr>
              <a:t>modérateur : Raphaëlle Poveda, service formation et documentation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115615" y="6141204"/>
            <a:ext cx="7200801" cy="600164"/>
          </a:xfrm>
          <a:prstGeom prst="rect">
            <a:avLst/>
          </a:prstGeom>
          <a:solidFill>
            <a:srgbClr val="E2E2E2"/>
          </a:solidFill>
        </p:spPr>
        <p:txBody>
          <a:bodyPr wrap="square">
            <a:spAutoFit/>
          </a:bodyPr>
          <a:lstStyle/>
          <a:p>
            <a:pPr algn="ctr"/>
            <a:r>
              <a:rPr lang="fr-FR" sz="1100" dirty="0" smtClean="0"/>
              <a:t>La formation débutera à 11h, merci de votre patience…</a:t>
            </a:r>
            <a:r>
              <a:rPr lang="fr-FR" sz="1100" dirty="0"/>
              <a:t/>
            </a:r>
            <a:br>
              <a:rPr lang="fr-FR" sz="1100" dirty="0"/>
            </a:br>
            <a:r>
              <a:rPr lang="fr-FR" sz="1100" u="sng" dirty="0"/>
              <a:t>Attention :</a:t>
            </a:r>
            <a:r>
              <a:rPr lang="fr-FR" sz="1100" dirty="0"/>
              <a:t> </a:t>
            </a:r>
            <a:r>
              <a:rPr lang="fr-FR" sz="1100" dirty="0" smtClean="0"/>
              <a:t>La </a:t>
            </a:r>
            <a:r>
              <a:rPr lang="fr-FR" sz="1100" dirty="0"/>
              <a:t>session sera enregistrée afin d'être diffusée sur notre </a:t>
            </a:r>
            <a:r>
              <a:rPr lang="fr-FR" sz="1100" dirty="0" smtClean="0"/>
              <a:t>plateforme d'autoformation </a:t>
            </a:r>
            <a:r>
              <a:rPr lang="fr-FR" sz="1100" dirty="0" smtClean="0">
                <a:hlinkClick r:id="rId5"/>
              </a:rPr>
              <a:t>http://moodle.abes.fr</a:t>
            </a:r>
            <a:r>
              <a:rPr lang="fr-FR" sz="1100" dirty="0" smtClean="0"/>
              <a:t>.</a:t>
            </a:r>
            <a:br>
              <a:rPr lang="fr-FR" sz="1100" dirty="0" smtClean="0"/>
            </a:br>
            <a:r>
              <a:rPr lang="fr-FR" sz="1100" dirty="0" smtClean="0"/>
              <a:t>En </a:t>
            </a:r>
            <a:r>
              <a:rPr lang="fr-FR" sz="1100" dirty="0"/>
              <a:t>rejoignant cette session, vous consentez à ces enregistrements.</a:t>
            </a:r>
          </a:p>
        </p:txBody>
      </p:sp>
    </p:spTree>
    <p:extLst>
      <p:ext uri="{BB962C8B-B14F-4D97-AF65-F5344CB8AC3E}">
        <p14:creationId xmlns:p14="http://schemas.microsoft.com/office/powerpoint/2010/main" val="1922635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4">
                    <a:lumMod val="75000"/>
                  </a:schemeClr>
                </a:solidFill>
              </a:rPr>
              <a:t>Les données dans </a:t>
            </a:r>
            <a:r>
              <a:rPr lang="fr-FR" dirty="0" err="1" smtClean="0">
                <a:solidFill>
                  <a:schemeClr val="accent4">
                    <a:lumMod val="75000"/>
                  </a:schemeClr>
                </a:solidFill>
              </a:rPr>
              <a:t>data.idref</a:t>
            </a:r>
            <a:endParaRPr lang="fr-FR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4">
                    <a:lumMod val="75000"/>
                  </a:schemeClr>
                </a:solidFill>
              </a:rPr>
              <a:t>Les autorités IdRef</a:t>
            </a:r>
            <a:endParaRPr lang="fr-FR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25584" y="1389470"/>
            <a:ext cx="8229600" cy="5135874"/>
          </a:xfrm>
        </p:spPr>
        <p:txBody>
          <a:bodyPr>
            <a:normAutofit lnSpcReduction="10000"/>
          </a:bodyPr>
          <a:lstStyle/>
          <a:p>
            <a:r>
              <a:rPr lang="fr-FR" sz="2800" dirty="0" smtClean="0"/>
              <a:t>Les personnes</a:t>
            </a:r>
          </a:p>
          <a:p>
            <a:r>
              <a:rPr lang="fr-FR" sz="2800" dirty="0" smtClean="0"/>
              <a:t>Les collectivités</a:t>
            </a:r>
          </a:p>
          <a:p>
            <a:r>
              <a:rPr lang="fr-FR" sz="2800" dirty="0" smtClean="0"/>
              <a:t>Les familles</a:t>
            </a:r>
          </a:p>
          <a:p>
            <a:r>
              <a:rPr lang="fr-FR" sz="2800" dirty="0" smtClean="0"/>
              <a:t>Les congrès</a:t>
            </a:r>
          </a:p>
          <a:p>
            <a:r>
              <a:rPr lang="fr-FR" sz="2800" dirty="0" smtClean="0"/>
              <a:t>Les sujets Rameau et </a:t>
            </a:r>
            <a:r>
              <a:rPr lang="fr-FR" sz="2800" dirty="0" err="1" smtClean="0"/>
              <a:t>FMeSH</a:t>
            </a:r>
            <a:endParaRPr lang="fr-FR" sz="2800" dirty="0" smtClean="0"/>
          </a:p>
          <a:p>
            <a:r>
              <a:rPr lang="fr-FR" sz="2800" dirty="0" smtClean="0"/>
              <a:t>Les lieux géographiques</a:t>
            </a:r>
          </a:p>
          <a:p>
            <a:r>
              <a:rPr lang="fr-FR" sz="2800" dirty="0" smtClean="0"/>
              <a:t>Les titres et les auteurs/titres</a:t>
            </a:r>
          </a:p>
          <a:p>
            <a:endParaRPr lang="fr-FR" sz="2800" dirty="0" smtClean="0"/>
          </a:p>
          <a:p>
            <a:pPr marL="0" indent="0" algn="ctr">
              <a:buNone/>
            </a:pPr>
            <a:r>
              <a:rPr lang="fr-FR" dirty="0" smtClean="0"/>
              <a:t>=  3 500 000 autorités</a:t>
            </a:r>
          </a:p>
          <a:p>
            <a:pPr marL="0" indent="0" algn="ctr">
              <a:buNone/>
            </a:pPr>
            <a:r>
              <a:rPr lang="fr-FR" dirty="0" smtClean="0"/>
              <a:t>=  55 000 000 triplets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25378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Une autorité en RDF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3857" y="1367464"/>
            <a:ext cx="7756326" cy="1059871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3857" y="2621852"/>
            <a:ext cx="5915214" cy="4191643"/>
          </a:xfrm>
          <a:prstGeom prst="rect">
            <a:avLst/>
          </a:prstGeom>
        </p:spPr>
      </p:pic>
      <p:sp>
        <p:nvSpPr>
          <p:cNvPr id="7" name="Plus 6"/>
          <p:cNvSpPr/>
          <p:nvPr/>
        </p:nvSpPr>
        <p:spPr>
          <a:xfrm>
            <a:off x="64455" y="2087786"/>
            <a:ext cx="936104" cy="845356"/>
          </a:xfrm>
          <a:prstGeom prst="mathPlus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à coins arrondis 7"/>
          <p:cNvSpPr/>
          <p:nvPr/>
        </p:nvSpPr>
        <p:spPr>
          <a:xfrm>
            <a:off x="2555776" y="2581070"/>
            <a:ext cx="1872208" cy="24274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à coins arrondis 8"/>
          <p:cNvSpPr/>
          <p:nvPr/>
        </p:nvSpPr>
        <p:spPr>
          <a:xfrm>
            <a:off x="2699792" y="1322980"/>
            <a:ext cx="1954485" cy="21101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4343596" y="2505497"/>
            <a:ext cx="432048" cy="413147"/>
          </a:xfrm>
          <a:prstGeom prst="ellipse">
            <a:avLst/>
          </a:prstGeom>
          <a:noFill/>
          <a:ln w="666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6444208" y="1600200"/>
            <a:ext cx="2304256" cy="369332"/>
          </a:xfrm>
          <a:prstGeom prst="rect">
            <a:avLst/>
          </a:prstGeom>
          <a:noFill/>
          <a:ln w="3175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La notice « Lou Reed »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6444208" y="4365104"/>
            <a:ext cx="2699792" cy="369332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La personne « Lou Reed »</a:t>
            </a:r>
            <a:endParaRPr lang="fr-FR" dirty="0"/>
          </a:p>
        </p:txBody>
      </p:sp>
      <p:sp>
        <p:nvSpPr>
          <p:cNvPr id="15" name="Accolade ouvrante 14"/>
          <p:cNvSpPr/>
          <p:nvPr/>
        </p:nvSpPr>
        <p:spPr>
          <a:xfrm rot="10800000">
            <a:off x="5868144" y="2823816"/>
            <a:ext cx="576064" cy="3344307"/>
          </a:xfrm>
          <a:prstGeom prst="leftBrac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Accolade ouvrante 16"/>
          <p:cNvSpPr/>
          <p:nvPr/>
        </p:nvSpPr>
        <p:spPr>
          <a:xfrm rot="10800000">
            <a:off x="5946803" y="1276615"/>
            <a:ext cx="379124" cy="1191502"/>
          </a:xfrm>
          <a:prstGeom prst="leftBrac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1156754" y="4171337"/>
            <a:ext cx="2520280" cy="352369"/>
          </a:xfrm>
          <a:prstGeom prst="ellipse">
            <a:avLst/>
          </a:prstGeom>
          <a:noFill/>
          <a:ln w="666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llipse 17"/>
          <p:cNvSpPr/>
          <p:nvPr/>
        </p:nvSpPr>
        <p:spPr>
          <a:xfrm>
            <a:off x="1311184" y="4677441"/>
            <a:ext cx="2520280" cy="413147"/>
          </a:xfrm>
          <a:prstGeom prst="ellipse">
            <a:avLst/>
          </a:prstGeom>
          <a:noFill/>
          <a:ln w="666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/>
          <p:cNvSpPr/>
          <p:nvPr/>
        </p:nvSpPr>
        <p:spPr>
          <a:xfrm>
            <a:off x="1311184" y="5596692"/>
            <a:ext cx="2520280" cy="413147"/>
          </a:xfrm>
          <a:prstGeom prst="ellipse">
            <a:avLst/>
          </a:prstGeom>
          <a:noFill/>
          <a:ln w="666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19917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liens </a:t>
            </a:r>
            <a:r>
              <a:rPr lang="fr-FR" dirty="0" err="1" smtClean="0"/>
              <a:t>Sudoc</a:t>
            </a:r>
            <a:r>
              <a:rPr lang="fr-FR" dirty="0" smtClean="0"/>
              <a:t> en RDF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00808"/>
            <a:ext cx="8435280" cy="4824536"/>
          </a:xfrm>
        </p:spPr>
        <p:txBody>
          <a:bodyPr/>
          <a:lstStyle/>
          <a:p>
            <a:r>
              <a:rPr lang="fr-FR" dirty="0" smtClean="0"/>
              <a:t>Les liens </a:t>
            </a:r>
          </a:p>
          <a:p>
            <a:r>
              <a:rPr lang="fr-FR" dirty="0" smtClean="0"/>
              <a:t>Les codes de fonction</a:t>
            </a:r>
          </a:p>
          <a:p>
            <a:r>
              <a:rPr lang="fr-FR" dirty="0" smtClean="0"/>
              <a:t>La citation bibliographique</a:t>
            </a:r>
          </a:p>
          <a:p>
            <a:endParaRPr lang="fr-FR" dirty="0" smtClean="0"/>
          </a:p>
          <a:p>
            <a:pPr marL="0" indent="0" algn="ctr">
              <a:buNone/>
            </a:pPr>
            <a:r>
              <a:rPr lang="fr-FR" dirty="0"/>
              <a:t>=  </a:t>
            </a:r>
            <a:r>
              <a:rPr lang="fr-FR" dirty="0" smtClean="0"/>
              <a:t>10 800 000 ressources</a:t>
            </a:r>
          </a:p>
          <a:p>
            <a:pPr marL="0" indent="0" algn="ctr">
              <a:buNone/>
            </a:pPr>
            <a:r>
              <a:rPr lang="fr-FR" dirty="0" smtClean="0"/>
              <a:t>=  55 </a:t>
            </a:r>
            <a:r>
              <a:rPr lang="fr-FR" dirty="0"/>
              <a:t>000 000 </a:t>
            </a:r>
            <a:r>
              <a:rPr lang="fr-FR" dirty="0" smtClean="0"/>
              <a:t>triplets</a:t>
            </a:r>
          </a:p>
          <a:p>
            <a:pPr marL="0" indent="0" algn="ctr">
              <a:buNone/>
            </a:pPr>
            <a:r>
              <a:rPr lang="fr-FR" dirty="0" smtClean="0"/>
              <a:t>= 33 000 000 liens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206865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Soit la thèse </a:t>
            </a:r>
            <a:r>
              <a:rPr lang="fr-FR" dirty="0" err="1" smtClean="0"/>
              <a:t>sudoc</a:t>
            </a:r>
            <a:r>
              <a:rPr lang="fr-FR" dirty="0" smtClean="0"/>
              <a:t> 11903574X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6732" y="1345403"/>
            <a:ext cx="8165707" cy="3888432"/>
          </a:xfrm>
          <a:prstGeom prst="rect">
            <a:avLst/>
          </a:prstGeom>
        </p:spPr>
      </p:pic>
      <p:sp>
        <p:nvSpPr>
          <p:cNvPr id="5" name="Rectangle à coins arrondis 4"/>
          <p:cNvSpPr/>
          <p:nvPr/>
        </p:nvSpPr>
        <p:spPr>
          <a:xfrm>
            <a:off x="5923048" y="4045001"/>
            <a:ext cx="2537383" cy="129614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661727" y="1753442"/>
            <a:ext cx="2520280" cy="413147"/>
          </a:xfrm>
          <a:prstGeom prst="ellipse">
            <a:avLst/>
          </a:prstGeom>
          <a:noFill/>
          <a:ln w="666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à coins arrondis 7"/>
          <p:cNvSpPr/>
          <p:nvPr/>
        </p:nvSpPr>
        <p:spPr>
          <a:xfrm>
            <a:off x="7668344" y="1806320"/>
            <a:ext cx="792087" cy="30738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683568" y="2903650"/>
            <a:ext cx="2520280" cy="413147"/>
          </a:xfrm>
          <a:prstGeom prst="ellipse">
            <a:avLst/>
          </a:prstGeom>
          <a:noFill/>
          <a:ln w="666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3203848" y="2173224"/>
            <a:ext cx="504056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>
            <a:off x="4572000" y="3264873"/>
            <a:ext cx="504056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llipse 14"/>
          <p:cNvSpPr/>
          <p:nvPr/>
        </p:nvSpPr>
        <p:spPr>
          <a:xfrm>
            <a:off x="5652120" y="2872929"/>
            <a:ext cx="2520280" cy="413147"/>
          </a:xfrm>
          <a:prstGeom prst="ellipse">
            <a:avLst/>
          </a:prstGeom>
          <a:noFill/>
          <a:ln w="666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7" name="Connecteur droit 16"/>
          <p:cNvCxnSpPr/>
          <p:nvPr/>
        </p:nvCxnSpPr>
        <p:spPr>
          <a:xfrm>
            <a:off x="4612871" y="4693073"/>
            <a:ext cx="1255273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83824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résultats (comparatif)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853136"/>
          </a:xfrm>
        </p:spPr>
        <p:txBody>
          <a:bodyPr>
            <a:normAutofit fontScale="85000" lnSpcReduction="20000"/>
          </a:bodyPr>
          <a:lstStyle/>
          <a:p>
            <a:r>
              <a:rPr lang="fr-FR" u="sng" dirty="0" err="1" smtClean="0">
                <a:solidFill>
                  <a:srgbClr val="7030A0"/>
                </a:solidFill>
              </a:rPr>
              <a:t>Sudoc</a:t>
            </a:r>
            <a:r>
              <a:rPr lang="fr-FR" dirty="0" smtClean="0">
                <a:solidFill>
                  <a:srgbClr val="7030A0"/>
                </a:solidFill>
              </a:rPr>
              <a:t> </a:t>
            </a:r>
            <a:r>
              <a:rPr lang="fr-FR" dirty="0" smtClean="0"/>
              <a:t>: on interroge à partir d’éléments bibliographiques ou d’autorité et on obtient des </a:t>
            </a:r>
            <a:r>
              <a:rPr lang="fr-FR" dirty="0" smtClean="0">
                <a:solidFill>
                  <a:srgbClr val="7030A0"/>
                </a:solidFill>
              </a:rPr>
              <a:t>documents</a:t>
            </a:r>
          </a:p>
          <a:p>
            <a:pPr lvl="1"/>
            <a:r>
              <a:rPr lang="fr-FR" dirty="0" smtClean="0"/>
              <a:t>« </a:t>
            </a:r>
            <a:r>
              <a:rPr lang="fr-FR" dirty="0" err="1" smtClean="0"/>
              <a:t>hugo</a:t>
            </a:r>
            <a:r>
              <a:rPr lang="fr-FR" dirty="0" smtClean="0"/>
              <a:t> les misérables » -&gt; notice biblio des Misérables</a:t>
            </a:r>
          </a:p>
          <a:p>
            <a:pPr lvl="1"/>
            <a:endParaRPr lang="fr-FR" dirty="0" smtClean="0">
              <a:solidFill>
                <a:srgbClr val="7030A0"/>
              </a:solidFill>
            </a:endParaRPr>
          </a:p>
          <a:p>
            <a:r>
              <a:rPr lang="fr-FR" u="sng" dirty="0" smtClean="0">
                <a:solidFill>
                  <a:srgbClr val="7030A0"/>
                </a:solidFill>
              </a:rPr>
              <a:t>IdRef</a:t>
            </a:r>
            <a:r>
              <a:rPr lang="fr-FR" dirty="0" smtClean="0"/>
              <a:t> : on interroge à partir d’une autorité et on obtient des </a:t>
            </a:r>
            <a:r>
              <a:rPr lang="fr-FR" dirty="0" smtClean="0">
                <a:solidFill>
                  <a:srgbClr val="7030A0"/>
                </a:solidFill>
              </a:rPr>
              <a:t>autorités et des documents liés </a:t>
            </a:r>
          </a:p>
          <a:p>
            <a:pPr lvl="1"/>
            <a:r>
              <a:rPr lang="fr-FR" dirty="0" smtClean="0"/>
              <a:t>« </a:t>
            </a:r>
            <a:r>
              <a:rPr lang="fr-FR" dirty="0" err="1" smtClean="0"/>
              <a:t>hugo</a:t>
            </a:r>
            <a:r>
              <a:rPr lang="fr-FR" dirty="0" smtClean="0"/>
              <a:t> </a:t>
            </a:r>
            <a:r>
              <a:rPr lang="fr-FR" dirty="0" err="1" smtClean="0"/>
              <a:t>victor</a:t>
            </a:r>
            <a:r>
              <a:rPr lang="fr-FR" dirty="0" smtClean="0"/>
              <a:t> 1802 » -&gt; notice d’autorité de Victor Hugo</a:t>
            </a:r>
          </a:p>
          <a:p>
            <a:endParaRPr lang="fr-FR" u="sng" dirty="0" smtClean="0"/>
          </a:p>
          <a:p>
            <a:r>
              <a:rPr lang="fr-FR" u="sng" dirty="0" smtClean="0"/>
              <a:t>Triple Store</a:t>
            </a:r>
            <a:r>
              <a:rPr lang="fr-FR" dirty="0" smtClean="0"/>
              <a:t> : on interroge </a:t>
            </a:r>
            <a:r>
              <a:rPr lang="fr-FR" dirty="0" smtClean="0">
                <a:solidFill>
                  <a:srgbClr val="7030A0"/>
                </a:solidFill>
              </a:rPr>
              <a:t>à partir d’éléments bibliographiques, d’autorité ou de relations </a:t>
            </a:r>
            <a:r>
              <a:rPr lang="fr-FR" dirty="0" smtClean="0"/>
              <a:t>et on obtient ce qu’on veut </a:t>
            </a:r>
            <a:r>
              <a:rPr lang="fr-FR" dirty="0" smtClean="0">
                <a:solidFill>
                  <a:srgbClr val="7030A0"/>
                </a:solidFill>
              </a:rPr>
              <a:t>!</a:t>
            </a:r>
          </a:p>
          <a:p>
            <a:pPr lvl="1"/>
            <a:r>
              <a:rPr lang="fr-FR" dirty="0" smtClean="0"/>
              <a:t>« </a:t>
            </a:r>
            <a:r>
              <a:rPr lang="fr-FR" dirty="0" err="1" smtClean="0"/>
              <a:t>hugo</a:t>
            </a:r>
            <a:r>
              <a:rPr lang="fr-FR" dirty="0" smtClean="0"/>
              <a:t> les misérables » -&gt; des données biblio, d’autorité </a:t>
            </a:r>
            <a:r>
              <a:rPr lang="fr-FR" smtClean="0"/>
              <a:t>et leurs </a:t>
            </a:r>
            <a:r>
              <a:rPr lang="fr-FR" dirty="0" smtClean="0"/>
              <a:t>relations (compte, filtre, facette)</a:t>
            </a:r>
          </a:p>
          <a:p>
            <a:endParaRPr lang="fr-FR" dirty="0" smtClean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95463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résultats : des triplets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smtClean="0"/>
              <a:t>Le </a:t>
            </a:r>
            <a:r>
              <a:rPr lang="fr-FR" smtClean="0"/>
              <a:t>résultat </a:t>
            </a:r>
            <a:r>
              <a:rPr lang="fr-FR" dirty="0" smtClean="0"/>
              <a:t>prend la forme de triplets = S-P-O</a:t>
            </a:r>
          </a:p>
          <a:p>
            <a:endParaRPr lang="fr-FR" dirty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C’est une langue étrangère avec une grammaire et une (ou plusieurs) syntaxe mais sans surprise :</a:t>
            </a:r>
          </a:p>
          <a:p>
            <a:pPr marL="0" indent="0">
              <a:buNone/>
            </a:pPr>
            <a:r>
              <a:rPr lang="fr-FR" sz="1900" dirty="0" smtClean="0"/>
              <a:t>L’objet « </a:t>
            </a:r>
            <a:r>
              <a:rPr lang="fr-FR" sz="1900" dirty="0" smtClean="0">
                <a:solidFill>
                  <a:srgbClr val="FFC000"/>
                </a:solidFill>
              </a:rPr>
              <a:t>www.idref.fr/0269550059/id</a:t>
            </a:r>
            <a:r>
              <a:rPr lang="fr-FR" sz="1900" dirty="0" smtClean="0"/>
              <a:t> » est une autorité et objet du monde réel car présence de « </a:t>
            </a:r>
            <a:r>
              <a:rPr lang="fr-FR" sz="1900" dirty="0" err="1" smtClean="0"/>
              <a:t>idref</a:t>
            </a:r>
            <a:r>
              <a:rPr lang="fr-FR" sz="1900" dirty="0" smtClean="0"/>
              <a:t> » et « /id », cet objet est une </a:t>
            </a:r>
            <a:r>
              <a:rPr lang="fr-FR" sz="1900" dirty="0" smtClean="0">
                <a:solidFill>
                  <a:srgbClr val="FFC000"/>
                </a:solidFill>
              </a:rPr>
              <a:t>Personne</a:t>
            </a:r>
            <a:r>
              <a:rPr lang="fr-FR" sz="1900" dirty="0" smtClean="0"/>
              <a:t>, cette personne a un équivalent dans les bases </a:t>
            </a:r>
            <a:r>
              <a:rPr lang="fr-FR" sz="1900" dirty="0" err="1" smtClean="0">
                <a:solidFill>
                  <a:srgbClr val="FFC000"/>
                </a:solidFill>
              </a:rPr>
              <a:t>BnF</a:t>
            </a:r>
            <a:r>
              <a:rPr lang="fr-FR" sz="1900" dirty="0" smtClean="0">
                <a:solidFill>
                  <a:srgbClr val="FFC000"/>
                </a:solidFill>
              </a:rPr>
              <a:t> </a:t>
            </a:r>
            <a:r>
              <a:rPr lang="fr-FR" sz="1900" dirty="0" smtClean="0"/>
              <a:t>et </a:t>
            </a:r>
            <a:r>
              <a:rPr lang="fr-FR" sz="1900" dirty="0" smtClean="0">
                <a:solidFill>
                  <a:srgbClr val="FFC000"/>
                </a:solidFill>
              </a:rPr>
              <a:t>ISNI</a:t>
            </a:r>
            <a:r>
              <a:rPr lang="fr-FR" sz="1900" dirty="0" smtClean="0"/>
              <a:t>, et son nom est </a:t>
            </a:r>
            <a:r>
              <a:rPr lang="fr-FR" sz="1900" dirty="0" smtClean="0">
                <a:solidFill>
                  <a:srgbClr val="FFC000"/>
                </a:solidFill>
              </a:rPr>
              <a:t>Kundera, Milan</a:t>
            </a:r>
            <a:r>
              <a:rPr lang="fr-FR" sz="1900" dirty="0" smtClean="0"/>
              <a:t>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1673937"/>
            <a:ext cx="7920880" cy="2652573"/>
          </a:xfrm>
          <a:prstGeom prst="rect">
            <a:avLst/>
          </a:prstGeom>
          <a:ln>
            <a:solidFill>
              <a:schemeClr val="accent1">
                <a:shade val="50000"/>
              </a:schemeClr>
            </a:solidFill>
          </a:ln>
        </p:spPr>
      </p:pic>
      <p:sp>
        <p:nvSpPr>
          <p:cNvPr id="13" name="Rectangle 12"/>
          <p:cNvSpPr/>
          <p:nvPr/>
        </p:nvSpPr>
        <p:spPr>
          <a:xfrm>
            <a:off x="683568" y="1673937"/>
            <a:ext cx="2160240" cy="305126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/>
          <p:cNvSpPr/>
          <p:nvPr/>
        </p:nvSpPr>
        <p:spPr>
          <a:xfrm>
            <a:off x="5868144" y="3938554"/>
            <a:ext cx="1080120" cy="292311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7380312" y="1673937"/>
            <a:ext cx="576064" cy="305126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/>
          <p:cNvSpPr/>
          <p:nvPr/>
        </p:nvSpPr>
        <p:spPr>
          <a:xfrm>
            <a:off x="6228184" y="2112031"/>
            <a:ext cx="576064" cy="305126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/>
          <p:cNvSpPr/>
          <p:nvPr/>
        </p:nvSpPr>
        <p:spPr>
          <a:xfrm>
            <a:off x="6228184" y="2673456"/>
            <a:ext cx="288032" cy="263784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/>
          <p:cNvSpPr/>
          <p:nvPr/>
        </p:nvSpPr>
        <p:spPr>
          <a:xfrm>
            <a:off x="4788024" y="3938554"/>
            <a:ext cx="576064" cy="305126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81403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L’interface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fr-FR" sz="2000" dirty="0" smtClean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179" y="0"/>
            <a:ext cx="7981495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81252" y="836712"/>
            <a:ext cx="5841838" cy="3456384"/>
          </a:xfrm>
          <a:prstGeom prst="rect">
            <a:avLst/>
          </a:prstGeom>
          <a:noFill/>
          <a:ln w="63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6516216" y="620688"/>
            <a:ext cx="2046531" cy="3068960"/>
          </a:xfrm>
          <a:prstGeom prst="rect">
            <a:avLst/>
          </a:prstGeom>
          <a:noFill/>
          <a:ln w="635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4499992" y="5468467"/>
            <a:ext cx="2016224" cy="980728"/>
          </a:xfrm>
          <a:prstGeom prst="rect">
            <a:avLst/>
          </a:prstGeom>
          <a:noFill/>
          <a:ln w="635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4744851" y="-38132"/>
            <a:ext cx="3941949" cy="652327"/>
          </a:xfrm>
          <a:prstGeom prst="rect">
            <a:avLst/>
          </a:prstGeom>
          <a:noFill/>
          <a:ln w="635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00B050"/>
                </a:solidFill>
              </a:rPr>
              <a:t>Exploration</a:t>
            </a:r>
            <a:endParaRPr lang="fr-FR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293096"/>
            <a:ext cx="8229600" cy="244827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2800" dirty="0" smtClean="0"/>
              <a:t>Un encart de recherche à la </a:t>
            </a:r>
            <a:r>
              <a:rPr lang="fr-FR" sz="2800" dirty="0" err="1" smtClean="0"/>
              <a:t>Goo</a:t>
            </a:r>
            <a:r>
              <a:rPr lang="fr-FR" sz="2800" dirty="0" smtClean="0"/>
              <a:t>…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800" dirty="0" smtClean="0"/>
              <a:t>On entre dans les triplets en langage naturel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800" dirty="0" smtClean="0"/>
              <a:t>On navigue dans les triplets, de liens en liens</a:t>
            </a:r>
            <a:endParaRPr lang="fr-FR" sz="2800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48680"/>
            <a:ext cx="9144000" cy="345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583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00B050"/>
                </a:solidFill>
              </a:rPr>
              <a:t>Votre rôle</a:t>
            </a:r>
            <a:endParaRPr lang="fr-FR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En tant que Coordinateur </a:t>
            </a:r>
            <a:r>
              <a:rPr lang="fr-FR" dirty="0" err="1" smtClean="0"/>
              <a:t>Sudoc</a:t>
            </a:r>
            <a:r>
              <a:rPr lang="fr-FR" dirty="0" smtClean="0"/>
              <a:t>, Correspondant Autorités, Correspondant catalogage, Catalogueur, etc. vous ne serez peut-être pas utilisateur de ce service ;</a:t>
            </a:r>
          </a:p>
          <a:p>
            <a:endParaRPr lang="fr-FR" dirty="0" smtClean="0"/>
          </a:p>
          <a:p>
            <a:r>
              <a:rPr lang="fr-FR" dirty="0" smtClean="0"/>
              <a:t>Il importe toutefois que vous connaissiez son existence, ce qu’il contient, la manière d’y accéder pour orienter, conseiller, relayer les utilisateurs qui pourraient y tirer avantage.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90614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>
                <a:solidFill>
                  <a:srgbClr val="00B050"/>
                </a:solidFill>
              </a:rPr>
              <a:t>Yasgui</a:t>
            </a:r>
            <a:endParaRPr lang="fr-FR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908259"/>
            <a:ext cx="8363272" cy="1833109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Un éditeur user-</a:t>
            </a:r>
            <a:r>
              <a:rPr lang="fr-FR" dirty="0" err="1" smtClean="0"/>
              <a:t>friendly</a:t>
            </a:r>
            <a:r>
              <a:rPr lang="fr-FR" dirty="0" smtClean="0"/>
              <a:t> de requêtes </a:t>
            </a:r>
            <a:r>
              <a:rPr lang="fr-FR" dirty="0" err="1" smtClean="0"/>
              <a:t>sparql</a:t>
            </a:r>
            <a:r>
              <a:rPr lang="fr-FR" dirty="0" smtClean="0"/>
              <a:t> : </a:t>
            </a:r>
            <a:r>
              <a:rPr lang="fr-FR" dirty="0" err="1" smtClean="0"/>
              <a:t>autocomplétion</a:t>
            </a:r>
            <a:r>
              <a:rPr lang="fr-FR" dirty="0" smtClean="0"/>
              <a:t>, termes en couleur, détection d’anomalies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Des requêtes exemples à lancer ou à adapter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Des onglets pour stocker vos requêtes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Le tri des résultats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Des sorties variées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628810"/>
            <a:ext cx="7986017" cy="4092535"/>
          </a:xfrm>
          <a:prstGeom prst="rect">
            <a:avLst/>
          </a:prstGeom>
        </p:spPr>
      </p:pic>
      <p:sp>
        <p:nvSpPr>
          <p:cNvPr id="5" name="Ellipse 4"/>
          <p:cNvSpPr/>
          <p:nvPr/>
        </p:nvSpPr>
        <p:spPr>
          <a:xfrm>
            <a:off x="5840587" y="1063049"/>
            <a:ext cx="2724422" cy="3473474"/>
          </a:xfrm>
          <a:prstGeom prst="ellipse">
            <a:avLst/>
          </a:prstGeom>
          <a:noFill/>
          <a:ln w="539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191130" y="1361124"/>
            <a:ext cx="5505177" cy="443066"/>
          </a:xfrm>
          <a:prstGeom prst="ellipse">
            <a:avLst/>
          </a:prstGeom>
          <a:noFill/>
          <a:ln w="539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457200" y="4005064"/>
            <a:ext cx="2992136" cy="473650"/>
          </a:xfrm>
          <a:prstGeom prst="ellipse">
            <a:avLst/>
          </a:prstGeom>
          <a:noFill/>
          <a:ln w="539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92743" y="2175926"/>
            <a:ext cx="4330825" cy="569190"/>
          </a:xfrm>
          <a:prstGeom prst="ellipse">
            <a:avLst/>
          </a:prstGeom>
          <a:noFill/>
          <a:ln w="539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691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>
                <a:solidFill>
                  <a:srgbClr val="00B050"/>
                </a:solidFill>
              </a:rPr>
              <a:t>SparqlEndpoint</a:t>
            </a:r>
            <a:endParaRPr lang="fr-FR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700581"/>
            <a:ext cx="8075240" cy="1425582"/>
          </a:xfrm>
        </p:spPr>
        <p:txBody>
          <a:bodyPr>
            <a:normAutofit fontScale="92500" lnSpcReduction="20000"/>
          </a:bodyPr>
          <a:lstStyle/>
          <a:p>
            <a:r>
              <a:rPr lang="fr-FR" dirty="0" smtClean="0"/>
              <a:t>un éditeur brut pour les « pros »</a:t>
            </a:r>
          </a:p>
          <a:p>
            <a:r>
              <a:rPr lang="fr-FR" dirty="0" smtClean="0"/>
              <a:t>encore plus de sorties et d’opérateurs </a:t>
            </a:r>
            <a:r>
              <a:rPr lang="fr-FR" dirty="0" err="1" smtClean="0"/>
              <a:t>Sparql</a:t>
            </a:r>
            <a:endParaRPr lang="fr-FR" dirty="0" smtClean="0"/>
          </a:p>
          <a:p>
            <a:r>
              <a:rPr lang="fr-FR" dirty="0"/>
              <a:t>l</a:t>
            </a:r>
            <a:r>
              <a:rPr lang="fr-FR" dirty="0" smtClean="0"/>
              <a:t>a requête sous forme d’URI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234" y="404664"/>
            <a:ext cx="9144000" cy="4165891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1880" y="2347906"/>
            <a:ext cx="1724025" cy="2352675"/>
          </a:xfrm>
          <a:prstGeom prst="rect">
            <a:avLst/>
          </a:prstGeom>
        </p:spPr>
      </p:pic>
      <p:cxnSp>
        <p:nvCxnSpPr>
          <p:cNvPr id="7" name="Connecteur droit avec flèche 6"/>
          <p:cNvCxnSpPr/>
          <p:nvPr/>
        </p:nvCxnSpPr>
        <p:spPr>
          <a:xfrm>
            <a:off x="2843808" y="3573016"/>
            <a:ext cx="648072" cy="0"/>
          </a:xfrm>
          <a:prstGeom prst="straightConnector1">
            <a:avLst/>
          </a:prstGeom>
          <a:ln w="889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812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Relations sans restriction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489426" y="1600200"/>
            <a:ext cx="1922334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PERSONNES</a:t>
            </a:r>
            <a:endParaRPr lang="fr-FR" dirty="0"/>
          </a:p>
        </p:txBody>
      </p:sp>
      <p:sp>
        <p:nvSpPr>
          <p:cNvPr id="5" name="Ellipse 4"/>
          <p:cNvSpPr/>
          <p:nvPr/>
        </p:nvSpPr>
        <p:spPr>
          <a:xfrm>
            <a:off x="3491880" y="3215108"/>
            <a:ext cx="1944216" cy="1726059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BIBLIOS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6588224" y="1600200"/>
            <a:ext cx="2091617" cy="1828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CONCEPTS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457200" y="4343400"/>
            <a:ext cx="1954560" cy="179117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LIEUX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6588224" y="4343400"/>
            <a:ext cx="2088232" cy="18219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COLLECTIVITES</a:t>
            </a:r>
            <a:endParaRPr lang="fr-FR" dirty="0"/>
          </a:p>
        </p:txBody>
      </p:sp>
      <p:cxnSp>
        <p:nvCxnSpPr>
          <p:cNvPr id="10" name="Connecteur en arc 9"/>
          <p:cNvCxnSpPr>
            <a:stCxn id="4" idx="3"/>
            <a:endCxn id="5" idx="2"/>
          </p:cNvCxnSpPr>
          <p:nvPr/>
        </p:nvCxnSpPr>
        <p:spPr>
          <a:xfrm>
            <a:off x="2411760" y="2514600"/>
            <a:ext cx="1080120" cy="1563538"/>
          </a:xfrm>
          <a:prstGeom prst="curvedConnector3">
            <a:avLst/>
          </a:prstGeom>
          <a:ln w="635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en arc 10"/>
          <p:cNvCxnSpPr>
            <a:stCxn id="6" idx="1"/>
            <a:endCxn id="5" idx="0"/>
          </p:cNvCxnSpPr>
          <p:nvPr/>
        </p:nvCxnSpPr>
        <p:spPr>
          <a:xfrm rot="10800000" flipV="1">
            <a:off x="4463988" y="2514600"/>
            <a:ext cx="2124236" cy="700508"/>
          </a:xfrm>
          <a:prstGeom prst="curvedConnector2">
            <a:avLst/>
          </a:prstGeom>
          <a:ln w="635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en arc 12"/>
          <p:cNvCxnSpPr/>
          <p:nvPr/>
        </p:nvCxnSpPr>
        <p:spPr>
          <a:xfrm rot="10800000" flipV="1">
            <a:off x="4616388" y="2667000"/>
            <a:ext cx="2124236" cy="700508"/>
          </a:xfrm>
          <a:prstGeom prst="curvedConnector2">
            <a:avLst/>
          </a:prstGeom>
          <a:ln w="635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en arc 15"/>
          <p:cNvCxnSpPr/>
          <p:nvPr/>
        </p:nvCxnSpPr>
        <p:spPr>
          <a:xfrm>
            <a:off x="2564160" y="2667000"/>
            <a:ext cx="1080120" cy="1563538"/>
          </a:xfrm>
          <a:prstGeom prst="curvedConnector3">
            <a:avLst/>
          </a:prstGeom>
          <a:ln w="635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41826" y="1752600"/>
            <a:ext cx="1922334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PERSONNES</a:t>
            </a:r>
            <a:endParaRPr lang="fr-FR" dirty="0"/>
          </a:p>
        </p:txBody>
      </p:sp>
      <p:sp>
        <p:nvSpPr>
          <p:cNvPr id="18" name="Rectangle 17"/>
          <p:cNvSpPr/>
          <p:nvPr/>
        </p:nvSpPr>
        <p:spPr>
          <a:xfrm>
            <a:off x="609600" y="4495800"/>
            <a:ext cx="1954560" cy="179117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LIEUX</a:t>
            </a:r>
            <a:endParaRPr lang="fr-FR" dirty="0"/>
          </a:p>
        </p:txBody>
      </p:sp>
      <p:sp>
        <p:nvSpPr>
          <p:cNvPr id="19" name="Rectangle 18"/>
          <p:cNvSpPr/>
          <p:nvPr/>
        </p:nvSpPr>
        <p:spPr>
          <a:xfrm>
            <a:off x="6740624" y="1752600"/>
            <a:ext cx="2091617" cy="1828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CONCEPTS</a:t>
            </a:r>
            <a:endParaRPr lang="fr-FR" dirty="0"/>
          </a:p>
        </p:txBody>
      </p:sp>
      <p:sp>
        <p:nvSpPr>
          <p:cNvPr id="20" name="Rectangle 19"/>
          <p:cNvSpPr/>
          <p:nvPr/>
        </p:nvSpPr>
        <p:spPr>
          <a:xfrm>
            <a:off x="6740624" y="4495800"/>
            <a:ext cx="2088232" cy="18219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COLLECTIVITES</a:t>
            </a:r>
            <a:endParaRPr lang="fr-FR" dirty="0"/>
          </a:p>
        </p:txBody>
      </p:sp>
      <p:sp>
        <p:nvSpPr>
          <p:cNvPr id="21" name="Rectangle 20"/>
          <p:cNvSpPr/>
          <p:nvPr/>
        </p:nvSpPr>
        <p:spPr>
          <a:xfrm>
            <a:off x="6893024" y="1905000"/>
            <a:ext cx="2091617" cy="1828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CONCEPTS</a:t>
            </a:r>
            <a:endParaRPr lang="fr-FR" dirty="0"/>
          </a:p>
        </p:txBody>
      </p:sp>
      <p:sp>
        <p:nvSpPr>
          <p:cNvPr id="22" name="Rectangle 21"/>
          <p:cNvSpPr/>
          <p:nvPr/>
        </p:nvSpPr>
        <p:spPr>
          <a:xfrm>
            <a:off x="7045424" y="2057400"/>
            <a:ext cx="2091617" cy="1828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CONCEPTS</a:t>
            </a:r>
            <a:endParaRPr lang="fr-FR" dirty="0"/>
          </a:p>
        </p:txBody>
      </p:sp>
      <p:sp>
        <p:nvSpPr>
          <p:cNvPr id="23" name="Rectangle 22"/>
          <p:cNvSpPr/>
          <p:nvPr/>
        </p:nvSpPr>
        <p:spPr>
          <a:xfrm>
            <a:off x="6893024" y="4648200"/>
            <a:ext cx="2088232" cy="18219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COLLECTIVITES</a:t>
            </a:r>
            <a:endParaRPr lang="fr-FR" dirty="0"/>
          </a:p>
        </p:txBody>
      </p:sp>
      <p:sp>
        <p:nvSpPr>
          <p:cNvPr id="24" name="Rectangle 23"/>
          <p:cNvSpPr/>
          <p:nvPr/>
        </p:nvSpPr>
        <p:spPr>
          <a:xfrm>
            <a:off x="7045424" y="4800600"/>
            <a:ext cx="2088232" cy="18219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COLLECTIVITES</a:t>
            </a:r>
            <a:endParaRPr lang="fr-FR" dirty="0"/>
          </a:p>
        </p:txBody>
      </p:sp>
      <p:sp>
        <p:nvSpPr>
          <p:cNvPr id="25" name="Rectangle 24"/>
          <p:cNvSpPr/>
          <p:nvPr/>
        </p:nvSpPr>
        <p:spPr>
          <a:xfrm>
            <a:off x="762000" y="4648200"/>
            <a:ext cx="1954560" cy="179117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LIEUX</a:t>
            </a:r>
            <a:endParaRPr lang="fr-FR" dirty="0"/>
          </a:p>
        </p:txBody>
      </p:sp>
      <p:sp>
        <p:nvSpPr>
          <p:cNvPr id="26" name="Rectangle 25"/>
          <p:cNvSpPr/>
          <p:nvPr/>
        </p:nvSpPr>
        <p:spPr>
          <a:xfrm>
            <a:off x="914400" y="4800600"/>
            <a:ext cx="1954560" cy="179117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LIEUX</a:t>
            </a:r>
            <a:endParaRPr lang="fr-FR" dirty="0"/>
          </a:p>
        </p:txBody>
      </p:sp>
      <p:sp>
        <p:nvSpPr>
          <p:cNvPr id="27" name="Rectangle 26"/>
          <p:cNvSpPr/>
          <p:nvPr/>
        </p:nvSpPr>
        <p:spPr>
          <a:xfrm>
            <a:off x="794226" y="1905000"/>
            <a:ext cx="1922334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PERSONNES</a:t>
            </a:r>
            <a:endParaRPr lang="fr-FR" dirty="0"/>
          </a:p>
        </p:txBody>
      </p:sp>
      <p:sp>
        <p:nvSpPr>
          <p:cNvPr id="28" name="Rectangle 27"/>
          <p:cNvSpPr/>
          <p:nvPr/>
        </p:nvSpPr>
        <p:spPr>
          <a:xfrm>
            <a:off x="946626" y="2057400"/>
            <a:ext cx="1922334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PERSONNES</a:t>
            </a:r>
            <a:endParaRPr lang="fr-FR" dirty="0"/>
          </a:p>
        </p:txBody>
      </p:sp>
      <p:sp>
        <p:nvSpPr>
          <p:cNvPr id="29" name="Ellipse 28"/>
          <p:cNvSpPr/>
          <p:nvPr/>
        </p:nvSpPr>
        <p:spPr>
          <a:xfrm>
            <a:off x="3644280" y="3367508"/>
            <a:ext cx="1944216" cy="1726059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BIBLIOS</a:t>
            </a:r>
            <a:endParaRPr lang="fr-FR" dirty="0"/>
          </a:p>
        </p:txBody>
      </p:sp>
      <p:sp>
        <p:nvSpPr>
          <p:cNvPr id="30" name="Ellipse 29"/>
          <p:cNvSpPr/>
          <p:nvPr/>
        </p:nvSpPr>
        <p:spPr>
          <a:xfrm>
            <a:off x="3796680" y="3519908"/>
            <a:ext cx="1944216" cy="1726059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BIBLIOS</a:t>
            </a:r>
            <a:endParaRPr lang="fr-FR" dirty="0"/>
          </a:p>
        </p:txBody>
      </p:sp>
      <p:cxnSp>
        <p:nvCxnSpPr>
          <p:cNvPr id="33" name="Connecteur en arc 32"/>
          <p:cNvCxnSpPr/>
          <p:nvPr/>
        </p:nvCxnSpPr>
        <p:spPr>
          <a:xfrm rot="10800000" flipV="1">
            <a:off x="4768788" y="2819400"/>
            <a:ext cx="2124236" cy="700508"/>
          </a:xfrm>
          <a:prstGeom prst="curvedConnector2">
            <a:avLst/>
          </a:prstGeom>
          <a:ln w="63500">
            <a:solidFill>
              <a:srgbClr val="7030A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en arc 33"/>
          <p:cNvCxnSpPr/>
          <p:nvPr/>
        </p:nvCxnSpPr>
        <p:spPr>
          <a:xfrm rot="10800000" flipV="1">
            <a:off x="4921188" y="2971800"/>
            <a:ext cx="2124236" cy="700508"/>
          </a:xfrm>
          <a:prstGeom prst="curvedConnector2">
            <a:avLst/>
          </a:prstGeom>
          <a:ln w="635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en arc 34"/>
          <p:cNvCxnSpPr/>
          <p:nvPr/>
        </p:nvCxnSpPr>
        <p:spPr>
          <a:xfrm rot="10800000">
            <a:off x="5634293" y="4117651"/>
            <a:ext cx="1152128" cy="1176214"/>
          </a:xfrm>
          <a:prstGeom prst="curvedConnector3">
            <a:avLst>
              <a:gd name="adj1" fmla="val 50000"/>
            </a:avLst>
          </a:prstGeom>
          <a:ln w="635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en arc 37"/>
          <p:cNvCxnSpPr/>
          <p:nvPr/>
        </p:nvCxnSpPr>
        <p:spPr>
          <a:xfrm rot="10800000">
            <a:off x="5687595" y="3937363"/>
            <a:ext cx="1152128" cy="1176214"/>
          </a:xfrm>
          <a:prstGeom prst="curvedConnector3">
            <a:avLst>
              <a:gd name="adj1" fmla="val 50000"/>
            </a:avLst>
          </a:prstGeom>
          <a:ln w="635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en arc 38"/>
          <p:cNvCxnSpPr/>
          <p:nvPr/>
        </p:nvCxnSpPr>
        <p:spPr>
          <a:xfrm rot="5400000">
            <a:off x="3593763" y="4368764"/>
            <a:ext cx="297822" cy="2052228"/>
          </a:xfrm>
          <a:prstGeom prst="curvedConnector2">
            <a:avLst/>
          </a:prstGeom>
          <a:ln w="635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en arc 39"/>
          <p:cNvCxnSpPr/>
          <p:nvPr/>
        </p:nvCxnSpPr>
        <p:spPr>
          <a:xfrm rot="5400000">
            <a:off x="3746163" y="4521164"/>
            <a:ext cx="297822" cy="2052228"/>
          </a:xfrm>
          <a:prstGeom prst="curvedConnector2">
            <a:avLst/>
          </a:prstGeom>
          <a:ln w="635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en arc 40"/>
          <p:cNvCxnSpPr/>
          <p:nvPr/>
        </p:nvCxnSpPr>
        <p:spPr>
          <a:xfrm rot="5400000">
            <a:off x="3898563" y="4673564"/>
            <a:ext cx="297822" cy="2052228"/>
          </a:xfrm>
          <a:prstGeom prst="curvedConnector2">
            <a:avLst/>
          </a:prstGeom>
          <a:ln w="63500">
            <a:solidFill>
              <a:srgbClr val="7030A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en arc 41"/>
          <p:cNvCxnSpPr/>
          <p:nvPr/>
        </p:nvCxnSpPr>
        <p:spPr>
          <a:xfrm>
            <a:off x="2716560" y="2819400"/>
            <a:ext cx="1080120" cy="1563538"/>
          </a:xfrm>
          <a:prstGeom prst="curvedConnector3">
            <a:avLst/>
          </a:prstGeom>
          <a:ln w="635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en arc 42"/>
          <p:cNvCxnSpPr/>
          <p:nvPr/>
        </p:nvCxnSpPr>
        <p:spPr>
          <a:xfrm>
            <a:off x="2868960" y="2971800"/>
            <a:ext cx="1080120" cy="1563538"/>
          </a:xfrm>
          <a:prstGeom prst="curvedConnector3">
            <a:avLst/>
          </a:prstGeom>
          <a:ln w="635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en arc 43"/>
          <p:cNvCxnSpPr/>
          <p:nvPr/>
        </p:nvCxnSpPr>
        <p:spPr>
          <a:xfrm>
            <a:off x="3021360" y="3124200"/>
            <a:ext cx="1080120" cy="1563538"/>
          </a:xfrm>
          <a:prstGeom prst="curvedConnector3">
            <a:avLst/>
          </a:prstGeom>
          <a:ln w="63500">
            <a:solidFill>
              <a:srgbClr val="FFFF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en arc 14"/>
          <p:cNvCxnSpPr/>
          <p:nvPr/>
        </p:nvCxnSpPr>
        <p:spPr>
          <a:xfrm rot="5400000">
            <a:off x="3441363" y="4216364"/>
            <a:ext cx="297822" cy="2052228"/>
          </a:xfrm>
          <a:prstGeom prst="curvedConnector2">
            <a:avLst/>
          </a:prstGeom>
          <a:ln w="635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en arc 35"/>
          <p:cNvCxnSpPr>
            <a:stCxn id="5" idx="4"/>
            <a:endCxn id="7" idx="3"/>
          </p:cNvCxnSpPr>
          <p:nvPr/>
        </p:nvCxnSpPr>
        <p:spPr>
          <a:xfrm rot="5400000">
            <a:off x="3288963" y="4063964"/>
            <a:ext cx="297822" cy="2052228"/>
          </a:xfrm>
          <a:prstGeom prst="curvedConnector2">
            <a:avLst/>
          </a:prstGeom>
          <a:ln w="635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en arc 36"/>
          <p:cNvCxnSpPr/>
          <p:nvPr/>
        </p:nvCxnSpPr>
        <p:spPr>
          <a:xfrm rot="10800000">
            <a:off x="5596352" y="4714173"/>
            <a:ext cx="1152128" cy="1176214"/>
          </a:xfrm>
          <a:prstGeom prst="curvedConnector3">
            <a:avLst>
              <a:gd name="adj1" fmla="val 50000"/>
            </a:avLst>
          </a:prstGeom>
          <a:ln w="63500">
            <a:solidFill>
              <a:srgbClr val="FFFF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en arc 31"/>
          <p:cNvCxnSpPr>
            <a:stCxn id="8" idx="1"/>
            <a:endCxn id="5" idx="6"/>
          </p:cNvCxnSpPr>
          <p:nvPr/>
        </p:nvCxnSpPr>
        <p:spPr>
          <a:xfrm rot="10800000">
            <a:off x="5436096" y="4078138"/>
            <a:ext cx="1152128" cy="1176214"/>
          </a:xfrm>
          <a:prstGeom prst="curvedConnector3">
            <a:avLst>
              <a:gd name="adj1" fmla="val 50000"/>
            </a:avLst>
          </a:prstGeom>
          <a:ln w="635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en arc 13"/>
          <p:cNvCxnSpPr/>
          <p:nvPr/>
        </p:nvCxnSpPr>
        <p:spPr>
          <a:xfrm rot="10800000">
            <a:off x="5588496" y="4509851"/>
            <a:ext cx="1152128" cy="1176214"/>
          </a:xfrm>
          <a:prstGeom prst="curvedConnector3">
            <a:avLst>
              <a:gd name="adj1" fmla="val 50000"/>
            </a:avLst>
          </a:prstGeom>
          <a:ln w="635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2480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DES cas d’usages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386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Recherche d’experts</a:t>
            </a:r>
            <a:endParaRPr lang="fr-FR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268760"/>
            <a:ext cx="8568952" cy="547260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r-FR" sz="3400" dirty="0" smtClean="0"/>
              <a:t>Recherche toutes les personnes qui sont auteur d’une ressource </a:t>
            </a:r>
            <a:r>
              <a:rPr lang="fr-FR" sz="3400" dirty="0" err="1" smtClean="0"/>
              <a:t>Sudoc</a:t>
            </a:r>
            <a:r>
              <a:rPr lang="fr-FR" sz="3400" dirty="0" smtClean="0"/>
              <a:t> traitant d’ « </a:t>
            </a:r>
            <a:r>
              <a:rPr lang="fr-FR" sz="3400" dirty="0" err="1" smtClean="0"/>
              <a:t>écoféminisme</a:t>
            </a:r>
            <a:r>
              <a:rPr lang="fr-FR" sz="3400" dirty="0" smtClean="0"/>
              <a:t> » (= concept rameau 034901523) et affiche leur nom et la citation des documents associés.</a:t>
            </a:r>
          </a:p>
          <a:p>
            <a:pPr marL="0" indent="0">
              <a:buNone/>
            </a:pPr>
            <a:endParaRPr lang="fr-FR" sz="2400" dirty="0"/>
          </a:p>
          <a:p>
            <a:pPr marL="800100" lvl="2" indent="0">
              <a:buNone/>
            </a:pPr>
            <a:r>
              <a:rPr lang="fr-FR" dirty="0"/>
              <a:t>PREFIX </a:t>
            </a:r>
            <a:r>
              <a:rPr lang="fr-FR" dirty="0" err="1"/>
              <a:t>dcterms</a:t>
            </a:r>
            <a:r>
              <a:rPr lang="fr-FR" dirty="0"/>
              <a:t>: &lt;http://purl.org/dc/terms/&gt;</a:t>
            </a:r>
          </a:p>
          <a:p>
            <a:pPr marL="800100" lvl="2" indent="0">
              <a:buNone/>
            </a:pPr>
            <a:r>
              <a:rPr lang="fr-FR" dirty="0"/>
              <a:t>PREFIX </a:t>
            </a:r>
            <a:r>
              <a:rPr lang="fr-FR" dirty="0" err="1"/>
              <a:t>marcrel</a:t>
            </a:r>
            <a:r>
              <a:rPr lang="fr-FR" dirty="0"/>
              <a:t>: &lt;http://id.loc.gov/vocabulary/relators/&gt;</a:t>
            </a:r>
          </a:p>
          <a:p>
            <a:pPr marL="800100" lvl="2" indent="0">
              <a:buNone/>
            </a:pPr>
            <a:r>
              <a:rPr lang="fr-FR" dirty="0"/>
              <a:t>PREFIX </a:t>
            </a:r>
            <a:r>
              <a:rPr lang="fr-FR" dirty="0" err="1"/>
              <a:t>foaf</a:t>
            </a:r>
            <a:r>
              <a:rPr lang="fr-FR" dirty="0"/>
              <a:t>: &lt;http://xmlns.com/foaf/0.1/&gt;</a:t>
            </a:r>
          </a:p>
          <a:p>
            <a:pPr marL="800100" lvl="2" indent="0">
              <a:buNone/>
            </a:pPr>
            <a:r>
              <a:rPr lang="fr-FR" dirty="0"/>
              <a:t>select distinct ?nom ?citation </a:t>
            </a:r>
            <a:r>
              <a:rPr lang="fr-FR" dirty="0">
                <a:solidFill>
                  <a:srgbClr val="92D050"/>
                </a:solidFill>
              </a:rPr>
              <a:t>#affiche le nom des personnes trouvées et les documents associés</a:t>
            </a:r>
          </a:p>
          <a:p>
            <a:pPr marL="800100" lvl="2" indent="0">
              <a:buNone/>
            </a:pPr>
            <a:r>
              <a:rPr lang="fr-FR" dirty="0" err="1"/>
              <a:t>where</a:t>
            </a:r>
            <a:r>
              <a:rPr lang="fr-FR" dirty="0"/>
              <a:t> {</a:t>
            </a:r>
          </a:p>
          <a:p>
            <a:pPr marL="800100" lvl="2" indent="0">
              <a:buNone/>
            </a:pPr>
            <a:r>
              <a:rPr lang="fr-FR" dirty="0">
                <a:solidFill>
                  <a:srgbClr val="92D050"/>
                </a:solidFill>
              </a:rPr>
              <a:t>#recherche les documents ont pour sujet l’</a:t>
            </a:r>
            <a:r>
              <a:rPr lang="fr-FR" dirty="0" err="1">
                <a:solidFill>
                  <a:srgbClr val="92D050"/>
                </a:solidFill>
              </a:rPr>
              <a:t>écoféminisme</a:t>
            </a:r>
            <a:endParaRPr lang="fr-FR" dirty="0">
              <a:solidFill>
                <a:srgbClr val="92D050"/>
              </a:solidFill>
            </a:endParaRPr>
          </a:p>
          <a:p>
            <a:pPr marL="800100" lvl="2" indent="0">
              <a:buNone/>
            </a:pPr>
            <a:r>
              <a:rPr lang="fr-FR" dirty="0"/>
              <a:t>?doc </a:t>
            </a:r>
            <a:r>
              <a:rPr lang="fr-FR" dirty="0" err="1"/>
              <a:t>dcterms:subject</a:t>
            </a:r>
            <a:r>
              <a:rPr lang="fr-FR" dirty="0"/>
              <a:t> &lt;http://www.idref.fr/034901523/id&gt;.</a:t>
            </a:r>
          </a:p>
          <a:p>
            <a:pPr marL="800100" lvl="2" indent="0">
              <a:buNone/>
            </a:pPr>
            <a:r>
              <a:rPr lang="fr-FR" dirty="0">
                <a:solidFill>
                  <a:srgbClr val="92D050"/>
                </a:solidFill>
              </a:rPr>
              <a:t>#recherche leurs auteurs</a:t>
            </a:r>
          </a:p>
          <a:p>
            <a:pPr marL="800100" lvl="2" indent="0">
              <a:buNone/>
            </a:pPr>
            <a:r>
              <a:rPr lang="fr-FR" dirty="0"/>
              <a:t>?doc </a:t>
            </a:r>
            <a:r>
              <a:rPr lang="fr-FR" dirty="0" err="1"/>
              <a:t>marcrel:aut</a:t>
            </a:r>
            <a:r>
              <a:rPr lang="fr-FR" dirty="0"/>
              <a:t> </a:t>
            </a:r>
            <a:r>
              <a:rPr lang="fr-FR" dirty="0" smtClean="0"/>
              <a:t>?auteur.</a:t>
            </a:r>
            <a:endParaRPr lang="fr-FR" dirty="0"/>
          </a:p>
          <a:p>
            <a:pPr marL="800100" lvl="2" indent="0">
              <a:buNone/>
            </a:pPr>
            <a:r>
              <a:rPr lang="fr-FR" dirty="0">
                <a:solidFill>
                  <a:srgbClr val="92D050"/>
                </a:solidFill>
              </a:rPr>
              <a:t>#recherche le nom de ces </a:t>
            </a:r>
            <a:r>
              <a:rPr lang="fr-FR" dirty="0" smtClean="0">
                <a:solidFill>
                  <a:srgbClr val="92D050"/>
                </a:solidFill>
              </a:rPr>
              <a:t>auteurs et ces auteurs sont des personnes</a:t>
            </a:r>
            <a:endParaRPr lang="fr-FR" dirty="0">
              <a:solidFill>
                <a:srgbClr val="92D050"/>
              </a:solidFill>
            </a:endParaRPr>
          </a:p>
          <a:p>
            <a:pPr marL="800100" lvl="2" indent="0">
              <a:buNone/>
            </a:pPr>
            <a:r>
              <a:rPr lang="fr-FR" dirty="0" smtClean="0"/>
              <a:t>?auteur </a:t>
            </a:r>
            <a:r>
              <a:rPr lang="fr-FR" dirty="0" err="1"/>
              <a:t>foaf:name</a:t>
            </a:r>
            <a:r>
              <a:rPr lang="fr-FR" dirty="0"/>
              <a:t> ?nom.</a:t>
            </a:r>
          </a:p>
          <a:p>
            <a:pPr marL="800100" lvl="2" indent="0">
              <a:buNone/>
            </a:pPr>
            <a:r>
              <a:rPr lang="fr-FR" dirty="0" smtClean="0"/>
              <a:t>?auteur </a:t>
            </a:r>
            <a:r>
              <a:rPr lang="fr-FR" dirty="0"/>
              <a:t>a </a:t>
            </a:r>
            <a:r>
              <a:rPr lang="fr-FR" dirty="0" err="1"/>
              <a:t>foaf:Person</a:t>
            </a:r>
            <a:r>
              <a:rPr lang="fr-FR" dirty="0"/>
              <a:t>.</a:t>
            </a:r>
          </a:p>
          <a:p>
            <a:pPr marL="800100" lvl="2" indent="0">
              <a:buNone/>
            </a:pPr>
            <a:r>
              <a:rPr lang="fr-FR" dirty="0"/>
              <a:t>?doc </a:t>
            </a:r>
            <a:r>
              <a:rPr lang="fr-FR" dirty="0" err="1"/>
              <a:t>dcterms:bibliographicCitation</a:t>
            </a:r>
            <a:r>
              <a:rPr lang="fr-FR" dirty="0"/>
              <a:t> ?</a:t>
            </a:r>
            <a:r>
              <a:rPr lang="fr-FR" dirty="0" smtClean="0"/>
              <a:t>citation.</a:t>
            </a:r>
            <a:endParaRPr lang="fr-FR" dirty="0"/>
          </a:p>
          <a:p>
            <a:pPr marL="800100" lvl="2" indent="0">
              <a:buNone/>
            </a:pPr>
            <a:r>
              <a:rPr lang="fr-FR" dirty="0"/>
              <a:t>}</a:t>
            </a:r>
          </a:p>
          <a:p>
            <a:pPr marL="800100" lvl="2" indent="0">
              <a:buNone/>
            </a:pPr>
            <a:r>
              <a:rPr lang="fr-FR" dirty="0"/>
              <a:t>ORDER BY ?nom</a:t>
            </a: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55576" y="116632"/>
            <a:ext cx="8229600" cy="1143000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Navigation dans Rameau</a:t>
            </a:r>
            <a:endParaRPr lang="fr-FR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124744"/>
            <a:ext cx="8805664" cy="544036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400" dirty="0" smtClean="0"/>
              <a:t>Recherche les termes </a:t>
            </a:r>
            <a:r>
              <a:rPr lang="fr-FR" sz="2400" dirty="0"/>
              <a:t>spécifiques d’un </a:t>
            </a:r>
            <a:r>
              <a:rPr lang="fr-FR" sz="2400" dirty="0" smtClean="0"/>
              <a:t>sujet Rameau (=Préhistoire</a:t>
            </a:r>
            <a:r>
              <a:rPr lang="fr-FR" sz="2400" dirty="0"/>
              <a:t>,</a:t>
            </a:r>
            <a:r>
              <a:rPr lang="fr-FR" sz="2400" dirty="0" smtClean="0"/>
              <a:t> PPN </a:t>
            </a:r>
            <a:r>
              <a:rPr lang="fr-FR" sz="2400" dirty="0"/>
              <a:t>027243524</a:t>
            </a:r>
            <a:r>
              <a:rPr lang="fr-FR" sz="2400" dirty="0" smtClean="0"/>
              <a:t>), sur deux niveaux de profondeur, affiche leur libellé et le nombre de documents liés au terme spécifique de second niveau.</a:t>
            </a:r>
          </a:p>
          <a:p>
            <a:pPr marL="800100" lvl="2" indent="0">
              <a:buNone/>
            </a:pPr>
            <a:r>
              <a:rPr lang="fr-FR" sz="1600" dirty="0" smtClean="0">
                <a:solidFill>
                  <a:srgbClr val="00B050"/>
                </a:solidFill>
              </a:rPr>
              <a:t>#</a:t>
            </a:r>
            <a:r>
              <a:rPr lang="fr-FR" sz="1600" dirty="0">
                <a:solidFill>
                  <a:srgbClr val="00B050"/>
                </a:solidFill>
              </a:rPr>
              <a:t>affiche les </a:t>
            </a:r>
            <a:r>
              <a:rPr lang="fr-FR" sz="1600" dirty="0" err="1">
                <a:solidFill>
                  <a:srgbClr val="00B050"/>
                </a:solidFill>
              </a:rPr>
              <a:t>uri</a:t>
            </a:r>
            <a:r>
              <a:rPr lang="fr-FR" sz="1600" dirty="0">
                <a:solidFill>
                  <a:srgbClr val="00B050"/>
                </a:solidFill>
              </a:rPr>
              <a:t> et les libellés des concepts trouvés</a:t>
            </a:r>
          </a:p>
          <a:p>
            <a:pPr marL="800100" lvl="2" indent="0">
              <a:buNone/>
            </a:pPr>
            <a:r>
              <a:rPr lang="fr-FR" sz="1600" dirty="0"/>
              <a:t>SELECT DISTINCT ?uri1 ?label1 ?uri2 ?label2   COUNT (distinct ?doc2) as ?nbdoc2</a:t>
            </a:r>
          </a:p>
          <a:p>
            <a:pPr marL="800100" lvl="2" indent="0">
              <a:buNone/>
            </a:pPr>
            <a:r>
              <a:rPr lang="fr-FR" sz="1600" dirty="0"/>
              <a:t>WHERE {</a:t>
            </a:r>
          </a:p>
          <a:p>
            <a:pPr marL="800100" lvl="2" indent="0">
              <a:buNone/>
            </a:pPr>
            <a:r>
              <a:rPr lang="fr-FR" sz="1600" dirty="0">
                <a:solidFill>
                  <a:srgbClr val="00B050"/>
                </a:solidFill>
              </a:rPr>
              <a:t>#recherche les </a:t>
            </a:r>
            <a:r>
              <a:rPr lang="fr-FR" sz="1600" dirty="0" err="1">
                <a:solidFill>
                  <a:srgbClr val="00B050"/>
                </a:solidFill>
              </a:rPr>
              <a:t>uris</a:t>
            </a:r>
            <a:r>
              <a:rPr lang="fr-FR" sz="1600" dirty="0">
                <a:solidFill>
                  <a:srgbClr val="00B050"/>
                </a:solidFill>
              </a:rPr>
              <a:t> des termes spécifiques du concept Préhistoire identifié par son </a:t>
            </a:r>
            <a:r>
              <a:rPr lang="fr-FR" sz="1600" dirty="0" err="1">
                <a:solidFill>
                  <a:srgbClr val="00B050"/>
                </a:solidFill>
              </a:rPr>
              <a:t>uri</a:t>
            </a:r>
            <a:r>
              <a:rPr lang="fr-FR" sz="1600" dirty="0">
                <a:solidFill>
                  <a:srgbClr val="00B050"/>
                </a:solidFill>
              </a:rPr>
              <a:t> IdRef</a:t>
            </a:r>
          </a:p>
          <a:p>
            <a:pPr marL="800100" lvl="2" indent="0">
              <a:buNone/>
            </a:pPr>
            <a:r>
              <a:rPr lang="fr-FR" sz="1600" dirty="0" smtClean="0"/>
              <a:t>&lt;</a:t>
            </a:r>
            <a:r>
              <a:rPr lang="fr-FR" sz="1600" dirty="0"/>
              <a:t>http://www.idref.fr/027243524/id&gt; </a:t>
            </a:r>
            <a:r>
              <a:rPr lang="fr-FR" sz="1600" dirty="0" err="1"/>
              <a:t>skos:narrower</a:t>
            </a:r>
            <a:r>
              <a:rPr lang="fr-FR" sz="1600" dirty="0"/>
              <a:t> ?uri1.</a:t>
            </a:r>
          </a:p>
          <a:p>
            <a:pPr marL="800100" lvl="2" indent="0">
              <a:buNone/>
            </a:pPr>
            <a:r>
              <a:rPr lang="fr-FR" sz="1600" dirty="0">
                <a:solidFill>
                  <a:srgbClr val="00B050"/>
                </a:solidFill>
              </a:rPr>
              <a:t>#Et le libellé de ces </a:t>
            </a:r>
            <a:r>
              <a:rPr lang="fr-FR" sz="1600" dirty="0" err="1">
                <a:solidFill>
                  <a:srgbClr val="00B050"/>
                </a:solidFill>
              </a:rPr>
              <a:t>uri</a:t>
            </a:r>
            <a:r>
              <a:rPr lang="fr-FR" sz="1600" dirty="0">
                <a:solidFill>
                  <a:srgbClr val="00B050"/>
                </a:solidFill>
              </a:rPr>
              <a:t> IdRef</a:t>
            </a:r>
          </a:p>
          <a:p>
            <a:pPr marL="800100" lvl="2" indent="0">
              <a:buNone/>
            </a:pPr>
            <a:r>
              <a:rPr lang="fr-FR" sz="1600" dirty="0"/>
              <a:t>  ?uri1 </a:t>
            </a:r>
            <a:r>
              <a:rPr lang="fr-FR" sz="1600" dirty="0" err="1"/>
              <a:t>skos:prefLabel</a:t>
            </a:r>
            <a:r>
              <a:rPr lang="fr-FR" sz="1600" dirty="0"/>
              <a:t> ?label1.</a:t>
            </a:r>
          </a:p>
          <a:p>
            <a:pPr marL="800100" lvl="2" indent="0">
              <a:buNone/>
            </a:pPr>
            <a:r>
              <a:rPr lang="fr-FR" sz="1600" dirty="0" smtClean="0">
                <a:solidFill>
                  <a:srgbClr val="00B050"/>
                </a:solidFill>
              </a:rPr>
              <a:t>#</a:t>
            </a:r>
            <a:r>
              <a:rPr lang="fr-FR" sz="1600" dirty="0">
                <a:solidFill>
                  <a:srgbClr val="00B050"/>
                </a:solidFill>
              </a:rPr>
              <a:t>et </a:t>
            </a:r>
            <a:r>
              <a:rPr lang="fr-FR" sz="1600" dirty="0" err="1">
                <a:solidFill>
                  <a:srgbClr val="00B050"/>
                </a:solidFill>
              </a:rPr>
              <a:t>rebelotte</a:t>
            </a:r>
            <a:r>
              <a:rPr lang="fr-FR" sz="1600" dirty="0">
                <a:solidFill>
                  <a:srgbClr val="00B050"/>
                </a:solidFill>
              </a:rPr>
              <a:t> au niveau inférieur (</a:t>
            </a:r>
            <a:r>
              <a:rPr lang="fr-FR" sz="1600" dirty="0" err="1">
                <a:solidFill>
                  <a:srgbClr val="00B050"/>
                </a:solidFill>
              </a:rPr>
              <a:t>optionnal</a:t>
            </a:r>
            <a:r>
              <a:rPr lang="fr-FR" sz="1600" dirty="0">
                <a:solidFill>
                  <a:srgbClr val="00B050"/>
                </a:solidFill>
              </a:rPr>
              <a:t> est nécessaire car tous les concepts rameau n’ont pas de termes spécifiques)</a:t>
            </a:r>
          </a:p>
          <a:p>
            <a:pPr marL="800100" lvl="2" indent="0">
              <a:buNone/>
            </a:pPr>
            <a:r>
              <a:rPr lang="fr-FR" sz="1600" dirty="0"/>
              <a:t>OPTIONAL {</a:t>
            </a:r>
          </a:p>
          <a:p>
            <a:pPr marL="800100" lvl="2" indent="0">
              <a:buNone/>
            </a:pPr>
            <a:r>
              <a:rPr lang="fr-FR" sz="1600" dirty="0"/>
              <a:t>    ?uri1 </a:t>
            </a:r>
            <a:r>
              <a:rPr lang="fr-FR" sz="1600" dirty="0" err="1"/>
              <a:t>skos:narrower</a:t>
            </a:r>
            <a:r>
              <a:rPr lang="fr-FR" sz="1600" dirty="0"/>
              <a:t> ?uri2.</a:t>
            </a:r>
          </a:p>
          <a:p>
            <a:pPr marL="800100" lvl="2" indent="0">
              <a:buNone/>
            </a:pPr>
            <a:r>
              <a:rPr lang="fr-FR" sz="1600" dirty="0"/>
              <a:t>    ?uri2 </a:t>
            </a:r>
            <a:r>
              <a:rPr lang="fr-FR" sz="1600" dirty="0" err="1"/>
              <a:t>skos:prefLabel</a:t>
            </a:r>
            <a:r>
              <a:rPr lang="fr-FR" sz="1600" dirty="0"/>
              <a:t> ?label2.</a:t>
            </a:r>
          </a:p>
          <a:p>
            <a:pPr marL="800100" lvl="2" indent="0">
              <a:buNone/>
            </a:pPr>
            <a:r>
              <a:rPr lang="fr-FR" sz="1600" dirty="0"/>
              <a:t>   ?doc2 </a:t>
            </a:r>
            <a:r>
              <a:rPr lang="fr-FR" sz="1600" dirty="0" err="1"/>
              <a:t>dcterms:subject</a:t>
            </a:r>
            <a:r>
              <a:rPr lang="fr-FR" sz="1600" dirty="0"/>
              <a:t> ?uri2.</a:t>
            </a:r>
          </a:p>
          <a:p>
            <a:pPr marL="800100" lvl="2" indent="0">
              <a:buNone/>
            </a:pPr>
            <a:r>
              <a:rPr lang="fr-FR" sz="1600" dirty="0"/>
              <a:t>  </a:t>
            </a:r>
            <a:r>
              <a:rPr lang="fr-FR" sz="1600" dirty="0" smtClean="0"/>
              <a:t>} }  ORDER </a:t>
            </a:r>
            <a:r>
              <a:rPr lang="fr-FR" sz="1600" dirty="0"/>
              <a:t>BY ?label1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288054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dirty="0">
                <a:solidFill>
                  <a:schemeClr val="accent3">
                    <a:lumMod val="75000"/>
                  </a:schemeClr>
                </a:solidFill>
              </a:rPr>
              <a:t>Recherche des présidents de jury de thèse d’un établissement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fr-FR" dirty="0" smtClean="0"/>
              <a:t>Recherche les présidents de jury de thèse (</a:t>
            </a:r>
            <a:r>
              <a:rPr lang="fr-FR" i="1" dirty="0" err="1" smtClean="0"/>
              <a:t>marcrel:pra</a:t>
            </a:r>
            <a:r>
              <a:rPr lang="fr-FR" dirty="0" smtClean="0"/>
              <a:t>) de l’Université de Lorraine (=PPN </a:t>
            </a:r>
            <a:r>
              <a:rPr lang="fr-FR" dirty="0" smtClean="0">
                <a:hlinkClick r:id="rId2"/>
              </a:rPr>
              <a:t>157040569</a:t>
            </a:r>
            <a:r>
              <a:rPr lang="fr-FR" dirty="0" smtClean="0"/>
              <a:t>), affiche leur identifiant, leur nom et la thèse concernée.</a:t>
            </a:r>
          </a:p>
          <a:p>
            <a:pPr marL="0" indent="0">
              <a:buNone/>
            </a:pPr>
            <a:endParaRPr lang="fr-FR" dirty="0" smtClean="0"/>
          </a:p>
          <a:p>
            <a:pPr marL="400050" lvl="1" indent="0">
              <a:buNone/>
            </a:pPr>
            <a:r>
              <a:rPr lang="fr-FR" dirty="0"/>
              <a:t>PREFIX </a:t>
            </a:r>
            <a:r>
              <a:rPr lang="fr-FR" dirty="0" err="1"/>
              <a:t>foaf</a:t>
            </a:r>
            <a:r>
              <a:rPr lang="fr-FR" dirty="0"/>
              <a:t>: &lt;http://xmlns.com/foaf/0.1/&gt;</a:t>
            </a:r>
          </a:p>
          <a:p>
            <a:pPr marL="400050" lvl="1" indent="0">
              <a:buNone/>
            </a:pPr>
            <a:r>
              <a:rPr lang="fr-FR" dirty="0"/>
              <a:t>PREFIX </a:t>
            </a:r>
            <a:r>
              <a:rPr lang="fr-FR" dirty="0" err="1"/>
              <a:t>marcrel</a:t>
            </a:r>
            <a:r>
              <a:rPr lang="fr-FR" dirty="0"/>
              <a:t>: &lt;http://id.loc.gov/vocabulary/relators/&gt;</a:t>
            </a:r>
          </a:p>
          <a:p>
            <a:pPr marL="400050" lvl="1" indent="0">
              <a:buNone/>
            </a:pPr>
            <a:r>
              <a:rPr lang="fr-FR" dirty="0"/>
              <a:t>PREFIX </a:t>
            </a:r>
            <a:r>
              <a:rPr lang="fr-FR" dirty="0" err="1"/>
              <a:t>dcterms</a:t>
            </a:r>
            <a:r>
              <a:rPr lang="fr-FR" dirty="0"/>
              <a:t>: &lt;http://purl.org/dc/terms/&gt;</a:t>
            </a:r>
          </a:p>
          <a:p>
            <a:pPr marL="400050" lvl="1" indent="0">
              <a:buNone/>
            </a:pPr>
            <a:r>
              <a:rPr lang="fr-FR" dirty="0"/>
              <a:t>select distinct ?personne ?nom ?citation</a:t>
            </a:r>
          </a:p>
          <a:p>
            <a:pPr marL="400050" lvl="1" indent="0">
              <a:buNone/>
            </a:pPr>
            <a:r>
              <a:rPr lang="fr-FR" dirty="0" err="1"/>
              <a:t>where</a:t>
            </a:r>
            <a:r>
              <a:rPr lang="fr-FR" dirty="0"/>
              <a:t> {</a:t>
            </a:r>
          </a:p>
          <a:p>
            <a:pPr marL="400050" lvl="1" indent="0">
              <a:buNone/>
            </a:pPr>
            <a:r>
              <a:rPr lang="fr-FR" dirty="0"/>
              <a:t>  ?doc ?relation &lt;http://www.idref.fr/157040569/id&gt;.</a:t>
            </a:r>
          </a:p>
          <a:p>
            <a:pPr marL="400050" lvl="1" indent="0">
              <a:buNone/>
            </a:pPr>
            <a:r>
              <a:rPr lang="fr-FR" dirty="0"/>
              <a:t>  ?doc </a:t>
            </a:r>
            <a:r>
              <a:rPr lang="fr-FR" dirty="0" err="1"/>
              <a:t>dcterms:bibliographicCitation</a:t>
            </a:r>
            <a:r>
              <a:rPr lang="fr-FR" dirty="0"/>
              <a:t> ?citation.</a:t>
            </a:r>
          </a:p>
          <a:p>
            <a:pPr marL="400050" lvl="1" indent="0">
              <a:buNone/>
            </a:pPr>
            <a:r>
              <a:rPr lang="fr-FR" dirty="0"/>
              <a:t>  ?doc </a:t>
            </a:r>
            <a:r>
              <a:rPr lang="fr-FR" dirty="0" err="1"/>
              <a:t>marcrel:pra</a:t>
            </a:r>
            <a:r>
              <a:rPr lang="fr-FR" dirty="0"/>
              <a:t> ?personne.</a:t>
            </a:r>
          </a:p>
          <a:p>
            <a:pPr marL="400050" lvl="1" indent="0">
              <a:buNone/>
            </a:pPr>
            <a:r>
              <a:rPr lang="fr-FR" dirty="0"/>
              <a:t>  ?personne a </a:t>
            </a:r>
            <a:r>
              <a:rPr lang="fr-FR" dirty="0" err="1"/>
              <a:t>foaf:Person</a:t>
            </a:r>
            <a:r>
              <a:rPr lang="fr-FR" dirty="0"/>
              <a:t>.</a:t>
            </a:r>
          </a:p>
          <a:p>
            <a:pPr marL="400050" lvl="1" indent="0">
              <a:buNone/>
            </a:pPr>
            <a:r>
              <a:rPr lang="fr-FR" dirty="0"/>
              <a:t>  ?personne </a:t>
            </a:r>
            <a:r>
              <a:rPr lang="fr-FR" dirty="0" err="1"/>
              <a:t>foaf:name</a:t>
            </a:r>
            <a:r>
              <a:rPr lang="fr-FR" dirty="0"/>
              <a:t> ?nom.</a:t>
            </a:r>
          </a:p>
          <a:p>
            <a:pPr marL="400050" lvl="1" indent="0">
              <a:buNone/>
            </a:pPr>
            <a:r>
              <a:rPr lang="fr-FR" dirty="0"/>
              <a:t>} </a:t>
            </a:r>
          </a:p>
          <a:p>
            <a:pPr marL="400050" lvl="1" indent="0">
              <a:buNone/>
            </a:pPr>
            <a:r>
              <a:rPr lang="fr-FR" dirty="0"/>
              <a:t>LIMIT 100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83462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>
                <a:solidFill>
                  <a:schemeClr val="accent3">
                    <a:lumMod val="75000"/>
                  </a:schemeClr>
                </a:solidFill>
              </a:rPr>
              <a:t>Recherche de cohorte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fr-FR" sz="9600" dirty="0" smtClean="0"/>
              <a:t>Recherche les </a:t>
            </a:r>
            <a:r>
              <a:rPr lang="fr-FR" sz="9600" dirty="0"/>
              <a:t>co-auteurs des co-auteurs de </a:t>
            </a:r>
            <a:r>
              <a:rPr lang="fr-FR" sz="9600" dirty="0" smtClean="0"/>
              <a:t>Claude Lévi-Strauss (=PPN 02698797X), affiche leur nom et prénom et regroupe les par nom.</a:t>
            </a:r>
          </a:p>
          <a:p>
            <a:pPr marL="0" indent="0">
              <a:buNone/>
            </a:pPr>
            <a:endParaRPr lang="fr-FR" dirty="0" smtClean="0"/>
          </a:p>
          <a:p>
            <a:pPr marL="800100" lvl="2" indent="0">
              <a:lnSpc>
                <a:spcPct val="130000"/>
              </a:lnSpc>
              <a:buNone/>
            </a:pPr>
            <a:r>
              <a:rPr lang="fr-FR" sz="5600" dirty="0" smtClean="0"/>
              <a:t>SELECT </a:t>
            </a:r>
            <a:r>
              <a:rPr lang="fr-FR" sz="5600" dirty="0"/>
              <a:t>?</a:t>
            </a:r>
            <a:r>
              <a:rPr lang="fr-FR" sz="5600" dirty="0" err="1"/>
              <a:t>LeviStrauss_coauthor</a:t>
            </a:r>
            <a:r>
              <a:rPr lang="fr-FR" sz="5600" dirty="0"/>
              <a:t> </a:t>
            </a:r>
          </a:p>
          <a:p>
            <a:pPr marL="800100" lvl="2" indent="0">
              <a:lnSpc>
                <a:spcPct val="130000"/>
              </a:lnSpc>
              <a:buNone/>
            </a:pPr>
            <a:r>
              <a:rPr lang="fr-FR" sz="5600" dirty="0"/>
              <a:t>(</a:t>
            </a:r>
            <a:r>
              <a:rPr lang="fr-FR" sz="5600" dirty="0" err="1"/>
              <a:t>group_concat</a:t>
            </a:r>
            <a:r>
              <a:rPr lang="fr-FR" sz="5600" dirty="0"/>
              <a:t>(DISTINCT ?auteurnom2 ; SEPARATOR = " || ") AS ?</a:t>
            </a:r>
            <a:r>
              <a:rPr lang="fr-FR" sz="5600" dirty="0" err="1"/>
              <a:t>coauthors</a:t>
            </a:r>
            <a:r>
              <a:rPr lang="fr-FR" sz="5600" dirty="0"/>
              <a:t>) </a:t>
            </a:r>
          </a:p>
          <a:p>
            <a:pPr marL="800100" lvl="2" indent="0">
              <a:lnSpc>
                <a:spcPct val="130000"/>
              </a:lnSpc>
              <a:buNone/>
            </a:pPr>
            <a:r>
              <a:rPr lang="fr-FR" sz="5600" dirty="0"/>
              <a:t>WHERE {</a:t>
            </a:r>
          </a:p>
          <a:p>
            <a:pPr marL="800100" lvl="2" indent="0">
              <a:lnSpc>
                <a:spcPct val="130000"/>
              </a:lnSpc>
              <a:buNone/>
            </a:pPr>
            <a:r>
              <a:rPr lang="fr-FR" sz="5600" dirty="0"/>
              <a:t>?doc </a:t>
            </a:r>
            <a:r>
              <a:rPr lang="fr-FR" sz="5600" dirty="0" err="1"/>
              <a:t>marcrel:aut</a:t>
            </a:r>
            <a:r>
              <a:rPr lang="fr-FR" sz="5600" dirty="0"/>
              <a:t> &lt;http://www.idref.fr/02698797X/id&gt;.</a:t>
            </a:r>
          </a:p>
          <a:p>
            <a:pPr marL="800100" lvl="2" indent="0">
              <a:lnSpc>
                <a:spcPct val="130000"/>
              </a:lnSpc>
              <a:buNone/>
            </a:pPr>
            <a:r>
              <a:rPr lang="fr-FR" sz="5600" dirty="0"/>
              <a:t>?doc </a:t>
            </a:r>
            <a:r>
              <a:rPr lang="fr-FR" sz="5600" dirty="0" err="1"/>
              <a:t>marcrel:aut</a:t>
            </a:r>
            <a:r>
              <a:rPr lang="fr-FR" sz="5600" dirty="0"/>
              <a:t> ?auteur.</a:t>
            </a:r>
          </a:p>
          <a:p>
            <a:pPr marL="800100" lvl="2" indent="0">
              <a:lnSpc>
                <a:spcPct val="130000"/>
              </a:lnSpc>
              <a:buNone/>
            </a:pPr>
            <a:r>
              <a:rPr lang="fr-FR" sz="5600" dirty="0"/>
              <a:t>?doc2 </a:t>
            </a:r>
            <a:r>
              <a:rPr lang="fr-FR" sz="5600" dirty="0" err="1"/>
              <a:t>marcrel:aut</a:t>
            </a:r>
            <a:r>
              <a:rPr lang="fr-FR" sz="5600" dirty="0"/>
              <a:t> ?auteur.</a:t>
            </a:r>
          </a:p>
          <a:p>
            <a:pPr marL="800100" lvl="2" indent="0">
              <a:lnSpc>
                <a:spcPct val="130000"/>
              </a:lnSpc>
              <a:buNone/>
            </a:pPr>
            <a:r>
              <a:rPr lang="fr-FR" sz="5600" dirty="0"/>
              <a:t>?doc2 </a:t>
            </a:r>
            <a:r>
              <a:rPr lang="fr-FR" sz="5600" dirty="0" err="1"/>
              <a:t>marcrel:aut</a:t>
            </a:r>
            <a:r>
              <a:rPr lang="fr-FR" sz="5600" dirty="0"/>
              <a:t> ?auteur2.</a:t>
            </a:r>
          </a:p>
          <a:p>
            <a:pPr marL="800100" lvl="2" indent="0">
              <a:lnSpc>
                <a:spcPct val="130000"/>
              </a:lnSpc>
              <a:buNone/>
            </a:pPr>
            <a:r>
              <a:rPr lang="fr-FR" sz="5600" dirty="0"/>
              <a:t>?auteur </a:t>
            </a:r>
            <a:r>
              <a:rPr lang="fr-FR" sz="5600" dirty="0" err="1"/>
              <a:t>foaf:name</a:t>
            </a:r>
            <a:r>
              <a:rPr lang="fr-FR" sz="5600" dirty="0"/>
              <a:t> ?</a:t>
            </a:r>
            <a:r>
              <a:rPr lang="fr-FR" sz="5600" dirty="0" err="1"/>
              <a:t>LeviStrauss_coauthor</a:t>
            </a:r>
            <a:r>
              <a:rPr lang="fr-FR" sz="5600" dirty="0"/>
              <a:t>.</a:t>
            </a:r>
          </a:p>
          <a:p>
            <a:pPr marL="800100" lvl="2" indent="0">
              <a:lnSpc>
                <a:spcPct val="130000"/>
              </a:lnSpc>
              <a:buNone/>
            </a:pPr>
            <a:r>
              <a:rPr lang="fr-FR" sz="5600" dirty="0"/>
              <a:t>?auteur2 </a:t>
            </a:r>
            <a:r>
              <a:rPr lang="fr-FR" sz="5600" dirty="0" err="1"/>
              <a:t>foaf:name</a:t>
            </a:r>
            <a:r>
              <a:rPr lang="fr-FR" sz="5600" dirty="0"/>
              <a:t> ?auteurnom2.</a:t>
            </a:r>
          </a:p>
          <a:p>
            <a:pPr marL="800100" lvl="2" indent="0">
              <a:lnSpc>
                <a:spcPct val="130000"/>
              </a:lnSpc>
              <a:buNone/>
            </a:pPr>
            <a:r>
              <a:rPr lang="fr-FR" sz="5600" dirty="0"/>
              <a:t>FILTER(?auteur != &lt;http://www.idref.fr/02698797X/id&gt;)</a:t>
            </a:r>
          </a:p>
          <a:p>
            <a:pPr marL="800100" lvl="2" indent="0">
              <a:lnSpc>
                <a:spcPct val="130000"/>
              </a:lnSpc>
              <a:buNone/>
            </a:pPr>
            <a:r>
              <a:rPr lang="fr-FR" sz="5600" dirty="0"/>
              <a:t>FILTER(?auteur2 != &lt;http://www.idref.fr/02698797X/id&gt;)</a:t>
            </a:r>
          </a:p>
          <a:p>
            <a:pPr marL="800100" lvl="2" indent="0">
              <a:lnSpc>
                <a:spcPct val="130000"/>
              </a:lnSpc>
              <a:buNone/>
            </a:pPr>
            <a:r>
              <a:rPr lang="fr-FR" sz="5600" dirty="0"/>
              <a:t>FILTER(?auteur != ?auteur2) </a:t>
            </a:r>
          </a:p>
          <a:p>
            <a:pPr marL="800100" lvl="2" indent="0">
              <a:lnSpc>
                <a:spcPct val="130000"/>
              </a:lnSpc>
              <a:buNone/>
            </a:pPr>
            <a:r>
              <a:rPr lang="fr-FR" sz="5600" dirty="0"/>
              <a:t>}</a:t>
            </a:r>
          </a:p>
          <a:p>
            <a:pPr marL="800100" lvl="2" indent="0">
              <a:lnSpc>
                <a:spcPct val="130000"/>
              </a:lnSpc>
              <a:buNone/>
            </a:pPr>
            <a:r>
              <a:rPr lang="fr-FR" sz="5600" dirty="0"/>
              <a:t>GROUP BY ?auteur ?</a:t>
            </a:r>
            <a:r>
              <a:rPr lang="fr-FR" sz="5600" dirty="0" err="1" smtClean="0"/>
              <a:t>LeviStrauss_coauthor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3873064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sz="4000" b="1" cap="all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plan</a:t>
            </a:r>
          </a:p>
        </p:txBody>
      </p:sp>
      <p:sp>
        <p:nvSpPr>
          <p:cNvPr id="16387" name="Espace réservé du contenu 2"/>
          <p:cNvSpPr>
            <a:spLocks noGrp="1"/>
          </p:cNvSpPr>
          <p:nvPr>
            <p:ph idx="1"/>
          </p:nvPr>
        </p:nvSpPr>
        <p:spPr>
          <a:xfrm>
            <a:off x="428624" y="1556792"/>
            <a:ext cx="8535864" cy="4310608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fr-FR" dirty="0" smtClean="0">
              <a:solidFill>
                <a:schemeClr val="bg2">
                  <a:lumMod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fr-FR" dirty="0">
              <a:solidFill>
                <a:schemeClr val="bg2">
                  <a:lumMod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 smtClean="0">
                <a:solidFill>
                  <a:schemeClr val="bg2">
                    <a:lumMod val="25000"/>
                  </a:schemeClr>
                </a:solidFill>
              </a:rPr>
              <a:t>L’ABES et le web sémantique</a:t>
            </a:r>
            <a:endParaRPr lang="fr-FR" dirty="0">
              <a:solidFill>
                <a:schemeClr val="bg2">
                  <a:lumMod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 smtClean="0">
                <a:solidFill>
                  <a:schemeClr val="accent4">
                    <a:lumMod val="75000"/>
                  </a:schemeClr>
                </a:solidFill>
              </a:rPr>
              <a:t>Les données</a:t>
            </a:r>
          </a:p>
          <a:p>
            <a:pPr>
              <a:defRPr/>
            </a:pP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L’interface</a:t>
            </a:r>
            <a:endParaRPr lang="fr-FR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>
                <a:solidFill>
                  <a:schemeClr val="accent3">
                    <a:lumMod val="75000"/>
                  </a:schemeClr>
                </a:solidFill>
              </a:rPr>
              <a:t>Q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uelques cas d’usages</a:t>
            </a:r>
          </a:p>
        </p:txBody>
      </p:sp>
    </p:spTree>
    <p:extLst>
      <p:ext uri="{BB962C8B-B14F-4D97-AF65-F5344CB8AC3E}">
        <p14:creationId xmlns:p14="http://schemas.microsoft.com/office/powerpoint/2010/main" val="313284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r-FR" dirty="0">
                <a:solidFill>
                  <a:schemeClr val="bg2">
                    <a:lumMod val="25000"/>
                  </a:schemeClr>
                </a:solidFill>
              </a:rPr>
              <a:t>L’ABES et le web 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</a:rPr>
              <a:t>SEMANTIQUE</a:t>
            </a:r>
            <a:endParaRPr lang="fr-FR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39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chemeClr val="bg2">
                    <a:lumMod val="25000"/>
                  </a:schemeClr>
                </a:solidFill>
              </a:rPr>
              <a:t>La trajectoire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323528" y="1619673"/>
            <a:ext cx="8568952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400" dirty="0" smtClean="0"/>
              <a:t>Le </a:t>
            </a:r>
            <a:r>
              <a:rPr lang="fr-FR" sz="2400" dirty="0"/>
              <a:t>w</a:t>
            </a:r>
            <a:r>
              <a:rPr lang="fr-FR" sz="2400" dirty="0" smtClean="0"/>
              <a:t>eb sémantique est une cible, l’« horizon » du web, tel que l’a dessiné son inventeur Tim </a:t>
            </a:r>
            <a:r>
              <a:rPr lang="fr-FR" sz="2400" dirty="0" err="1" smtClean="0"/>
              <a:t>Berners</a:t>
            </a:r>
            <a:r>
              <a:rPr lang="fr-FR" sz="2400" dirty="0" smtClean="0"/>
              <a:t>-Lee.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fr-FR" sz="24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400" dirty="0" smtClean="0"/>
              <a:t>Ce web se construit progressivement par les réalisations concrètes qui s’en réclament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dirty="0" smtClean="0"/>
              <a:t>« Persée en métadonnées »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dirty="0" smtClean="0"/>
              <a:t>« Data.bnf.fr »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dirty="0" smtClean="0"/>
              <a:t>« </a:t>
            </a:r>
            <a:r>
              <a:rPr lang="fr-FR" dirty="0" err="1" smtClean="0"/>
              <a:t>Wikidata</a:t>
            </a:r>
            <a:r>
              <a:rPr lang="fr-FR" dirty="0" smtClean="0"/>
              <a:t> »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dirty="0" smtClean="0"/>
              <a:t>« </a:t>
            </a:r>
            <a:r>
              <a:rPr lang="fr-FR" dirty="0" err="1" smtClean="0"/>
              <a:t>Knowledge</a:t>
            </a:r>
            <a:r>
              <a:rPr lang="fr-FR" dirty="0" smtClean="0"/>
              <a:t> graph » de </a:t>
            </a:r>
            <a:r>
              <a:rPr lang="fr-FR" dirty="0" err="1" smtClean="0"/>
              <a:t>Goo</a:t>
            </a:r>
            <a:r>
              <a:rPr lang="fr-FR" dirty="0" smtClean="0"/>
              <a:t>…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dirty="0" smtClean="0"/>
              <a:t>Etc.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fr-FR" sz="2400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400" dirty="0" smtClean="0"/>
              <a:t>Ces principes guident nombre de réalisations concrètes de l’ABES au services des réseaux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Jalons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700808"/>
            <a:ext cx="8291264" cy="5040560"/>
          </a:xfrm>
          <a:solidFill>
            <a:schemeClr val="bg1"/>
          </a:solidFill>
          <a:ln>
            <a:noFill/>
          </a:ln>
        </p:spPr>
        <p:txBody>
          <a:bodyPr>
            <a:normAutofit fontScale="70000" lnSpcReduction="20000"/>
          </a:bodyPr>
          <a:lstStyle/>
          <a:p>
            <a:r>
              <a:rPr lang="fr-FR" sz="3600" u="sng" dirty="0" smtClean="0"/>
              <a:t>2011 : </a:t>
            </a:r>
          </a:p>
          <a:p>
            <a:pPr lvl="1"/>
            <a:r>
              <a:rPr lang="fr-FR" u="sng" dirty="0" smtClean="0">
                <a:hlinkClick r:id="rId3"/>
              </a:rPr>
              <a:t>Les notices d’autorité IdRef sur le web de données</a:t>
            </a:r>
            <a:endParaRPr lang="fr-FR" u="sng" dirty="0" smtClean="0"/>
          </a:p>
          <a:p>
            <a:pPr lvl="1"/>
            <a:endParaRPr lang="fr-FR" sz="3600" u="sng" dirty="0" smtClean="0">
              <a:hlinkClick r:id="rId4"/>
            </a:endParaRPr>
          </a:p>
          <a:p>
            <a:pPr lvl="1"/>
            <a:r>
              <a:rPr lang="fr-FR" sz="2700" u="sng" dirty="0">
                <a:hlinkClick r:id="rId4"/>
              </a:rPr>
              <a:t>Les notices </a:t>
            </a:r>
            <a:r>
              <a:rPr lang="fr-FR" sz="2700" u="sng" dirty="0" err="1">
                <a:hlinkClick r:id="rId4"/>
              </a:rPr>
              <a:t>Sudoc</a:t>
            </a:r>
            <a:r>
              <a:rPr lang="fr-FR" sz="2700" u="sng" dirty="0">
                <a:hlinkClick r:id="rId4"/>
              </a:rPr>
              <a:t> en .</a:t>
            </a:r>
            <a:r>
              <a:rPr lang="fr-FR" sz="2700" u="sng" dirty="0" err="1" smtClean="0">
                <a:hlinkClick r:id="rId4"/>
              </a:rPr>
              <a:t>rdf</a:t>
            </a:r>
            <a:r>
              <a:rPr lang="fr-FR" sz="2700" u="sng" dirty="0" smtClean="0"/>
              <a:t> + </a:t>
            </a:r>
            <a:r>
              <a:rPr lang="fr-FR" sz="2700" u="sng" dirty="0" smtClean="0">
                <a:hlinkClick r:id="rId5"/>
              </a:rPr>
              <a:t>avec des URI </a:t>
            </a:r>
            <a:r>
              <a:rPr lang="fr-FR" sz="2700" u="sng" dirty="0">
                <a:hlinkClick r:id="rId5"/>
              </a:rPr>
              <a:t>pérennes</a:t>
            </a:r>
            <a:endParaRPr lang="fr-FR" sz="2700" u="sng" dirty="0"/>
          </a:p>
          <a:p>
            <a:pPr lvl="1"/>
            <a:endParaRPr lang="fr-FR" sz="2700" u="sng" dirty="0" smtClean="0"/>
          </a:p>
          <a:p>
            <a:pPr lvl="1"/>
            <a:r>
              <a:rPr lang="fr-FR" sz="2700" u="sng" dirty="0" smtClean="0">
                <a:hlinkClick r:id="rId6"/>
              </a:rPr>
              <a:t>Les catalogues ABES dans les patates</a:t>
            </a:r>
            <a:endParaRPr lang="fr-FR" sz="2700" u="sng" dirty="0"/>
          </a:p>
          <a:p>
            <a:pPr lvl="1"/>
            <a:endParaRPr lang="fr-FR" sz="2700" u="sng" dirty="0"/>
          </a:p>
          <a:p>
            <a:r>
              <a:rPr lang="fr-FR" sz="3600" dirty="0" smtClean="0"/>
              <a:t>2012 : </a:t>
            </a:r>
            <a:r>
              <a:rPr lang="fr-FR" sz="3500" dirty="0">
                <a:hlinkClick r:id="rId7"/>
              </a:rPr>
              <a:t>Un serveur SPARQL pour le </a:t>
            </a:r>
            <a:r>
              <a:rPr lang="fr-FR" sz="3500" dirty="0" err="1">
                <a:hlinkClick r:id="rId7"/>
              </a:rPr>
              <a:t>Sudoc</a:t>
            </a:r>
            <a:endParaRPr lang="fr-FR" sz="3500" dirty="0"/>
          </a:p>
          <a:p>
            <a:pPr marL="0" indent="0">
              <a:buNone/>
            </a:pPr>
            <a:r>
              <a:rPr lang="fr-FR" sz="3600" dirty="0" smtClean="0"/>
              <a:t>		</a:t>
            </a:r>
          </a:p>
          <a:p>
            <a:r>
              <a:rPr lang="fr-FR" sz="3600" dirty="0" smtClean="0"/>
              <a:t>2016 : la </a:t>
            </a:r>
            <a:r>
              <a:rPr lang="fr-FR" sz="3600" dirty="0"/>
              <a:t>série « </a:t>
            </a:r>
            <a:r>
              <a:rPr lang="fr-FR" sz="3600" dirty="0">
                <a:hlinkClick r:id="rId8"/>
              </a:rPr>
              <a:t>Démonstrateur</a:t>
            </a:r>
            <a:r>
              <a:rPr lang="fr-FR" sz="3600" dirty="0"/>
              <a:t> » </a:t>
            </a:r>
            <a:r>
              <a:rPr lang="fr-FR" sz="3600" dirty="0" smtClean="0"/>
              <a:t>et ces multiples cas d’usages</a:t>
            </a:r>
          </a:p>
          <a:p>
            <a:endParaRPr lang="fr-FR" sz="3600" u="sng" dirty="0"/>
          </a:p>
          <a:p>
            <a:r>
              <a:rPr lang="fr-FR" sz="3600" dirty="0" smtClean="0"/>
              <a:t>2018 : la </a:t>
            </a:r>
            <a:r>
              <a:rPr lang="fr-FR" sz="3600" u="sng" dirty="0" smtClean="0">
                <a:hlinkClick r:id="rId9"/>
              </a:rPr>
              <a:t>Vision</a:t>
            </a:r>
            <a:r>
              <a:rPr lang="fr-FR" sz="3600" dirty="0" smtClean="0"/>
              <a:t> du </a:t>
            </a:r>
            <a:r>
              <a:rPr lang="fr-FR" sz="3600" dirty="0"/>
              <a:t>projet d’établissement </a:t>
            </a:r>
            <a:r>
              <a:rPr lang="fr-FR" sz="3600" dirty="0" smtClean="0"/>
              <a:t>ABES 2018-2022 placée </a:t>
            </a:r>
            <a:r>
              <a:rPr lang="fr-FR" sz="3600" dirty="0"/>
              <a:t>sous l’égide </a:t>
            </a:r>
            <a:r>
              <a:rPr lang="fr-FR" sz="3600" dirty="0" smtClean="0"/>
              <a:t>des </a:t>
            </a:r>
            <a:r>
              <a:rPr lang="fr-FR" sz="3600" dirty="0"/>
              <a:t>« </a:t>
            </a:r>
            <a:r>
              <a:rPr lang="fr-FR" sz="3600" b="1" dirty="0"/>
              <a:t>données 5</a:t>
            </a:r>
            <a:r>
              <a:rPr lang="fr-FR" sz="3600" b="1" dirty="0" smtClean="0"/>
              <a:t>★</a:t>
            </a:r>
            <a:r>
              <a:rPr lang="fr-FR" sz="3600" dirty="0"/>
              <a:t> </a:t>
            </a:r>
            <a:r>
              <a:rPr lang="fr-FR" sz="3600" dirty="0" smtClean="0"/>
              <a:t>».</a:t>
            </a:r>
            <a:r>
              <a:rPr lang="fr-FR" sz="2800" dirty="0" smtClean="0"/>
              <a:t> 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1700808"/>
            <a:ext cx="2356298" cy="2153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549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u="sng" dirty="0" smtClean="0">
                <a:solidFill>
                  <a:srgbClr val="C00000"/>
                </a:solidFill>
              </a:rPr>
              <a:t>data.idref.fr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2018 : </a:t>
            </a:r>
            <a:r>
              <a:rPr lang="fr-FR" dirty="0" smtClean="0"/>
              <a:t>le </a:t>
            </a:r>
            <a:r>
              <a:rPr lang="fr-FR" dirty="0"/>
              <a:t>Triple Store </a:t>
            </a:r>
            <a:r>
              <a:rPr lang="fr-FR" dirty="0" smtClean="0"/>
              <a:t>d’IdRef</a:t>
            </a:r>
            <a:endParaRPr lang="fr-FR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 smtClean="0"/>
              <a:t>accessible </a:t>
            </a:r>
            <a:r>
              <a:rPr lang="fr-FR" dirty="0"/>
              <a:t>librement via une interface web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 smtClean="0"/>
              <a:t>exposition des données [</a:t>
            </a:r>
            <a:r>
              <a:rPr lang="fr-FR" i="1" dirty="0" smtClean="0"/>
              <a:t>IdRef </a:t>
            </a:r>
            <a:r>
              <a:rPr lang="fr-FR" i="1" dirty="0"/>
              <a:t>+ liens </a:t>
            </a:r>
            <a:r>
              <a:rPr lang="fr-FR" i="1" dirty="0" err="1" smtClean="0"/>
              <a:t>Sudoc</a:t>
            </a:r>
            <a:r>
              <a:rPr lang="fr-FR" dirty="0" smtClean="0"/>
              <a:t>]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 smtClean="0"/>
              <a:t>synchronisées aux environnements de production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 smtClean="0"/>
              <a:t>modélisées en RDF sous forme de </a:t>
            </a:r>
            <a:r>
              <a:rPr lang="fr-FR" dirty="0" err="1" smtClean="0"/>
              <a:t>multigraphe</a:t>
            </a:r>
            <a:endParaRPr lang="fr-FR" dirty="0"/>
          </a:p>
          <a:p>
            <a:endParaRPr lang="fr-FR" dirty="0"/>
          </a:p>
        </p:txBody>
      </p:sp>
      <p:pic>
        <p:nvPicPr>
          <p:cNvPr id="5" name="Picture 4" descr="Afficher l'image d'origin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9706" y="4400995"/>
            <a:ext cx="3247134" cy="19695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4416142"/>
            <a:ext cx="4198312" cy="1313582"/>
          </a:xfrm>
          <a:prstGeom prst="rect">
            <a:avLst/>
          </a:prstGeom>
        </p:spPr>
      </p:pic>
      <p:cxnSp>
        <p:nvCxnSpPr>
          <p:cNvPr id="8" name="Connecteur droit avec flèche 7"/>
          <p:cNvCxnSpPr/>
          <p:nvPr/>
        </p:nvCxnSpPr>
        <p:spPr>
          <a:xfrm>
            <a:off x="3995936" y="5066456"/>
            <a:ext cx="1440160" cy="0"/>
          </a:xfrm>
          <a:prstGeom prst="straightConnector1">
            <a:avLst/>
          </a:prstGeom>
          <a:ln w="889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5420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Pour quoi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/>
          </a:bodyPr>
          <a:lstStyle/>
          <a:p>
            <a:pPr marL="0" lvl="0" indent="0">
              <a:buNone/>
            </a:pPr>
            <a:r>
              <a:rPr lang="fr-FR" dirty="0" smtClean="0"/>
              <a:t>Encore et toujours :</a:t>
            </a:r>
          </a:p>
          <a:p>
            <a:pPr marL="514350" lvl="0" indent="-514350">
              <a:buFont typeface="+mj-lt"/>
              <a:buAutoNum type="arabicPeriod"/>
            </a:pPr>
            <a:r>
              <a:rPr lang="fr-FR" dirty="0" smtClean="0"/>
              <a:t>Accroître </a:t>
            </a:r>
            <a:r>
              <a:rPr lang="fr-FR" dirty="0"/>
              <a:t>la </a:t>
            </a:r>
            <a:r>
              <a:rPr lang="fr-FR" b="1" dirty="0">
                <a:solidFill>
                  <a:srgbClr val="7030A0"/>
                </a:solidFill>
              </a:rPr>
              <a:t>visibilité</a:t>
            </a:r>
            <a:r>
              <a:rPr lang="fr-FR" dirty="0">
                <a:solidFill>
                  <a:srgbClr val="7030A0"/>
                </a:solidFill>
              </a:rPr>
              <a:t> </a:t>
            </a:r>
            <a:r>
              <a:rPr lang="fr-FR" dirty="0" smtClean="0"/>
              <a:t>de nos </a:t>
            </a:r>
            <a:r>
              <a:rPr lang="fr-FR" dirty="0"/>
              <a:t>données </a:t>
            </a:r>
            <a:endParaRPr lang="fr-FR" dirty="0" smtClean="0"/>
          </a:p>
          <a:p>
            <a:pPr marL="514350" lvl="0" indent="-514350">
              <a:buFont typeface="+mj-lt"/>
              <a:buAutoNum type="arabicPeriod"/>
            </a:pPr>
            <a:r>
              <a:rPr lang="fr-FR" dirty="0" smtClean="0"/>
              <a:t>Favoriser la </a:t>
            </a:r>
            <a:r>
              <a:rPr lang="fr-FR" b="1" dirty="0">
                <a:solidFill>
                  <a:srgbClr val="7030A0"/>
                </a:solidFill>
              </a:rPr>
              <a:t>réutilisation</a:t>
            </a:r>
            <a:r>
              <a:rPr lang="fr-FR" dirty="0">
                <a:solidFill>
                  <a:srgbClr val="7030A0"/>
                </a:solidFill>
              </a:rPr>
              <a:t> </a:t>
            </a:r>
            <a:r>
              <a:rPr lang="fr-FR" dirty="0" smtClean="0"/>
              <a:t>de nos données</a:t>
            </a:r>
          </a:p>
          <a:p>
            <a:pPr marL="514350" lvl="0" indent="-514350">
              <a:buFont typeface="+mj-lt"/>
              <a:buAutoNum type="arabicPeriod"/>
            </a:pPr>
            <a:r>
              <a:rPr lang="fr-FR" dirty="0" smtClean="0"/>
              <a:t>Faciliter </a:t>
            </a:r>
            <a:r>
              <a:rPr lang="fr-FR" b="1" dirty="0" smtClean="0">
                <a:solidFill>
                  <a:srgbClr val="7030A0"/>
                </a:solidFill>
              </a:rPr>
              <a:t>l’exploration</a:t>
            </a:r>
            <a:r>
              <a:rPr lang="fr-FR" dirty="0" smtClean="0">
                <a:solidFill>
                  <a:srgbClr val="7030A0"/>
                </a:solidFill>
              </a:rPr>
              <a:t> </a:t>
            </a:r>
            <a:r>
              <a:rPr lang="fr-FR" dirty="0" smtClean="0"/>
              <a:t>de nos données</a:t>
            </a:r>
          </a:p>
          <a:p>
            <a:pPr marL="514350" lvl="0" indent="-514350">
              <a:buFont typeface="+mj-lt"/>
              <a:buAutoNum type="arabicPeriod"/>
            </a:pPr>
            <a:endParaRPr lang="fr-FR" sz="2800" dirty="0"/>
          </a:p>
          <a:p>
            <a:pPr marL="0" lvl="0" indent="0">
              <a:buNone/>
            </a:pPr>
            <a:r>
              <a:rPr lang="fr-FR" sz="2800" dirty="0" smtClean="0"/>
              <a:t>La modélisation « graphe » permet d’interroger les données dans tous les sens avec une très grande finesse.</a:t>
            </a:r>
          </a:p>
          <a:p>
            <a:pPr marL="0" lvl="0" indent="0">
              <a:buNone/>
            </a:pPr>
            <a:r>
              <a:rPr lang="fr-FR" sz="2800" dirty="0" smtClean="0"/>
              <a:t>L’interopérabilité est un atout majeur des technologies du web sémantique.</a:t>
            </a:r>
          </a:p>
          <a:p>
            <a:pPr marL="0" lvl="0" indent="0">
              <a:buNone/>
            </a:pPr>
            <a:r>
              <a:rPr lang="fr-FR" sz="2800" dirty="0" smtClean="0"/>
              <a:t>Il est rendu aisé de surfer sur la multitude des liens.</a:t>
            </a:r>
          </a:p>
          <a:p>
            <a:pPr marL="0" lvl="0" indent="0">
              <a:buNone/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794081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32373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  <a:defRPr/>
            </a:pPr>
            <a:r>
              <a:rPr lang="fr-FR" sz="3300" dirty="0" smtClean="0">
                <a:solidFill>
                  <a:srgbClr val="0070C0"/>
                </a:solidFill>
              </a:rPr>
              <a:t>Triple store : </a:t>
            </a:r>
            <a:r>
              <a:rPr lang="fr-FR" dirty="0" smtClean="0"/>
              <a:t>est un service requérant un certain bagage technique ou une motivation particulière. </a:t>
            </a:r>
          </a:p>
          <a:p>
            <a:pPr marL="0" indent="0">
              <a:buNone/>
              <a:defRPr/>
            </a:pPr>
            <a:endParaRPr lang="fr-FR" sz="3200" dirty="0"/>
          </a:p>
          <a:p>
            <a:pPr marL="0" indent="0">
              <a:buNone/>
              <a:defRPr/>
            </a:pPr>
            <a:r>
              <a:rPr lang="fr-FR" sz="3200" dirty="0" smtClean="0"/>
              <a:t>Cible : public de </a:t>
            </a:r>
            <a:r>
              <a:rPr lang="fr-FR" sz="3200" dirty="0"/>
              <a:t>personnes </a:t>
            </a:r>
            <a:r>
              <a:rPr lang="fr-FR" sz="3200" dirty="0" smtClean="0"/>
              <a:t>aguerries </a:t>
            </a:r>
            <a:r>
              <a:rPr lang="fr-FR" sz="3200" dirty="0"/>
              <a:t>et des </a:t>
            </a:r>
            <a:r>
              <a:rPr lang="fr-FR" sz="3200" dirty="0">
                <a:solidFill>
                  <a:srgbClr val="7030A0"/>
                </a:solidFill>
              </a:rPr>
              <a:t>applications</a:t>
            </a:r>
            <a:r>
              <a:rPr lang="fr-FR" sz="3200" dirty="0"/>
              <a:t> de </a:t>
            </a:r>
            <a:r>
              <a:rPr lang="fr-FR" sz="3200" dirty="0" smtClean="0"/>
              <a:t>réutilisation.</a:t>
            </a:r>
          </a:p>
          <a:p>
            <a:pPr marL="0" indent="0">
              <a:buNone/>
              <a:defRPr/>
            </a:pPr>
            <a:endParaRPr lang="fr-FR" sz="3200" dirty="0" smtClean="0"/>
          </a:p>
          <a:p>
            <a:pPr marL="0" indent="0">
              <a:buNone/>
              <a:defRPr/>
            </a:pPr>
            <a:r>
              <a:rPr lang="fr-FR" dirty="0"/>
              <a:t>P</a:t>
            </a:r>
            <a:r>
              <a:rPr lang="fr-FR" sz="3200" dirty="0" smtClean="0"/>
              <a:t>ari </a:t>
            </a:r>
            <a:r>
              <a:rPr lang="fr-FR" sz="3200" dirty="0"/>
              <a:t>: diffuser plus largement auprès des néophytes, qu’ils appartiennent aux communautés des bibliothécaires, des chercheurs, des informaticiens, </a:t>
            </a:r>
            <a:r>
              <a:rPr lang="fr-FR" sz="3200" dirty="0" smtClean="0"/>
              <a:t>au </a:t>
            </a:r>
            <a:r>
              <a:rPr lang="fr-FR" sz="3200" dirty="0"/>
              <a:t>grand </a:t>
            </a:r>
            <a:r>
              <a:rPr lang="fr-FR" sz="3200" dirty="0" smtClean="0"/>
              <a:t>public</a:t>
            </a:r>
            <a:endParaRPr lang="fr-FR" sz="3200" dirty="0"/>
          </a:p>
          <a:p>
            <a:pPr marL="0" indent="0">
              <a:buNone/>
              <a:defRPr/>
            </a:pPr>
            <a:endParaRPr lang="fr-FR" dirty="0" smtClean="0"/>
          </a:p>
          <a:p>
            <a:pPr marL="0" indent="0">
              <a:buNone/>
              <a:defRPr/>
            </a:pPr>
            <a:r>
              <a:rPr lang="fr-FR" dirty="0" smtClean="0"/>
              <a:t>Des </a:t>
            </a:r>
            <a:r>
              <a:rPr lang="fr-FR" dirty="0" smtClean="0">
                <a:solidFill>
                  <a:srgbClr val="0070C0"/>
                </a:solidFill>
              </a:rPr>
              <a:t>profils </a:t>
            </a:r>
            <a:r>
              <a:rPr lang="fr-FR" dirty="0" smtClean="0"/>
              <a:t>d’utilisateurs variés :</a:t>
            </a:r>
          </a:p>
          <a:p>
            <a:pPr lvl="4">
              <a:buFontTx/>
              <a:buChar char="-"/>
              <a:defRPr/>
            </a:pPr>
            <a:r>
              <a:rPr lang="fr-FR" sz="3800" dirty="0"/>
              <a:t>le bibliothécaire formateur</a:t>
            </a:r>
          </a:p>
          <a:p>
            <a:pPr lvl="4">
              <a:buFontTx/>
              <a:buChar char="-"/>
              <a:defRPr/>
            </a:pPr>
            <a:r>
              <a:rPr lang="fr-FR" sz="3800" dirty="0" smtClean="0"/>
              <a:t>l’ingénieur en info-doc</a:t>
            </a:r>
          </a:p>
          <a:p>
            <a:pPr lvl="4">
              <a:buFontTx/>
              <a:buChar char="-"/>
              <a:defRPr/>
            </a:pPr>
            <a:r>
              <a:rPr lang="fr-FR" sz="3800" dirty="0"/>
              <a:t>l</a:t>
            </a:r>
            <a:r>
              <a:rPr lang="fr-FR" sz="3800" dirty="0" smtClean="0"/>
              <a:t>e biblio-geek</a:t>
            </a:r>
          </a:p>
          <a:p>
            <a:pPr lvl="4">
              <a:buFontTx/>
              <a:buChar char="-"/>
              <a:defRPr/>
            </a:pPr>
            <a:r>
              <a:rPr lang="fr-FR" sz="3800" dirty="0"/>
              <a:t>l</a:t>
            </a:r>
            <a:r>
              <a:rPr lang="fr-FR" sz="3800" dirty="0" smtClean="0"/>
              <a:t>e </a:t>
            </a:r>
            <a:r>
              <a:rPr lang="fr-FR" sz="3800" dirty="0"/>
              <a:t>chercheur en digital </a:t>
            </a:r>
            <a:r>
              <a:rPr lang="fr-FR" sz="3800" dirty="0" err="1"/>
              <a:t>humanities</a:t>
            </a:r>
            <a:endParaRPr lang="fr-FR" sz="3800" dirty="0"/>
          </a:p>
          <a:p>
            <a:pPr lvl="4">
              <a:buFontTx/>
              <a:buChar char="-"/>
              <a:defRPr/>
            </a:pPr>
            <a:r>
              <a:rPr lang="fr-FR" sz="3800" dirty="0" smtClean="0"/>
              <a:t>l’utilisateur lambda</a:t>
            </a:r>
          </a:p>
          <a:p>
            <a:pPr>
              <a:buFontTx/>
              <a:buChar char="-"/>
              <a:defRPr/>
            </a:pPr>
            <a:endParaRPr lang="fr-FR" dirty="0"/>
          </a:p>
          <a:p>
            <a:pPr marL="0" indent="0" algn="ctr">
              <a:buNone/>
              <a:defRPr/>
            </a:pPr>
            <a:endParaRPr lang="fr-FR" dirty="0" smtClean="0"/>
          </a:p>
          <a:p>
            <a:pPr marL="0" indent="0" algn="ctr">
              <a:buNone/>
              <a:defRPr/>
            </a:pPr>
            <a:r>
              <a:rPr lang="fr-FR" sz="4400" dirty="0" smtClean="0"/>
              <a:t>=&gt; </a:t>
            </a:r>
            <a:r>
              <a:rPr lang="fr-FR" sz="4400" u="sng" dirty="0" smtClean="0"/>
              <a:t>MÉDIATION</a:t>
            </a:r>
            <a:endParaRPr lang="fr-FR" sz="4400" u="sng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dirty="0" smtClean="0"/>
              <a:t>Pour qui ?</a:t>
            </a:r>
            <a:endParaRPr lang="fr-FR" dirty="0"/>
          </a:p>
        </p:txBody>
      </p:sp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1410894801"/>
              </p:ext>
            </p:extLst>
          </p:nvPr>
        </p:nvGraphicFramePr>
        <p:xfrm>
          <a:off x="430168" y="3933056"/>
          <a:ext cx="1837576" cy="17439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Formation PPT" ma:contentTypeID="0x010100505AF35FDCA54D2FA379F261E520FD37003BA607584A07684089D0538041E4120804070802004495013D04E6D140B0554904C0AFA86A" ma:contentTypeVersion="56" ma:contentTypeDescription="" ma:contentTypeScope="" ma:versionID="8a4a44802cfd31d48b898868f55bad4f">
  <xsd:schema xmlns:xsd="http://www.w3.org/2001/XMLSchema" xmlns:xs="http://www.w3.org/2001/XMLSchema" xmlns:p="http://schemas.microsoft.com/office/2006/metadata/properties" xmlns:ns2="9cb235b8-7541-4a6e-b886-1bf4192805bd" xmlns:ns3="http://schemas.microsoft.com/sharepoint/v3/fields" xmlns:ns4="$ListId:Supports3;" targetNamespace="http://schemas.microsoft.com/office/2006/metadata/properties" ma:root="true" ma:fieldsID="87c5fd78b4c57937bcff0210b29d59a9" ns2:_="" ns3:_="" ns4:_="">
    <xsd:import namespace="9cb235b8-7541-4a6e-b886-1bf4192805bd"/>
    <xsd:import namespace="http://schemas.microsoft.com/sharepoint/v3/fields"/>
    <xsd:import namespace="$ListId:Supports3;"/>
    <xsd:element name="properties">
      <xsd:complexType>
        <xsd:sequence>
          <xsd:element name="documentManagement">
            <xsd:complexType>
              <xsd:all>
                <xsd:element ref="ns2:Structure" minOccurs="0"/>
                <xsd:element ref="ns2:TRI" minOccurs="0"/>
                <xsd:element ref="ns2:Type_x0020_de_x0020_document_x0020_standard" minOccurs="0"/>
                <xsd:element ref="ns2:Etat_x0020_du_x0020_document" minOccurs="0"/>
                <xsd:element ref="ns2:Année" minOccurs="0"/>
                <xsd:element ref="ns3:_DCDateCreated" minOccurs="0"/>
                <xsd:element ref="ns2:Tags" minOccurs="0"/>
                <xsd:element ref="ns2:Lieu_x0020_de_x0020_la_x0020_formation" minOccurs="0"/>
                <xsd:element ref="ns2:N_x00b0__x0020_session" minOccurs="0"/>
                <xsd:element ref="ns4:Exaged_DocName" minOccurs="0"/>
                <xsd:element ref="ns2:Nom_x0020_de_x0020_la_x0020_form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b235b8-7541-4a6e-b886-1bf4192805bd" elementFormDefault="qualified">
    <xsd:import namespace="http://schemas.microsoft.com/office/2006/documentManagement/types"/>
    <xsd:import namespace="http://schemas.microsoft.com/office/infopath/2007/PartnerControls"/>
    <xsd:element name="Structure" ma:index="2" nillable="true" ma:displayName="Structure émettrice" ma:default="ABES" ma:format="Dropdown" ma:indexed="true" ma:internalName="Structure">
      <xsd:simpleType>
        <xsd:restriction base="dms:Choice">
          <xsd:enumeration value="ABES"/>
          <xsd:enumeration value="ADBU"/>
          <xsd:enumeration value="AMUE"/>
          <xsd:enumeration value="ANR"/>
          <xsd:enumeration value="BNF"/>
          <xsd:enumeration value="CERL"/>
          <xsd:enumeration value="CNRS"/>
          <xsd:enumeration value="CNRS-DIST"/>
          <xsd:enumeration value="Couperin"/>
          <xsd:enumeration value="Cellule budgétaire"/>
          <xsd:enumeration value="Cellule Communication"/>
          <xsd:enumeration value="Cellule Qualité"/>
          <xsd:enumeration value="CINES"/>
          <xsd:enumeration value="CRFCB"/>
          <xsd:enumeration value="CTLes"/>
          <xsd:enumeration value="DART"/>
          <xsd:enumeration value="DEP"/>
          <xsd:enumeration value="Direction"/>
          <xsd:enumeration value="DSG"/>
          <xsd:enumeration value="DSG - PACT"/>
          <xsd:enumeration value="DSG - Finances"/>
          <xsd:enumeration value="DSG - RH"/>
          <xsd:enumeration value="DSG - Secrétariat"/>
          <xsd:enumeration value="Dept ADELE"/>
          <xsd:enumeration value="DSI"/>
          <xsd:enumeration value="DSI - P2I"/>
          <xsd:enumeration value="DSI - PEM"/>
          <xsd:enumeration value="DSI - PSD"/>
          <xsd:enumeration value="DSI - PSIR"/>
          <xsd:enumeration value="DSIN - SSGI"/>
          <xsd:enumeration value="DSR"/>
          <xsd:enumeration value="DSR - Méta"/>
          <xsd:enumeration value="DSR - PFD"/>
          <xsd:enumeration value="DSR - PGC"/>
          <xsd:enumeration value="DSR - PGR"/>
          <xsd:enumeration value="DSR - PIT"/>
          <xsd:enumeration value="FILL"/>
          <xsd:enumeration value="INIST"/>
          <xsd:enumeration value="ISSN"/>
          <xsd:enumeration value="LIRM"/>
          <xsd:enumeration value="MCC"/>
          <xsd:enumeration value="MESR"/>
          <xsd:enumeration value="Mission évaluation"/>
          <xsd:enumeration value="Mission Normalisation"/>
          <xsd:enumeration value="Mission PEB"/>
          <xsd:enumeration value="Missions Projets Européens"/>
          <xsd:enumeration value="Mission Ressources Electroniques"/>
          <xsd:enumeration value="Mission Rétroconversion"/>
          <xsd:enumeration value="Mission SGB mutualisé"/>
          <xsd:enumeration value="Mission Sudoc PS"/>
          <xsd:enumeration value="Mission Thèses"/>
          <xsd:enumeration value="OCLC"/>
          <xsd:enumeration value="Réseau Calames"/>
          <xsd:enumeration value="Réseau Sudoc"/>
          <xsd:enumeration value="Réseau Sudoc-PS"/>
          <xsd:enumeration value="Réseau thèses"/>
          <xsd:enumeration value="RNSR"/>
          <xsd:enumeration value="Autre"/>
        </xsd:restriction>
      </xsd:simpleType>
    </xsd:element>
    <xsd:element name="TRI" ma:index="3" nillable="true" ma:displayName="Trigramme" ma:default="A renseigner" ma:format="Dropdown" ma:internalName="TRI">
      <xsd:simpleType>
        <xsd:restriction base="dms:Choice">
          <xsd:enumeration value="A renseigner"/>
          <xsd:enumeration value="ACT"/>
          <xsd:enumeration value="AFE"/>
          <xsd:enumeration value="AHE"/>
          <xsd:enumeration value="AJL"/>
          <xsd:enumeration value="ALM"/>
          <xsd:enumeration value="ALP"/>
          <xsd:enumeration value="AMZ"/>
          <xsd:enumeration value="BBR"/>
          <xsd:enumeration value="BEB"/>
          <xsd:enumeration value="BML"/>
          <xsd:enumeration value="BTS"/>
          <xsd:enumeration value="CAD"/>
          <xsd:enumeration value="CBD"/>
          <xsd:enumeration value="CCI"/>
          <xsd:enumeration value="CDT"/>
          <xsd:enumeration value="CFY"/>
          <xsd:enumeration value="CLY"/>
          <xsd:enumeration value="CMC"/>
          <xsd:enumeration value="COU"/>
          <xsd:enumeration value="CPD"/>
          <xsd:enumeration value="CST"/>
          <xsd:enumeration value="DAN"/>
          <xsd:enumeration value="DED"/>
          <xsd:enumeration value="DOO"/>
          <xsd:enumeration value="DRY"/>
          <xsd:enumeration value="DSA"/>
          <xsd:enumeration value="ECU"/>
          <xsd:enumeration value="ECT"/>
          <xsd:enumeration value="EHR"/>
          <xsd:enumeration value="ERM"/>
          <xsd:enumeration value="FBE"/>
          <xsd:enumeration value="FBT"/>
          <xsd:enumeration value="FCR"/>
          <xsd:enumeration value="FBR"/>
          <xsd:enumeration value="FML"/>
          <xsd:enumeration value="FPX"/>
          <xsd:enumeration value="GLT"/>
          <xsd:enumeration value="HLE"/>
          <xsd:enumeration value="IAN"/>
          <xsd:enumeration value="ILU"/>
          <xsd:enumeration value="IMN"/>
          <xsd:enumeration value="IMR"/>
          <xsd:enumeration value="JBN"/>
          <xsd:enumeration value="JCE"/>
          <xsd:enumeration value="JFH"/>
          <xsd:enumeration value="JFZ"/>
          <xsd:enumeration value="JGT"/>
          <xsd:enumeration value="JKN"/>
          <xsd:enumeration value="JLP"/>
          <xsd:enumeration value="JMF"/>
          <xsd:enumeration value="JML"/>
          <xsd:enumeration value="JNO"/>
          <xsd:enumeration value="JPA"/>
          <xsd:enumeration value="KGX"/>
          <xsd:enumeration value="KMI"/>
          <xsd:enumeration value="LBL"/>
          <xsd:enumeration value="LBT"/>
          <xsd:enumeration value="LJZ"/>
          <xsd:enumeration value="LNA"/>
          <xsd:enumeration value="LPL"/>
          <xsd:enumeration value="MBA"/>
          <xsd:enumeration value="MBN"/>
          <xsd:enumeration value="MBT"/>
          <xsd:enumeration value="MCN"/>
          <xsd:enumeration value="MCO"/>
          <xsd:enumeration value="MCR"/>
          <xsd:enumeration value="MCS"/>
          <xsd:enumeration value="MGD"/>
          <xsd:enumeration value="MGT"/>
          <xsd:enumeration value="MGX"/>
          <xsd:enumeration value="MJN"/>
          <xsd:enumeration value="MLD"/>
          <xsd:enumeration value="MLP"/>
          <xsd:enumeration value="MPD"/>
          <xsd:enumeration value="MPN"/>
          <xsd:enumeration value="MPR"/>
          <xsd:enumeration value="MPT"/>
          <xsd:enumeration value="MRX"/>
          <xsd:enumeration value="MSR"/>
          <xsd:enumeration value="MTE"/>
          <xsd:enumeration value="NBD"/>
          <xsd:enumeration value="NBT"/>
          <xsd:enumeration value="OCN"/>
          <xsd:enumeration value="OKI"/>
          <xsd:enumeration value="OMZ"/>
          <xsd:enumeration value="ORX"/>
          <xsd:enumeration value="PDZ"/>
          <xsd:enumeration value="PFK"/>
          <xsd:enumeration value="PLP"/>
          <xsd:enumeration value="PMA"/>
          <xsd:enumeration value="PMI"/>
          <xsd:enumeration value="PML"/>
          <xsd:enumeration value="PPN"/>
          <xsd:enumeration value="PPO"/>
          <xsd:enumeration value="PPS"/>
          <xsd:enumeration value="RBD"/>
          <xsd:enumeration value="RJD"/>
          <xsd:enumeration value="ROA"/>
          <xsd:enumeration value="RPA"/>
          <xsd:enumeration value="RPT"/>
          <xsd:enumeration value="SBL"/>
          <xsd:enumeration value="SDT"/>
          <xsd:enumeration value="SGT"/>
          <xsd:enumeration value="SGY"/>
          <xsd:enumeration value="SPE"/>
          <xsd:enumeration value="SPR"/>
          <xsd:enumeration value="SRY"/>
          <xsd:enumeration value="TCN"/>
          <xsd:enumeration value="TDN"/>
          <xsd:enumeration value="TFU"/>
          <xsd:enumeration value="TMX"/>
          <xsd:enumeration value="VGO"/>
          <xsd:enumeration value="VSA"/>
          <xsd:enumeration value="YDD"/>
          <xsd:enumeration value="YNS"/>
        </xsd:restriction>
      </xsd:simpleType>
    </xsd:element>
    <xsd:element name="Type_x0020_de_x0020_document_x0020_standard" ma:index="4" nillable="true" ma:displayName="Type de document" ma:default="A renseigner" ma:format="Dropdown" ma:internalName="Type_x0020_de_x0020_document_x0020_standard">
      <xsd:simpleType>
        <xsd:restriction base="dms:Choice">
          <xsd:enumeration value="A renseigner"/>
          <xsd:enumeration value="Acte d'engagement"/>
          <xsd:enumeration value="Affichette porte"/>
          <xsd:enumeration value="Annexe"/>
          <xsd:enumeration value="Annexe 2"/>
          <xsd:enumeration value="Annuaire"/>
          <xsd:enumeration value="Avenant"/>
          <xsd:enumeration value="Avenant au marché"/>
          <xsd:enumeration value="BE"/>
          <xsd:enumeration value="Bon de livraison"/>
          <xsd:enumeration value="CCAP"/>
          <xsd:enumeration value="CCTP"/>
          <xsd:enumeration value="Chevalet"/>
          <xsd:enumeration value="Chrono"/>
          <xsd:enumeration value="Compte-rendu réunion"/>
          <xsd:enumeration value="Convention"/>
          <xsd:enumeration value="Courrier"/>
          <xsd:enumeration value="DC 1"/>
          <xsd:enumeration value="DC 2"/>
          <xsd:enumeration value="Demande de précisions"/>
          <xsd:enumeration value="Devis"/>
          <xsd:enumeration value="Diaporama Formation"/>
          <xsd:enumeration value="Documentation fonctionnelle"/>
          <xsd:enumeration value="Documentation technique"/>
          <xsd:enumeration value="Dossier de candidature"/>
          <xsd:enumeration value="Dossier d'exploitation"/>
          <xsd:enumeration value="Dossier de spécifications"/>
          <xsd:enumeration value="Dossier de recette"/>
          <xsd:enumeration value="Etiquette"/>
          <xsd:enumeration value="Etude"/>
          <xsd:enumeration value="Fiche application"/>
          <xsd:enumeration value="Fiche formateur"/>
          <xsd:enumeration value="Fiche projet"/>
          <xsd:enumeration value="Licence"/>
          <xsd:enumeration value="Manuel"/>
          <xsd:enumeration value="Norme"/>
          <xsd:enumeration value="Note"/>
          <xsd:enumeration value="Notification"/>
          <xsd:enumeration value="Notification rejet"/>
          <xsd:enumeration value="Ordre du jour réunion"/>
          <xsd:enumeration value="Organigramme"/>
          <xsd:enumeration value="Ouverture de plis"/>
          <xsd:enumeration value="Plan de formation"/>
          <xsd:enumeration value="Plan de communication"/>
          <xsd:enumeration value="Plaquette - brochure"/>
          <xsd:enumeration value="Présentation - Communication"/>
          <xsd:enumeration value="Procédure"/>
          <xsd:enumeration value="Programme (formation)"/>
          <xsd:enumeration value="Rapport"/>
          <xsd:enumeration value="Rapport d'activité"/>
          <xsd:enumeration value="Rapport de présentation"/>
          <xsd:enumeration value="Reconduction"/>
          <xsd:enumeration value="Revue application"/>
          <xsd:enumeration value="Support"/>
          <xsd:enumeration value="Tableau de bord"/>
          <xsd:enumeration value="Tableau de suivi"/>
          <xsd:enumeration value="TP Formation"/>
          <xsd:enumeration value="TP jeu1"/>
          <xsd:enumeration value="TP jeu2"/>
          <xsd:enumeration value="TP jeu3"/>
          <xsd:enumeration value="Tp jeu corsé"/>
          <xsd:enumeration value="Autre"/>
        </xsd:restriction>
      </xsd:simpleType>
    </xsd:element>
    <xsd:element name="Etat_x0020_du_x0020_document" ma:index="5" nillable="true" ma:displayName="Etat du document" ma:format="Dropdown" ma:internalName="Etat_x0020_du_x0020_document">
      <xsd:simpleType>
        <xsd:restriction base="dms:Choice">
          <xsd:enumeration value="Brouillon"/>
          <xsd:enumeration value="Document de travail"/>
          <xsd:enumeration value="Document préparatoire"/>
          <xsd:enumeration value="A valider"/>
          <xsd:enumeration value="Validé"/>
          <xsd:enumeration value="Diffusé"/>
          <xsd:enumeration value="Applicable"/>
          <xsd:enumeration value="Publié"/>
          <xsd:enumeration value="Périmé"/>
          <xsd:enumeration value="Version finale à conserver"/>
        </xsd:restriction>
      </xsd:simpleType>
    </xsd:element>
    <xsd:element name="Année" ma:index="6" nillable="true" ma:displayName="Année" ma:default="A renseigner" ma:format="Dropdown" ma:internalName="Ann_x00e9_e">
      <xsd:simpleType>
        <xsd:restriction base="dms:Choice">
          <xsd:enumeration value="A renseigner"/>
          <xsd:enumeration value="2018"/>
          <xsd:enumeration value="2017"/>
          <xsd:enumeration value="2016"/>
          <xsd:enumeration value="2015"/>
          <xsd:enumeration value="2014"/>
          <xsd:enumeration value="2013"/>
          <xsd:enumeration value="2012"/>
          <xsd:enumeration value="2011"/>
          <xsd:enumeration value="2010"/>
          <xsd:enumeration value="2009"/>
          <xsd:enumeration value="2008"/>
          <xsd:enumeration value="2007"/>
          <xsd:enumeration value="2006"/>
          <xsd:enumeration value="2005"/>
          <xsd:enumeration value="2004"/>
          <xsd:enumeration value="2003"/>
          <xsd:enumeration value="2002"/>
          <xsd:enumeration value="2001"/>
          <xsd:enumeration value="2000"/>
          <xsd:enumeration value="1999"/>
          <xsd:enumeration value="1998"/>
          <xsd:enumeration value="1997"/>
          <xsd:enumeration value="1996"/>
          <xsd:enumeration value="1995"/>
        </xsd:restriction>
      </xsd:simpleType>
    </xsd:element>
    <xsd:element name="Tags" ma:index="10" nillable="true" ma:displayName="Tags" ma:internalName="Tags">
      <xsd:simpleType>
        <xsd:restriction base="dms:Text">
          <xsd:maxLength value="255"/>
        </xsd:restriction>
      </xsd:simpleType>
    </xsd:element>
    <xsd:element name="Lieu_x0020_de_x0020_la_x0020_formation" ma:index="11" nillable="true" ma:displayName="Lieu de la formation" ma:default="A renseigner" ma:format="Dropdown" ma:internalName="Lieu_x0020_de_x0020_la_x0020_formation">
      <xsd:simpleType>
        <xsd:restriction base="dms:Choice">
          <xsd:enumeration value="A renseigner"/>
          <xsd:enumeration value="Montpellier"/>
          <xsd:enumeration value="Paris"/>
        </xsd:restriction>
      </xsd:simpleType>
    </xsd:element>
    <xsd:element name="N_x00b0__x0020_session" ma:index="12" nillable="true" ma:displayName="N° session" ma:internalName="N_x00B0__x0020_session" ma:readOnly="false">
      <xsd:simpleType>
        <xsd:restriction base="dms:Text">
          <xsd:maxLength value="250"/>
        </xsd:restriction>
      </xsd:simpleType>
    </xsd:element>
    <xsd:element name="Nom_x0020_de_x0020_la_x0020_formation" ma:index="20" nillable="true" ma:displayName="Liste des formations" ma:default="A renseigner" ma:format="Dropdown" ma:internalName="Nom_x0020_de_x0020_la_x0020_formation">
      <xsd:simpleType>
        <xsd:restriction base="dms:Choice">
          <xsd:enumeration value="A renseigner"/>
          <xsd:enumeration value="Calames"/>
          <xsd:enumeration value="Collègues"/>
          <xsd:enumeration value="Coordi"/>
          <xsd:enumeration value="Coraut"/>
          <xsd:enumeration value="Immersion"/>
          <xsd:enumeration value="INIT"/>
          <xsd:enumeration value="Moodle"/>
          <xsd:enumeration value="RespCR"/>
          <xsd:enumeration value="STAR"/>
          <xsd:enumeration value="SUPEB"/>
          <xsd:enumeration value="WebDewey"/>
          <xsd:enumeration value="Webstats"/>
          <xsd:enumeration value="WinIBW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DCDateCreated" ma:index="7" nillable="true" ma:displayName="Date de création" ma:default="[today]" ma:description="Date à laquelle la ressource a été créée" ma:format="DateOnly" ma:internalName="_DCDateCreated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Supports3;" elementFormDefault="qualified">
    <xsd:import namespace="http://schemas.microsoft.com/office/2006/documentManagement/types"/>
    <xsd:import namespace="http://schemas.microsoft.com/office/infopath/2007/PartnerControls"/>
    <xsd:element name="Exaged_DocName" ma:index="14" nillable="true" ma:displayName="Nom du document" ma:hidden="true" ma:internalName="Exaged_DocNam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8" ma:displayName="Type de contenu"/>
        <xsd:element ref="dc:title" minOccurs="0" maxOccurs="1" ma:index="1" ma:displayName="Titre"/>
        <xsd:element ref="dc:subject" minOccurs="0" maxOccurs="1"/>
        <xsd:element ref="dc:description" minOccurs="0" maxOccurs="1" ma:index="8" ma:displayName="Commentaires"/>
        <xsd:element name="keywords" minOccurs="0" maxOccurs="1" type="xsd:string" ma:index="9" ma:displayName="Mots clé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ieu_x0020_de_x0020_la_x0020_formation xmlns="9cb235b8-7541-4a6e-b886-1bf4192805bd">Montpellier</Lieu_x0020_de_x0020_la_x0020_formation>
    <Exaged_DocName xmlns="$ListId:Supports3;" xsi:nil="true"/>
    <Etat_x0020_du_x0020_document xmlns="9cb235b8-7541-4a6e-b886-1bf4192805bd">Validé</Etat_x0020_du_x0020_document>
    <Nom_x0020_de_x0020_la_x0020_formation xmlns="9cb235b8-7541-4a6e-b886-1bf4192805bd">A renseigner</Nom_x0020_de_x0020_la_x0020_formation>
    <TRI xmlns="9cb235b8-7541-4a6e-b886-1bf4192805bd">FML</TRI>
    <Tags xmlns="9cb235b8-7541-4a6e-b886-1bf4192805bd" xsi:nil="true"/>
    <Structure xmlns="9cb235b8-7541-4a6e-b886-1bf4192805bd">DSR - PFD</Structure>
    <Type_x0020_de_x0020_document_x0020_standard xmlns="9cb235b8-7541-4a6e-b886-1bf4192805bd">Diaporama Formation</Type_x0020_de_x0020_document_x0020_standard>
    <Année xmlns="9cb235b8-7541-4a6e-b886-1bf4192805bd">2018</Année>
    <N_x00b0__x0020_session xmlns="9cb235b8-7541-4a6e-b886-1bf4192805bd" xsi:nil="true"/>
    <_DCDateCreated xmlns="http://schemas.microsoft.com/sharepoint/v3/fields">2018-10-14T22:00:00+00:00</_DCDateCreated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EBD2DF8-A577-4555-86EF-001346A9D29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b235b8-7541-4a6e-b886-1bf4192805bd"/>
    <ds:schemaRef ds:uri="http://schemas.microsoft.com/sharepoint/v3/fields"/>
    <ds:schemaRef ds:uri="$ListId:Supports3;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1D3DA22-16E7-418E-A1F2-1C90A5F308B5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$ListId:Supports3;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schemas.microsoft.com/sharepoint/v3/fields"/>
    <ds:schemaRef ds:uri="9cb235b8-7541-4a6e-b886-1bf4192805bd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33C7513-14A8-4550-AEDA-C4E9602D4A6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3377</TotalTime>
  <Words>1464</Words>
  <Application>Microsoft Office PowerPoint</Application>
  <PresentationFormat>Affichage à l'écran (4:3)</PresentationFormat>
  <Paragraphs>323</Paragraphs>
  <Slides>27</Slides>
  <Notes>25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27</vt:i4>
      </vt:variant>
    </vt:vector>
  </HeadingPairs>
  <TitlesOfParts>
    <vt:vector size="31" baseType="lpstr">
      <vt:lpstr>Arial</vt:lpstr>
      <vt:lpstr>Calibri</vt:lpstr>
      <vt:lpstr>Wingdings</vt:lpstr>
      <vt:lpstr>Thème Office</vt:lpstr>
      <vt:lpstr>Présentation PowerPoint</vt:lpstr>
      <vt:lpstr>Votre rôle</vt:lpstr>
      <vt:lpstr>plan</vt:lpstr>
      <vt:lpstr>L’ABES et le web SEMANTIQUE</vt:lpstr>
      <vt:lpstr>La trajectoire</vt:lpstr>
      <vt:lpstr>Jalons</vt:lpstr>
      <vt:lpstr>data.idref.fr</vt:lpstr>
      <vt:lpstr>Pour quoi ?</vt:lpstr>
      <vt:lpstr>Pour qui ?</vt:lpstr>
      <vt:lpstr>Les données dans data.idref</vt:lpstr>
      <vt:lpstr>Les autorités IdRef</vt:lpstr>
      <vt:lpstr>Une autorité en RDF</vt:lpstr>
      <vt:lpstr>Les liens Sudoc en RDF</vt:lpstr>
      <vt:lpstr>Soit la thèse sudoc 11903574X</vt:lpstr>
      <vt:lpstr>Les résultats (comparatif)</vt:lpstr>
      <vt:lpstr>Les résultats : des triplets</vt:lpstr>
      <vt:lpstr>L’interface</vt:lpstr>
      <vt:lpstr>Présentation PowerPoint</vt:lpstr>
      <vt:lpstr>Exploration</vt:lpstr>
      <vt:lpstr>Yasgui</vt:lpstr>
      <vt:lpstr>SparqlEndpoint</vt:lpstr>
      <vt:lpstr>Relations sans restriction</vt:lpstr>
      <vt:lpstr>DES cas d’usages</vt:lpstr>
      <vt:lpstr>Recherche d’experts</vt:lpstr>
      <vt:lpstr>Navigation dans Rameau</vt:lpstr>
      <vt:lpstr>Recherche des présidents de jury de thèse d’un établissement</vt:lpstr>
      <vt:lpstr>Recherche de cohorte</vt:lpstr>
    </vt:vector>
  </TitlesOfParts>
  <Company>ABES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Triple Store d'IdRef</dc:title>
  <dc:creator>Olivier Kosinski</dc:creator>
  <cp:keywords/>
  <dc:description/>
  <cp:lastModifiedBy>Olivier Kosinski</cp:lastModifiedBy>
  <cp:revision>408</cp:revision>
  <cp:lastPrinted>2018-10-15T15:47:04Z</cp:lastPrinted>
  <dcterms:created xsi:type="dcterms:W3CDTF">2014-12-08T14:08:59Z</dcterms:created>
  <dcterms:modified xsi:type="dcterms:W3CDTF">2018-10-18T08:50:46Z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0x010100505AF35FDCA54D2FA379F261E520FD37003BA607584A07684089D0538041E4120804070802004495013D04E6D140B0554904C0AFA86A</vt:lpwstr>
  </property>
</Properties>
</file>