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23" r:id="rId3"/>
    <p:sldId id="322" r:id="rId4"/>
    <p:sldId id="263" r:id="rId5"/>
    <p:sldId id="279" r:id="rId6"/>
    <p:sldId id="300" r:id="rId7"/>
    <p:sldId id="278" r:id="rId8"/>
    <p:sldId id="324" r:id="rId9"/>
    <p:sldId id="270" r:id="rId10"/>
    <p:sldId id="260" r:id="rId11"/>
    <p:sldId id="307" r:id="rId12"/>
    <p:sldId id="306" r:id="rId13"/>
    <p:sldId id="271" r:id="rId14"/>
    <p:sldId id="302" r:id="rId15"/>
    <p:sldId id="319" r:id="rId16"/>
    <p:sldId id="314" r:id="rId17"/>
    <p:sldId id="304" r:id="rId18"/>
    <p:sldId id="312" r:id="rId19"/>
    <p:sldId id="316" r:id="rId20"/>
    <p:sldId id="317" r:id="rId21"/>
    <p:sldId id="31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M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657" autoAdjust="0"/>
  </p:normalViewPr>
  <p:slideViewPr>
    <p:cSldViewPr snapToGrid="0">
      <p:cViewPr varScale="1">
        <p:scale>
          <a:sx n="67" d="100"/>
          <a:sy n="67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8E1A-951C-4636-B4C7-2426BF125CF9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DEF4B-3A90-4DE4-AF91-E531E8EE9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5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E5AB4-6DAB-460B-B1F2-D187681C3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1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2254C-B2CA-47D4-BFD4-19CC24CAB2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E1EE5-6A75-46C7-B7A1-1981E51235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35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E1EE5-6A75-46C7-B7A1-1981E51235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E1EE5-6A75-46C7-B7A1-1981E51235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421126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A92F-10B5-457C-A831-D4CB54ABFC7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4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E1EE5-6A75-46C7-B7A1-1981E51235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222045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58126-18EF-0746-E9ED-C7C2553EB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8F7F97-FC96-D8AB-B62C-4FC664346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DD60D-ECF9-3430-AD40-EC4DB980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2CC2A-534C-AFBA-AC42-35FC06F7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FAC8BE-1C30-5B0C-8A18-51937B61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15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6C2BE-B6E0-0E34-AF24-DE7E0D8D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DD8941-F452-0096-385C-F96AF3FEB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C51AFD-3DBC-16B2-7953-CEE4860A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476990-1DBB-6799-B0DE-060DF349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EC3A6-1CE9-869D-1433-E71309D7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3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979774-36D3-CC2F-56E7-83FCB8EC2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8E9BF1-4221-4ABF-579E-BC1D6336E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8FCC0-4BFF-E26E-70AC-47FB86D8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4B0B07-3739-AD1B-B911-2D72979A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CB4E1F-79ED-1D8C-377F-B6650C41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8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645-7825-4F57-933A-851DDD367934}" type="datetime1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61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8CE2-458E-4E26-A523-50EEE60F5913}" type="datetime1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0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F99C-E41F-45B2-B160-68401CF7020E}" type="datetime1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23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4FB3-65FF-4533-9167-2256A3B360A3}" type="datetime1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55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C556-999E-4A20-A604-399B7D340245}" type="datetime1">
              <a:rPr lang="fr-FR" smtClean="0"/>
              <a:t>20/10/2022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52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94C-5236-440B-B2F9-872A80E35B6A}" type="datetime1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522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0917-ED91-47F7-9413-0A625A4D1D64}" type="datetime1">
              <a:rPr lang="fr-FR" smtClean="0"/>
              <a:t>20/10/2022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0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4E8-F725-4866-A8C4-FBC1EC89BE02}" type="datetime1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EADB2-4F11-EB48-80A5-540D7567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F3F98-37B1-12C3-2BBF-5E51C448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CBC546-8ED8-FA6B-5C89-5CF10A4E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995FFA-D6F2-E8D9-D5E5-F400FC56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EEF861-E119-6224-001E-8A19BD50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562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944-35B0-4AC1-A9B5-FEBC7913A6F4}" type="datetime1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23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A208-0C26-4E9C-AB80-93F136E52283}" type="datetime1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3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C3BD-3DBE-45F2-9C9D-2BBEBA09D1C9}" type="datetime1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92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9E1C7-F7AC-0765-B1F2-90EFCD55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D1ADDE-06CC-F557-64B7-E74E7D61C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F702C2-F659-937B-7B61-C840D298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52991-F702-0BC4-D518-DD34403B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C687B-5E87-CE55-AF1E-397482E8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80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3649D-BFBE-9C09-992F-A7081746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F8AE12-C221-424E-30C3-D83A7BE1C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5A1C7-E4F7-5AC1-F6E0-970386875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27F63E-A45D-C3B0-BB37-772375BD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EB401D-530A-092F-B1F2-CC34EFD9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B68D7B-6C1C-DB2B-3B0C-B9962B7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1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0B4F4-5AD2-D0F4-B4FC-17D56658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E36B6B-D6DC-746D-F024-CB01E4733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AEDC04-1A3D-3954-A9E5-7FD6A947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A26F7A-41DE-518F-F2C7-FA7F04790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F8FF80-28A1-73B0-6A63-D18D65413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C6A426-9006-EC6B-2A86-56E583D9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FDE8D4-3D64-5B39-8289-A8B5948F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CD4DE-09BE-FF49-E901-5E3E0D38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0BC05-61D3-BC81-B998-215331FE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36BE5E-5588-9E98-2512-8C470CD2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0CC6AF-E111-5131-6903-C1FF4491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6734CA-28B7-BF8E-1494-2403F689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6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A4BC75-E47E-5CC2-0F20-3D5FAF8A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70E327-1F2A-B02B-E255-21C2BF31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66B9C9-F357-DB14-15E8-008DCCCC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61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625ED-347B-561D-6965-1F4469C1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CADBAE-3256-9A8D-2454-82A5C14D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EEE05C-D024-B6FB-6287-85A30AF36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656C0-4171-78F2-CE96-2E3ED8A4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ED7743-D0A5-41B3-5360-B8A3827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729097-EFB4-6CFF-3037-61973FFC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04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E3BC1-9F7E-FA57-C00F-537FDBE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E049D6-E5BC-1C34-7770-9A92BA69D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417BB4-265A-8842-53D4-B2D7BBBC5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0041EA-91A2-21C4-BAF2-48E1C8AF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7283BC-3FCC-1BEF-DA7F-8528A8A5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D33E68-2F6B-5826-B216-476D8D58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0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1EE0F0-BE48-C71E-30D7-B0DC832C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527A6-7087-7687-9840-C0A53ED5F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E57C56-1681-B008-DB90-756E4A88B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F67E-B557-4E65-AA43-C9964509E6D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96054-18E8-79EF-4D51-EBE5006A6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71B37-FC4F-7BA9-8196-2F85B4A6B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F4D14-DD3F-4A6B-950C-C751579E9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DF26-A2AB-4C14-961A-D59A383B8832}" type="datetime1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5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moodle.abes.fr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aprika.idref.fr/?lastname=morel&amp;firstname=camille&amp;ppns=050143409,238103404,0962387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208213" y="1166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rgbClr val="1E2B62"/>
                </a:solidFill>
              </a:rPr>
              <a:t>paprika.idref.fr : nouvelles modalités de recherche et focus sur les enrichissements depuis son ouverture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95672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847528" y="2936424"/>
            <a:ext cx="40324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  <a:latin typeface="Calibri"/>
              </a:rPr>
              <a:t>Description</a:t>
            </a:r>
            <a:endParaRPr lang="fr-FR" dirty="0">
              <a:solidFill>
                <a:srgbClr val="1F497D"/>
              </a:solidFill>
              <a:latin typeface="Calibri"/>
            </a:endParaRPr>
          </a:p>
          <a:p>
            <a:r>
              <a:rPr lang="fr-FR" sz="1600" dirty="0"/>
              <a:t>L’application est ouverte depuis mars 2019 à l’ensemble des catalogueurs du </a:t>
            </a:r>
            <a:r>
              <a:rPr lang="fr-FR" sz="1600" dirty="0" err="1"/>
              <a:t>Sudoc</a:t>
            </a:r>
            <a:r>
              <a:rPr lang="fr-FR" sz="1600" dirty="0"/>
              <a:t>. Ce </a:t>
            </a:r>
            <a:r>
              <a:rPr lang="fr-FR" sz="1600" dirty="0" err="1"/>
              <a:t>j.e</a:t>
            </a:r>
            <a:r>
              <a:rPr lang="fr-FR" sz="1600" dirty="0"/>
              <a:t>-cours vous invite à découvrir les nouvelles modalités de recherche et d’affichage des autorités et des points d’accès. Ce sera aussi l’occasion de passer en revue quelques fonctionnalités intéressantes ajoutées ces deux dernières années.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0016" y="2936424"/>
            <a:ext cx="41044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  <a:latin typeface="Calibri"/>
              </a:rPr>
              <a:t>Public</a:t>
            </a:r>
            <a:endParaRPr lang="fr-FR" dirty="0">
              <a:solidFill>
                <a:srgbClr val="1F497D"/>
              </a:solidFill>
              <a:latin typeface="Calibri"/>
            </a:endParaRPr>
          </a:p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Coordinateurs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Sudoc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Correspondants autorité</a:t>
            </a:r>
          </a:p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Correspondants catalogage</a:t>
            </a:r>
          </a:p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Catalogueurs</a:t>
            </a: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32878" y="5240536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1F497D"/>
                </a:solidFill>
                <a:latin typeface="Calibri"/>
              </a:rPr>
              <a:t>Intervenant</a:t>
            </a: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Calibri"/>
              </a:rPr>
              <a:t>Aline Le Provost </a:t>
            </a:r>
            <a:r>
              <a:rPr lang="fr-F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(service autorités &amp; référentiels)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39616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prstClr val="black"/>
                </a:solidFill>
                <a:latin typeface="Calibri"/>
              </a:rPr>
              <a:t>La formation débutera à 11h, merci de votre patience…</a:t>
            </a:r>
            <a:br>
              <a:rPr lang="fr-FR" sz="1100" dirty="0">
                <a:solidFill>
                  <a:prstClr val="black"/>
                </a:solidFill>
                <a:latin typeface="Calibri"/>
              </a:rPr>
            </a:br>
            <a:r>
              <a:rPr lang="fr-FR" sz="1100" u="sng" dirty="0">
                <a:solidFill>
                  <a:prstClr val="black"/>
                </a:solidFill>
                <a:latin typeface="Calibri"/>
              </a:rPr>
              <a:t>Attention :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 La session sera enregistrée afin d'être diffusée sur notre plateforme d'autoformation </a:t>
            </a:r>
            <a:r>
              <a:rPr lang="fr-FR" sz="1100" dirty="0">
                <a:solidFill>
                  <a:prstClr val="black"/>
                </a:solidFill>
                <a:latin typeface="Calibri"/>
                <a:hlinkClick r:id="rId5"/>
              </a:rPr>
              <a:t>http://moodle.abes.fr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.</a:t>
            </a:r>
            <a:br>
              <a:rPr lang="fr-FR" sz="1100" dirty="0">
                <a:solidFill>
                  <a:prstClr val="black"/>
                </a:solidFill>
                <a:latin typeface="Calibri"/>
              </a:rPr>
            </a:br>
            <a:r>
              <a:rPr lang="fr-FR" sz="1100" dirty="0">
                <a:solidFill>
                  <a:prstClr val="black"/>
                </a:solidFill>
                <a:latin typeface="Calibri"/>
              </a:rPr>
              <a:t>En 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4973" y="4237959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286935"/>
            <a:ext cx="1831471" cy="6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6DA3E465-456B-CFEB-1264-8FAD085DF466}"/>
              </a:ext>
            </a:extLst>
          </p:cNvPr>
          <p:cNvSpPr txBox="1"/>
          <p:nvPr/>
        </p:nvSpPr>
        <p:spPr>
          <a:xfrm>
            <a:off x="2425951" y="1908453"/>
            <a:ext cx="10601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APRES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CF0A7E-6657-9970-93C4-03A1D079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89"/>
          <a:stretch/>
        </p:blipFill>
        <p:spPr>
          <a:xfrm>
            <a:off x="-1" y="2547351"/>
            <a:ext cx="5880349" cy="333488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A67AF38-7732-BC11-DD0A-FCE69ACFD6EE}"/>
              </a:ext>
            </a:extLst>
          </p:cNvPr>
          <p:cNvSpPr txBox="1"/>
          <p:nvPr/>
        </p:nvSpPr>
        <p:spPr>
          <a:xfrm>
            <a:off x="6013923" y="1822728"/>
            <a:ext cx="59875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recherche initiale est une </a:t>
            </a:r>
            <a:r>
              <a:rPr lang="fr-FR" b="1" dirty="0"/>
              <a:t>recherche plus restreinte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La recherche initiale n'est cependant pas strictement exacte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intègre la possibilité que l'appellation soit constituée de plusieurs noms et/ou prénoms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recherche l'initiale du prénom s'il s'agit d'un prénom complet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ajoute la troncature sur le prénom si ce dernier est une initiale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Exemple : recherche « Tricot, Jean »</a:t>
            </a:r>
          </a:p>
          <a:p>
            <a:r>
              <a:rPr lang="fr-FR" dirty="0"/>
              <a:t>10 autorités et 6 points d’accès non liés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0BF9B9A-2770-8232-32B0-FB33BC461450}"/>
              </a:ext>
            </a:extLst>
          </p:cNvPr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Une recherche initiale plus restreinte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7753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FDF43D-830F-549F-BCFB-194B3652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6" y="1777101"/>
            <a:ext cx="6818432" cy="44585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ACD6B17-7B63-B671-FD32-EBB3544D5858}"/>
              </a:ext>
            </a:extLst>
          </p:cNvPr>
          <p:cNvSpPr txBox="1"/>
          <p:nvPr/>
        </p:nvSpPr>
        <p:spPr>
          <a:xfrm>
            <a:off x="7391400" y="1509335"/>
            <a:ext cx="46311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filtre permet de </a:t>
            </a:r>
            <a:r>
              <a:rPr lang="fr-FR" b="1" dirty="0"/>
              <a:t>réduire ou étendre le </a:t>
            </a:r>
          </a:p>
          <a:p>
            <a:r>
              <a:rPr lang="fr-FR" b="1" dirty="0"/>
              <a:t>sous-ensemble des autorités et points d’accès non liés</a:t>
            </a:r>
            <a:r>
              <a:rPr lang="fr-FR" dirty="0"/>
              <a:t>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exclure de l’écran des autorités et des points d'accès non liés.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ajouter à l’écran des autorités et des points d'accès non liés qui n’ont pas été proposés par la recherche initiale.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appellations sont listées sur 2 niveaux :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>
                <a:solidFill>
                  <a:srgbClr val="FF0000"/>
                </a:solidFill>
              </a:rPr>
              <a:t> niveau </a:t>
            </a:r>
            <a:r>
              <a:rPr lang="fr-FR" dirty="0"/>
              <a:t>répartit les appellations dans cinq catégories en fonction de leur proximité avec l'appellation exacte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 </a:t>
            </a:r>
            <a:r>
              <a:rPr lang="fr-FR" dirty="0">
                <a:solidFill>
                  <a:srgbClr val="00B050"/>
                </a:solidFill>
              </a:rPr>
              <a:t>2</a:t>
            </a:r>
            <a:r>
              <a:rPr lang="fr-FR" baseline="30000" dirty="0">
                <a:solidFill>
                  <a:srgbClr val="00B050"/>
                </a:solidFill>
              </a:rPr>
              <a:t>nd </a:t>
            </a:r>
            <a:r>
              <a:rPr lang="fr-FR" dirty="0">
                <a:solidFill>
                  <a:srgbClr val="00B050"/>
                </a:solidFill>
              </a:rPr>
              <a:t>niveau </a:t>
            </a:r>
            <a:r>
              <a:rPr lang="fr-FR" dirty="0"/>
              <a:t>regroupe par appellation les autorités et points d’accès non liés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B9FAA1-47F8-DFFC-190B-91999CE06CED}"/>
              </a:ext>
            </a:extLst>
          </p:cNvPr>
          <p:cNvSpPr txBox="1"/>
          <p:nvPr/>
        </p:nvSpPr>
        <p:spPr>
          <a:xfrm>
            <a:off x="4075503" y="2881557"/>
            <a:ext cx="2767552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1</a:t>
            </a:r>
            <a:r>
              <a:rPr lang="fr-FR" sz="1600" baseline="30000" dirty="0">
                <a:solidFill>
                  <a:srgbClr val="FF0000"/>
                </a:solidFill>
              </a:rPr>
              <a:t>er</a:t>
            </a:r>
            <a:r>
              <a:rPr lang="fr-FR" sz="1600" dirty="0">
                <a:solidFill>
                  <a:srgbClr val="FF0000"/>
                </a:solidFill>
              </a:rPr>
              <a:t> niveau : catégorie proximité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FFD830C-66E0-56C5-2244-2C6E9CA218C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522928" y="3050834"/>
            <a:ext cx="1552575" cy="286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9535E1B-F1F2-E17B-6298-5F61384D0D71}"/>
              </a:ext>
            </a:extLst>
          </p:cNvPr>
          <p:cNvSpPr txBox="1"/>
          <p:nvPr/>
        </p:nvSpPr>
        <p:spPr>
          <a:xfrm>
            <a:off x="4075503" y="3607112"/>
            <a:ext cx="2115579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2</a:t>
            </a:r>
            <a:r>
              <a:rPr lang="fr-FR" sz="1600" baseline="30000" dirty="0">
                <a:solidFill>
                  <a:srgbClr val="00B050"/>
                </a:solidFill>
              </a:rPr>
              <a:t>nd</a:t>
            </a:r>
            <a:r>
              <a:rPr lang="fr-FR" sz="1600" dirty="0">
                <a:solidFill>
                  <a:srgbClr val="00B050"/>
                </a:solidFill>
              </a:rPr>
              <a:t> niveau : appellation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0C59EB8-31A9-763A-C31C-95C636149EA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22928" y="3776389"/>
            <a:ext cx="1552575" cy="286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id="{639F64BE-34FD-768F-79C2-B257D9389CD8}"/>
              </a:ext>
            </a:extLst>
          </p:cNvPr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Nouvelle configuration du filtre des appellations</a:t>
            </a:r>
            <a:endParaRPr lang="fr-FR" sz="2800" dirty="0"/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CEE1AAAC-2CA4-956B-44C9-E181FD348805}"/>
              </a:ext>
            </a:extLst>
          </p:cNvPr>
          <p:cNvSpPr/>
          <p:nvPr/>
        </p:nvSpPr>
        <p:spPr>
          <a:xfrm>
            <a:off x="1015334" y="2531694"/>
            <a:ext cx="1220969" cy="330777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CE88DC6-D859-079E-96EF-55F47496C063}"/>
              </a:ext>
            </a:extLst>
          </p:cNvPr>
          <p:cNvCxnSpPr>
            <a:cxnSpLocks/>
            <a:stCxn id="7" idx="1"/>
            <a:endCxn id="2" idx="3"/>
          </p:cNvCxnSpPr>
          <p:nvPr/>
        </p:nvCxnSpPr>
        <p:spPr>
          <a:xfrm flipH="1">
            <a:off x="2236303" y="1993736"/>
            <a:ext cx="682488" cy="703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70B3760-9830-431D-C007-403B4D361056}"/>
              </a:ext>
            </a:extLst>
          </p:cNvPr>
          <p:cNvSpPr txBox="1"/>
          <p:nvPr/>
        </p:nvSpPr>
        <p:spPr>
          <a:xfrm>
            <a:off x="2918791" y="1732126"/>
            <a:ext cx="368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Compteur du nombre d’autorité et de points d’accès non liés sélectionnés</a:t>
            </a:r>
          </a:p>
        </p:txBody>
      </p:sp>
    </p:spTree>
    <p:extLst>
      <p:ext uri="{BB962C8B-B14F-4D97-AF65-F5344CB8AC3E}">
        <p14:creationId xmlns:p14="http://schemas.microsoft.com/office/powerpoint/2010/main" val="28523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FFC000"/>
                </a:solidFill>
              </a:rPr>
              <a:t>Focus sur quelques fonctionnalités intéressantes ajoutées ces deux dernières années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200" dirty="0"/>
              <a:t>1) </a:t>
            </a:r>
            <a:r>
              <a:rPr lang="fr-FR" sz="2200" dirty="0" err="1"/>
              <a:t>Qualinka</a:t>
            </a:r>
            <a:endParaRPr lang="fr-FR" sz="2200" dirty="0"/>
          </a:p>
          <a:p>
            <a:r>
              <a:rPr lang="fr-FR" sz="2200" dirty="0"/>
              <a:t>2) Enregistrement des actions</a:t>
            </a:r>
          </a:p>
          <a:p>
            <a:r>
              <a:rPr lang="fr-FR" sz="2200" dirty="0"/>
              <a:t>3) Contrôle des données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5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2CBC24-87C7-7CC4-299D-AC3E0536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sz="2800" dirty="0"/>
              <a:t>Mars 2020</a:t>
            </a:r>
          </a:p>
          <a:p>
            <a:pPr lvl="2"/>
            <a:r>
              <a:rPr lang="fr-FR" sz="2400" dirty="0"/>
              <a:t>Nouvelle version : beaucoup plus rapide</a:t>
            </a:r>
            <a:endParaRPr lang="fr-FR" dirty="0"/>
          </a:p>
          <a:p>
            <a:pPr lvl="1"/>
            <a:r>
              <a:rPr lang="fr-FR" sz="2800" dirty="0"/>
              <a:t>Janvier 2021 </a:t>
            </a:r>
          </a:p>
          <a:p>
            <a:pPr lvl="2"/>
            <a:r>
              <a:rPr lang="fr-FR" sz="2400" dirty="0"/>
              <a:t>Informations exploitées sont visibles</a:t>
            </a:r>
          </a:p>
          <a:p>
            <a:pPr lvl="1"/>
            <a:r>
              <a:rPr lang="fr-FR" sz="2800" dirty="0"/>
              <a:t>Décembre 2021</a:t>
            </a:r>
          </a:p>
          <a:p>
            <a:pPr lvl="2"/>
            <a:r>
              <a:rPr lang="fr-FR" sz="2400" dirty="0"/>
              <a:t>Correction d’un point technique qui pouvait faire échouer les requêtes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Rappel</a:t>
            </a:r>
            <a:endParaRPr lang="fr-FR" sz="2400" dirty="0"/>
          </a:p>
          <a:p>
            <a:pPr marL="0" indent="0">
              <a:buNone/>
            </a:pPr>
            <a:r>
              <a:rPr lang="fr-FR" sz="2400" dirty="0" err="1"/>
              <a:t>Qualinka</a:t>
            </a:r>
            <a:r>
              <a:rPr lang="fr-FR" sz="2400" dirty="0"/>
              <a:t> est un programme de liage et de diagnostic automatisé. </a:t>
            </a:r>
          </a:p>
          <a:p>
            <a:pPr marL="0" indent="0">
              <a:buNone/>
            </a:pPr>
            <a:r>
              <a:rPr lang="fr-FR" sz="2400" dirty="0"/>
              <a:t>Ce diagnostic est disponible en cliquant sur le bouton        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6434954-A9F3-93F6-4E2F-E79D4D388506}"/>
              </a:ext>
            </a:extLst>
          </p:cNvPr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1)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</a:rPr>
              <a:t>Qualinka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DCF426-3B30-2112-5E0A-2F72D6CB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17" y="5381761"/>
            <a:ext cx="417443" cy="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7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1B90C0C-33B0-2AC8-31F5-4169C5F8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informations exploitées par </a:t>
            </a:r>
            <a:r>
              <a:rPr lang="fr-FR" sz="2800" dirty="0" err="1"/>
              <a:t>Qualinka</a:t>
            </a:r>
            <a:r>
              <a:rPr lang="fr-FR" sz="2800" dirty="0"/>
              <a:t> sont visibles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0171D9-5DD3-36C6-EC4B-F05AF38D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Janvier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7EEA0E-F8AE-C0ED-9118-D196F956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94" y="2605212"/>
            <a:ext cx="8157411" cy="30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82774-15B6-B493-E586-D23341686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Septembre 2019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2FE812-73DE-EF16-FBC4-36200C96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5074"/>
            <a:ext cx="3086100" cy="1981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F86B51-1137-2392-0588-78579B7FA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81" t="50972" r="6094" b="18194"/>
          <a:stretch/>
        </p:blipFill>
        <p:spPr>
          <a:xfrm>
            <a:off x="6096000" y="2505074"/>
            <a:ext cx="5257800" cy="21145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8F62F0A-7EFB-8F29-52C4-31EB1BC71B8A}"/>
              </a:ext>
            </a:extLst>
          </p:cNvPr>
          <p:cNvSpPr txBox="1"/>
          <p:nvPr/>
        </p:nvSpPr>
        <p:spPr>
          <a:xfrm>
            <a:off x="838200" y="4685287"/>
            <a:ext cx="4695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/>
              <a:t>Les actions non enregistrées sont visibles sur l’écran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853D0A-23E0-44FB-6ECF-EB2B706D28AF}"/>
              </a:ext>
            </a:extLst>
          </p:cNvPr>
          <p:cNvSpPr txBox="1"/>
          <p:nvPr/>
        </p:nvSpPr>
        <p:spPr>
          <a:xfrm>
            <a:off x="6096000" y="4885312"/>
            <a:ext cx="5257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/>
              <a:t>Il est possible d’enregistrer directement sur l’écran (faire clic droit &gt; « Enregistrer… »)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D0BB6A1-1E0E-30A2-50FB-7596D8AFDED0}"/>
              </a:ext>
            </a:extLst>
          </p:cNvPr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2) Enregistrement des actions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4057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6835D-2BE9-DBAB-C069-DEFD86ABA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Mars 2020</a:t>
            </a:r>
          </a:p>
          <a:p>
            <a:pPr lvl="1"/>
            <a:r>
              <a:rPr lang="fr-FR" dirty="0"/>
              <a:t>Identification des notices importées de STAR</a:t>
            </a:r>
          </a:p>
          <a:p>
            <a:r>
              <a:rPr lang="fr-FR" dirty="0"/>
              <a:t>Janvier 2021</a:t>
            </a:r>
          </a:p>
          <a:p>
            <a:pPr lvl="1"/>
            <a:r>
              <a:rPr lang="fr-FR" dirty="0"/>
              <a:t>Identification des sources des autorités</a:t>
            </a:r>
          </a:p>
          <a:p>
            <a:pPr lvl="1"/>
            <a:r>
              <a:rPr lang="fr-FR" dirty="0"/>
              <a:t>[BÊTA] Paramètre &lt;</a:t>
            </a:r>
            <a:r>
              <a:rPr lang="fr-FR" dirty="0" err="1"/>
              <a:t>ppns</a:t>
            </a:r>
            <a:r>
              <a:rPr lang="fr-FR" dirty="0"/>
              <a:t>&gt; pour mettre en évidence des points d’accès ou des autorités sur l’écran</a:t>
            </a:r>
          </a:p>
          <a:p>
            <a:r>
              <a:rPr lang="fr-FR" dirty="0"/>
              <a:t>Nouveautés octobre 2022 </a:t>
            </a:r>
          </a:p>
          <a:p>
            <a:pPr lvl="1"/>
            <a:r>
              <a:rPr lang="fr-FR" dirty="0"/>
              <a:t>Distinction notices localisées/non localisées</a:t>
            </a:r>
          </a:p>
          <a:p>
            <a:pPr lvl="1"/>
            <a:r>
              <a:rPr lang="fr-FR" dirty="0"/>
              <a:t>Les points d’accès issus de données locales ne sont plus affichés</a:t>
            </a:r>
          </a:p>
          <a:p>
            <a:pPr lvl="1"/>
            <a:r>
              <a:rPr lang="fr-FR" dirty="0"/>
              <a:t>Affichage de la note de thèse dans la vue détaillée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619D71-6F3E-566D-F475-51CEC1807815}"/>
              </a:ext>
            </a:extLst>
          </p:cNvPr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3) Contrôle des données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1758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2151CB6-3C74-1924-BC06-5FB6B095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Identification des sources des autorités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1F2167A-696D-BE3C-0233-1AF0F61A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Janvier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8A1008-7046-DF4A-49B4-2987E1D1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03" y="2425719"/>
            <a:ext cx="5208991" cy="23677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3DEFA3-A9A6-1302-8250-64215082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397" y="1984670"/>
            <a:ext cx="3126653" cy="33443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9D7A15-DA9E-30AB-9464-D984538C124B}"/>
              </a:ext>
            </a:extLst>
          </p:cNvPr>
          <p:cNvSpPr txBox="1"/>
          <p:nvPr/>
        </p:nvSpPr>
        <p:spPr>
          <a:xfrm>
            <a:off x="7065097" y="5530632"/>
            <a:ext cx="4736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/>
              <a:t>La source mentionnée est étendue à tous les documents dont le titre est identique ou très proche.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ECF318-BE09-006D-5C2A-8F377594DF85}"/>
              </a:ext>
            </a:extLst>
          </p:cNvPr>
          <p:cNvSpPr txBox="1"/>
          <p:nvPr/>
        </p:nvSpPr>
        <p:spPr>
          <a:xfrm>
            <a:off x="1400173" y="4995073"/>
            <a:ext cx="3905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/>
              <a:t>La source mentionnée correspond à un seul document.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E58E7B5-E7EB-9061-AAA1-19F9440CC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5" y="5182591"/>
            <a:ext cx="292820" cy="2928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425DB7A-EBEA-5894-1A2D-C6F63B62D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29" y="5707387"/>
            <a:ext cx="292820" cy="2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0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2CD76-1D1B-A984-CEC6-E48EC276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Identification des notices importées de STAR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916EAA-1257-AB30-C109-6CC4EC163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Mars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081AA6-958D-68B9-D2C0-449A19330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622"/>
          <a:stretch/>
        </p:blipFill>
        <p:spPr>
          <a:xfrm>
            <a:off x="0" y="2576513"/>
            <a:ext cx="5000815" cy="3024187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4BC4448C-6ECB-A974-B662-790A27D62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47" t="49873" r="37970" b="43341"/>
          <a:stretch/>
        </p:blipFill>
        <p:spPr>
          <a:xfrm>
            <a:off x="7419973" y="4921250"/>
            <a:ext cx="2643188" cy="476250"/>
          </a:xfrm>
          <a:prstGeom prst="rect">
            <a:avLst/>
          </a:prstGeom>
        </p:spPr>
      </p:pic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id="{63F81CF9-D1AD-6A21-0975-C5E678ECB7BA}"/>
              </a:ext>
            </a:extLst>
          </p:cNvPr>
          <p:cNvSpPr/>
          <p:nvPr/>
        </p:nvSpPr>
        <p:spPr>
          <a:xfrm>
            <a:off x="1502352" y="4020344"/>
            <a:ext cx="593148" cy="330777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6606B98-F61F-B6DA-4DEA-46E33060F100}"/>
              </a:ext>
            </a:extLst>
          </p:cNvPr>
          <p:cNvCxnSpPr>
            <a:cxnSpLocks/>
            <a:stCxn id="11" idx="1"/>
            <a:endCxn id="7" idx="3"/>
          </p:cNvCxnSpPr>
          <p:nvPr/>
        </p:nvCxnSpPr>
        <p:spPr>
          <a:xfrm flipH="1">
            <a:off x="2095500" y="2685617"/>
            <a:ext cx="3714751" cy="15001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E3937D90-9CDC-CC05-7A54-51E1F6DE2CE8}"/>
              </a:ext>
            </a:extLst>
          </p:cNvPr>
          <p:cNvSpPr/>
          <p:nvPr/>
        </p:nvSpPr>
        <p:spPr>
          <a:xfrm>
            <a:off x="5810251" y="2358735"/>
            <a:ext cx="190500" cy="653763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149C097-8F34-3BB4-59B6-AAC9B9F17214}"/>
              </a:ext>
            </a:extLst>
          </p:cNvPr>
          <p:cNvSpPr txBox="1">
            <a:spLocks/>
          </p:cNvSpPr>
          <p:nvPr/>
        </p:nvSpPr>
        <p:spPr>
          <a:xfrm>
            <a:off x="5895974" y="1825625"/>
            <a:ext cx="5457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Dans Paprika, il est impossible d’agir sur les notices importées de STAR.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Les points d’accès issus de ces notices sont identifiés dans la vue détaillée.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/>
              <a:t>Rappel : </a:t>
            </a:r>
            <a:r>
              <a:rPr lang="fr-FR" sz="2400" dirty="0"/>
              <a:t>toute modification sur ces notices doit être faites dans STAR ; les données de STAR seront alors renvoyées au </a:t>
            </a:r>
            <a:r>
              <a:rPr lang="fr-FR" sz="2400" dirty="0" err="1"/>
              <a:t>Sudoc</a:t>
            </a:r>
            <a:r>
              <a:rPr lang="fr-FR" sz="2400" dirty="0"/>
              <a:t> pour mettre à jour la notice bibliographique initialement créée.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Le message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s’affiche lors d’une tentative d’enregistrement de toute action sur ce point d’accès</a:t>
            </a:r>
          </a:p>
        </p:txBody>
      </p:sp>
    </p:spTree>
    <p:extLst>
      <p:ext uri="{BB962C8B-B14F-4D97-AF65-F5344CB8AC3E}">
        <p14:creationId xmlns:p14="http://schemas.microsoft.com/office/powerpoint/2010/main" val="362370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BA89E-8C98-9996-0610-12916619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i="1" dirty="0"/>
              <a:t>[BÊTA] </a:t>
            </a:r>
            <a:r>
              <a:rPr lang="fr-FR" sz="3200" dirty="0"/>
              <a:t>paramètre &lt;</a:t>
            </a:r>
            <a:r>
              <a:rPr lang="fr-FR" sz="3200" dirty="0" err="1"/>
              <a:t>ppns</a:t>
            </a:r>
            <a:r>
              <a:rPr lang="fr-FR" sz="3200" dirty="0"/>
              <a:t>&gt; pour mettre en évidence des points d’accès ou des autorités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8A69B01-2857-465D-8440-0EC25AF3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Janvier 2021</a:t>
            </a:r>
          </a:p>
          <a:p>
            <a:pPr marL="0" indent="0">
              <a:buNone/>
            </a:pPr>
            <a:r>
              <a:rPr lang="fr-FR" sz="2200" dirty="0"/>
              <a:t>Préciser une liste de </a:t>
            </a:r>
            <a:r>
              <a:rPr lang="fr-FR" sz="2200" dirty="0" err="1"/>
              <a:t>ppns</a:t>
            </a:r>
            <a:r>
              <a:rPr lang="fr-FR" sz="2200" dirty="0"/>
              <a:t> séparés chacun par une virgule.</a:t>
            </a:r>
          </a:p>
          <a:p>
            <a:pPr marL="0" indent="0">
              <a:buNone/>
            </a:pPr>
            <a:r>
              <a:rPr lang="fr-FR" sz="2200" dirty="0"/>
              <a:t>Exemple :</a:t>
            </a:r>
            <a:r>
              <a:rPr lang="fr-FR" sz="2200" dirty="0">
                <a:hlinkClick r:id="rId2" tooltip="https://paprika.idref.fr/?lastname=morel&amp;firstname=camille&amp;ppns=050143409,238103404,096238712 (nouvelle fenêtre)"/>
              </a:rPr>
              <a:t> </a:t>
            </a:r>
            <a:r>
              <a:rPr lang="fr-FR" sz="1800" dirty="0">
                <a:hlinkClick r:id="rId2" tooltip="https://paprika.idref.fr/?lastname=morel&amp;firstname=camille&amp;ppns=050143409,238103404,096238712 (nouvelle fenêtre)"/>
              </a:rPr>
              <a:t>https://paprika.idref.fr/?lastname=morel&amp;firstname=camille&amp;ppns=050143409,238103404,096238712</a:t>
            </a:r>
            <a:endParaRPr lang="fr-FR" sz="18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71875635-7BFD-E8F0-096D-85F45CEBD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99" r="10558" b="65122"/>
          <a:stretch/>
        </p:blipFill>
        <p:spPr>
          <a:xfrm>
            <a:off x="0" y="3480087"/>
            <a:ext cx="12192000" cy="18462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5C7B6B4-0688-99F6-092C-D7048F1378A7}"/>
              </a:ext>
            </a:extLst>
          </p:cNvPr>
          <p:cNvSpPr txBox="1"/>
          <p:nvPr/>
        </p:nvSpPr>
        <p:spPr>
          <a:xfrm>
            <a:off x="835601" y="5504656"/>
            <a:ext cx="10515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/>
              <a:t>Les autorités et point(s) d'accès issus de la notice bibliographique passée en paramètre sont placés en haut de l'écran et la police de caractères de la forme retenue est agrandie.</a:t>
            </a:r>
          </a:p>
        </p:txBody>
      </p:sp>
      <p:sp>
        <p:nvSpPr>
          <p:cNvPr id="12" name="Rectangle à coins arrondis 3">
            <a:extLst>
              <a:ext uri="{FF2B5EF4-FFF2-40B4-BE49-F238E27FC236}">
                <a16:creationId xmlns:a16="http://schemas.microsoft.com/office/drawing/2014/main" id="{9CBA8242-62F6-1AFC-9846-249C1EAA98F1}"/>
              </a:ext>
            </a:extLst>
          </p:cNvPr>
          <p:cNvSpPr/>
          <p:nvPr/>
        </p:nvSpPr>
        <p:spPr>
          <a:xfrm>
            <a:off x="171448" y="4163219"/>
            <a:ext cx="936048" cy="62785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à coins arrondis 3">
            <a:extLst>
              <a:ext uri="{FF2B5EF4-FFF2-40B4-BE49-F238E27FC236}">
                <a16:creationId xmlns:a16="http://schemas.microsoft.com/office/drawing/2014/main" id="{8DEE65EA-A6D4-454F-D212-1F6438774308}"/>
              </a:ext>
            </a:extLst>
          </p:cNvPr>
          <p:cNvSpPr/>
          <p:nvPr/>
        </p:nvSpPr>
        <p:spPr>
          <a:xfrm>
            <a:off x="3345869" y="3686969"/>
            <a:ext cx="4781552" cy="34210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A34701-90D7-15FF-882B-B5D035A112BD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5736645" y="4029075"/>
            <a:ext cx="356756" cy="15041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8BEC122-FB25-A15C-C729-D792007D4419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1107496" y="4477147"/>
            <a:ext cx="4985905" cy="105608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9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952624" y="1556792"/>
            <a:ext cx="8535864" cy="4310608"/>
          </a:xfrm>
        </p:spPr>
        <p:txBody>
          <a:bodyPr>
            <a:normAutofit/>
          </a:bodyPr>
          <a:lstStyle/>
          <a:p>
            <a:pPr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Rappel des grands principes de l’application</a:t>
            </a:r>
          </a:p>
          <a:p>
            <a:pPr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Démo : rappel des fonctionnalités principales</a:t>
            </a:r>
          </a:p>
          <a:p>
            <a:pPr>
              <a:defRPr/>
            </a:pPr>
            <a:r>
              <a:rPr lang="fr-FR" dirty="0">
                <a:solidFill>
                  <a:srgbClr val="00B050"/>
                </a:solidFill>
              </a:rPr>
              <a:t>Nouvelles modalités de recherche</a:t>
            </a:r>
          </a:p>
          <a:p>
            <a:pPr>
              <a:defRPr/>
            </a:pPr>
            <a:r>
              <a:rPr lang="fr-FR" dirty="0">
                <a:solidFill>
                  <a:srgbClr val="FFC000"/>
                </a:solidFill>
              </a:rPr>
              <a:t>Focus sur quelques fonctionnalités intéressantes ajoutées ces deux dernières années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DCFD365-FD7D-9B21-27C4-4AA01FDA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Distinction des notices non localisées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D027DF-E9B4-6EEC-3830-7529875E9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Nouveauté octobre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7434FF-2278-68D8-D478-4D88DE9C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38" y="2347967"/>
            <a:ext cx="7510923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Rappel des grands principes de l’application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6752"/>
            <a:ext cx="9144000" cy="51435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4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Ecran d’accueil</a:t>
            </a:r>
          </a:p>
        </p:txBody>
      </p:sp>
    </p:spTree>
    <p:extLst>
      <p:ext uri="{BB962C8B-B14F-4D97-AF65-F5344CB8AC3E}">
        <p14:creationId xmlns:p14="http://schemas.microsoft.com/office/powerpoint/2010/main" val="12033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5D77B72-B490-B297-5A48-4B26D033F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309835"/>
            <a:ext cx="9143999" cy="514349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640023" y="1418118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054518" y="215796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07400" y="215796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38457" y="1417638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165150" y="1418628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270081" y="1540620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68990" y="4100955"/>
            <a:ext cx="2186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1. zone de la recherche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68148" y="4370610"/>
            <a:ext cx="1156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2. autorités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8148" y="4645483"/>
            <a:ext cx="2447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3. points d'accès sans liens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68149" y="4932395"/>
            <a:ext cx="2895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4. boutons d'actions génériques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68148" y="5209016"/>
            <a:ext cx="2767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5. console d'accompagnement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68150" y="5481693"/>
            <a:ext cx="2545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6. espace d'authentification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55675" y="2044779"/>
            <a:ext cx="2195756" cy="1143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Rectangle 36"/>
          <p:cNvSpPr/>
          <p:nvPr/>
        </p:nvSpPr>
        <p:spPr>
          <a:xfrm>
            <a:off x="2148722" y="1432076"/>
            <a:ext cx="1812223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Rectangle 37"/>
          <p:cNvSpPr/>
          <p:nvPr/>
        </p:nvSpPr>
        <p:spPr>
          <a:xfrm>
            <a:off x="4164728" y="1432076"/>
            <a:ext cx="3275978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Rectangle 38"/>
          <p:cNvSpPr/>
          <p:nvPr/>
        </p:nvSpPr>
        <p:spPr>
          <a:xfrm>
            <a:off x="8938457" y="1423716"/>
            <a:ext cx="1127841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Rectangle 39"/>
          <p:cNvSpPr/>
          <p:nvPr/>
        </p:nvSpPr>
        <p:spPr>
          <a:xfrm>
            <a:off x="10326307" y="1433914"/>
            <a:ext cx="208470" cy="42235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5</a:t>
            </a:fld>
            <a:endParaRPr lang="fr-FR"/>
          </a:p>
        </p:txBody>
      </p:sp>
      <p:sp>
        <p:nvSpPr>
          <p:cNvPr id="7" name="Forme en L 6">
            <a:extLst>
              <a:ext uri="{FF2B5EF4-FFF2-40B4-BE49-F238E27FC236}">
                <a16:creationId xmlns:a16="http://schemas.microsoft.com/office/drawing/2014/main" id="{050D6A47-948F-2F8C-D233-8E3F27A37F27}"/>
              </a:ext>
            </a:extLst>
          </p:cNvPr>
          <p:cNvSpPr/>
          <p:nvPr/>
        </p:nvSpPr>
        <p:spPr>
          <a:xfrm rot="10800000">
            <a:off x="3792632" y="2049492"/>
            <a:ext cx="6009166" cy="4035620"/>
          </a:xfrm>
          <a:prstGeom prst="corner">
            <a:avLst>
              <a:gd name="adj1" fmla="val 39615"/>
              <a:gd name="adj2" fmla="val 77851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94BE638-FC2A-5058-6ADC-24BC89E1F281}"/>
              </a:ext>
            </a:extLst>
          </p:cNvPr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Ecran de résultats</a:t>
            </a:r>
          </a:p>
        </p:txBody>
      </p:sp>
    </p:spTree>
    <p:extLst>
      <p:ext uri="{BB962C8B-B14F-4D97-AF65-F5344CB8AC3E}">
        <p14:creationId xmlns:p14="http://schemas.microsoft.com/office/powerpoint/2010/main" val="4046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8" grpId="0"/>
      <p:bldP spid="29" grpId="0"/>
      <p:bldP spid="30" grpId="0"/>
      <p:bldP spid="31" grpId="0"/>
      <p:bldP spid="32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60996" y="3327523"/>
            <a:ext cx="1570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Dans </a:t>
            </a:r>
            <a:r>
              <a:rPr lang="fr-FR" sz="1350" b="1" dirty="0" err="1"/>
              <a:t>WinIBW</a:t>
            </a:r>
            <a:r>
              <a:rPr lang="fr-FR" sz="1350" b="1" dirty="0"/>
              <a:t> cela correspond à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139131" y="3384092"/>
            <a:ext cx="1890491" cy="929030"/>
            <a:chOff x="2206633" y="-155448"/>
            <a:chExt cx="3003634" cy="1434627"/>
          </a:xfrm>
        </p:grpSpPr>
        <p:sp>
          <p:nvSpPr>
            <p:cNvPr id="14" name="Bulle ronde 13"/>
            <p:cNvSpPr/>
            <p:nvPr/>
          </p:nvSpPr>
          <p:spPr>
            <a:xfrm>
              <a:off x="2206633" y="-155448"/>
              <a:ext cx="3003634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516910" y="166852"/>
              <a:ext cx="2618692" cy="9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biblio : 10185949X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Point d’accès </a:t>
              </a:r>
              <a:r>
                <a:rPr lang="fr-FR" sz="1200" b="1" dirty="0"/>
                <a:t>non lié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530052" y="3409618"/>
            <a:ext cx="1890491" cy="940768"/>
            <a:chOff x="2206633" y="-155448"/>
            <a:chExt cx="3003634" cy="1434627"/>
          </a:xfrm>
        </p:grpSpPr>
        <p:sp>
          <p:nvSpPr>
            <p:cNvPr id="23" name="Bulle ronde 22"/>
            <p:cNvSpPr/>
            <p:nvPr/>
          </p:nvSpPr>
          <p:spPr>
            <a:xfrm>
              <a:off x="2206633" y="-155448"/>
              <a:ext cx="3003634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516910" y="166852"/>
              <a:ext cx="2616145" cy="985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biblio : 078845351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Point d’accès </a:t>
              </a:r>
              <a:r>
                <a:rPr lang="fr-FR" sz="1200" b="1" dirty="0"/>
                <a:t>lié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8492726" y="2987928"/>
            <a:ext cx="1909931" cy="940768"/>
            <a:chOff x="1893655" y="-155448"/>
            <a:chExt cx="3034523" cy="1434627"/>
          </a:xfrm>
        </p:grpSpPr>
        <p:sp>
          <p:nvSpPr>
            <p:cNvPr id="33" name="Bulle ronde 32"/>
            <p:cNvSpPr/>
            <p:nvPr/>
          </p:nvSpPr>
          <p:spPr>
            <a:xfrm>
              <a:off x="1893655" y="-155448"/>
              <a:ext cx="3003636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069977" y="120386"/>
              <a:ext cx="2858201" cy="985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autorité : 078846137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avec une source en 810</a:t>
              </a:r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671" y="4052888"/>
            <a:ext cx="2800350" cy="2157413"/>
          </a:xfrm>
          <a:prstGeom prst="rect">
            <a:avLst/>
          </a:prstGeom>
        </p:spPr>
      </p:pic>
      <p:grpSp>
        <p:nvGrpSpPr>
          <p:cNvPr id="40" name="Groupe 39"/>
          <p:cNvGrpSpPr/>
          <p:nvPr/>
        </p:nvGrpSpPr>
        <p:grpSpPr>
          <a:xfrm>
            <a:off x="4548755" y="4502725"/>
            <a:ext cx="2889380" cy="1697707"/>
            <a:chOff x="4231052" y="3889273"/>
            <a:chExt cx="3852507" cy="2263609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1052" y="3889273"/>
              <a:ext cx="3829050" cy="1571625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184" y="5448032"/>
              <a:ext cx="3762375" cy="41910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1184" y="5867132"/>
              <a:ext cx="2790825" cy="285750"/>
            </a:xfrm>
            <a:prstGeom prst="rect">
              <a:avLst/>
            </a:prstGeom>
          </p:spPr>
        </p:pic>
      </p:grpSp>
      <p:grpSp>
        <p:nvGrpSpPr>
          <p:cNvPr id="44" name="Groupe 43"/>
          <p:cNvGrpSpPr/>
          <p:nvPr/>
        </p:nvGrpSpPr>
        <p:grpSpPr>
          <a:xfrm>
            <a:off x="1561894" y="4441214"/>
            <a:ext cx="2792981" cy="1689514"/>
            <a:chOff x="50524" y="4499218"/>
            <a:chExt cx="3723974" cy="225268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48" y="6166093"/>
              <a:ext cx="3705225" cy="295275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24" y="6409003"/>
              <a:ext cx="2352675" cy="3429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48" y="4499218"/>
              <a:ext cx="3714750" cy="1666875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348" y="1640823"/>
            <a:ext cx="5200650" cy="1557171"/>
          </a:xfrm>
          <a:prstGeom prst="rect">
            <a:avLst/>
          </a:prstGeom>
        </p:spPr>
      </p:pic>
      <p:sp>
        <p:nvSpPr>
          <p:cNvPr id="45" name="Flèche droite 44"/>
          <p:cNvSpPr/>
          <p:nvPr/>
        </p:nvSpPr>
        <p:spPr>
          <a:xfrm rot="14305745">
            <a:off x="5336378" y="3031930"/>
            <a:ext cx="676122" cy="26611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6" name="Flèche droite 45"/>
          <p:cNvSpPr/>
          <p:nvPr/>
        </p:nvSpPr>
        <p:spPr>
          <a:xfrm rot="12984264">
            <a:off x="6530416" y="2487525"/>
            <a:ext cx="2154946" cy="24924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Flèche droite 27"/>
          <p:cNvSpPr/>
          <p:nvPr/>
        </p:nvSpPr>
        <p:spPr>
          <a:xfrm rot="15162027">
            <a:off x="2192254" y="2821415"/>
            <a:ext cx="810889" cy="26462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Représentation des autorités et des points d’accès</a:t>
            </a:r>
            <a:endParaRPr lang="fr-FR" sz="27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6</a:t>
            </a:fld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7104112" y="1334294"/>
            <a:ext cx="3505521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Dans Paprika, on voit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/>
              <a:t>une grande boîte des points d’accès non liés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/>
              <a:t>Une petite boîte de point d’accès non lié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/>
              <a:t>une grande boîte d’autorité contenant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/>
              <a:t>une petite boite de point d’accès lié</a:t>
            </a:r>
          </a:p>
        </p:txBody>
      </p:sp>
    </p:spTree>
    <p:extLst>
      <p:ext uri="{BB962C8B-B14F-4D97-AF65-F5344CB8AC3E}">
        <p14:creationId xmlns:p14="http://schemas.microsoft.com/office/powerpoint/2010/main" val="141464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Démo : rappel des fonctionnalités principales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52DF75B-4FD3-16FF-D586-A7E1CCD37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B050"/>
                </a:solidFill>
              </a:rPr>
              <a:t>Nouvelles modalités de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8C8E2-C514-D9A3-8F24-415E90EB4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r>
              <a:rPr lang="fr-FR" sz="2200" dirty="0"/>
              <a:t>Une recherche initiale plus restreinte</a:t>
            </a:r>
          </a:p>
          <a:p>
            <a:r>
              <a:rPr lang="fr-FR" sz="2200" dirty="0"/>
              <a:t>Nouvelle configuration du filtre des appellations</a:t>
            </a:r>
          </a:p>
          <a:p>
            <a:r>
              <a:rPr lang="fr-FR" sz="2200" dirty="0"/>
              <a:t>Plus de souplesse dans les recherches en cas d’absence ou de trop plein d’autorités</a:t>
            </a:r>
          </a:p>
        </p:txBody>
      </p:sp>
    </p:spTree>
    <p:extLst>
      <p:ext uri="{BB962C8B-B14F-4D97-AF65-F5344CB8AC3E}">
        <p14:creationId xmlns:p14="http://schemas.microsoft.com/office/powerpoint/2010/main" val="145625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0598"/>
          <a:stretch/>
        </p:blipFill>
        <p:spPr>
          <a:xfrm>
            <a:off x="0" y="2547351"/>
            <a:ext cx="5869609" cy="33348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25951" y="1908453"/>
            <a:ext cx="10601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AVANT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7157DA7-B9C7-90B4-6BC1-F7C89C29AEC9}"/>
              </a:ext>
            </a:extLst>
          </p:cNvPr>
          <p:cNvSpPr txBox="1"/>
          <p:nvPr/>
        </p:nvSpPr>
        <p:spPr>
          <a:xfrm>
            <a:off x="6013923" y="1822728"/>
            <a:ext cx="61876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recherche initiale était une </a:t>
            </a:r>
            <a:r>
              <a:rPr lang="fr-FR" b="1" dirty="0"/>
              <a:t>recherche étendue</a:t>
            </a:r>
            <a:r>
              <a:rPr lang="fr-FR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Recherche floue (« </a:t>
            </a:r>
            <a:r>
              <a:rPr lang="fr-FR" dirty="0" err="1">
                <a:solidFill>
                  <a:srgbClr val="FF0000"/>
                </a:solidFill>
              </a:rPr>
              <a:t>fuzzy</a:t>
            </a:r>
            <a:r>
              <a:rPr lang="fr-FR" dirty="0">
                <a:solidFill>
                  <a:srgbClr val="FF0000"/>
                </a:solidFill>
              </a:rPr>
              <a:t> »)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recherche avec troncature sur l’initiale du prénom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recherche en inversant le nom et le prénom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intègre la possibilité que l'appellation soit constituée de plusieurs noms et/ou prénoms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recherche l'initiale du prénom s'il s'agit d'un prénom complet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ajoute la troncature sur le prénom si ce dernier est une initiale</a:t>
            </a:r>
          </a:p>
          <a:p>
            <a:endParaRPr lang="fr-FR" dirty="0"/>
          </a:p>
          <a:p>
            <a:r>
              <a:rPr lang="fr-FR" b="1" dirty="0"/>
              <a:t>Exemple : recherche « Tricot, Jean »</a:t>
            </a:r>
          </a:p>
          <a:p>
            <a:r>
              <a:rPr lang="fr-FR" dirty="0"/>
              <a:t>20 autorités et 17 points d’accès non liés</a:t>
            </a:r>
          </a:p>
          <a:p>
            <a:r>
              <a:rPr lang="fr-FR" dirty="0"/>
              <a:t>Présence de bruit : « </a:t>
            </a:r>
            <a:r>
              <a:rPr lang="fr-FR" dirty="0" err="1"/>
              <a:t>Dricot</a:t>
            </a:r>
            <a:r>
              <a:rPr lang="fr-FR" dirty="0"/>
              <a:t> », « </a:t>
            </a:r>
            <a:r>
              <a:rPr lang="fr-FR" dirty="0" err="1"/>
              <a:t>Tribot</a:t>
            </a:r>
            <a:r>
              <a:rPr lang="fr-FR" dirty="0"/>
              <a:t> », « </a:t>
            </a:r>
            <a:r>
              <a:rPr lang="fr-FR" dirty="0" err="1"/>
              <a:t>Tricou</a:t>
            </a:r>
            <a:r>
              <a:rPr lang="fr-FR" dirty="0"/>
              <a:t> »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B9F57DC-12FD-2401-6C02-C901A5FC613E}"/>
              </a:ext>
            </a:extLst>
          </p:cNvPr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Une recherche initiale plus restreinte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018826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Grand écran</PresentationFormat>
  <Paragraphs>168</Paragraphs>
  <Slides>20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Thème Office</vt:lpstr>
      <vt:lpstr>1_Thème Office</vt:lpstr>
      <vt:lpstr>Présentation PowerPoint</vt:lpstr>
      <vt:lpstr>plan</vt:lpstr>
      <vt:lpstr>Rappel des grands principes de l’application</vt:lpstr>
      <vt:lpstr>Présentation PowerPoint</vt:lpstr>
      <vt:lpstr>Présentation PowerPoint</vt:lpstr>
      <vt:lpstr>Représentation des autorités et des points d’accès</vt:lpstr>
      <vt:lpstr>Démo : rappel des fonctionnalités principales</vt:lpstr>
      <vt:lpstr>Nouvelles modalités de recherche</vt:lpstr>
      <vt:lpstr>Présentation PowerPoint</vt:lpstr>
      <vt:lpstr>Présentation PowerPoint</vt:lpstr>
      <vt:lpstr>Présentation PowerPoint</vt:lpstr>
      <vt:lpstr>Focus sur quelques fonctionnalités intéressantes ajoutées ces deux dernières années</vt:lpstr>
      <vt:lpstr>Présentation PowerPoint</vt:lpstr>
      <vt:lpstr>Les informations exploitées par Qualinka sont visibles</vt:lpstr>
      <vt:lpstr>Présentation PowerPoint</vt:lpstr>
      <vt:lpstr>Présentation PowerPoint</vt:lpstr>
      <vt:lpstr>Identification des sources des autorités</vt:lpstr>
      <vt:lpstr>Identification des notices importées de STAR</vt:lpstr>
      <vt:lpstr>[BÊTA] paramètre &lt;ppns&gt; pour mettre en évidence des points d’accès ou des autorités</vt:lpstr>
      <vt:lpstr>Distinction des notices non localisées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2022-10-20T10:22:32Z</dcterms:created>
  <dcterms:modified xsi:type="dcterms:W3CDTF">2022-10-20T10:22:51Z</dcterms:modified>
</cp:coreProperties>
</file>