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5" r:id="rId6"/>
  </p:sldMasterIdLst>
  <p:notesMasterIdLst>
    <p:notesMasterId r:id="rId21"/>
  </p:notesMasterIdLst>
  <p:sldIdLst>
    <p:sldId id="292" r:id="rId7"/>
    <p:sldId id="361" r:id="rId8"/>
    <p:sldId id="400" r:id="rId9"/>
    <p:sldId id="392" r:id="rId10"/>
    <p:sldId id="394" r:id="rId11"/>
    <p:sldId id="399" r:id="rId12"/>
    <p:sldId id="393" r:id="rId13"/>
    <p:sldId id="332" r:id="rId14"/>
    <p:sldId id="395" r:id="rId15"/>
    <p:sldId id="396" r:id="rId16"/>
    <p:sldId id="397" r:id="rId17"/>
    <p:sldId id="333" r:id="rId18"/>
    <p:sldId id="398" r:id="rId19"/>
    <p:sldId id="390" r:id="rId20"/>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5D"/>
    <a:srgbClr val="3D7EDB"/>
    <a:srgbClr val="3333CC"/>
    <a:srgbClr val="EE6E2C"/>
    <a:srgbClr val="B482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377" autoAdjust="0"/>
  </p:normalViewPr>
  <p:slideViewPr>
    <p:cSldViewPr snapToGrid="0">
      <p:cViewPr varScale="1">
        <p:scale>
          <a:sx n="93" d="100"/>
          <a:sy n="93" d="100"/>
        </p:scale>
        <p:origin x="12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e Parra" userId="7dfd7dca-2b4c-4cbb-a0a5-0a673938f465" providerId="ADAL" clId="{3A04F8B4-5C79-403D-A547-E642E25ADDB7}"/>
    <pc:docChg chg="undo custSel modSld">
      <pc:chgData name="Morgane Parra" userId="7dfd7dca-2b4c-4cbb-a0a5-0a673938f465" providerId="ADAL" clId="{3A04F8B4-5C79-403D-A547-E642E25ADDB7}" dt="2023-09-25T16:10:50.371" v="232" actId="207"/>
      <pc:docMkLst>
        <pc:docMk/>
      </pc:docMkLst>
      <pc:sldChg chg="addSp delSp modSp mod">
        <pc:chgData name="Morgane Parra" userId="7dfd7dca-2b4c-4cbb-a0a5-0a673938f465" providerId="ADAL" clId="{3A04F8B4-5C79-403D-A547-E642E25ADDB7}" dt="2023-09-25T14:19:07.209" v="191" actId="20577"/>
        <pc:sldMkLst>
          <pc:docMk/>
          <pc:sldMk cId="1608402945" sldId="333"/>
        </pc:sldMkLst>
        <pc:spChg chg="mod">
          <ac:chgData name="Morgane Parra" userId="7dfd7dca-2b4c-4cbb-a0a5-0a673938f465" providerId="ADAL" clId="{3A04F8B4-5C79-403D-A547-E642E25ADDB7}" dt="2023-09-25T14:19:07.209" v="191" actId="20577"/>
          <ac:spMkLst>
            <pc:docMk/>
            <pc:sldMk cId="1608402945" sldId="333"/>
            <ac:spMk id="13" creationId="{00000000-0000-0000-0000-000000000000}"/>
          </ac:spMkLst>
        </pc:spChg>
        <pc:spChg chg="mod">
          <ac:chgData name="Morgane Parra" userId="7dfd7dca-2b4c-4cbb-a0a5-0a673938f465" providerId="ADAL" clId="{3A04F8B4-5C79-403D-A547-E642E25ADDB7}" dt="2023-09-25T14:16:04.376" v="46" actId="1076"/>
          <ac:spMkLst>
            <pc:docMk/>
            <pc:sldMk cId="1608402945" sldId="333"/>
            <ac:spMk id="28" creationId="{00000000-0000-0000-0000-000000000000}"/>
          </ac:spMkLst>
        </pc:spChg>
        <pc:spChg chg="mod">
          <ac:chgData name="Morgane Parra" userId="7dfd7dca-2b4c-4cbb-a0a5-0a673938f465" providerId="ADAL" clId="{3A04F8B4-5C79-403D-A547-E642E25ADDB7}" dt="2023-09-25T14:16:30.285" v="60" actId="1038"/>
          <ac:spMkLst>
            <pc:docMk/>
            <pc:sldMk cId="1608402945" sldId="333"/>
            <ac:spMk id="29" creationId="{00000000-0000-0000-0000-000000000000}"/>
          </ac:spMkLst>
        </pc:spChg>
        <pc:spChg chg="mod">
          <ac:chgData name="Morgane Parra" userId="7dfd7dca-2b4c-4cbb-a0a5-0a673938f465" providerId="ADAL" clId="{3A04F8B4-5C79-403D-A547-E642E25ADDB7}" dt="2023-09-25T14:17:34.489" v="111" actId="1038"/>
          <ac:spMkLst>
            <pc:docMk/>
            <pc:sldMk cId="1608402945" sldId="333"/>
            <ac:spMk id="30" creationId="{00000000-0000-0000-0000-000000000000}"/>
          </ac:spMkLst>
        </pc:spChg>
        <pc:spChg chg="mod">
          <ac:chgData name="Morgane Parra" userId="7dfd7dca-2b4c-4cbb-a0a5-0a673938f465" providerId="ADAL" clId="{3A04F8B4-5C79-403D-A547-E642E25ADDB7}" dt="2023-09-25T14:17:17.827" v="90" actId="14100"/>
          <ac:spMkLst>
            <pc:docMk/>
            <pc:sldMk cId="1608402945" sldId="333"/>
            <ac:spMk id="42" creationId="{00000000-0000-0000-0000-000000000000}"/>
          </ac:spMkLst>
        </pc:spChg>
        <pc:spChg chg="mod">
          <ac:chgData name="Morgane Parra" userId="7dfd7dca-2b4c-4cbb-a0a5-0a673938f465" providerId="ADAL" clId="{3A04F8B4-5C79-403D-A547-E642E25ADDB7}" dt="2023-09-25T14:18:51.396" v="170" actId="14100"/>
          <ac:spMkLst>
            <pc:docMk/>
            <pc:sldMk cId="1608402945" sldId="333"/>
            <ac:spMk id="43" creationId="{00000000-0000-0000-0000-000000000000}"/>
          </ac:spMkLst>
        </pc:spChg>
        <pc:spChg chg="mod">
          <ac:chgData name="Morgane Parra" userId="7dfd7dca-2b4c-4cbb-a0a5-0a673938f465" providerId="ADAL" clId="{3A04F8B4-5C79-403D-A547-E642E25ADDB7}" dt="2023-09-25T14:19:03.470" v="189" actId="1035"/>
          <ac:spMkLst>
            <pc:docMk/>
            <pc:sldMk cId="1608402945" sldId="333"/>
            <ac:spMk id="47" creationId="{00000000-0000-0000-0000-000000000000}"/>
          </ac:spMkLst>
        </pc:spChg>
        <pc:picChg chg="del">
          <ac:chgData name="Morgane Parra" userId="7dfd7dca-2b4c-4cbb-a0a5-0a673938f465" providerId="ADAL" clId="{3A04F8B4-5C79-403D-A547-E642E25ADDB7}" dt="2023-09-25T14:14:28.607" v="0" actId="478"/>
          <ac:picMkLst>
            <pc:docMk/>
            <pc:sldMk cId="1608402945" sldId="333"/>
            <ac:picMk id="2" creationId="{00000000-0000-0000-0000-000000000000}"/>
          </ac:picMkLst>
        </pc:picChg>
        <pc:picChg chg="del">
          <ac:chgData name="Morgane Parra" userId="7dfd7dca-2b4c-4cbb-a0a5-0a673938f465" providerId="ADAL" clId="{3A04F8B4-5C79-403D-A547-E642E25ADDB7}" dt="2023-09-25T14:16:35.545" v="61" actId="478"/>
          <ac:picMkLst>
            <pc:docMk/>
            <pc:sldMk cId="1608402945" sldId="333"/>
            <ac:picMk id="3" creationId="{00000000-0000-0000-0000-000000000000}"/>
          </ac:picMkLst>
        </pc:picChg>
        <pc:picChg chg="del mod">
          <ac:chgData name="Morgane Parra" userId="7dfd7dca-2b4c-4cbb-a0a5-0a673938f465" providerId="ADAL" clId="{3A04F8B4-5C79-403D-A547-E642E25ADDB7}" dt="2023-09-25T14:17:38.763" v="112" actId="478"/>
          <ac:picMkLst>
            <pc:docMk/>
            <pc:sldMk cId="1608402945" sldId="333"/>
            <ac:picMk id="4" creationId="{00000000-0000-0000-0000-000000000000}"/>
          </ac:picMkLst>
        </pc:picChg>
        <pc:picChg chg="add mod ord">
          <ac:chgData name="Morgane Parra" userId="7dfd7dca-2b4c-4cbb-a0a5-0a673938f465" providerId="ADAL" clId="{3A04F8B4-5C79-403D-A547-E642E25ADDB7}" dt="2023-09-25T14:16:08.097" v="48" actId="1036"/>
          <ac:picMkLst>
            <pc:docMk/>
            <pc:sldMk cId="1608402945" sldId="333"/>
            <ac:picMk id="7" creationId="{663D7CF9-DED1-6507-5BD8-6A5F2C08D222}"/>
          </ac:picMkLst>
        </pc:picChg>
        <pc:picChg chg="add mod ord">
          <ac:chgData name="Morgane Parra" userId="7dfd7dca-2b4c-4cbb-a0a5-0a673938f465" providerId="ADAL" clId="{3A04F8B4-5C79-403D-A547-E642E25ADDB7}" dt="2023-09-25T14:17:08.569" v="89" actId="14100"/>
          <ac:picMkLst>
            <pc:docMk/>
            <pc:sldMk cId="1608402945" sldId="333"/>
            <ac:picMk id="9" creationId="{DFD8A4D0-6A4F-A6E0-1B71-C769C81366FB}"/>
          </ac:picMkLst>
        </pc:picChg>
        <pc:picChg chg="add mod ord">
          <ac:chgData name="Morgane Parra" userId="7dfd7dca-2b4c-4cbb-a0a5-0a673938f465" providerId="ADAL" clId="{3A04F8B4-5C79-403D-A547-E642E25ADDB7}" dt="2023-09-25T14:18:37.950" v="168" actId="1037"/>
          <ac:picMkLst>
            <pc:docMk/>
            <pc:sldMk cId="1608402945" sldId="333"/>
            <ac:picMk id="15" creationId="{29BC20CB-08CD-C551-F221-92B74D0C3EF7}"/>
          </ac:picMkLst>
        </pc:picChg>
        <pc:cxnChg chg="mod">
          <ac:chgData name="Morgane Parra" userId="7dfd7dca-2b4c-4cbb-a0a5-0a673938f465" providerId="ADAL" clId="{3A04F8B4-5C79-403D-A547-E642E25ADDB7}" dt="2023-09-25T14:16:23.733" v="51" actId="1035"/>
          <ac:cxnSpMkLst>
            <pc:docMk/>
            <pc:sldMk cId="1608402945" sldId="333"/>
            <ac:cxnSpMk id="44" creationId="{00000000-0000-0000-0000-000000000000}"/>
          </ac:cxnSpMkLst>
        </pc:cxnChg>
        <pc:cxnChg chg="mod">
          <ac:chgData name="Morgane Parra" userId="7dfd7dca-2b4c-4cbb-a0a5-0a673938f465" providerId="ADAL" clId="{3A04F8B4-5C79-403D-A547-E642E25ADDB7}" dt="2023-09-25T14:17:25.167" v="91" actId="1076"/>
          <ac:cxnSpMkLst>
            <pc:docMk/>
            <pc:sldMk cId="1608402945" sldId="333"/>
            <ac:cxnSpMk id="45" creationId="{00000000-0000-0000-0000-000000000000}"/>
          </ac:cxnSpMkLst>
        </pc:cxnChg>
        <pc:cxnChg chg="mod">
          <ac:chgData name="Morgane Parra" userId="7dfd7dca-2b4c-4cbb-a0a5-0a673938f465" providerId="ADAL" clId="{3A04F8B4-5C79-403D-A547-E642E25ADDB7}" dt="2023-09-25T14:18:57.735" v="172" actId="1036"/>
          <ac:cxnSpMkLst>
            <pc:docMk/>
            <pc:sldMk cId="1608402945" sldId="333"/>
            <ac:cxnSpMk id="46" creationId="{00000000-0000-0000-0000-000000000000}"/>
          </ac:cxnSpMkLst>
        </pc:cxnChg>
      </pc:sldChg>
      <pc:sldChg chg="addSp modSp mod">
        <pc:chgData name="Morgane Parra" userId="7dfd7dca-2b4c-4cbb-a0a5-0a673938f465" providerId="ADAL" clId="{3A04F8B4-5C79-403D-A547-E642E25ADDB7}" dt="2023-09-25T15:39:46.855" v="199" actId="207"/>
        <pc:sldMkLst>
          <pc:docMk/>
          <pc:sldMk cId="3323279027" sldId="361"/>
        </pc:sldMkLst>
        <pc:spChg chg="mod">
          <ac:chgData name="Morgane Parra" userId="7dfd7dca-2b4c-4cbb-a0a5-0a673938f465" providerId="ADAL" clId="{3A04F8B4-5C79-403D-A547-E642E25ADDB7}" dt="2023-09-25T15:39:46.855" v="199" actId="207"/>
          <ac:spMkLst>
            <pc:docMk/>
            <pc:sldMk cId="3323279027" sldId="361"/>
            <ac:spMk id="14" creationId="{E021F161-C659-7248-4CDE-C349CBE9465B}"/>
          </ac:spMkLst>
        </pc:spChg>
        <pc:picChg chg="add mod">
          <ac:chgData name="Morgane Parra" userId="7dfd7dca-2b4c-4cbb-a0a5-0a673938f465" providerId="ADAL" clId="{3A04F8B4-5C79-403D-A547-E642E25ADDB7}" dt="2023-09-25T15:34:06.912" v="193" actId="1076"/>
          <ac:picMkLst>
            <pc:docMk/>
            <pc:sldMk cId="3323279027" sldId="361"/>
            <ac:picMk id="2" creationId="{62BDBF97-8935-B4FB-183F-5ADCEF91E18B}"/>
          </ac:picMkLst>
        </pc:picChg>
      </pc:sldChg>
      <pc:sldChg chg="modSp mod">
        <pc:chgData name="Morgane Parra" userId="7dfd7dca-2b4c-4cbb-a0a5-0a673938f465" providerId="ADAL" clId="{3A04F8B4-5C79-403D-A547-E642E25ADDB7}" dt="2023-09-25T16:05:45.195" v="205" actId="207"/>
        <pc:sldMkLst>
          <pc:docMk/>
          <pc:sldMk cId="2280202885" sldId="392"/>
        </pc:sldMkLst>
        <pc:spChg chg="mod">
          <ac:chgData name="Morgane Parra" userId="7dfd7dca-2b4c-4cbb-a0a5-0a673938f465" providerId="ADAL" clId="{3A04F8B4-5C79-403D-A547-E642E25ADDB7}" dt="2023-09-25T16:05:45.195" v="205" actId="207"/>
          <ac:spMkLst>
            <pc:docMk/>
            <pc:sldMk cId="2280202885" sldId="392"/>
            <ac:spMk id="3" creationId="{72E3D2E6-1CAB-054D-A4C6-143BF2BFC3F3}"/>
          </ac:spMkLst>
        </pc:spChg>
      </pc:sldChg>
      <pc:sldChg chg="modSp mod">
        <pc:chgData name="Morgane Parra" userId="7dfd7dca-2b4c-4cbb-a0a5-0a673938f465" providerId="ADAL" clId="{3A04F8B4-5C79-403D-A547-E642E25ADDB7}" dt="2023-09-25T16:06:43.993" v="214" actId="207"/>
        <pc:sldMkLst>
          <pc:docMk/>
          <pc:sldMk cId="3370743614" sldId="393"/>
        </pc:sldMkLst>
        <pc:spChg chg="mod">
          <ac:chgData name="Morgane Parra" userId="7dfd7dca-2b4c-4cbb-a0a5-0a673938f465" providerId="ADAL" clId="{3A04F8B4-5C79-403D-A547-E642E25ADDB7}" dt="2023-09-25T16:06:43.993" v="214" actId="207"/>
          <ac:spMkLst>
            <pc:docMk/>
            <pc:sldMk cId="3370743614" sldId="393"/>
            <ac:spMk id="7" creationId="{5F091C7E-9031-73C5-C0B2-2EE8F72E7BE7}"/>
          </ac:spMkLst>
        </pc:spChg>
      </pc:sldChg>
      <pc:sldChg chg="modSp mod">
        <pc:chgData name="Morgane Parra" userId="7dfd7dca-2b4c-4cbb-a0a5-0a673938f465" providerId="ADAL" clId="{3A04F8B4-5C79-403D-A547-E642E25ADDB7}" dt="2023-09-25T16:07:31.912" v="220" actId="207"/>
        <pc:sldMkLst>
          <pc:docMk/>
          <pc:sldMk cId="3249509277" sldId="394"/>
        </pc:sldMkLst>
        <pc:spChg chg="mod">
          <ac:chgData name="Morgane Parra" userId="7dfd7dca-2b4c-4cbb-a0a5-0a673938f465" providerId="ADAL" clId="{3A04F8B4-5C79-403D-A547-E642E25ADDB7}" dt="2023-09-25T16:07:31.912" v="220" actId="207"/>
          <ac:spMkLst>
            <pc:docMk/>
            <pc:sldMk cId="3249509277" sldId="394"/>
            <ac:spMk id="3" creationId="{FA439B62-B11C-105E-7E2D-C33F69D68D41}"/>
          </ac:spMkLst>
        </pc:spChg>
      </pc:sldChg>
      <pc:sldChg chg="modSp mod">
        <pc:chgData name="Morgane Parra" userId="7dfd7dca-2b4c-4cbb-a0a5-0a673938f465" providerId="ADAL" clId="{3A04F8B4-5C79-403D-A547-E642E25ADDB7}" dt="2023-09-25T16:07:44.498" v="221" actId="207"/>
        <pc:sldMkLst>
          <pc:docMk/>
          <pc:sldMk cId="1877985434" sldId="395"/>
        </pc:sldMkLst>
        <pc:spChg chg="mod">
          <ac:chgData name="Morgane Parra" userId="7dfd7dca-2b4c-4cbb-a0a5-0a673938f465" providerId="ADAL" clId="{3A04F8B4-5C79-403D-A547-E642E25ADDB7}" dt="2023-09-25T16:07:44.498" v="221" actId="207"/>
          <ac:spMkLst>
            <pc:docMk/>
            <pc:sldMk cId="1877985434" sldId="395"/>
            <ac:spMk id="2" creationId="{4B9A8F17-AAC4-64F0-8825-901175671F79}"/>
          </ac:spMkLst>
        </pc:spChg>
      </pc:sldChg>
      <pc:sldChg chg="modSp mod">
        <pc:chgData name="Morgane Parra" userId="7dfd7dca-2b4c-4cbb-a0a5-0a673938f465" providerId="ADAL" clId="{3A04F8B4-5C79-403D-A547-E642E25ADDB7}" dt="2023-09-25T16:10:35.602" v="229" actId="20578"/>
        <pc:sldMkLst>
          <pc:docMk/>
          <pc:sldMk cId="2237562916" sldId="396"/>
        </pc:sldMkLst>
        <pc:spChg chg="mod">
          <ac:chgData name="Morgane Parra" userId="7dfd7dca-2b4c-4cbb-a0a5-0a673938f465" providerId="ADAL" clId="{3A04F8B4-5C79-403D-A547-E642E25ADDB7}" dt="2023-09-25T16:10:35.602" v="229" actId="20578"/>
          <ac:spMkLst>
            <pc:docMk/>
            <pc:sldMk cId="2237562916" sldId="396"/>
            <ac:spMk id="3" creationId="{E00DE61D-69D4-0D7B-3FA2-5DCC9232AABA}"/>
          </ac:spMkLst>
        </pc:spChg>
      </pc:sldChg>
      <pc:sldChg chg="modSp mod">
        <pc:chgData name="Morgane Parra" userId="7dfd7dca-2b4c-4cbb-a0a5-0a673938f465" providerId="ADAL" clId="{3A04F8B4-5C79-403D-A547-E642E25ADDB7}" dt="2023-09-25T16:10:50.371" v="232" actId="207"/>
        <pc:sldMkLst>
          <pc:docMk/>
          <pc:sldMk cId="3011533556" sldId="397"/>
        </pc:sldMkLst>
        <pc:spChg chg="mod">
          <ac:chgData name="Morgane Parra" userId="7dfd7dca-2b4c-4cbb-a0a5-0a673938f465" providerId="ADAL" clId="{3A04F8B4-5C79-403D-A547-E642E25ADDB7}" dt="2023-09-25T16:10:50.371" v="232" actId="207"/>
          <ac:spMkLst>
            <pc:docMk/>
            <pc:sldMk cId="3011533556" sldId="397"/>
            <ac:spMk id="3" creationId="{FE952A6D-0E01-64B2-4A97-5821C8827DF3}"/>
          </ac:spMkLst>
        </pc:spChg>
      </pc:sldChg>
    </pc:docChg>
  </pc:docChgLst>
  <pc:docChgLst>
    <pc:chgData name="Morgane Parra" userId="7dfd7dca-2b4c-4cbb-a0a5-0a673938f465" providerId="ADAL" clId="{7DAECB9D-FA80-46D7-9BB3-A5546EF3DDF2}"/>
    <pc:docChg chg="undo redo custSel addSld delSld modSld sldOrd">
      <pc:chgData name="Morgane Parra" userId="7dfd7dca-2b4c-4cbb-a0a5-0a673938f465" providerId="ADAL" clId="{7DAECB9D-FA80-46D7-9BB3-A5546EF3DDF2}" dt="2023-09-29T14:33:11.664" v="960" actId="207"/>
      <pc:docMkLst>
        <pc:docMk/>
      </pc:docMkLst>
      <pc:sldChg chg="add del">
        <pc:chgData name="Morgane Parra" userId="7dfd7dca-2b4c-4cbb-a0a5-0a673938f465" providerId="ADAL" clId="{7DAECB9D-FA80-46D7-9BB3-A5546EF3DDF2}" dt="2023-09-29T09:41:05.776" v="120"/>
        <pc:sldMkLst>
          <pc:docMk/>
          <pc:sldMk cId="0" sldId="259"/>
        </pc:sldMkLst>
      </pc:sldChg>
      <pc:sldChg chg="addSp delSp modSp add del mod ord">
        <pc:chgData name="Morgane Parra" userId="7dfd7dca-2b4c-4cbb-a0a5-0a673938f465" providerId="ADAL" clId="{7DAECB9D-FA80-46D7-9BB3-A5546EF3DDF2}" dt="2023-09-29T14:02:10.137" v="737" actId="47"/>
        <pc:sldMkLst>
          <pc:docMk/>
          <pc:sldMk cId="1913081650" sldId="313"/>
        </pc:sldMkLst>
        <pc:spChg chg="add del mod">
          <ac:chgData name="Morgane Parra" userId="7dfd7dca-2b4c-4cbb-a0a5-0a673938f465" providerId="ADAL" clId="{7DAECB9D-FA80-46D7-9BB3-A5546EF3DDF2}" dt="2023-09-29T09:37:54.318" v="15" actId="478"/>
          <ac:spMkLst>
            <pc:docMk/>
            <pc:sldMk cId="1913081650" sldId="313"/>
            <ac:spMk id="4" creationId="{5156A84F-0A15-E427-243C-D4E84677D0C3}"/>
          </ac:spMkLst>
        </pc:spChg>
        <pc:spChg chg="del">
          <ac:chgData name="Morgane Parra" userId="7dfd7dca-2b4c-4cbb-a0a5-0a673938f465" providerId="ADAL" clId="{7DAECB9D-FA80-46D7-9BB3-A5546EF3DDF2}" dt="2023-09-29T09:37:46.890" v="14" actId="478"/>
          <ac:spMkLst>
            <pc:docMk/>
            <pc:sldMk cId="1913081650" sldId="313"/>
            <ac:spMk id="5" creationId="{00000000-0000-0000-0000-000000000000}"/>
          </ac:spMkLst>
        </pc:spChg>
        <pc:spChg chg="mod">
          <ac:chgData name="Morgane Parra" userId="7dfd7dca-2b4c-4cbb-a0a5-0a673938f465" providerId="ADAL" clId="{7DAECB9D-FA80-46D7-9BB3-A5546EF3DDF2}" dt="2023-09-29T09:37:42.771" v="13" actId="27636"/>
          <ac:spMkLst>
            <pc:docMk/>
            <pc:sldMk cId="1913081650" sldId="313"/>
            <ac:spMk id="6" creationId="{00000000-0000-0000-0000-000000000000}"/>
          </ac:spMkLst>
        </pc:spChg>
      </pc:sldChg>
      <pc:sldChg chg="addSp delSp modSp mod">
        <pc:chgData name="Morgane Parra" userId="7dfd7dca-2b4c-4cbb-a0a5-0a673938f465" providerId="ADAL" clId="{7DAECB9D-FA80-46D7-9BB3-A5546EF3DDF2}" dt="2023-09-29T09:43:26.429" v="208" actId="1076"/>
        <pc:sldMkLst>
          <pc:docMk/>
          <pc:sldMk cId="3323279027" sldId="361"/>
        </pc:sldMkLst>
        <pc:spChg chg="del">
          <ac:chgData name="Morgane Parra" userId="7dfd7dca-2b4c-4cbb-a0a5-0a673938f465" providerId="ADAL" clId="{7DAECB9D-FA80-46D7-9BB3-A5546EF3DDF2}" dt="2023-09-29T09:41:29.916" v="153" actId="478"/>
          <ac:spMkLst>
            <pc:docMk/>
            <pc:sldMk cId="3323279027" sldId="361"/>
            <ac:spMk id="20" creationId="{A97BB00F-F387-788B-B8A1-E4E73DA11FA0}"/>
          </ac:spMkLst>
        </pc:spChg>
        <pc:picChg chg="add del mod">
          <ac:chgData name="Morgane Parra" userId="7dfd7dca-2b4c-4cbb-a0a5-0a673938f465" providerId="ADAL" clId="{7DAECB9D-FA80-46D7-9BB3-A5546EF3DDF2}" dt="2023-09-29T09:41:39.684" v="164" actId="478"/>
          <ac:picMkLst>
            <pc:docMk/>
            <pc:sldMk cId="3323279027" sldId="361"/>
            <ac:picMk id="3" creationId="{46ED95B9-D5DE-EF6D-587B-92F2E3168851}"/>
          </ac:picMkLst>
        </pc:picChg>
        <pc:picChg chg="add mod">
          <ac:chgData name="Morgane Parra" userId="7dfd7dca-2b4c-4cbb-a0a5-0a673938f465" providerId="ADAL" clId="{7DAECB9D-FA80-46D7-9BB3-A5546EF3DDF2}" dt="2023-09-29T09:43:26.429" v="208" actId="1076"/>
          <ac:picMkLst>
            <pc:docMk/>
            <pc:sldMk cId="3323279027" sldId="361"/>
            <ac:picMk id="5" creationId="{24097086-1821-636B-215B-084DAB7E4E69}"/>
          </ac:picMkLst>
        </pc:picChg>
        <pc:picChg chg="del">
          <ac:chgData name="Morgane Parra" userId="7dfd7dca-2b4c-4cbb-a0a5-0a673938f465" providerId="ADAL" clId="{7DAECB9D-FA80-46D7-9BB3-A5546EF3DDF2}" dt="2023-09-29T09:40:55.159" v="118" actId="478"/>
          <ac:picMkLst>
            <pc:docMk/>
            <pc:sldMk cId="3323279027" sldId="361"/>
            <ac:picMk id="13" creationId="{BC91E391-32C8-F145-9389-EC4F1533ACDC}"/>
          </ac:picMkLst>
        </pc:picChg>
      </pc:sldChg>
      <pc:sldChg chg="modSp mod">
        <pc:chgData name="Morgane Parra" userId="7dfd7dca-2b4c-4cbb-a0a5-0a673938f465" providerId="ADAL" clId="{7DAECB9D-FA80-46D7-9BB3-A5546EF3DDF2}" dt="2023-09-29T14:17:03.448" v="826" actId="1076"/>
        <pc:sldMkLst>
          <pc:docMk/>
          <pc:sldMk cId="2280202885" sldId="392"/>
        </pc:sldMkLst>
        <pc:spChg chg="mod">
          <ac:chgData name="Morgane Parra" userId="7dfd7dca-2b4c-4cbb-a0a5-0a673938f465" providerId="ADAL" clId="{7DAECB9D-FA80-46D7-9BB3-A5546EF3DDF2}" dt="2023-09-29T14:17:03.448" v="826" actId="1076"/>
          <ac:spMkLst>
            <pc:docMk/>
            <pc:sldMk cId="2280202885" sldId="392"/>
            <ac:spMk id="3" creationId="{72E3D2E6-1CAB-054D-A4C6-143BF2BFC3F3}"/>
          </ac:spMkLst>
        </pc:spChg>
      </pc:sldChg>
      <pc:sldChg chg="modSp mod">
        <pc:chgData name="Morgane Parra" userId="7dfd7dca-2b4c-4cbb-a0a5-0a673938f465" providerId="ADAL" clId="{7DAECB9D-FA80-46D7-9BB3-A5546EF3DDF2}" dt="2023-09-29T14:25:51.548" v="914" actId="207"/>
        <pc:sldMkLst>
          <pc:docMk/>
          <pc:sldMk cId="3370743614" sldId="393"/>
        </pc:sldMkLst>
        <pc:spChg chg="mod">
          <ac:chgData name="Morgane Parra" userId="7dfd7dca-2b4c-4cbb-a0a5-0a673938f465" providerId="ADAL" clId="{7DAECB9D-FA80-46D7-9BB3-A5546EF3DDF2}" dt="2023-09-29T14:02:17.993" v="745" actId="20577"/>
          <ac:spMkLst>
            <pc:docMk/>
            <pc:sldMk cId="3370743614" sldId="393"/>
            <ac:spMk id="2" creationId="{687679C5-6768-5E7B-9450-C86BCABB6DB4}"/>
          </ac:spMkLst>
        </pc:spChg>
        <pc:spChg chg="mod">
          <ac:chgData name="Morgane Parra" userId="7dfd7dca-2b4c-4cbb-a0a5-0a673938f465" providerId="ADAL" clId="{7DAECB9D-FA80-46D7-9BB3-A5546EF3DDF2}" dt="2023-09-29T14:19:48.929" v="860" actId="1076"/>
          <ac:spMkLst>
            <pc:docMk/>
            <pc:sldMk cId="3370743614" sldId="393"/>
            <ac:spMk id="7" creationId="{5F091C7E-9031-73C5-C0B2-2EE8F72E7BE7}"/>
          </ac:spMkLst>
        </pc:spChg>
        <pc:spChg chg="mod">
          <ac:chgData name="Morgane Parra" userId="7dfd7dca-2b4c-4cbb-a0a5-0a673938f465" providerId="ADAL" clId="{7DAECB9D-FA80-46D7-9BB3-A5546EF3DDF2}" dt="2023-09-29T14:20:05.827" v="902" actId="1036"/>
          <ac:spMkLst>
            <pc:docMk/>
            <pc:sldMk cId="3370743614" sldId="393"/>
            <ac:spMk id="18" creationId="{E88F2820-FBDE-B68D-A3D6-6DA8FF880A35}"/>
          </ac:spMkLst>
        </pc:spChg>
        <pc:spChg chg="mod">
          <ac:chgData name="Morgane Parra" userId="7dfd7dca-2b4c-4cbb-a0a5-0a673938f465" providerId="ADAL" clId="{7DAECB9D-FA80-46D7-9BB3-A5546EF3DDF2}" dt="2023-09-29T14:20:22.479" v="906" actId="1076"/>
          <ac:spMkLst>
            <pc:docMk/>
            <pc:sldMk cId="3370743614" sldId="393"/>
            <ac:spMk id="25" creationId="{2B40EE58-3419-34B5-6446-136856FB5734}"/>
          </ac:spMkLst>
        </pc:spChg>
        <pc:spChg chg="mod">
          <ac:chgData name="Morgane Parra" userId="7dfd7dca-2b4c-4cbb-a0a5-0a673938f465" providerId="ADAL" clId="{7DAECB9D-FA80-46D7-9BB3-A5546EF3DDF2}" dt="2023-09-29T14:25:51.548" v="914" actId="207"/>
          <ac:spMkLst>
            <pc:docMk/>
            <pc:sldMk cId="3370743614" sldId="393"/>
            <ac:spMk id="27" creationId="{55DBDEE3-0E4A-3928-81FE-7F6D08508FBA}"/>
          </ac:spMkLst>
        </pc:spChg>
        <pc:picChg chg="mod">
          <ac:chgData name="Morgane Parra" userId="7dfd7dca-2b4c-4cbb-a0a5-0a673938f465" providerId="ADAL" clId="{7DAECB9D-FA80-46D7-9BB3-A5546EF3DDF2}" dt="2023-09-29T14:20:27.947" v="907" actId="1076"/>
          <ac:picMkLst>
            <pc:docMk/>
            <pc:sldMk cId="3370743614" sldId="393"/>
            <ac:picMk id="24" creationId="{DCB7315E-9CDB-9ABB-F588-0D84C003E7F1}"/>
          </ac:picMkLst>
        </pc:picChg>
        <pc:picChg chg="mod">
          <ac:chgData name="Morgane Parra" userId="7dfd7dca-2b4c-4cbb-a0a5-0a673938f465" providerId="ADAL" clId="{7DAECB9D-FA80-46D7-9BB3-A5546EF3DDF2}" dt="2023-09-29T14:20:12.853" v="905" actId="1076"/>
          <ac:picMkLst>
            <pc:docMk/>
            <pc:sldMk cId="3370743614" sldId="393"/>
            <ac:picMk id="26" creationId="{12115420-15B6-EE0A-3471-BD1F10745E72}"/>
          </ac:picMkLst>
        </pc:picChg>
      </pc:sldChg>
      <pc:sldChg chg="addSp delSp modSp mod ord modNotesTx">
        <pc:chgData name="Morgane Parra" userId="7dfd7dca-2b4c-4cbb-a0a5-0a673938f465" providerId="ADAL" clId="{7DAECB9D-FA80-46D7-9BB3-A5546EF3DDF2}" dt="2023-09-29T13:56:19.906" v="633" actId="20577"/>
        <pc:sldMkLst>
          <pc:docMk/>
          <pc:sldMk cId="3249509277" sldId="394"/>
        </pc:sldMkLst>
        <pc:spChg chg="mod">
          <ac:chgData name="Morgane Parra" userId="7dfd7dca-2b4c-4cbb-a0a5-0a673938f465" providerId="ADAL" clId="{7DAECB9D-FA80-46D7-9BB3-A5546EF3DDF2}" dt="2023-09-29T13:56:19.906" v="633" actId="20577"/>
          <ac:spMkLst>
            <pc:docMk/>
            <pc:sldMk cId="3249509277" sldId="394"/>
            <ac:spMk id="3" creationId="{FA439B62-B11C-105E-7E2D-C33F69D68D41}"/>
          </ac:spMkLst>
        </pc:spChg>
        <pc:picChg chg="add del">
          <ac:chgData name="Morgane Parra" userId="7dfd7dca-2b4c-4cbb-a0a5-0a673938f465" providerId="ADAL" clId="{7DAECB9D-FA80-46D7-9BB3-A5546EF3DDF2}" dt="2023-09-29T09:37:27.567" v="5"/>
          <ac:picMkLst>
            <pc:docMk/>
            <pc:sldMk cId="3249509277" sldId="394"/>
            <ac:picMk id="4" creationId="{798DCFDF-F4E6-0453-E19C-F572A4C26534}"/>
          </ac:picMkLst>
        </pc:picChg>
      </pc:sldChg>
      <pc:sldChg chg="addSp modSp mod ord">
        <pc:chgData name="Morgane Parra" userId="7dfd7dca-2b4c-4cbb-a0a5-0a673938f465" providerId="ADAL" clId="{7DAECB9D-FA80-46D7-9BB3-A5546EF3DDF2}" dt="2023-09-29T14:21:54.761" v="912" actId="1076"/>
        <pc:sldMkLst>
          <pc:docMk/>
          <pc:sldMk cId="1877985434" sldId="395"/>
        </pc:sldMkLst>
        <pc:picChg chg="add mod">
          <ac:chgData name="Morgane Parra" userId="7dfd7dca-2b4c-4cbb-a0a5-0a673938f465" providerId="ADAL" clId="{7DAECB9D-FA80-46D7-9BB3-A5546EF3DDF2}" dt="2023-09-29T14:21:54.761" v="912" actId="1076"/>
          <ac:picMkLst>
            <pc:docMk/>
            <pc:sldMk cId="1877985434" sldId="395"/>
            <ac:picMk id="5" creationId="{0506AFE6-5AE2-8F19-6C10-01ABBC21A8C8}"/>
          </ac:picMkLst>
        </pc:picChg>
      </pc:sldChg>
      <pc:sldChg chg="modSp mod">
        <pc:chgData name="Morgane Parra" userId="7dfd7dca-2b4c-4cbb-a0a5-0a673938f465" providerId="ADAL" clId="{7DAECB9D-FA80-46D7-9BB3-A5546EF3DDF2}" dt="2023-09-29T14:32:01.525" v="948" actId="20577"/>
        <pc:sldMkLst>
          <pc:docMk/>
          <pc:sldMk cId="2237562916" sldId="396"/>
        </pc:sldMkLst>
        <pc:spChg chg="mod">
          <ac:chgData name="Morgane Parra" userId="7dfd7dca-2b4c-4cbb-a0a5-0a673938f465" providerId="ADAL" clId="{7DAECB9D-FA80-46D7-9BB3-A5546EF3DDF2}" dt="2023-09-29T14:32:01.525" v="948" actId="20577"/>
          <ac:spMkLst>
            <pc:docMk/>
            <pc:sldMk cId="2237562916" sldId="396"/>
            <ac:spMk id="3" creationId="{E00DE61D-69D4-0D7B-3FA2-5DCC9232AABA}"/>
          </ac:spMkLst>
        </pc:spChg>
      </pc:sldChg>
      <pc:sldChg chg="modSp mod">
        <pc:chgData name="Morgane Parra" userId="7dfd7dca-2b4c-4cbb-a0a5-0a673938f465" providerId="ADAL" clId="{7DAECB9D-FA80-46D7-9BB3-A5546EF3DDF2}" dt="2023-09-29T14:32:20.896" v="956" actId="20577"/>
        <pc:sldMkLst>
          <pc:docMk/>
          <pc:sldMk cId="3011533556" sldId="397"/>
        </pc:sldMkLst>
        <pc:spChg chg="mod">
          <ac:chgData name="Morgane Parra" userId="7dfd7dca-2b4c-4cbb-a0a5-0a673938f465" providerId="ADAL" clId="{7DAECB9D-FA80-46D7-9BB3-A5546EF3DDF2}" dt="2023-09-29T14:32:20.896" v="956" actId="20577"/>
          <ac:spMkLst>
            <pc:docMk/>
            <pc:sldMk cId="3011533556" sldId="397"/>
            <ac:spMk id="2" creationId="{EE939E5F-0AB7-84D0-69AA-04097EB35327}"/>
          </ac:spMkLst>
        </pc:spChg>
      </pc:sldChg>
      <pc:sldChg chg="addSp modSp mod">
        <pc:chgData name="Morgane Parra" userId="7dfd7dca-2b4c-4cbb-a0a5-0a673938f465" providerId="ADAL" clId="{7DAECB9D-FA80-46D7-9BB3-A5546EF3DDF2}" dt="2023-09-29T14:33:11.664" v="960" actId="207"/>
        <pc:sldMkLst>
          <pc:docMk/>
          <pc:sldMk cId="468360993" sldId="398"/>
        </pc:sldMkLst>
        <pc:spChg chg="add mod">
          <ac:chgData name="Morgane Parra" userId="7dfd7dca-2b4c-4cbb-a0a5-0a673938f465" providerId="ADAL" clId="{7DAECB9D-FA80-46D7-9BB3-A5546EF3DDF2}" dt="2023-09-29T14:33:07.903" v="959" actId="207"/>
          <ac:spMkLst>
            <pc:docMk/>
            <pc:sldMk cId="468360993" sldId="398"/>
            <ac:spMk id="3" creationId="{E653F9BB-15CB-A8E1-6EFF-D20D664B240E}"/>
          </ac:spMkLst>
        </pc:spChg>
        <pc:spChg chg="mod">
          <ac:chgData name="Morgane Parra" userId="7dfd7dca-2b4c-4cbb-a0a5-0a673938f465" providerId="ADAL" clId="{7DAECB9D-FA80-46D7-9BB3-A5546EF3DDF2}" dt="2023-09-29T14:11:59.498" v="780" actId="21"/>
          <ac:spMkLst>
            <pc:docMk/>
            <pc:sldMk cId="468360993" sldId="398"/>
            <ac:spMk id="7" creationId="{5BAC9EE6-AFED-3054-DCFC-A9E9F9A1EC1D}"/>
          </ac:spMkLst>
        </pc:spChg>
        <pc:spChg chg="mod">
          <ac:chgData name="Morgane Parra" userId="7dfd7dca-2b4c-4cbb-a0a5-0a673938f465" providerId="ADAL" clId="{7DAECB9D-FA80-46D7-9BB3-A5546EF3DDF2}" dt="2023-09-29T14:33:11.664" v="960" actId="207"/>
          <ac:spMkLst>
            <pc:docMk/>
            <pc:sldMk cId="468360993" sldId="398"/>
            <ac:spMk id="12" creationId="{875F4775-BAEF-EDD3-287E-8BFF3EAF6AA2}"/>
          </ac:spMkLst>
        </pc:spChg>
        <pc:picChg chg="add mod">
          <ac:chgData name="Morgane Parra" userId="7dfd7dca-2b4c-4cbb-a0a5-0a673938f465" providerId="ADAL" clId="{7DAECB9D-FA80-46D7-9BB3-A5546EF3DDF2}" dt="2023-09-29T14:13:49.169" v="812" actId="207"/>
          <ac:picMkLst>
            <pc:docMk/>
            <pc:sldMk cId="468360993" sldId="398"/>
            <ac:picMk id="6" creationId="{5A6D73F5-1C10-EF24-B9CD-1B0332D70E80}"/>
          </ac:picMkLst>
        </pc:picChg>
        <pc:picChg chg="mod">
          <ac:chgData name="Morgane Parra" userId="7dfd7dca-2b4c-4cbb-a0a5-0a673938f465" providerId="ADAL" clId="{7DAECB9D-FA80-46D7-9BB3-A5546EF3DDF2}" dt="2023-09-29T14:13:39.468" v="809" actId="14100"/>
          <ac:picMkLst>
            <pc:docMk/>
            <pc:sldMk cId="468360993" sldId="398"/>
            <ac:picMk id="8" creationId="{21CDB7E3-A487-CD8B-D37E-034742297BCA}"/>
          </ac:picMkLst>
        </pc:picChg>
      </pc:sldChg>
      <pc:sldChg chg="modSp add mod ord modNotesTx">
        <pc:chgData name="Morgane Parra" userId="7dfd7dca-2b4c-4cbb-a0a5-0a673938f465" providerId="ADAL" clId="{7DAECB9D-FA80-46D7-9BB3-A5546EF3DDF2}" dt="2023-09-29T14:18:44.032" v="859" actId="1076"/>
        <pc:sldMkLst>
          <pc:docMk/>
          <pc:sldMk cId="3744701990" sldId="399"/>
        </pc:sldMkLst>
        <pc:spChg chg="mod">
          <ac:chgData name="Morgane Parra" userId="7dfd7dca-2b4c-4cbb-a0a5-0a673938f465" providerId="ADAL" clId="{7DAECB9D-FA80-46D7-9BB3-A5546EF3DDF2}" dt="2023-09-29T09:38:09.809" v="19"/>
          <ac:spMkLst>
            <pc:docMk/>
            <pc:sldMk cId="3744701990" sldId="399"/>
            <ac:spMk id="2" creationId="{50EFEE36-3370-A218-3F92-50AA7E447DBD}"/>
          </ac:spMkLst>
        </pc:spChg>
        <pc:spChg chg="mod">
          <ac:chgData name="Morgane Parra" userId="7dfd7dca-2b4c-4cbb-a0a5-0a673938f465" providerId="ADAL" clId="{7DAECB9D-FA80-46D7-9BB3-A5546EF3DDF2}" dt="2023-09-29T14:18:44.032" v="859" actId="1076"/>
          <ac:spMkLst>
            <pc:docMk/>
            <pc:sldMk cId="3744701990" sldId="399"/>
            <ac:spMk id="3" creationId="{FA439B62-B11C-105E-7E2D-C33F69D68D41}"/>
          </ac:spMkLst>
        </pc:spChg>
      </pc:sldChg>
      <pc:sldChg chg="new del">
        <pc:chgData name="Morgane Parra" userId="7dfd7dca-2b4c-4cbb-a0a5-0a673938f465" providerId="ADAL" clId="{7DAECB9D-FA80-46D7-9BB3-A5546EF3DDF2}" dt="2023-09-29T09:43:55.145" v="210" actId="680"/>
        <pc:sldMkLst>
          <pc:docMk/>
          <pc:sldMk cId="393089050" sldId="400"/>
        </pc:sldMkLst>
      </pc:sldChg>
      <pc:sldChg chg="delSp modSp add mod ord modNotesTx">
        <pc:chgData name="Morgane Parra" userId="7dfd7dca-2b4c-4cbb-a0a5-0a673938f465" providerId="ADAL" clId="{7DAECB9D-FA80-46D7-9BB3-A5546EF3DDF2}" dt="2023-09-29T14:16:00.298" v="823"/>
        <pc:sldMkLst>
          <pc:docMk/>
          <pc:sldMk cId="3313048079" sldId="400"/>
        </pc:sldMkLst>
        <pc:spChg chg="mod">
          <ac:chgData name="Morgane Parra" userId="7dfd7dca-2b4c-4cbb-a0a5-0a673938f465" providerId="ADAL" clId="{7DAECB9D-FA80-46D7-9BB3-A5546EF3DDF2}" dt="2023-09-29T09:44:30.338" v="227"/>
          <ac:spMkLst>
            <pc:docMk/>
            <pc:sldMk cId="3313048079" sldId="400"/>
            <ac:spMk id="6" creationId="{E0DC47FC-A297-9556-7751-42C5F8E27454}"/>
          </ac:spMkLst>
        </pc:spChg>
        <pc:spChg chg="mod">
          <ac:chgData name="Morgane Parra" userId="7dfd7dca-2b4c-4cbb-a0a5-0a673938f465" providerId="ADAL" clId="{7DAECB9D-FA80-46D7-9BB3-A5546EF3DDF2}" dt="2023-09-29T14:15:33.290" v="819" actId="14100"/>
          <ac:spMkLst>
            <pc:docMk/>
            <pc:sldMk cId="3313048079" sldId="400"/>
            <ac:spMk id="14" creationId="{E021F161-C659-7248-4CDE-C349CBE9465B}"/>
          </ac:spMkLst>
        </pc:spChg>
        <pc:picChg chg="del">
          <ac:chgData name="Morgane Parra" userId="7dfd7dca-2b4c-4cbb-a0a5-0a673938f465" providerId="ADAL" clId="{7DAECB9D-FA80-46D7-9BB3-A5546EF3DDF2}" dt="2023-09-29T09:44:07.149" v="212" actId="478"/>
          <ac:picMkLst>
            <pc:docMk/>
            <pc:sldMk cId="3313048079" sldId="400"/>
            <ac:picMk id="5" creationId="{24097086-1821-636B-215B-084DAB7E4E69}"/>
          </ac:picMkLst>
        </pc:picChg>
      </pc:sldChg>
      <pc:sldMasterChg chg="delSldLayout">
        <pc:chgData name="Morgane Parra" userId="7dfd7dca-2b4c-4cbb-a0a5-0a673938f465" providerId="ADAL" clId="{7DAECB9D-FA80-46D7-9BB3-A5546EF3DDF2}" dt="2023-09-29T14:02:10.137" v="737" actId="47"/>
        <pc:sldMasterMkLst>
          <pc:docMk/>
          <pc:sldMasterMk cId="3239905045" sldId="2147483665"/>
        </pc:sldMasterMkLst>
        <pc:sldLayoutChg chg="del">
          <pc:chgData name="Morgane Parra" userId="7dfd7dca-2b4c-4cbb-a0a5-0a673938f465" providerId="ADAL" clId="{7DAECB9D-FA80-46D7-9BB3-A5546EF3DDF2}" dt="2023-09-29T14:02:10.137" v="737" actId="47"/>
          <pc:sldLayoutMkLst>
            <pc:docMk/>
            <pc:sldMasterMk cId="3239905045" sldId="2147483665"/>
            <pc:sldLayoutMk cId="4261868030"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E2A4F3B-01FC-4731-9663-405AF0A10BF6}" type="datetimeFigureOut">
              <a:rPr lang="fr-FR" smtClean="0"/>
              <a:t>07/11/2023</a:t>
            </a:fld>
            <a:endParaRPr lang="fr-FR" dirty="0"/>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A94F874-CA33-46C8-9066-C0DE58B48DFA}" type="slidenum">
              <a:rPr lang="fr-FR" smtClean="0"/>
              <a:t>‹N°›</a:t>
            </a:fld>
            <a:endParaRPr lang="fr-FR" dirty="0"/>
          </a:p>
        </p:txBody>
      </p:sp>
    </p:spTree>
    <p:extLst>
      <p:ext uri="{BB962C8B-B14F-4D97-AF65-F5344CB8AC3E}">
        <p14:creationId xmlns:p14="http://schemas.microsoft.com/office/powerpoint/2010/main" val="2085834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A94F874-CA33-46C8-9066-C0DE58B48DFA}" type="slidenum">
              <a:rPr lang="fr-FR" smtClean="0"/>
              <a:t>1</a:t>
            </a:fld>
            <a:endParaRPr lang="fr-FR" dirty="0"/>
          </a:p>
        </p:txBody>
      </p:sp>
    </p:spTree>
    <p:extLst>
      <p:ext uri="{BB962C8B-B14F-4D97-AF65-F5344CB8AC3E}">
        <p14:creationId xmlns:p14="http://schemas.microsoft.com/office/powerpoint/2010/main" val="26853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A94F874-CA33-46C8-9066-C0DE58B48DFA}" type="slidenum">
              <a:rPr lang="fr-FR" smtClean="0"/>
              <a:t>10</a:t>
            </a:fld>
            <a:endParaRPr lang="fr-FR" dirty="0"/>
          </a:p>
        </p:txBody>
      </p:sp>
    </p:spTree>
    <p:extLst>
      <p:ext uri="{BB962C8B-B14F-4D97-AF65-F5344CB8AC3E}">
        <p14:creationId xmlns:p14="http://schemas.microsoft.com/office/powerpoint/2010/main" val="2585020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sym typeface="Wingdings" panose="05000000000000000000" pitchFamily="2" charset="2"/>
              </a:rPr>
              <a:t> Alimenter les bases</a:t>
            </a:r>
            <a:r>
              <a:rPr lang="fr-FR" baseline="0" dirty="0">
                <a:sym typeface="Wingdings" panose="05000000000000000000" pitchFamily="2" charset="2"/>
              </a:rPr>
              <a:t> de connaissance et outils de découverte en signalant et facilitant les accès aux ressources à partir de métadonnées à jour et de bonne qualité. </a:t>
            </a:r>
            <a:endParaRPr lang="fr-FR" dirty="0"/>
          </a:p>
          <a:p>
            <a:pPr marL="171450" indent="-171450">
              <a:buFont typeface="Wingdings" panose="05000000000000000000" pitchFamily="2" charset="2"/>
              <a:buChar char="à"/>
            </a:pPr>
            <a:r>
              <a:rPr lang="fr-FR" baseline="0" dirty="0"/>
              <a:t>P</a:t>
            </a:r>
            <a:r>
              <a:rPr lang="fr-FR" dirty="0"/>
              <a:t>ermettre l’amélioration des métadonnées fournies par les éditeurs</a:t>
            </a:r>
            <a:r>
              <a:rPr lang="fr-FR" baseline="0" dirty="0"/>
              <a:t> </a:t>
            </a:r>
          </a:p>
          <a:p>
            <a:pPr marL="171450" indent="-171450">
              <a:buFont typeface="Wingdings" panose="05000000000000000000" pitchFamily="2" charset="2"/>
              <a:buChar char="à"/>
            </a:pPr>
            <a:r>
              <a:rPr lang="fr-FR" baseline="0" dirty="0"/>
              <a:t>Offrir plus de transparence dans les offres des éditeurs et leurs modalités d’accès : savoir où est disponible un titre, pour quelle couverture chronologique et à quelle condition (gratuit, payant, avec une barrière mobile)</a:t>
            </a:r>
          </a:p>
          <a:p>
            <a:pPr marL="171450" indent="-171450">
              <a:buFont typeface="Wingdings" panose="05000000000000000000" pitchFamily="2" charset="2"/>
              <a:buChar char="à"/>
            </a:pPr>
            <a:r>
              <a:rPr lang="fr-FR" baseline="0" dirty="0"/>
              <a:t>Permettre d’identifier l’offre la plus intéressante pour un titre</a:t>
            </a:r>
            <a:endParaRPr lang="fr-FR" dirty="0"/>
          </a:p>
        </p:txBody>
      </p:sp>
      <p:sp>
        <p:nvSpPr>
          <p:cNvPr id="4" name="Espace réservé du numéro de diapositive 3"/>
          <p:cNvSpPr>
            <a:spLocks noGrp="1"/>
          </p:cNvSpPr>
          <p:nvPr>
            <p:ph type="sldNum" sz="quarter" idx="5"/>
          </p:nvPr>
        </p:nvSpPr>
        <p:spPr/>
        <p:txBody>
          <a:bodyPr/>
          <a:lstStyle/>
          <a:p>
            <a:fld id="{CA94F874-CA33-46C8-9066-C0DE58B48DFA}" type="slidenum">
              <a:rPr lang="fr-FR" smtClean="0"/>
              <a:t>11</a:t>
            </a:fld>
            <a:endParaRPr lang="fr-FR" dirty="0"/>
          </a:p>
        </p:txBody>
      </p:sp>
    </p:spTree>
    <p:extLst>
      <p:ext uri="{BB962C8B-B14F-4D97-AF65-F5344CB8AC3E}">
        <p14:creationId xmlns:p14="http://schemas.microsoft.com/office/powerpoint/2010/main" val="3660291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Exemple d’utilisation du WS id2Kbart</a:t>
            </a:r>
            <a:r>
              <a:rPr lang="fr-FR" baseline="0"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prend en entrée un identifiant issn ou ISBN (papier ou électronique) et donne en sortie la liste de toutes les lignes Kbart des bouquets correspondant , offrant ainsi aux acquéreurs les différents modes d’accès possibles d’une même ressource pour une période donnée.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204A8B7-21C0-461A-AC65-D0A00CB0A2AB}" type="slidenum">
              <a:rPr lang="fr-FR" smtClean="0"/>
              <a:t>12</a:t>
            </a:fld>
            <a:endParaRPr lang="fr-FR" dirty="0"/>
          </a:p>
        </p:txBody>
      </p:sp>
    </p:spTree>
    <p:extLst>
      <p:ext uri="{BB962C8B-B14F-4D97-AF65-F5344CB8AC3E}">
        <p14:creationId xmlns:p14="http://schemas.microsoft.com/office/powerpoint/2010/main" val="4121585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ym typeface="Wingdings" panose="05000000000000000000" pitchFamily="2" charset="2"/>
              </a:rPr>
              <a:t> </a:t>
            </a:r>
            <a:r>
              <a:rPr lang="fr-FR" dirty="0"/>
              <a:t>Les Responsables CR ont un rôle important</a:t>
            </a:r>
            <a:r>
              <a:rPr lang="fr-FR" baseline="0" dirty="0"/>
              <a:t> dans la communication autour de Bacon et notamment pour promouvoir cet outil auprès des professionnels en établissement. </a:t>
            </a:r>
          </a:p>
          <a:p>
            <a:pPr marL="171450" indent="-171450">
              <a:buFont typeface="Wingdings" panose="05000000000000000000" pitchFamily="2" charset="2"/>
              <a:buChar char="à"/>
            </a:pPr>
            <a:r>
              <a:rPr lang="fr-FR" baseline="0" dirty="0"/>
              <a:t>Rôle de sensibilisation auprès des éditeurs/diffuseurs car malheureusement tous ne jouent pas le jeu de la transparence optimale dans la transmission des données. Nous savons par expérience qu’une demande portée par les utilisateurs directs des données de Bacon a bien plus de poids auprès d’eux que si elle émane directement de nous. </a:t>
            </a:r>
          </a:p>
          <a:p>
            <a:pPr marL="171450" indent="-171450">
              <a:buFont typeface="Wingdings" panose="05000000000000000000" pitchFamily="2" charset="2"/>
              <a:buChar char="à"/>
            </a:pPr>
            <a:r>
              <a:rPr lang="fr-FR" baseline="0" dirty="0"/>
              <a:t>Enfin, parce qu’une erreur est toujours possible mais que nous tenons à nous améliorer, nous vous incitons à nous faire remonter toutes les erreurs que vous pourrez rencontrer dans nos fichiers Kbart : identifiants manquants/erronés, liens invalides, dates d’états de collection incorrectes … en créant un ticket sur le guichet d’assistance AbesSTP. </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A94F874-CA33-46C8-9066-C0DE58B48DFA}" type="slidenum">
              <a:rPr lang="fr-FR" smtClean="0"/>
              <a:t>13</a:t>
            </a:fld>
            <a:endParaRPr lang="fr-FR" dirty="0"/>
          </a:p>
        </p:txBody>
      </p:sp>
    </p:spTree>
    <p:extLst>
      <p:ext uri="{BB962C8B-B14F-4D97-AF65-F5344CB8AC3E}">
        <p14:creationId xmlns:p14="http://schemas.microsoft.com/office/powerpoint/2010/main" val="354822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16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chemeClr val="tx1"/>
                </a:solidFill>
              </a:rPr>
              <a:t>La notion de base de connaissances est apparue avec le développement des </a:t>
            </a:r>
            <a:r>
              <a:rPr lang="fr-FR" b="1" dirty="0">
                <a:solidFill>
                  <a:schemeClr val="tx1"/>
                </a:solidFill>
              </a:rPr>
              <a:t>résolveurs de liens</a:t>
            </a:r>
            <a:r>
              <a:rPr lang="fr-FR" dirty="0">
                <a:solidFill>
                  <a:schemeClr val="tx1"/>
                </a:solidFill>
              </a:rPr>
              <a:t>. </a:t>
            </a:r>
          </a:p>
          <a:p>
            <a:endParaRPr lang="fr-FR" dirty="0">
              <a:solidFill>
                <a:schemeClr val="tx1"/>
              </a:solidFill>
            </a:endParaRPr>
          </a:p>
          <a:p>
            <a:pPr marL="171450" indent="-171450">
              <a:buFont typeface="Wingdings" panose="05000000000000000000" pitchFamily="2" charset="2"/>
              <a:buChar char="à"/>
            </a:pPr>
            <a:r>
              <a:rPr lang="fr-FR" dirty="0">
                <a:solidFill>
                  <a:schemeClr val="tx1"/>
                </a:solidFill>
              </a:rPr>
              <a:t>On</a:t>
            </a:r>
            <a:r>
              <a:rPr lang="fr-FR" baseline="0" dirty="0">
                <a:solidFill>
                  <a:schemeClr val="tx1"/>
                </a:solidFill>
              </a:rPr>
              <a:t> part d’un besoin : l’usager qui, à partir de l’outil de découverte de son institution et de la citation d’un article, cherche à </a:t>
            </a:r>
            <a:r>
              <a:rPr lang="fr-FR" b="1" baseline="0" dirty="0">
                <a:solidFill>
                  <a:schemeClr val="tx1"/>
                </a:solidFill>
              </a:rPr>
              <a:t>accéder au contenu de l’article cible </a:t>
            </a:r>
            <a:r>
              <a:rPr lang="fr-FR" baseline="0" dirty="0">
                <a:solidFill>
                  <a:schemeClr val="tx1"/>
                </a:solidFill>
              </a:rPr>
              <a:t>via la plateforme de l’éditeur. </a:t>
            </a:r>
          </a:p>
          <a:p>
            <a:pPr marL="171450" indent="-171450">
              <a:buFont typeface="Wingdings" panose="05000000000000000000" pitchFamily="2" charset="2"/>
              <a:buChar char="à"/>
            </a:pPr>
            <a:endParaRPr lang="fr-FR" baseline="0" dirty="0">
              <a:solidFill>
                <a:schemeClr val="tx1"/>
              </a:solidFill>
            </a:endParaRPr>
          </a:p>
          <a:p>
            <a:pPr marL="171450" indent="-171450">
              <a:buFont typeface="Wingdings" panose="05000000000000000000" pitchFamily="2" charset="2"/>
              <a:buChar char="à"/>
            </a:pPr>
            <a:r>
              <a:rPr lang="fr-FR" dirty="0">
                <a:solidFill>
                  <a:schemeClr val="tx1"/>
                </a:solidFill>
              </a:rPr>
              <a:t>Le résolveur de liens </a:t>
            </a:r>
            <a:r>
              <a:rPr lang="fr-FR" b="1" dirty="0">
                <a:solidFill>
                  <a:schemeClr val="tx1"/>
                </a:solidFill>
              </a:rPr>
              <a:t>cherche</a:t>
            </a:r>
            <a:r>
              <a:rPr lang="fr-FR" dirty="0">
                <a:solidFill>
                  <a:schemeClr val="tx1"/>
                </a:solidFill>
              </a:rPr>
              <a:t> dans la base de connaissance </a:t>
            </a:r>
            <a:r>
              <a:rPr lang="fr-FR" b="1" dirty="0">
                <a:solidFill>
                  <a:schemeClr val="tx1"/>
                </a:solidFill>
              </a:rPr>
              <a:t>quelles ressources </a:t>
            </a:r>
            <a:r>
              <a:rPr lang="fr-FR" dirty="0">
                <a:solidFill>
                  <a:schemeClr val="tx1"/>
                </a:solidFill>
              </a:rPr>
              <a:t>de la bibliothèque de l’usager </a:t>
            </a:r>
            <a:r>
              <a:rPr lang="fr-FR" b="1" dirty="0">
                <a:solidFill>
                  <a:schemeClr val="tx1"/>
                </a:solidFill>
              </a:rPr>
              <a:t>contiennent le document </a:t>
            </a:r>
            <a:r>
              <a:rPr lang="fr-FR" dirty="0">
                <a:solidFill>
                  <a:schemeClr val="tx1"/>
                </a:solidFill>
              </a:rPr>
              <a:t>et </a:t>
            </a:r>
            <a:r>
              <a:rPr lang="fr-FR" b="1" dirty="0">
                <a:solidFill>
                  <a:schemeClr val="tx1"/>
                </a:solidFill>
              </a:rPr>
              <a:t>comment on accède à chaque ressource</a:t>
            </a:r>
            <a:r>
              <a:rPr lang="fr-FR" dirty="0">
                <a:solidFill>
                  <a:schemeClr val="tx1"/>
                </a:solidFill>
              </a:rPr>
              <a:t>, par un lien direct (</a:t>
            </a:r>
            <a:r>
              <a:rPr lang="fr-FR" b="1" dirty="0">
                <a:solidFill>
                  <a:schemeClr val="tx1"/>
                </a:solidFill>
              </a:rPr>
              <a:t>open URL</a:t>
            </a:r>
            <a:r>
              <a:rPr lang="fr-FR" dirty="0">
                <a:solidFill>
                  <a:schemeClr val="tx1"/>
                </a:solidFill>
              </a:rPr>
              <a:t>)</a:t>
            </a:r>
            <a:r>
              <a:rPr lang="fr-FR" baseline="0" dirty="0">
                <a:solidFill>
                  <a:schemeClr val="tx1"/>
                </a:solidFill>
              </a:rPr>
              <a:t> </a:t>
            </a:r>
            <a:r>
              <a:rPr lang="fr-FR" dirty="0">
                <a:solidFill>
                  <a:schemeClr val="tx1"/>
                </a:solidFill>
              </a:rPr>
              <a:t>au niveau de l’article ou au niveau du titre de la revue à partir duquel l’usager devra retrouver son article.</a:t>
            </a:r>
            <a:r>
              <a:rPr lang="fr-FR" baseline="0" dirty="0">
                <a:solidFill>
                  <a:schemeClr val="tx1"/>
                </a:solidFill>
              </a:rPr>
              <a:t> </a:t>
            </a:r>
            <a:r>
              <a:rPr lang="fr-FR" dirty="0">
                <a:solidFill>
                  <a:schemeClr val="tx1"/>
                </a:solidFill>
              </a:rPr>
              <a:t>Le résolveur de liens </a:t>
            </a:r>
            <a:r>
              <a:rPr lang="fr-FR" b="1" dirty="0">
                <a:solidFill>
                  <a:schemeClr val="tx1"/>
                </a:solidFill>
              </a:rPr>
              <a:t>génère un lien prévisible </a:t>
            </a:r>
            <a:r>
              <a:rPr lang="fr-FR" dirty="0">
                <a:solidFill>
                  <a:schemeClr val="tx1"/>
                </a:solidFill>
              </a:rPr>
              <a:t>permettant </a:t>
            </a:r>
            <a:r>
              <a:rPr lang="fr-FR" b="1" dirty="0">
                <a:solidFill>
                  <a:schemeClr val="tx1"/>
                </a:solidFill>
              </a:rPr>
              <a:t>l'accès à la ressource selon les droits attribués à l'usager</a:t>
            </a:r>
            <a:r>
              <a:rPr lang="fr-FR" dirty="0">
                <a:solidFill>
                  <a:schemeClr val="tx1"/>
                </a:solidFill>
              </a:rPr>
              <a:t>. </a:t>
            </a:r>
          </a:p>
          <a:p>
            <a:pPr marL="171450" indent="-171450">
              <a:buFont typeface="Wingdings" panose="05000000000000000000" pitchFamily="2" charset="2"/>
              <a:buChar char="à"/>
            </a:pPr>
            <a:endParaRPr lang="fr-FR" dirty="0">
              <a:solidFill>
                <a:schemeClr val="tx1"/>
              </a:solidFill>
            </a:endParaRPr>
          </a:p>
          <a:p>
            <a:pPr marL="171450" indent="-171450">
              <a:buFont typeface="Wingdings" panose="05000000000000000000" pitchFamily="2" charset="2"/>
              <a:buChar char="à"/>
            </a:pPr>
            <a:r>
              <a:rPr lang="fr-FR" dirty="0">
                <a:solidFill>
                  <a:schemeClr val="tx1"/>
                </a:solidFill>
              </a:rPr>
              <a:t>Deux types de bases de connaissances : </a:t>
            </a:r>
          </a:p>
          <a:p>
            <a:pPr marL="171450" indent="-171450">
              <a:buFontTx/>
              <a:buChar char="-"/>
            </a:pPr>
            <a:r>
              <a:rPr lang="fr-FR" dirty="0">
                <a:solidFill>
                  <a:schemeClr val="tx1"/>
                </a:solidFill>
              </a:rPr>
              <a:t>Les bases de connaissance commerciales, qui sont généralement fournies </a:t>
            </a:r>
            <a:r>
              <a:rPr lang="fr-FR" sz="1200" i="0" dirty="0">
                <a:solidFill>
                  <a:schemeClr val="tx1"/>
                </a:solidFill>
              </a:rPr>
              <a:t>avec les outils de découverte et résolveurs de liens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i="0" dirty="0">
                <a:solidFill>
                  <a:schemeClr val="tx1"/>
                </a:solidFill>
              </a:rPr>
              <a:t>Les bases de connaissance </a:t>
            </a:r>
            <a:r>
              <a:rPr lang="fr-FR" sz="1200" kern="0" dirty="0">
                <a:solidFill>
                  <a:schemeClr val="tx1"/>
                </a:solidFill>
                <a:latin typeface="Fira Sans Extra Condensed"/>
                <a:ea typeface="Fira Sans Extra Condensed"/>
                <a:cs typeface="Fira Sans Extra Condensed"/>
                <a:sym typeface="Fira Sans Extra Condensed"/>
              </a:rPr>
              <a:t>libres et/ou institutionnelles qui mettent à disposition des fichiers </a:t>
            </a:r>
            <a:r>
              <a:rPr lang="fr-FR" sz="1200" i="0" dirty="0">
                <a:solidFill>
                  <a:schemeClr val="tx1"/>
                </a:solidFill>
              </a:rPr>
              <a:t>de métadonnées librement récupérables et exploitables  </a:t>
            </a:r>
          </a:p>
          <a:p>
            <a:pPr marL="171450" indent="-171450">
              <a:buFontTx/>
              <a:buChar char="-"/>
            </a:pPr>
            <a:endParaRPr lang="fr-FR" i="0" dirty="0"/>
          </a:p>
          <a:p>
            <a:pPr marL="0" indent="0">
              <a:buFont typeface="Arial" panose="020B0604020202020204" pitchFamily="34" charset="0"/>
              <a:buNone/>
            </a:pPr>
            <a:endParaRPr lang="fr-FR" b="1" dirty="0"/>
          </a:p>
        </p:txBody>
      </p:sp>
      <p:sp>
        <p:nvSpPr>
          <p:cNvPr id="4" name="Espace réservé du numéro de diapositive 3"/>
          <p:cNvSpPr>
            <a:spLocks noGrp="1"/>
          </p:cNvSpPr>
          <p:nvPr>
            <p:ph type="sldNum" sz="quarter" idx="5"/>
          </p:nvPr>
        </p:nvSpPr>
        <p:spPr/>
        <p:txBody>
          <a:bodyPr/>
          <a:lstStyle/>
          <a:p>
            <a:fld id="{F204A8B7-21C0-461A-AC65-D0A00CB0A2AB}" type="slidenum">
              <a:rPr lang="fr-FR" smtClean="0"/>
              <a:t>2</a:t>
            </a:fld>
            <a:endParaRPr lang="fr-FR" dirty="0"/>
          </a:p>
        </p:txBody>
      </p:sp>
    </p:spTree>
    <p:extLst>
      <p:ext uri="{BB962C8B-B14F-4D97-AF65-F5344CB8AC3E}">
        <p14:creationId xmlns:p14="http://schemas.microsoft.com/office/powerpoint/2010/main" val="289207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b="1" dirty="0"/>
          </a:p>
        </p:txBody>
      </p:sp>
      <p:sp>
        <p:nvSpPr>
          <p:cNvPr id="4" name="Espace réservé du numéro de diapositive 3"/>
          <p:cNvSpPr>
            <a:spLocks noGrp="1"/>
          </p:cNvSpPr>
          <p:nvPr>
            <p:ph type="sldNum" sz="quarter" idx="5"/>
          </p:nvPr>
        </p:nvSpPr>
        <p:spPr/>
        <p:txBody>
          <a:bodyPr/>
          <a:lstStyle/>
          <a:p>
            <a:fld id="{F204A8B7-21C0-461A-AC65-D0A00CB0A2AB}" type="slidenum">
              <a:rPr lang="fr-FR" smtClean="0"/>
              <a:t>3</a:t>
            </a:fld>
            <a:endParaRPr lang="fr-FR" dirty="0"/>
          </a:p>
        </p:txBody>
      </p:sp>
    </p:spTree>
    <p:extLst>
      <p:ext uri="{BB962C8B-B14F-4D97-AF65-F5344CB8AC3E}">
        <p14:creationId xmlns:p14="http://schemas.microsoft.com/office/powerpoint/2010/main" val="58373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0000"/>
              </a:lnSpc>
              <a:spcBef>
                <a:spcPts val="0"/>
              </a:spcBef>
              <a:buNone/>
              <a:defRPr/>
            </a:pPr>
            <a:r>
              <a:rPr lang="fr-FR" sz="1200" dirty="0">
                <a:solidFill>
                  <a:schemeClr val="tx1"/>
                </a:solidFill>
              </a:rPr>
              <a:t>Vocation Bacon : Être le </a:t>
            </a:r>
            <a:r>
              <a:rPr lang="fr-FR" sz="1200" b="1" dirty="0">
                <a:solidFill>
                  <a:schemeClr val="tx1"/>
                </a:solidFill>
              </a:rPr>
              <a:t>réservoir de référence </a:t>
            </a:r>
            <a:r>
              <a:rPr lang="fr-FR" sz="1200" b="0" dirty="0">
                <a:solidFill>
                  <a:schemeClr val="tx1"/>
                </a:solidFill>
              </a:rPr>
              <a:t>qui</a:t>
            </a:r>
            <a:r>
              <a:rPr lang="fr-FR" sz="1200" b="1" dirty="0">
                <a:solidFill>
                  <a:schemeClr val="tx1"/>
                </a:solidFill>
              </a:rPr>
              <a:t> centralise et diffuse</a:t>
            </a:r>
            <a:r>
              <a:rPr lang="fr-FR" sz="1200" dirty="0">
                <a:solidFill>
                  <a:schemeClr val="tx1"/>
                </a:solidFill>
              </a:rPr>
              <a:t> </a:t>
            </a:r>
            <a:r>
              <a:rPr lang="fr-FR" sz="1200" b="1" dirty="0">
                <a:solidFill>
                  <a:schemeClr val="tx1"/>
                </a:solidFill>
              </a:rPr>
              <a:t>des listes fiables et actualisées de titres </a:t>
            </a:r>
            <a:r>
              <a:rPr lang="fr-FR" sz="1200" dirty="0">
                <a:solidFill>
                  <a:schemeClr val="tx1"/>
                </a:solidFill>
              </a:rPr>
              <a:t>composant </a:t>
            </a:r>
            <a:r>
              <a:rPr lang="fr-FR" sz="1200" b="0" dirty="0">
                <a:solidFill>
                  <a:schemeClr val="tx1"/>
                </a:solidFill>
              </a:rPr>
              <a:t>les bouquets de ressources électroniques auxquels souscrivent les établissements de l’ESR</a:t>
            </a:r>
            <a:r>
              <a:rPr lang="fr-FR" sz="1200" b="1" dirty="0">
                <a:solidFill>
                  <a:schemeClr val="tx1"/>
                </a:solidFill>
              </a:rPr>
              <a:t> pour en faciliter l’accès. </a:t>
            </a:r>
            <a:endParaRPr lang="fr-FR" sz="1200" dirty="0">
              <a:solidFill>
                <a:schemeClr val="tx1"/>
              </a:solidFill>
            </a:endParaRPr>
          </a:p>
          <a:p>
            <a:pPr marL="0" lvl="0" indent="0">
              <a:lnSpc>
                <a:spcPct val="100000"/>
              </a:lnSpc>
              <a:spcBef>
                <a:spcPts val="0"/>
              </a:spcBef>
              <a:buFont typeface="Arial" panose="020B0604020202020204" pitchFamily="34" charset="0"/>
              <a:buNone/>
              <a:defRPr/>
            </a:pPr>
            <a:r>
              <a:rPr lang="fr-FR" sz="1200" b="1" dirty="0">
                <a:solidFill>
                  <a:schemeClr val="tx1"/>
                </a:solidFill>
              </a:rPr>
              <a:t>Nous souhaitons optimiser le signalement des ressources électroniques en travaillant avec les éditeurs/fournisseurs </a:t>
            </a:r>
            <a:r>
              <a:rPr lang="fr-FR" sz="1200" baseline="0" dirty="0">
                <a:solidFill>
                  <a:schemeClr val="tx1"/>
                </a:solidFill>
              </a:rPr>
              <a:t>qui nous transmettent leurs métadonnées. </a:t>
            </a:r>
          </a:p>
          <a:p>
            <a:pPr marL="171450" lvl="0" indent="-171450">
              <a:lnSpc>
                <a:spcPct val="100000"/>
              </a:lnSpc>
              <a:spcBef>
                <a:spcPts val="0"/>
              </a:spcBef>
              <a:buFontTx/>
              <a:buChar char="-"/>
              <a:defRPr/>
            </a:pPr>
            <a:r>
              <a:rPr lang="fr-FR" sz="1200" baseline="0" dirty="0">
                <a:solidFill>
                  <a:schemeClr val="tx1"/>
                </a:solidFill>
              </a:rPr>
              <a:t>Démarche pédagogique d’</a:t>
            </a:r>
            <a:r>
              <a:rPr lang="fr-FR" sz="1200" b="1" baseline="0" dirty="0">
                <a:solidFill>
                  <a:schemeClr val="tx1"/>
                </a:solidFill>
              </a:rPr>
              <a:t>accompagnement</a:t>
            </a:r>
            <a:r>
              <a:rPr lang="fr-FR" sz="1200" baseline="0" dirty="0">
                <a:solidFill>
                  <a:schemeClr val="tx1"/>
                </a:solidFill>
              </a:rPr>
              <a:t>, de la conception jusqu’à la transmission des fichiers. </a:t>
            </a:r>
          </a:p>
          <a:p>
            <a:pPr marL="171450" lvl="0" indent="-171450">
              <a:lnSpc>
                <a:spcPct val="100000"/>
              </a:lnSpc>
              <a:spcBef>
                <a:spcPts val="0"/>
              </a:spcBef>
              <a:buFontTx/>
              <a:buChar char="-"/>
              <a:defRPr/>
            </a:pPr>
            <a:r>
              <a:rPr lang="fr-FR" sz="1200" dirty="0">
                <a:solidFill>
                  <a:schemeClr val="tx1"/>
                </a:solidFill>
              </a:rPr>
              <a:t>Les fichiers exposés sont </a:t>
            </a:r>
            <a:r>
              <a:rPr lang="fr-FR" sz="1200" b="1" dirty="0">
                <a:solidFill>
                  <a:schemeClr val="tx1"/>
                </a:solidFill>
              </a:rPr>
              <a:t>analysés à intervalle régulier </a:t>
            </a:r>
            <a:r>
              <a:rPr lang="fr-FR" sz="1200" dirty="0">
                <a:solidFill>
                  <a:schemeClr val="tx1"/>
                </a:solidFill>
              </a:rPr>
              <a:t>pour vérifier leur conformité avec la recommandation KBART de la NISO sur laquelle BACON s'appuie. Cette analyse porte à la fois sur respect des critères techniques et formels de la recommandation et sur les métadonnées elles-mêmes.</a:t>
            </a:r>
          </a:p>
          <a:p>
            <a:pPr marL="171450" lvl="0" indent="-171450">
              <a:lnSpc>
                <a:spcPct val="100000"/>
              </a:lnSpc>
              <a:spcBef>
                <a:spcPts val="0"/>
              </a:spcBef>
              <a:buFontTx/>
              <a:buChar char="-"/>
              <a:defRPr/>
            </a:pPr>
            <a:r>
              <a:rPr lang="fr-FR" sz="1200" dirty="0">
                <a:solidFill>
                  <a:schemeClr val="tx1"/>
                </a:solidFill>
              </a:rPr>
              <a:t>Elle fait l’objet d’un rapport qui est transmis au fournisseur, pour correction des données à la source (nous ne modifions pas les fichiers kbart). </a:t>
            </a:r>
            <a:r>
              <a:rPr lang="fr-FR" sz="1200" baseline="0" dirty="0">
                <a:solidFill>
                  <a:schemeClr val="tx1"/>
                </a:solidFill>
                <a:sym typeface="Wingdings" panose="05000000000000000000" pitchFamily="2" charset="2"/>
              </a:rPr>
              <a:t>Bacon </a:t>
            </a:r>
            <a:r>
              <a:rPr lang="fr-FR" sz="1200" b="1" baseline="0" dirty="0">
                <a:solidFill>
                  <a:schemeClr val="tx1"/>
                </a:solidFill>
                <a:sym typeface="Wingdings" panose="05000000000000000000" pitchFamily="2" charset="2"/>
              </a:rPr>
              <a:t>enrichit les métadonnées </a:t>
            </a:r>
            <a:r>
              <a:rPr lang="fr-FR" sz="1200" baseline="0" dirty="0">
                <a:solidFill>
                  <a:schemeClr val="tx1"/>
                </a:solidFill>
                <a:sym typeface="Wingdings" panose="05000000000000000000" pitchFamily="2" charset="2"/>
              </a:rPr>
              <a:t>à partir des données présentes dans le Sudoc (Issn par exemple) de façon à permettre aux éditeurs de </a:t>
            </a:r>
            <a:r>
              <a:rPr lang="fr-FR" sz="1200" b="1" baseline="0" dirty="0">
                <a:solidFill>
                  <a:schemeClr val="tx1"/>
                </a:solidFill>
                <a:sym typeface="Wingdings" panose="05000000000000000000" pitchFamily="2" charset="2"/>
              </a:rPr>
              <a:t>proposer la meilleure qualité de données possible. </a:t>
            </a:r>
            <a:endParaRPr lang="fr-FR" sz="1200" baseline="0" dirty="0">
              <a:solidFill>
                <a:schemeClr val="tx1"/>
              </a:solidFill>
              <a:sym typeface="Wingdings" panose="05000000000000000000" pitchFamily="2" charset="2"/>
            </a:endParaRPr>
          </a:p>
          <a:p>
            <a:r>
              <a:rPr lang="fr-FR" sz="1200" baseline="0" dirty="0">
                <a:solidFill>
                  <a:schemeClr val="tx1"/>
                </a:solidFill>
                <a:sym typeface="Wingdings" panose="05000000000000000000" pitchFamily="2" charset="2"/>
              </a:rPr>
              <a:t> </a:t>
            </a:r>
            <a:r>
              <a:rPr lang="fr-FR" sz="1200" dirty="0">
                <a:solidFill>
                  <a:schemeClr val="tx1"/>
                </a:solidFill>
              </a:rPr>
              <a:t>Cette démarche d’amélioration peut aboutir à </a:t>
            </a:r>
            <a:r>
              <a:rPr lang="fr-FR" sz="1200" b="1" dirty="0">
                <a:solidFill>
                  <a:schemeClr val="tx1"/>
                </a:solidFill>
              </a:rPr>
              <a:t>l’attribution d’un label « qualité »</a:t>
            </a:r>
            <a:r>
              <a:rPr lang="fr-FR" sz="1200" dirty="0">
                <a:solidFill>
                  <a:schemeClr val="tx1"/>
                </a:solidFill>
              </a:rPr>
              <a:t> affiché sur le site et qui certifie que l’Abes </a:t>
            </a:r>
            <a:r>
              <a:rPr lang="fr-FR" sz="1200" b="1" dirty="0">
                <a:solidFill>
                  <a:schemeClr val="tx1"/>
                </a:solidFill>
              </a:rPr>
              <a:t>garantie la qualité </a:t>
            </a:r>
            <a:r>
              <a:rPr lang="fr-FR" sz="1200" dirty="0">
                <a:solidFill>
                  <a:schemeClr val="tx1"/>
                </a:solidFill>
              </a:rPr>
              <a:t>des métadonnées exposées. </a:t>
            </a:r>
          </a:p>
          <a:p>
            <a:endParaRPr lang="fr-FR" dirty="0">
              <a:solidFill>
                <a:schemeClr val="tx1"/>
              </a:solidFill>
            </a:endParaRPr>
          </a:p>
          <a:p>
            <a:endParaRPr lang="fr-FR" dirty="0"/>
          </a:p>
        </p:txBody>
      </p:sp>
      <p:sp>
        <p:nvSpPr>
          <p:cNvPr id="4" name="Espace réservé du numéro de diapositive 3"/>
          <p:cNvSpPr>
            <a:spLocks noGrp="1"/>
          </p:cNvSpPr>
          <p:nvPr>
            <p:ph type="sldNum" sz="quarter" idx="5"/>
          </p:nvPr>
        </p:nvSpPr>
        <p:spPr/>
        <p:txBody>
          <a:bodyPr/>
          <a:lstStyle/>
          <a:p>
            <a:fld id="{CA94F874-CA33-46C8-9066-C0DE58B48DFA}" type="slidenum">
              <a:rPr lang="fr-FR" smtClean="0"/>
              <a:t>4</a:t>
            </a:fld>
            <a:endParaRPr lang="fr-FR" dirty="0"/>
          </a:p>
        </p:txBody>
      </p:sp>
    </p:spTree>
    <p:extLst>
      <p:ext uri="{BB962C8B-B14F-4D97-AF65-F5344CB8AC3E}">
        <p14:creationId xmlns:p14="http://schemas.microsoft.com/office/powerpoint/2010/main" val="372209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0000"/>
              </a:lnSpc>
              <a:spcBef>
                <a:spcPts val="0"/>
              </a:spcBef>
              <a:buNone/>
              <a:defRPr/>
            </a:pPr>
            <a:r>
              <a:rPr lang="fr-FR" dirty="0"/>
              <a:t>Contenus Cible : l'ensemble des bouquets souscrits auprès des fournisseurs </a:t>
            </a:r>
            <a:r>
              <a:rPr lang="fr-FR" b="1" dirty="0"/>
              <a:t>par les établissements de l'Enseignement supérieur et de la recherche</a:t>
            </a:r>
            <a:r>
              <a:rPr lang="fr-FR" b="0" baseline="0" dirty="0"/>
              <a:t> </a:t>
            </a:r>
            <a:r>
              <a:rPr lang="fr-FR" b="0" baseline="0" dirty="0">
                <a:sym typeface="Wingdings" panose="05000000000000000000" pitchFamily="2" charset="2"/>
              </a:rPr>
              <a:t> </a:t>
            </a:r>
            <a:r>
              <a:rPr lang="fr-FR" dirty="0"/>
              <a:t>Bacon comprend donc </a:t>
            </a:r>
            <a:r>
              <a:rPr lang="fr-FR" b="1" dirty="0"/>
              <a:t>l’ensemble des éditeurs/fournisseurs scientifiques francophones</a:t>
            </a:r>
            <a:r>
              <a:rPr lang="fr-FR" dirty="0"/>
              <a:t>. </a:t>
            </a:r>
          </a:p>
          <a:p>
            <a:pPr marL="0" lvl="0" indent="0">
              <a:lnSpc>
                <a:spcPct val="100000"/>
              </a:lnSpc>
              <a:spcBef>
                <a:spcPts val="0"/>
              </a:spcBef>
              <a:buNone/>
              <a:defRPr/>
            </a:pPr>
            <a:r>
              <a:rPr lang="fr-FR" dirty="0"/>
              <a:t>Mais aussi les </a:t>
            </a:r>
            <a:r>
              <a:rPr lang="fr-FR" b="1" dirty="0"/>
              <a:t>principaux fournisseurs mondiaux </a:t>
            </a:r>
            <a:r>
              <a:rPr lang="fr-FR" dirty="0"/>
              <a:t>dont la production intéressent les établissements de l’ERE. Bacon </a:t>
            </a:r>
            <a:r>
              <a:rPr lang="fr-FR" dirty="0">
                <a:solidFill>
                  <a:prstClr val="black"/>
                </a:solidFill>
              </a:rPr>
              <a:t>s’appuie sur les </a:t>
            </a:r>
            <a:r>
              <a:rPr lang="fr-FR" b="1" dirty="0">
                <a:solidFill>
                  <a:prstClr val="black"/>
                </a:solidFill>
              </a:rPr>
              <a:t>résultats de l’enquête ERE </a:t>
            </a:r>
            <a:r>
              <a:rPr lang="fr-FR" dirty="0">
                <a:solidFill>
                  <a:prstClr val="black"/>
                </a:solidFill>
              </a:rPr>
              <a:t>(</a:t>
            </a:r>
            <a:r>
              <a:rPr lang="fr-FR" i="1" dirty="0"/>
              <a:t>Enquête sur les Ressources Electroniques</a:t>
            </a:r>
            <a:r>
              <a:rPr lang="fr-FR" dirty="0">
                <a:solidFill>
                  <a:prstClr val="black"/>
                </a:solidFill>
              </a:rPr>
              <a:t>) menée par le consortium Couperin pour </a:t>
            </a:r>
            <a:r>
              <a:rPr lang="fr-FR" dirty="0"/>
              <a:t>déterminer les contenus non-FR à intégrer</a:t>
            </a:r>
          </a:p>
          <a:p>
            <a:pPr marL="0" lvl="0" indent="0">
              <a:lnSpc>
                <a:spcPct val="100000"/>
              </a:lnSpc>
              <a:spcBef>
                <a:spcPts val="0"/>
              </a:spcBef>
              <a:buNone/>
              <a:defRPr/>
            </a:pPr>
            <a:endParaRPr lang="fr-FR"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1056 </a:t>
            </a:r>
            <a:r>
              <a:rPr lang="fr-FR" dirty="0">
                <a:solidFill>
                  <a:prstClr val="black"/>
                </a:solidFill>
              </a:rPr>
              <a:t>bouquets, dont + de 200</a:t>
            </a:r>
            <a:r>
              <a:rPr lang="fr-FR" dirty="0"/>
              <a:t> </a:t>
            </a:r>
            <a:r>
              <a:rPr lang="fr-FR" dirty="0">
                <a:solidFill>
                  <a:prstClr val="black"/>
                </a:solidFill>
              </a:rPr>
              <a:t>aux données labellisées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A94F874-CA33-46C8-9066-C0DE58B48DFA}" type="slidenum">
              <a:rPr lang="fr-FR" smtClean="0"/>
              <a:t>5</a:t>
            </a:fld>
            <a:endParaRPr lang="fr-FR" dirty="0"/>
          </a:p>
        </p:txBody>
      </p:sp>
    </p:spTree>
    <p:extLst>
      <p:ext uri="{BB962C8B-B14F-4D97-AF65-F5344CB8AC3E}">
        <p14:creationId xmlns:p14="http://schemas.microsoft.com/office/powerpoint/2010/main" val="410439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0000"/>
              </a:lnSpc>
              <a:spcBef>
                <a:spcPts val="0"/>
              </a:spcBef>
              <a:buNone/>
              <a:defRPr/>
            </a:pPr>
            <a:r>
              <a:rPr lang="fr-FR" dirty="0">
                <a:solidFill>
                  <a:prstClr val="black"/>
                </a:solidFill>
              </a:rPr>
              <a:t>Bacon s’attache à exposer les bouquets correspondant aux acquisitions réalisées par l’Abes dans le cadre des </a:t>
            </a:r>
            <a:r>
              <a:rPr lang="fr-FR" b="1" dirty="0">
                <a:solidFill>
                  <a:prstClr val="black"/>
                </a:solidFill>
              </a:rPr>
              <a:t>groupements de commandes </a:t>
            </a:r>
            <a:r>
              <a:rPr lang="fr-FR" dirty="0">
                <a:solidFill>
                  <a:prstClr val="black"/>
                </a:solidFill>
              </a:rPr>
              <a:t>ou des </a:t>
            </a:r>
            <a:r>
              <a:rPr lang="fr-FR" b="1" dirty="0">
                <a:solidFill>
                  <a:prstClr val="black"/>
                </a:solidFill>
              </a:rPr>
              <a:t>achats en Licences Nationales (ISTEX, CollEx-Persée). </a:t>
            </a:r>
            <a:r>
              <a:rPr lang="fr-FR" dirty="0">
                <a:solidFill>
                  <a:prstClr val="black"/>
                </a:solidFill>
              </a:rPr>
              <a:t>Les fichiers ISTEX sont générés au sein de l’Abes</a:t>
            </a:r>
            <a:r>
              <a:rPr lang="fr-FR" dirty="0"/>
              <a:t>, à partir des listes contractuelles transmises par les négociateurs.</a:t>
            </a:r>
            <a:endParaRPr lang="fr-FR" dirty="0">
              <a:solidFill>
                <a:prstClr val="black"/>
              </a:solidFill>
            </a:endParaRPr>
          </a:p>
        </p:txBody>
      </p:sp>
      <p:sp>
        <p:nvSpPr>
          <p:cNvPr id="4" name="Espace réservé du numéro de diapositive 3"/>
          <p:cNvSpPr>
            <a:spLocks noGrp="1"/>
          </p:cNvSpPr>
          <p:nvPr>
            <p:ph type="sldNum" sz="quarter" idx="5"/>
          </p:nvPr>
        </p:nvSpPr>
        <p:spPr/>
        <p:txBody>
          <a:bodyPr/>
          <a:lstStyle/>
          <a:p>
            <a:fld id="{CA94F874-CA33-46C8-9066-C0DE58B48DFA}" type="slidenum">
              <a:rPr lang="fr-FR" smtClean="0"/>
              <a:t>6</a:t>
            </a:fld>
            <a:endParaRPr lang="fr-FR" dirty="0"/>
          </a:p>
        </p:txBody>
      </p:sp>
    </p:spTree>
    <p:extLst>
      <p:ext uri="{BB962C8B-B14F-4D97-AF65-F5344CB8AC3E}">
        <p14:creationId xmlns:p14="http://schemas.microsoft.com/office/powerpoint/2010/main" val="322875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Recommandation développée en 2010 (mise à jour en 2014) par la NISO </a:t>
            </a:r>
            <a:r>
              <a:rPr lang="fr-FR" sz="1200" b="0" dirty="0"/>
              <a:t>dédiée au signalement et à la gestion des accès aux périodiques et ebooks. </a:t>
            </a:r>
          </a:p>
          <a:p>
            <a:r>
              <a:rPr lang="fr-FR" sz="1200" b="0" dirty="0"/>
              <a:t>Fichiers</a:t>
            </a:r>
            <a:r>
              <a:rPr lang="fr-FR" sz="1200" b="0" baseline="0" dirty="0"/>
              <a:t> kbart fondés sur des critères techniques très basiques : </a:t>
            </a:r>
          </a:p>
          <a:p>
            <a:pPr marL="285750" lvl="0" indent="-285750">
              <a:buFont typeface="Arial" panose="020B0604020202020204" pitchFamily="34" charset="0"/>
              <a:buChar char="•"/>
            </a:pPr>
            <a:r>
              <a:rPr lang="fr-FR" sz="1600" dirty="0"/>
              <a:t>Fichier .txt</a:t>
            </a:r>
          </a:p>
          <a:p>
            <a:pPr marL="285750" lvl="0" indent="-285750">
              <a:buFont typeface="Arial" panose="020B0604020202020204" pitchFamily="34" charset="0"/>
              <a:buChar char="•"/>
            </a:pPr>
            <a:r>
              <a:rPr lang="fr-FR" sz="1600" b="0" dirty="0"/>
              <a:t>Séparateur : tabulation </a:t>
            </a:r>
          </a:p>
          <a:p>
            <a:pPr marL="285750" lvl="0" indent="-285750">
              <a:buFont typeface="Arial" panose="020B0604020202020204" pitchFamily="34" charset="0"/>
              <a:buChar char="•"/>
            </a:pPr>
            <a:r>
              <a:rPr lang="fr-FR" sz="1600" dirty="0"/>
              <a:t>Encodage en utf-8</a:t>
            </a:r>
          </a:p>
          <a:p>
            <a:pPr marL="285750" lvl="0" indent="-285750">
              <a:buFont typeface="Arial" panose="020B0604020202020204" pitchFamily="34" charset="0"/>
              <a:buChar char="•"/>
            </a:pPr>
            <a:r>
              <a:rPr lang="fr-FR" sz="1600" b="0" dirty="0"/>
              <a:t>Nom de fichier standardisé </a:t>
            </a:r>
          </a:p>
          <a:p>
            <a:pPr marL="285750" lvl="0" indent="-285750">
              <a:buFont typeface="Arial" panose="020B0604020202020204" pitchFamily="34" charset="0"/>
              <a:buChar char="•"/>
            </a:pPr>
            <a:r>
              <a:rPr lang="fr-FR" sz="1600" dirty="0"/>
              <a:t>25 colonnes normalisées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dirty="0"/>
              <a:t>Différents champs renseignés dans un fichier Kbart en fonction</a:t>
            </a:r>
            <a:r>
              <a:rPr lang="fr-FR" baseline="0" dirty="0"/>
              <a:t> du type de ressource.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sz="1200" b="0" dirty="0"/>
              <a:t>Ce format n’expose pas de données bibliographiques  et contient uniquement des infos qui relèvent du</a:t>
            </a:r>
            <a:r>
              <a:rPr lang="fr-FR" sz="1200" b="0" baseline="0" dirty="0"/>
              <a:t> niveau titre</a:t>
            </a: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sym typeface="Wingdings" panose="05000000000000000000" pitchFamily="2" charset="2"/>
              </a:rPr>
              <a:t> </a:t>
            </a:r>
            <a:r>
              <a:rPr lang="fr-FR" baseline="0" dirty="0"/>
              <a:t>1 ligne par ressource ou par type d’accès (par ex. si une partie de l’état de collection seulement est accessible, on aura une ligne décrivant le contenu en accès restreint et une ligne décrivant le contenu en libre accès)</a:t>
            </a:r>
            <a:endParaRPr lang="fr-FR" dirty="0"/>
          </a:p>
        </p:txBody>
      </p:sp>
      <p:sp>
        <p:nvSpPr>
          <p:cNvPr id="4" name="Espace réservé du numéro de diapositive 3"/>
          <p:cNvSpPr>
            <a:spLocks noGrp="1"/>
          </p:cNvSpPr>
          <p:nvPr>
            <p:ph type="sldNum" sz="quarter" idx="5"/>
          </p:nvPr>
        </p:nvSpPr>
        <p:spPr/>
        <p:txBody>
          <a:bodyPr/>
          <a:lstStyle/>
          <a:p>
            <a:fld id="{CA94F874-CA33-46C8-9066-C0DE58B48DFA}" type="slidenum">
              <a:rPr lang="fr-FR" smtClean="0"/>
              <a:t>7</a:t>
            </a:fld>
            <a:endParaRPr lang="fr-FR" dirty="0"/>
          </a:p>
        </p:txBody>
      </p:sp>
    </p:spTree>
    <p:extLst>
      <p:ext uri="{BB962C8B-B14F-4D97-AF65-F5344CB8AC3E}">
        <p14:creationId xmlns:p14="http://schemas.microsoft.com/office/powerpoint/2010/main" val="2056226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DC7E36-A4A8-4A38-ACB2-4F83ED4C0F51}" type="slidenum">
              <a:rPr lang="fr-FR" smtClean="0"/>
              <a:t>8</a:t>
            </a:fld>
            <a:endParaRPr lang="fr-FR" dirty="0"/>
          </a:p>
        </p:txBody>
      </p:sp>
    </p:spTree>
    <p:extLst>
      <p:ext uri="{BB962C8B-B14F-4D97-AF65-F5344CB8AC3E}">
        <p14:creationId xmlns:p14="http://schemas.microsoft.com/office/powerpoint/2010/main" val="45302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DEMO : montrer fichier Gallica, Persée</a:t>
            </a:r>
          </a:p>
          <a:p>
            <a:r>
              <a:rPr lang="fr-FR" dirty="0"/>
              <a:t>Filtrer les package : critères de tri sous forme de boutons qu'il est possible d'activer ou de désactiver par simple clic. </a:t>
            </a:r>
          </a:p>
          <a:p>
            <a:pPr marL="171450" indent="-171450"/>
            <a:r>
              <a:rPr lang="fr-FR" dirty="0"/>
              <a:t>Type de ressources</a:t>
            </a:r>
            <a:r>
              <a:rPr lang="fr-FR" baseline="0" dirty="0"/>
              <a:t> (</a:t>
            </a:r>
            <a:r>
              <a:rPr lang="fr-FR" dirty="0"/>
              <a:t>périodiques, livres électroniques ou contenu mixte)</a:t>
            </a:r>
          </a:p>
          <a:p>
            <a:pPr marL="171450" indent="-171450"/>
            <a:r>
              <a:rPr lang="fr-FR" dirty="0"/>
              <a:t>bouquet commercialisé auprès de l'ESR (Bouquet courant) ou Licences nationales (Bouquet ISTEX). </a:t>
            </a:r>
          </a:p>
          <a:p>
            <a:pPr marL="171450" indent="-171450"/>
            <a:r>
              <a:rPr lang="fr-FR" dirty="0"/>
              <a:t>« Liste complète » correspond aux masterlists. </a:t>
            </a:r>
          </a:p>
          <a:p>
            <a:pPr marL="171450" indent="-171450"/>
            <a:r>
              <a:rPr lang="fr-FR" dirty="0"/>
              <a:t>packages labellisés </a:t>
            </a:r>
          </a:p>
          <a:p>
            <a:pPr marL="0" indent="0">
              <a:buNone/>
            </a:pPr>
            <a:endParaRPr lang="fr-FR" dirty="0"/>
          </a:p>
          <a:p>
            <a:pPr marL="0" indent="0">
              <a:buNone/>
            </a:pPr>
            <a:r>
              <a:rPr lang="fr-FR" dirty="0"/>
              <a:t>Recherche par</a:t>
            </a:r>
            <a:r>
              <a:rPr lang="fr-FR" baseline="0" dirty="0"/>
              <a:t> fournisseur : par saisie ou recherche dans la liste déroulante</a:t>
            </a:r>
          </a:p>
          <a:p>
            <a:pPr marL="0" indent="0">
              <a:buNone/>
            </a:pPr>
            <a:endParaRPr lang="fr-FR" baseline="0" dirty="0"/>
          </a:p>
          <a:p>
            <a:r>
              <a:rPr lang="fr-FR" baseline="0" dirty="0"/>
              <a:t>Export selon deux formats possibles : </a:t>
            </a:r>
            <a:r>
              <a:rPr lang="fr-FR" dirty="0"/>
              <a:t>fichier tabulé, conforme à la recommandation Kbart ou fichier JSON</a:t>
            </a:r>
          </a:p>
          <a:p>
            <a:r>
              <a:rPr lang="fr-FR" dirty="0"/>
              <a:t>Il suffit ensuite de cliquer sur la flèche rouge du package désiré, pour lancer </a:t>
            </a:r>
            <a:r>
              <a:rPr lang="fr-FR" b="0" dirty="0"/>
              <a:t>le téléchargement de sa version la plus récente. </a:t>
            </a:r>
            <a:r>
              <a:rPr lang="fr-FR" dirty="0"/>
              <a:t>L'historique des versions est accessible depuis le menu déroulant associé aux packages.</a:t>
            </a:r>
          </a:p>
          <a:p>
            <a:endParaRPr lang="fr-FR" dirty="0"/>
          </a:p>
        </p:txBody>
      </p:sp>
      <p:sp>
        <p:nvSpPr>
          <p:cNvPr id="4" name="Espace réservé du numéro de diapositive 3"/>
          <p:cNvSpPr>
            <a:spLocks noGrp="1"/>
          </p:cNvSpPr>
          <p:nvPr>
            <p:ph type="sldNum" sz="quarter" idx="5"/>
          </p:nvPr>
        </p:nvSpPr>
        <p:spPr/>
        <p:txBody>
          <a:bodyPr/>
          <a:lstStyle/>
          <a:p>
            <a:fld id="{CA94F874-CA33-46C8-9066-C0DE58B48DFA}" type="slidenum">
              <a:rPr lang="fr-FR" smtClean="0"/>
              <a:t>9</a:t>
            </a:fld>
            <a:endParaRPr lang="fr-FR" dirty="0"/>
          </a:p>
        </p:txBody>
      </p:sp>
    </p:spTree>
    <p:extLst>
      <p:ext uri="{BB962C8B-B14F-4D97-AF65-F5344CB8AC3E}">
        <p14:creationId xmlns:p14="http://schemas.microsoft.com/office/powerpoint/2010/main" val="26796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A788DE-B3ED-69DA-4ADF-A2EEF5F580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9B64A84-736C-9D2A-C0FC-5B2849F0B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8321218-FB2C-CEE5-1952-780979FF9D55}"/>
              </a:ext>
            </a:extLst>
          </p:cNvPr>
          <p:cNvSpPr>
            <a:spLocks noGrp="1"/>
          </p:cNvSpPr>
          <p:nvPr>
            <p:ph type="dt" sz="half" idx="10"/>
          </p:nvPr>
        </p:nvSpPr>
        <p:spPr/>
        <p:txBody>
          <a:bodyPr/>
          <a:lstStyle/>
          <a:p>
            <a:fld id="{AEA8506C-3BBB-4F33-B8EB-9B61A6AD793F}" type="datetimeFigureOut">
              <a:rPr lang="fr-FR" smtClean="0"/>
              <a:t>07/11/2023</a:t>
            </a:fld>
            <a:endParaRPr lang="fr-FR" dirty="0"/>
          </a:p>
        </p:txBody>
      </p:sp>
      <p:sp>
        <p:nvSpPr>
          <p:cNvPr id="5" name="Espace réservé du pied de page 4">
            <a:extLst>
              <a:ext uri="{FF2B5EF4-FFF2-40B4-BE49-F238E27FC236}">
                <a16:creationId xmlns:a16="http://schemas.microsoft.com/office/drawing/2014/main" id="{EEE8886D-D5AF-98A1-9896-2758BC6A952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7AB2D52-AE14-63CB-27B7-DA7E4FE14FC2}"/>
              </a:ext>
            </a:extLst>
          </p:cNvPr>
          <p:cNvSpPr>
            <a:spLocks noGrp="1"/>
          </p:cNvSpPr>
          <p:nvPr>
            <p:ph type="sldNum" sz="quarter" idx="12"/>
          </p:nvPr>
        </p:nvSpPr>
        <p:spPr/>
        <p:txBody>
          <a:bodyPr/>
          <a:lstStyle/>
          <a:p>
            <a:fld id="{78540E65-267C-4D40-92AD-EA0FA5B409CF}" type="slidenum">
              <a:rPr lang="fr-FR" smtClean="0"/>
              <a:t>‹N°›</a:t>
            </a:fld>
            <a:endParaRPr lang="fr-FR" dirty="0"/>
          </a:p>
        </p:txBody>
      </p:sp>
    </p:spTree>
    <p:extLst>
      <p:ext uri="{BB962C8B-B14F-4D97-AF65-F5344CB8AC3E}">
        <p14:creationId xmlns:p14="http://schemas.microsoft.com/office/powerpoint/2010/main" val="378169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D37DF7-E499-0AFB-D104-D52B4E50F1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9A2CEBE-BDBD-28A7-C2A0-7680585F0CD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C22728-6687-0824-F00E-46099E0D4E44}"/>
              </a:ext>
            </a:extLst>
          </p:cNvPr>
          <p:cNvSpPr>
            <a:spLocks noGrp="1"/>
          </p:cNvSpPr>
          <p:nvPr>
            <p:ph type="dt" sz="half" idx="10"/>
          </p:nvPr>
        </p:nvSpPr>
        <p:spPr/>
        <p:txBody>
          <a:bodyPr/>
          <a:lstStyle/>
          <a:p>
            <a:fld id="{AEA8506C-3BBB-4F33-B8EB-9B61A6AD793F}" type="datetimeFigureOut">
              <a:rPr lang="fr-FR" smtClean="0"/>
              <a:t>07/11/2023</a:t>
            </a:fld>
            <a:endParaRPr lang="fr-FR" dirty="0"/>
          </a:p>
        </p:txBody>
      </p:sp>
      <p:sp>
        <p:nvSpPr>
          <p:cNvPr id="5" name="Espace réservé du pied de page 4">
            <a:extLst>
              <a:ext uri="{FF2B5EF4-FFF2-40B4-BE49-F238E27FC236}">
                <a16:creationId xmlns:a16="http://schemas.microsoft.com/office/drawing/2014/main" id="{237EB3F1-D6A2-BFB6-9A7F-84D4B9E5B50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5AA6C20-5D80-67BD-F1F0-683C54B45358}"/>
              </a:ext>
            </a:extLst>
          </p:cNvPr>
          <p:cNvSpPr>
            <a:spLocks noGrp="1"/>
          </p:cNvSpPr>
          <p:nvPr>
            <p:ph type="sldNum" sz="quarter" idx="12"/>
          </p:nvPr>
        </p:nvSpPr>
        <p:spPr/>
        <p:txBody>
          <a:bodyPr/>
          <a:lstStyle/>
          <a:p>
            <a:fld id="{78540E65-267C-4D40-92AD-EA0FA5B409CF}" type="slidenum">
              <a:rPr lang="fr-FR" smtClean="0"/>
              <a:t>‹N°›</a:t>
            </a:fld>
            <a:endParaRPr lang="fr-FR" dirty="0"/>
          </a:p>
        </p:txBody>
      </p:sp>
    </p:spTree>
    <p:extLst>
      <p:ext uri="{BB962C8B-B14F-4D97-AF65-F5344CB8AC3E}">
        <p14:creationId xmlns:p14="http://schemas.microsoft.com/office/powerpoint/2010/main" val="324531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C64C175-CC4C-0071-11DC-0676A89B409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6400D20-7D4A-2CFD-B49F-CB02AAF1186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5DA6C9-4489-77B7-C4C0-1EF3C73B22FB}"/>
              </a:ext>
            </a:extLst>
          </p:cNvPr>
          <p:cNvSpPr>
            <a:spLocks noGrp="1"/>
          </p:cNvSpPr>
          <p:nvPr>
            <p:ph type="dt" sz="half" idx="10"/>
          </p:nvPr>
        </p:nvSpPr>
        <p:spPr/>
        <p:txBody>
          <a:bodyPr/>
          <a:lstStyle/>
          <a:p>
            <a:fld id="{AEA8506C-3BBB-4F33-B8EB-9B61A6AD793F}" type="datetimeFigureOut">
              <a:rPr lang="fr-FR" smtClean="0"/>
              <a:t>07/11/2023</a:t>
            </a:fld>
            <a:endParaRPr lang="fr-FR" dirty="0"/>
          </a:p>
        </p:txBody>
      </p:sp>
      <p:sp>
        <p:nvSpPr>
          <p:cNvPr id="5" name="Espace réservé du pied de page 4">
            <a:extLst>
              <a:ext uri="{FF2B5EF4-FFF2-40B4-BE49-F238E27FC236}">
                <a16:creationId xmlns:a16="http://schemas.microsoft.com/office/drawing/2014/main" id="{B0DD2241-B2F0-183D-1ACB-0B9DC77881D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E54758B-42A2-9D9B-7741-C06D8075AE3A}"/>
              </a:ext>
            </a:extLst>
          </p:cNvPr>
          <p:cNvSpPr>
            <a:spLocks noGrp="1"/>
          </p:cNvSpPr>
          <p:nvPr>
            <p:ph type="sldNum" sz="quarter" idx="12"/>
          </p:nvPr>
        </p:nvSpPr>
        <p:spPr/>
        <p:txBody>
          <a:bodyPr/>
          <a:lstStyle/>
          <a:p>
            <a:fld id="{78540E65-267C-4D40-92AD-EA0FA5B409CF}" type="slidenum">
              <a:rPr lang="fr-FR" smtClean="0"/>
              <a:t>‹N°›</a:t>
            </a:fld>
            <a:endParaRPr lang="fr-FR" dirty="0"/>
          </a:p>
        </p:txBody>
      </p:sp>
    </p:spTree>
    <p:extLst>
      <p:ext uri="{BB962C8B-B14F-4D97-AF65-F5344CB8AC3E}">
        <p14:creationId xmlns:p14="http://schemas.microsoft.com/office/powerpoint/2010/main" val="871336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re 4/3">
    <p:spTree>
      <p:nvGrpSpPr>
        <p:cNvPr id="1" name=""/>
        <p:cNvGrpSpPr/>
        <p:nvPr/>
      </p:nvGrpSpPr>
      <p:grpSpPr>
        <a:xfrm>
          <a:off x="0" y="0"/>
          <a:ext cx="0" cy="0"/>
          <a:chOff x="0" y="0"/>
          <a:chExt cx="0" cy="0"/>
        </a:xfrm>
      </p:grpSpPr>
      <p:pic>
        <p:nvPicPr>
          <p:cNvPr id="4" name="Picture 12" descr="H:\Reseau\Formation_Reseau\contrat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918" y="6513513"/>
            <a:ext cx="1009649"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
            <a:ext cx="1871133"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4873" tIns="42436" rIns="84873" bIns="42436" anchor="ctr"/>
          <a:lstStyle/>
          <a:p>
            <a:pPr algn="ctr" defTabSz="848715">
              <a:defRPr/>
            </a:pPr>
            <a:endParaRPr lang="fr-FR" sz="1700" dirty="0">
              <a:solidFill>
                <a:prstClr val="white"/>
              </a:solidFill>
            </a:endParaRPr>
          </a:p>
        </p:txBody>
      </p:sp>
      <p:pic>
        <p:nvPicPr>
          <p:cNvPr id="6" name="Picture 2" descr="H:\Departements\CCE\ComexternesaufArabesques\LOGO\LogoproduitsABES\LogoABES\logo_AB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8" y="6408738"/>
            <a:ext cx="819149"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bouda.abes.fr/deptCellMiss/dsr/Pfd/Documentation/Logos-transparentsPNG/sudo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4417" y="1"/>
            <a:ext cx="268816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3" y="2130445"/>
            <a:ext cx="10363200" cy="1470025"/>
          </a:xfrm>
        </p:spPr>
        <p:txBody>
          <a:bodyPr/>
          <a:lstStyle/>
          <a:p>
            <a:r>
              <a:rPr lang="fr-FR"/>
              <a:t>Cliquez pour modifier le style du titre</a:t>
            </a:r>
            <a:endParaRPr lang="fr-FR" dirty="0"/>
          </a:p>
        </p:txBody>
      </p:sp>
      <p:sp>
        <p:nvSpPr>
          <p:cNvPr id="3" name="Sous-titre 2"/>
          <p:cNvSpPr>
            <a:spLocks noGrp="1"/>
          </p:cNvSpPr>
          <p:nvPr>
            <p:ph type="subTitle" idx="1"/>
          </p:nvPr>
        </p:nvSpPr>
        <p:spPr>
          <a:xfrm>
            <a:off x="1828803" y="3886200"/>
            <a:ext cx="8534400" cy="1752600"/>
          </a:xfrm>
        </p:spPr>
        <p:txBody>
          <a:bodyPr>
            <a:normAutofit/>
          </a:bodyPr>
          <a:lstStyle>
            <a:lvl1pPr marL="0" indent="0" algn="ctr">
              <a:buNone/>
              <a:defRPr sz="2200">
                <a:solidFill>
                  <a:schemeClr val="tx1">
                    <a:tint val="75000"/>
                  </a:schemeClr>
                </a:solidFill>
              </a:defRPr>
            </a:lvl1pPr>
            <a:lvl2pPr marL="424359" indent="0" algn="ctr">
              <a:buNone/>
              <a:defRPr>
                <a:solidFill>
                  <a:schemeClr val="tx1">
                    <a:tint val="75000"/>
                  </a:schemeClr>
                </a:solidFill>
              </a:defRPr>
            </a:lvl2pPr>
            <a:lvl3pPr marL="848715" indent="0" algn="ctr">
              <a:buNone/>
              <a:defRPr>
                <a:solidFill>
                  <a:schemeClr val="tx1">
                    <a:tint val="75000"/>
                  </a:schemeClr>
                </a:solidFill>
              </a:defRPr>
            </a:lvl3pPr>
            <a:lvl4pPr marL="1273075" indent="0" algn="ctr">
              <a:buNone/>
              <a:defRPr>
                <a:solidFill>
                  <a:schemeClr val="tx1">
                    <a:tint val="75000"/>
                  </a:schemeClr>
                </a:solidFill>
              </a:defRPr>
            </a:lvl4pPr>
            <a:lvl5pPr marL="1697432" indent="0" algn="ctr">
              <a:buNone/>
              <a:defRPr>
                <a:solidFill>
                  <a:schemeClr val="tx1">
                    <a:tint val="75000"/>
                  </a:schemeClr>
                </a:solidFill>
              </a:defRPr>
            </a:lvl5pPr>
            <a:lvl6pPr marL="2121789" indent="0" algn="ctr">
              <a:buNone/>
              <a:defRPr>
                <a:solidFill>
                  <a:schemeClr val="tx1">
                    <a:tint val="75000"/>
                  </a:schemeClr>
                </a:solidFill>
              </a:defRPr>
            </a:lvl6pPr>
            <a:lvl7pPr marL="2546148" indent="0" algn="ctr">
              <a:buNone/>
              <a:defRPr>
                <a:solidFill>
                  <a:schemeClr val="tx1">
                    <a:tint val="75000"/>
                  </a:schemeClr>
                </a:solidFill>
              </a:defRPr>
            </a:lvl7pPr>
            <a:lvl8pPr marL="2970505" indent="0" algn="ctr">
              <a:buNone/>
              <a:defRPr>
                <a:solidFill>
                  <a:schemeClr val="tx1">
                    <a:tint val="75000"/>
                  </a:schemeClr>
                </a:solidFill>
              </a:defRPr>
            </a:lvl8pPr>
            <a:lvl9pPr marL="3394862" indent="0" algn="ctr">
              <a:buNone/>
              <a:defRPr>
                <a:solidFill>
                  <a:schemeClr val="tx1">
                    <a:tint val="75000"/>
                  </a:schemeClr>
                </a:solidFill>
              </a:defRPr>
            </a:lvl9pPr>
          </a:lstStyle>
          <a:p>
            <a:r>
              <a:rPr lang="fr-FR"/>
              <a:t>Cliquez pour modifier le style des sous-titres du masque</a:t>
            </a:r>
            <a:endParaRPr lang="fr-FR" dirty="0"/>
          </a:p>
        </p:txBody>
      </p:sp>
      <p:sp>
        <p:nvSpPr>
          <p:cNvPr id="8" name="Espace réservé du numéro de diapositive 5"/>
          <p:cNvSpPr>
            <a:spLocks noGrp="1"/>
          </p:cNvSpPr>
          <p:nvPr>
            <p:ph type="sldNum" sz="quarter" idx="10"/>
          </p:nvPr>
        </p:nvSpPr>
        <p:spPr/>
        <p:txBody>
          <a:bodyPr/>
          <a:lstStyle>
            <a:lvl1pPr>
              <a:defRPr/>
            </a:lvl1pPr>
          </a:lstStyle>
          <a:p>
            <a:pPr>
              <a:defRPr/>
            </a:pPr>
            <a:fld id="{8F5AB724-BF61-4D79-9605-42341925DB59}"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5514435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u 4/3">
    <p:spTree>
      <p:nvGrpSpPr>
        <p:cNvPr id="1" name=""/>
        <p:cNvGrpSpPr/>
        <p:nvPr/>
      </p:nvGrpSpPr>
      <p:grpSpPr>
        <a:xfrm>
          <a:off x="0" y="0"/>
          <a:ext cx="0" cy="0"/>
          <a:chOff x="0" y="0"/>
          <a:chExt cx="0" cy="0"/>
        </a:xfrm>
      </p:grpSpPr>
      <p:pic>
        <p:nvPicPr>
          <p:cNvPr id="4" name="Picture 2" descr="H:\Departements\CCE\ComexternesaufArabesques\LOGO\LogoproduitsABES\LogoABES\logo_ABE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408738"/>
            <a:ext cx="819149"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bouda.abes.fr/deptCellMiss/dsr/Pfd/Documentation/Logos-sanstexte-opacite60/SudocS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33" y="139701"/>
            <a:ext cx="736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p:cNvSpPr>
            <a:spLocks noGrp="1"/>
          </p:cNvSpPr>
          <p:nvPr>
            <p:ph type="ftr" sz="quarter" idx="10"/>
          </p:nvPr>
        </p:nvSpPr>
        <p:spPr/>
        <p:txBody>
          <a:bodyPr/>
          <a:lstStyle>
            <a:lvl1pPr>
              <a:defRPr/>
            </a:lvl1pPr>
          </a:lstStyle>
          <a:p>
            <a:pPr>
              <a:defRPr/>
            </a:pPr>
            <a:endParaRPr lang="fr-FR" dirty="0">
              <a:solidFill>
                <a:prstClr val="black">
                  <a:tint val="75000"/>
                </a:prstClr>
              </a:solidFill>
            </a:endParaRPr>
          </a:p>
        </p:txBody>
      </p:sp>
      <p:sp>
        <p:nvSpPr>
          <p:cNvPr id="7" name="Espace réservé du numéro de diapositive 5"/>
          <p:cNvSpPr>
            <a:spLocks noGrp="1"/>
          </p:cNvSpPr>
          <p:nvPr>
            <p:ph type="sldNum" sz="quarter" idx="11"/>
          </p:nvPr>
        </p:nvSpPr>
        <p:spPr/>
        <p:txBody>
          <a:bodyPr/>
          <a:lstStyle>
            <a:lvl1pPr>
              <a:defRPr/>
            </a:lvl1pPr>
          </a:lstStyle>
          <a:p>
            <a:pPr>
              <a:defRPr/>
            </a:pPr>
            <a:fld id="{D6FA6E65-2581-40B2-BB9F-815038D409D4}"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1819123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re 16/10">
    <p:spTree>
      <p:nvGrpSpPr>
        <p:cNvPr id="1" name=""/>
        <p:cNvGrpSpPr/>
        <p:nvPr/>
      </p:nvGrpSpPr>
      <p:grpSpPr>
        <a:xfrm>
          <a:off x="0" y="0"/>
          <a:ext cx="0" cy="0"/>
          <a:chOff x="0" y="0"/>
          <a:chExt cx="0" cy="0"/>
        </a:xfrm>
      </p:grpSpPr>
      <p:pic>
        <p:nvPicPr>
          <p:cNvPr id="4" name="Picture 12" descr="H:\Reseau\Formation_Reseau\contrat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917" y="6513513"/>
            <a:ext cx="7196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
            <a:ext cx="1871133"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4873" tIns="42436" rIns="84873" bIns="42436" anchor="ctr"/>
          <a:lstStyle/>
          <a:p>
            <a:pPr algn="ctr" defTabSz="848715">
              <a:defRPr/>
            </a:pPr>
            <a:endParaRPr lang="fr-FR" sz="1700" dirty="0">
              <a:solidFill>
                <a:prstClr val="white"/>
              </a:solidFill>
            </a:endParaRPr>
          </a:p>
        </p:txBody>
      </p:sp>
      <p:pic>
        <p:nvPicPr>
          <p:cNvPr id="6" name="Picture 2" descr="H:\Departements\CCE\ComexternesaufArabesques\LOGO\LogoproduitsABES\LogoABES\logo_AB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8" y="6408738"/>
            <a:ext cx="68156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bouda.abes.fr/deptCellMiss/dsr/Pfd/Documentation/Logos-transparentsPNG/sudo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9167" y="1"/>
            <a:ext cx="223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3" y="2130445"/>
            <a:ext cx="10363200" cy="1470025"/>
          </a:xfrm>
        </p:spPr>
        <p:txBody>
          <a:bodyPr/>
          <a:lstStyle/>
          <a:p>
            <a:r>
              <a:rPr lang="fr-FR"/>
              <a:t>Cliquez pour modifier le style du titre</a:t>
            </a:r>
            <a:endParaRPr lang="fr-FR" dirty="0"/>
          </a:p>
        </p:txBody>
      </p:sp>
      <p:sp>
        <p:nvSpPr>
          <p:cNvPr id="3" name="Sous-titre 2"/>
          <p:cNvSpPr>
            <a:spLocks noGrp="1"/>
          </p:cNvSpPr>
          <p:nvPr>
            <p:ph type="subTitle" idx="1"/>
          </p:nvPr>
        </p:nvSpPr>
        <p:spPr>
          <a:xfrm>
            <a:off x="1828803" y="3886200"/>
            <a:ext cx="8534400" cy="1752600"/>
          </a:xfrm>
        </p:spPr>
        <p:txBody>
          <a:bodyPr>
            <a:normAutofit/>
          </a:bodyPr>
          <a:lstStyle>
            <a:lvl1pPr marL="0" indent="0" algn="ctr">
              <a:buNone/>
              <a:defRPr sz="2200">
                <a:solidFill>
                  <a:schemeClr val="tx1">
                    <a:tint val="75000"/>
                  </a:schemeClr>
                </a:solidFill>
              </a:defRPr>
            </a:lvl1pPr>
            <a:lvl2pPr marL="424359" indent="0" algn="ctr">
              <a:buNone/>
              <a:defRPr>
                <a:solidFill>
                  <a:schemeClr val="tx1">
                    <a:tint val="75000"/>
                  </a:schemeClr>
                </a:solidFill>
              </a:defRPr>
            </a:lvl2pPr>
            <a:lvl3pPr marL="848715" indent="0" algn="ctr">
              <a:buNone/>
              <a:defRPr>
                <a:solidFill>
                  <a:schemeClr val="tx1">
                    <a:tint val="75000"/>
                  </a:schemeClr>
                </a:solidFill>
              </a:defRPr>
            </a:lvl3pPr>
            <a:lvl4pPr marL="1273075" indent="0" algn="ctr">
              <a:buNone/>
              <a:defRPr>
                <a:solidFill>
                  <a:schemeClr val="tx1">
                    <a:tint val="75000"/>
                  </a:schemeClr>
                </a:solidFill>
              </a:defRPr>
            </a:lvl4pPr>
            <a:lvl5pPr marL="1697432" indent="0" algn="ctr">
              <a:buNone/>
              <a:defRPr>
                <a:solidFill>
                  <a:schemeClr val="tx1">
                    <a:tint val="75000"/>
                  </a:schemeClr>
                </a:solidFill>
              </a:defRPr>
            </a:lvl5pPr>
            <a:lvl6pPr marL="2121789" indent="0" algn="ctr">
              <a:buNone/>
              <a:defRPr>
                <a:solidFill>
                  <a:schemeClr val="tx1">
                    <a:tint val="75000"/>
                  </a:schemeClr>
                </a:solidFill>
              </a:defRPr>
            </a:lvl6pPr>
            <a:lvl7pPr marL="2546148" indent="0" algn="ctr">
              <a:buNone/>
              <a:defRPr>
                <a:solidFill>
                  <a:schemeClr val="tx1">
                    <a:tint val="75000"/>
                  </a:schemeClr>
                </a:solidFill>
              </a:defRPr>
            </a:lvl7pPr>
            <a:lvl8pPr marL="2970505" indent="0" algn="ctr">
              <a:buNone/>
              <a:defRPr>
                <a:solidFill>
                  <a:schemeClr val="tx1">
                    <a:tint val="75000"/>
                  </a:schemeClr>
                </a:solidFill>
              </a:defRPr>
            </a:lvl8pPr>
            <a:lvl9pPr marL="3394862" indent="0" algn="ctr">
              <a:buNone/>
              <a:defRPr>
                <a:solidFill>
                  <a:schemeClr val="tx1">
                    <a:tint val="75000"/>
                  </a:schemeClr>
                </a:solidFill>
              </a:defRPr>
            </a:lvl9pPr>
          </a:lstStyle>
          <a:p>
            <a:r>
              <a:rPr lang="fr-FR"/>
              <a:t>Cliquez pour modifier le style des sous-titres du masque</a:t>
            </a:r>
            <a:endParaRPr lang="fr-FR" dirty="0"/>
          </a:p>
        </p:txBody>
      </p:sp>
      <p:sp>
        <p:nvSpPr>
          <p:cNvPr id="8" name="Espace réservé du numéro de diapositive 5"/>
          <p:cNvSpPr>
            <a:spLocks noGrp="1"/>
          </p:cNvSpPr>
          <p:nvPr>
            <p:ph type="sldNum" sz="quarter" idx="10"/>
          </p:nvPr>
        </p:nvSpPr>
        <p:spPr/>
        <p:txBody>
          <a:bodyPr/>
          <a:lstStyle>
            <a:lvl1pPr>
              <a:defRPr/>
            </a:lvl1pPr>
          </a:lstStyle>
          <a:p>
            <a:pPr>
              <a:defRPr/>
            </a:pPr>
            <a:fld id="{3E2842D7-EB1C-43DF-AA08-54A134BD7C1D}"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52372882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u 16/10">
    <p:spTree>
      <p:nvGrpSpPr>
        <p:cNvPr id="1" name=""/>
        <p:cNvGrpSpPr/>
        <p:nvPr/>
      </p:nvGrpSpPr>
      <p:grpSpPr>
        <a:xfrm>
          <a:off x="0" y="0"/>
          <a:ext cx="0" cy="0"/>
          <a:chOff x="0" y="0"/>
          <a:chExt cx="0" cy="0"/>
        </a:xfrm>
      </p:grpSpPr>
      <p:pic>
        <p:nvPicPr>
          <p:cNvPr id="4" name="Picture 2" descr="https://bouda.abes.fr/deptCellMiss/dsr/Pfd/Documentation/Logos-sanstexte-opacite60/SudocS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7" y="139700"/>
            <a:ext cx="6096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Departements\CCE\ComexternesaufArabesques\LOGO\LogoproduitsABES\LogoABES\logo_AB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8" y="6408738"/>
            <a:ext cx="68156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p:cNvSpPr>
            <a:spLocks noGrp="1"/>
          </p:cNvSpPr>
          <p:nvPr>
            <p:ph type="ftr" sz="quarter" idx="10"/>
          </p:nvPr>
        </p:nvSpPr>
        <p:spPr/>
        <p:txBody>
          <a:bodyPr/>
          <a:lstStyle>
            <a:lvl1pPr>
              <a:defRPr/>
            </a:lvl1pPr>
          </a:lstStyle>
          <a:p>
            <a:pPr>
              <a:defRPr/>
            </a:pPr>
            <a:endParaRPr lang="fr-FR" dirty="0">
              <a:solidFill>
                <a:prstClr val="black">
                  <a:tint val="75000"/>
                </a:prstClr>
              </a:solidFill>
            </a:endParaRPr>
          </a:p>
        </p:txBody>
      </p:sp>
      <p:sp>
        <p:nvSpPr>
          <p:cNvPr id="7" name="Espace réservé du numéro de diapositive 5"/>
          <p:cNvSpPr>
            <a:spLocks noGrp="1"/>
          </p:cNvSpPr>
          <p:nvPr>
            <p:ph type="sldNum" sz="quarter" idx="11"/>
          </p:nvPr>
        </p:nvSpPr>
        <p:spPr/>
        <p:txBody>
          <a:bodyPr/>
          <a:lstStyle>
            <a:lvl1pPr>
              <a:defRPr/>
            </a:lvl1pPr>
          </a:lstStyle>
          <a:p>
            <a:pPr>
              <a:defRPr/>
            </a:pPr>
            <a:fld id="{F9784B49-37D6-41D1-BD8C-7079CB0EACF1}"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9411874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313907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22433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063027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1016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299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082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FEDA6-2F3A-0BA7-55B5-DB2BA32380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8B631C-EC9A-CDF6-D7E8-9618E5E8F24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EE41A5-600B-F259-3C66-FE8E7EDF215B}"/>
              </a:ext>
            </a:extLst>
          </p:cNvPr>
          <p:cNvSpPr>
            <a:spLocks noGrp="1"/>
          </p:cNvSpPr>
          <p:nvPr>
            <p:ph type="dt" sz="half" idx="10"/>
          </p:nvPr>
        </p:nvSpPr>
        <p:spPr/>
        <p:txBody>
          <a:bodyPr/>
          <a:lstStyle/>
          <a:p>
            <a:fld id="{AEA8506C-3BBB-4F33-B8EB-9B61A6AD793F}" type="datetimeFigureOut">
              <a:rPr lang="fr-FR" smtClean="0"/>
              <a:t>07/11/2023</a:t>
            </a:fld>
            <a:endParaRPr lang="fr-FR" dirty="0"/>
          </a:p>
        </p:txBody>
      </p:sp>
      <p:sp>
        <p:nvSpPr>
          <p:cNvPr id="5" name="Espace réservé du pied de page 4">
            <a:extLst>
              <a:ext uri="{FF2B5EF4-FFF2-40B4-BE49-F238E27FC236}">
                <a16:creationId xmlns:a16="http://schemas.microsoft.com/office/drawing/2014/main" id="{1577CF54-9ABB-1F6B-BE13-D518B0AF305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5FF0D55-E3FC-5EFE-574A-5C44944C468C}"/>
              </a:ext>
            </a:extLst>
          </p:cNvPr>
          <p:cNvSpPr>
            <a:spLocks noGrp="1"/>
          </p:cNvSpPr>
          <p:nvPr>
            <p:ph type="sldNum" sz="quarter" idx="12"/>
          </p:nvPr>
        </p:nvSpPr>
        <p:spPr/>
        <p:txBody>
          <a:bodyPr/>
          <a:lstStyle/>
          <a:p>
            <a:fld id="{78540E65-267C-4D40-92AD-EA0FA5B409CF}" type="slidenum">
              <a:rPr lang="fr-FR" smtClean="0"/>
              <a:t>‹N°›</a:t>
            </a:fld>
            <a:endParaRPr lang="fr-FR" dirty="0"/>
          </a:p>
        </p:txBody>
      </p:sp>
    </p:spTree>
    <p:extLst>
      <p:ext uri="{BB962C8B-B14F-4D97-AF65-F5344CB8AC3E}">
        <p14:creationId xmlns:p14="http://schemas.microsoft.com/office/powerpoint/2010/main" val="4104357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14728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pour modifier le style du titre</a:t>
            </a:r>
          </a:p>
        </p:txBody>
      </p:sp>
    </p:spTree>
    <p:extLst>
      <p:ext uri="{BB962C8B-B14F-4D97-AF65-F5344CB8AC3E}">
        <p14:creationId xmlns:p14="http://schemas.microsoft.com/office/powerpoint/2010/main" val="3841034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46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996208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827837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74185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21362"/>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8"/>
            <a:ext cx="8026400" cy="58213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3199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37AEFB-35C3-3F7A-E9B3-B5AF79A55B5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3CAFB25-B41A-5BCD-A515-3F932DBCB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988195B-3783-E809-F08E-3A0AAF7994C2}"/>
              </a:ext>
            </a:extLst>
          </p:cNvPr>
          <p:cNvSpPr>
            <a:spLocks noGrp="1"/>
          </p:cNvSpPr>
          <p:nvPr>
            <p:ph type="dt" sz="half" idx="10"/>
          </p:nvPr>
        </p:nvSpPr>
        <p:spPr/>
        <p:txBody>
          <a:bodyPr/>
          <a:lstStyle/>
          <a:p>
            <a:fld id="{AEA8506C-3BBB-4F33-B8EB-9B61A6AD793F}" type="datetimeFigureOut">
              <a:rPr lang="fr-FR" smtClean="0"/>
              <a:t>07/11/2023</a:t>
            </a:fld>
            <a:endParaRPr lang="fr-FR" dirty="0"/>
          </a:p>
        </p:txBody>
      </p:sp>
      <p:sp>
        <p:nvSpPr>
          <p:cNvPr id="5" name="Espace réservé du pied de page 4">
            <a:extLst>
              <a:ext uri="{FF2B5EF4-FFF2-40B4-BE49-F238E27FC236}">
                <a16:creationId xmlns:a16="http://schemas.microsoft.com/office/drawing/2014/main" id="{A030030C-F72A-807F-F1AD-CC110DBBD04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CAE76C4-ADBD-70FA-15E0-50258E997235}"/>
              </a:ext>
            </a:extLst>
          </p:cNvPr>
          <p:cNvSpPr>
            <a:spLocks noGrp="1"/>
          </p:cNvSpPr>
          <p:nvPr>
            <p:ph type="sldNum" sz="quarter" idx="12"/>
          </p:nvPr>
        </p:nvSpPr>
        <p:spPr/>
        <p:txBody>
          <a:bodyPr/>
          <a:lstStyle/>
          <a:p>
            <a:fld id="{78540E65-267C-4D40-92AD-EA0FA5B409CF}" type="slidenum">
              <a:rPr lang="fr-FR" smtClean="0"/>
              <a:t>‹N°›</a:t>
            </a:fld>
            <a:endParaRPr lang="fr-FR" dirty="0"/>
          </a:p>
        </p:txBody>
      </p:sp>
    </p:spTree>
    <p:extLst>
      <p:ext uri="{BB962C8B-B14F-4D97-AF65-F5344CB8AC3E}">
        <p14:creationId xmlns:p14="http://schemas.microsoft.com/office/powerpoint/2010/main" val="382743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450EB4-8B75-25EC-6B8A-88810479234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D405F29-A2D7-3729-B847-CA1131BC044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44159E-58BA-476E-9956-F2D16D7A2DE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C981AD5-65DF-72C0-5F2E-BDCEA04D176A}"/>
              </a:ext>
            </a:extLst>
          </p:cNvPr>
          <p:cNvSpPr>
            <a:spLocks noGrp="1"/>
          </p:cNvSpPr>
          <p:nvPr>
            <p:ph type="dt" sz="half" idx="10"/>
          </p:nvPr>
        </p:nvSpPr>
        <p:spPr/>
        <p:txBody>
          <a:bodyPr/>
          <a:lstStyle/>
          <a:p>
            <a:fld id="{AEA8506C-3BBB-4F33-B8EB-9B61A6AD793F}" type="datetimeFigureOut">
              <a:rPr lang="fr-FR" smtClean="0"/>
              <a:t>07/11/2023</a:t>
            </a:fld>
            <a:endParaRPr lang="fr-FR" dirty="0"/>
          </a:p>
        </p:txBody>
      </p:sp>
      <p:sp>
        <p:nvSpPr>
          <p:cNvPr id="6" name="Espace réservé du pied de page 5">
            <a:extLst>
              <a:ext uri="{FF2B5EF4-FFF2-40B4-BE49-F238E27FC236}">
                <a16:creationId xmlns:a16="http://schemas.microsoft.com/office/drawing/2014/main" id="{789490A7-AD05-36E3-AC10-F9FDDF09AFD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D9AB885D-FF06-4F18-609A-79253355D592}"/>
              </a:ext>
            </a:extLst>
          </p:cNvPr>
          <p:cNvSpPr>
            <a:spLocks noGrp="1"/>
          </p:cNvSpPr>
          <p:nvPr>
            <p:ph type="sldNum" sz="quarter" idx="12"/>
          </p:nvPr>
        </p:nvSpPr>
        <p:spPr/>
        <p:txBody>
          <a:bodyPr/>
          <a:lstStyle/>
          <a:p>
            <a:fld id="{78540E65-267C-4D40-92AD-EA0FA5B409CF}" type="slidenum">
              <a:rPr lang="fr-FR" smtClean="0"/>
              <a:t>‹N°›</a:t>
            </a:fld>
            <a:endParaRPr lang="fr-FR" dirty="0"/>
          </a:p>
        </p:txBody>
      </p:sp>
    </p:spTree>
    <p:extLst>
      <p:ext uri="{BB962C8B-B14F-4D97-AF65-F5344CB8AC3E}">
        <p14:creationId xmlns:p14="http://schemas.microsoft.com/office/powerpoint/2010/main" val="424440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FBBA7-8573-DF09-F4BC-FF114D804AD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5DA890D-A6C5-F5E7-07C8-143701FE60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9EE984D-74A2-10B2-33D5-4CDF58E5E4D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DDCAEB1-2611-B256-3862-0AA56286E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0BCF1C0-AED2-D69E-3891-43849C1103A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D787EE5-12FC-40AA-8F92-492B3405D9C4}"/>
              </a:ext>
            </a:extLst>
          </p:cNvPr>
          <p:cNvSpPr>
            <a:spLocks noGrp="1"/>
          </p:cNvSpPr>
          <p:nvPr>
            <p:ph type="dt" sz="half" idx="10"/>
          </p:nvPr>
        </p:nvSpPr>
        <p:spPr/>
        <p:txBody>
          <a:bodyPr/>
          <a:lstStyle/>
          <a:p>
            <a:fld id="{AEA8506C-3BBB-4F33-B8EB-9B61A6AD793F}" type="datetimeFigureOut">
              <a:rPr lang="fr-FR" smtClean="0"/>
              <a:t>07/11/2023</a:t>
            </a:fld>
            <a:endParaRPr lang="fr-FR" dirty="0"/>
          </a:p>
        </p:txBody>
      </p:sp>
      <p:sp>
        <p:nvSpPr>
          <p:cNvPr id="8" name="Espace réservé du pied de page 7">
            <a:extLst>
              <a:ext uri="{FF2B5EF4-FFF2-40B4-BE49-F238E27FC236}">
                <a16:creationId xmlns:a16="http://schemas.microsoft.com/office/drawing/2014/main" id="{5F791E00-1EF9-94F5-B4A6-62FE65AB1937}"/>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D20D9B41-FC0F-9ECD-1BAB-A533B9517C12}"/>
              </a:ext>
            </a:extLst>
          </p:cNvPr>
          <p:cNvSpPr>
            <a:spLocks noGrp="1"/>
          </p:cNvSpPr>
          <p:nvPr>
            <p:ph type="sldNum" sz="quarter" idx="12"/>
          </p:nvPr>
        </p:nvSpPr>
        <p:spPr/>
        <p:txBody>
          <a:bodyPr/>
          <a:lstStyle/>
          <a:p>
            <a:fld id="{78540E65-267C-4D40-92AD-EA0FA5B409CF}" type="slidenum">
              <a:rPr lang="fr-FR" smtClean="0"/>
              <a:t>‹N°›</a:t>
            </a:fld>
            <a:endParaRPr lang="fr-FR" dirty="0"/>
          </a:p>
        </p:txBody>
      </p:sp>
    </p:spTree>
    <p:extLst>
      <p:ext uri="{BB962C8B-B14F-4D97-AF65-F5344CB8AC3E}">
        <p14:creationId xmlns:p14="http://schemas.microsoft.com/office/powerpoint/2010/main" val="76175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544FE-A3B2-72B1-C3C7-FB44A4D06D3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9678646-236D-FD1C-CE46-86E31A83400D}"/>
              </a:ext>
            </a:extLst>
          </p:cNvPr>
          <p:cNvSpPr>
            <a:spLocks noGrp="1"/>
          </p:cNvSpPr>
          <p:nvPr>
            <p:ph type="dt" sz="half" idx="10"/>
          </p:nvPr>
        </p:nvSpPr>
        <p:spPr/>
        <p:txBody>
          <a:bodyPr/>
          <a:lstStyle/>
          <a:p>
            <a:fld id="{AEA8506C-3BBB-4F33-B8EB-9B61A6AD793F}" type="datetimeFigureOut">
              <a:rPr lang="fr-FR" smtClean="0"/>
              <a:t>07/11/2023</a:t>
            </a:fld>
            <a:endParaRPr lang="fr-FR" dirty="0"/>
          </a:p>
        </p:txBody>
      </p:sp>
      <p:sp>
        <p:nvSpPr>
          <p:cNvPr id="4" name="Espace réservé du pied de page 3">
            <a:extLst>
              <a:ext uri="{FF2B5EF4-FFF2-40B4-BE49-F238E27FC236}">
                <a16:creationId xmlns:a16="http://schemas.microsoft.com/office/drawing/2014/main" id="{95B5B43D-2E3F-32DC-7001-0CEF300051E1}"/>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7FA575F1-D3B0-4375-A77A-D4273514182A}"/>
              </a:ext>
            </a:extLst>
          </p:cNvPr>
          <p:cNvSpPr>
            <a:spLocks noGrp="1"/>
          </p:cNvSpPr>
          <p:nvPr>
            <p:ph type="sldNum" sz="quarter" idx="12"/>
          </p:nvPr>
        </p:nvSpPr>
        <p:spPr/>
        <p:txBody>
          <a:bodyPr/>
          <a:lstStyle/>
          <a:p>
            <a:fld id="{78540E65-267C-4D40-92AD-EA0FA5B409CF}" type="slidenum">
              <a:rPr lang="fr-FR" smtClean="0"/>
              <a:t>‹N°›</a:t>
            </a:fld>
            <a:endParaRPr lang="fr-FR" dirty="0"/>
          </a:p>
        </p:txBody>
      </p:sp>
    </p:spTree>
    <p:extLst>
      <p:ext uri="{BB962C8B-B14F-4D97-AF65-F5344CB8AC3E}">
        <p14:creationId xmlns:p14="http://schemas.microsoft.com/office/powerpoint/2010/main" val="164574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EABDD8E-9329-7555-8A93-7E2A93082B88}"/>
              </a:ext>
            </a:extLst>
          </p:cNvPr>
          <p:cNvSpPr>
            <a:spLocks noGrp="1"/>
          </p:cNvSpPr>
          <p:nvPr>
            <p:ph type="dt" sz="half" idx="10"/>
          </p:nvPr>
        </p:nvSpPr>
        <p:spPr/>
        <p:txBody>
          <a:bodyPr/>
          <a:lstStyle/>
          <a:p>
            <a:fld id="{AEA8506C-3BBB-4F33-B8EB-9B61A6AD793F}" type="datetimeFigureOut">
              <a:rPr lang="fr-FR" smtClean="0"/>
              <a:t>07/11/2023</a:t>
            </a:fld>
            <a:endParaRPr lang="fr-FR" dirty="0"/>
          </a:p>
        </p:txBody>
      </p:sp>
      <p:sp>
        <p:nvSpPr>
          <p:cNvPr id="3" name="Espace réservé du pied de page 2">
            <a:extLst>
              <a:ext uri="{FF2B5EF4-FFF2-40B4-BE49-F238E27FC236}">
                <a16:creationId xmlns:a16="http://schemas.microsoft.com/office/drawing/2014/main" id="{2CF48903-16B7-4E67-DCB4-5729952D72DB}"/>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FF9DF40-9441-2AAA-A0E9-248795AF2D24}"/>
              </a:ext>
            </a:extLst>
          </p:cNvPr>
          <p:cNvSpPr>
            <a:spLocks noGrp="1"/>
          </p:cNvSpPr>
          <p:nvPr>
            <p:ph type="sldNum" sz="quarter" idx="12"/>
          </p:nvPr>
        </p:nvSpPr>
        <p:spPr/>
        <p:txBody>
          <a:bodyPr/>
          <a:lstStyle/>
          <a:p>
            <a:fld id="{78540E65-267C-4D40-92AD-EA0FA5B409CF}" type="slidenum">
              <a:rPr lang="fr-FR" smtClean="0"/>
              <a:t>‹N°›</a:t>
            </a:fld>
            <a:endParaRPr lang="fr-FR" dirty="0"/>
          </a:p>
        </p:txBody>
      </p:sp>
    </p:spTree>
    <p:extLst>
      <p:ext uri="{BB962C8B-B14F-4D97-AF65-F5344CB8AC3E}">
        <p14:creationId xmlns:p14="http://schemas.microsoft.com/office/powerpoint/2010/main" val="394663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91423-C65A-0084-847C-5341B6CD3DC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E722B14-D060-DF3D-5FDE-C0711DED2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32C4F78-89D0-51E5-FBEF-BBCC3DF09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DB8D916-681B-CFE2-3ED6-095C9AD5EBBE}"/>
              </a:ext>
            </a:extLst>
          </p:cNvPr>
          <p:cNvSpPr>
            <a:spLocks noGrp="1"/>
          </p:cNvSpPr>
          <p:nvPr>
            <p:ph type="dt" sz="half" idx="10"/>
          </p:nvPr>
        </p:nvSpPr>
        <p:spPr/>
        <p:txBody>
          <a:bodyPr/>
          <a:lstStyle/>
          <a:p>
            <a:fld id="{AEA8506C-3BBB-4F33-B8EB-9B61A6AD793F}" type="datetimeFigureOut">
              <a:rPr lang="fr-FR" smtClean="0"/>
              <a:t>07/11/2023</a:t>
            </a:fld>
            <a:endParaRPr lang="fr-FR" dirty="0"/>
          </a:p>
        </p:txBody>
      </p:sp>
      <p:sp>
        <p:nvSpPr>
          <p:cNvPr id="6" name="Espace réservé du pied de page 5">
            <a:extLst>
              <a:ext uri="{FF2B5EF4-FFF2-40B4-BE49-F238E27FC236}">
                <a16:creationId xmlns:a16="http://schemas.microsoft.com/office/drawing/2014/main" id="{AED6E44A-E186-DCD4-1D05-F02E15871A60}"/>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9E58C7E7-555C-3D01-2E93-D5F48D43B1F9}"/>
              </a:ext>
            </a:extLst>
          </p:cNvPr>
          <p:cNvSpPr>
            <a:spLocks noGrp="1"/>
          </p:cNvSpPr>
          <p:nvPr>
            <p:ph type="sldNum" sz="quarter" idx="12"/>
          </p:nvPr>
        </p:nvSpPr>
        <p:spPr/>
        <p:txBody>
          <a:bodyPr/>
          <a:lstStyle/>
          <a:p>
            <a:fld id="{78540E65-267C-4D40-92AD-EA0FA5B409CF}" type="slidenum">
              <a:rPr lang="fr-FR" smtClean="0"/>
              <a:t>‹N°›</a:t>
            </a:fld>
            <a:endParaRPr lang="fr-FR" dirty="0"/>
          </a:p>
        </p:txBody>
      </p:sp>
    </p:spTree>
    <p:extLst>
      <p:ext uri="{BB962C8B-B14F-4D97-AF65-F5344CB8AC3E}">
        <p14:creationId xmlns:p14="http://schemas.microsoft.com/office/powerpoint/2010/main" val="408911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23305-CB29-72C7-563E-2428E4C490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DBC931-6695-74FB-49C4-4EC465A1C2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DCBD77FE-DEA4-0661-E716-3EE488295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E8FF621-3415-5181-4E64-B2F3FC5AD06F}"/>
              </a:ext>
            </a:extLst>
          </p:cNvPr>
          <p:cNvSpPr>
            <a:spLocks noGrp="1"/>
          </p:cNvSpPr>
          <p:nvPr>
            <p:ph type="dt" sz="half" idx="10"/>
          </p:nvPr>
        </p:nvSpPr>
        <p:spPr/>
        <p:txBody>
          <a:bodyPr/>
          <a:lstStyle/>
          <a:p>
            <a:fld id="{AEA8506C-3BBB-4F33-B8EB-9B61A6AD793F}" type="datetimeFigureOut">
              <a:rPr lang="fr-FR" smtClean="0"/>
              <a:t>07/11/2023</a:t>
            </a:fld>
            <a:endParaRPr lang="fr-FR" dirty="0"/>
          </a:p>
        </p:txBody>
      </p:sp>
      <p:sp>
        <p:nvSpPr>
          <p:cNvPr id="6" name="Espace réservé du pied de page 5">
            <a:extLst>
              <a:ext uri="{FF2B5EF4-FFF2-40B4-BE49-F238E27FC236}">
                <a16:creationId xmlns:a16="http://schemas.microsoft.com/office/drawing/2014/main" id="{D7712CA8-4984-BF0B-C5F0-1B22DCE855C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E3A632DC-F7E1-A0DB-0C37-F856AE9A0BEF}"/>
              </a:ext>
            </a:extLst>
          </p:cNvPr>
          <p:cNvSpPr>
            <a:spLocks noGrp="1"/>
          </p:cNvSpPr>
          <p:nvPr>
            <p:ph type="sldNum" sz="quarter" idx="12"/>
          </p:nvPr>
        </p:nvSpPr>
        <p:spPr/>
        <p:txBody>
          <a:bodyPr/>
          <a:lstStyle/>
          <a:p>
            <a:fld id="{78540E65-267C-4D40-92AD-EA0FA5B409CF}" type="slidenum">
              <a:rPr lang="fr-FR" smtClean="0"/>
              <a:t>‹N°›</a:t>
            </a:fld>
            <a:endParaRPr lang="fr-FR" dirty="0"/>
          </a:p>
        </p:txBody>
      </p:sp>
    </p:spTree>
    <p:extLst>
      <p:ext uri="{BB962C8B-B14F-4D97-AF65-F5344CB8AC3E}">
        <p14:creationId xmlns:p14="http://schemas.microsoft.com/office/powerpoint/2010/main" val="17768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1C26B1-38FB-4CAA-8442-32F3F82FD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1222E22-727F-D28A-5A08-356E216E1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97E19F-B479-C013-F7DA-9C09ED0B2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506C-3BBB-4F33-B8EB-9B61A6AD793F}" type="datetimeFigureOut">
              <a:rPr lang="fr-FR" smtClean="0"/>
              <a:t>07/11/2023</a:t>
            </a:fld>
            <a:endParaRPr lang="fr-FR" dirty="0"/>
          </a:p>
        </p:txBody>
      </p:sp>
      <p:sp>
        <p:nvSpPr>
          <p:cNvPr id="5" name="Espace réservé du pied de page 4">
            <a:extLst>
              <a:ext uri="{FF2B5EF4-FFF2-40B4-BE49-F238E27FC236}">
                <a16:creationId xmlns:a16="http://schemas.microsoft.com/office/drawing/2014/main" id="{D08C3B81-06D2-CD99-2341-B0B1001FA2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2BCFEECA-C46E-34A9-DC60-BA2C531FB2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40E65-267C-4D40-92AD-EA0FA5B409CF}" type="slidenum">
              <a:rPr lang="fr-FR" smtClean="0"/>
              <a:t>‹N°›</a:t>
            </a:fld>
            <a:endParaRPr lang="fr-FR" dirty="0"/>
          </a:p>
        </p:txBody>
      </p:sp>
    </p:spTree>
    <p:extLst>
      <p:ext uri="{BB962C8B-B14F-4D97-AF65-F5344CB8AC3E}">
        <p14:creationId xmlns:p14="http://schemas.microsoft.com/office/powerpoint/2010/main" val="261786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24417" y="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84873" tIns="42436" rIns="84873" bIns="42436" rtlCol="0" anchor="ctr"/>
          <a:lstStyle>
            <a:lvl1pPr algn="ctr" defTabSz="848715" eaLnBrk="1" fontAlgn="auto" hangingPunct="1">
              <a:spcBef>
                <a:spcPts val="0"/>
              </a:spcBef>
              <a:spcAft>
                <a:spcPts val="0"/>
              </a:spcAft>
              <a:defRPr sz="1100">
                <a:solidFill>
                  <a:schemeClr val="tx1">
                    <a:tint val="75000"/>
                  </a:schemeClr>
                </a:solidFill>
                <a:latin typeface="+mn-lt"/>
                <a:cs typeface="+mn-cs"/>
              </a:defRPr>
            </a:lvl1pPr>
          </a:lstStyle>
          <a:p>
            <a:pPr>
              <a:defRPr/>
            </a:pPr>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84873" tIns="42436" rIns="84873" bIns="42436" rtlCol="0" anchor="ctr"/>
          <a:lstStyle>
            <a:lvl1pPr algn="r" defTabSz="848715" eaLnBrk="1" fontAlgn="auto" hangingPunct="1">
              <a:spcBef>
                <a:spcPts val="0"/>
              </a:spcBef>
              <a:spcAft>
                <a:spcPts val="0"/>
              </a:spcAft>
              <a:defRPr sz="1100">
                <a:solidFill>
                  <a:schemeClr val="tx1">
                    <a:tint val="75000"/>
                  </a:schemeClr>
                </a:solidFill>
                <a:latin typeface="+mn-lt"/>
                <a:cs typeface="+mn-cs"/>
              </a:defRPr>
            </a:lvl1pPr>
          </a:lstStyle>
          <a:p>
            <a:pPr>
              <a:defRPr/>
            </a:pPr>
            <a:fld id="{530B4334-8577-4606-A165-CCC0ED3633A2}" type="slidenum">
              <a:rPr lang="fr-FR">
                <a:solidFill>
                  <a:prstClr val="black">
                    <a:tint val="75000"/>
                  </a:prstClr>
                </a:solidFill>
              </a:rPr>
              <a:pPr>
                <a:defRPr/>
              </a:pPr>
              <a:t>‹N°›</a:t>
            </a:fld>
            <a:endParaRPr lang="fr-FR" dirty="0">
              <a:solidFill>
                <a:prstClr val="black">
                  <a:tint val="75000"/>
                </a:prstClr>
              </a:solidFill>
            </a:endParaRPr>
          </a:p>
        </p:txBody>
      </p:sp>
      <p:cxnSp>
        <p:nvCxnSpPr>
          <p:cNvPr id="7" name="Connecteur droit 6"/>
          <p:cNvCxnSpPr/>
          <p:nvPr/>
        </p:nvCxnSpPr>
        <p:spPr>
          <a:xfrm>
            <a:off x="0" y="6381750"/>
            <a:ext cx="12192000" cy="0"/>
          </a:xfrm>
          <a:prstGeom prst="line">
            <a:avLst/>
          </a:prstGeom>
          <a:ln w="19050" cmpd="sng">
            <a:solidFill>
              <a:srgbClr val="4877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313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hf hdr="0" dt="0"/>
  <p:txStyles>
    <p:titleStyle>
      <a:lvl1pPr algn="ctr" defTabSz="847725" rtl="0" eaLnBrk="0" fontAlgn="base" hangingPunct="0">
        <a:spcBef>
          <a:spcPct val="0"/>
        </a:spcBef>
        <a:spcAft>
          <a:spcPct val="0"/>
        </a:spcAft>
        <a:defRPr sz="2700" kern="1200">
          <a:solidFill>
            <a:schemeClr val="tx1"/>
          </a:solidFill>
          <a:latin typeface="Verdana" pitchFamily="34" charset="0"/>
          <a:ea typeface="Verdana" pitchFamily="34" charset="0"/>
          <a:cs typeface="Verdana" pitchFamily="34" charset="0"/>
        </a:defRPr>
      </a:lvl1pPr>
      <a:lvl2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2pPr>
      <a:lvl3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3pPr>
      <a:lvl4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4pPr>
      <a:lvl5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5pPr>
      <a:lvl6pPr marL="4572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6pPr>
      <a:lvl7pPr marL="9144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7pPr>
      <a:lvl8pPr marL="13716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8pPr>
      <a:lvl9pPr marL="18288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9pPr>
    </p:titleStyle>
    <p:bodyStyle>
      <a:lvl1pPr marL="317500" indent="-317500" algn="l" defTabSz="847725" rtl="0" eaLnBrk="0" fontAlgn="base" hangingPunct="0">
        <a:spcBef>
          <a:spcPct val="20000"/>
        </a:spcBef>
        <a:spcAft>
          <a:spcPct val="0"/>
        </a:spcAft>
        <a:buFont typeface="Arial" panose="020B0604020202020204" pitchFamily="34" charset="0"/>
        <a:buChar char="•"/>
        <a:defRPr sz="3000" kern="1200">
          <a:solidFill>
            <a:schemeClr val="tx1"/>
          </a:solidFill>
          <a:latin typeface="Verdana" pitchFamily="34" charset="0"/>
          <a:ea typeface="Verdana" pitchFamily="34" charset="0"/>
          <a:cs typeface="Verdana" pitchFamily="34" charset="0"/>
        </a:defRPr>
      </a:lvl1pPr>
      <a:lvl2pPr marL="688975" indent="-265113" algn="l" defTabSz="847725" rtl="0" eaLnBrk="0" fontAlgn="base" hangingPunct="0">
        <a:spcBef>
          <a:spcPct val="20000"/>
        </a:spcBef>
        <a:spcAft>
          <a:spcPct val="0"/>
        </a:spcAft>
        <a:buFont typeface="Arial" panose="020B0604020202020204" pitchFamily="34" charset="0"/>
        <a:buChar char="–"/>
        <a:defRPr sz="2600" kern="1200">
          <a:solidFill>
            <a:schemeClr val="tx1"/>
          </a:solidFill>
          <a:latin typeface="Verdana" pitchFamily="34" charset="0"/>
          <a:ea typeface="Verdana" pitchFamily="34" charset="0"/>
          <a:cs typeface="Verdana" pitchFamily="34" charset="0"/>
        </a:defRPr>
      </a:lvl2pPr>
      <a:lvl3pPr marL="1060450" indent="-211138" algn="l" defTabSz="847725" rtl="0" eaLnBrk="0" fontAlgn="base" hangingPunct="0">
        <a:spcBef>
          <a:spcPct val="20000"/>
        </a:spcBef>
        <a:spcAft>
          <a:spcPct val="0"/>
        </a:spcAft>
        <a:buFont typeface="Arial" panose="020B0604020202020204" pitchFamily="34" charset="0"/>
        <a:buChar char="•"/>
        <a:defRPr sz="2200" kern="1200">
          <a:solidFill>
            <a:schemeClr val="tx1"/>
          </a:solidFill>
          <a:latin typeface="Verdana" pitchFamily="34" charset="0"/>
          <a:ea typeface="Verdana" pitchFamily="34" charset="0"/>
          <a:cs typeface="Verdana" pitchFamily="34" charset="0"/>
        </a:defRPr>
      </a:lvl3pPr>
      <a:lvl4pPr marL="1484313" indent="-211138" algn="l" defTabSz="847725" rtl="0" eaLnBrk="0" fontAlgn="base" hangingPunct="0">
        <a:spcBef>
          <a:spcPct val="20000"/>
        </a:spcBef>
        <a:spcAft>
          <a:spcPct val="0"/>
        </a:spcAft>
        <a:buFont typeface="Arial" panose="020B0604020202020204" pitchFamily="34" charset="0"/>
        <a:buChar char="–"/>
        <a:defRPr kern="1200">
          <a:solidFill>
            <a:schemeClr val="tx1"/>
          </a:solidFill>
          <a:latin typeface="Verdana" pitchFamily="34" charset="0"/>
          <a:ea typeface="Verdana" pitchFamily="34" charset="0"/>
          <a:cs typeface="Verdana" pitchFamily="34" charset="0"/>
        </a:defRPr>
      </a:lvl4pPr>
      <a:lvl5pPr marL="1908175" indent="-211138" algn="l" defTabSz="847725" rtl="0" eaLnBrk="0" fontAlgn="base" hangingPunct="0">
        <a:spcBef>
          <a:spcPct val="20000"/>
        </a:spcBef>
        <a:spcAft>
          <a:spcPct val="0"/>
        </a:spcAft>
        <a:buFont typeface="Arial" panose="020B0604020202020204" pitchFamily="34" charset="0"/>
        <a:buChar char="»"/>
        <a:defRPr kern="1200">
          <a:solidFill>
            <a:schemeClr val="tx1"/>
          </a:solidFill>
          <a:latin typeface="Verdana" pitchFamily="34" charset="0"/>
          <a:ea typeface="Verdana" pitchFamily="34" charset="0"/>
          <a:cs typeface="Verdana" pitchFamily="34" charset="0"/>
        </a:defRPr>
      </a:lvl5pPr>
      <a:lvl6pPr marL="2333969"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8327"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2685"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7044"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48715" rtl="0" eaLnBrk="1" latinLnBrk="0" hangingPunct="1">
        <a:defRPr sz="1700" kern="1200">
          <a:solidFill>
            <a:schemeClr val="tx1"/>
          </a:solidFill>
          <a:latin typeface="+mn-lt"/>
          <a:ea typeface="+mn-ea"/>
          <a:cs typeface="+mn-cs"/>
        </a:defRPr>
      </a:lvl1pPr>
      <a:lvl2pPr marL="424359" algn="l" defTabSz="848715" rtl="0" eaLnBrk="1" latinLnBrk="0" hangingPunct="1">
        <a:defRPr sz="1700" kern="1200">
          <a:solidFill>
            <a:schemeClr val="tx1"/>
          </a:solidFill>
          <a:latin typeface="+mn-lt"/>
          <a:ea typeface="+mn-ea"/>
          <a:cs typeface="+mn-cs"/>
        </a:defRPr>
      </a:lvl2pPr>
      <a:lvl3pPr marL="848715" algn="l" defTabSz="848715" rtl="0" eaLnBrk="1" latinLnBrk="0" hangingPunct="1">
        <a:defRPr sz="1700" kern="1200">
          <a:solidFill>
            <a:schemeClr val="tx1"/>
          </a:solidFill>
          <a:latin typeface="+mn-lt"/>
          <a:ea typeface="+mn-ea"/>
          <a:cs typeface="+mn-cs"/>
        </a:defRPr>
      </a:lvl3pPr>
      <a:lvl4pPr marL="1273075" algn="l" defTabSz="848715" rtl="0" eaLnBrk="1" latinLnBrk="0" hangingPunct="1">
        <a:defRPr sz="1700" kern="1200">
          <a:solidFill>
            <a:schemeClr val="tx1"/>
          </a:solidFill>
          <a:latin typeface="+mn-lt"/>
          <a:ea typeface="+mn-ea"/>
          <a:cs typeface="+mn-cs"/>
        </a:defRPr>
      </a:lvl4pPr>
      <a:lvl5pPr marL="1697432" algn="l" defTabSz="848715" rtl="0" eaLnBrk="1" latinLnBrk="0" hangingPunct="1">
        <a:defRPr sz="1700" kern="1200">
          <a:solidFill>
            <a:schemeClr val="tx1"/>
          </a:solidFill>
          <a:latin typeface="+mn-lt"/>
          <a:ea typeface="+mn-ea"/>
          <a:cs typeface="+mn-cs"/>
        </a:defRPr>
      </a:lvl5pPr>
      <a:lvl6pPr marL="2121789" algn="l" defTabSz="848715" rtl="0" eaLnBrk="1" latinLnBrk="0" hangingPunct="1">
        <a:defRPr sz="1700" kern="1200">
          <a:solidFill>
            <a:schemeClr val="tx1"/>
          </a:solidFill>
          <a:latin typeface="+mn-lt"/>
          <a:ea typeface="+mn-ea"/>
          <a:cs typeface="+mn-cs"/>
        </a:defRPr>
      </a:lvl6pPr>
      <a:lvl7pPr marL="2546148" algn="l" defTabSz="848715" rtl="0" eaLnBrk="1" latinLnBrk="0" hangingPunct="1">
        <a:defRPr sz="1700" kern="1200">
          <a:solidFill>
            <a:schemeClr val="tx1"/>
          </a:solidFill>
          <a:latin typeface="+mn-lt"/>
          <a:ea typeface="+mn-ea"/>
          <a:cs typeface="+mn-cs"/>
        </a:defRPr>
      </a:lvl7pPr>
      <a:lvl8pPr marL="2970505" algn="l" defTabSz="848715" rtl="0" eaLnBrk="1" latinLnBrk="0" hangingPunct="1">
        <a:defRPr sz="1700" kern="1200">
          <a:solidFill>
            <a:schemeClr val="tx1"/>
          </a:solidFill>
          <a:latin typeface="+mn-lt"/>
          <a:ea typeface="+mn-ea"/>
          <a:cs typeface="+mn-cs"/>
        </a:defRPr>
      </a:lvl8pPr>
      <a:lvl9pPr marL="3394862" algn="l" defTabSz="848715"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3"/>
          <p:cNvSpPr>
            <a:spLocks noChangeArrowheads="1"/>
          </p:cNvSpPr>
          <p:nvPr/>
        </p:nvSpPr>
        <p:spPr bwMode="auto">
          <a:xfrm>
            <a:off x="914400" y="609600"/>
            <a:ext cx="10261600" cy="1143000"/>
          </a:xfrm>
          <a:prstGeom prst="roundRect">
            <a:avLst>
              <a:gd name="adj" fmla="val 49843"/>
            </a:avLst>
          </a:prstGeom>
          <a:solidFill>
            <a:srgbClr val="E2ECFE"/>
          </a:solidFill>
          <a:ln>
            <a:noFill/>
          </a:ln>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defRPr/>
            </a:pPr>
            <a:br>
              <a:rPr lang="fr-FR" altLang="fr-FR" sz="4000" dirty="0">
                <a:solidFill>
                  <a:srgbClr val="000000"/>
                </a:solidFill>
                <a:latin typeface="Arial Narrow" pitchFamily="34" charset="0"/>
              </a:rPr>
            </a:br>
            <a:br>
              <a:rPr lang="fr-FR" altLang="fr-FR" sz="4000" dirty="0">
                <a:solidFill>
                  <a:srgbClr val="000000"/>
                </a:solidFill>
                <a:latin typeface="Arial Narrow" pitchFamily="34" charset="0"/>
              </a:rPr>
            </a:br>
            <a:endParaRPr lang="fr-FR" altLang="fr-FR" sz="4000" dirty="0">
              <a:solidFill>
                <a:srgbClr val="000000"/>
              </a:solidFill>
              <a:latin typeface="Arial Narrow" pitchFamily="34" charset="0"/>
            </a:endParaRPr>
          </a:p>
        </p:txBody>
      </p:sp>
      <p:sp>
        <p:nvSpPr>
          <p:cNvPr id="1027" name="Rectangle 4"/>
          <p:cNvSpPr>
            <a:spLocks noChangeArrowheads="1"/>
          </p:cNvSpPr>
          <p:nvPr/>
        </p:nvSpPr>
        <p:spPr bwMode="auto">
          <a:xfrm>
            <a:off x="1727200" y="1981200"/>
            <a:ext cx="9144000" cy="4019550"/>
          </a:xfrm>
          <a:prstGeom prst="rect">
            <a:avLst/>
          </a:prstGeom>
          <a:noFill/>
          <a:ln>
            <a:noFill/>
          </a:ln>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p:txBody>
      </p:sp>
      <p:sp>
        <p:nvSpPr>
          <p:cNvPr id="1028" name="Rectangle 8"/>
          <p:cNvSpPr>
            <a:spLocks noGrp="1" noChangeArrowheads="1"/>
          </p:cNvSpPr>
          <p:nvPr>
            <p:ph type="body" idx="1"/>
          </p:nvPr>
        </p:nvSpPr>
        <p:spPr bwMode="auto">
          <a:xfrm>
            <a:off x="10160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endParaRPr lang="fr-FR" altLang="fr-FR"/>
          </a:p>
          <a:p>
            <a:pPr lvl="4"/>
            <a:endParaRPr lang="fr-FR" altLang="fr-FR"/>
          </a:p>
          <a:p>
            <a:pPr lvl="3"/>
            <a:endParaRPr lang="fr-FR" altLang="fr-FR"/>
          </a:p>
        </p:txBody>
      </p:sp>
      <p:pic>
        <p:nvPicPr>
          <p:cNvPr id="1029" name="Image 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889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90504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Narrow" pitchFamily="34" charset="0"/>
        </a:defRPr>
      </a:lvl2pPr>
      <a:lvl3pPr algn="ctr" rtl="0" eaLnBrk="0" fontAlgn="base" hangingPunct="0">
        <a:spcBef>
          <a:spcPct val="0"/>
        </a:spcBef>
        <a:spcAft>
          <a:spcPct val="0"/>
        </a:spcAft>
        <a:defRPr sz="4000">
          <a:solidFill>
            <a:schemeClr val="tx2"/>
          </a:solidFill>
          <a:latin typeface="Arial Narrow" pitchFamily="34" charset="0"/>
        </a:defRPr>
      </a:lvl3pPr>
      <a:lvl4pPr algn="ctr" rtl="0" eaLnBrk="0" fontAlgn="base" hangingPunct="0">
        <a:spcBef>
          <a:spcPct val="0"/>
        </a:spcBef>
        <a:spcAft>
          <a:spcPct val="0"/>
        </a:spcAft>
        <a:defRPr sz="4000">
          <a:solidFill>
            <a:schemeClr val="tx2"/>
          </a:solidFill>
          <a:latin typeface="Arial Narrow" pitchFamily="34" charset="0"/>
        </a:defRPr>
      </a:lvl4pPr>
      <a:lvl5pPr algn="ctr" rtl="0" eaLnBrk="0" fontAlgn="base" hangingPunct="0">
        <a:spcBef>
          <a:spcPct val="0"/>
        </a:spcBef>
        <a:spcAft>
          <a:spcPct val="0"/>
        </a:spcAft>
        <a:defRPr sz="4000">
          <a:solidFill>
            <a:schemeClr val="tx2"/>
          </a:solidFill>
          <a:latin typeface="Arial Narrow" pitchFamily="34" charset="0"/>
        </a:defRPr>
      </a:lvl5pPr>
      <a:lvl6pPr marL="457200" algn="ctr" rtl="0" eaLnBrk="0" fontAlgn="base" hangingPunct="0">
        <a:spcBef>
          <a:spcPct val="0"/>
        </a:spcBef>
        <a:spcAft>
          <a:spcPct val="0"/>
        </a:spcAft>
        <a:defRPr sz="4000">
          <a:solidFill>
            <a:schemeClr val="tx2"/>
          </a:solidFill>
          <a:latin typeface="Arial Narrow" pitchFamily="34" charset="0"/>
        </a:defRPr>
      </a:lvl6pPr>
      <a:lvl7pPr marL="914400" algn="ctr" rtl="0" eaLnBrk="0" fontAlgn="base" hangingPunct="0">
        <a:spcBef>
          <a:spcPct val="0"/>
        </a:spcBef>
        <a:spcAft>
          <a:spcPct val="0"/>
        </a:spcAft>
        <a:defRPr sz="4000">
          <a:solidFill>
            <a:schemeClr val="tx2"/>
          </a:solidFill>
          <a:latin typeface="Arial Narrow" pitchFamily="34" charset="0"/>
        </a:defRPr>
      </a:lvl7pPr>
      <a:lvl8pPr marL="1371600" algn="ctr" rtl="0" eaLnBrk="0" fontAlgn="base" hangingPunct="0">
        <a:spcBef>
          <a:spcPct val="0"/>
        </a:spcBef>
        <a:spcAft>
          <a:spcPct val="0"/>
        </a:spcAft>
        <a:defRPr sz="4000">
          <a:solidFill>
            <a:schemeClr val="tx2"/>
          </a:solidFill>
          <a:latin typeface="Arial Narrow" pitchFamily="34" charset="0"/>
        </a:defRPr>
      </a:lvl8pPr>
      <a:lvl9pPr marL="1828800" algn="ctr" rtl="0" eaLnBrk="0" fontAlgn="base" hangingPunct="0">
        <a:spcBef>
          <a:spcPct val="0"/>
        </a:spcBef>
        <a:spcAft>
          <a:spcPct val="0"/>
        </a:spcAft>
        <a:defRPr sz="40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rgbClr val="000099"/>
        </a:buClr>
        <a:buFont typeface="Wingdings" panose="05000000000000000000" pitchFamily="2" charset="2"/>
        <a:buChar char="l"/>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75000"/>
        <a:buFont typeface="Wingdings" panose="05000000000000000000"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rgbClr val="000099"/>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hyperlink" Target="https://documentation.abes.fr/bacon/co/SuivreEvolutionsDeLaBase.html" TargetMode="External"/><Relationship Id="rId3" Type="http://schemas.openxmlformats.org/officeDocument/2006/relationships/hyperlink" Target="https://bacon.abes.fr/list" TargetMode="External"/><Relationship Id="rId7" Type="http://schemas.openxmlformats.org/officeDocument/2006/relationships/hyperlink" Target="https://bacon.abes.fr/rss"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hyperlink" Target="https://bacon.abes.fr/id2kbart/978-0-7923-0647-4.xml" TargetMode="External"/><Relationship Id="rId11" Type="http://schemas.openxmlformats.org/officeDocument/2006/relationships/image" Target="../media/image9.png"/><Relationship Id="rId5" Type="http://schemas.openxmlformats.org/officeDocument/2006/relationships/hyperlink" Target="https://bacon.abes.fr/id2kbart/2104-3728.xml" TargetMode="External"/><Relationship Id="rId10" Type="http://schemas.openxmlformats.org/officeDocument/2006/relationships/image" Target="../media/image8.png"/><Relationship Id="rId4" Type="http://schemas.openxmlformats.org/officeDocument/2006/relationships/hyperlink" Target="https://bacon.abes.fr/package2kbart/BNF_GLOBAL_GALLICA-ALLJOURNALS" TargetMode="Externa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bacon.abes.fr/id2kbart/1960-6176.x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sv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hyperlink" Target="http://www.niso.org/workrooms/kbar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2379958" y="1677117"/>
            <a:ext cx="7495890" cy="2727245"/>
            <a:chOff x="4671285" y="3194824"/>
            <a:chExt cx="6046142" cy="2248930"/>
          </a:xfrm>
        </p:grpSpPr>
        <p:sp>
          <p:nvSpPr>
            <p:cNvPr id="7" name="Rectangle 6"/>
            <p:cNvSpPr/>
            <p:nvPr/>
          </p:nvSpPr>
          <p:spPr>
            <a:xfrm>
              <a:off x="4671285" y="3194824"/>
              <a:ext cx="6046142" cy="224893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9984" y="3360845"/>
              <a:ext cx="5750663" cy="1916888"/>
            </a:xfrm>
            <a:prstGeom prst="rect">
              <a:avLst/>
            </a:prstGeom>
          </p:spPr>
        </p:pic>
      </p:grpSp>
      <p:grpSp>
        <p:nvGrpSpPr>
          <p:cNvPr id="4" name="Groupe 3"/>
          <p:cNvGrpSpPr/>
          <p:nvPr/>
        </p:nvGrpSpPr>
        <p:grpSpPr>
          <a:xfrm>
            <a:off x="9472817" y="113677"/>
            <a:ext cx="2560569" cy="1050888"/>
            <a:chOff x="10363202" y="36040"/>
            <a:chExt cx="1738182" cy="696696"/>
          </a:xfrm>
        </p:grpSpPr>
        <p:sp>
          <p:nvSpPr>
            <p:cNvPr id="5" name="Rectangle 4"/>
            <p:cNvSpPr/>
            <p:nvPr/>
          </p:nvSpPr>
          <p:spPr>
            <a:xfrm>
              <a:off x="10363202" y="36040"/>
              <a:ext cx="1738182" cy="525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5429" y="74139"/>
              <a:ext cx="1025955" cy="658597"/>
            </a:xfrm>
            <a:prstGeom prst="rect">
              <a:avLst/>
            </a:prstGeom>
          </p:spPr>
        </p:pic>
      </p:grpSp>
      <p:sp>
        <p:nvSpPr>
          <p:cNvPr id="14" name="ZoneTexte 13"/>
          <p:cNvSpPr txBox="1"/>
          <p:nvPr/>
        </p:nvSpPr>
        <p:spPr>
          <a:xfrm>
            <a:off x="386519" y="5032711"/>
            <a:ext cx="11646867" cy="954107"/>
          </a:xfrm>
          <a:prstGeom prst="rect">
            <a:avLst/>
          </a:prstGeom>
          <a:noFill/>
        </p:spPr>
        <p:txBody>
          <a:bodyPr wrap="square" rtlCol="0">
            <a:spAutoFit/>
          </a:bodyPr>
          <a:lstStyle/>
          <a:p>
            <a:r>
              <a:rPr lang="fr-FR" altLang="fr-FR" sz="2800" b="1" dirty="0">
                <a:solidFill>
                  <a:schemeClr val="accent1"/>
                </a:solidFill>
                <a:latin typeface="+mj-lt"/>
              </a:rPr>
              <a:t>Des métadonnées libres pour le signalement de la documentation électronique</a:t>
            </a:r>
            <a:endParaRPr lang="fr-FR" sz="2800" dirty="0">
              <a:solidFill>
                <a:schemeClr val="accent1"/>
              </a:solidFill>
            </a:endParaRPr>
          </a:p>
        </p:txBody>
      </p:sp>
      <p:sp>
        <p:nvSpPr>
          <p:cNvPr id="13" name="Rectangle à coins arrondis 12"/>
          <p:cNvSpPr/>
          <p:nvPr/>
        </p:nvSpPr>
        <p:spPr>
          <a:xfrm>
            <a:off x="2068769" y="1443577"/>
            <a:ext cx="8118268" cy="3194326"/>
          </a:xfrm>
          <a:prstGeom prst="roundRect">
            <a:avLst/>
          </a:prstGeom>
          <a:noFill/>
          <a:ln w="57150">
            <a:solidFill>
              <a:schemeClr val="accent1"/>
            </a:solidFill>
            <a:prstDash val="lg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13639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792EDA-F9F2-40E3-33BD-A7518A38346D}"/>
              </a:ext>
            </a:extLst>
          </p:cNvPr>
          <p:cNvSpPr>
            <a:spLocks noGrp="1"/>
          </p:cNvSpPr>
          <p:nvPr>
            <p:ph type="title"/>
          </p:nvPr>
        </p:nvSpPr>
        <p:spPr>
          <a:xfrm>
            <a:off x="609600" y="762000"/>
            <a:ext cx="10972800" cy="1143000"/>
          </a:xfrm>
        </p:spPr>
        <p:txBody>
          <a:bodyPr/>
          <a:lstStyle/>
          <a:p>
            <a:r>
              <a:rPr lang="fr-FR" dirty="0"/>
              <a:t>Une base interrogeable par des webservices</a:t>
            </a:r>
          </a:p>
        </p:txBody>
      </p:sp>
      <p:sp>
        <p:nvSpPr>
          <p:cNvPr id="3" name="Espace réservé du contenu 2">
            <a:extLst>
              <a:ext uri="{FF2B5EF4-FFF2-40B4-BE49-F238E27FC236}">
                <a16:creationId xmlns:a16="http://schemas.microsoft.com/office/drawing/2014/main" id="{E00DE61D-69D4-0D7B-3FA2-5DCC9232AABA}"/>
              </a:ext>
            </a:extLst>
          </p:cNvPr>
          <p:cNvSpPr>
            <a:spLocks noGrp="1"/>
          </p:cNvSpPr>
          <p:nvPr>
            <p:ph idx="1"/>
          </p:nvPr>
        </p:nvSpPr>
        <p:spPr>
          <a:xfrm>
            <a:off x="118310" y="1741039"/>
            <a:ext cx="11955379" cy="4114800"/>
          </a:xfrm>
        </p:spPr>
        <p:txBody>
          <a:bodyPr/>
          <a:lstStyle/>
          <a:p>
            <a:pPr marL="342900" marR="0" lvl="0" indent="-342900" algn="l" defTabSz="914400" rtl="0" eaLnBrk="0" fontAlgn="base" latinLnBrk="0" hangingPunct="0">
              <a:lnSpc>
                <a:spcPct val="100000"/>
              </a:lnSpc>
              <a:spcBef>
                <a:spcPct val="20000"/>
              </a:spcBef>
              <a:spcAft>
                <a:spcPct val="0"/>
              </a:spcAft>
              <a:buClr>
                <a:srgbClr val="000099"/>
              </a:buClr>
              <a:buSzTx/>
              <a:buFont typeface="Wingdings" panose="05000000000000000000" pitchFamily="2" charset="2"/>
              <a:buChar char="l"/>
              <a:tabLst/>
              <a:defRPr/>
            </a:pPr>
            <a:r>
              <a:rPr kumimoji="0" lang="fr-FR" sz="2000" b="0" i="0" u="none" strike="noStrike" kern="0" cap="none" spc="0" normalizeH="0" baseline="0" noProof="0" dirty="0">
                <a:ln>
                  <a:noFill/>
                </a:ln>
                <a:solidFill>
                  <a:srgbClr val="000000"/>
                </a:solidFill>
                <a:effectLst/>
                <a:uLnTx/>
                <a:uFillTx/>
                <a:ea typeface="+mn-ea"/>
                <a:cs typeface="+mn-cs"/>
              </a:rPr>
              <a:t>List  :  </a:t>
            </a:r>
            <a:r>
              <a:rPr kumimoji="0" lang="fr-FR" sz="2000" b="0" i="0" u="none" strike="noStrike" kern="1200" cap="none" spc="0" normalizeH="0" baseline="0" noProof="0" dirty="0">
                <a:ln>
                  <a:noFill/>
                </a:ln>
                <a:effectLst/>
                <a:uLnTx/>
                <a:uFillTx/>
                <a:ea typeface="+mn-ea"/>
                <a:cs typeface="+mn-cs"/>
              </a:rPr>
              <a:t>Affiche tous les fichiers disponibles dans BACON </a:t>
            </a:r>
          </a:p>
          <a:p>
            <a:pPr marL="457200" lvl="1" indent="0">
              <a:buNone/>
              <a:defRPr/>
            </a:pPr>
            <a:r>
              <a:rPr lang="fr-FR" sz="1900" dirty="0">
                <a:solidFill>
                  <a:srgbClr val="3D7EDB"/>
                </a:solidFill>
                <a:cs typeface="Arial" panose="020B0604020202020204" pitchFamily="34" charset="0"/>
                <a:hlinkClick r:id="rId3" tooltip="https://bacon.abes.fr/list (nouvelle fenêtre)">
                  <a:extLst>
                    <a:ext uri="{A12FA001-AC4F-418D-AE19-62706E023703}">
                      <ahyp:hlinkClr xmlns:ahyp="http://schemas.microsoft.com/office/drawing/2018/hyperlinkcolor" val="tx"/>
                    </a:ext>
                  </a:extLst>
                </a:hlinkClick>
              </a:rPr>
              <a:t>https://bacon.abes.fr/list</a:t>
            </a:r>
            <a:endParaRPr lang="fr-FR" sz="1900" dirty="0">
              <a:solidFill>
                <a:srgbClr val="3D7EDB"/>
              </a:solidFill>
              <a:cs typeface="Arial" panose="020B0604020202020204" pitchFamily="34" charset="0"/>
            </a:endParaRPr>
          </a:p>
          <a:p>
            <a:pPr marL="292608" marR="0" lvl="1" indent="0" algn="l" defTabSz="914400" rtl="0" eaLnBrk="0" fontAlgn="base" latinLnBrk="0" hangingPunct="0">
              <a:lnSpc>
                <a:spcPct val="100000"/>
              </a:lnSpc>
              <a:spcBef>
                <a:spcPct val="20000"/>
              </a:spcBef>
              <a:spcAft>
                <a:spcPct val="0"/>
              </a:spcAft>
              <a:buClr>
                <a:srgbClr val="000099"/>
              </a:buClr>
              <a:buSzTx/>
              <a:buFontTx/>
              <a:buNone/>
              <a:tabLst/>
              <a:defRPr/>
            </a:pPr>
            <a:endParaRPr lang="fr-FR" sz="1400" kern="1200" dirty="0">
              <a:solidFill>
                <a:srgbClr val="4472C4"/>
              </a:solidFill>
              <a:ea typeface="+mn-ea"/>
              <a:cs typeface="+mn-cs"/>
            </a:endParaRPr>
          </a:p>
          <a:p>
            <a:pPr marL="235458">
              <a:defRPr/>
            </a:pPr>
            <a:r>
              <a:rPr kumimoji="0" lang="fr-FR" sz="2000" b="0" i="0" u="none" strike="noStrike" kern="1200" cap="none" spc="0" normalizeH="0" baseline="0" noProof="0" dirty="0">
                <a:ln>
                  <a:noFill/>
                </a:ln>
                <a:effectLst/>
                <a:uLnTx/>
                <a:uFillTx/>
                <a:ea typeface="+mn-ea"/>
                <a:cs typeface="+mn-cs"/>
              </a:rPr>
              <a:t>Package2KBart  :  Télécharge le fichier Kbart mentionné dans l’URL</a:t>
            </a:r>
          </a:p>
          <a:p>
            <a:pPr marL="349758" lvl="1" indent="0">
              <a:buNone/>
              <a:defRPr/>
            </a:pPr>
            <a:r>
              <a:rPr kumimoji="0" lang="fr-FR" sz="1900" b="0" i="0" u="none" strike="noStrike" kern="1200" cap="none" spc="0" normalizeH="0" baseline="0" noProof="0" dirty="0">
                <a:ln>
                  <a:noFill/>
                </a:ln>
                <a:solidFill>
                  <a:srgbClr val="3D7EDB"/>
                </a:solidFill>
                <a:effectLst/>
                <a:uLnTx/>
                <a:uFillTx/>
                <a:ea typeface="+mn-ea"/>
                <a:cs typeface="+mn-cs"/>
                <a:hlinkClick r:id="rId4">
                  <a:extLst>
                    <a:ext uri="{A12FA001-AC4F-418D-AE19-62706E023703}">
                      <ahyp:hlinkClr xmlns:ahyp="http://schemas.microsoft.com/office/drawing/2018/hyperlinkcolor" val="tx"/>
                    </a:ext>
                  </a:extLst>
                </a:hlinkClick>
              </a:rPr>
              <a:t>https://bacon.abes.fr/package2kbart/BNF_GLOBAL_GALLICA-ALLJOURNALS</a:t>
            </a:r>
            <a:endParaRPr kumimoji="0" lang="fr-FR" sz="1900" b="0" i="0" u="none" strike="noStrike" kern="1200" cap="none" spc="0" normalizeH="0" baseline="0" noProof="0" dirty="0">
              <a:ln>
                <a:noFill/>
              </a:ln>
              <a:solidFill>
                <a:srgbClr val="3D7EDB"/>
              </a:solidFill>
              <a:effectLst/>
              <a:uLnTx/>
              <a:uFillTx/>
              <a:ea typeface="+mn-ea"/>
              <a:cs typeface="+mn-cs"/>
            </a:endParaRPr>
          </a:p>
          <a:p>
            <a:pPr marL="349758" lvl="1" indent="0">
              <a:buNone/>
              <a:defRPr/>
            </a:pPr>
            <a:endParaRPr lang="fr-FR" sz="1600" kern="1200" noProof="0" dirty="0">
              <a:solidFill>
                <a:srgbClr val="EE6E2C"/>
              </a:solidFill>
              <a:ea typeface="+mn-ea"/>
              <a:cs typeface="+mn-cs"/>
            </a:endParaRPr>
          </a:p>
          <a:p>
            <a:pPr marL="292608">
              <a:defRPr/>
            </a:pPr>
            <a:r>
              <a:rPr lang="fr-FR" sz="2000" b="0" kern="1200" dirty="0"/>
              <a:t>Id2KBart  :  Mentionne tous les fichiers dans lesquels se trouvent une ressource indiquée dans l’URL (ISSN ou ISBN)</a:t>
            </a:r>
          </a:p>
          <a:p>
            <a:pPr marL="457200" lvl="1" indent="0">
              <a:buNone/>
            </a:pPr>
            <a:r>
              <a:rPr lang="fr-FR" sz="1900" dirty="0">
                <a:solidFill>
                  <a:srgbClr val="3D7EDB"/>
                </a:solidFill>
                <a:cs typeface="Arial" panose="020B0604020202020204" pitchFamily="34" charset="0"/>
                <a:hlinkClick r:id="rId5">
                  <a:extLst>
                    <a:ext uri="{A12FA001-AC4F-418D-AE19-62706E023703}">
                      <ahyp:hlinkClr xmlns:ahyp="http://schemas.microsoft.com/office/drawing/2018/hyperlinkcolor" val="tx"/>
                    </a:ext>
                  </a:extLst>
                </a:hlinkClick>
              </a:rPr>
              <a:t>https://bacon.abes.fr/id2kbart/2104-3728.xml</a:t>
            </a:r>
            <a:endParaRPr lang="fr-FR" sz="1900" dirty="0">
              <a:solidFill>
                <a:srgbClr val="3D7EDB"/>
              </a:solidFill>
              <a:cs typeface="Arial" panose="020B0604020202020204" pitchFamily="34" charset="0"/>
            </a:endParaRPr>
          </a:p>
          <a:p>
            <a:pPr marL="0" indent="0">
              <a:buNone/>
            </a:pPr>
            <a:r>
              <a:rPr lang="fr-FR" sz="1900" dirty="0">
                <a:solidFill>
                  <a:srgbClr val="3D7EDB"/>
                </a:solidFill>
                <a:cs typeface="Arial" panose="020B0604020202020204" pitchFamily="34" charset="0"/>
              </a:rPr>
              <a:t> </a:t>
            </a:r>
            <a:r>
              <a:rPr lang="fr-FR" sz="1900" dirty="0">
                <a:solidFill>
                  <a:srgbClr val="3D7EDB"/>
                </a:solidFill>
              </a:rPr>
              <a:t>      </a:t>
            </a:r>
            <a:r>
              <a:rPr lang="fr-FR" sz="1900" b="0" dirty="0">
                <a:solidFill>
                  <a:srgbClr val="3D7EDB"/>
                </a:solidFill>
                <a:cs typeface="Arial" panose="020B0604020202020204" pitchFamily="34" charset="0"/>
                <a:hlinkClick r:id="rId6">
                  <a:extLst>
                    <a:ext uri="{A12FA001-AC4F-418D-AE19-62706E023703}">
                      <ahyp:hlinkClr xmlns:ahyp="http://schemas.microsoft.com/office/drawing/2018/hyperlinkcolor" val="tx"/>
                    </a:ext>
                  </a:extLst>
                </a:hlinkClick>
              </a:rPr>
              <a:t>https://bacon.abes.fr/id2kbart/978-0-7923-0647-4.xml</a:t>
            </a:r>
            <a:endParaRPr lang="fr-FR" sz="1900" b="0" dirty="0">
              <a:solidFill>
                <a:srgbClr val="3D7EDB"/>
              </a:solidFill>
              <a:cs typeface="Arial" panose="020B0604020202020204" pitchFamily="34" charset="0"/>
            </a:endParaRPr>
          </a:p>
          <a:p>
            <a:endParaRPr lang="fr-FR" sz="1600" b="0" dirty="0"/>
          </a:p>
          <a:p>
            <a:pPr marL="0" indent="0">
              <a:buNone/>
            </a:pPr>
            <a:r>
              <a:rPr lang="fr-FR" sz="2000" b="0" dirty="0">
                <a:solidFill>
                  <a:srgbClr val="00165D"/>
                </a:solidFill>
              </a:rPr>
              <a:t>Suivre les évolutions de BACON: </a:t>
            </a:r>
          </a:p>
          <a:p>
            <a:pPr lvl="1">
              <a:buFont typeface="Wingdings" panose="05000000000000000000" pitchFamily="2" charset="2"/>
              <a:buChar char="Ø"/>
            </a:pPr>
            <a:r>
              <a:rPr lang="fr-FR" sz="1900" dirty="0"/>
              <a:t>Un flux RSS permet d’être informé de l’ajout de nouveaux packages : </a:t>
            </a:r>
            <a:r>
              <a:rPr lang="fr-FR" sz="1900" b="0" dirty="0">
                <a:solidFill>
                  <a:srgbClr val="3D7EDB"/>
                </a:solidFill>
                <a:hlinkClick r:id="rId7">
                  <a:extLst>
                    <a:ext uri="{A12FA001-AC4F-418D-AE19-62706E023703}">
                      <ahyp:hlinkClr xmlns:ahyp="http://schemas.microsoft.com/office/drawing/2018/hyperlinkcolor" val="tx"/>
                    </a:ext>
                  </a:extLst>
                </a:hlinkClick>
              </a:rPr>
              <a:t>https://bacon.abes.fr/rss</a:t>
            </a:r>
            <a:r>
              <a:rPr lang="fr-FR" sz="1900" b="0" dirty="0">
                <a:solidFill>
                  <a:srgbClr val="3D7EDB"/>
                </a:solidFill>
              </a:rPr>
              <a:t> </a:t>
            </a:r>
          </a:p>
          <a:p>
            <a:pPr lvl="1">
              <a:buFont typeface="Wingdings" panose="05000000000000000000" pitchFamily="2" charset="2"/>
              <a:buChar char="Ø"/>
            </a:pPr>
            <a:r>
              <a:rPr lang="fr-FR" sz="1900" dirty="0"/>
              <a:t>Liste mensuelle des nouveaux fichiers et des fichiers supprimés : </a:t>
            </a:r>
            <a:r>
              <a:rPr lang="fr-FR" sz="1900" dirty="0">
                <a:solidFill>
                  <a:srgbClr val="3D7EDB"/>
                </a:solidFill>
                <a:hlinkClick r:id="rId8">
                  <a:extLst>
                    <a:ext uri="{A12FA001-AC4F-418D-AE19-62706E023703}">
                      <ahyp:hlinkClr xmlns:ahyp="http://schemas.microsoft.com/office/drawing/2018/hyperlinkcolor" val="tx"/>
                    </a:ext>
                  </a:extLst>
                </a:hlinkClick>
              </a:rPr>
              <a:t>https://documentation.abes.fr/bacon/co/SuivreEvolutionsDeLaBase.html</a:t>
            </a:r>
            <a:r>
              <a:rPr lang="fr-FR" sz="1900" dirty="0">
                <a:solidFill>
                  <a:srgbClr val="3D7EDB"/>
                </a:solidFill>
              </a:rPr>
              <a:t> </a:t>
            </a:r>
          </a:p>
          <a:p>
            <a:pPr marL="292608">
              <a:defRPr/>
            </a:pPr>
            <a:endParaRPr kumimoji="0" lang="fr-FR" b="0" i="0" u="none" strike="noStrike" kern="1200" cap="none" spc="0" normalizeH="0" baseline="0" noProof="0" dirty="0">
              <a:ln>
                <a:noFill/>
              </a:ln>
              <a:solidFill>
                <a:srgbClr val="EE6E2C"/>
              </a:solidFill>
              <a:effectLst/>
              <a:uLnTx/>
              <a:uFillTx/>
              <a:ea typeface="+mn-ea"/>
              <a:cs typeface="+mn-cs"/>
            </a:endParaRPr>
          </a:p>
          <a:p>
            <a:endParaRPr lang="fr-FR" dirty="0"/>
          </a:p>
        </p:txBody>
      </p:sp>
      <p:sp>
        <p:nvSpPr>
          <p:cNvPr id="4" name="Rectangle : coins arrondis 3">
            <a:extLst>
              <a:ext uri="{FF2B5EF4-FFF2-40B4-BE49-F238E27FC236}">
                <a16:creationId xmlns:a16="http://schemas.microsoft.com/office/drawing/2014/main" id="{BF143FB2-8611-53E9-071F-E80918E225DD}"/>
              </a:ext>
            </a:extLst>
          </p:cNvPr>
          <p:cNvSpPr/>
          <p:nvPr/>
        </p:nvSpPr>
        <p:spPr bwMode="auto">
          <a:xfrm>
            <a:off x="0" y="11873"/>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5" name="Image 4">
            <a:extLst>
              <a:ext uri="{FF2B5EF4-FFF2-40B4-BE49-F238E27FC236}">
                <a16:creationId xmlns:a16="http://schemas.microsoft.com/office/drawing/2014/main" id="{9F44D9E4-5E0B-46DC-1D98-A7E7C02FCC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4793" y="2178385"/>
            <a:ext cx="838133" cy="229122"/>
          </a:xfrm>
          <a:prstGeom prst="rect">
            <a:avLst/>
          </a:prstGeom>
        </p:spPr>
      </p:pic>
      <p:pic>
        <p:nvPicPr>
          <p:cNvPr id="9" name="Image 8">
            <a:extLst>
              <a:ext uri="{FF2B5EF4-FFF2-40B4-BE49-F238E27FC236}">
                <a16:creationId xmlns:a16="http://schemas.microsoft.com/office/drawing/2014/main" id="{F59E33F9-0CF9-C5A4-81AB-28249C2609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6224" y="4099427"/>
            <a:ext cx="838133" cy="229122"/>
          </a:xfrm>
          <a:prstGeom prst="rect">
            <a:avLst/>
          </a:prstGeom>
        </p:spPr>
      </p:pic>
      <p:pic>
        <p:nvPicPr>
          <p:cNvPr id="10" name="Image 9">
            <a:extLst>
              <a:ext uri="{FF2B5EF4-FFF2-40B4-BE49-F238E27FC236}">
                <a16:creationId xmlns:a16="http://schemas.microsoft.com/office/drawing/2014/main" id="{A381F07E-7AE3-99F5-C31F-E0A5E8245F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53077" y="5819743"/>
            <a:ext cx="838133" cy="229122"/>
          </a:xfrm>
          <a:prstGeom prst="rect">
            <a:avLst/>
          </a:prstGeom>
        </p:spPr>
      </p:pic>
      <p:pic>
        <p:nvPicPr>
          <p:cNvPr id="11" name="Image 10">
            <a:extLst>
              <a:ext uri="{FF2B5EF4-FFF2-40B4-BE49-F238E27FC236}">
                <a16:creationId xmlns:a16="http://schemas.microsoft.com/office/drawing/2014/main" id="{BA7D6881-2493-3710-0890-58AF568B1D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500" y="42123"/>
            <a:ext cx="720000" cy="720000"/>
          </a:xfrm>
          <a:prstGeom prst="rect">
            <a:avLst/>
          </a:prstGeom>
        </p:spPr>
      </p:pic>
      <p:pic>
        <p:nvPicPr>
          <p:cNvPr id="12" name="Espace réservé du contenu 11">
            <a:extLst>
              <a:ext uri="{FF2B5EF4-FFF2-40B4-BE49-F238E27FC236}">
                <a16:creationId xmlns:a16="http://schemas.microsoft.com/office/drawing/2014/main" id="{2FFECD61-6C55-D17F-AC31-4452D00BB9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11439360" y="612758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562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39E5F-0AB7-84D0-69AA-04097EB35327}"/>
              </a:ext>
            </a:extLst>
          </p:cNvPr>
          <p:cNvSpPr>
            <a:spLocks noGrp="1"/>
          </p:cNvSpPr>
          <p:nvPr>
            <p:ph type="title"/>
          </p:nvPr>
        </p:nvSpPr>
        <p:spPr>
          <a:xfrm>
            <a:off x="609600" y="762000"/>
            <a:ext cx="10972800" cy="1143000"/>
          </a:xfrm>
        </p:spPr>
        <p:txBody>
          <a:bodyPr/>
          <a:lstStyle/>
          <a:p>
            <a:r>
              <a:rPr lang="fr-FR" dirty="0"/>
              <a:t>Quels usages aux contenus de BACON ? </a:t>
            </a:r>
          </a:p>
        </p:txBody>
      </p:sp>
      <p:sp>
        <p:nvSpPr>
          <p:cNvPr id="3" name="Espace réservé du contenu 2">
            <a:extLst>
              <a:ext uri="{FF2B5EF4-FFF2-40B4-BE49-F238E27FC236}">
                <a16:creationId xmlns:a16="http://schemas.microsoft.com/office/drawing/2014/main" id="{FE952A6D-0E01-64B2-4A97-5821C8827DF3}"/>
              </a:ext>
            </a:extLst>
          </p:cNvPr>
          <p:cNvSpPr>
            <a:spLocks noGrp="1"/>
          </p:cNvSpPr>
          <p:nvPr>
            <p:ph idx="1"/>
          </p:nvPr>
        </p:nvSpPr>
        <p:spPr/>
        <p:txBody>
          <a:bodyPr/>
          <a:lstStyle/>
          <a:p>
            <a:r>
              <a:rPr lang="fr-FR" sz="2400" dirty="0">
                <a:solidFill>
                  <a:srgbClr val="3D7EDB"/>
                </a:solidFill>
              </a:rPr>
              <a:t>Alimenter les bases de connaissance et paramétrer les outils de découverte</a:t>
            </a:r>
          </a:p>
          <a:p>
            <a:pPr lvl="1"/>
            <a:r>
              <a:rPr lang="fr-FR" sz="2000" dirty="0"/>
              <a:t>Permettre l’accès aux ressources électroniques via des métadonnées de bonne qualité</a:t>
            </a:r>
          </a:p>
          <a:p>
            <a:pPr marL="457200" lvl="1" indent="0">
              <a:buNone/>
            </a:pPr>
            <a:endParaRPr lang="fr-FR" sz="2000" dirty="0"/>
          </a:p>
          <a:p>
            <a:r>
              <a:rPr lang="fr-FR" sz="2400" dirty="0">
                <a:solidFill>
                  <a:srgbClr val="3D7EDB"/>
                </a:solidFill>
              </a:rPr>
              <a:t>Aide à la politique documentaire et à la prise de décision </a:t>
            </a:r>
          </a:p>
          <a:p>
            <a:pPr lvl="1"/>
            <a:r>
              <a:rPr lang="fr-FR" sz="1800" dirty="0"/>
              <a:t>Connaître les modalités d’accès d’un titre chez tous ses diffuseurs </a:t>
            </a:r>
          </a:p>
          <a:p>
            <a:pPr lvl="1"/>
            <a:r>
              <a:rPr lang="fr-FR" sz="1800" dirty="0"/>
              <a:t>Comparer les offres, suivre l’évolution d’un bouquet </a:t>
            </a:r>
          </a:p>
          <a:p>
            <a:pPr lvl="1"/>
            <a:r>
              <a:rPr lang="fr-FR" sz="1800" dirty="0"/>
              <a:t>Argumenter une négociation</a:t>
            </a:r>
          </a:p>
          <a:p>
            <a:pPr lvl="1"/>
            <a:endParaRPr lang="fr-FR" sz="1800" dirty="0"/>
          </a:p>
          <a:p>
            <a:r>
              <a:rPr lang="fr-FR" sz="2400" dirty="0">
                <a:solidFill>
                  <a:srgbClr val="3D7EDB"/>
                </a:solidFill>
              </a:rPr>
              <a:t>Récupérer des listes de titres en vue d’une exemplarisation de masse dans le Sudoc </a:t>
            </a:r>
          </a:p>
          <a:p>
            <a:endParaRPr lang="fr-FR" sz="2200" dirty="0"/>
          </a:p>
          <a:p>
            <a:endParaRPr lang="fr-FR" dirty="0"/>
          </a:p>
        </p:txBody>
      </p:sp>
      <p:sp>
        <p:nvSpPr>
          <p:cNvPr id="4" name="Rectangle : coins arrondis 3">
            <a:extLst>
              <a:ext uri="{FF2B5EF4-FFF2-40B4-BE49-F238E27FC236}">
                <a16:creationId xmlns:a16="http://schemas.microsoft.com/office/drawing/2014/main" id="{7CC6CBFC-AD5D-96AD-F11E-C29FDA4A9768}"/>
              </a:ext>
            </a:extLst>
          </p:cNvPr>
          <p:cNvSpPr/>
          <p:nvPr/>
        </p:nvSpPr>
        <p:spPr bwMode="auto">
          <a:xfrm>
            <a:off x="0" y="11873"/>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5" name="Image 4">
            <a:extLst>
              <a:ext uri="{FF2B5EF4-FFF2-40B4-BE49-F238E27FC236}">
                <a16:creationId xmlns:a16="http://schemas.microsoft.com/office/drawing/2014/main" id="{79B20C3F-CDBF-D117-2663-D5CC5840B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0" y="42123"/>
            <a:ext cx="720000" cy="720000"/>
          </a:xfrm>
          <a:prstGeom prst="rect">
            <a:avLst/>
          </a:prstGeom>
        </p:spPr>
      </p:pic>
      <p:pic>
        <p:nvPicPr>
          <p:cNvPr id="6" name="Espace réservé du contenu 11">
            <a:extLst>
              <a:ext uri="{FF2B5EF4-FFF2-40B4-BE49-F238E27FC236}">
                <a16:creationId xmlns:a16="http://schemas.microsoft.com/office/drawing/2014/main" id="{F658BB14-7354-E202-6A12-98030333E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379200" y="606742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533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10317" y="118565"/>
            <a:ext cx="11669751" cy="16014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sp>
        <p:nvSpPr>
          <p:cNvPr id="40" name="Rectangle 39"/>
          <p:cNvSpPr/>
          <p:nvPr/>
        </p:nvSpPr>
        <p:spPr>
          <a:xfrm>
            <a:off x="826800" y="1127484"/>
            <a:ext cx="10601864" cy="776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space réservé du contenu 2"/>
          <p:cNvSpPr>
            <a:spLocks noGrp="1"/>
          </p:cNvSpPr>
          <p:nvPr>
            <p:ph idx="1"/>
          </p:nvPr>
        </p:nvSpPr>
        <p:spPr>
          <a:xfrm>
            <a:off x="310317" y="118565"/>
            <a:ext cx="7411283" cy="1035208"/>
          </a:xfrm>
        </p:spPr>
        <p:txBody>
          <a:bodyPr>
            <a:normAutofit/>
          </a:bodyPr>
          <a:lstStyle/>
          <a:p>
            <a:pPr marL="0" indent="0">
              <a:buNone/>
            </a:pPr>
            <a:r>
              <a:rPr kumimoji="0" lang="fr-FR" sz="4000" b="0" i="0" u="none" strike="noStrike" kern="0" cap="none" spc="0" normalizeH="0" baseline="0" noProof="0" dirty="0">
                <a:ln>
                  <a:noFill/>
                </a:ln>
                <a:solidFill>
                  <a:srgbClr val="000000"/>
                </a:solidFill>
                <a:effectLst/>
                <a:uLnTx/>
                <a:uFillTx/>
                <a:latin typeface="Arial Narrow"/>
                <a:ea typeface="+mj-ea"/>
                <a:cs typeface="+mj-cs"/>
              </a:rPr>
              <a:t>Focus : webservice id2kbart </a:t>
            </a:r>
            <a:br>
              <a:rPr lang="fr-FR" dirty="0">
                <a:solidFill>
                  <a:srgbClr val="578BB3"/>
                </a:solidFill>
              </a:rPr>
            </a:br>
            <a:r>
              <a:rPr lang="fr-FR" sz="1800" dirty="0">
                <a:cs typeface="Arial" panose="020B0604020202020204" pitchFamily="34" charset="0"/>
                <a:hlinkClick r:id="rId3"/>
              </a:rPr>
              <a:t>https://bacon.abes.fr/id2kbart/1960-6176.xml</a:t>
            </a:r>
            <a:r>
              <a:rPr lang="fr-FR" sz="1800" dirty="0">
                <a:cs typeface="Arial" panose="020B0604020202020204" pitchFamily="34" charset="0"/>
              </a:rPr>
              <a:t> </a:t>
            </a:r>
          </a:p>
        </p:txBody>
      </p:sp>
      <p:sp>
        <p:nvSpPr>
          <p:cNvPr id="20" name="Rectangle 19"/>
          <p:cNvSpPr/>
          <p:nvPr/>
        </p:nvSpPr>
        <p:spPr>
          <a:xfrm>
            <a:off x="104172" y="1070735"/>
            <a:ext cx="3701103" cy="4618214"/>
          </a:xfrm>
          <a:prstGeom prst="rect">
            <a:avLst/>
          </a:prstGeom>
          <a:noFill/>
          <a:ln w="381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p:nvPr/>
        </p:nvSpPr>
        <p:spPr>
          <a:xfrm>
            <a:off x="3910655" y="1681924"/>
            <a:ext cx="4102213" cy="4517447"/>
          </a:xfrm>
          <a:prstGeom prst="rect">
            <a:avLst/>
          </a:prstGeom>
          <a:noFill/>
          <a:ln w="381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descr="Une image contenant texte, capture d’écran, Police, violet&#10;&#10;Description générée automatiquement">
            <a:extLst>
              <a:ext uri="{FF2B5EF4-FFF2-40B4-BE49-F238E27FC236}">
                <a16:creationId xmlns:a16="http://schemas.microsoft.com/office/drawing/2014/main" id="{663D7CF9-DED1-6507-5BD8-6A5F2C08D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4" y="1155333"/>
            <a:ext cx="3951250" cy="4428000"/>
          </a:xfrm>
          <a:prstGeom prst="rect">
            <a:avLst/>
          </a:prstGeom>
        </p:spPr>
      </p:pic>
      <p:sp>
        <p:nvSpPr>
          <p:cNvPr id="27" name="Rectangle 26"/>
          <p:cNvSpPr/>
          <p:nvPr/>
        </p:nvSpPr>
        <p:spPr>
          <a:xfrm>
            <a:off x="8118248" y="2276475"/>
            <a:ext cx="3926115" cy="4271963"/>
          </a:xfrm>
          <a:prstGeom prst="rect">
            <a:avLst/>
          </a:prstGeom>
          <a:noFill/>
          <a:ln w="381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descr="Une image contenant texte, capture d’écran, violet, Police&#10;&#10;Description générée automatiquement">
            <a:extLst>
              <a:ext uri="{FF2B5EF4-FFF2-40B4-BE49-F238E27FC236}">
                <a16:creationId xmlns:a16="http://schemas.microsoft.com/office/drawing/2014/main" id="{DFD8A4D0-6A4F-A6E0-1B71-C769C8136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3555" y="1737777"/>
            <a:ext cx="3994080" cy="4248000"/>
          </a:xfrm>
          <a:prstGeom prst="rect">
            <a:avLst/>
          </a:prstGeom>
        </p:spPr>
      </p:pic>
      <p:grpSp>
        <p:nvGrpSpPr>
          <p:cNvPr id="11" name="Groupe 10"/>
          <p:cNvGrpSpPr/>
          <p:nvPr/>
        </p:nvGrpSpPr>
        <p:grpSpPr>
          <a:xfrm>
            <a:off x="8064339" y="128690"/>
            <a:ext cx="3728586" cy="1469103"/>
            <a:chOff x="2095714" y="4058566"/>
            <a:chExt cx="3005821" cy="2079216"/>
          </a:xfrm>
        </p:grpSpPr>
        <p:sp>
          <p:nvSpPr>
            <p:cNvPr id="12" name="Rectangle à coins arrondis 11"/>
            <p:cNvSpPr/>
            <p:nvPr/>
          </p:nvSpPr>
          <p:spPr>
            <a:xfrm>
              <a:off x="2095716" y="4094618"/>
              <a:ext cx="3005819" cy="2043164"/>
            </a:xfrm>
            <a:prstGeom prst="roundRect">
              <a:avLst/>
            </a:prstGeom>
            <a:solidFill>
              <a:srgbClr val="EAEAEA"/>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2095714" y="4058566"/>
              <a:ext cx="3005821" cy="2025517"/>
            </a:xfrm>
            <a:prstGeom prst="rect">
              <a:avLst/>
            </a:prstGeom>
            <a:noFill/>
          </p:spPr>
          <p:txBody>
            <a:bodyPr wrap="square" rtlCol="0">
              <a:spAutoFit/>
            </a:bodyPr>
            <a:lstStyle/>
            <a:p>
              <a:pPr algn="ctr"/>
              <a:r>
                <a:rPr lang="fr-FR" sz="2400" b="1" dirty="0">
                  <a:solidFill>
                    <a:schemeClr val="accent2"/>
                  </a:solidFill>
                  <a:cs typeface="Arial" panose="020B0604020202020204" pitchFamily="34" charset="0"/>
                </a:rPr>
                <a:t>ISSN 1960-6176  : « </a:t>
              </a:r>
              <a:r>
                <a:rPr lang="fr-FR" sz="2400" b="1" i="1" dirty="0">
                  <a:solidFill>
                    <a:schemeClr val="accent2"/>
                  </a:solidFill>
                  <a:cs typeface="Arial" panose="020B0604020202020204" pitchFamily="34" charset="0"/>
                </a:rPr>
                <a:t>1895</a:t>
              </a:r>
              <a:r>
                <a:rPr lang="fr-FR" sz="2400" b="1" dirty="0">
                  <a:solidFill>
                    <a:schemeClr val="accent2"/>
                  </a:solidFill>
                  <a:cs typeface="Arial" panose="020B0604020202020204" pitchFamily="34" charset="0"/>
                </a:rPr>
                <a:t> »</a:t>
              </a:r>
            </a:p>
            <a:p>
              <a:pPr algn="ctr"/>
              <a:endParaRPr lang="fr-FR" sz="300" b="1" dirty="0">
                <a:solidFill>
                  <a:schemeClr val="accent2"/>
                </a:solidFill>
                <a:cs typeface="Arial" panose="020B0604020202020204" pitchFamily="34" charset="0"/>
              </a:endParaRPr>
            </a:p>
            <a:p>
              <a:pPr algn="ctr"/>
              <a:r>
                <a:rPr lang="fr-FR" sz="2000" b="1" dirty="0">
                  <a:cs typeface="Arial" panose="020B0604020202020204" pitchFamily="34" charset="0"/>
                </a:rPr>
                <a:t>Persée (1986 - 2000)</a:t>
              </a:r>
            </a:p>
            <a:p>
              <a:pPr algn="ctr"/>
              <a:r>
                <a:rPr lang="fr-FR" sz="2000" b="1" dirty="0">
                  <a:cs typeface="Arial" panose="020B0604020202020204" pitchFamily="34" charset="0"/>
                </a:rPr>
                <a:t>OpenEdition (2000 - 2019)</a:t>
              </a:r>
            </a:p>
            <a:p>
              <a:pPr algn="ctr"/>
              <a:r>
                <a:rPr lang="fr-FR" sz="2000" b="1" dirty="0">
                  <a:cs typeface="Arial" panose="020B0604020202020204" pitchFamily="34" charset="0"/>
                </a:rPr>
                <a:t>Cairn (2019 - …)</a:t>
              </a:r>
            </a:p>
          </p:txBody>
        </p:sp>
      </p:grpSp>
      <p:pic>
        <p:nvPicPr>
          <p:cNvPr id="15" name="Image 14" descr="Une image contenant texte, capture d’écran, Police, violet&#10;&#10;Description générée automatiquement">
            <a:extLst>
              <a:ext uri="{FF2B5EF4-FFF2-40B4-BE49-F238E27FC236}">
                <a16:creationId xmlns:a16="http://schemas.microsoft.com/office/drawing/2014/main" id="{29BC20CB-08CD-C551-F221-92B74D0C3E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4678" y="2299065"/>
            <a:ext cx="3968785" cy="4032000"/>
          </a:xfrm>
          <a:prstGeom prst="rect">
            <a:avLst/>
          </a:prstGeom>
        </p:spPr>
      </p:pic>
      <p:sp>
        <p:nvSpPr>
          <p:cNvPr id="28" name="Rectangle 27"/>
          <p:cNvSpPr/>
          <p:nvPr/>
        </p:nvSpPr>
        <p:spPr>
          <a:xfrm>
            <a:off x="164305" y="1123285"/>
            <a:ext cx="3606686" cy="374588"/>
          </a:xfrm>
          <a:prstGeom prst="rect">
            <a:avLst/>
          </a:prstGeom>
          <a:solidFill>
            <a:schemeClr val="accent4">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p:cNvSpPr/>
          <p:nvPr/>
        </p:nvSpPr>
        <p:spPr>
          <a:xfrm>
            <a:off x="3962127" y="1719976"/>
            <a:ext cx="4001974" cy="412986"/>
          </a:xfrm>
          <a:prstGeom prst="rect">
            <a:avLst/>
          </a:prstGeom>
          <a:solidFill>
            <a:schemeClr val="accent4">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p:cNvSpPr/>
          <p:nvPr/>
        </p:nvSpPr>
        <p:spPr>
          <a:xfrm>
            <a:off x="8174866" y="2317535"/>
            <a:ext cx="3829015" cy="382803"/>
          </a:xfrm>
          <a:prstGeom prst="rect">
            <a:avLst/>
          </a:prstGeom>
          <a:solidFill>
            <a:schemeClr val="accent4">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p:cNvSpPr/>
          <p:nvPr/>
        </p:nvSpPr>
        <p:spPr>
          <a:xfrm>
            <a:off x="3967272" y="2168103"/>
            <a:ext cx="3996829" cy="3965997"/>
          </a:xfrm>
          <a:prstGeom prst="rect">
            <a:avLst/>
          </a:prstGeom>
          <a:noFill/>
          <a:ln w="28575">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p:cNvSpPr/>
          <p:nvPr/>
        </p:nvSpPr>
        <p:spPr>
          <a:xfrm>
            <a:off x="8167016" y="2736057"/>
            <a:ext cx="3813053" cy="3752849"/>
          </a:xfrm>
          <a:prstGeom prst="rect">
            <a:avLst/>
          </a:prstGeom>
          <a:noFill/>
          <a:ln w="28575">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p:cNvSpPr/>
          <p:nvPr/>
        </p:nvSpPr>
        <p:spPr>
          <a:xfrm>
            <a:off x="164305" y="1563958"/>
            <a:ext cx="3574257" cy="4053411"/>
          </a:xfrm>
          <a:prstGeom prst="rect">
            <a:avLst/>
          </a:prstGeom>
          <a:noFill/>
          <a:ln w="28575">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p:cNvSpPr/>
          <p:nvPr/>
        </p:nvSpPr>
        <p:spPr>
          <a:xfrm>
            <a:off x="310318" y="2044700"/>
            <a:ext cx="2893257" cy="831850"/>
          </a:xfrm>
          <a:prstGeom prst="rect">
            <a:avLst/>
          </a:prstGeom>
          <a:solidFill>
            <a:schemeClr val="accent6">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p:cNvSpPr/>
          <p:nvPr/>
        </p:nvSpPr>
        <p:spPr>
          <a:xfrm>
            <a:off x="4232882" y="2630393"/>
            <a:ext cx="2805872" cy="725074"/>
          </a:xfrm>
          <a:prstGeom prst="rect">
            <a:avLst/>
          </a:prstGeom>
          <a:solidFill>
            <a:schemeClr val="accent6">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p:cNvSpPr/>
          <p:nvPr/>
        </p:nvSpPr>
        <p:spPr>
          <a:xfrm>
            <a:off x="8368908" y="3182856"/>
            <a:ext cx="2915921" cy="764528"/>
          </a:xfrm>
          <a:prstGeom prst="rect">
            <a:avLst/>
          </a:prstGeom>
          <a:solidFill>
            <a:schemeClr val="accent6">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4" name="Connecteur droit 43"/>
          <p:cNvCxnSpPr/>
          <p:nvPr/>
        </p:nvCxnSpPr>
        <p:spPr>
          <a:xfrm>
            <a:off x="866546" y="2975394"/>
            <a:ext cx="1814742" cy="21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V="1">
            <a:off x="4780335" y="3486881"/>
            <a:ext cx="1717930" cy="15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8893193" y="4061349"/>
            <a:ext cx="1867349" cy="17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42217" y="5062938"/>
            <a:ext cx="1607015" cy="146304"/>
          </a:xfrm>
          <a:prstGeom prst="rect">
            <a:avLst/>
          </a:prstGeom>
          <a:solidFill>
            <a:schemeClr val="accent1">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p:cNvSpPr/>
          <p:nvPr/>
        </p:nvSpPr>
        <p:spPr>
          <a:xfrm>
            <a:off x="4239416" y="5477638"/>
            <a:ext cx="1607015" cy="146304"/>
          </a:xfrm>
          <a:prstGeom prst="rect">
            <a:avLst/>
          </a:prstGeom>
          <a:solidFill>
            <a:schemeClr val="accent1">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p:cNvSpPr/>
          <p:nvPr/>
        </p:nvSpPr>
        <p:spPr>
          <a:xfrm>
            <a:off x="8368908" y="5848456"/>
            <a:ext cx="1607015" cy="146304"/>
          </a:xfrm>
          <a:prstGeom prst="rect">
            <a:avLst/>
          </a:prstGeom>
          <a:solidFill>
            <a:schemeClr val="accent1">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0840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4DA34-3AB5-6CE0-F377-2B7B0C040062}"/>
              </a:ext>
            </a:extLst>
          </p:cNvPr>
          <p:cNvSpPr>
            <a:spLocks noGrp="1"/>
          </p:cNvSpPr>
          <p:nvPr>
            <p:ph type="title"/>
          </p:nvPr>
        </p:nvSpPr>
        <p:spPr>
          <a:xfrm>
            <a:off x="609600" y="647617"/>
            <a:ext cx="10972800" cy="1143000"/>
          </a:xfrm>
        </p:spPr>
        <p:txBody>
          <a:bodyPr/>
          <a:lstStyle/>
          <a:p>
            <a:r>
              <a:rPr lang="fr-FR" dirty="0"/>
              <a:t>Les Responsables CR &amp; Bacon</a:t>
            </a:r>
          </a:p>
        </p:txBody>
      </p:sp>
      <p:sp>
        <p:nvSpPr>
          <p:cNvPr id="4" name="Rectangle : coins arrondis 3">
            <a:extLst>
              <a:ext uri="{FF2B5EF4-FFF2-40B4-BE49-F238E27FC236}">
                <a16:creationId xmlns:a16="http://schemas.microsoft.com/office/drawing/2014/main" id="{4B9A2954-EE02-F72A-05FE-F5604FA9C5FB}"/>
              </a:ext>
            </a:extLst>
          </p:cNvPr>
          <p:cNvSpPr/>
          <p:nvPr/>
        </p:nvSpPr>
        <p:spPr bwMode="auto">
          <a:xfrm>
            <a:off x="0" y="11873"/>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sp>
        <p:nvSpPr>
          <p:cNvPr id="7" name="Espace réservé du contenu 2">
            <a:extLst>
              <a:ext uri="{FF2B5EF4-FFF2-40B4-BE49-F238E27FC236}">
                <a16:creationId xmlns:a16="http://schemas.microsoft.com/office/drawing/2014/main" id="{5BAC9EE6-AFED-3054-DCFC-A9E9F9A1EC1D}"/>
              </a:ext>
            </a:extLst>
          </p:cNvPr>
          <p:cNvSpPr txBox="1">
            <a:spLocks/>
          </p:cNvSpPr>
          <p:nvPr/>
        </p:nvSpPr>
        <p:spPr bwMode="auto">
          <a:xfrm>
            <a:off x="838200" y="195713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Font typeface="Wingdings" panose="05000000000000000000" pitchFamily="2" charset="2"/>
              <a:buChar char="l"/>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75000"/>
              <a:buFont typeface="Wingdings" panose="05000000000000000000"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rgbClr val="000099"/>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fr-FR" sz="2400" b="0" kern="0" dirty="0"/>
              <a:t>Contribuer à la </a:t>
            </a:r>
            <a:r>
              <a:rPr lang="fr-FR" sz="2400" kern="0" dirty="0">
                <a:solidFill>
                  <a:srgbClr val="3D7EDB"/>
                </a:solidFill>
              </a:rPr>
              <a:t>promotion</a:t>
            </a:r>
            <a:r>
              <a:rPr lang="fr-FR" sz="2400" b="0" kern="0" dirty="0"/>
              <a:t> de Bacon </a:t>
            </a:r>
          </a:p>
          <a:p>
            <a:endParaRPr lang="fr-FR" b="0" kern="0" dirty="0"/>
          </a:p>
          <a:p>
            <a:r>
              <a:rPr lang="fr-FR" sz="2400" b="0" kern="0" dirty="0"/>
              <a:t>Sensibiliser les éditeurs/diffuseurs sur la </a:t>
            </a:r>
            <a:r>
              <a:rPr lang="fr-FR" sz="2400" kern="0" dirty="0">
                <a:solidFill>
                  <a:srgbClr val="3D7EDB"/>
                </a:solidFill>
              </a:rPr>
              <a:t>qualité des métadonnées</a:t>
            </a:r>
          </a:p>
          <a:p>
            <a:endParaRPr lang="fr-FR" b="0" kern="0" dirty="0"/>
          </a:p>
          <a:p>
            <a:r>
              <a:rPr lang="fr-FR" sz="2400" b="0" kern="0" dirty="0"/>
              <a:t>Participer à l’</a:t>
            </a:r>
            <a:r>
              <a:rPr lang="fr-FR" sz="2400" kern="0" dirty="0">
                <a:solidFill>
                  <a:srgbClr val="3D7EDB"/>
                </a:solidFill>
              </a:rPr>
              <a:t>amélioration des données </a:t>
            </a:r>
            <a:r>
              <a:rPr lang="fr-FR" sz="2400" b="0" kern="0" dirty="0"/>
              <a:t>de Bacon en signalant les erreurs rencontrées : </a:t>
            </a:r>
          </a:p>
          <a:p>
            <a:pPr marL="1828800" lvl="4" indent="0">
              <a:buNone/>
            </a:pPr>
            <a:endParaRPr lang="fr-FR" sz="1600" kern="0" dirty="0"/>
          </a:p>
          <a:p>
            <a:pPr marL="1828800" lvl="4" indent="0">
              <a:buNone/>
            </a:pPr>
            <a:endParaRPr lang="fr-FR" sz="2400" b="0" i="1" kern="0" dirty="0"/>
          </a:p>
          <a:p>
            <a:pPr marL="3657600" lvl="8" indent="0">
              <a:buNone/>
            </a:pPr>
            <a:endParaRPr lang="fr-FR" b="0" kern="0" dirty="0"/>
          </a:p>
        </p:txBody>
      </p:sp>
      <p:pic>
        <p:nvPicPr>
          <p:cNvPr id="8" name="Image 7">
            <a:extLst>
              <a:ext uri="{FF2B5EF4-FFF2-40B4-BE49-F238E27FC236}">
                <a16:creationId xmlns:a16="http://schemas.microsoft.com/office/drawing/2014/main" id="{21CDB7E3-A487-CD8B-D37E-034742297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314" y="4876144"/>
            <a:ext cx="1059429" cy="720000"/>
          </a:xfrm>
          <a:prstGeom prst="rect">
            <a:avLst/>
          </a:prstGeom>
        </p:spPr>
      </p:pic>
      <p:pic>
        <p:nvPicPr>
          <p:cNvPr id="10" name="Image 9">
            <a:extLst>
              <a:ext uri="{FF2B5EF4-FFF2-40B4-BE49-F238E27FC236}">
                <a16:creationId xmlns:a16="http://schemas.microsoft.com/office/drawing/2014/main" id="{267BF39D-1C4F-A7D8-63BF-6C4D98F6D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0" y="42123"/>
            <a:ext cx="720000" cy="720000"/>
          </a:xfrm>
          <a:prstGeom prst="rect">
            <a:avLst/>
          </a:prstGeom>
        </p:spPr>
      </p:pic>
      <p:pic>
        <p:nvPicPr>
          <p:cNvPr id="11" name="Espace réservé du contenu 11">
            <a:extLst>
              <a:ext uri="{FF2B5EF4-FFF2-40B4-BE49-F238E27FC236}">
                <a16:creationId xmlns:a16="http://schemas.microsoft.com/office/drawing/2014/main" id="{336D785E-56D1-6D50-EE57-9E036A55533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379200" y="6067425"/>
            <a:ext cx="720000" cy="720000"/>
          </a:xfrm>
        </p:spPr>
      </p:pic>
      <p:sp>
        <p:nvSpPr>
          <p:cNvPr id="12" name="ZoneTexte 11">
            <a:extLst>
              <a:ext uri="{FF2B5EF4-FFF2-40B4-BE49-F238E27FC236}">
                <a16:creationId xmlns:a16="http://schemas.microsoft.com/office/drawing/2014/main" id="{875F4775-BAEF-EDD3-287E-8BFF3EAF6AA2}"/>
              </a:ext>
            </a:extLst>
          </p:cNvPr>
          <p:cNvSpPr txBox="1"/>
          <p:nvPr/>
        </p:nvSpPr>
        <p:spPr>
          <a:xfrm>
            <a:off x="2504957" y="6054684"/>
            <a:ext cx="1925527" cy="400110"/>
          </a:xfrm>
          <a:prstGeom prst="rect">
            <a:avLst/>
          </a:prstGeom>
          <a:noFill/>
        </p:spPr>
        <p:txBody>
          <a:bodyPr wrap="none" rtlCol="0">
            <a:spAutoFit/>
          </a:bodyPr>
          <a:lstStyle/>
          <a:p>
            <a:r>
              <a:rPr lang="fr-FR" sz="2000" i="1" dirty="0">
                <a:solidFill>
                  <a:srgbClr val="00165D"/>
                </a:solidFill>
              </a:rPr>
              <a:t>bacon@abes.fr</a:t>
            </a:r>
          </a:p>
        </p:txBody>
      </p:sp>
      <p:sp>
        <p:nvSpPr>
          <p:cNvPr id="3" name="ZoneTexte 2">
            <a:extLst>
              <a:ext uri="{FF2B5EF4-FFF2-40B4-BE49-F238E27FC236}">
                <a16:creationId xmlns:a16="http://schemas.microsoft.com/office/drawing/2014/main" id="{E653F9BB-15CB-A8E1-6EFF-D20D664B240E}"/>
              </a:ext>
            </a:extLst>
          </p:cNvPr>
          <p:cNvSpPr txBox="1"/>
          <p:nvPr/>
        </p:nvSpPr>
        <p:spPr>
          <a:xfrm>
            <a:off x="2504957" y="5036089"/>
            <a:ext cx="7667501" cy="400110"/>
          </a:xfrm>
          <a:prstGeom prst="rect">
            <a:avLst/>
          </a:prstGeom>
          <a:noFill/>
        </p:spPr>
        <p:txBody>
          <a:bodyPr wrap="square" rtlCol="0">
            <a:spAutoFit/>
          </a:bodyPr>
          <a:lstStyle/>
          <a:p>
            <a:r>
              <a:rPr lang="fr-FR" sz="2000" b="0" i="1" kern="0" dirty="0">
                <a:solidFill>
                  <a:srgbClr val="00165D"/>
                </a:solidFill>
              </a:rPr>
              <a:t>https://stp.abes.fr/node/3?origine=Bacon</a:t>
            </a:r>
          </a:p>
        </p:txBody>
      </p:sp>
      <p:pic>
        <p:nvPicPr>
          <p:cNvPr id="6" name="Graphique 5" descr="Adresse de courrier contour">
            <a:extLst>
              <a:ext uri="{FF2B5EF4-FFF2-40B4-BE49-F238E27FC236}">
                <a16:creationId xmlns:a16="http://schemas.microsoft.com/office/drawing/2014/main" id="{5A6D73F5-1C10-EF24-B9CD-1B0332D70E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51828" y="5750230"/>
            <a:ext cx="914400" cy="914400"/>
          </a:xfrm>
          <a:prstGeom prst="rect">
            <a:avLst/>
          </a:prstGeom>
        </p:spPr>
      </p:pic>
    </p:spTree>
    <p:extLst>
      <p:ext uri="{BB962C8B-B14F-4D97-AF65-F5344CB8AC3E}">
        <p14:creationId xmlns:p14="http://schemas.microsoft.com/office/powerpoint/2010/main" val="46836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653779"/>
            <a:ext cx="10972800" cy="1143000"/>
          </a:xfrm>
        </p:spPr>
        <p:txBody>
          <a:bodyPr/>
          <a:lstStyle/>
          <a:p>
            <a:r>
              <a:rPr lang="fr-FR" dirty="0"/>
              <a:t>Des Questions ?</a:t>
            </a:r>
          </a:p>
        </p:txBody>
      </p:sp>
      <p:pic>
        <p:nvPicPr>
          <p:cNvPr id="4"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1775" y="2747962"/>
            <a:ext cx="1771650" cy="2581275"/>
          </a:xfrm>
        </p:spPr>
      </p:pic>
      <p:sp>
        <p:nvSpPr>
          <p:cNvPr id="3" name="Rectangle : coins arrondis 2">
            <a:extLst>
              <a:ext uri="{FF2B5EF4-FFF2-40B4-BE49-F238E27FC236}">
                <a16:creationId xmlns:a16="http://schemas.microsoft.com/office/drawing/2014/main" id="{06D49C78-3AAE-0BD2-5B93-732A816D27D8}"/>
              </a:ext>
            </a:extLst>
          </p:cNvPr>
          <p:cNvSpPr/>
          <p:nvPr/>
        </p:nvSpPr>
        <p:spPr bwMode="auto">
          <a:xfrm>
            <a:off x="0" y="11873"/>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5" name="Image 4">
            <a:extLst>
              <a:ext uri="{FF2B5EF4-FFF2-40B4-BE49-F238E27FC236}">
                <a16:creationId xmlns:a16="http://schemas.microsoft.com/office/drawing/2014/main" id="{F6BFE0D9-53E1-ED54-3FB7-E77EE3C508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0" y="42123"/>
            <a:ext cx="720000" cy="720000"/>
          </a:xfrm>
          <a:prstGeom prst="rect">
            <a:avLst/>
          </a:prstGeom>
        </p:spPr>
      </p:pic>
      <p:pic>
        <p:nvPicPr>
          <p:cNvPr id="6" name="Espace réservé du contenu 11">
            <a:extLst>
              <a:ext uri="{FF2B5EF4-FFF2-40B4-BE49-F238E27FC236}">
                <a16:creationId xmlns:a16="http://schemas.microsoft.com/office/drawing/2014/main" id="{2DEF4562-8CB6-FF4F-494A-51A106ECE5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1379200" y="606742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56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E0DC47FC-A297-9556-7751-42C5F8E27454}"/>
              </a:ext>
            </a:extLst>
          </p:cNvPr>
          <p:cNvSpPr txBox="1">
            <a:spLocks/>
          </p:cNvSpPr>
          <p:nvPr/>
        </p:nvSpPr>
        <p:spPr>
          <a:xfrm>
            <a:off x="977900" y="828000"/>
            <a:ext cx="10077449" cy="695340"/>
          </a:xfrm>
          <a:prstGeom prst="rect">
            <a:avLst/>
          </a:prstGeom>
        </p:spPr>
        <p:txBody>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Narrow" pitchFamily="34" charset="0"/>
              </a:defRPr>
            </a:lvl2pPr>
            <a:lvl3pPr algn="ctr" rtl="0" eaLnBrk="0" fontAlgn="base" hangingPunct="0">
              <a:spcBef>
                <a:spcPct val="0"/>
              </a:spcBef>
              <a:spcAft>
                <a:spcPct val="0"/>
              </a:spcAft>
              <a:defRPr sz="4000">
                <a:solidFill>
                  <a:schemeClr val="tx2"/>
                </a:solidFill>
                <a:latin typeface="Arial Narrow" pitchFamily="34" charset="0"/>
              </a:defRPr>
            </a:lvl3pPr>
            <a:lvl4pPr algn="ctr" rtl="0" eaLnBrk="0" fontAlgn="base" hangingPunct="0">
              <a:spcBef>
                <a:spcPct val="0"/>
              </a:spcBef>
              <a:spcAft>
                <a:spcPct val="0"/>
              </a:spcAft>
              <a:defRPr sz="4000">
                <a:solidFill>
                  <a:schemeClr val="tx2"/>
                </a:solidFill>
                <a:latin typeface="Arial Narrow" pitchFamily="34" charset="0"/>
              </a:defRPr>
            </a:lvl4pPr>
            <a:lvl5pPr algn="ctr" rtl="0" eaLnBrk="0" fontAlgn="base" hangingPunct="0">
              <a:spcBef>
                <a:spcPct val="0"/>
              </a:spcBef>
              <a:spcAft>
                <a:spcPct val="0"/>
              </a:spcAft>
              <a:defRPr sz="4000">
                <a:solidFill>
                  <a:schemeClr val="tx2"/>
                </a:solidFill>
                <a:latin typeface="Arial Narrow" pitchFamily="34" charset="0"/>
              </a:defRPr>
            </a:lvl5pPr>
            <a:lvl6pPr marL="457200" algn="ctr" rtl="0" eaLnBrk="0" fontAlgn="base" hangingPunct="0">
              <a:spcBef>
                <a:spcPct val="0"/>
              </a:spcBef>
              <a:spcAft>
                <a:spcPct val="0"/>
              </a:spcAft>
              <a:defRPr sz="4000">
                <a:solidFill>
                  <a:schemeClr val="tx2"/>
                </a:solidFill>
                <a:latin typeface="Arial Narrow" pitchFamily="34" charset="0"/>
              </a:defRPr>
            </a:lvl6pPr>
            <a:lvl7pPr marL="914400" algn="ctr" rtl="0" eaLnBrk="0" fontAlgn="base" hangingPunct="0">
              <a:spcBef>
                <a:spcPct val="0"/>
              </a:spcBef>
              <a:spcAft>
                <a:spcPct val="0"/>
              </a:spcAft>
              <a:defRPr sz="4000">
                <a:solidFill>
                  <a:schemeClr val="tx2"/>
                </a:solidFill>
                <a:latin typeface="Arial Narrow" pitchFamily="34" charset="0"/>
              </a:defRPr>
            </a:lvl7pPr>
            <a:lvl8pPr marL="1371600" algn="ctr" rtl="0" eaLnBrk="0" fontAlgn="base" hangingPunct="0">
              <a:spcBef>
                <a:spcPct val="0"/>
              </a:spcBef>
              <a:spcAft>
                <a:spcPct val="0"/>
              </a:spcAft>
              <a:defRPr sz="4000">
                <a:solidFill>
                  <a:schemeClr val="tx2"/>
                </a:solidFill>
                <a:latin typeface="Arial Narrow" pitchFamily="34" charset="0"/>
              </a:defRPr>
            </a:lvl8pPr>
            <a:lvl9pPr marL="1828800" algn="ctr" rtl="0" eaLnBrk="0" fontAlgn="base" hangingPunct="0">
              <a:spcBef>
                <a:spcPct val="0"/>
              </a:spcBef>
              <a:spcAft>
                <a:spcPct val="0"/>
              </a:spcAft>
              <a:defRPr sz="4000">
                <a:solidFill>
                  <a:schemeClr val="tx2"/>
                </a:solidFill>
                <a:latin typeface="Arial Narrow" pitchFamily="34" charset="0"/>
              </a:defRPr>
            </a:lvl9pPr>
          </a:lstStyle>
          <a:p>
            <a:r>
              <a:rPr lang="en-US" sz="2800" kern="1200" dirty="0">
                <a:solidFill>
                  <a:schemeClr val="tx1"/>
                </a:solidFill>
              </a:rPr>
              <a:t>Bases de connaissances &amp; Résolveurs de lien</a:t>
            </a:r>
            <a:endParaRPr lang="fr-FR" sz="2800" kern="0" dirty="0">
              <a:solidFill>
                <a:schemeClr val="tx1"/>
              </a:solidFill>
            </a:endParaRPr>
          </a:p>
        </p:txBody>
      </p:sp>
      <p:sp>
        <p:nvSpPr>
          <p:cNvPr id="14" name="Espace réservé du texte 3">
            <a:extLst>
              <a:ext uri="{FF2B5EF4-FFF2-40B4-BE49-F238E27FC236}">
                <a16:creationId xmlns:a16="http://schemas.microsoft.com/office/drawing/2014/main" id="{E021F161-C659-7248-4CDE-C349CBE9465B}"/>
              </a:ext>
            </a:extLst>
          </p:cNvPr>
          <p:cNvSpPr txBox="1">
            <a:spLocks/>
          </p:cNvSpPr>
          <p:nvPr/>
        </p:nvSpPr>
        <p:spPr>
          <a:xfrm>
            <a:off x="59022" y="1870380"/>
            <a:ext cx="4360351" cy="4691063"/>
          </a:xfrm>
          <a:prstGeom prst="rect">
            <a:avLst/>
          </a:prstGeom>
        </p:spPr>
        <p:txBody>
          <a:bodyPr/>
          <a:lstStyle>
            <a:lvl1pPr marL="342900" indent="-342900" algn="l" rtl="0" eaLnBrk="0" fontAlgn="base" hangingPunct="0">
              <a:spcBef>
                <a:spcPct val="20000"/>
              </a:spcBef>
              <a:spcAft>
                <a:spcPct val="0"/>
              </a:spcAft>
              <a:buClr>
                <a:srgbClr val="000099"/>
              </a:buClr>
              <a:buFont typeface="Wingdings" panose="05000000000000000000" pitchFamily="2" charset="2"/>
              <a:buChar char="l"/>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75000"/>
              <a:buFont typeface="Wingdings" panose="05000000000000000000"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rgbClr val="000099"/>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fr-FR" sz="2000" b="0" kern="0" dirty="0"/>
              <a:t>La notion de </a:t>
            </a:r>
            <a:r>
              <a:rPr lang="fr-FR" sz="2000" b="0" kern="0" dirty="0">
                <a:solidFill>
                  <a:srgbClr val="3D7EDB"/>
                </a:solidFill>
                <a:latin typeface="Arial"/>
              </a:rPr>
              <a:t>base de connaissances </a:t>
            </a:r>
            <a:r>
              <a:rPr lang="fr-FR" sz="2000" b="0" kern="0" dirty="0"/>
              <a:t>est apparue avec le développement </a:t>
            </a:r>
            <a:r>
              <a:rPr lang="fr-FR" sz="2000" b="0" kern="0" dirty="0">
                <a:solidFill>
                  <a:srgbClr val="3D7EDB"/>
                </a:solidFill>
              </a:rPr>
              <a:t>des </a:t>
            </a:r>
            <a:r>
              <a:rPr lang="fr-FR" sz="2000" b="0" kern="0" dirty="0">
                <a:solidFill>
                  <a:srgbClr val="3D7EDB"/>
                </a:solidFill>
                <a:latin typeface="Arial"/>
              </a:rPr>
              <a:t>résolveurs de liens</a:t>
            </a:r>
          </a:p>
          <a:p>
            <a:pPr marL="0" indent="0">
              <a:buNone/>
            </a:pPr>
            <a:endParaRPr lang="fr-FR" sz="2000" b="0" kern="0" dirty="0"/>
          </a:p>
          <a:p>
            <a:pPr>
              <a:buFont typeface="Wingdings" panose="05000000000000000000" pitchFamily="2" charset="2"/>
              <a:buChar char="Ø"/>
            </a:pPr>
            <a:r>
              <a:rPr lang="fr-FR" sz="2000" b="0" kern="0" dirty="0"/>
              <a:t>Le </a:t>
            </a:r>
            <a:r>
              <a:rPr lang="fr-FR" sz="2000" b="0" kern="0" dirty="0">
                <a:solidFill>
                  <a:srgbClr val="3D7EDB"/>
                </a:solidFill>
              </a:rPr>
              <a:t>résolveur de liens </a:t>
            </a:r>
            <a:r>
              <a:rPr lang="fr-FR" sz="2000" b="0" kern="0" dirty="0"/>
              <a:t>génère un lien prévisible </a:t>
            </a:r>
            <a:r>
              <a:rPr lang="fr-FR" sz="2000" b="0" kern="0" dirty="0">
                <a:solidFill>
                  <a:srgbClr val="3D7EDB"/>
                </a:solidFill>
              </a:rPr>
              <a:t>permettant l'accès </a:t>
            </a:r>
            <a:r>
              <a:rPr lang="fr-FR" sz="2000" b="0" kern="0" dirty="0"/>
              <a:t>à la ressource selon les </a:t>
            </a:r>
            <a:r>
              <a:rPr lang="fr-FR" sz="2000" b="0" kern="0" dirty="0">
                <a:solidFill>
                  <a:srgbClr val="3D7EDB"/>
                </a:solidFill>
              </a:rPr>
              <a:t>droits attribués à l'usager</a:t>
            </a:r>
          </a:p>
          <a:p>
            <a:pPr>
              <a:buFont typeface="Wingdings" panose="05000000000000000000" pitchFamily="2" charset="2"/>
              <a:buChar char="Ø"/>
            </a:pPr>
            <a:endParaRPr lang="fr-FR" sz="2000" b="0" kern="0" dirty="0">
              <a:solidFill>
                <a:srgbClr val="3333CC"/>
              </a:solidFill>
            </a:endParaRPr>
          </a:p>
          <a:p>
            <a:pPr>
              <a:buFont typeface="Wingdings" panose="05000000000000000000" pitchFamily="2" charset="2"/>
              <a:buChar char="Ø"/>
            </a:pPr>
            <a:r>
              <a:rPr lang="fr-FR" sz="2000" b="0" kern="0" dirty="0">
                <a:solidFill>
                  <a:schemeClr val="tx2"/>
                </a:solidFill>
              </a:rPr>
              <a:t>Deux types de bases de connaissances :  </a:t>
            </a:r>
          </a:p>
          <a:p>
            <a:pPr lvl="1">
              <a:buFont typeface="Wingdings" panose="05000000000000000000" pitchFamily="2" charset="2"/>
              <a:buChar char="Ø"/>
            </a:pPr>
            <a:r>
              <a:rPr lang="fr-FR" sz="2000" kern="0" dirty="0">
                <a:solidFill>
                  <a:srgbClr val="00165D"/>
                </a:solidFill>
              </a:rPr>
              <a:t>Bases commerciales</a:t>
            </a:r>
          </a:p>
          <a:p>
            <a:pPr lvl="1">
              <a:buFont typeface="Wingdings" panose="05000000000000000000" pitchFamily="2" charset="2"/>
              <a:buChar char="Ø"/>
            </a:pPr>
            <a:r>
              <a:rPr lang="fr-FR" sz="2000" b="0" kern="0" dirty="0">
                <a:solidFill>
                  <a:srgbClr val="00165D"/>
                </a:solidFill>
              </a:rPr>
              <a:t>Bases institutionnelles/libres</a:t>
            </a:r>
          </a:p>
          <a:p>
            <a:endParaRPr lang="fr-FR" kern="0" dirty="0"/>
          </a:p>
        </p:txBody>
      </p:sp>
      <p:sp>
        <p:nvSpPr>
          <p:cNvPr id="18" name="Rectangle : coins arrondis 17">
            <a:extLst>
              <a:ext uri="{FF2B5EF4-FFF2-40B4-BE49-F238E27FC236}">
                <a16:creationId xmlns:a16="http://schemas.microsoft.com/office/drawing/2014/main" id="{F8AD32BD-27BD-F6FF-9FC8-53A7128BAFF2}"/>
              </a:ext>
            </a:extLst>
          </p:cNvPr>
          <p:cNvSpPr/>
          <p:nvPr/>
        </p:nvSpPr>
        <p:spPr bwMode="auto">
          <a:xfrm>
            <a:off x="0" y="11873"/>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17" name="Image 16">
            <a:extLst>
              <a:ext uri="{FF2B5EF4-FFF2-40B4-BE49-F238E27FC236}">
                <a16:creationId xmlns:a16="http://schemas.microsoft.com/office/drawing/2014/main" id="{22263DE7-6DDA-5C72-CD56-C4EC007DA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0" y="42123"/>
            <a:ext cx="720000" cy="720000"/>
          </a:xfrm>
          <a:prstGeom prst="rect">
            <a:avLst/>
          </a:prstGeom>
        </p:spPr>
      </p:pic>
      <p:pic>
        <p:nvPicPr>
          <p:cNvPr id="2" name="Espace réservé du contenu 11">
            <a:extLst>
              <a:ext uri="{FF2B5EF4-FFF2-40B4-BE49-F238E27FC236}">
                <a16:creationId xmlns:a16="http://schemas.microsoft.com/office/drawing/2014/main" id="{62BDBF97-8935-B4FB-183F-5ADCEF91E18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336669" y="42123"/>
            <a:ext cx="720000" cy="720000"/>
          </a:xfrm>
        </p:spPr>
      </p:pic>
      <p:pic>
        <p:nvPicPr>
          <p:cNvPr id="5" name="Image 4" descr="Une image contenant texte, diagramme, ligne, capture d’écran&#10;&#10;Description générée automatiquement">
            <a:extLst>
              <a:ext uri="{FF2B5EF4-FFF2-40B4-BE49-F238E27FC236}">
                <a16:creationId xmlns:a16="http://schemas.microsoft.com/office/drawing/2014/main" id="{24097086-1821-636B-215B-084DAB7E4E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2067" y="1989443"/>
            <a:ext cx="7814602" cy="4572000"/>
          </a:xfrm>
          <a:prstGeom prst="rect">
            <a:avLst/>
          </a:prstGeom>
        </p:spPr>
      </p:pic>
    </p:spTree>
    <p:extLst>
      <p:ext uri="{BB962C8B-B14F-4D97-AF65-F5344CB8AC3E}">
        <p14:creationId xmlns:p14="http://schemas.microsoft.com/office/powerpoint/2010/main" val="332327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E0DC47FC-A297-9556-7751-42C5F8E27454}"/>
              </a:ext>
            </a:extLst>
          </p:cNvPr>
          <p:cNvSpPr txBox="1">
            <a:spLocks/>
          </p:cNvSpPr>
          <p:nvPr/>
        </p:nvSpPr>
        <p:spPr>
          <a:xfrm>
            <a:off x="977900" y="828000"/>
            <a:ext cx="10077449" cy="695340"/>
          </a:xfrm>
          <a:prstGeom prst="rect">
            <a:avLst/>
          </a:prstGeom>
        </p:spPr>
        <p:txBody>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Narrow" pitchFamily="34" charset="0"/>
              </a:defRPr>
            </a:lvl2pPr>
            <a:lvl3pPr algn="ctr" rtl="0" eaLnBrk="0" fontAlgn="base" hangingPunct="0">
              <a:spcBef>
                <a:spcPct val="0"/>
              </a:spcBef>
              <a:spcAft>
                <a:spcPct val="0"/>
              </a:spcAft>
              <a:defRPr sz="4000">
                <a:solidFill>
                  <a:schemeClr val="tx2"/>
                </a:solidFill>
                <a:latin typeface="Arial Narrow" pitchFamily="34" charset="0"/>
              </a:defRPr>
            </a:lvl3pPr>
            <a:lvl4pPr algn="ctr" rtl="0" eaLnBrk="0" fontAlgn="base" hangingPunct="0">
              <a:spcBef>
                <a:spcPct val="0"/>
              </a:spcBef>
              <a:spcAft>
                <a:spcPct val="0"/>
              </a:spcAft>
              <a:defRPr sz="4000">
                <a:solidFill>
                  <a:schemeClr val="tx2"/>
                </a:solidFill>
                <a:latin typeface="Arial Narrow" pitchFamily="34" charset="0"/>
              </a:defRPr>
            </a:lvl4pPr>
            <a:lvl5pPr algn="ctr" rtl="0" eaLnBrk="0" fontAlgn="base" hangingPunct="0">
              <a:spcBef>
                <a:spcPct val="0"/>
              </a:spcBef>
              <a:spcAft>
                <a:spcPct val="0"/>
              </a:spcAft>
              <a:defRPr sz="4000">
                <a:solidFill>
                  <a:schemeClr val="tx2"/>
                </a:solidFill>
                <a:latin typeface="Arial Narrow" pitchFamily="34" charset="0"/>
              </a:defRPr>
            </a:lvl5pPr>
            <a:lvl6pPr marL="457200" algn="ctr" rtl="0" eaLnBrk="0" fontAlgn="base" hangingPunct="0">
              <a:spcBef>
                <a:spcPct val="0"/>
              </a:spcBef>
              <a:spcAft>
                <a:spcPct val="0"/>
              </a:spcAft>
              <a:defRPr sz="4000">
                <a:solidFill>
                  <a:schemeClr val="tx2"/>
                </a:solidFill>
                <a:latin typeface="Arial Narrow" pitchFamily="34" charset="0"/>
              </a:defRPr>
            </a:lvl6pPr>
            <a:lvl7pPr marL="914400" algn="ctr" rtl="0" eaLnBrk="0" fontAlgn="base" hangingPunct="0">
              <a:spcBef>
                <a:spcPct val="0"/>
              </a:spcBef>
              <a:spcAft>
                <a:spcPct val="0"/>
              </a:spcAft>
              <a:defRPr sz="4000">
                <a:solidFill>
                  <a:schemeClr val="tx2"/>
                </a:solidFill>
                <a:latin typeface="Arial Narrow" pitchFamily="34" charset="0"/>
              </a:defRPr>
            </a:lvl7pPr>
            <a:lvl8pPr marL="1371600" algn="ctr" rtl="0" eaLnBrk="0" fontAlgn="base" hangingPunct="0">
              <a:spcBef>
                <a:spcPct val="0"/>
              </a:spcBef>
              <a:spcAft>
                <a:spcPct val="0"/>
              </a:spcAft>
              <a:defRPr sz="4000">
                <a:solidFill>
                  <a:schemeClr val="tx2"/>
                </a:solidFill>
                <a:latin typeface="Arial Narrow" pitchFamily="34" charset="0"/>
              </a:defRPr>
            </a:lvl8pPr>
            <a:lvl9pPr marL="1828800" algn="ctr" rtl="0" eaLnBrk="0" fontAlgn="base" hangingPunct="0">
              <a:spcBef>
                <a:spcPct val="0"/>
              </a:spcBef>
              <a:spcAft>
                <a:spcPct val="0"/>
              </a:spcAft>
              <a:defRPr sz="4000">
                <a:solidFill>
                  <a:schemeClr val="tx2"/>
                </a:solidFill>
                <a:latin typeface="Arial Narrow" pitchFamily="34" charset="0"/>
              </a:defRPr>
            </a:lvl9pPr>
          </a:lstStyle>
          <a:p>
            <a:r>
              <a:rPr lang="fr-FR" sz="2800" kern="1200" dirty="0">
                <a:solidFill>
                  <a:schemeClr val="tx1"/>
                </a:solidFill>
              </a:rPr>
              <a:t>Les outils documentaires associés aux ressources électroniques</a:t>
            </a:r>
          </a:p>
        </p:txBody>
      </p:sp>
      <p:sp>
        <p:nvSpPr>
          <p:cNvPr id="14" name="Espace réservé du texte 3">
            <a:extLst>
              <a:ext uri="{FF2B5EF4-FFF2-40B4-BE49-F238E27FC236}">
                <a16:creationId xmlns:a16="http://schemas.microsoft.com/office/drawing/2014/main" id="{E021F161-C659-7248-4CDE-C349CBE9465B}"/>
              </a:ext>
            </a:extLst>
          </p:cNvPr>
          <p:cNvSpPr txBox="1">
            <a:spLocks/>
          </p:cNvSpPr>
          <p:nvPr/>
        </p:nvSpPr>
        <p:spPr>
          <a:xfrm>
            <a:off x="269726" y="1901547"/>
            <a:ext cx="11664975" cy="4691063"/>
          </a:xfrm>
          <a:prstGeom prst="rect">
            <a:avLst/>
          </a:prstGeom>
        </p:spPr>
        <p:txBody>
          <a:bodyPr/>
          <a:lstStyle>
            <a:lvl1pPr marL="342900" indent="-342900" algn="l" rtl="0" eaLnBrk="0" fontAlgn="base" hangingPunct="0">
              <a:spcBef>
                <a:spcPct val="20000"/>
              </a:spcBef>
              <a:spcAft>
                <a:spcPct val="0"/>
              </a:spcAft>
              <a:buClr>
                <a:srgbClr val="000099"/>
              </a:buClr>
              <a:buFont typeface="Wingdings" panose="05000000000000000000" pitchFamily="2" charset="2"/>
              <a:buChar char="l"/>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75000"/>
              <a:buFont typeface="Wingdings" panose="05000000000000000000"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rgbClr val="000099"/>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91700" marR="0" lvl="0" indent="0" algn="l" defTabSz="342900" rtl="0" eaLnBrk="1" fontAlgn="auto" latinLnBrk="0" hangingPunct="1">
              <a:lnSpc>
                <a:spcPct val="80000"/>
              </a:lnSpc>
              <a:spcBef>
                <a:spcPts val="468"/>
              </a:spcBef>
              <a:spcAft>
                <a:spcPts val="0"/>
              </a:spcAft>
              <a:buClr>
                <a:srgbClr val="F79646">
                  <a:lumMod val="75000"/>
                </a:srgbClr>
              </a:buClr>
              <a:buSzPct val="150000"/>
              <a:buFont typeface="Wingdings" panose="05000000000000000000" pitchFamily="2" charset="2"/>
              <a:buNone/>
              <a:tabLst/>
              <a:defRPr/>
            </a:pPr>
            <a:r>
              <a:rPr kumimoji="0" lang="fr-FR" sz="2000" b="1" i="0" u="none" strike="noStrike" kern="1200" cap="none" spc="0" normalizeH="0" baseline="0" noProof="0" dirty="0">
                <a:ln>
                  <a:noFill/>
                </a:ln>
                <a:solidFill>
                  <a:srgbClr val="00165D"/>
                </a:solidFill>
                <a:effectLst/>
                <a:uLnTx/>
                <a:uFillTx/>
                <a:ea typeface="+mn-ea"/>
                <a:cs typeface="Times New Roman" panose="02020603050405020304" pitchFamily="18" charset="0"/>
              </a:rPr>
              <a:t>Base de connaissance </a:t>
            </a:r>
            <a:r>
              <a:rPr kumimoji="0" lang="fr-FR" sz="2000" b="0" i="0" u="none" strike="noStrike" kern="1200" cap="none" spc="0" normalizeH="0" baseline="0" noProof="0" dirty="0">
                <a:ln>
                  <a:noFill/>
                </a:ln>
                <a:solidFill>
                  <a:srgbClr val="00165D"/>
                </a:solidFill>
                <a:effectLst/>
                <a:uLnTx/>
                <a:uFillTx/>
                <a:ea typeface="+mn-ea"/>
                <a:cs typeface="Times New Roman" panose="02020603050405020304" pitchFamily="18" charset="0"/>
              </a:rPr>
              <a:t>: </a:t>
            </a:r>
          </a:p>
          <a:p>
            <a:pPr marL="191700" marR="0" lvl="0" indent="0" algn="l" defTabSz="342900" rtl="0" eaLnBrk="1" fontAlgn="auto" latinLnBrk="0" hangingPunct="1">
              <a:lnSpc>
                <a:spcPct val="80000"/>
              </a:lnSpc>
              <a:spcBef>
                <a:spcPts val="468"/>
              </a:spcBef>
              <a:spcAft>
                <a:spcPts val="0"/>
              </a:spcAft>
              <a:buClr>
                <a:srgbClr val="F79646">
                  <a:lumMod val="75000"/>
                </a:srgbClr>
              </a:buClr>
              <a:buSzPct val="150000"/>
              <a:buFont typeface="Wingdings" panose="05000000000000000000" pitchFamily="2" charset="2"/>
              <a:buNone/>
              <a:tabLst/>
              <a:defRPr/>
            </a:pPr>
            <a:r>
              <a:rPr kumimoji="0" lang="fr-FR" sz="1900" b="0" i="0" u="none" strike="noStrike" kern="1200" cap="none" spc="0" normalizeH="0" baseline="0" noProof="0" dirty="0">
                <a:ln>
                  <a:noFill/>
                </a:ln>
                <a:solidFill>
                  <a:schemeClr val="accent4"/>
                </a:solidFill>
                <a:effectLst/>
                <a:uLnTx/>
                <a:uFillTx/>
                <a:ea typeface="+mn-ea"/>
                <a:cs typeface="Times New Roman" panose="02020603050405020304" pitchFamily="18" charset="0"/>
              </a:rPr>
              <a:t>base de données bibliographiques décrivant </a:t>
            </a:r>
            <a:r>
              <a:rPr kumimoji="0" lang="fr-FR" sz="1900" b="1" i="0" u="none" strike="noStrike" kern="1200" cap="none" spc="0" normalizeH="0" baseline="0" noProof="0" dirty="0">
                <a:ln>
                  <a:noFill/>
                </a:ln>
                <a:solidFill>
                  <a:srgbClr val="3D7EDB"/>
                </a:solidFill>
                <a:effectLst/>
                <a:uLnTx/>
                <a:uFillTx/>
                <a:ea typeface="+mn-ea"/>
                <a:cs typeface="Times New Roman" panose="02020603050405020304" pitchFamily="18" charset="0"/>
              </a:rPr>
              <a:t>les collections commerciales / bouquets et leurs contenus au niveau titre d’ebook, revue et assimilés</a:t>
            </a:r>
            <a:r>
              <a:rPr kumimoji="0" lang="fr-FR" sz="1900" b="0" i="0" u="none" strike="noStrike" kern="1200" cap="none" spc="0" normalizeH="0" baseline="0" noProof="0" dirty="0">
                <a:ln>
                  <a:noFill/>
                </a:ln>
                <a:solidFill>
                  <a:schemeClr val="accent4"/>
                </a:solidFill>
                <a:effectLst/>
                <a:uLnTx/>
                <a:uFillTx/>
                <a:ea typeface="+mn-ea"/>
                <a:cs typeface="Times New Roman" panose="02020603050405020304" pitchFamily="18" charset="0"/>
              </a:rPr>
              <a:t>, et les données d’accès (états de collection, URLs…). Leur but : description catalographique succincte, gestion des accès.</a:t>
            </a:r>
          </a:p>
          <a:p>
            <a:pPr marL="191700" marR="0" lvl="0" indent="0" algn="l" defTabSz="342900" rtl="0" eaLnBrk="1" fontAlgn="auto" latinLnBrk="0" hangingPunct="1">
              <a:lnSpc>
                <a:spcPct val="80000"/>
              </a:lnSpc>
              <a:spcBef>
                <a:spcPts val="468"/>
              </a:spcBef>
              <a:spcAft>
                <a:spcPts val="0"/>
              </a:spcAft>
              <a:buClr>
                <a:srgbClr val="F79646">
                  <a:lumMod val="75000"/>
                </a:srgbClr>
              </a:buClr>
              <a:buSzPct val="150000"/>
              <a:buFont typeface="Wingdings" panose="05000000000000000000" pitchFamily="2" charset="2"/>
              <a:buNone/>
              <a:tabLst/>
              <a:defRPr/>
            </a:pPr>
            <a:endParaRPr kumimoji="0" lang="fr-FR" sz="2000" b="0" i="0" u="none" strike="noStrike" kern="1200" cap="none" spc="0" normalizeH="0" baseline="0" noProof="0" dirty="0">
              <a:ln>
                <a:noFill/>
              </a:ln>
              <a:solidFill>
                <a:schemeClr val="accent4"/>
              </a:solidFill>
              <a:effectLst/>
              <a:uLnTx/>
              <a:uFillTx/>
              <a:ea typeface="+mn-ea"/>
              <a:cs typeface="Times New Roman" panose="02020603050405020304" pitchFamily="18" charset="0"/>
            </a:endParaRPr>
          </a:p>
          <a:p>
            <a:pPr marL="191700" marR="0" lvl="0" indent="0" algn="l" defTabSz="342900" rtl="0" eaLnBrk="1" fontAlgn="auto" latinLnBrk="0" hangingPunct="1">
              <a:lnSpc>
                <a:spcPct val="80000"/>
              </a:lnSpc>
              <a:spcBef>
                <a:spcPts val="468"/>
              </a:spcBef>
              <a:spcAft>
                <a:spcPts val="0"/>
              </a:spcAft>
              <a:buClr>
                <a:srgbClr val="F79646">
                  <a:lumMod val="75000"/>
                </a:srgbClr>
              </a:buClr>
              <a:buSzPct val="150000"/>
              <a:buFont typeface="Wingdings" panose="05000000000000000000" pitchFamily="2" charset="2"/>
              <a:buNone/>
              <a:tabLst/>
              <a:defRPr/>
            </a:pPr>
            <a:r>
              <a:rPr kumimoji="0" lang="fr-FR" sz="2000" b="1" i="0" u="none" strike="noStrike" kern="1200" cap="none" spc="0" normalizeH="0" baseline="0" noProof="0" dirty="0">
                <a:ln>
                  <a:noFill/>
                </a:ln>
                <a:solidFill>
                  <a:srgbClr val="00165D"/>
                </a:solidFill>
                <a:effectLst/>
                <a:uLnTx/>
                <a:uFillTx/>
                <a:ea typeface="+mn-ea"/>
                <a:cs typeface="Times New Roman" panose="02020603050405020304" pitchFamily="18" charset="0"/>
              </a:rPr>
              <a:t>Résolveur de liens </a:t>
            </a:r>
            <a:r>
              <a:rPr kumimoji="0" lang="fr-FR" sz="2000" b="0" i="0" u="none" strike="noStrike" kern="1200" cap="none" spc="0" normalizeH="0" baseline="0" noProof="0" dirty="0">
                <a:ln>
                  <a:noFill/>
                </a:ln>
                <a:solidFill>
                  <a:srgbClr val="00165D"/>
                </a:solidFill>
                <a:effectLst/>
                <a:uLnTx/>
                <a:uFillTx/>
                <a:ea typeface="+mn-ea"/>
                <a:cs typeface="Times New Roman" panose="02020603050405020304" pitchFamily="18" charset="0"/>
              </a:rPr>
              <a:t>: </a:t>
            </a:r>
          </a:p>
          <a:p>
            <a:pPr marL="191700" marR="0" lvl="0" indent="0" algn="l" defTabSz="342900" rtl="0" eaLnBrk="1" fontAlgn="auto" latinLnBrk="0" hangingPunct="1">
              <a:lnSpc>
                <a:spcPct val="80000"/>
              </a:lnSpc>
              <a:spcBef>
                <a:spcPts val="468"/>
              </a:spcBef>
              <a:spcAft>
                <a:spcPts val="0"/>
              </a:spcAft>
              <a:buClr>
                <a:srgbClr val="F79646">
                  <a:lumMod val="75000"/>
                </a:srgbClr>
              </a:buClr>
              <a:buSzPct val="150000"/>
              <a:buFont typeface="Wingdings" panose="05000000000000000000" pitchFamily="2" charset="2"/>
              <a:buNone/>
              <a:tabLst/>
              <a:defRPr/>
            </a:pPr>
            <a:r>
              <a:rPr kumimoji="0" lang="fr-FR" sz="1900" b="1" i="0" u="none" strike="noStrike" kern="1200" cap="none" spc="0" normalizeH="0" baseline="0" noProof="0" dirty="0">
                <a:ln>
                  <a:noFill/>
                </a:ln>
                <a:solidFill>
                  <a:srgbClr val="3D7EDB"/>
                </a:solidFill>
                <a:effectLst/>
                <a:uLnTx/>
                <a:uFillTx/>
                <a:ea typeface="+mn-ea"/>
                <a:cs typeface="Times New Roman" panose="02020603050405020304" pitchFamily="18" charset="0"/>
              </a:rPr>
              <a:t>outil informatique permettant de faire le lien entre une référence bibliographique</a:t>
            </a:r>
            <a:r>
              <a:rPr kumimoji="0" lang="fr-FR" sz="1900" b="0" i="0" u="none" strike="noStrike" kern="1200" cap="none" spc="0" normalizeH="0" baseline="0" noProof="0" dirty="0">
                <a:ln>
                  <a:noFill/>
                </a:ln>
                <a:solidFill>
                  <a:srgbClr val="3D7EDB"/>
                </a:solidFill>
                <a:effectLst/>
                <a:uLnTx/>
                <a:uFillTx/>
                <a:ea typeface="+mn-ea"/>
                <a:cs typeface="Times New Roman" panose="02020603050405020304" pitchFamily="18" charset="0"/>
              </a:rPr>
              <a:t> </a:t>
            </a:r>
            <a:r>
              <a:rPr kumimoji="0" lang="fr-FR" sz="1900" b="0" i="0" u="none" strike="noStrike" kern="1200" cap="none" spc="0" normalizeH="0" baseline="0" noProof="0" dirty="0">
                <a:ln>
                  <a:noFill/>
                </a:ln>
                <a:solidFill>
                  <a:schemeClr val="accent4"/>
                </a:solidFill>
                <a:effectLst/>
                <a:uLnTx/>
                <a:uFillTx/>
                <a:ea typeface="+mn-ea"/>
                <a:cs typeface="Times New Roman" panose="02020603050405020304" pitchFamily="18" charset="0"/>
              </a:rPr>
              <a:t>(niveau divers : ebook, revue, mais surtout articles et chapitres) et le </a:t>
            </a:r>
            <a:r>
              <a:rPr kumimoji="0" lang="fr-FR" sz="1900" b="1" i="0" u="none" strike="noStrike" kern="1200" cap="none" spc="0" normalizeH="0" baseline="0" noProof="0" dirty="0">
                <a:ln>
                  <a:noFill/>
                </a:ln>
                <a:solidFill>
                  <a:srgbClr val="3D7EDB"/>
                </a:solidFill>
                <a:effectLst/>
                <a:uLnTx/>
                <a:uFillTx/>
                <a:ea typeface="+mn-ea"/>
                <a:cs typeface="Times New Roman" panose="02020603050405020304" pitchFamily="18" charset="0"/>
              </a:rPr>
              <a:t>document disponible dans les collections de la bibliothèque </a:t>
            </a:r>
            <a:r>
              <a:rPr kumimoji="0" lang="fr-FR" sz="1900" b="0" i="0" u="none" strike="noStrike" kern="1200" cap="none" spc="0" normalizeH="0" baseline="0" noProof="0" dirty="0">
                <a:ln>
                  <a:noFill/>
                </a:ln>
                <a:solidFill>
                  <a:schemeClr val="accent4"/>
                </a:solidFill>
                <a:effectLst/>
                <a:uLnTx/>
                <a:uFillTx/>
                <a:ea typeface="+mn-ea"/>
                <a:cs typeface="Times New Roman" panose="02020603050405020304" pitchFamily="18" charset="0"/>
              </a:rPr>
              <a:t>(en électronique / en papier). S’appuie sur les informations de la base de connaissance.</a:t>
            </a:r>
          </a:p>
          <a:p>
            <a:pPr marL="191700" marR="0" lvl="0" indent="0" algn="l" defTabSz="342900" rtl="0" eaLnBrk="1" fontAlgn="auto" latinLnBrk="0" hangingPunct="1">
              <a:lnSpc>
                <a:spcPct val="80000"/>
              </a:lnSpc>
              <a:spcBef>
                <a:spcPts val="468"/>
              </a:spcBef>
              <a:spcAft>
                <a:spcPts val="0"/>
              </a:spcAft>
              <a:buClr>
                <a:srgbClr val="F79646">
                  <a:lumMod val="75000"/>
                </a:srgbClr>
              </a:buClr>
              <a:buSzPct val="150000"/>
              <a:buFont typeface="Wingdings" panose="05000000000000000000" pitchFamily="2" charset="2"/>
              <a:buNone/>
              <a:tabLst/>
              <a:defRPr/>
            </a:pPr>
            <a:endParaRPr kumimoji="0" lang="fr-FR" sz="2000" b="0" i="0" u="none" strike="noStrike" kern="1200" cap="none" spc="0" normalizeH="0" baseline="0" noProof="0" dirty="0">
              <a:ln>
                <a:noFill/>
              </a:ln>
              <a:solidFill>
                <a:schemeClr val="accent4"/>
              </a:solidFill>
              <a:effectLst/>
              <a:uLnTx/>
              <a:uFillTx/>
              <a:ea typeface="+mn-ea"/>
              <a:cs typeface="Times New Roman" panose="02020603050405020304" pitchFamily="18" charset="0"/>
            </a:endParaRPr>
          </a:p>
          <a:p>
            <a:pPr marL="191700" marR="0" lvl="0" indent="0" algn="l" defTabSz="342900" rtl="0" eaLnBrk="1" fontAlgn="auto" latinLnBrk="0" hangingPunct="1">
              <a:lnSpc>
                <a:spcPct val="80000"/>
              </a:lnSpc>
              <a:spcBef>
                <a:spcPts val="468"/>
              </a:spcBef>
              <a:spcAft>
                <a:spcPts val="0"/>
              </a:spcAft>
              <a:buClr>
                <a:srgbClr val="F79646">
                  <a:lumMod val="75000"/>
                </a:srgbClr>
              </a:buClr>
              <a:buSzPct val="150000"/>
              <a:buFont typeface="Wingdings" panose="05000000000000000000" pitchFamily="2" charset="2"/>
              <a:buNone/>
              <a:tabLst/>
              <a:defRPr/>
            </a:pPr>
            <a:r>
              <a:rPr kumimoji="0" lang="fr-FR" sz="2000" b="1" i="0" u="none" strike="noStrike" kern="1200" cap="none" spc="0" normalizeH="0" baseline="0" noProof="0" dirty="0">
                <a:ln>
                  <a:noFill/>
                </a:ln>
                <a:solidFill>
                  <a:srgbClr val="00165D"/>
                </a:solidFill>
                <a:effectLst/>
                <a:uLnTx/>
                <a:uFillTx/>
                <a:ea typeface="+mn-ea"/>
                <a:cs typeface="Times New Roman" panose="02020603050405020304" pitchFamily="18" charset="0"/>
              </a:rPr>
              <a:t>Index central </a:t>
            </a:r>
            <a:r>
              <a:rPr kumimoji="0" lang="fr-FR" sz="2000" b="0" i="0" u="none" strike="noStrike" kern="1200" cap="none" spc="0" normalizeH="0" baseline="0" noProof="0" dirty="0">
                <a:ln>
                  <a:noFill/>
                </a:ln>
                <a:solidFill>
                  <a:srgbClr val="00165D"/>
                </a:solidFill>
                <a:effectLst/>
                <a:uLnTx/>
                <a:uFillTx/>
                <a:ea typeface="+mn-ea"/>
                <a:cs typeface="Times New Roman" panose="02020603050405020304" pitchFamily="18" charset="0"/>
              </a:rPr>
              <a:t>: </a:t>
            </a:r>
          </a:p>
          <a:p>
            <a:pPr marL="191700" marR="0" lvl="0" indent="0" algn="l" defTabSz="342900" rtl="0" eaLnBrk="1" fontAlgn="auto" latinLnBrk="0" hangingPunct="1">
              <a:lnSpc>
                <a:spcPct val="80000"/>
              </a:lnSpc>
              <a:spcBef>
                <a:spcPts val="468"/>
              </a:spcBef>
              <a:spcAft>
                <a:spcPts val="0"/>
              </a:spcAft>
              <a:buClr>
                <a:srgbClr val="F79646">
                  <a:lumMod val="75000"/>
                </a:srgbClr>
              </a:buClr>
              <a:buSzPct val="150000"/>
              <a:buFont typeface="Wingdings" panose="05000000000000000000" pitchFamily="2" charset="2"/>
              <a:buNone/>
              <a:tabLst/>
              <a:defRPr/>
            </a:pPr>
            <a:r>
              <a:rPr kumimoji="0" lang="fr-FR" sz="1900" i="0" u="none" strike="noStrike" kern="1200" cap="none" spc="0" normalizeH="0" baseline="0" noProof="0" dirty="0">
                <a:ln>
                  <a:noFill/>
                </a:ln>
                <a:solidFill>
                  <a:srgbClr val="3D7EDB"/>
                </a:solidFill>
                <a:effectLst/>
                <a:uLnTx/>
                <a:uFillTx/>
                <a:ea typeface="+mn-ea"/>
                <a:cs typeface="Times New Roman" panose="02020603050405020304" pitchFamily="18" charset="0"/>
              </a:rPr>
              <a:t>réservoir de métadonnées </a:t>
            </a:r>
            <a:r>
              <a:rPr kumimoji="0" lang="fr-FR" sz="1900" b="0" i="0" u="none" strike="noStrike" kern="1200" cap="none" spc="0" normalizeH="0" baseline="0" noProof="0" dirty="0">
                <a:ln>
                  <a:noFill/>
                </a:ln>
                <a:solidFill>
                  <a:schemeClr val="accent4"/>
                </a:solidFill>
                <a:effectLst/>
                <a:uLnTx/>
                <a:uFillTx/>
                <a:ea typeface="+mn-ea"/>
                <a:cs typeface="Times New Roman" panose="02020603050405020304" pitchFamily="18" charset="0"/>
              </a:rPr>
              <a:t>décrivant les </a:t>
            </a:r>
            <a:r>
              <a:rPr kumimoji="0" lang="fr-FR" sz="1900" i="0" u="none" strike="noStrike" kern="1200" cap="none" spc="0" normalizeH="0" baseline="0" noProof="0" dirty="0">
                <a:ln>
                  <a:noFill/>
                </a:ln>
                <a:solidFill>
                  <a:srgbClr val="3D7EDB"/>
                </a:solidFill>
                <a:effectLst/>
                <a:uLnTx/>
                <a:uFillTx/>
                <a:ea typeface="+mn-ea"/>
                <a:cs typeface="Times New Roman" panose="02020603050405020304" pitchFamily="18" charset="0"/>
              </a:rPr>
              <a:t>collections commerciales / bases de données</a:t>
            </a:r>
            <a:r>
              <a:rPr kumimoji="0" lang="fr-FR" sz="1900" b="0" i="0" u="none" strike="noStrike" kern="1200" cap="none" spc="0" normalizeH="0" baseline="0" noProof="0" dirty="0">
                <a:ln>
                  <a:noFill/>
                </a:ln>
                <a:solidFill>
                  <a:schemeClr val="accent4"/>
                </a:solidFill>
                <a:effectLst/>
                <a:uLnTx/>
                <a:uFillTx/>
                <a:ea typeface="+mn-ea"/>
                <a:cs typeface="Times New Roman" panose="02020603050405020304" pitchFamily="18" charset="0"/>
              </a:rPr>
              <a:t>, essentiellement au niveau article / chapitre, fournies par les éditeurs / diffuseurs. </a:t>
            </a:r>
          </a:p>
          <a:p>
            <a:pPr marL="191700" marR="0" lvl="0" indent="0" algn="l" defTabSz="342900" rtl="0" eaLnBrk="1" fontAlgn="auto" latinLnBrk="0" hangingPunct="1">
              <a:lnSpc>
                <a:spcPct val="80000"/>
              </a:lnSpc>
              <a:spcBef>
                <a:spcPts val="468"/>
              </a:spcBef>
              <a:spcAft>
                <a:spcPts val="0"/>
              </a:spcAft>
              <a:buClr>
                <a:srgbClr val="F79646">
                  <a:lumMod val="75000"/>
                </a:srgbClr>
              </a:buClr>
              <a:buSzPct val="150000"/>
              <a:buFont typeface="Wingdings" panose="05000000000000000000" pitchFamily="2" charset="2"/>
              <a:buNone/>
              <a:tabLst/>
              <a:defRPr/>
            </a:pPr>
            <a:endParaRPr kumimoji="0" lang="fr-FR" sz="2000" b="0" i="0" u="none" strike="noStrike" kern="1200" cap="none" spc="0" normalizeH="0" baseline="0" noProof="0" dirty="0">
              <a:ln>
                <a:noFill/>
              </a:ln>
              <a:solidFill>
                <a:schemeClr val="accent4"/>
              </a:solidFill>
              <a:effectLst/>
              <a:uLnTx/>
              <a:uFillTx/>
              <a:ea typeface="+mn-ea"/>
              <a:cs typeface="Times New Roman" panose="02020603050405020304" pitchFamily="18" charset="0"/>
            </a:endParaRPr>
          </a:p>
          <a:p>
            <a:pPr marL="191700" marR="0" lvl="0" indent="0" algn="l" defTabSz="342900" rtl="0" eaLnBrk="1" fontAlgn="auto" latinLnBrk="0" hangingPunct="1">
              <a:lnSpc>
                <a:spcPct val="80000"/>
              </a:lnSpc>
              <a:spcBef>
                <a:spcPts val="468"/>
              </a:spcBef>
              <a:spcAft>
                <a:spcPts val="0"/>
              </a:spcAft>
              <a:buClr>
                <a:srgbClr val="F79646">
                  <a:lumMod val="75000"/>
                </a:srgbClr>
              </a:buClr>
              <a:buSzPct val="150000"/>
              <a:buFont typeface="Wingdings" panose="05000000000000000000" pitchFamily="2" charset="2"/>
              <a:buNone/>
              <a:tabLst/>
              <a:defRPr/>
            </a:pPr>
            <a:r>
              <a:rPr kumimoji="0" lang="fr-FR" sz="1900" b="1" i="0" u="none" strike="noStrike" kern="1200" cap="none" spc="0" normalizeH="0" baseline="0" noProof="0" dirty="0">
                <a:ln>
                  <a:noFill/>
                </a:ln>
                <a:solidFill>
                  <a:srgbClr val="00165D"/>
                </a:solidFill>
                <a:effectLst/>
                <a:uLnTx/>
                <a:uFillTx/>
                <a:ea typeface="+mn-ea"/>
                <a:cs typeface="Times New Roman" panose="02020603050405020304" pitchFamily="18" charset="0"/>
              </a:rPr>
              <a:t>Outil de découverte </a:t>
            </a:r>
            <a:r>
              <a:rPr kumimoji="0" lang="fr-FR" sz="1900" b="0" i="0" u="none" strike="noStrike" kern="1200" cap="none" spc="0" normalizeH="0" baseline="0" noProof="0" dirty="0">
                <a:ln>
                  <a:noFill/>
                </a:ln>
                <a:solidFill>
                  <a:srgbClr val="00165D"/>
                </a:solidFill>
                <a:effectLst/>
                <a:uLnTx/>
                <a:uFillTx/>
                <a:ea typeface="+mn-ea"/>
                <a:cs typeface="Times New Roman" panose="02020603050405020304" pitchFamily="18" charset="0"/>
              </a:rPr>
              <a:t>: </a:t>
            </a:r>
          </a:p>
          <a:p>
            <a:pPr marL="191700" marR="0" lvl="0" indent="0" algn="l" defTabSz="342900" rtl="0" eaLnBrk="1" fontAlgn="auto" latinLnBrk="0" hangingPunct="1">
              <a:lnSpc>
                <a:spcPct val="80000"/>
              </a:lnSpc>
              <a:spcBef>
                <a:spcPts val="468"/>
              </a:spcBef>
              <a:spcAft>
                <a:spcPts val="0"/>
              </a:spcAft>
              <a:buClr>
                <a:srgbClr val="F79646">
                  <a:lumMod val="75000"/>
                </a:srgbClr>
              </a:buClr>
              <a:buSzPct val="150000"/>
              <a:buFont typeface="Wingdings" panose="05000000000000000000" pitchFamily="2" charset="2"/>
              <a:buNone/>
              <a:tabLst/>
              <a:defRPr/>
            </a:pPr>
            <a:r>
              <a:rPr kumimoji="0" lang="fr-FR" sz="1900" i="0" u="none" strike="noStrike" kern="1200" cap="none" spc="0" normalizeH="0" baseline="0" noProof="0" dirty="0">
                <a:ln>
                  <a:noFill/>
                </a:ln>
                <a:solidFill>
                  <a:srgbClr val="3D7EDB"/>
                </a:solidFill>
                <a:effectLst/>
                <a:uLnTx/>
                <a:uFillTx/>
                <a:ea typeface="+mn-ea"/>
                <a:cs typeface="Times New Roman" panose="02020603050405020304" pitchFamily="18" charset="0"/>
              </a:rPr>
              <a:t>Portail et moteur de recherche </a:t>
            </a:r>
            <a:r>
              <a:rPr kumimoji="0" lang="fr-FR" sz="1900" b="0" i="0" u="none" strike="noStrike" kern="1200" cap="none" spc="0" normalizeH="0" baseline="0" noProof="0" dirty="0">
                <a:ln>
                  <a:noFill/>
                </a:ln>
                <a:solidFill>
                  <a:schemeClr val="accent4"/>
                </a:solidFill>
                <a:effectLst/>
                <a:uLnTx/>
                <a:uFillTx/>
                <a:ea typeface="+mn-ea"/>
                <a:cs typeface="Times New Roman" panose="02020603050405020304" pitchFamily="18" charset="0"/>
              </a:rPr>
              <a:t>unique interrogeant potentiellement plusieurs sources (catalogue, base de connaissance, index central…) et les mettant </a:t>
            </a:r>
            <a:r>
              <a:rPr kumimoji="0" lang="fr-FR" sz="1900" i="0" u="none" strike="noStrike" kern="1200" cap="none" spc="0" normalizeH="0" baseline="0" noProof="0" dirty="0">
                <a:ln>
                  <a:noFill/>
                </a:ln>
                <a:solidFill>
                  <a:srgbClr val="3D7EDB"/>
                </a:solidFill>
                <a:effectLst/>
                <a:uLnTx/>
                <a:uFillTx/>
                <a:ea typeface="+mn-ea"/>
                <a:cs typeface="Times New Roman" panose="02020603050405020304" pitchFamily="18" charset="0"/>
              </a:rPr>
              <a:t>à disposition des usagers finaux </a:t>
            </a:r>
            <a:r>
              <a:rPr kumimoji="0" lang="fr-FR" sz="1900" b="0" i="0" u="none" strike="noStrike" kern="1200" cap="none" spc="0" normalizeH="0" baseline="0" noProof="0" dirty="0">
                <a:ln>
                  <a:noFill/>
                </a:ln>
                <a:solidFill>
                  <a:schemeClr val="accent4"/>
                </a:solidFill>
                <a:effectLst/>
                <a:uLnTx/>
                <a:uFillTx/>
                <a:ea typeface="+mn-ea"/>
                <a:cs typeface="Times New Roman" panose="02020603050405020304" pitchFamily="18" charset="0"/>
              </a:rPr>
              <a:t>de manière unifiée. </a:t>
            </a:r>
          </a:p>
        </p:txBody>
      </p:sp>
      <p:sp>
        <p:nvSpPr>
          <p:cNvPr id="18" name="Rectangle : coins arrondis 17">
            <a:extLst>
              <a:ext uri="{FF2B5EF4-FFF2-40B4-BE49-F238E27FC236}">
                <a16:creationId xmlns:a16="http://schemas.microsoft.com/office/drawing/2014/main" id="{F8AD32BD-27BD-F6FF-9FC8-53A7128BAFF2}"/>
              </a:ext>
            </a:extLst>
          </p:cNvPr>
          <p:cNvSpPr/>
          <p:nvPr/>
        </p:nvSpPr>
        <p:spPr bwMode="auto">
          <a:xfrm>
            <a:off x="0" y="11873"/>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17" name="Image 16">
            <a:extLst>
              <a:ext uri="{FF2B5EF4-FFF2-40B4-BE49-F238E27FC236}">
                <a16:creationId xmlns:a16="http://schemas.microsoft.com/office/drawing/2014/main" id="{22263DE7-6DDA-5C72-CD56-C4EC007DA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0" y="42123"/>
            <a:ext cx="720000" cy="720000"/>
          </a:xfrm>
          <a:prstGeom prst="rect">
            <a:avLst/>
          </a:prstGeom>
        </p:spPr>
      </p:pic>
      <p:pic>
        <p:nvPicPr>
          <p:cNvPr id="2" name="Espace réservé du contenu 11">
            <a:extLst>
              <a:ext uri="{FF2B5EF4-FFF2-40B4-BE49-F238E27FC236}">
                <a16:creationId xmlns:a16="http://schemas.microsoft.com/office/drawing/2014/main" id="{62BDBF97-8935-B4FB-183F-5ADCEF91E18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336669" y="42123"/>
            <a:ext cx="720000" cy="720000"/>
          </a:xfrm>
        </p:spPr>
      </p:pic>
    </p:spTree>
    <p:extLst>
      <p:ext uri="{BB962C8B-B14F-4D97-AF65-F5344CB8AC3E}">
        <p14:creationId xmlns:p14="http://schemas.microsoft.com/office/powerpoint/2010/main" val="331304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6EA68-DD1F-EFDD-A250-A81289646DC6}"/>
              </a:ext>
            </a:extLst>
          </p:cNvPr>
          <p:cNvSpPr>
            <a:spLocks noGrp="1"/>
          </p:cNvSpPr>
          <p:nvPr>
            <p:ph type="title"/>
          </p:nvPr>
        </p:nvSpPr>
        <p:spPr>
          <a:xfrm>
            <a:off x="609600" y="838200"/>
            <a:ext cx="10972800" cy="1143000"/>
          </a:xfrm>
        </p:spPr>
        <p:txBody>
          <a:bodyPr/>
          <a:lstStyle/>
          <a:p>
            <a:r>
              <a:rPr lang="fr-FR" sz="4000" dirty="0">
                <a:solidFill>
                  <a:schemeClr val="tx1"/>
                </a:solidFill>
              </a:rPr>
              <a:t>BACON : un entrepôt de métadonnées de référence</a:t>
            </a:r>
          </a:p>
        </p:txBody>
      </p:sp>
      <p:sp>
        <p:nvSpPr>
          <p:cNvPr id="3" name="Espace réservé du contenu 2">
            <a:extLst>
              <a:ext uri="{FF2B5EF4-FFF2-40B4-BE49-F238E27FC236}">
                <a16:creationId xmlns:a16="http://schemas.microsoft.com/office/drawing/2014/main" id="{72E3D2E6-1CAB-054D-A4C6-143BF2BFC3F3}"/>
              </a:ext>
            </a:extLst>
          </p:cNvPr>
          <p:cNvSpPr>
            <a:spLocks noGrp="1"/>
          </p:cNvSpPr>
          <p:nvPr>
            <p:ph idx="1"/>
          </p:nvPr>
        </p:nvSpPr>
        <p:spPr>
          <a:xfrm>
            <a:off x="509451" y="1991096"/>
            <a:ext cx="11072949" cy="4348348"/>
          </a:xfrm>
        </p:spPr>
        <p:txBody>
          <a:bodyPr/>
          <a:lstStyle/>
          <a:p>
            <a:r>
              <a:rPr lang="fr-FR" sz="2200" dirty="0"/>
              <a:t>Centraliser et diffuser des </a:t>
            </a:r>
            <a:r>
              <a:rPr lang="fr-FR" sz="2200" dirty="0">
                <a:solidFill>
                  <a:srgbClr val="3D7EDB"/>
                </a:solidFill>
              </a:rPr>
              <a:t>listes fiables et actualisées </a:t>
            </a:r>
            <a:r>
              <a:rPr lang="fr-FR" sz="2200" dirty="0"/>
              <a:t>des titres composant les </a:t>
            </a:r>
            <a:r>
              <a:rPr lang="fr-FR" sz="2200" dirty="0">
                <a:solidFill>
                  <a:srgbClr val="3D7EDB"/>
                </a:solidFill>
              </a:rPr>
              <a:t>bouquets de ressources électroniques</a:t>
            </a:r>
          </a:p>
          <a:p>
            <a:pPr marL="0" indent="0">
              <a:buNone/>
            </a:pPr>
            <a:endParaRPr lang="fr-FR" sz="2200" dirty="0"/>
          </a:p>
          <a:p>
            <a:pPr>
              <a:spcBef>
                <a:spcPts val="0"/>
              </a:spcBef>
              <a:defRPr/>
            </a:pPr>
            <a:r>
              <a:rPr lang="fr-FR" sz="2200" b="1" dirty="0"/>
              <a:t>Favoriser le </a:t>
            </a:r>
            <a:r>
              <a:rPr lang="fr-FR" sz="2200" b="1" dirty="0">
                <a:solidFill>
                  <a:srgbClr val="3D7EDB"/>
                </a:solidFill>
              </a:rPr>
              <a:t>partage des métadonnées </a:t>
            </a:r>
            <a:r>
              <a:rPr lang="fr-FR" sz="2200" dirty="0"/>
              <a:t>entre les bibliothèques et les éditeurs </a:t>
            </a:r>
          </a:p>
          <a:p>
            <a:endParaRPr lang="fr-FR" sz="2200" dirty="0"/>
          </a:p>
          <a:p>
            <a:r>
              <a:rPr lang="fr-FR" sz="2200" dirty="0">
                <a:solidFill>
                  <a:srgbClr val="3D7EDB"/>
                </a:solidFill>
              </a:rPr>
              <a:t>Coopération</a:t>
            </a:r>
            <a:r>
              <a:rPr lang="fr-FR" sz="2200" dirty="0"/>
              <a:t> avec les éditeurs pour </a:t>
            </a:r>
            <a:r>
              <a:rPr lang="fr-FR" sz="2200" dirty="0">
                <a:solidFill>
                  <a:srgbClr val="3D7EDB"/>
                </a:solidFill>
              </a:rPr>
              <a:t>optimiser le signalement </a:t>
            </a:r>
            <a:r>
              <a:rPr lang="fr-FR" sz="2200" dirty="0"/>
              <a:t>: </a:t>
            </a:r>
          </a:p>
          <a:p>
            <a:pPr lvl="1">
              <a:buFont typeface="Wingdings" panose="05000000000000000000" pitchFamily="2" charset="2"/>
              <a:buChar char="ü"/>
            </a:pPr>
            <a:r>
              <a:rPr lang="fr-FR" sz="2000" dirty="0">
                <a:solidFill>
                  <a:srgbClr val="00165D"/>
                </a:solidFill>
              </a:rPr>
              <a:t>Démarchage et collecte de fichiers</a:t>
            </a:r>
          </a:p>
          <a:p>
            <a:pPr lvl="1">
              <a:buFont typeface="Wingdings" panose="05000000000000000000" pitchFamily="2" charset="2"/>
              <a:buChar char="ü"/>
            </a:pPr>
            <a:r>
              <a:rPr lang="fr-FR" sz="2000" dirty="0">
                <a:solidFill>
                  <a:srgbClr val="00165D"/>
                </a:solidFill>
              </a:rPr>
              <a:t>Aide à la conception de fichiers Kbart </a:t>
            </a:r>
          </a:p>
          <a:p>
            <a:pPr lvl="1">
              <a:buFont typeface="Wingdings" panose="05000000000000000000" pitchFamily="2" charset="2"/>
              <a:buChar char="ü"/>
            </a:pPr>
            <a:r>
              <a:rPr lang="fr-FR" sz="2000" dirty="0">
                <a:solidFill>
                  <a:srgbClr val="00165D"/>
                </a:solidFill>
              </a:rPr>
              <a:t>Amélioration et enrichissement des métadonnées à la source</a:t>
            </a:r>
          </a:p>
          <a:p>
            <a:pPr lvl="1">
              <a:buFont typeface="Wingdings" panose="05000000000000000000" pitchFamily="2" charset="2"/>
              <a:buChar char="ü"/>
            </a:pPr>
            <a:r>
              <a:rPr lang="fr-FR" sz="2000" dirty="0">
                <a:solidFill>
                  <a:srgbClr val="00165D"/>
                </a:solidFill>
              </a:rPr>
              <a:t>Exposition des fichiers et suivi des mises à jour </a:t>
            </a:r>
          </a:p>
          <a:p>
            <a:pPr lvl="1">
              <a:buFont typeface="Wingdings" panose="05000000000000000000" pitchFamily="2" charset="2"/>
              <a:buChar char="ü"/>
            </a:pPr>
            <a:r>
              <a:rPr lang="fr-FR" sz="2000" dirty="0">
                <a:solidFill>
                  <a:srgbClr val="00165D"/>
                </a:solidFill>
              </a:rPr>
              <a:t>Attribution possible d’un label « qualité » garantissant la fiabilité des données diffusées </a:t>
            </a:r>
          </a:p>
        </p:txBody>
      </p:sp>
      <p:sp>
        <p:nvSpPr>
          <p:cNvPr id="4" name="Rectangle : coins arrondis 3">
            <a:extLst>
              <a:ext uri="{FF2B5EF4-FFF2-40B4-BE49-F238E27FC236}">
                <a16:creationId xmlns:a16="http://schemas.microsoft.com/office/drawing/2014/main" id="{EA02E918-3D44-D4DB-E769-BEA548F176DC}"/>
              </a:ext>
            </a:extLst>
          </p:cNvPr>
          <p:cNvSpPr/>
          <p:nvPr/>
        </p:nvSpPr>
        <p:spPr bwMode="auto">
          <a:xfrm>
            <a:off x="0" y="11873"/>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5" name="Image 4">
            <a:extLst>
              <a:ext uri="{FF2B5EF4-FFF2-40B4-BE49-F238E27FC236}">
                <a16:creationId xmlns:a16="http://schemas.microsoft.com/office/drawing/2014/main" id="{22894071-D87C-9BE9-3944-801EB2E4D8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0" y="42123"/>
            <a:ext cx="720000" cy="720000"/>
          </a:xfrm>
          <a:prstGeom prst="rect">
            <a:avLst/>
          </a:prstGeom>
        </p:spPr>
      </p:pic>
      <p:pic>
        <p:nvPicPr>
          <p:cNvPr id="6" name="Espace réservé du contenu 11">
            <a:extLst>
              <a:ext uri="{FF2B5EF4-FFF2-40B4-BE49-F238E27FC236}">
                <a16:creationId xmlns:a16="http://schemas.microsoft.com/office/drawing/2014/main" id="{C34E9AC6-325C-A5D6-FD83-639F3DD41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379200" y="606742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20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FEE36-3370-A218-3F92-50AA7E447DBD}"/>
              </a:ext>
            </a:extLst>
          </p:cNvPr>
          <p:cNvSpPr>
            <a:spLocks noGrp="1"/>
          </p:cNvSpPr>
          <p:nvPr>
            <p:ph type="title"/>
          </p:nvPr>
        </p:nvSpPr>
        <p:spPr>
          <a:xfrm>
            <a:off x="609600" y="762000"/>
            <a:ext cx="10972800" cy="1143000"/>
          </a:xfrm>
        </p:spPr>
        <p:txBody>
          <a:bodyPr/>
          <a:lstStyle/>
          <a:p>
            <a:r>
              <a:rPr lang="fr-FR" dirty="0"/>
              <a:t>Les contenus de BACON</a:t>
            </a:r>
          </a:p>
        </p:txBody>
      </p:sp>
      <p:sp>
        <p:nvSpPr>
          <p:cNvPr id="3" name="Espace réservé du contenu 2">
            <a:extLst>
              <a:ext uri="{FF2B5EF4-FFF2-40B4-BE49-F238E27FC236}">
                <a16:creationId xmlns:a16="http://schemas.microsoft.com/office/drawing/2014/main" id="{FA439B62-B11C-105E-7E2D-C33F69D68D41}"/>
              </a:ext>
            </a:extLst>
          </p:cNvPr>
          <p:cNvSpPr>
            <a:spLocks noGrp="1"/>
          </p:cNvSpPr>
          <p:nvPr>
            <p:ph idx="1"/>
          </p:nvPr>
        </p:nvSpPr>
        <p:spPr>
          <a:xfrm>
            <a:off x="406399" y="1817917"/>
            <a:ext cx="11451771" cy="4680994"/>
          </a:xfrm>
        </p:spPr>
        <p:txBody>
          <a:bodyPr/>
          <a:lstStyle/>
          <a:p>
            <a:r>
              <a:rPr lang="fr-FR" sz="2000" dirty="0">
                <a:solidFill>
                  <a:srgbClr val="3D7EDB"/>
                </a:solidFill>
              </a:rPr>
              <a:t>Plus de 1 000 bouquets de métadonnées exposés : </a:t>
            </a:r>
            <a:r>
              <a:rPr lang="fr-FR" sz="2000" b="0" dirty="0">
                <a:solidFill>
                  <a:schemeClr val="tx2"/>
                </a:solidFill>
              </a:rPr>
              <a:t>revues électroniques, ouvrages numériques et assimilés, encyclopédies, autres documents à la marge (blogs, sites internet, rapports, vidéos) </a:t>
            </a:r>
          </a:p>
          <a:p>
            <a:pPr marL="0" indent="0">
              <a:buNone/>
            </a:pPr>
            <a:endParaRPr lang="fr-FR" sz="2000" b="0" dirty="0">
              <a:solidFill>
                <a:srgbClr val="00165D"/>
              </a:solidFill>
            </a:endParaRPr>
          </a:p>
          <a:p>
            <a:r>
              <a:rPr lang="fr-FR" sz="2000" dirty="0">
                <a:solidFill>
                  <a:srgbClr val="3D7EDB"/>
                </a:solidFill>
              </a:rPr>
              <a:t>Toutes les ressources électroniques qui intéressent l’ESR : </a:t>
            </a:r>
            <a:r>
              <a:rPr lang="fr-FR" sz="2000" b="0" dirty="0">
                <a:solidFill>
                  <a:schemeClr val="tx2"/>
                </a:solidFill>
              </a:rPr>
              <a:t>en particulier les contenus des éditeurs scientifiques francophones auxquels les établissements sont abonnés </a:t>
            </a:r>
          </a:p>
          <a:p>
            <a:pPr lvl="1"/>
            <a:r>
              <a:rPr lang="fr-FR" sz="1600" b="0" dirty="0">
                <a:solidFill>
                  <a:schemeClr val="tx2"/>
                </a:solidFill>
              </a:rPr>
              <a:t> </a:t>
            </a:r>
            <a:r>
              <a:rPr lang="fr-FR" sz="2000" dirty="0">
                <a:solidFill>
                  <a:srgbClr val="3D7EDB"/>
                </a:solidFill>
              </a:rPr>
              <a:t>Contenus non francophones </a:t>
            </a:r>
            <a:r>
              <a:rPr lang="fr-FR" sz="2000" dirty="0">
                <a:solidFill>
                  <a:schemeClr val="tx2"/>
                </a:solidFill>
              </a:rPr>
              <a:t>: </a:t>
            </a:r>
            <a:r>
              <a:rPr lang="fr-FR" sz="2000" b="0" dirty="0">
                <a:cs typeface="Arial" panose="020B0604020202020204" pitchFamily="34" charset="0"/>
              </a:rPr>
              <a:t>Groupements de commande &amp; ressources signalées dans l’enquête ERE (Couperin)</a:t>
            </a:r>
            <a:endParaRPr lang="fr-FR" sz="2000" b="0" dirty="0">
              <a:solidFill>
                <a:schemeClr val="tx2"/>
              </a:solidFill>
            </a:endParaRPr>
          </a:p>
          <a:p>
            <a:pPr marL="0" indent="0">
              <a:buNone/>
            </a:pPr>
            <a:endParaRPr lang="fr-FR" sz="2000" b="0" dirty="0"/>
          </a:p>
          <a:p>
            <a:r>
              <a:rPr lang="fr-FR" sz="2000" dirty="0">
                <a:solidFill>
                  <a:srgbClr val="3D7EDB"/>
                </a:solidFill>
              </a:rPr>
              <a:t>Deux types de fichiers pour deux types d’informations</a:t>
            </a:r>
            <a:r>
              <a:rPr lang="fr-FR" sz="2000" dirty="0"/>
              <a:t> </a:t>
            </a:r>
          </a:p>
          <a:p>
            <a:pPr lvl="1">
              <a:buFont typeface="Wingdings" panose="05000000000000000000" pitchFamily="2" charset="2"/>
              <a:buChar char="Ø"/>
            </a:pPr>
            <a:r>
              <a:rPr lang="fr-FR" sz="2000" dirty="0"/>
              <a:t>Liste exhaustive des ressources proposées sur une plateforme : </a:t>
            </a:r>
          </a:p>
          <a:p>
            <a:pPr marL="914400" lvl="2" indent="0">
              <a:buNone/>
            </a:pPr>
            <a:r>
              <a:rPr lang="fr-FR" sz="2000" i="1" dirty="0">
                <a:solidFill>
                  <a:srgbClr val="00165D"/>
                </a:solidFill>
              </a:rPr>
              <a:t>Les fichiers « masterlist » : « All Titles » et « All Journals »</a:t>
            </a:r>
          </a:p>
          <a:p>
            <a:pPr lvl="1">
              <a:buFont typeface="Wingdings" panose="05000000000000000000" pitchFamily="2" charset="2"/>
              <a:buChar char="Ø"/>
            </a:pPr>
            <a:r>
              <a:rPr lang="fr-FR" sz="2000" dirty="0"/>
              <a:t>Les offres commerciales des éditeurs/diffuseurs</a:t>
            </a:r>
          </a:p>
          <a:p>
            <a:pPr marL="914400" lvl="2" indent="0">
              <a:buNone/>
            </a:pPr>
            <a:r>
              <a:rPr lang="fr-FR" sz="2000" i="1" dirty="0">
                <a:solidFill>
                  <a:srgbClr val="00165D"/>
                </a:solidFill>
              </a:rPr>
              <a:t>Les « packages »  = un fichier Kbart par offre commerciale</a:t>
            </a:r>
          </a:p>
          <a:p>
            <a:pPr lvl="2"/>
            <a:endParaRPr lang="fr-FR" dirty="0"/>
          </a:p>
        </p:txBody>
      </p:sp>
      <p:sp>
        <p:nvSpPr>
          <p:cNvPr id="5" name="Rectangle : coins arrondis 4">
            <a:extLst>
              <a:ext uri="{FF2B5EF4-FFF2-40B4-BE49-F238E27FC236}">
                <a16:creationId xmlns:a16="http://schemas.microsoft.com/office/drawing/2014/main" id="{DDD64FAC-0F30-2D59-6C98-5D99FAF61CEE}"/>
              </a:ext>
            </a:extLst>
          </p:cNvPr>
          <p:cNvSpPr/>
          <p:nvPr/>
        </p:nvSpPr>
        <p:spPr bwMode="auto">
          <a:xfrm>
            <a:off x="0" y="11873"/>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6" name="Image 5">
            <a:extLst>
              <a:ext uri="{FF2B5EF4-FFF2-40B4-BE49-F238E27FC236}">
                <a16:creationId xmlns:a16="http://schemas.microsoft.com/office/drawing/2014/main" id="{CF050DF9-6EB3-46E8-CC0B-E73AA94F45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0" y="42123"/>
            <a:ext cx="720000" cy="720000"/>
          </a:xfrm>
          <a:prstGeom prst="rect">
            <a:avLst/>
          </a:prstGeom>
        </p:spPr>
      </p:pic>
      <p:pic>
        <p:nvPicPr>
          <p:cNvPr id="7" name="Espace réservé du contenu 11">
            <a:extLst>
              <a:ext uri="{FF2B5EF4-FFF2-40B4-BE49-F238E27FC236}">
                <a16:creationId xmlns:a16="http://schemas.microsoft.com/office/drawing/2014/main" id="{BBC6F023-53AB-FE36-7F85-490011B92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379200" y="606742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50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FEE36-3370-A218-3F92-50AA7E447DBD}"/>
              </a:ext>
            </a:extLst>
          </p:cNvPr>
          <p:cNvSpPr>
            <a:spLocks noGrp="1"/>
          </p:cNvSpPr>
          <p:nvPr>
            <p:ph type="title"/>
          </p:nvPr>
        </p:nvSpPr>
        <p:spPr>
          <a:xfrm>
            <a:off x="609600" y="762000"/>
            <a:ext cx="10972800" cy="1143000"/>
          </a:xfrm>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D’où viennent les métadonnées de BACON ?</a:t>
            </a:r>
          </a:p>
        </p:txBody>
      </p:sp>
      <p:sp>
        <p:nvSpPr>
          <p:cNvPr id="3" name="Espace réservé du contenu 2">
            <a:extLst>
              <a:ext uri="{FF2B5EF4-FFF2-40B4-BE49-F238E27FC236}">
                <a16:creationId xmlns:a16="http://schemas.microsoft.com/office/drawing/2014/main" id="{FA439B62-B11C-105E-7E2D-C33F69D68D41}"/>
              </a:ext>
            </a:extLst>
          </p:cNvPr>
          <p:cNvSpPr>
            <a:spLocks noGrp="1"/>
          </p:cNvSpPr>
          <p:nvPr>
            <p:ph idx="1"/>
          </p:nvPr>
        </p:nvSpPr>
        <p:spPr>
          <a:xfrm>
            <a:off x="767500" y="2099953"/>
            <a:ext cx="10814900" cy="4114800"/>
          </a:xfrm>
        </p:spPr>
        <p:txBody>
          <a:bodyPr/>
          <a:lstStyle/>
          <a:p>
            <a:pPr>
              <a:lnSpc>
                <a:spcPct val="107000"/>
              </a:lnSpc>
            </a:pPr>
            <a:r>
              <a:rPr lang="fr-FR" sz="2400" dirty="0">
                <a:solidFill>
                  <a:srgbClr val="00165D"/>
                </a:solidFill>
                <a:latin typeface="Calibri" panose="020F0502020204030204" pitchFamily="34" charset="0"/>
                <a:cs typeface="Times New Roman" panose="02020603050405020304" pitchFamily="18" charset="0"/>
              </a:rPr>
              <a:t>C</a:t>
            </a:r>
            <a:r>
              <a:rPr lang="fr-FR" sz="2400" i="0" dirty="0">
                <a:solidFill>
                  <a:srgbClr val="00165D"/>
                </a:solidFill>
                <a:latin typeface="Calibri" panose="020F0502020204030204" pitchFamily="34" charset="0"/>
                <a:cs typeface="Times New Roman" panose="02020603050405020304" pitchFamily="18" charset="0"/>
              </a:rPr>
              <a:t>ircuits de signalement Abes </a:t>
            </a:r>
            <a:r>
              <a:rPr lang="fr-FR" sz="2400" b="0" i="0" dirty="0">
                <a:solidFill>
                  <a:srgbClr val="00165D"/>
                </a:solidFill>
                <a:latin typeface="Calibri" panose="020F0502020204030204" pitchFamily="34" charset="0"/>
                <a:cs typeface="Times New Roman" panose="02020603050405020304" pitchFamily="18" charset="0"/>
              </a:rPr>
              <a:t>: </a:t>
            </a:r>
            <a:r>
              <a:rPr lang="fr-FR" sz="2400" b="0" i="0" dirty="0">
                <a:latin typeface="Calibri" panose="020F0502020204030204" pitchFamily="34" charset="0"/>
                <a:cs typeface="Times New Roman" panose="02020603050405020304" pitchFamily="18" charset="0"/>
              </a:rPr>
              <a:t>pour les </a:t>
            </a:r>
            <a:r>
              <a:rPr lang="fr-FR" sz="2400" i="0" dirty="0">
                <a:solidFill>
                  <a:srgbClr val="3D7EDB"/>
                </a:solidFill>
                <a:latin typeface="Calibri" panose="020F0502020204030204" pitchFamily="34" charset="0"/>
                <a:cs typeface="Times New Roman" panose="02020603050405020304" pitchFamily="18" charset="0"/>
              </a:rPr>
              <a:t>licences nationales acquises par l’Abes </a:t>
            </a:r>
            <a:r>
              <a:rPr lang="fr-FR" sz="2400" b="0" i="0" dirty="0">
                <a:latin typeface="Calibri" panose="020F0502020204030204" pitchFamily="34" charset="0"/>
                <a:cs typeface="Times New Roman" panose="02020603050405020304" pitchFamily="18" charset="0"/>
              </a:rPr>
              <a:t>pour l’ensemble des établissements français </a:t>
            </a:r>
          </a:p>
          <a:p>
            <a:pPr marL="0" indent="0">
              <a:lnSpc>
                <a:spcPct val="107000"/>
              </a:lnSpc>
              <a:buNone/>
            </a:pPr>
            <a:endParaRPr lang="fr-FR" sz="1200" b="0" i="0" dirty="0">
              <a:latin typeface="Calibri" panose="020F0502020204030204" pitchFamily="34" charset="0"/>
              <a:cs typeface="Times New Roman" panose="02020603050405020304" pitchFamily="18" charset="0"/>
            </a:endParaRPr>
          </a:p>
          <a:p>
            <a:pPr>
              <a:lnSpc>
                <a:spcPct val="107000"/>
              </a:lnSpc>
            </a:pPr>
            <a:r>
              <a:rPr lang="fr-FR" sz="2400" dirty="0">
                <a:solidFill>
                  <a:srgbClr val="00165D"/>
                </a:solidFill>
                <a:latin typeface="Calibri" panose="020F0502020204030204" pitchFamily="34" charset="0"/>
                <a:cs typeface="Times New Roman" panose="02020603050405020304" pitchFamily="18" charset="0"/>
              </a:rPr>
              <a:t>Contenus francophones </a:t>
            </a:r>
            <a:r>
              <a:rPr lang="fr-FR" sz="2400" b="0" dirty="0">
                <a:latin typeface="Calibri" panose="020F0502020204030204" pitchFamily="34" charset="0"/>
                <a:cs typeface="Times New Roman" panose="02020603050405020304" pitchFamily="18" charset="0"/>
              </a:rPr>
              <a:t>: </a:t>
            </a:r>
            <a:r>
              <a:rPr lang="fr-FR" sz="2400" b="0" i="0" dirty="0">
                <a:latin typeface="Calibri" panose="020F0502020204030204" pitchFamily="34" charset="0"/>
                <a:cs typeface="Times New Roman" panose="02020603050405020304" pitchFamily="18" charset="0"/>
              </a:rPr>
              <a:t>en direct avec les </a:t>
            </a:r>
            <a:r>
              <a:rPr lang="fr-FR" sz="2400" i="0" dirty="0">
                <a:solidFill>
                  <a:srgbClr val="3D7EDB"/>
                </a:solidFill>
                <a:latin typeface="Calibri" panose="020F0502020204030204" pitchFamily="34" charset="0"/>
                <a:cs typeface="Times New Roman" panose="02020603050405020304" pitchFamily="18" charset="0"/>
              </a:rPr>
              <a:t>producteurs de contenus </a:t>
            </a:r>
            <a:r>
              <a:rPr lang="fr-FR" sz="2400" b="0" i="0" dirty="0">
                <a:latin typeface="Calibri" panose="020F0502020204030204" pitchFamily="34" charset="0"/>
                <a:cs typeface="Times New Roman" panose="02020603050405020304" pitchFamily="18" charset="0"/>
              </a:rPr>
              <a:t>(éditeurs, diffuseurs) ou </a:t>
            </a:r>
            <a:r>
              <a:rPr lang="fr-FR" sz="2400" i="0" dirty="0">
                <a:solidFill>
                  <a:srgbClr val="3D7EDB"/>
                </a:solidFill>
                <a:latin typeface="Calibri" panose="020F0502020204030204" pitchFamily="34" charset="0"/>
                <a:cs typeface="Times New Roman" panose="02020603050405020304" pitchFamily="18" charset="0"/>
              </a:rPr>
              <a:t>via les négociateurs Couperin </a:t>
            </a:r>
          </a:p>
          <a:p>
            <a:pPr marL="0" indent="0">
              <a:lnSpc>
                <a:spcPct val="107000"/>
              </a:lnSpc>
              <a:buNone/>
            </a:pPr>
            <a:endParaRPr lang="fr-FR" sz="1200" b="0" i="0" dirty="0">
              <a:solidFill>
                <a:srgbClr val="3D7EDB"/>
              </a:solidFill>
              <a:latin typeface="Calibri" panose="020F0502020204030204" pitchFamily="34" charset="0"/>
              <a:cs typeface="Times New Roman" panose="02020603050405020304" pitchFamily="18" charset="0"/>
            </a:endParaRPr>
          </a:p>
          <a:p>
            <a:pPr>
              <a:lnSpc>
                <a:spcPct val="107000"/>
              </a:lnSpc>
            </a:pPr>
            <a:r>
              <a:rPr lang="fr-FR" sz="2400" i="0" dirty="0">
                <a:solidFill>
                  <a:srgbClr val="00165D"/>
                </a:solidFill>
                <a:latin typeface="Calibri" panose="020F0502020204030204" pitchFamily="34" charset="0"/>
                <a:cs typeface="Times New Roman" panose="02020603050405020304" pitchFamily="18" charset="0"/>
              </a:rPr>
              <a:t>Contenus étrangers : </a:t>
            </a:r>
            <a:r>
              <a:rPr lang="fr-FR" sz="2400" i="0" dirty="0">
                <a:solidFill>
                  <a:srgbClr val="3D7EDB"/>
                </a:solidFill>
                <a:latin typeface="Calibri" panose="020F0502020204030204" pitchFamily="34" charset="0"/>
                <a:cs typeface="Times New Roman" panose="02020603050405020304" pitchFamily="18" charset="0"/>
              </a:rPr>
              <a:t>sites internet des producteurs de contenus </a:t>
            </a:r>
            <a:r>
              <a:rPr lang="fr-FR" sz="2400" b="0" i="0" dirty="0">
                <a:latin typeface="Calibri" panose="020F0502020204030204" pitchFamily="34" charset="0"/>
                <a:cs typeface="Times New Roman" panose="02020603050405020304" pitchFamily="18" charset="0"/>
              </a:rPr>
              <a:t>(éditeurs, diffuseurs) ou </a:t>
            </a:r>
            <a:r>
              <a:rPr lang="fr-FR" sz="2400" i="0" dirty="0">
                <a:solidFill>
                  <a:srgbClr val="3D7EDB"/>
                </a:solidFill>
                <a:latin typeface="Calibri" panose="020F0502020204030204" pitchFamily="34" charset="0"/>
                <a:cs typeface="Times New Roman" panose="02020603050405020304" pitchFamily="18" charset="0"/>
              </a:rPr>
              <a:t>base de connaissance anglaise KB+ </a:t>
            </a:r>
          </a:p>
          <a:p>
            <a:pPr marL="0" indent="0">
              <a:lnSpc>
                <a:spcPct val="107000"/>
              </a:lnSpc>
              <a:buNone/>
            </a:pPr>
            <a:endParaRPr lang="fr-FR" sz="1200" b="0" i="0" dirty="0">
              <a:solidFill>
                <a:srgbClr val="3D7EDB"/>
              </a:solidFill>
              <a:latin typeface="Calibri" panose="020F0502020204030204" pitchFamily="34" charset="0"/>
              <a:cs typeface="Times New Roman" panose="02020603050405020304" pitchFamily="18" charset="0"/>
            </a:endParaRPr>
          </a:p>
          <a:p>
            <a:pPr>
              <a:lnSpc>
                <a:spcPct val="107000"/>
              </a:lnSpc>
            </a:pPr>
            <a:r>
              <a:rPr lang="fr-FR" sz="2400" dirty="0">
                <a:solidFill>
                  <a:srgbClr val="00165D"/>
                </a:solidFill>
                <a:latin typeface="Calibri" panose="020F0502020204030204" pitchFamily="34" charset="0"/>
                <a:cs typeface="Times New Roman" panose="02020603050405020304" pitchFamily="18" charset="0"/>
              </a:rPr>
              <a:t>P</a:t>
            </a:r>
            <a:r>
              <a:rPr lang="fr-FR" sz="2400" i="0" dirty="0">
                <a:solidFill>
                  <a:srgbClr val="00165D"/>
                </a:solidFill>
                <a:latin typeface="Calibri" panose="020F0502020204030204" pitchFamily="34" charset="0"/>
                <a:cs typeface="Times New Roman" panose="02020603050405020304" pitchFamily="18" charset="0"/>
              </a:rPr>
              <a:t>artenaires</a:t>
            </a:r>
            <a:r>
              <a:rPr lang="fr-FR" sz="2400" b="0" i="0" dirty="0">
                <a:latin typeface="Calibri" panose="020F0502020204030204" pitchFamily="34" charset="0"/>
                <a:cs typeface="Times New Roman" panose="02020603050405020304" pitchFamily="18" charset="0"/>
              </a:rPr>
              <a:t> : </a:t>
            </a:r>
            <a:r>
              <a:rPr lang="fr-FR" sz="2400" i="0" dirty="0">
                <a:solidFill>
                  <a:srgbClr val="3D7EDB"/>
                </a:solidFill>
                <a:latin typeface="Calibri" panose="020F0502020204030204" pitchFamily="34" charset="0"/>
                <a:cs typeface="Times New Roman" panose="02020603050405020304" pitchFamily="18" charset="0"/>
              </a:rPr>
              <a:t>BnF</a:t>
            </a:r>
            <a:r>
              <a:rPr lang="fr-FR" sz="2400" b="0" i="0" dirty="0">
                <a:latin typeface="Calibri" panose="020F0502020204030204" pitchFamily="34" charset="0"/>
                <a:cs typeface="Times New Roman" panose="02020603050405020304" pitchFamily="18" charset="0"/>
              </a:rPr>
              <a:t> (Gallica, Retronews), </a:t>
            </a:r>
            <a:r>
              <a:rPr lang="fr-FR" sz="2400" i="0" dirty="0">
                <a:solidFill>
                  <a:srgbClr val="3D7EDB"/>
                </a:solidFill>
                <a:latin typeface="Calibri" panose="020F0502020204030204" pitchFamily="34" charset="0"/>
                <a:cs typeface="Times New Roman" panose="02020603050405020304" pitchFamily="18" charset="0"/>
              </a:rPr>
              <a:t>Mir@bel </a:t>
            </a:r>
            <a:r>
              <a:rPr lang="fr-FR" sz="2400" b="0" i="0" dirty="0">
                <a:latin typeface="Calibri" panose="020F0502020204030204" pitchFamily="34" charset="0"/>
                <a:cs typeface="Times New Roman" panose="02020603050405020304" pitchFamily="18" charset="0"/>
              </a:rPr>
              <a:t>(DOAJ, Episciences), établissements de l’ESR (</a:t>
            </a:r>
            <a:r>
              <a:rPr lang="fr-FR" sz="2400" i="0" dirty="0">
                <a:solidFill>
                  <a:srgbClr val="3D7EDB"/>
                </a:solidFill>
                <a:latin typeface="Calibri" panose="020F0502020204030204" pitchFamily="34" charset="0"/>
                <a:cs typeface="Times New Roman" panose="02020603050405020304" pitchFamily="18" charset="0"/>
              </a:rPr>
              <a:t>SCDI de Montpellier </a:t>
            </a:r>
            <a:r>
              <a:rPr lang="fr-FR" sz="2400" b="0" i="0" dirty="0">
                <a:latin typeface="Calibri" panose="020F0502020204030204" pitchFamily="34" charset="0"/>
                <a:cs typeface="Times New Roman" panose="02020603050405020304" pitchFamily="18" charset="0"/>
              </a:rPr>
              <a:t>pour Cyberlibris)</a:t>
            </a:r>
          </a:p>
          <a:p>
            <a:pPr lvl="2"/>
            <a:endParaRPr lang="fr-FR" dirty="0"/>
          </a:p>
        </p:txBody>
      </p:sp>
      <p:sp>
        <p:nvSpPr>
          <p:cNvPr id="5" name="Rectangle : coins arrondis 4">
            <a:extLst>
              <a:ext uri="{FF2B5EF4-FFF2-40B4-BE49-F238E27FC236}">
                <a16:creationId xmlns:a16="http://schemas.microsoft.com/office/drawing/2014/main" id="{DDD64FAC-0F30-2D59-6C98-5D99FAF61CEE}"/>
              </a:ext>
            </a:extLst>
          </p:cNvPr>
          <p:cNvSpPr/>
          <p:nvPr/>
        </p:nvSpPr>
        <p:spPr bwMode="auto">
          <a:xfrm>
            <a:off x="0" y="11873"/>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6" name="Image 5">
            <a:extLst>
              <a:ext uri="{FF2B5EF4-FFF2-40B4-BE49-F238E27FC236}">
                <a16:creationId xmlns:a16="http://schemas.microsoft.com/office/drawing/2014/main" id="{CF050DF9-6EB3-46E8-CC0B-E73AA94F45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0" y="42123"/>
            <a:ext cx="720000" cy="720000"/>
          </a:xfrm>
          <a:prstGeom prst="rect">
            <a:avLst/>
          </a:prstGeom>
        </p:spPr>
      </p:pic>
      <p:pic>
        <p:nvPicPr>
          <p:cNvPr id="7" name="Espace réservé du contenu 11">
            <a:extLst>
              <a:ext uri="{FF2B5EF4-FFF2-40B4-BE49-F238E27FC236}">
                <a16:creationId xmlns:a16="http://schemas.microsoft.com/office/drawing/2014/main" id="{BBC6F023-53AB-FE36-7F85-490011B92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379200" y="606742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70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679C5-6768-5E7B-9450-C86BCABB6DB4}"/>
              </a:ext>
            </a:extLst>
          </p:cNvPr>
          <p:cNvSpPr>
            <a:spLocks noGrp="1"/>
          </p:cNvSpPr>
          <p:nvPr>
            <p:ph type="title"/>
          </p:nvPr>
        </p:nvSpPr>
        <p:spPr>
          <a:xfrm>
            <a:off x="609600" y="469355"/>
            <a:ext cx="10972800" cy="1143000"/>
          </a:xfrm>
        </p:spPr>
        <p:txBody>
          <a:bodyPr/>
          <a:lstStyle/>
          <a:p>
            <a:r>
              <a:rPr lang="fr-FR" dirty="0"/>
              <a:t>La recommandation KBART: un signalement </a:t>
            </a:r>
            <a:br>
              <a:rPr lang="fr-FR" dirty="0"/>
            </a:br>
            <a:r>
              <a:rPr lang="fr-FR" dirty="0"/>
              <a:t>précis et fiable des ressources électroniques</a:t>
            </a:r>
            <a:br>
              <a:rPr lang="fr-FR" dirty="0"/>
            </a:br>
            <a:endParaRPr lang="fr-FR" dirty="0"/>
          </a:p>
        </p:txBody>
      </p:sp>
      <p:sp>
        <p:nvSpPr>
          <p:cNvPr id="4" name="Rectangle : coins arrondis 3">
            <a:extLst>
              <a:ext uri="{FF2B5EF4-FFF2-40B4-BE49-F238E27FC236}">
                <a16:creationId xmlns:a16="http://schemas.microsoft.com/office/drawing/2014/main" id="{583257E7-0134-DD24-9DF5-237356CA53FB}"/>
              </a:ext>
            </a:extLst>
          </p:cNvPr>
          <p:cNvSpPr/>
          <p:nvPr/>
        </p:nvSpPr>
        <p:spPr bwMode="auto">
          <a:xfrm>
            <a:off x="0" y="11873"/>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6" name="Image 5">
            <a:extLst>
              <a:ext uri="{FF2B5EF4-FFF2-40B4-BE49-F238E27FC236}">
                <a16:creationId xmlns:a16="http://schemas.microsoft.com/office/drawing/2014/main" id="{D4AC02BE-D3CC-D0C9-1FC4-F65266089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4693" y="3657600"/>
            <a:ext cx="2341764" cy="1473200"/>
          </a:xfrm>
          <a:prstGeom prst="rect">
            <a:avLst/>
          </a:prstGeom>
        </p:spPr>
      </p:pic>
      <p:sp>
        <p:nvSpPr>
          <p:cNvPr id="7" name="Espace réservé du contenu 2">
            <a:extLst>
              <a:ext uri="{FF2B5EF4-FFF2-40B4-BE49-F238E27FC236}">
                <a16:creationId xmlns:a16="http://schemas.microsoft.com/office/drawing/2014/main" id="{5F091C7E-9031-73C5-C0B2-2EE8F72E7BE7}"/>
              </a:ext>
            </a:extLst>
          </p:cNvPr>
          <p:cNvSpPr txBox="1">
            <a:spLocks/>
          </p:cNvSpPr>
          <p:nvPr/>
        </p:nvSpPr>
        <p:spPr bwMode="auto">
          <a:xfrm>
            <a:off x="540280" y="2069837"/>
            <a:ext cx="11190514" cy="451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Font typeface="Wingdings" panose="05000000000000000000" pitchFamily="2" charset="2"/>
              <a:buChar char="l"/>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75000"/>
              <a:buFont typeface="Wingdings" panose="05000000000000000000"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rgbClr val="000099"/>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fr-FR" sz="2000" b="0" kern="0" dirty="0">
                <a:hlinkClick r:id="rId4"/>
              </a:rPr>
              <a:t>Kbart</a:t>
            </a:r>
            <a:r>
              <a:rPr lang="fr-FR" sz="2000" b="0" kern="0" dirty="0"/>
              <a:t>  : Knowledge bases and related tools – Bases de connaissance et outils associés) </a:t>
            </a:r>
          </a:p>
          <a:p>
            <a:pPr marL="0" indent="0">
              <a:buNone/>
            </a:pPr>
            <a:r>
              <a:rPr lang="fr-FR" sz="2000" b="0" kern="0" dirty="0">
                <a:solidFill>
                  <a:srgbClr val="3D7EDB"/>
                </a:solidFill>
              </a:rPr>
              <a:t>Recommandation</a:t>
            </a:r>
            <a:r>
              <a:rPr lang="fr-FR" sz="2000" b="0" kern="0" dirty="0"/>
              <a:t> créée par la NISO (Organisme américain de normalisation de l'information) entrée en vigueur en 2010, mise à jour en 2014. </a:t>
            </a:r>
          </a:p>
          <a:p>
            <a:endParaRPr lang="fr-FR" sz="2000" b="0" kern="0" dirty="0"/>
          </a:p>
          <a:p>
            <a:r>
              <a:rPr lang="fr-FR" sz="2000" b="0" kern="0" dirty="0"/>
              <a:t>Décrire simplement </a:t>
            </a:r>
            <a:r>
              <a:rPr lang="fr-FR" sz="2000" b="0" kern="0" dirty="0">
                <a:solidFill>
                  <a:srgbClr val="3D7EDB"/>
                </a:solidFill>
              </a:rPr>
              <a:t>les accès </a:t>
            </a:r>
            <a:r>
              <a:rPr lang="fr-FR" sz="2000" b="0" kern="0" dirty="0"/>
              <a:t>aux ressources électroniques</a:t>
            </a:r>
          </a:p>
          <a:p>
            <a:pPr lvl="1"/>
            <a:r>
              <a:rPr lang="fr-FR" sz="1800" kern="0" dirty="0">
                <a:solidFill>
                  <a:srgbClr val="00165D"/>
                </a:solidFill>
              </a:rPr>
              <a:t>Fichier tabulé au format .txt, encodé en utf-8</a:t>
            </a:r>
          </a:p>
          <a:p>
            <a:pPr lvl="1"/>
            <a:r>
              <a:rPr lang="fr-FR" sz="1800" kern="0" dirty="0">
                <a:solidFill>
                  <a:srgbClr val="00165D"/>
                </a:solidFill>
              </a:rPr>
              <a:t>Nom de fichier standardisé </a:t>
            </a:r>
          </a:p>
          <a:p>
            <a:pPr lvl="1"/>
            <a:r>
              <a:rPr lang="fr-FR" sz="1800" kern="0" dirty="0">
                <a:solidFill>
                  <a:srgbClr val="00165D"/>
                </a:solidFill>
              </a:rPr>
              <a:t>25 colonnes ordonnées </a:t>
            </a:r>
          </a:p>
          <a:p>
            <a:pPr lvl="1"/>
            <a:endParaRPr lang="fr-FR" sz="1600" kern="0" dirty="0"/>
          </a:p>
          <a:p>
            <a:r>
              <a:rPr lang="fr-FR" sz="2000" b="0" kern="0" dirty="0"/>
              <a:t>Ce format n’expose </a:t>
            </a:r>
            <a:r>
              <a:rPr lang="fr-FR" sz="2000" b="0" kern="0" dirty="0">
                <a:solidFill>
                  <a:srgbClr val="3D7EDB"/>
                </a:solidFill>
              </a:rPr>
              <a:t>pas de données bibliographiques </a:t>
            </a:r>
            <a:r>
              <a:rPr lang="fr-FR" sz="2000" b="0" kern="0" dirty="0"/>
              <a:t>: </a:t>
            </a:r>
          </a:p>
          <a:p>
            <a:pPr marL="400050" lvl="1" indent="0">
              <a:buNone/>
            </a:pPr>
            <a:r>
              <a:rPr lang="fr-FR" sz="1800" b="0" kern="0" dirty="0">
                <a:solidFill>
                  <a:srgbClr val="00165D"/>
                </a:solidFill>
              </a:rPr>
              <a:t>Titre</a:t>
            </a:r>
            <a:r>
              <a:rPr lang="fr-FR" sz="1800" b="0" kern="0" dirty="0">
                <a:solidFill>
                  <a:srgbClr val="3333CC"/>
                </a:solidFill>
              </a:rPr>
              <a:t> </a:t>
            </a:r>
            <a:r>
              <a:rPr lang="fr-FR" sz="1800" b="0" kern="0" dirty="0">
                <a:solidFill>
                  <a:srgbClr val="EE6E2C"/>
                </a:solidFill>
              </a:rPr>
              <a:t>→</a:t>
            </a:r>
            <a:r>
              <a:rPr lang="fr-FR" sz="1800" b="0" kern="0" dirty="0">
                <a:solidFill>
                  <a:srgbClr val="00165D"/>
                </a:solidFill>
              </a:rPr>
              <a:t> Identifiants </a:t>
            </a:r>
            <a:r>
              <a:rPr lang="fr-FR" sz="1800" b="0" kern="0" dirty="0">
                <a:solidFill>
                  <a:srgbClr val="EE6E2C"/>
                </a:solidFill>
              </a:rPr>
              <a:t>→</a:t>
            </a:r>
            <a:r>
              <a:rPr lang="fr-FR" sz="1800" b="0" kern="0" dirty="0">
                <a:solidFill>
                  <a:schemeClr val="tx2"/>
                </a:solidFill>
              </a:rPr>
              <a:t> </a:t>
            </a:r>
            <a:r>
              <a:rPr lang="fr-FR" sz="1800" b="0" kern="0" dirty="0">
                <a:solidFill>
                  <a:srgbClr val="00165D"/>
                </a:solidFill>
              </a:rPr>
              <a:t>Dates </a:t>
            </a:r>
            <a:r>
              <a:rPr lang="fr-FR" sz="1800" kern="0" dirty="0">
                <a:solidFill>
                  <a:srgbClr val="00165D"/>
                </a:solidFill>
              </a:rPr>
              <a:t>(accès) </a:t>
            </a:r>
            <a:r>
              <a:rPr lang="fr-FR" sz="1800" b="0" kern="0" dirty="0">
                <a:solidFill>
                  <a:srgbClr val="EE6E2C"/>
                </a:solidFill>
              </a:rPr>
              <a:t>→ </a:t>
            </a:r>
            <a:r>
              <a:rPr lang="fr-FR" sz="1800" b="0" kern="0" dirty="0">
                <a:solidFill>
                  <a:srgbClr val="00165D"/>
                </a:solidFill>
              </a:rPr>
              <a:t>URL</a:t>
            </a:r>
            <a:r>
              <a:rPr lang="fr-FR" sz="1800" b="0" kern="0" dirty="0">
                <a:solidFill>
                  <a:srgbClr val="EE6E2C"/>
                </a:solidFill>
              </a:rPr>
              <a:t> → </a:t>
            </a:r>
            <a:r>
              <a:rPr lang="fr-FR" sz="1800" b="0" kern="0" dirty="0">
                <a:solidFill>
                  <a:srgbClr val="00165D"/>
                </a:solidFill>
              </a:rPr>
              <a:t>Conditions d’accès</a:t>
            </a:r>
          </a:p>
          <a:p>
            <a:pPr lvl="1"/>
            <a:endParaRPr lang="fr-FR" sz="1600" kern="0" dirty="0"/>
          </a:p>
        </p:txBody>
      </p:sp>
      <p:pic>
        <p:nvPicPr>
          <p:cNvPr id="10" name="Espace réservé du contenu 11">
            <a:extLst>
              <a:ext uri="{FF2B5EF4-FFF2-40B4-BE49-F238E27FC236}">
                <a16:creationId xmlns:a16="http://schemas.microsoft.com/office/drawing/2014/main" id="{5325D10F-C073-426D-5AD7-0DC075F92495}"/>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379200" y="6067425"/>
            <a:ext cx="720000" cy="720000"/>
          </a:xfrm>
        </p:spPr>
      </p:pic>
      <p:sp>
        <p:nvSpPr>
          <p:cNvPr id="18" name="Rectangle 17">
            <a:extLst>
              <a:ext uri="{FF2B5EF4-FFF2-40B4-BE49-F238E27FC236}">
                <a16:creationId xmlns:a16="http://schemas.microsoft.com/office/drawing/2014/main" id="{E88F2820-FBDE-B68D-A3D6-6DA8FF880A35}"/>
              </a:ext>
            </a:extLst>
          </p:cNvPr>
          <p:cNvSpPr/>
          <p:nvPr/>
        </p:nvSpPr>
        <p:spPr bwMode="auto">
          <a:xfrm>
            <a:off x="7925936" y="3856508"/>
            <a:ext cx="2341764" cy="18483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24" name="Image 23">
            <a:extLst>
              <a:ext uri="{FF2B5EF4-FFF2-40B4-BE49-F238E27FC236}">
                <a16:creationId xmlns:a16="http://schemas.microsoft.com/office/drawing/2014/main" id="{DCB7315E-9CDB-9ABB-F588-0D84C003E7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8926" y="3225397"/>
            <a:ext cx="2002863" cy="1260000"/>
          </a:xfrm>
          <a:prstGeom prst="rect">
            <a:avLst/>
          </a:prstGeom>
        </p:spPr>
      </p:pic>
      <p:sp>
        <p:nvSpPr>
          <p:cNvPr id="25" name="Rectangle à coins arrondis 30">
            <a:extLst>
              <a:ext uri="{FF2B5EF4-FFF2-40B4-BE49-F238E27FC236}">
                <a16:creationId xmlns:a16="http://schemas.microsoft.com/office/drawing/2014/main" id="{2B40EE58-3419-34B5-6446-136856FB5734}"/>
              </a:ext>
            </a:extLst>
          </p:cNvPr>
          <p:cNvSpPr/>
          <p:nvPr/>
        </p:nvSpPr>
        <p:spPr>
          <a:xfrm>
            <a:off x="8923087" y="4486508"/>
            <a:ext cx="2534543" cy="1446994"/>
          </a:xfrm>
          <a:prstGeom prst="roundRect">
            <a:avLst/>
          </a:prstGeom>
          <a:solidFill>
            <a:srgbClr val="EEEEEE"/>
          </a:solidFill>
          <a:ln>
            <a:noFill/>
          </a:ln>
        </p:spPr>
        <p:txBody>
          <a:bodyPr spcFirstLastPara="1" wrap="square" lIns="121900" tIns="121900" rIns="853433" bIns="121900" anchor="ctr" anchorCtr="0">
            <a:noAutofit/>
          </a:bodyPr>
          <a:lstStyle/>
          <a:p>
            <a:pPr algn="ctr">
              <a:buClr>
                <a:srgbClr val="000000"/>
              </a:buClr>
              <a:buSzPts val="1100"/>
              <a:buFont typeface="Arial"/>
              <a:buNone/>
            </a:pPr>
            <a:endParaRPr lang="fr-FR" sz="1600" b="1" i="1" kern="0" dirty="0">
              <a:solidFill>
                <a:schemeClr val="accent2"/>
              </a:solidFill>
              <a:latin typeface="Fira Sans SemiBold"/>
              <a:ea typeface="Roboto"/>
              <a:cs typeface="Roboto"/>
            </a:endParaRPr>
          </a:p>
        </p:txBody>
      </p:sp>
      <p:pic>
        <p:nvPicPr>
          <p:cNvPr id="26" name="Image 25">
            <a:extLst>
              <a:ext uri="{FF2B5EF4-FFF2-40B4-BE49-F238E27FC236}">
                <a16:creationId xmlns:a16="http://schemas.microsoft.com/office/drawing/2014/main" id="{12115420-15B6-EE0A-3471-BD1F10745E72}"/>
              </a:ext>
            </a:extLst>
          </p:cNvPr>
          <p:cNvPicPr>
            <a:picLocks noChangeAspect="1"/>
          </p:cNvPicPr>
          <p:nvPr/>
        </p:nvPicPr>
        <p:blipFill>
          <a:blip r:embed="rId6"/>
          <a:stretch>
            <a:fillRect/>
          </a:stretch>
        </p:blipFill>
        <p:spPr>
          <a:xfrm>
            <a:off x="9096818" y="4548807"/>
            <a:ext cx="930744" cy="328863"/>
          </a:xfrm>
          <a:prstGeom prst="rect">
            <a:avLst/>
          </a:prstGeom>
        </p:spPr>
      </p:pic>
      <p:sp>
        <p:nvSpPr>
          <p:cNvPr id="27" name="Rectangle 26">
            <a:extLst>
              <a:ext uri="{FF2B5EF4-FFF2-40B4-BE49-F238E27FC236}">
                <a16:creationId xmlns:a16="http://schemas.microsoft.com/office/drawing/2014/main" id="{55DBDEE3-0E4A-3928-81FE-7F6D08508FBA}"/>
              </a:ext>
            </a:extLst>
          </p:cNvPr>
          <p:cNvSpPr/>
          <p:nvPr/>
        </p:nvSpPr>
        <p:spPr>
          <a:xfrm>
            <a:off x="8923087" y="4613329"/>
            <a:ext cx="2463356" cy="1323439"/>
          </a:xfrm>
          <a:prstGeom prst="rect">
            <a:avLst/>
          </a:prstGeom>
        </p:spPr>
        <p:txBody>
          <a:bodyPr wrap="square">
            <a:spAutoFit/>
          </a:bodyPr>
          <a:lstStyle/>
          <a:p>
            <a:pPr algn="r"/>
            <a:r>
              <a:rPr lang="fr-FR" sz="1600" i="1" dirty="0">
                <a:solidFill>
                  <a:srgbClr val="3D7EDB"/>
                </a:solidFill>
              </a:rPr>
              <a:t>Licence CC0                </a:t>
            </a:r>
          </a:p>
          <a:p>
            <a:pPr algn="ctr"/>
            <a:r>
              <a:rPr lang="fr-FR" sz="1600" i="1" dirty="0">
                <a:solidFill>
                  <a:schemeClr val="tx2"/>
                </a:solidFill>
              </a:rPr>
              <a:t> les métadonnées BACON sont librement réutilisables sans avoir à préciser leur origine.</a:t>
            </a:r>
          </a:p>
        </p:txBody>
      </p:sp>
      <p:pic>
        <p:nvPicPr>
          <p:cNvPr id="28" name="Image 27">
            <a:extLst>
              <a:ext uri="{FF2B5EF4-FFF2-40B4-BE49-F238E27FC236}">
                <a16:creationId xmlns:a16="http://schemas.microsoft.com/office/drawing/2014/main" id="{C4C2A316-153C-A552-308B-B8957A1753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00" y="42123"/>
            <a:ext cx="720000" cy="720000"/>
          </a:xfrm>
          <a:prstGeom prst="rect">
            <a:avLst/>
          </a:prstGeom>
        </p:spPr>
      </p:pic>
    </p:spTree>
    <p:extLst>
      <p:ext uri="{BB962C8B-B14F-4D97-AF65-F5344CB8AC3E}">
        <p14:creationId xmlns:p14="http://schemas.microsoft.com/office/powerpoint/2010/main" val="337074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273" y="4997451"/>
            <a:ext cx="1944118" cy="1223041"/>
          </a:xfrm>
          <a:prstGeom prst="rect">
            <a:avLst/>
          </a:prstGeom>
        </p:spPr>
      </p:pic>
      <p:sp>
        <p:nvSpPr>
          <p:cNvPr id="12" name="Rectangle 11"/>
          <p:cNvSpPr/>
          <p:nvPr/>
        </p:nvSpPr>
        <p:spPr>
          <a:xfrm>
            <a:off x="979136" y="1204789"/>
            <a:ext cx="10601864" cy="776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69" y="5213961"/>
            <a:ext cx="2042491" cy="790020"/>
          </a:xfrm>
          <a:prstGeom prst="rect">
            <a:avLst/>
          </a:prstGeom>
          <a:ln w="28575">
            <a:solidFill>
              <a:schemeClr val="tx1">
                <a:lumMod val="65000"/>
                <a:lumOff val="35000"/>
              </a:schemeClr>
            </a:solidFill>
          </a:ln>
        </p:spPr>
      </p:pic>
      <p:grpSp>
        <p:nvGrpSpPr>
          <p:cNvPr id="4" name="Groupe 3"/>
          <p:cNvGrpSpPr/>
          <p:nvPr/>
        </p:nvGrpSpPr>
        <p:grpSpPr>
          <a:xfrm>
            <a:off x="620954" y="-5557"/>
            <a:ext cx="11025275" cy="6166088"/>
            <a:chOff x="411546" y="69220"/>
            <a:chExt cx="11025275" cy="6166088"/>
          </a:xfrm>
        </p:grpSpPr>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2496" y="69220"/>
              <a:ext cx="3144704" cy="6166087"/>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5717" y="69221"/>
              <a:ext cx="3113755" cy="6166087"/>
            </a:xfrm>
            <a:prstGeom prst="rect">
              <a:avLst/>
            </a:prstGeom>
          </p:spPr>
        </p:pic>
        <p:grpSp>
          <p:nvGrpSpPr>
            <p:cNvPr id="2" name="Groupe 1"/>
            <p:cNvGrpSpPr/>
            <p:nvPr/>
          </p:nvGrpSpPr>
          <p:grpSpPr>
            <a:xfrm>
              <a:off x="411546" y="1479061"/>
              <a:ext cx="1739805" cy="862756"/>
              <a:chOff x="502441" y="1497162"/>
              <a:chExt cx="1739805" cy="862756"/>
            </a:xfrm>
          </p:grpSpPr>
          <p:sp>
            <p:nvSpPr>
              <p:cNvPr id="11" name="ZoneTexte 10"/>
              <p:cNvSpPr txBox="1"/>
              <p:nvPr/>
            </p:nvSpPr>
            <p:spPr>
              <a:xfrm rot="20253688">
                <a:off x="531424" y="1513041"/>
                <a:ext cx="1681838" cy="830997"/>
              </a:xfrm>
              <a:prstGeom prst="rect">
                <a:avLst/>
              </a:prstGeom>
              <a:noFill/>
            </p:spPr>
            <p:txBody>
              <a:bodyPr wrap="square" rtlCol="0">
                <a:spAutoFit/>
              </a:bodyPr>
              <a:lstStyle/>
              <a:p>
                <a:pPr algn="ctr"/>
                <a:r>
                  <a:rPr lang="fr-FR" sz="2400" dirty="0">
                    <a:latin typeface="Arial" panose="020B0604020202020204" pitchFamily="34" charset="0"/>
                    <a:cs typeface="Arial" panose="020B0604020202020204" pitchFamily="34" charset="0"/>
                  </a:rPr>
                  <a:t>ressources continues</a:t>
                </a:r>
              </a:p>
            </p:txBody>
          </p:sp>
          <p:sp>
            <p:nvSpPr>
              <p:cNvPr id="14" name="Rectangle à coins arrondis 13"/>
              <p:cNvSpPr/>
              <p:nvPr/>
            </p:nvSpPr>
            <p:spPr>
              <a:xfrm rot="20241895">
                <a:off x="502441" y="1497162"/>
                <a:ext cx="1739805" cy="8627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 name="Groupe 2"/>
            <p:cNvGrpSpPr/>
            <p:nvPr/>
          </p:nvGrpSpPr>
          <p:grpSpPr>
            <a:xfrm>
              <a:off x="9285832" y="1658774"/>
              <a:ext cx="2150989" cy="503328"/>
              <a:chOff x="9193524" y="610441"/>
              <a:chExt cx="2150989" cy="503328"/>
            </a:xfrm>
          </p:grpSpPr>
          <p:sp>
            <p:nvSpPr>
              <p:cNvPr id="6" name="ZoneTexte 5"/>
              <p:cNvSpPr txBox="1"/>
              <p:nvPr/>
            </p:nvSpPr>
            <p:spPr>
              <a:xfrm rot="1348392">
                <a:off x="9219705" y="610441"/>
                <a:ext cx="2124808"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monographies</a:t>
                </a:r>
              </a:p>
            </p:txBody>
          </p:sp>
          <p:sp>
            <p:nvSpPr>
              <p:cNvPr id="15" name="Rectangle à coins arrondis 14"/>
              <p:cNvSpPr/>
              <p:nvPr/>
            </p:nvSpPr>
            <p:spPr>
              <a:xfrm rot="1315712">
                <a:off x="9193524" y="623439"/>
                <a:ext cx="2144568" cy="49033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pic>
        <p:nvPicPr>
          <p:cNvPr id="5" name="Image 4">
            <a:extLst>
              <a:ext uri="{FF2B5EF4-FFF2-40B4-BE49-F238E27FC236}">
                <a16:creationId xmlns:a16="http://schemas.microsoft.com/office/drawing/2014/main" id="{F2840473-D58D-6EBB-17FC-E175824D91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00" y="42123"/>
            <a:ext cx="720000" cy="720000"/>
          </a:xfrm>
          <a:prstGeom prst="rect">
            <a:avLst/>
          </a:prstGeom>
        </p:spPr>
      </p:pic>
      <p:pic>
        <p:nvPicPr>
          <p:cNvPr id="9" name="Espace réservé du contenu 11">
            <a:extLst>
              <a:ext uri="{FF2B5EF4-FFF2-40B4-BE49-F238E27FC236}">
                <a16:creationId xmlns:a16="http://schemas.microsoft.com/office/drawing/2014/main" id="{8343A7F6-9823-364A-61FA-B383929F5109}"/>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11379200" y="6067425"/>
            <a:ext cx="720000" cy="720000"/>
          </a:xfrm>
        </p:spPr>
      </p:pic>
    </p:spTree>
    <p:extLst>
      <p:ext uri="{BB962C8B-B14F-4D97-AF65-F5344CB8AC3E}">
        <p14:creationId xmlns:p14="http://schemas.microsoft.com/office/powerpoint/2010/main" val="179729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A8F17-AAC4-64F0-8825-901175671F79}"/>
              </a:ext>
            </a:extLst>
          </p:cNvPr>
          <p:cNvSpPr>
            <a:spLocks noGrp="1"/>
          </p:cNvSpPr>
          <p:nvPr>
            <p:ph type="title"/>
          </p:nvPr>
        </p:nvSpPr>
        <p:spPr>
          <a:xfrm>
            <a:off x="406400" y="521001"/>
            <a:ext cx="10972800" cy="1143000"/>
          </a:xfrm>
        </p:spPr>
        <p:txBody>
          <a:bodyPr/>
          <a:lstStyle/>
          <a:p>
            <a:r>
              <a:rPr lang="fr-FR" dirty="0"/>
              <a:t>Exporter les données de BACON</a:t>
            </a:r>
            <a:br>
              <a:rPr lang="fr-FR" dirty="0"/>
            </a:br>
            <a:r>
              <a:rPr lang="fr-FR" sz="3200" i="1" dirty="0">
                <a:solidFill>
                  <a:srgbClr val="3D7EDB"/>
                </a:solidFill>
              </a:rPr>
              <a:t>https://bacon.abes.fr/exporter.html</a:t>
            </a:r>
            <a:br>
              <a:rPr lang="fr-FR" sz="4000" dirty="0"/>
            </a:br>
            <a:endParaRPr lang="fr-FR" dirty="0"/>
          </a:p>
        </p:txBody>
      </p:sp>
      <p:pic>
        <p:nvPicPr>
          <p:cNvPr id="7" name="Espace réservé du contenu 6" descr="Une image contenant ciseaux&#10;&#10;Description générée automatiquement">
            <a:extLst>
              <a:ext uri="{FF2B5EF4-FFF2-40B4-BE49-F238E27FC236}">
                <a16:creationId xmlns:a16="http://schemas.microsoft.com/office/drawing/2014/main" id="{62F04FA2-D79E-4610-6C9B-0344831FAF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0015" y="1092501"/>
            <a:ext cx="539778" cy="546128"/>
          </a:xfrm>
        </p:spPr>
      </p:pic>
      <p:pic>
        <p:nvPicPr>
          <p:cNvPr id="4" name="Image 3">
            <a:extLst>
              <a:ext uri="{FF2B5EF4-FFF2-40B4-BE49-F238E27FC236}">
                <a16:creationId xmlns:a16="http://schemas.microsoft.com/office/drawing/2014/main" id="{E5238D83-050D-F680-DDFE-A7E520D23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57" y="1769734"/>
            <a:ext cx="11217543" cy="4997502"/>
          </a:xfrm>
          <a:prstGeom prst="rect">
            <a:avLst/>
          </a:prstGeom>
        </p:spPr>
      </p:pic>
      <p:sp>
        <p:nvSpPr>
          <p:cNvPr id="8" name="Rectangle : coins arrondis 7">
            <a:extLst>
              <a:ext uri="{FF2B5EF4-FFF2-40B4-BE49-F238E27FC236}">
                <a16:creationId xmlns:a16="http://schemas.microsoft.com/office/drawing/2014/main" id="{43C2A845-3AD0-0917-EE0F-8DACD3D1C4B6}"/>
              </a:ext>
            </a:extLst>
          </p:cNvPr>
          <p:cNvSpPr/>
          <p:nvPr/>
        </p:nvSpPr>
        <p:spPr bwMode="auto">
          <a:xfrm>
            <a:off x="0" y="11873"/>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9" name="Image 8">
            <a:extLst>
              <a:ext uri="{FF2B5EF4-FFF2-40B4-BE49-F238E27FC236}">
                <a16:creationId xmlns:a16="http://schemas.microsoft.com/office/drawing/2014/main" id="{2B50DE41-366D-E538-C8F4-169531DCFD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00" y="42123"/>
            <a:ext cx="720000" cy="720000"/>
          </a:xfrm>
          <a:prstGeom prst="rect">
            <a:avLst/>
          </a:prstGeom>
        </p:spPr>
      </p:pic>
      <p:pic>
        <p:nvPicPr>
          <p:cNvPr id="5" name="Image 4">
            <a:extLst>
              <a:ext uri="{FF2B5EF4-FFF2-40B4-BE49-F238E27FC236}">
                <a16:creationId xmlns:a16="http://schemas.microsoft.com/office/drawing/2014/main" id="{0506AFE6-5AE2-8F19-6C10-01ABBC21A8C8}"/>
              </a:ext>
            </a:extLst>
          </p:cNvPr>
          <p:cNvPicPr>
            <a:picLocks noChangeAspect="1"/>
          </p:cNvPicPr>
          <p:nvPr/>
        </p:nvPicPr>
        <p:blipFill>
          <a:blip r:embed="rId6"/>
          <a:stretch>
            <a:fillRect/>
          </a:stretch>
        </p:blipFill>
        <p:spPr>
          <a:xfrm>
            <a:off x="10883944" y="3611577"/>
            <a:ext cx="739999" cy="180000"/>
          </a:xfrm>
          <a:prstGeom prst="rect">
            <a:avLst/>
          </a:prstGeom>
        </p:spPr>
      </p:pic>
    </p:spTree>
    <p:extLst>
      <p:ext uri="{BB962C8B-B14F-4D97-AF65-F5344CB8AC3E}">
        <p14:creationId xmlns:p14="http://schemas.microsoft.com/office/powerpoint/2010/main" val="18779854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mation-sudo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que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Masque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asque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que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que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que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que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que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que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ation PPT" ma:contentTypeID="0x0101006CB4AB078024F24B9AD5E0923C09BE39010407020200088AEC4F79217D4EA1F7B9D01DFD78F3" ma:contentTypeVersion="18" ma:contentTypeDescription="" ma:contentTypeScope="" ma:versionID="549e32bc939db7be28ade57397e097a4">
  <xsd:schema xmlns:xsd="http://www.w3.org/2001/XMLSchema" xmlns:xs="http://www.w3.org/2001/XMLSchema" xmlns:p="http://schemas.microsoft.com/office/2006/metadata/properties" xmlns:ns2="9daed285-81c3-49ff-b705-bbc26c42e2d0" xmlns:ns3="75f3bf87-bc9b-423f-98a5-e304451f6252" xmlns:ns4="http://schemas.microsoft.com/sharepoint/v3/fields" targetNamespace="http://schemas.microsoft.com/office/2006/metadata/properties" ma:root="true" ma:fieldsID="977375c649443f6d1b5df469e5a34484" ns2:_="" ns3:_="" ns4:_="">
    <xsd:import namespace="9daed285-81c3-49ff-b705-bbc26c42e2d0"/>
    <xsd:import namespace="75f3bf87-bc9b-423f-98a5-e304451f6252"/>
    <xsd:import namespace="http://schemas.microsoft.com/sharepoint/v3/fields"/>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3:Année" minOccurs="0"/>
                <xsd:element ref="ns4:_DCDateCreated" minOccurs="0"/>
                <xsd:element ref="ns2:Tags" minOccurs="0"/>
                <xsd:element ref="ns2:Lieu_x0020_de_x0020_la_x0020_formation" minOccurs="0"/>
                <xsd:element ref="ns2:N_x00b0__x0020_session" minOccurs="0"/>
                <xsd:element ref="ns2:Exaged_DocName" minOccurs="0"/>
                <xsd:element ref="ns2:Nom_x0020_de_x0020_la_x0020_formation" minOccurs="0"/>
                <xsd:element ref="ns2:Type_x0020_spec" minOccurs="0"/>
                <xsd:element ref="ns2:Sujet_x0020_convention" minOccurs="0"/>
                <xsd:element ref="ns2:Type_x0020_de_x0020_document_x0020_technique" minOccurs="0"/>
                <xsd:element ref="ns3:Nom_x0020_du_x0020_marché" minOccurs="0"/>
                <xsd:element ref="ns3:Liste_x0020_machines-serveurs" minOccurs="0"/>
                <xsd:element ref="ns2:Liste_x0020_des_x0020_application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ed285-81c3-49ff-b705-bbc26c42e2d0"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ma:readOnly="fals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ma:readOnly="false">
      <xsd:simpleType>
        <xsd:restriction base="dms:Choice">
          <xsd:enumeration value="A renseigner"/>
          <xsd:enumeration value="ACT"/>
          <xsd:enumeration value="AFE"/>
          <xsd:enumeration value="AFY"/>
          <xsd:enumeration value="AGT"/>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E"/>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A"/>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NMN"/>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ma:readOnly="false">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ma:readOnly="false">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Tags" ma:index="10" nillable="true" ma:displayName="Tags" ma:internalName="Tags" ma:readOnly="false">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ma:readOnly="false">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Exaged_DocName" ma:index="14" nillable="true" ma:displayName="Nom du document" ma:hidden="true" ma:internalName="Exaged_DocName" ma:readOnly="false">
      <xsd:simpleType>
        <xsd:restriction base="dms:Text"/>
      </xsd:simpleType>
    </xsd:element>
    <xsd:element name="Nom_x0020_de_x0020_la_x0020_formation" ma:index="20" nillable="true" ma:displayName="Liste des formations" ma:default="A renseigner" ma:format="Dropdown"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element name="Type_x0020_spec" ma:index="21"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Sujet_x0020_convention" ma:index="22"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e_x0020_document_x0020_technique" ma:index="23"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Liste_x0020_des_x0020_applications" ma:index="26" nillable="true" ma:displayName="Liste des applications" ma:default="Autre" ma:format="Dropdown" ma:internalName="Liste_x0020_des_x0020_applications" ma:readOnly="false">
      <xsd:simpleType>
        <xsd:restriction base="dms:Choice">
          <xsd:enumeration value="Autre"/>
          <xsd:enumeration value="ABESstp"/>
          <xsd:enumeration value="APCC"/>
          <xsd:enumeration value="API"/>
          <xsd:enumeration value="Archives Elsevier"/>
          <xsd:enumeration value="Bacon"/>
          <xsd:enumeration value="Bazar"/>
          <xsd:enumeration value="Bibserv"/>
          <xsd:enumeration value="Bifor"/>
          <xsd:enumeration value="Bodet"/>
          <xsd:enumeration value="BOUDA"/>
          <xsd:enumeration value="Calames"/>
          <xsd:enumeration value="CBS"/>
          <xsd:enumeration value="Cidemis"/>
          <xsd:enumeration value="Colodus"/>
          <xsd:enumeration value="Demande exemplarisation"/>
          <xsd:enumeration value="DocBook-Upcast"/>
          <xsd:enumeration value="Export à la demande"/>
          <xsd:enumeration value="Finances"/>
          <xsd:enumeration value="Formulaires"/>
          <xsd:enumeration value="GALA"/>
          <xsd:enumeration value="Girafe"/>
          <xsd:enumeration value="GTD"/>
          <xsd:enumeration value="Guide méthodo"/>
          <xsd:enumeration value="Hub"/>
          <xsd:enumeration value="IdRef"/>
          <xsd:enumeration value="LAGAF"/>
          <xsd:enumeration value="LN"/>
          <xsd:enumeration value="Logiciels Windows"/>
          <xsd:enumeration value="Messagerie - Listes"/>
          <xsd:enumeration value="Micro webservices"/>
          <xsd:enumeration value="Moodle"/>
          <xsd:enumeration value="Numes"/>
          <xsd:enumeration value="Périscope"/>
          <xsd:enumeration value="PRADA"/>
          <xsd:enumeration value="PSI"/>
          <xsd:enumeration value="Qualinca"/>
          <xsd:enumeration value="RAFA"/>
          <xsd:enumeration value="Réseau"/>
          <xsd:enumeration value="Scenari"/>
          <xsd:enumeration value="Sécurité"/>
          <xsd:enumeration value="Self"/>
          <xsd:enumeration value="SGBm"/>
          <xsd:enumeration value="SI interne"/>
          <xsd:enumeration value="Signets Universités"/>
          <xsd:enumeration value="Site de veille"/>
          <xsd:enumeration value="Site ABES"/>
          <xsd:enumeration value="SNEG"/>
          <xsd:enumeration value="SolrTotal"/>
          <xsd:enumeration value="STAR"/>
          <xsd:enumeration value="Stockage"/>
          <xsd:enumeration value="STEP"/>
          <xsd:enumeration value="Sudoc"/>
          <xsd:enumeration value="Sudoc local"/>
          <xsd:enumeration value="SyRHA"/>
          <xsd:enumeration value="Theses.fr"/>
          <xsd:enumeration value="Transition biblio"/>
          <xsd:enumeration value="Upcast"/>
          <xsd:enumeration value="Webex"/>
          <xsd:enumeration value="Webstats"/>
          <xsd:enumeration value="WinIBW"/>
          <xsd:enumeration value="Winniprint"/>
        </xsd:restriction>
      </xsd:simpleType>
    </xsd:element>
  </xsd:schema>
  <xsd:schema xmlns:xsd="http://www.w3.org/2001/XMLSchema" xmlns:xs="http://www.w3.org/2001/XMLSchema" xmlns:dms="http://schemas.microsoft.com/office/2006/documentManagement/types" xmlns:pc="http://schemas.microsoft.com/office/infopath/2007/PartnerControls" targetNamespace="75f3bf87-bc9b-423f-98a5-e304451f6252" elementFormDefault="qualified">
    <xsd:import namespace="http://schemas.microsoft.com/office/2006/documentManagement/types"/>
    <xsd:import namespace="http://schemas.microsoft.com/office/infopath/2007/PartnerControls"/>
    <xsd:element name="Année" ma:index="6" nillable="true" ma:displayName="Année" ma:default="A renseigner" ma:format="Dropdown" ma:internalName="Ann_x00e9_e" ma:readOnly="false">
      <xsd:simpleType>
        <xsd:restriction base="dms:Choice">
          <xsd:enumeration value="A renseigner"/>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Nom_x0020_du_x0020_marché" ma:index="24"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Liste_x0020_machines-serveurs" ma:index="25" nillable="true" ma:displayName="Liste des machines-serveurs" ma:default="à renseigner" ma:format="Dropdown" ma:internalName="Liste_x0020_machines_x002d_serveurs" ma:readOnly="false">
      <xsd:simpleType>
        <xsd:restriction base="dms:Choice">
          <xsd:enumeration value="à renseigner"/>
          <xsd:enumeration value="actif réseau"/>
          <xsd:enumeration value="antivirus"/>
          <xsd:enumeration value="baie de stockage"/>
          <xsd:enumeration value="imprimantes"/>
          <xsd:enumeration value="messagerie"/>
          <xsd:enumeration value="visioconférence"/>
          <xsd:enumeration value="sauvegarde"/>
          <xsd:enumeration value="téléphone"/>
          <xsd:enumeration value="se linux unix"/>
          <xsd:enumeration value="se linux"/>
          <xsd:enumeration value="se unix"/>
          <xsd:enumeration value="se windows"/>
          <xsd:enumeration value="serveur socle"/>
          <xsd:enumeration value="serveur virtuel"/>
          <xsd:enumeration value="solaris"/>
          <xsd:enumeration value="station de travail"/>
        </xsd:restriction>
      </xsd:simple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ObjectDetectorVersions" ma:index="29" nillable="true" ma:displayName="MediaServiceObjectDetectorVersions" ma:description="" ma:hidden="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CDateCreated xmlns="http://schemas.microsoft.com/sharepoint/v3/fields">2023-09-28T22:00:00+00:00</_DCDateCreated>
    <Lieu_x0020_de_x0020_la_x0020_formation xmlns="9daed285-81c3-49ff-b705-bbc26c42e2d0">A renseigner</Lieu_x0020_de_x0020_la_x0020_formation>
    <Exaged_DocName xmlns="9daed285-81c3-49ff-b705-bbc26c42e2d0" xsi:nil="true"/>
    <Etat_x0020_du_x0020_document xmlns="9daed285-81c3-49ff-b705-bbc26c42e2d0">Document de travail</Etat_x0020_du_x0020_document>
    <Nom_x0020_de_x0020_la_x0020_formation xmlns="9daed285-81c3-49ff-b705-bbc26c42e2d0">A renseigner</Nom_x0020_de_x0020_la_x0020_formation>
    <TRI xmlns="9daed285-81c3-49ff-b705-bbc26c42e2d0">MPA</TRI>
    <Tags xmlns="9daed285-81c3-49ff-b705-bbc26c42e2d0" xsi:nil="true"/>
    <Structure xmlns="9daed285-81c3-49ff-b705-bbc26c42e2d0">ABES</Structure>
    <Type_x0020_de_x0020_document_x0020_standard xmlns="9daed285-81c3-49ff-b705-bbc26c42e2d0">Support</Type_x0020_de_x0020_document_x0020_standard>
    <N_x00b0__x0020_session xmlns="9daed285-81c3-49ff-b705-bbc26c42e2d0" xsi:nil="true"/>
    <Nom_x0020_du_x0020_marché xmlns="75f3bf87-bc9b-423f-98a5-e304451f6252" xsi:nil="true"/>
    <Type_x0020_spec xmlns="9daed285-81c3-49ff-b705-bbc26c42e2d0" xsi:nil="true"/>
    <Type_x0020_de_x0020_document_x0020_technique xmlns="9daed285-81c3-49ff-b705-bbc26c42e2d0" xsi:nil="true"/>
    <Liste_x0020_machines-serveurs xmlns="75f3bf87-bc9b-423f-98a5-e304451f6252" xsi:nil="true"/>
    <Sujet_x0020_convention xmlns="9daed285-81c3-49ff-b705-bbc26c42e2d0" xsi:nil="true"/>
    <Liste_x0020_des_x0020_applications xmlns="9daed285-81c3-49ff-b705-bbc26c42e2d0" xsi:nil="true"/>
    <Année xmlns="75f3bf87-bc9b-423f-98a5-e304451f6252">2023</Année>
  </documentManagement>
</p:properties>
</file>

<file path=customXml/itemProps1.xml><?xml version="1.0" encoding="utf-8"?>
<ds:datastoreItem xmlns:ds="http://schemas.openxmlformats.org/officeDocument/2006/customXml" ds:itemID="{8F6251AB-DE14-4C77-AABD-52579C3EFC5D}"/>
</file>

<file path=customXml/itemProps2.xml><?xml version="1.0" encoding="utf-8"?>
<ds:datastoreItem xmlns:ds="http://schemas.openxmlformats.org/officeDocument/2006/customXml" ds:itemID="{93FD2B95-D7EE-476D-A6C2-8FA7650EFD54}"/>
</file>

<file path=customXml/itemProps3.xml><?xml version="1.0" encoding="utf-8"?>
<ds:datastoreItem xmlns:ds="http://schemas.openxmlformats.org/officeDocument/2006/customXml" ds:itemID="{AC5DC29D-CB2D-48B4-8FE7-F7881E2E5976}"/>
</file>

<file path=docProps/app.xml><?xml version="1.0" encoding="utf-8"?>
<Properties xmlns="http://schemas.openxmlformats.org/officeDocument/2006/extended-properties" xmlns:vt="http://schemas.openxmlformats.org/officeDocument/2006/docPropsVTypes">
  <TotalTime>904</TotalTime>
  <Words>2068</Words>
  <Application>Microsoft Office PowerPoint</Application>
  <PresentationFormat>Grand écran</PresentationFormat>
  <Paragraphs>171</Paragraphs>
  <Slides>14</Slides>
  <Notes>14</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14</vt:i4>
      </vt:variant>
    </vt:vector>
  </HeadingPairs>
  <TitlesOfParts>
    <vt:vector size="26" baseType="lpstr">
      <vt:lpstr>Arial</vt:lpstr>
      <vt:lpstr>Arial Narrow</vt:lpstr>
      <vt:lpstr>Calibri</vt:lpstr>
      <vt:lpstr>Calibri Light</vt:lpstr>
      <vt:lpstr>Fira Sans Extra Condensed</vt:lpstr>
      <vt:lpstr>Fira Sans SemiBold</vt:lpstr>
      <vt:lpstr>Times New Roman</vt:lpstr>
      <vt:lpstr>Verdana</vt:lpstr>
      <vt:lpstr>Wingdings</vt:lpstr>
      <vt:lpstr>Thème Office</vt:lpstr>
      <vt:lpstr>formation-sudoc</vt:lpstr>
      <vt:lpstr>MasquePresentation</vt:lpstr>
      <vt:lpstr>Présentation PowerPoint</vt:lpstr>
      <vt:lpstr>Présentation PowerPoint</vt:lpstr>
      <vt:lpstr>Présentation PowerPoint</vt:lpstr>
      <vt:lpstr>BACON : un entrepôt de métadonnées de référence</vt:lpstr>
      <vt:lpstr>Les contenus de BACON</vt:lpstr>
      <vt:lpstr>D’où viennent les métadonnées de BACON ?</vt:lpstr>
      <vt:lpstr>La recommandation KBART: un signalement  précis et fiable des ressources électroniques </vt:lpstr>
      <vt:lpstr>Présentation PowerPoint</vt:lpstr>
      <vt:lpstr>Exporter les données de BACON https://bacon.abes.fr/exporter.html </vt:lpstr>
      <vt:lpstr>Une base interrogeable par des webservices</vt:lpstr>
      <vt:lpstr>Quels usages aux contenus de BACON ? </vt:lpstr>
      <vt:lpstr>Présentation PowerPoint</vt:lpstr>
      <vt:lpstr>Les Responsables CR &amp; Bacon</vt:lpstr>
      <vt:lpstr>Des Questions ?</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BACON : des métadonnées libres pour le signalement de la documentation électronique</dc:title>
  <dc:creator>Morgane Parra</dc:creator>
  <cp:keywords/>
  <dc:description/>
  <cp:lastModifiedBy>Morgane Parra</cp:lastModifiedBy>
  <cp:revision>11</cp:revision>
  <cp:lastPrinted>2022-11-14T07:52:56Z</cp:lastPrinted>
  <dcterms:created xsi:type="dcterms:W3CDTF">2022-11-09T08:27:08Z</dcterms:created>
  <dcterms:modified xsi:type="dcterms:W3CDTF">2023-11-07T09:14:53Z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0x0101006CB4AB078024F24B9AD5E0923C09BE39010407020200088AEC4F79217D4EA1F7B9D01DFD78F3</vt:lpwstr>
  </property>
  <property fmtid="{D5CDD505-2E9C-101B-9397-08002B2CF9AE}" pid="3" name="Nom du marché">
    <vt:lpwstr/>
  </property>
  <property fmtid="{D5CDD505-2E9C-101B-9397-08002B2CF9AE}" pid="4" name="Order">
    <vt:r8>19000</vt:r8>
  </property>
  <property fmtid="{D5CDD505-2E9C-101B-9397-08002B2CF9AE}" pid="5" name="Type de document technique">
    <vt:lpwstr/>
  </property>
  <property fmtid="{D5CDD505-2E9C-101B-9397-08002B2CF9AE}" pid="6" name="Liste des applications">
    <vt:lpwstr/>
  </property>
  <property fmtid="{D5CDD505-2E9C-101B-9397-08002B2CF9AE}" pid="7" name="Sujet convention">
    <vt:lpwstr/>
  </property>
  <property fmtid="{D5CDD505-2E9C-101B-9397-08002B2CF9AE}" pid="8" name="_CopySource">
    <vt:lpwstr>https://bouda.abes.fr/FormaUtil/respCR/Supports3/2022_BACON_mpa.pptx</vt:lpwstr>
  </property>
  <property fmtid="{D5CDD505-2E9C-101B-9397-08002B2CF9AE}" pid="9" name="xd_ProgID">
    <vt:lpwstr/>
  </property>
  <property fmtid="{D5CDD505-2E9C-101B-9397-08002B2CF9AE}" pid="10" name="Liste machines-serveurs">
    <vt:lpwstr/>
  </property>
  <property fmtid="{D5CDD505-2E9C-101B-9397-08002B2CF9AE}" pid="11" name="TemplateUrl">
    <vt:lpwstr/>
  </property>
  <property fmtid="{D5CDD505-2E9C-101B-9397-08002B2CF9AE}" pid="12" name="Type spec">
    <vt:lpwstr/>
  </property>
  <property fmtid="{D5CDD505-2E9C-101B-9397-08002B2CF9AE}" pid="13" name="Agent Abes">
    <vt:lpwstr/>
  </property>
</Properties>
</file>