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3.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4.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6.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7.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8.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9.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20.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21.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22.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23.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3"/>
  </p:notesMasterIdLst>
  <p:handoutMasterIdLst>
    <p:handoutMasterId r:id="rId34"/>
  </p:handoutMasterIdLst>
  <p:sldIdLst>
    <p:sldId id="256" r:id="rId5"/>
    <p:sldId id="258" r:id="rId6"/>
    <p:sldId id="292" r:id="rId7"/>
    <p:sldId id="271" r:id="rId8"/>
    <p:sldId id="272" r:id="rId9"/>
    <p:sldId id="293" r:id="rId10"/>
    <p:sldId id="273" r:id="rId11"/>
    <p:sldId id="295" r:id="rId12"/>
    <p:sldId id="274" r:id="rId13"/>
    <p:sldId id="275" r:id="rId14"/>
    <p:sldId id="276" r:id="rId15"/>
    <p:sldId id="278" r:id="rId16"/>
    <p:sldId id="277" r:id="rId17"/>
    <p:sldId id="280" r:id="rId18"/>
    <p:sldId id="281" r:id="rId19"/>
    <p:sldId id="279" r:id="rId20"/>
    <p:sldId id="282" r:id="rId21"/>
    <p:sldId id="283" r:id="rId22"/>
    <p:sldId id="284" r:id="rId23"/>
    <p:sldId id="285" r:id="rId24"/>
    <p:sldId id="286" r:id="rId25"/>
    <p:sldId id="287" r:id="rId26"/>
    <p:sldId id="288" r:id="rId27"/>
    <p:sldId id="291" r:id="rId28"/>
    <p:sldId id="289" r:id="rId29"/>
    <p:sldId id="269" r:id="rId30"/>
    <p:sldId id="296" r:id="rId31"/>
    <p:sldId id="290" r:id="rId32"/>
  </p:sldIdLst>
  <p:sldSz cx="9144000" cy="6858000" type="screen4x3"/>
  <p:notesSz cx="7099300"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E2E2"/>
    <a:srgbClr val="1E2B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34" autoAdjust="0"/>
    <p:restoredTop sz="65362" autoAdjust="0"/>
  </p:normalViewPr>
  <p:slideViewPr>
    <p:cSldViewPr>
      <p:cViewPr varScale="1">
        <p:scale>
          <a:sx n="76" d="100"/>
          <a:sy n="76" d="100"/>
        </p:scale>
        <p:origin x="2436"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2" d="100"/>
          <a:sy n="82" d="100"/>
        </p:scale>
        <p:origin x="397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j.mistral\Desktop\PCPP\PCPP_indicateurs_sept_19.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j.mistral\Desktop\PCPP\PCPP_indicateurs_sept_19.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j.mistral\Desktop\PCPP\PCPP_indicateurs_sept_19.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j.mistral\Desktop\PCPP\PCPP_indicateurs_sept_19.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j.mistral\Desktop\PCPP\PCPP_indicateurs_sept_19.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j.mistral\Desktop\PCPP\PCPP_indicateurs_sept_19.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j.mistral\Desktop\PCPP\PCPP_indicateurs_sept_19.xlsx" TargetMode="External"/><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3" Type="http://schemas.openxmlformats.org/officeDocument/2006/relationships/oleObject" Target="file:///C:\Users\j.mistral\Desktop\PCPP\PCPP_indicateurs_sept_19.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j.mistral\Desktop\PCPP\PCPP_indicateurs_sept_19.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j.mistral\Desktop\PCPP\PCPP_indicateurs_sept_19.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j.mistral\Desktop\PCPP\PCPP_indicateurs_sept_19.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j.mistral\Desktop\PCPP\PCPP_indicateurs_sept_19.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j.mistral\Desktop\PCPP\PCPP_indicateurs_sept_19.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j.mistral\Desktop\PCPP\PCPP_indicateurs_sept_19.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j.mistral\Desktop\PCPP\PCPP_indicateurs_sept_19.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PCPP_indicateurs_sept_19!$D$1</c:f>
              <c:strCache>
                <c:ptCount val="1"/>
                <c:pt idx="0">
                  <c:v>Nombre de notices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extLst/>
            </c:strRef>
          </c:cat>
          <c:val>
            <c:numRef>
              <c:f>PCPP_indicateurs_sept_19!$D$2:$D$39</c:f>
              <c:numCache>
                <c:formatCode>General</c:formatCode>
                <c:ptCount val="36"/>
                <c:pt idx="0">
                  <c:v>50</c:v>
                </c:pt>
                <c:pt idx="1">
                  <c:v>671</c:v>
                </c:pt>
                <c:pt idx="2">
                  <c:v>1168</c:v>
                </c:pt>
                <c:pt idx="3">
                  <c:v>809</c:v>
                </c:pt>
                <c:pt idx="4">
                  <c:v>5794</c:v>
                </c:pt>
                <c:pt idx="5">
                  <c:v>822</c:v>
                </c:pt>
                <c:pt idx="6">
                  <c:v>870</c:v>
                </c:pt>
                <c:pt idx="7">
                  <c:v>423</c:v>
                </c:pt>
                <c:pt idx="8">
                  <c:v>698</c:v>
                </c:pt>
                <c:pt idx="9">
                  <c:v>500</c:v>
                </c:pt>
                <c:pt idx="10">
                  <c:v>562</c:v>
                </c:pt>
                <c:pt idx="11">
                  <c:v>1077</c:v>
                </c:pt>
                <c:pt idx="12">
                  <c:v>1732</c:v>
                </c:pt>
                <c:pt idx="13">
                  <c:v>559</c:v>
                </c:pt>
                <c:pt idx="14">
                  <c:v>912</c:v>
                </c:pt>
                <c:pt idx="15">
                  <c:v>491</c:v>
                </c:pt>
                <c:pt idx="16">
                  <c:v>110</c:v>
                </c:pt>
                <c:pt idx="17">
                  <c:v>211</c:v>
                </c:pt>
                <c:pt idx="18">
                  <c:v>1053</c:v>
                </c:pt>
                <c:pt idx="19">
                  <c:v>748</c:v>
                </c:pt>
                <c:pt idx="20">
                  <c:v>10825</c:v>
                </c:pt>
                <c:pt idx="21">
                  <c:v>251</c:v>
                </c:pt>
                <c:pt idx="22">
                  <c:v>889</c:v>
                </c:pt>
                <c:pt idx="23">
                  <c:v>2740</c:v>
                </c:pt>
                <c:pt idx="24">
                  <c:v>79</c:v>
                </c:pt>
                <c:pt idx="25">
                  <c:v>922</c:v>
                </c:pt>
                <c:pt idx="26">
                  <c:v>316</c:v>
                </c:pt>
                <c:pt idx="27">
                  <c:v>106</c:v>
                </c:pt>
                <c:pt idx="28">
                  <c:v>934</c:v>
                </c:pt>
                <c:pt idx="29">
                  <c:v>299</c:v>
                </c:pt>
                <c:pt idx="30">
                  <c:v>4870</c:v>
                </c:pt>
                <c:pt idx="31">
                  <c:v>268</c:v>
                </c:pt>
                <c:pt idx="32">
                  <c:v>205</c:v>
                </c:pt>
                <c:pt idx="33">
                  <c:v>72</c:v>
                </c:pt>
                <c:pt idx="34">
                  <c:v>17</c:v>
                </c:pt>
                <c:pt idx="35">
                  <c:v>216</c:v>
                </c:pt>
              </c:numCache>
              <c:extLst/>
            </c:numRef>
          </c:val>
        </c:ser>
        <c:dLbls>
          <c:showLegendKey val="0"/>
          <c:showVal val="1"/>
          <c:showCatName val="0"/>
          <c:showSerName val="0"/>
          <c:showPercent val="0"/>
          <c:showBubbleSize val="0"/>
        </c:dLbls>
        <c:gapWidth val="150"/>
        <c:overlap val="-25"/>
        <c:axId val="106761584"/>
        <c:axId val="106762368"/>
      </c:barChart>
      <c:catAx>
        <c:axId val="106761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06762368"/>
        <c:crosses val="autoZero"/>
        <c:auto val="1"/>
        <c:lblAlgn val="ctr"/>
        <c:lblOffset val="100"/>
        <c:noMultiLvlLbl val="0"/>
      </c:catAx>
      <c:valAx>
        <c:axId val="106762368"/>
        <c:scaling>
          <c:orientation val="minMax"/>
        </c:scaling>
        <c:delete val="1"/>
        <c:axPos val="l"/>
        <c:numFmt formatCode="General" sourceLinked="1"/>
        <c:majorTickMark val="none"/>
        <c:minorTickMark val="none"/>
        <c:tickLblPos val="nextTo"/>
        <c:crossAx val="1067615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PCPP_indicateurs_sept_19!$S$1</c:f>
              <c:strCache>
                <c:ptCount val="1"/>
                <c:pt idx="0">
                  <c:v>Avec indexation liée</c:v>
                </c:pt>
              </c:strCache>
            </c:strRef>
          </c:tx>
          <c:spPr>
            <a:solidFill>
              <a:schemeClr val="accent1"/>
            </a:solidFill>
            <a:ln>
              <a:noFill/>
            </a:ln>
            <a:effectLst/>
          </c:spPr>
          <c:invertIfNegative val="0"/>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f>PCPP_indicateurs_sept_19!$S$2:$S$37</c:f>
              <c:numCache>
                <c:formatCode>General</c:formatCode>
                <c:ptCount val="36"/>
                <c:pt idx="0">
                  <c:v>35</c:v>
                </c:pt>
                <c:pt idx="1">
                  <c:v>488</c:v>
                </c:pt>
                <c:pt idx="2">
                  <c:v>578</c:v>
                </c:pt>
                <c:pt idx="3">
                  <c:v>306</c:v>
                </c:pt>
                <c:pt idx="4">
                  <c:v>2867</c:v>
                </c:pt>
                <c:pt idx="5">
                  <c:v>514</c:v>
                </c:pt>
                <c:pt idx="6">
                  <c:v>634</c:v>
                </c:pt>
                <c:pt idx="7">
                  <c:v>344</c:v>
                </c:pt>
                <c:pt idx="8">
                  <c:v>619</c:v>
                </c:pt>
                <c:pt idx="9">
                  <c:v>251</c:v>
                </c:pt>
                <c:pt idx="10">
                  <c:v>35</c:v>
                </c:pt>
                <c:pt idx="11">
                  <c:v>865</c:v>
                </c:pt>
                <c:pt idx="12">
                  <c:v>400</c:v>
                </c:pt>
                <c:pt idx="13">
                  <c:v>353</c:v>
                </c:pt>
                <c:pt idx="14">
                  <c:v>429</c:v>
                </c:pt>
                <c:pt idx="15">
                  <c:v>215</c:v>
                </c:pt>
                <c:pt idx="16">
                  <c:v>55</c:v>
                </c:pt>
                <c:pt idx="17">
                  <c:v>195</c:v>
                </c:pt>
                <c:pt idx="18">
                  <c:v>626</c:v>
                </c:pt>
                <c:pt idx="19">
                  <c:v>595</c:v>
                </c:pt>
                <c:pt idx="20">
                  <c:v>3345</c:v>
                </c:pt>
                <c:pt idx="21">
                  <c:v>182</c:v>
                </c:pt>
                <c:pt idx="22">
                  <c:v>558</c:v>
                </c:pt>
                <c:pt idx="23">
                  <c:v>1638</c:v>
                </c:pt>
                <c:pt idx="24">
                  <c:v>49</c:v>
                </c:pt>
                <c:pt idx="25">
                  <c:v>570</c:v>
                </c:pt>
                <c:pt idx="26">
                  <c:v>129</c:v>
                </c:pt>
                <c:pt idx="27">
                  <c:v>91</c:v>
                </c:pt>
                <c:pt idx="28">
                  <c:v>219</c:v>
                </c:pt>
                <c:pt idx="29">
                  <c:v>280</c:v>
                </c:pt>
                <c:pt idx="30">
                  <c:v>2694</c:v>
                </c:pt>
                <c:pt idx="31">
                  <c:v>221</c:v>
                </c:pt>
                <c:pt idx="32">
                  <c:v>196</c:v>
                </c:pt>
                <c:pt idx="33">
                  <c:v>48</c:v>
                </c:pt>
                <c:pt idx="34">
                  <c:v>14</c:v>
                </c:pt>
                <c:pt idx="35">
                  <c:v>141</c:v>
                </c:pt>
              </c:numCache>
            </c:numRef>
          </c:val>
        </c:ser>
        <c:ser>
          <c:idx val="1"/>
          <c:order val="1"/>
          <c:tx>
            <c:strRef>
              <c:f>PCPP_indicateurs_sept_19!$T$1</c:f>
              <c:strCache>
                <c:ptCount val="1"/>
                <c:pt idx="0">
                  <c:v>Sans indexation liée</c:v>
                </c:pt>
              </c:strCache>
            </c:strRef>
          </c:tx>
          <c:spPr>
            <a:solidFill>
              <a:schemeClr val="accent2"/>
            </a:solidFill>
            <a:ln>
              <a:noFill/>
            </a:ln>
            <a:effectLst/>
          </c:spPr>
          <c:invertIfNegative val="0"/>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f>PCPP_indicateurs_sept_19!$T$2:$T$37</c:f>
              <c:numCache>
                <c:formatCode>General</c:formatCode>
                <c:ptCount val="36"/>
                <c:pt idx="0">
                  <c:v>15</c:v>
                </c:pt>
                <c:pt idx="1">
                  <c:v>183</c:v>
                </c:pt>
                <c:pt idx="2">
                  <c:v>590</c:v>
                </c:pt>
                <c:pt idx="3">
                  <c:v>503</c:v>
                </c:pt>
                <c:pt idx="4">
                  <c:v>2927</c:v>
                </c:pt>
                <c:pt idx="5">
                  <c:v>308</c:v>
                </c:pt>
                <c:pt idx="6">
                  <c:v>236</c:v>
                </c:pt>
                <c:pt idx="7">
                  <c:v>79</c:v>
                </c:pt>
                <c:pt idx="8">
                  <c:v>79</c:v>
                </c:pt>
                <c:pt idx="9">
                  <c:v>249</c:v>
                </c:pt>
                <c:pt idx="10">
                  <c:v>527</c:v>
                </c:pt>
                <c:pt idx="11">
                  <c:v>212</c:v>
                </c:pt>
                <c:pt idx="12">
                  <c:v>1332</c:v>
                </c:pt>
                <c:pt idx="13">
                  <c:v>206</c:v>
                </c:pt>
                <c:pt idx="14">
                  <c:v>483</c:v>
                </c:pt>
                <c:pt idx="15">
                  <c:v>276</c:v>
                </c:pt>
                <c:pt idx="16">
                  <c:v>55</c:v>
                </c:pt>
                <c:pt idx="17">
                  <c:v>16</c:v>
                </c:pt>
                <c:pt idx="18">
                  <c:v>427</c:v>
                </c:pt>
                <c:pt idx="19">
                  <c:v>153</c:v>
                </c:pt>
                <c:pt idx="20">
                  <c:v>7480</c:v>
                </c:pt>
                <c:pt idx="21">
                  <c:v>69</c:v>
                </c:pt>
                <c:pt idx="22">
                  <c:v>331</c:v>
                </c:pt>
                <c:pt idx="23">
                  <c:v>1102</c:v>
                </c:pt>
                <c:pt idx="24">
                  <c:v>30</c:v>
                </c:pt>
                <c:pt idx="25">
                  <c:v>352</c:v>
                </c:pt>
                <c:pt idx="26">
                  <c:v>187</c:v>
                </c:pt>
                <c:pt idx="27">
                  <c:v>15</c:v>
                </c:pt>
                <c:pt idx="28">
                  <c:v>715</c:v>
                </c:pt>
                <c:pt idx="29">
                  <c:v>19</c:v>
                </c:pt>
                <c:pt idx="30">
                  <c:v>2176</c:v>
                </c:pt>
                <c:pt idx="31">
                  <c:v>47</c:v>
                </c:pt>
                <c:pt idx="32">
                  <c:v>9</c:v>
                </c:pt>
                <c:pt idx="33">
                  <c:v>24</c:v>
                </c:pt>
                <c:pt idx="34">
                  <c:v>3</c:v>
                </c:pt>
                <c:pt idx="35">
                  <c:v>75</c:v>
                </c:pt>
              </c:numCache>
            </c:numRef>
          </c:val>
        </c:ser>
        <c:dLbls>
          <c:showLegendKey val="0"/>
          <c:showVal val="0"/>
          <c:showCatName val="0"/>
          <c:showSerName val="0"/>
          <c:showPercent val="0"/>
          <c:showBubbleSize val="0"/>
        </c:dLbls>
        <c:gapWidth val="150"/>
        <c:overlap val="100"/>
        <c:axId val="175839904"/>
        <c:axId val="175840688"/>
      </c:barChart>
      <c:catAx>
        <c:axId val="175839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5840688"/>
        <c:crosses val="autoZero"/>
        <c:auto val="1"/>
        <c:lblAlgn val="ctr"/>
        <c:lblOffset val="100"/>
        <c:noMultiLvlLbl val="0"/>
      </c:catAx>
      <c:valAx>
        <c:axId val="1758406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583990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f>PCPP_indicateurs_sept_19!$X$2:$X$37</c:f>
              <c:numCache>
                <c:formatCode>General</c:formatCode>
                <c:ptCount val="36"/>
                <c:pt idx="0">
                  <c:v>52</c:v>
                </c:pt>
                <c:pt idx="1">
                  <c:v>4908</c:v>
                </c:pt>
                <c:pt idx="2">
                  <c:v>1319</c:v>
                </c:pt>
                <c:pt idx="3">
                  <c:v>1518</c:v>
                </c:pt>
                <c:pt idx="4">
                  <c:v>5925</c:v>
                </c:pt>
                <c:pt idx="5">
                  <c:v>921</c:v>
                </c:pt>
                <c:pt idx="6">
                  <c:v>936</c:v>
                </c:pt>
                <c:pt idx="7">
                  <c:v>429</c:v>
                </c:pt>
                <c:pt idx="8">
                  <c:v>923</c:v>
                </c:pt>
                <c:pt idx="9">
                  <c:v>2789</c:v>
                </c:pt>
                <c:pt idx="10">
                  <c:v>1008</c:v>
                </c:pt>
                <c:pt idx="11">
                  <c:v>4304</c:v>
                </c:pt>
                <c:pt idx="12">
                  <c:v>2897</c:v>
                </c:pt>
                <c:pt idx="13">
                  <c:v>690</c:v>
                </c:pt>
                <c:pt idx="14">
                  <c:v>1489</c:v>
                </c:pt>
                <c:pt idx="15">
                  <c:v>1587</c:v>
                </c:pt>
                <c:pt idx="16">
                  <c:v>404</c:v>
                </c:pt>
                <c:pt idx="17">
                  <c:v>225</c:v>
                </c:pt>
                <c:pt idx="18">
                  <c:v>1053</c:v>
                </c:pt>
                <c:pt idx="19">
                  <c:v>2292</c:v>
                </c:pt>
                <c:pt idx="20">
                  <c:v>18132</c:v>
                </c:pt>
                <c:pt idx="21">
                  <c:v>1494</c:v>
                </c:pt>
                <c:pt idx="22">
                  <c:v>1141</c:v>
                </c:pt>
                <c:pt idx="23">
                  <c:v>2985</c:v>
                </c:pt>
                <c:pt idx="24">
                  <c:v>113</c:v>
                </c:pt>
                <c:pt idx="25">
                  <c:v>2717</c:v>
                </c:pt>
                <c:pt idx="26">
                  <c:v>1100</c:v>
                </c:pt>
                <c:pt idx="27">
                  <c:v>120</c:v>
                </c:pt>
                <c:pt idx="28">
                  <c:v>986</c:v>
                </c:pt>
                <c:pt idx="29">
                  <c:v>747</c:v>
                </c:pt>
                <c:pt idx="30">
                  <c:v>5530</c:v>
                </c:pt>
                <c:pt idx="31">
                  <c:v>268</c:v>
                </c:pt>
                <c:pt idx="32">
                  <c:v>213</c:v>
                </c:pt>
                <c:pt idx="33">
                  <c:v>175</c:v>
                </c:pt>
                <c:pt idx="34">
                  <c:v>17</c:v>
                </c:pt>
                <c:pt idx="35">
                  <c:v>227</c:v>
                </c:pt>
              </c:numCache>
            </c:numRef>
          </c:val>
          <c:extLst>
            <c:ext xmlns:c15="http://schemas.microsoft.com/office/drawing/2012/chart" uri="{02D57815-91ED-43cb-92C2-25804820EDAC}">
              <c15:filteredSeriesTitle>
                <c15:tx>
                  <c:strRef>
                    <c:extLst>
                      <c:ext uri="{02D57815-91ED-43cb-92C2-25804820EDAC}">
                        <c15:formulaRef>
                          <c15:sqref>PCPP_indicateurs_sept_19!$X$1</c15:sqref>
                        </c15:formulaRef>
                      </c:ext>
                    </c:extLst>
                    <c:strCache>
                      <c:ptCount val="1"/>
                      <c:pt idx="0">
                        <c:v>Nombre Exemplaires</c:v>
                      </c:pt>
                    </c:strCache>
                  </c:strRef>
                </c15:tx>
              </c15:filteredSeriesTitle>
            </c:ext>
          </c:extLst>
        </c:ser>
        <c:dLbls>
          <c:showLegendKey val="0"/>
          <c:showVal val="1"/>
          <c:showCatName val="0"/>
          <c:showSerName val="0"/>
          <c:showPercent val="0"/>
          <c:showBubbleSize val="0"/>
        </c:dLbls>
        <c:gapWidth val="150"/>
        <c:overlap val="-25"/>
        <c:axId val="175843040"/>
        <c:axId val="175844216"/>
      </c:barChart>
      <c:catAx>
        <c:axId val="175843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5844216"/>
        <c:crosses val="autoZero"/>
        <c:auto val="1"/>
        <c:lblAlgn val="ctr"/>
        <c:lblOffset val="100"/>
        <c:noMultiLvlLbl val="0"/>
      </c:catAx>
      <c:valAx>
        <c:axId val="175844216"/>
        <c:scaling>
          <c:orientation val="minMax"/>
        </c:scaling>
        <c:delete val="1"/>
        <c:axPos val="l"/>
        <c:numFmt formatCode="General" sourceLinked="1"/>
        <c:majorTickMark val="none"/>
        <c:minorTickMark val="none"/>
        <c:tickLblPos val="nextTo"/>
        <c:crossAx val="1758430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PCPP_indicateurs_sept_19!$AA$1</c:f>
              <c:strCache>
                <c:ptCount val="1"/>
                <c:pt idx="0">
                  <c:v>Exemplaires avec 955</c:v>
                </c:pt>
              </c:strCache>
            </c:strRef>
          </c:tx>
          <c:spPr>
            <a:solidFill>
              <a:schemeClr val="accent1"/>
            </a:solidFill>
            <a:ln>
              <a:noFill/>
            </a:ln>
            <a:effectLst/>
          </c:spPr>
          <c:invertIfNegative val="0"/>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f>PCPP_indicateurs_sept_19!$AA$2:$AA$37</c:f>
              <c:numCache>
                <c:formatCode>General</c:formatCode>
                <c:ptCount val="36"/>
                <c:pt idx="0">
                  <c:v>50</c:v>
                </c:pt>
                <c:pt idx="1">
                  <c:v>4701</c:v>
                </c:pt>
                <c:pt idx="2">
                  <c:v>1317</c:v>
                </c:pt>
                <c:pt idx="3">
                  <c:v>1501</c:v>
                </c:pt>
                <c:pt idx="4">
                  <c:v>5924</c:v>
                </c:pt>
                <c:pt idx="5">
                  <c:v>921</c:v>
                </c:pt>
                <c:pt idx="6">
                  <c:v>934</c:v>
                </c:pt>
                <c:pt idx="7">
                  <c:v>429</c:v>
                </c:pt>
                <c:pt idx="8">
                  <c:v>922</c:v>
                </c:pt>
                <c:pt idx="9">
                  <c:v>2786</c:v>
                </c:pt>
                <c:pt idx="10">
                  <c:v>1001</c:v>
                </c:pt>
                <c:pt idx="11">
                  <c:v>4272</c:v>
                </c:pt>
                <c:pt idx="12">
                  <c:v>2857</c:v>
                </c:pt>
                <c:pt idx="13">
                  <c:v>689</c:v>
                </c:pt>
                <c:pt idx="14">
                  <c:v>1418</c:v>
                </c:pt>
                <c:pt idx="15">
                  <c:v>1535</c:v>
                </c:pt>
                <c:pt idx="16">
                  <c:v>385</c:v>
                </c:pt>
                <c:pt idx="17">
                  <c:v>225</c:v>
                </c:pt>
                <c:pt idx="18">
                  <c:v>1052</c:v>
                </c:pt>
                <c:pt idx="19">
                  <c:v>2244</c:v>
                </c:pt>
                <c:pt idx="20">
                  <c:v>18040</c:v>
                </c:pt>
                <c:pt idx="21">
                  <c:v>1443</c:v>
                </c:pt>
                <c:pt idx="22">
                  <c:v>1141</c:v>
                </c:pt>
                <c:pt idx="23">
                  <c:v>2981</c:v>
                </c:pt>
                <c:pt idx="24">
                  <c:v>113</c:v>
                </c:pt>
                <c:pt idx="25">
                  <c:v>2628</c:v>
                </c:pt>
                <c:pt idx="26">
                  <c:v>1097</c:v>
                </c:pt>
                <c:pt idx="27">
                  <c:v>120</c:v>
                </c:pt>
                <c:pt idx="28">
                  <c:v>986</c:v>
                </c:pt>
                <c:pt idx="29">
                  <c:v>737</c:v>
                </c:pt>
                <c:pt idx="30">
                  <c:v>5529</c:v>
                </c:pt>
                <c:pt idx="31">
                  <c:v>268</c:v>
                </c:pt>
                <c:pt idx="32">
                  <c:v>213</c:v>
                </c:pt>
                <c:pt idx="33">
                  <c:v>175</c:v>
                </c:pt>
                <c:pt idx="34">
                  <c:v>17</c:v>
                </c:pt>
                <c:pt idx="35">
                  <c:v>227</c:v>
                </c:pt>
              </c:numCache>
            </c:numRef>
          </c:val>
        </c:ser>
        <c:ser>
          <c:idx val="1"/>
          <c:order val="1"/>
          <c:tx>
            <c:strRef>
              <c:f>PCPP_indicateurs_sept_19!$AB$1</c:f>
              <c:strCache>
                <c:ptCount val="1"/>
                <c:pt idx="0">
                  <c:v>Exemplaires sans 955</c:v>
                </c:pt>
              </c:strCache>
            </c:strRef>
          </c:tx>
          <c:spPr>
            <a:solidFill>
              <a:schemeClr val="accent2"/>
            </a:solidFill>
            <a:ln>
              <a:noFill/>
            </a:ln>
            <a:effectLst/>
          </c:spPr>
          <c:invertIfNegative val="0"/>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f>PCPP_indicateurs_sept_19!$AB$2:$AB$37</c:f>
              <c:numCache>
                <c:formatCode>General</c:formatCode>
                <c:ptCount val="36"/>
                <c:pt idx="0">
                  <c:v>2</c:v>
                </c:pt>
                <c:pt idx="1">
                  <c:v>207</c:v>
                </c:pt>
                <c:pt idx="2">
                  <c:v>2</c:v>
                </c:pt>
                <c:pt idx="3">
                  <c:v>17</c:v>
                </c:pt>
                <c:pt idx="4">
                  <c:v>1</c:v>
                </c:pt>
                <c:pt idx="5">
                  <c:v>0</c:v>
                </c:pt>
                <c:pt idx="6">
                  <c:v>2</c:v>
                </c:pt>
                <c:pt idx="7">
                  <c:v>0</c:v>
                </c:pt>
                <c:pt idx="8">
                  <c:v>1</c:v>
                </c:pt>
                <c:pt idx="9">
                  <c:v>3</c:v>
                </c:pt>
                <c:pt idx="10">
                  <c:v>7</c:v>
                </c:pt>
                <c:pt idx="11">
                  <c:v>32</c:v>
                </c:pt>
                <c:pt idx="12">
                  <c:v>40</c:v>
                </c:pt>
                <c:pt idx="13">
                  <c:v>1</c:v>
                </c:pt>
                <c:pt idx="14">
                  <c:v>71</c:v>
                </c:pt>
                <c:pt idx="15">
                  <c:v>52</c:v>
                </c:pt>
                <c:pt idx="16">
                  <c:v>19</c:v>
                </c:pt>
                <c:pt idx="17">
                  <c:v>0</c:v>
                </c:pt>
                <c:pt idx="18">
                  <c:v>1</c:v>
                </c:pt>
                <c:pt idx="19">
                  <c:v>48</c:v>
                </c:pt>
                <c:pt idx="20">
                  <c:v>92</c:v>
                </c:pt>
                <c:pt idx="21">
                  <c:v>51</c:v>
                </c:pt>
                <c:pt idx="22">
                  <c:v>0</c:v>
                </c:pt>
                <c:pt idx="23">
                  <c:v>4</c:v>
                </c:pt>
                <c:pt idx="24">
                  <c:v>0</c:v>
                </c:pt>
                <c:pt idx="25">
                  <c:v>89</c:v>
                </c:pt>
                <c:pt idx="26">
                  <c:v>3</c:v>
                </c:pt>
                <c:pt idx="27">
                  <c:v>0</c:v>
                </c:pt>
                <c:pt idx="28">
                  <c:v>0</c:v>
                </c:pt>
                <c:pt idx="29">
                  <c:v>10</c:v>
                </c:pt>
                <c:pt idx="30">
                  <c:v>1</c:v>
                </c:pt>
                <c:pt idx="31">
                  <c:v>0</c:v>
                </c:pt>
                <c:pt idx="32">
                  <c:v>0</c:v>
                </c:pt>
                <c:pt idx="33">
                  <c:v>0</c:v>
                </c:pt>
                <c:pt idx="34">
                  <c:v>0</c:v>
                </c:pt>
                <c:pt idx="35">
                  <c:v>0</c:v>
                </c:pt>
              </c:numCache>
            </c:numRef>
          </c:val>
        </c:ser>
        <c:dLbls>
          <c:showLegendKey val="0"/>
          <c:showVal val="0"/>
          <c:showCatName val="0"/>
          <c:showSerName val="0"/>
          <c:showPercent val="0"/>
          <c:showBubbleSize val="0"/>
        </c:dLbls>
        <c:gapWidth val="150"/>
        <c:overlap val="100"/>
        <c:axId val="175845392"/>
        <c:axId val="176161736"/>
      </c:barChart>
      <c:catAx>
        <c:axId val="175845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6161736"/>
        <c:crosses val="autoZero"/>
        <c:auto val="1"/>
        <c:lblAlgn val="ctr"/>
        <c:lblOffset val="100"/>
        <c:noMultiLvlLbl val="0"/>
      </c:catAx>
      <c:valAx>
        <c:axId val="1761617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584539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PCPP_indicateurs_sept_19!$AC$1</c:f>
              <c:strCache>
                <c:ptCount val="1"/>
                <c:pt idx="0">
                  <c:v>Exemplaires avec 959</c:v>
                </c:pt>
              </c:strCache>
            </c:strRef>
          </c:tx>
          <c:spPr>
            <a:solidFill>
              <a:schemeClr val="accent1"/>
            </a:solidFill>
            <a:ln>
              <a:noFill/>
            </a:ln>
            <a:effectLst/>
          </c:spPr>
          <c:invertIfNegative val="0"/>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f>PCPP_indicateurs_sept_19!$AC$2:$AC$37</c:f>
              <c:numCache>
                <c:formatCode>General</c:formatCode>
                <c:ptCount val="36"/>
                <c:pt idx="0">
                  <c:v>1</c:v>
                </c:pt>
                <c:pt idx="1">
                  <c:v>402</c:v>
                </c:pt>
                <c:pt idx="2">
                  <c:v>110</c:v>
                </c:pt>
                <c:pt idx="3">
                  <c:v>350</c:v>
                </c:pt>
                <c:pt idx="4">
                  <c:v>88</c:v>
                </c:pt>
                <c:pt idx="5">
                  <c:v>23</c:v>
                </c:pt>
                <c:pt idx="6">
                  <c:v>59</c:v>
                </c:pt>
                <c:pt idx="7">
                  <c:v>17</c:v>
                </c:pt>
                <c:pt idx="8">
                  <c:v>280</c:v>
                </c:pt>
                <c:pt idx="9">
                  <c:v>928</c:v>
                </c:pt>
                <c:pt idx="10">
                  <c:v>3</c:v>
                </c:pt>
                <c:pt idx="11">
                  <c:v>1039</c:v>
                </c:pt>
                <c:pt idx="12">
                  <c:v>36</c:v>
                </c:pt>
                <c:pt idx="13">
                  <c:v>83</c:v>
                </c:pt>
                <c:pt idx="14">
                  <c:v>194</c:v>
                </c:pt>
                <c:pt idx="15">
                  <c:v>439</c:v>
                </c:pt>
                <c:pt idx="16">
                  <c:v>101</c:v>
                </c:pt>
                <c:pt idx="17">
                  <c:v>2</c:v>
                </c:pt>
                <c:pt idx="18">
                  <c:v>130</c:v>
                </c:pt>
                <c:pt idx="19">
                  <c:v>858</c:v>
                </c:pt>
                <c:pt idx="20">
                  <c:v>2623</c:v>
                </c:pt>
                <c:pt idx="21">
                  <c:v>359</c:v>
                </c:pt>
                <c:pt idx="22">
                  <c:v>81</c:v>
                </c:pt>
                <c:pt idx="23">
                  <c:v>338</c:v>
                </c:pt>
                <c:pt idx="24">
                  <c:v>3</c:v>
                </c:pt>
                <c:pt idx="25">
                  <c:v>499</c:v>
                </c:pt>
                <c:pt idx="26">
                  <c:v>628</c:v>
                </c:pt>
                <c:pt idx="27">
                  <c:v>3</c:v>
                </c:pt>
                <c:pt idx="28">
                  <c:v>0</c:v>
                </c:pt>
                <c:pt idx="29">
                  <c:v>69</c:v>
                </c:pt>
                <c:pt idx="30">
                  <c:v>388</c:v>
                </c:pt>
                <c:pt idx="31">
                  <c:v>64</c:v>
                </c:pt>
                <c:pt idx="32">
                  <c:v>26</c:v>
                </c:pt>
                <c:pt idx="33">
                  <c:v>48</c:v>
                </c:pt>
                <c:pt idx="34">
                  <c:v>0</c:v>
                </c:pt>
                <c:pt idx="35">
                  <c:v>59</c:v>
                </c:pt>
              </c:numCache>
            </c:numRef>
          </c:val>
        </c:ser>
        <c:ser>
          <c:idx val="1"/>
          <c:order val="1"/>
          <c:tx>
            <c:strRef>
              <c:f>PCPP_indicateurs_sept_19!$AD$1</c:f>
              <c:strCache>
                <c:ptCount val="1"/>
                <c:pt idx="0">
                  <c:v>Exemplaires avec 955$7 sans 959</c:v>
                </c:pt>
              </c:strCache>
            </c:strRef>
          </c:tx>
          <c:spPr>
            <a:solidFill>
              <a:schemeClr val="accent2"/>
            </a:solidFill>
            <a:ln>
              <a:noFill/>
            </a:ln>
            <a:effectLst/>
          </c:spPr>
          <c:invertIfNegative val="0"/>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f>PCPP_indicateurs_sept_19!$AD$2:$AD$37</c:f>
              <c:numCache>
                <c:formatCode>General</c:formatCode>
                <c:ptCount val="36"/>
                <c:pt idx="0">
                  <c:v>18</c:v>
                </c:pt>
                <c:pt idx="1">
                  <c:v>271</c:v>
                </c:pt>
                <c:pt idx="2">
                  <c:v>202</c:v>
                </c:pt>
                <c:pt idx="3">
                  <c:v>126</c:v>
                </c:pt>
                <c:pt idx="4">
                  <c:v>2178</c:v>
                </c:pt>
                <c:pt idx="5">
                  <c:v>132</c:v>
                </c:pt>
                <c:pt idx="6">
                  <c:v>201</c:v>
                </c:pt>
                <c:pt idx="7">
                  <c:v>42</c:v>
                </c:pt>
                <c:pt idx="8">
                  <c:v>58</c:v>
                </c:pt>
                <c:pt idx="9">
                  <c:v>177</c:v>
                </c:pt>
                <c:pt idx="10">
                  <c:v>57</c:v>
                </c:pt>
                <c:pt idx="11">
                  <c:v>231</c:v>
                </c:pt>
                <c:pt idx="12">
                  <c:v>193</c:v>
                </c:pt>
                <c:pt idx="13">
                  <c:v>31</c:v>
                </c:pt>
                <c:pt idx="14">
                  <c:v>36</c:v>
                </c:pt>
                <c:pt idx="15">
                  <c:v>105</c:v>
                </c:pt>
                <c:pt idx="16">
                  <c:v>33</c:v>
                </c:pt>
                <c:pt idx="17">
                  <c:v>80</c:v>
                </c:pt>
                <c:pt idx="18">
                  <c:v>236</c:v>
                </c:pt>
                <c:pt idx="19">
                  <c:v>70</c:v>
                </c:pt>
                <c:pt idx="20">
                  <c:v>2372</c:v>
                </c:pt>
                <c:pt idx="21">
                  <c:v>44</c:v>
                </c:pt>
                <c:pt idx="22">
                  <c:v>226</c:v>
                </c:pt>
                <c:pt idx="23">
                  <c:v>563</c:v>
                </c:pt>
                <c:pt idx="24">
                  <c:v>3</c:v>
                </c:pt>
                <c:pt idx="25">
                  <c:v>96</c:v>
                </c:pt>
                <c:pt idx="26">
                  <c:v>62</c:v>
                </c:pt>
                <c:pt idx="27">
                  <c:v>42</c:v>
                </c:pt>
                <c:pt idx="28">
                  <c:v>287</c:v>
                </c:pt>
                <c:pt idx="29">
                  <c:v>71</c:v>
                </c:pt>
                <c:pt idx="30">
                  <c:v>626</c:v>
                </c:pt>
                <c:pt idx="31">
                  <c:v>18</c:v>
                </c:pt>
                <c:pt idx="32">
                  <c:v>11</c:v>
                </c:pt>
                <c:pt idx="33">
                  <c:v>22</c:v>
                </c:pt>
                <c:pt idx="34">
                  <c:v>0</c:v>
                </c:pt>
                <c:pt idx="35">
                  <c:v>28</c:v>
                </c:pt>
              </c:numCache>
            </c:numRef>
          </c:val>
        </c:ser>
        <c:dLbls>
          <c:showLegendKey val="0"/>
          <c:showVal val="0"/>
          <c:showCatName val="0"/>
          <c:showSerName val="0"/>
          <c:showPercent val="0"/>
          <c:showBubbleSize val="0"/>
        </c:dLbls>
        <c:gapWidth val="150"/>
        <c:overlap val="100"/>
        <c:axId val="176163304"/>
        <c:axId val="176162520"/>
      </c:barChart>
      <c:catAx>
        <c:axId val="176163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6162520"/>
        <c:crosses val="autoZero"/>
        <c:auto val="1"/>
        <c:lblAlgn val="ctr"/>
        <c:lblOffset val="100"/>
        <c:noMultiLvlLbl val="0"/>
      </c:catAx>
      <c:valAx>
        <c:axId val="1761625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616330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PCPP_indicateurs_sept_19!$V$1</c:f>
              <c:strCache>
                <c:ptCount val="1"/>
                <c:pt idx="0">
                  <c:v>Nombre RCR déployés</c:v>
                </c:pt>
              </c:strCache>
            </c:strRef>
          </c:tx>
          <c:spPr>
            <a:solidFill>
              <a:schemeClr val="accent1"/>
            </a:solidFill>
            <a:ln>
              <a:noFill/>
            </a:ln>
            <a:effectLst/>
          </c:spPr>
          <c:invertIfNegative val="0"/>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f>PCPP_indicateurs_sept_19!$V$2:$V$37</c:f>
              <c:numCache>
                <c:formatCode>General</c:formatCode>
                <c:ptCount val="36"/>
                <c:pt idx="0">
                  <c:v>16</c:v>
                </c:pt>
                <c:pt idx="1">
                  <c:v>33</c:v>
                </c:pt>
                <c:pt idx="2">
                  <c:v>27</c:v>
                </c:pt>
                <c:pt idx="3">
                  <c:v>10</c:v>
                </c:pt>
                <c:pt idx="4">
                  <c:v>9</c:v>
                </c:pt>
                <c:pt idx="5">
                  <c:v>8</c:v>
                </c:pt>
                <c:pt idx="6">
                  <c:v>16</c:v>
                </c:pt>
                <c:pt idx="7">
                  <c:v>4</c:v>
                </c:pt>
                <c:pt idx="8">
                  <c:v>11</c:v>
                </c:pt>
                <c:pt idx="9">
                  <c:v>33</c:v>
                </c:pt>
                <c:pt idx="10">
                  <c:v>2</c:v>
                </c:pt>
                <c:pt idx="11">
                  <c:v>18</c:v>
                </c:pt>
                <c:pt idx="12">
                  <c:v>11</c:v>
                </c:pt>
                <c:pt idx="13">
                  <c:v>7</c:v>
                </c:pt>
                <c:pt idx="14">
                  <c:v>6</c:v>
                </c:pt>
                <c:pt idx="15">
                  <c:v>20</c:v>
                </c:pt>
                <c:pt idx="16">
                  <c:v>9</c:v>
                </c:pt>
                <c:pt idx="17">
                  <c:v>9</c:v>
                </c:pt>
                <c:pt idx="18">
                  <c:v>4</c:v>
                </c:pt>
                <c:pt idx="19">
                  <c:v>21</c:v>
                </c:pt>
                <c:pt idx="20">
                  <c:v>28</c:v>
                </c:pt>
                <c:pt idx="21">
                  <c:v>21</c:v>
                </c:pt>
                <c:pt idx="22">
                  <c:v>14</c:v>
                </c:pt>
                <c:pt idx="23">
                  <c:v>18</c:v>
                </c:pt>
                <c:pt idx="24">
                  <c:v>2</c:v>
                </c:pt>
                <c:pt idx="25">
                  <c:v>21</c:v>
                </c:pt>
                <c:pt idx="26">
                  <c:v>17</c:v>
                </c:pt>
                <c:pt idx="27">
                  <c:v>2</c:v>
                </c:pt>
                <c:pt idx="28">
                  <c:v>4</c:v>
                </c:pt>
                <c:pt idx="29">
                  <c:v>14</c:v>
                </c:pt>
                <c:pt idx="30">
                  <c:v>23</c:v>
                </c:pt>
                <c:pt idx="31">
                  <c:v>6</c:v>
                </c:pt>
                <c:pt idx="32">
                  <c:v>3</c:v>
                </c:pt>
                <c:pt idx="33">
                  <c:v>12</c:v>
                </c:pt>
                <c:pt idx="34">
                  <c:v>4</c:v>
                </c:pt>
                <c:pt idx="35">
                  <c:v>6</c:v>
                </c:pt>
              </c:numCache>
            </c:numRef>
          </c:val>
        </c:ser>
        <c:ser>
          <c:idx val="1"/>
          <c:order val="1"/>
          <c:tx>
            <c:strRef>
              <c:f>PCPP_indicateurs_sept_19!$W$1</c:f>
              <c:strCache>
                <c:ptCount val="1"/>
                <c:pt idx="0">
                  <c:v>Nombre RCR non déployés</c:v>
                </c:pt>
              </c:strCache>
            </c:strRef>
          </c:tx>
          <c:spPr>
            <a:solidFill>
              <a:schemeClr val="accent2"/>
            </a:solidFill>
            <a:ln>
              <a:noFill/>
            </a:ln>
            <a:effectLst/>
          </c:spPr>
          <c:invertIfNegative val="0"/>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f>PCPP_indicateurs_sept_19!$W$2:$W$37</c:f>
              <c:numCache>
                <c:formatCode>General</c:formatCode>
                <c:ptCount val="36"/>
                <c:pt idx="0">
                  <c:v>0</c:v>
                </c:pt>
                <c:pt idx="1">
                  <c:v>3</c:v>
                </c:pt>
                <c:pt idx="2">
                  <c:v>22</c:v>
                </c:pt>
                <c:pt idx="3">
                  <c:v>2</c:v>
                </c:pt>
                <c:pt idx="4">
                  <c:v>21</c:v>
                </c:pt>
                <c:pt idx="5">
                  <c:v>20</c:v>
                </c:pt>
                <c:pt idx="6">
                  <c:v>14</c:v>
                </c:pt>
                <c:pt idx="7">
                  <c:v>23</c:v>
                </c:pt>
                <c:pt idx="8">
                  <c:v>0</c:v>
                </c:pt>
                <c:pt idx="9">
                  <c:v>0</c:v>
                </c:pt>
                <c:pt idx="10">
                  <c:v>8</c:v>
                </c:pt>
                <c:pt idx="11">
                  <c:v>0</c:v>
                </c:pt>
                <c:pt idx="12">
                  <c:v>0</c:v>
                </c:pt>
                <c:pt idx="13">
                  <c:v>17</c:v>
                </c:pt>
                <c:pt idx="14">
                  <c:v>0</c:v>
                </c:pt>
                <c:pt idx="15">
                  <c:v>1</c:v>
                </c:pt>
                <c:pt idx="16">
                  <c:v>0</c:v>
                </c:pt>
                <c:pt idx="17">
                  <c:v>9</c:v>
                </c:pt>
                <c:pt idx="18">
                  <c:v>0</c:v>
                </c:pt>
                <c:pt idx="19">
                  <c:v>3</c:v>
                </c:pt>
                <c:pt idx="20">
                  <c:v>0</c:v>
                </c:pt>
                <c:pt idx="21">
                  <c:v>0</c:v>
                </c:pt>
                <c:pt idx="22">
                  <c:v>38</c:v>
                </c:pt>
                <c:pt idx="23">
                  <c:v>18</c:v>
                </c:pt>
                <c:pt idx="24">
                  <c:v>14</c:v>
                </c:pt>
                <c:pt idx="25">
                  <c:v>1</c:v>
                </c:pt>
                <c:pt idx="26">
                  <c:v>0</c:v>
                </c:pt>
                <c:pt idx="27">
                  <c:v>9</c:v>
                </c:pt>
                <c:pt idx="28">
                  <c:v>9</c:v>
                </c:pt>
                <c:pt idx="29">
                  <c:v>0</c:v>
                </c:pt>
                <c:pt idx="30">
                  <c:v>32</c:v>
                </c:pt>
                <c:pt idx="31">
                  <c:v>0</c:v>
                </c:pt>
                <c:pt idx="32">
                  <c:v>0</c:v>
                </c:pt>
                <c:pt idx="33">
                  <c:v>0</c:v>
                </c:pt>
                <c:pt idx="34">
                  <c:v>0</c:v>
                </c:pt>
                <c:pt idx="35">
                  <c:v>2</c:v>
                </c:pt>
              </c:numCache>
            </c:numRef>
          </c:val>
        </c:ser>
        <c:dLbls>
          <c:showLegendKey val="0"/>
          <c:showVal val="0"/>
          <c:showCatName val="0"/>
          <c:showSerName val="0"/>
          <c:showPercent val="0"/>
          <c:showBubbleSize val="0"/>
        </c:dLbls>
        <c:gapWidth val="150"/>
        <c:overlap val="100"/>
        <c:axId val="176157424"/>
        <c:axId val="176163696"/>
      </c:barChart>
      <c:catAx>
        <c:axId val="176157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6163696"/>
        <c:crosses val="autoZero"/>
        <c:auto val="1"/>
        <c:lblAlgn val="ctr"/>
        <c:lblOffset val="100"/>
        <c:noMultiLvlLbl val="0"/>
      </c:catAx>
      <c:valAx>
        <c:axId val="1761636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615742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dirty="0"/>
              <a:t>Nombre d'exemplaires </a:t>
            </a:r>
            <a:r>
              <a:rPr lang="fr-FR" dirty="0" smtClean="0"/>
              <a:t>des </a:t>
            </a:r>
            <a:r>
              <a:rPr lang="fr-FR" dirty="0"/>
              <a:t>RCR déployés ou non déployés</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col"/>
        <c:grouping val="stacked"/>
        <c:varyColors val="0"/>
        <c:ser>
          <c:idx val="0"/>
          <c:order val="0"/>
          <c:tx>
            <c:strRef>
              <c:f>PCPP_indicateurs_sept_19!$Y$1</c:f>
              <c:strCache>
                <c:ptCount val="1"/>
                <c:pt idx="0">
                  <c:v>Nbre ExR Dep</c:v>
                </c:pt>
              </c:strCache>
            </c:strRef>
          </c:tx>
          <c:spPr>
            <a:solidFill>
              <a:schemeClr val="accent1"/>
            </a:solidFill>
            <a:ln>
              <a:noFill/>
            </a:ln>
            <a:effectLst/>
          </c:spPr>
          <c:invertIfNegative val="0"/>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extLst/>
            </c:strRef>
          </c:cat>
          <c:val>
            <c:numRef>
              <c:f>PCPP_indicateurs_sept_19!$Y$2:$Y$38</c:f>
              <c:numCache>
                <c:formatCode>General</c:formatCode>
                <c:ptCount val="36"/>
                <c:pt idx="0">
                  <c:v>52</c:v>
                </c:pt>
                <c:pt idx="1">
                  <c:v>4057</c:v>
                </c:pt>
                <c:pt idx="2">
                  <c:v>500</c:v>
                </c:pt>
                <c:pt idx="3">
                  <c:v>999</c:v>
                </c:pt>
                <c:pt idx="4">
                  <c:v>3523</c:v>
                </c:pt>
                <c:pt idx="5">
                  <c:v>118</c:v>
                </c:pt>
                <c:pt idx="6">
                  <c:v>387</c:v>
                </c:pt>
                <c:pt idx="7">
                  <c:v>76</c:v>
                </c:pt>
                <c:pt idx="8">
                  <c:v>923</c:v>
                </c:pt>
                <c:pt idx="9">
                  <c:v>2789</c:v>
                </c:pt>
                <c:pt idx="10">
                  <c:v>145</c:v>
                </c:pt>
                <c:pt idx="11">
                  <c:v>4304</c:v>
                </c:pt>
                <c:pt idx="12">
                  <c:v>2897</c:v>
                </c:pt>
                <c:pt idx="13">
                  <c:v>123</c:v>
                </c:pt>
                <c:pt idx="14">
                  <c:v>1489</c:v>
                </c:pt>
                <c:pt idx="15">
                  <c:v>1538</c:v>
                </c:pt>
                <c:pt idx="16">
                  <c:v>404</c:v>
                </c:pt>
                <c:pt idx="17">
                  <c:v>66</c:v>
                </c:pt>
                <c:pt idx="18">
                  <c:v>1053</c:v>
                </c:pt>
                <c:pt idx="19">
                  <c:v>1912</c:v>
                </c:pt>
                <c:pt idx="20">
                  <c:v>18132</c:v>
                </c:pt>
                <c:pt idx="21">
                  <c:v>1493</c:v>
                </c:pt>
                <c:pt idx="22">
                  <c:v>319</c:v>
                </c:pt>
                <c:pt idx="23">
                  <c:v>1859</c:v>
                </c:pt>
                <c:pt idx="24">
                  <c:v>2</c:v>
                </c:pt>
                <c:pt idx="25">
                  <c:v>2341</c:v>
                </c:pt>
                <c:pt idx="26">
                  <c:v>1100</c:v>
                </c:pt>
                <c:pt idx="27">
                  <c:v>9</c:v>
                </c:pt>
                <c:pt idx="28">
                  <c:v>85</c:v>
                </c:pt>
                <c:pt idx="29">
                  <c:v>747</c:v>
                </c:pt>
                <c:pt idx="30">
                  <c:v>2982</c:v>
                </c:pt>
                <c:pt idx="31">
                  <c:v>268</c:v>
                </c:pt>
                <c:pt idx="32">
                  <c:v>213</c:v>
                </c:pt>
                <c:pt idx="33">
                  <c:v>175</c:v>
                </c:pt>
                <c:pt idx="34">
                  <c:v>17</c:v>
                </c:pt>
                <c:pt idx="35">
                  <c:v>159</c:v>
                </c:pt>
              </c:numCache>
              <c:extLst/>
            </c:numRef>
          </c:val>
        </c:ser>
        <c:ser>
          <c:idx val="1"/>
          <c:order val="1"/>
          <c:tx>
            <c:strRef>
              <c:f>PCPP_indicateurs_sept_19!$Z$1</c:f>
              <c:strCache>
                <c:ptCount val="1"/>
                <c:pt idx="0">
                  <c:v>Nbre ExR nonDep</c:v>
                </c:pt>
              </c:strCache>
            </c:strRef>
          </c:tx>
          <c:spPr>
            <a:solidFill>
              <a:schemeClr val="accent2"/>
            </a:solidFill>
            <a:ln>
              <a:noFill/>
            </a:ln>
            <a:effectLst/>
          </c:spPr>
          <c:invertIfNegative val="0"/>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extLst/>
            </c:strRef>
          </c:cat>
          <c:val>
            <c:numRef>
              <c:f>PCPP_indicateurs_sept_19!$Z$2:$Z$38</c:f>
              <c:numCache>
                <c:formatCode>General</c:formatCode>
                <c:ptCount val="36"/>
                <c:pt idx="0">
                  <c:v>0</c:v>
                </c:pt>
                <c:pt idx="1">
                  <c:v>851</c:v>
                </c:pt>
                <c:pt idx="2">
                  <c:v>819</c:v>
                </c:pt>
                <c:pt idx="3">
                  <c:v>519</c:v>
                </c:pt>
                <c:pt idx="4">
                  <c:v>2402</c:v>
                </c:pt>
                <c:pt idx="5">
                  <c:v>803</c:v>
                </c:pt>
                <c:pt idx="6">
                  <c:v>549</c:v>
                </c:pt>
                <c:pt idx="7">
                  <c:v>353</c:v>
                </c:pt>
                <c:pt idx="8">
                  <c:v>0</c:v>
                </c:pt>
                <c:pt idx="9">
                  <c:v>0</c:v>
                </c:pt>
                <c:pt idx="10">
                  <c:v>863</c:v>
                </c:pt>
                <c:pt idx="11">
                  <c:v>0</c:v>
                </c:pt>
                <c:pt idx="12">
                  <c:v>0</c:v>
                </c:pt>
                <c:pt idx="13">
                  <c:v>567</c:v>
                </c:pt>
                <c:pt idx="14">
                  <c:v>0</c:v>
                </c:pt>
                <c:pt idx="15">
                  <c:v>49</c:v>
                </c:pt>
                <c:pt idx="16">
                  <c:v>0</c:v>
                </c:pt>
                <c:pt idx="17">
                  <c:v>159</c:v>
                </c:pt>
                <c:pt idx="18">
                  <c:v>0</c:v>
                </c:pt>
                <c:pt idx="19">
                  <c:v>380</c:v>
                </c:pt>
                <c:pt idx="20">
                  <c:v>0</c:v>
                </c:pt>
                <c:pt idx="21">
                  <c:v>1</c:v>
                </c:pt>
                <c:pt idx="22">
                  <c:v>822</c:v>
                </c:pt>
                <c:pt idx="23">
                  <c:v>1126</c:v>
                </c:pt>
                <c:pt idx="24">
                  <c:v>111</c:v>
                </c:pt>
                <c:pt idx="25">
                  <c:v>376</c:v>
                </c:pt>
                <c:pt idx="26">
                  <c:v>0</c:v>
                </c:pt>
                <c:pt idx="27">
                  <c:v>111</c:v>
                </c:pt>
                <c:pt idx="28">
                  <c:v>901</c:v>
                </c:pt>
                <c:pt idx="29">
                  <c:v>0</c:v>
                </c:pt>
                <c:pt idx="30">
                  <c:v>2548</c:v>
                </c:pt>
                <c:pt idx="31">
                  <c:v>0</c:v>
                </c:pt>
                <c:pt idx="32">
                  <c:v>0</c:v>
                </c:pt>
                <c:pt idx="33">
                  <c:v>0</c:v>
                </c:pt>
                <c:pt idx="34">
                  <c:v>0</c:v>
                </c:pt>
                <c:pt idx="35">
                  <c:v>68</c:v>
                </c:pt>
              </c:numCache>
              <c:extLst/>
            </c:numRef>
          </c:val>
        </c:ser>
        <c:dLbls>
          <c:showLegendKey val="0"/>
          <c:showVal val="0"/>
          <c:showCatName val="0"/>
          <c:showSerName val="0"/>
          <c:showPercent val="0"/>
          <c:showBubbleSize val="0"/>
        </c:dLbls>
        <c:gapWidth val="150"/>
        <c:overlap val="100"/>
        <c:axId val="176162912"/>
        <c:axId val="176160560"/>
      </c:barChart>
      <c:catAx>
        <c:axId val="1761629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6160560"/>
        <c:crosses val="autoZero"/>
        <c:auto val="1"/>
        <c:lblAlgn val="ctr"/>
        <c:lblOffset val="100"/>
        <c:noMultiLvlLbl val="0"/>
      </c:catAx>
      <c:valAx>
        <c:axId val="1761605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616291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extLst/>
            </c:strRef>
          </c:cat>
          <c:val>
            <c:numRef>
              <c:f>PCPP_indicateurs_sept_19!$E$2:$E$39</c:f>
              <c:numCache>
                <c:formatCode>General</c:formatCode>
                <c:ptCount val="36"/>
                <c:pt idx="0">
                  <c:v>3</c:v>
                </c:pt>
                <c:pt idx="1">
                  <c:v>20</c:v>
                </c:pt>
                <c:pt idx="2">
                  <c:v>119</c:v>
                </c:pt>
                <c:pt idx="3">
                  <c:v>75</c:v>
                </c:pt>
                <c:pt idx="4">
                  <c:v>506</c:v>
                </c:pt>
                <c:pt idx="5">
                  <c:v>5</c:v>
                </c:pt>
                <c:pt idx="6">
                  <c:v>7</c:v>
                </c:pt>
                <c:pt idx="7">
                  <c:v>1</c:v>
                </c:pt>
                <c:pt idx="8">
                  <c:v>0</c:v>
                </c:pt>
                <c:pt idx="9">
                  <c:v>10</c:v>
                </c:pt>
                <c:pt idx="10">
                  <c:v>278</c:v>
                </c:pt>
                <c:pt idx="11">
                  <c:v>46</c:v>
                </c:pt>
                <c:pt idx="12">
                  <c:v>708</c:v>
                </c:pt>
                <c:pt idx="13">
                  <c:v>12</c:v>
                </c:pt>
                <c:pt idx="14">
                  <c:v>42</c:v>
                </c:pt>
                <c:pt idx="15">
                  <c:v>50</c:v>
                </c:pt>
                <c:pt idx="16">
                  <c:v>7</c:v>
                </c:pt>
                <c:pt idx="17">
                  <c:v>0</c:v>
                </c:pt>
                <c:pt idx="18">
                  <c:v>4</c:v>
                </c:pt>
                <c:pt idx="19">
                  <c:v>25</c:v>
                </c:pt>
                <c:pt idx="20">
                  <c:v>2135</c:v>
                </c:pt>
                <c:pt idx="21">
                  <c:v>5</c:v>
                </c:pt>
                <c:pt idx="22">
                  <c:v>30</c:v>
                </c:pt>
                <c:pt idx="23">
                  <c:v>274</c:v>
                </c:pt>
                <c:pt idx="24">
                  <c:v>0</c:v>
                </c:pt>
                <c:pt idx="25">
                  <c:v>129</c:v>
                </c:pt>
                <c:pt idx="26">
                  <c:v>13</c:v>
                </c:pt>
                <c:pt idx="27">
                  <c:v>0</c:v>
                </c:pt>
                <c:pt idx="28">
                  <c:v>147</c:v>
                </c:pt>
                <c:pt idx="29">
                  <c:v>34</c:v>
                </c:pt>
                <c:pt idx="30">
                  <c:v>86</c:v>
                </c:pt>
                <c:pt idx="31">
                  <c:v>0</c:v>
                </c:pt>
                <c:pt idx="32">
                  <c:v>0</c:v>
                </c:pt>
                <c:pt idx="33">
                  <c:v>1</c:v>
                </c:pt>
                <c:pt idx="34">
                  <c:v>0</c:v>
                </c:pt>
                <c:pt idx="35">
                  <c:v>0</c:v>
                </c:pt>
              </c:numCache>
              <c:extLst/>
            </c:numRef>
          </c:val>
          <c:extLst>
            <c:ext xmlns:c15="http://schemas.microsoft.com/office/drawing/2012/chart" uri="{02D57815-91ED-43cb-92C2-25804820EDAC}">
              <c15:filteredSeriesTitle>
                <c15:tx>
                  <c:strRef>
                    <c:extLst>
                      <c:ext uri="{02D57815-91ED-43cb-92C2-25804820EDAC}">
                        <c15:formulaRef>
                          <c15:sqref>PCPP_indicateurs_sept_19!$E$1</c15:sqref>
                        </c15:formulaRef>
                      </c:ext>
                    </c:extLst>
                    <c:strCache>
                      <c:ptCount val="1"/>
                      <c:pt idx="0">
                        <c:v>Unica Sudoc</c:v>
                      </c:pt>
                    </c:strCache>
                  </c:strRef>
                </c15:tx>
              </c15:filteredSeriesTitle>
            </c:ext>
          </c:extLst>
        </c:ser>
        <c:dLbls>
          <c:showLegendKey val="0"/>
          <c:showVal val="1"/>
          <c:showCatName val="0"/>
          <c:showSerName val="0"/>
          <c:showPercent val="0"/>
          <c:showBubbleSize val="0"/>
        </c:dLbls>
        <c:gapWidth val="150"/>
        <c:overlap val="-25"/>
        <c:axId val="106679384"/>
        <c:axId val="106677424"/>
      </c:barChart>
      <c:catAx>
        <c:axId val="1066793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06677424"/>
        <c:crosses val="autoZero"/>
        <c:auto val="1"/>
        <c:lblAlgn val="ctr"/>
        <c:lblOffset val="100"/>
        <c:noMultiLvlLbl val="0"/>
      </c:catAx>
      <c:valAx>
        <c:axId val="106677424"/>
        <c:scaling>
          <c:orientation val="minMax"/>
        </c:scaling>
        <c:delete val="1"/>
        <c:axPos val="l"/>
        <c:numFmt formatCode="General" sourceLinked="1"/>
        <c:majorTickMark val="none"/>
        <c:minorTickMark val="none"/>
        <c:tickLblPos val="nextTo"/>
        <c:crossAx val="1066793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f>PCPP_indicateurs_sept_19!$F$2:$F$37</c:f>
              <c:numCache>
                <c:formatCode>General</c:formatCode>
                <c:ptCount val="36"/>
                <c:pt idx="0">
                  <c:v>21</c:v>
                </c:pt>
                <c:pt idx="1">
                  <c:v>536</c:v>
                </c:pt>
                <c:pt idx="2">
                  <c:v>792</c:v>
                </c:pt>
                <c:pt idx="3">
                  <c:v>667</c:v>
                </c:pt>
                <c:pt idx="4">
                  <c:v>3099</c:v>
                </c:pt>
                <c:pt idx="5">
                  <c:v>261</c:v>
                </c:pt>
                <c:pt idx="6">
                  <c:v>243</c:v>
                </c:pt>
                <c:pt idx="7">
                  <c:v>41</c:v>
                </c:pt>
                <c:pt idx="8">
                  <c:v>162</c:v>
                </c:pt>
                <c:pt idx="9">
                  <c:v>257</c:v>
                </c:pt>
                <c:pt idx="10">
                  <c:v>555</c:v>
                </c:pt>
                <c:pt idx="11">
                  <c:v>625</c:v>
                </c:pt>
                <c:pt idx="12">
                  <c:v>1719</c:v>
                </c:pt>
                <c:pt idx="13">
                  <c:v>215</c:v>
                </c:pt>
                <c:pt idx="14">
                  <c:v>716</c:v>
                </c:pt>
                <c:pt idx="15">
                  <c:v>435</c:v>
                </c:pt>
                <c:pt idx="16">
                  <c:v>97</c:v>
                </c:pt>
                <c:pt idx="17">
                  <c:v>25</c:v>
                </c:pt>
                <c:pt idx="18">
                  <c:v>258</c:v>
                </c:pt>
                <c:pt idx="19">
                  <c:v>422</c:v>
                </c:pt>
                <c:pt idx="20">
                  <c:v>9070</c:v>
                </c:pt>
                <c:pt idx="21">
                  <c:v>184</c:v>
                </c:pt>
                <c:pt idx="22">
                  <c:v>361</c:v>
                </c:pt>
                <c:pt idx="23">
                  <c:v>1399</c:v>
                </c:pt>
                <c:pt idx="24">
                  <c:v>19</c:v>
                </c:pt>
                <c:pt idx="25">
                  <c:v>813</c:v>
                </c:pt>
                <c:pt idx="26">
                  <c:v>211</c:v>
                </c:pt>
                <c:pt idx="27">
                  <c:v>34</c:v>
                </c:pt>
                <c:pt idx="28">
                  <c:v>728</c:v>
                </c:pt>
                <c:pt idx="29">
                  <c:v>260</c:v>
                </c:pt>
                <c:pt idx="30">
                  <c:v>2510</c:v>
                </c:pt>
                <c:pt idx="31">
                  <c:v>19</c:v>
                </c:pt>
                <c:pt idx="32">
                  <c:v>12</c:v>
                </c:pt>
                <c:pt idx="33">
                  <c:v>53</c:v>
                </c:pt>
                <c:pt idx="34">
                  <c:v>4</c:v>
                </c:pt>
                <c:pt idx="35">
                  <c:v>69</c:v>
                </c:pt>
              </c:numCache>
            </c:numRef>
          </c:val>
          <c:extLst>
            <c:ext xmlns:c15="http://schemas.microsoft.com/office/drawing/2012/chart" uri="{02D57815-91ED-43cb-92C2-25804820EDAC}">
              <c15:filteredSeriesTitle>
                <c15:tx>
                  <c:strRef>
                    <c:extLst>
                      <c:ext uri="{02D57815-91ED-43cb-92C2-25804820EDAC}">
                        <c15:formulaRef>
                          <c15:sqref>PCPP_indicateurs_sept_19!$F$1</c15:sqref>
                        </c15:formulaRef>
                      </c:ext>
                    </c:extLst>
                    <c:strCache>
                      <c:ptCount val="1"/>
                      <c:pt idx="0">
                        <c:v>Unica tous plans</c:v>
                      </c:pt>
                    </c:strCache>
                  </c:strRef>
                </c15:tx>
              </c15:filteredSeriesTitle>
            </c:ext>
          </c:extLst>
        </c:ser>
        <c:dLbls>
          <c:showLegendKey val="0"/>
          <c:showVal val="1"/>
          <c:showCatName val="0"/>
          <c:showSerName val="0"/>
          <c:showPercent val="0"/>
          <c:showBubbleSize val="0"/>
        </c:dLbls>
        <c:gapWidth val="150"/>
        <c:overlap val="-25"/>
        <c:axId val="106682520"/>
        <c:axId val="106683696"/>
      </c:barChart>
      <c:catAx>
        <c:axId val="106682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06683696"/>
        <c:crosses val="autoZero"/>
        <c:auto val="1"/>
        <c:lblAlgn val="ctr"/>
        <c:lblOffset val="100"/>
        <c:noMultiLvlLbl val="0"/>
      </c:catAx>
      <c:valAx>
        <c:axId val="106683696"/>
        <c:scaling>
          <c:orientation val="minMax"/>
        </c:scaling>
        <c:delete val="1"/>
        <c:axPos val="l"/>
        <c:numFmt formatCode="General" sourceLinked="1"/>
        <c:majorTickMark val="none"/>
        <c:minorTickMark val="none"/>
        <c:tickLblPos val="nextTo"/>
        <c:crossAx val="1066825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PCPP_indicateurs_sept_19!$I$1</c:f>
              <c:strCache>
                <c:ptCount val="1"/>
                <c:pt idx="0">
                  <c:v>Avec version électronique</c:v>
                </c:pt>
              </c:strCache>
            </c:strRef>
          </c:tx>
          <c:spPr>
            <a:solidFill>
              <a:schemeClr val="accent1"/>
            </a:solidFill>
            <a:ln>
              <a:noFill/>
            </a:ln>
            <a:effectLst/>
          </c:spPr>
          <c:invertIfNegative val="0"/>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f>PCPP_indicateurs_sept_19!$I$2:$I$37</c:f>
              <c:numCache>
                <c:formatCode>General</c:formatCode>
                <c:ptCount val="36"/>
                <c:pt idx="0">
                  <c:v>18</c:v>
                </c:pt>
                <c:pt idx="1">
                  <c:v>281</c:v>
                </c:pt>
                <c:pt idx="2">
                  <c:v>197</c:v>
                </c:pt>
                <c:pt idx="3">
                  <c:v>109</c:v>
                </c:pt>
                <c:pt idx="4">
                  <c:v>1790</c:v>
                </c:pt>
                <c:pt idx="5">
                  <c:v>139</c:v>
                </c:pt>
                <c:pt idx="6">
                  <c:v>245</c:v>
                </c:pt>
                <c:pt idx="7">
                  <c:v>156</c:v>
                </c:pt>
                <c:pt idx="8">
                  <c:v>391</c:v>
                </c:pt>
                <c:pt idx="9">
                  <c:v>430</c:v>
                </c:pt>
                <c:pt idx="10">
                  <c:v>7</c:v>
                </c:pt>
                <c:pt idx="11">
                  <c:v>264</c:v>
                </c:pt>
                <c:pt idx="12">
                  <c:v>158</c:v>
                </c:pt>
                <c:pt idx="13">
                  <c:v>130</c:v>
                </c:pt>
                <c:pt idx="14">
                  <c:v>287</c:v>
                </c:pt>
                <c:pt idx="15">
                  <c:v>126</c:v>
                </c:pt>
                <c:pt idx="16">
                  <c:v>83</c:v>
                </c:pt>
                <c:pt idx="17">
                  <c:v>81</c:v>
                </c:pt>
                <c:pt idx="18">
                  <c:v>954</c:v>
                </c:pt>
                <c:pt idx="19">
                  <c:v>575</c:v>
                </c:pt>
                <c:pt idx="20">
                  <c:v>3134</c:v>
                </c:pt>
                <c:pt idx="21">
                  <c:v>111</c:v>
                </c:pt>
                <c:pt idx="22">
                  <c:v>230</c:v>
                </c:pt>
                <c:pt idx="23">
                  <c:v>870</c:v>
                </c:pt>
                <c:pt idx="24">
                  <c:v>24</c:v>
                </c:pt>
                <c:pt idx="25">
                  <c:v>450</c:v>
                </c:pt>
                <c:pt idx="26">
                  <c:v>300</c:v>
                </c:pt>
                <c:pt idx="27">
                  <c:v>15</c:v>
                </c:pt>
                <c:pt idx="28">
                  <c:v>151</c:v>
                </c:pt>
                <c:pt idx="29">
                  <c:v>285</c:v>
                </c:pt>
                <c:pt idx="30">
                  <c:v>1729</c:v>
                </c:pt>
                <c:pt idx="31">
                  <c:v>200</c:v>
                </c:pt>
                <c:pt idx="32">
                  <c:v>141</c:v>
                </c:pt>
                <c:pt idx="33">
                  <c:v>60</c:v>
                </c:pt>
                <c:pt idx="34">
                  <c:v>5</c:v>
                </c:pt>
                <c:pt idx="35">
                  <c:v>67</c:v>
                </c:pt>
              </c:numCache>
            </c:numRef>
          </c:val>
        </c:ser>
        <c:ser>
          <c:idx val="1"/>
          <c:order val="1"/>
          <c:tx>
            <c:strRef>
              <c:f>PCPP_indicateurs_sept_19!$J$1</c:f>
              <c:strCache>
                <c:ptCount val="1"/>
                <c:pt idx="0">
                  <c:v>Sans version élec</c:v>
                </c:pt>
              </c:strCache>
            </c:strRef>
          </c:tx>
          <c:spPr>
            <a:solidFill>
              <a:schemeClr val="accent2"/>
            </a:solidFill>
            <a:ln>
              <a:noFill/>
            </a:ln>
            <a:effectLst/>
          </c:spPr>
          <c:invertIfNegative val="0"/>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f>PCPP_indicateurs_sept_19!$J$2:$J$37</c:f>
              <c:numCache>
                <c:formatCode>General</c:formatCode>
                <c:ptCount val="36"/>
                <c:pt idx="0">
                  <c:v>32</c:v>
                </c:pt>
                <c:pt idx="1">
                  <c:v>390</c:v>
                </c:pt>
                <c:pt idx="2">
                  <c:v>971</c:v>
                </c:pt>
                <c:pt idx="3">
                  <c:v>700</c:v>
                </c:pt>
                <c:pt idx="4">
                  <c:v>4004</c:v>
                </c:pt>
                <c:pt idx="5">
                  <c:v>683</c:v>
                </c:pt>
                <c:pt idx="6">
                  <c:v>625</c:v>
                </c:pt>
                <c:pt idx="7">
                  <c:v>267</c:v>
                </c:pt>
                <c:pt idx="8">
                  <c:v>307</c:v>
                </c:pt>
                <c:pt idx="9">
                  <c:v>70</c:v>
                </c:pt>
                <c:pt idx="10">
                  <c:v>555</c:v>
                </c:pt>
                <c:pt idx="11">
                  <c:v>813</c:v>
                </c:pt>
                <c:pt idx="12">
                  <c:v>1574</c:v>
                </c:pt>
                <c:pt idx="13">
                  <c:v>429</c:v>
                </c:pt>
                <c:pt idx="14">
                  <c:v>625</c:v>
                </c:pt>
                <c:pt idx="15">
                  <c:v>365</c:v>
                </c:pt>
                <c:pt idx="16">
                  <c:v>27</c:v>
                </c:pt>
                <c:pt idx="17">
                  <c:v>130</c:v>
                </c:pt>
                <c:pt idx="18">
                  <c:v>99</c:v>
                </c:pt>
                <c:pt idx="19">
                  <c:v>173</c:v>
                </c:pt>
                <c:pt idx="20">
                  <c:v>7691</c:v>
                </c:pt>
                <c:pt idx="21">
                  <c:v>140</c:v>
                </c:pt>
                <c:pt idx="22">
                  <c:v>659</c:v>
                </c:pt>
                <c:pt idx="23">
                  <c:v>1870</c:v>
                </c:pt>
                <c:pt idx="24">
                  <c:v>55</c:v>
                </c:pt>
                <c:pt idx="25">
                  <c:v>472</c:v>
                </c:pt>
                <c:pt idx="26">
                  <c:v>16</c:v>
                </c:pt>
                <c:pt idx="27">
                  <c:v>91</c:v>
                </c:pt>
                <c:pt idx="28">
                  <c:v>783</c:v>
                </c:pt>
                <c:pt idx="29">
                  <c:v>14</c:v>
                </c:pt>
                <c:pt idx="30">
                  <c:v>3141</c:v>
                </c:pt>
                <c:pt idx="31">
                  <c:v>68</c:v>
                </c:pt>
                <c:pt idx="32">
                  <c:v>64</c:v>
                </c:pt>
                <c:pt idx="33">
                  <c:v>12</c:v>
                </c:pt>
                <c:pt idx="34">
                  <c:v>12</c:v>
                </c:pt>
                <c:pt idx="35">
                  <c:v>149</c:v>
                </c:pt>
              </c:numCache>
            </c:numRef>
          </c:val>
        </c:ser>
        <c:dLbls>
          <c:showLegendKey val="0"/>
          <c:showVal val="0"/>
          <c:showCatName val="0"/>
          <c:showSerName val="0"/>
          <c:showPercent val="0"/>
          <c:showBubbleSize val="0"/>
        </c:dLbls>
        <c:gapWidth val="150"/>
        <c:overlap val="100"/>
        <c:axId val="106677816"/>
        <c:axId val="106678208"/>
      </c:barChart>
      <c:catAx>
        <c:axId val="106677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06678208"/>
        <c:crosses val="autoZero"/>
        <c:auto val="1"/>
        <c:lblAlgn val="ctr"/>
        <c:lblOffset val="100"/>
        <c:noMultiLvlLbl val="0"/>
      </c:catAx>
      <c:valAx>
        <c:axId val="1066782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0667781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3"/>
          <c:order val="3"/>
          <c:spPr>
            <a:solidFill>
              <a:schemeClr val="accent4"/>
            </a:solidFill>
            <a:ln>
              <a:noFill/>
            </a:ln>
            <a:effectLst/>
          </c:spPr>
          <c:invertIfNegative val="0"/>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f>PCPP_indicateurs_sept_19!$G$2:$G$37</c:f>
              <c:numCache>
                <c:formatCode>General</c:formatCode>
                <c:ptCount val="36"/>
                <c:pt idx="0">
                  <c:v>49</c:v>
                </c:pt>
                <c:pt idx="1">
                  <c:v>654</c:v>
                </c:pt>
                <c:pt idx="2">
                  <c:v>1154</c:v>
                </c:pt>
                <c:pt idx="3">
                  <c:v>765</c:v>
                </c:pt>
                <c:pt idx="4">
                  <c:v>5444</c:v>
                </c:pt>
                <c:pt idx="5">
                  <c:v>816</c:v>
                </c:pt>
                <c:pt idx="6">
                  <c:v>865</c:v>
                </c:pt>
                <c:pt idx="7">
                  <c:v>423</c:v>
                </c:pt>
                <c:pt idx="8">
                  <c:v>695</c:v>
                </c:pt>
                <c:pt idx="9">
                  <c:v>499</c:v>
                </c:pt>
                <c:pt idx="10">
                  <c:v>534</c:v>
                </c:pt>
                <c:pt idx="11">
                  <c:v>1031</c:v>
                </c:pt>
                <c:pt idx="12">
                  <c:v>1129</c:v>
                </c:pt>
                <c:pt idx="13">
                  <c:v>558</c:v>
                </c:pt>
                <c:pt idx="14">
                  <c:v>885</c:v>
                </c:pt>
                <c:pt idx="15">
                  <c:v>472</c:v>
                </c:pt>
                <c:pt idx="16">
                  <c:v>110</c:v>
                </c:pt>
                <c:pt idx="17">
                  <c:v>211</c:v>
                </c:pt>
                <c:pt idx="18">
                  <c:v>1051</c:v>
                </c:pt>
                <c:pt idx="19">
                  <c:v>740</c:v>
                </c:pt>
                <c:pt idx="20">
                  <c:v>9607</c:v>
                </c:pt>
                <c:pt idx="21">
                  <c:v>248</c:v>
                </c:pt>
                <c:pt idx="22">
                  <c:v>886</c:v>
                </c:pt>
                <c:pt idx="23">
                  <c:v>2654</c:v>
                </c:pt>
                <c:pt idx="24">
                  <c:v>74</c:v>
                </c:pt>
                <c:pt idx="25">
                  <c:v>898</c:v>
                </c:pt>
                <c:pt idx="26">
                  <c:v>316</c:v>
                </c:pt>
                <c:pt idx="27">
                  <c:v>106</c:v>
                </c:pt>
                <c:pt idx="28">
                  <c:v>921</c:v>
                </c:pt>
                <c:pt idx="29">
                  <c:v>299</c:v>
                </c:pt>
                <c:pt idx="30">
                  <c:v>4811</c:v>
                </c:pt>
                <c:pt idx="31">
                  <c:v>267</c:v>
                </c:pt>
                <c:pt idx="32">
                  <c:v>203</c:v>
                </c:pt>
                <c:pt idx="33">
                  <c:v>72</c:v>
                </c:pt>
                <c:pt idx="34">
                  <c:v>17</c:v>
                </c:pt>
                <c:pt idx="35">
                  <c:v>216</c:v>
                </c:pt>
              </c:numCache>
            </c:numRef>
          </c:val>
          <c:extLst>
            <c:ext xmlns:c15="http://schemas.microsoft.com/office/drawing/2012/chart" uri="{02D57815-91ED-43cb-92C2-25804820EDAC}">
              <c15:filteredSeriesTitle>
                <c15:tx>
                  <c:strRef>
                    <c:extLst>
                      <c:ext uri="{02D57815-91ED-43cb-92C2-25804820EDAC}">
                        <c15:formulaRef>
                          <c15:sqref>PCPP_indicateurs_sept_19!$G$1</c15:sqref>
                        </c15:formulaRef>
                      </c:ext>
                    </c:extLst>
                    <c:strCache>
                      <c:ptCount val="1"/>
                      <c:pt idx="0">
                        <c:v>Avec ISSN</c:v>
                      </c:pt>
                    </c:strCache>
                  </c:strRef>
                </c15:tx>
              </c15:filteredSeriesTitle>
            </c:ext>
          </c:extLst>
        </c:ser>
        <c:ser>
          <c:idx val="4"/>
          <c:order val="4"/>
          <c:spPr>
            <a:solidFill>
              <a:schemeClr val="accent5"/>
            </a:solidFill>
            <a:ln>
              <a:noFill/>
            </a:ln>
            <a:effectLst/>
          </c:spPr>
          <c:invertIfNegative val="0"/>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f>PCPP_indicateurs_sept_19!$H$2:$H$37</c:f>
              <c:numCache>
                <c:formatCode>General</c:formatCode>
                <c:ptCount val="36"/>
                <c:pt idx="0">
                  <c:v>1</c:v>
                </c:pt>
                <c:pt idx="1">
                  <c:v>17</c:v>
                </c:pt>
                <c:pt idx="2">
                  <c:v>14</c:v>
                </c:pt>
                <c:pt idx="3">
                  <c:v>44</c:v>
                </c:pt>
                <c:pt idx="4">
                  <c:v>350</c:v>
                </c:pt>
                <c:pt idx="5">
                  <c:v>6</c:v>
                </c:pt>
                <c:pt idx="6">
                  <c:v>5</c:v>
                </c:pt>
                <c:pt idx="7">
                  <c:v>0</c:v>
                </c:pt>
                <c:pt idx="8">
                  <c:v>3</c:v>
                </c:pt>
                <c:pt idx="9">
                  <c:v>1</c:v>
                </c:pt>
                <c:pt idx="10">
                  <c:v>28</c:v>
                </c:pt>
                <c:pt idx="11">
                  <c:v>46</c:v>
                </c:pt>
                <c:pt idx="12">
                  <c:v>603</c:v>
                </c:pt>
                <c:pt idx="13">
                  <c:v>1</c:v>
                </c:pt>
                <c:pt idx="14">
                  <c:v>27</c:v>
                </c:pt>
                <c:pt idx="15">
                  <c:v>19</c:v>
                </c:pt>
                <c:pt idx="16">
                  <c:v>0</c:v>
                </c:pt>
                <c:pt idx="17">
                  <c:v>0</c:v>
                </c:pt>
                <c:pt idx="18">
                  <c:v>2</c:v>
                </c:pt>
                <c:pt idx="19">
                  <c:v>8</c:v>
                </c:pt>
                <c:pt idx="20">
                  <c:v>1218</c:v>
                </c:pt>
                <c:pt idx="21">
                  <c:v>3</c:v>
                </c:pt>
                <c:pt idx="22">
                  <c:v>3</c:v>
                </c:pt>
                <c:pt idx="23">
                  <c:v>86</c:v>
                </c:pt>
                <c:pt idx="24">
                  <c:v>5</c:v>
                </c:pt>
                <c:pt idx="25">
                  <c:v>24</c:v>
                </c:pt>
                <c:pt idx="26">
                  <c:v>0</c:v>
                </c:pt>
                <c:pt idx="27">
                  <c:v>0</c:v>
                </c:pt>
                <c:pt idx="28">
                  <c:v>13</c:v>
                </c:pt>
                <c:pt idx="29">
                  <c:v>0</c:v>
                </c:pt>
                <c:pt idx="30">
                  <c:v>59</c:v>
                </c:pt>
                <c:pt idx="31">
                  <c:v>1</c:v>
                </c:pt>
                <c:pt idx="32">
                  <c:v>2</c:v>
                </c:pt>
                <c:pt idx="33">
                  <c:v>0</c:v>
                </c:pt>
                <c:pt idx="34">
                  <c:v>0</c:v>
                </c:pt>
                <c:pt idx="35">
                  <c:v>0</c:v>
                </c:pt>
              </c:numCache>
            </c:numRef>
          </c:val>
          <c:extLst>
            <c:ext xmlns:c15="http://schemas.microsoft.com/office/drawing/2012/chart" uri="{02D57815-91ED-43cb-92C2-25804820EDAC}">
              <c15:filteredSeriesTitle>
                <c15:tx>
                  <c:strRef>
                    <c:extLst>
                      <c:ext uri="{02D57815-91ED-43cb-92C2-25804820EDAC}">
                        <c15:formulaRef>
                          <c15:sqref>PCPP_indicateurs_sept_19!$H$1</c15:sqref>
                        </c15:formulaRef>
                      </c:ext>
                    </c:extLst>
                    <c:strCache>
                      <c:ptCount val="1"/>
                      <c:pt idx="0">
                        <c:v>Sans ISSN</c:v>
                      </c:pt>
                    </c:strCache>
                  </c:strRef>
                </c15:tx>
              </c15:filteredSeriesTitle>
            </c:ext>
          </c:extLst>
        </c:ser>
        <c:dLbls>
          <c:showLegendKey val="0"/>
          <c:showVal val="0"/>
          <c:showCatName val="0"/>
          <c:showSerName val="0"/>
          <c:showPercent val="0"/>
          <c:showBubbleSize val="0"/>
        </c:dLbls>
        <c:gapWidth val="150"/>
        <c:overlap val="100"/>
        <c:axId val="106678600"/>
        <c:axId val="106073600"/>
        <c:extLst>
          <c:ext xmlns:c15="http://schemas.microsoft.com/office/drawing/2012/chart" uri="{02D57815-91ED-43cb-92C2-25804820EDAC}">
            <c15:filteredBarSeries>
              <c15:ser>
                <c:idx val="0"/>
                <c:order val="0"/>
                <c:spPr>
                  <a:solidFill>
                    <a:schemeClr val="accent1"/>
                  </a:solidFill>
                  <a:ln>
                    <a:noFill/>
                  </a:ln>
                  <a:effectLst/>
                </c:spPr>
                <c:invertIfNegative val="0"/>
                <c:cat>
                  <c:strRef>
                    <c:extLst>
                      <c:ext uri="{02D57815-91ED-43cb-92C2-25804820EDAC}">
                        <c15:formulaRef>
                          <c15:sqref>PCPP_indicateurs_sept_19!$C$2:$C$37</c15:sqref>
                        </c15:formulaRef>
                      </c:ext>
                    </c:extLst>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extLst>
                      <c:ext uri="{02D57815-91ED-43cb-92C2-25804820EDAC}">
                        <c15:formulaRef>
                          <c15:sqref>PCPP_indicateurs_sept_19!$D$2:$D$37</c15:sqref>
                        </c15:formulaRef>
                      </c:ext>
                    </c:extLst>
                    <c:numCache>
                      <c:formatCode>General</c:formatCode>
                      <c:ptCount val="36"/>
                      <c:pt idx="0">
                        <c:v>50</c:v>
                      </c:pt>
                      <c:pt idx="1">
                        <c:v>671</c:v>
                      </c:pt>
                      <c:pt idx="2">
                        <c:v>1168</c:v>
                      </c:pt>
                      <c:pt idx="3">
                        <c:v>809</c:v>
                      </c:pt>
                      <c:pt idx="4">
                        <c:v>5794</c:v>
                      </c:pt>
                      <c:pt idx="5">
                        <c:v>822</c:v>
                      </c:pt>
                      <c:pt idx="6">
                        <c:v>870</c:v>
                      </c:pt>
                      <c:pt idx="7">
                        <c:v>423</c:v>
                      </c:pt>
                      <c:pt idx="8">
                        <c:v>698</c:v>
                      </c:pt>
                      <c:pt idx="9">
                        <c:v>500</c:v>
                      </c:pt>
                      <c:pt idx="10">
                        <c:v>562</c:v>
                      </c:pt>
                      <c:pt idx="11">
                        <c:v>1077</c:v>
                      </c:pt>
                      <c:pt idx="12">
                        <c:v>1732</c:v>
                      </c:pt>
                      <c:pt idx="13">
                        <c:v>559</c:v>
                      </c:pt>
                      <c:pt idx="14">
                        <c:v>912</c:v>
                      </c:pt>
                      <c:pt idx="15">
                        <c:v>491</c:v>
                      </c:pt>
                      <c:pt idx="16">
                        <c:v>110</c:v>
                      </c:pt>
                      <c:pt idx="17">
                        <c:v>211</c:v>
                      </c:pt>
                      <c:pt idx="18">
                        <c:v>1053</c:v>
                      </c:pt>
                      <c:pt idx="19">
                        <c:v>748</c:v>
                      </c:pt>
                      <c:pt idx="20">
                        <c:v>10825</c:v>
                      </c:pt>
                      <c:pt idx="21">
                        <c:v>251</c:v>
                      </c:pt>
                      <c:pt idx="22">
                        <c:v>889</c:v>
                      </c:pt>
                      <c:pt idx="23">
                        <c:v>2740</c:v>
                      </c:pt>
                      <c:pt idx="24">
                        <c:v>79</c:v>
                      </c:pt>
                      <c:pt idx="25">
                        <c:v>922</c:v>
                      </c:pt>
                      <c:pt idx="26">
                        <c:v>316</c:v>
                      </c:pt>
                      <c:pt idx="27">
                        <c:v>106</c:v>
                      </c:pt>
                      <c:pt idx="28">
                        <c:v>934</c:v>
                      </c:pt>
                      <c:pt idx="29">
                        <c:v>299</c:v>
                      </c:pt>
                      <c:pt idx="30">
                        <c:v>4870</c:v>
                      </c:pt>
                      <c:pt idx="31">
                        <c:v>268</c:v>
                      </c:pt>
                      <c:pt idx="32">
                        <c:v>205</c:v>
                      </c:pt>
                      <c:pt idx="33">
                        <c:v>72</c:v>
                      </c:pt>
                      <c:pt idx="34">
                        <c:v>17</c:v>
                      </c:pt>
                      <c:pt idx="35">
                        <c:v>216</c:v>
                      </c:pt>
                    </c:numCache>
                  </c:numRef>
                </c:val>
                <c:extLst>
                  <c:ext uri="{02D57815-91ED-43cb-92C2-25804820EDAC}">
                    <c15:filteredSeriesTitle>
                      <c15:tx>
                        <c:strRef>
                          <c:extLst>
                            <c:ext uri="{02D57815-91ED-43cb-92C2-25804820EDAC}">
                              <c15:formulaRef>
                                <c15:sqref>PCPP_indicateurs_sept_19!$D$1</c15:sqref>
                              </c15:formulaRef>
                            </c:ext>
                          </c:extLst>
                          <c:strCache>
                            <c:ptCount val="1"/>
                            <c:pt idx="0">
                              <c:v>Nombre de notices</c:v>
                            </c:pt>
                          </c:strCache>
                        </c:strRef>
                      </c15:tx>
                    </c15:filteredSeriesTitle>
                  </c:ext>
                </c:extLst>
              </c15:ser>
            </c15:filteredBarSeries>
            <c15:filteredBarSeries>
              <c15:ser>
                <c:idx val="1"/>
                <c:order val="1"/>
                <c:spPr>
                  <a:solidFill>
                    <a:schemeClr val="accent2"/>
                  </a:solidFill>
                  <a:ln>
                    <a:noFill/>
                  </a:ln>
                  <a:effectLst/>
                </c:spPr>
                <c:invertIfNegative val="0"/>
                <c:cat>
                  <c:strRef>
                    <c:extLst xmlns:c15="http://schemas.microsoft.com/office/drawing/2012/chart">
                      <c:ext xmlns:c15="http://schemas.microsoft.com/office/drawing/2012/chart" uri="{02D57815-91ED-43cb-92C2-25804820EDAC}">
                        <c15:formulaRef>
                          <c15:sqref>PCPP_indicateurs_sept_19!$C$2:$C$37</c15:sqref>
                        </c15:formulaRef>
                      </c:ext>
                    </c:extLst>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extLst xmlns:c15="http://schemas.microsoft.com/office/drawing/2012/chart">
                      <c:ext xmlns:c15="http://schemas.microsoft.com/office/drawing/2012/chart" uri="{02D57815-91ED-43cb-92C2-25804820EDAC}">
                        <c15:formulaRef>
                          <c15:sqref>PCPP_indicateurs_sept_19!$E$2:$E$37</c15:sqref>
                        </c15:formulaRef>
                      </c:ext>
                    </c:extLst>
                    <c:numCache>
                      <c:formatCode>General</c:formatCode>
                      <c:ptCount val="36"/>
                      <c:pt idx="0">
                        <c:v>3</c:v>
                      </c:pt>
                      <c:pt idx="1">
                        <c:v>20</c:v>
                      </c:pt>
                      <c:pt idx="2">
                        <c:v>119</c:v>
                      </c:pt>
                      <c:pt idx="3">
                        <c:v>75</c:v>
                      </c:pt>
                      <c:pt idx="4">
                        <c:v>506</c:v>
                      </c:pt>
                      <c:pt idx="5">
                        <c:v>5</c:v>
                      </c:pt>
                      <c:pt idx="6">
                        <c:v>7</c:v>
                      </c:pt>
                      <c:pt idx="7">
                        <c:v>1</c:v>
                      </c:pt>
                      <c:pt idx="8">
                        <c:v>0</c:v>
                      </c:pt>
                      <c:pt idx="9">
                        <c:v>10</c:v>
                      </c:pt>
                      <c:pt idx="10">
                        <c:v>278</c:v>
                      </c:pt>
                      <c:pt idx="11">
                        <c:v>46</c:v>
                      </c:pt>
                      <c:pt idx="12">
                        <c:v>708</c:v>
                      </c:pt>
                      <c:pt idx="13">
                        <c:v>12</c:v>
                      </c:pt>
                      <c:pt idx="14">
                        <c:v>42</c:v>
                      </c:pt>
                      <c:pt idx="15">
                        <c:v>50</c:v>
                      </c:pt>
                      <c:pt idx="16">
                        <c:v>7</c:v>
                      </c:pt>
                      <c:pt idx="17">
                        <c:v>0</c:v>
                      </c:pt>
                      <c:pt idx="18">
                        <c:v>4</c:v>
                      </c:pt>
                      <c:pt idx="19">
                        <c:v>25</c:v>
                      </c:pt>
                      <c:pt idx="20">
                        <c:v>2135</c:v>
                      </c:pt>
                      <c:pt idx="21">
                        <c:v>5</c:v>
                      </c:pt>
                      <c:pt idx="22">
                        <c:v>30</c:v>
                      </c:pt>
                      <c:pt idx="23">
                        <c:v>274</c:v>
                      </c:pt>
                      <c:pt idx="24">
                        <c:v>0</c:v>
                      </c:pt>
                      <c:pt idx="25">
                        <c:v>129</c:v>
                      </c:pt>
                      <c:pt idx="26">
                        <c:v>13</c:v>
                      </c:pt>
                      <c:pt idx="27">
                        <c:v>0</c:v>
                      </c:pt>
                      <c:pt idx="28">
                        <c:v>147</c:v>
                      </c:pt>
                      <c:pt idx="29">
                        <c:v>34</c:v>
                      </c:pt>
                      <c:pt idx="30">
                        <c:v>86</c:v>
                      </c:pt>
                      <c:pt idx="31">
                        <c:v>0</c:v>
                      </c:pt>
                      <c:pt idx="32">
                        <c:v>0</c:v>
                      </c:pt>
                      <c:pt idx="33">
                        <c:v>1</c:v>
                      </c:pt>
                      <c:pt idx="34">
                        <c:v>0</c:v>
                      </c:pt>
                      <c:pt idx="35">
                        <c:v>0</c:v>
                      </c:pt>
                    </c:numCache>
                  </c:numRef>
                </c:val>
                <c:extLst xmlns:c15="http://schemas.microsoft.com/office/drawing/2012/chart">
                  <c:ext xmlns:c15="http://schemas.microsoft.com/office/drawing/2012/chart" uri="{02D57815-91ED-43cb-92C2-25804820EDAC}">
                    <c15:filteredSeriesTitle>
                      <c15:tx>
                        <c:strRef>
                          <c:extLst>
                            <c:ext uri="{02D57815-91ED-43cb-92C2-25804820EDAC}">
                              <c15:formulaRef>
                                <c15:sqref>PCPP_indicateurs_sept_19!$E$1</c15:sqref>
                              </c15:formulaRef>
                            </c:ext>
                          </c:extLst>
                          <c:strCache>
                            <c:ptCount val="1"/>
                            <c:pt idx="0">
                              <c:v>Unica Sudoc</c:v>
                            </c:pt>
                          </c:strCache>
                        </c:strRef>
                      </c15:tx>
                    </c15:filteredSeriesTitle>
                  </c:ext>
                </c:extLst>
              </c15:ser>
            </c15:filteredBarSeries>
            <c15:filteredBarSeries>
              <c15:ser>
                <c:idx val="2"/>
                <c:order val="2"/>
                <c:spPr>
                  <a:solidFill>
                    <a:schemeClr val="accent3"/>
                  </a:solidFill>
                  <a:ln>
                    <a:noFill/>
                  </a:ln>
                  <a:effectLst/>
                </c:spPr>
                <c:invertIfNegative val="0"/>
                <c:cat>
                  <c:strRef>
                    <c:extLst xmlns:c15="http://schemas.microsoft.com/office/drawing/2012/chart">
                      <c:ext xmlns:c15="http://schemas.microsoft.com/office/drawing/2012/chart" uri="{02D57815-91ED-43cb-92C2-25804820EDAC}">
                        <c15:formulaRef>
                          <c15:sqref>PCPP_indicateurs_sept_19!$C$2:$C$37</c15:sqref>
                        </c15:formulaRef>
                      </c:ext>
                    </c:extLst>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extLst xmlns:c15="http://schemas.microsoft.com/office/drawing/2012/chart">
                      <c:ext xmlns:c15="http://schemas.microsoft.com/office/drawing/2012/chart" uri="{02D57815-91ED-43cb-92C2-25804820EDAC}">
                        <c15:formulaRef>
                          <c15:sqref>PCPP_indicateurs_sept_19!$F$2:$F$37</c15:sqref>
                        </c15:formulaRef>
                      </c:ext>
                    </c:extLst>
                    <c:numCache>
                      <c:formatCode>General</c:formatCode>
                      <c:ptCount val="36"/>
                      <c:pt idx="0">
                        <c:v>21</c:v>
                      </c:pt>
                      <c:pt idx="1">
                        <c:v>536</c:v>
                      </c:pt>
                      <c:pt idx="2">
                        <c:v>792</c:v>
                      </c:pt>
                      <c:pt idx="3">
                        <c:v>667</c:v>
                      </c:pt>
                      <c:pt idx="4">
                        <c:v>3099</c:v>
                      </c:pt>
                      <c:pt idx="5">
                        <c:v>261</c:v>
                      </c:pt>
                      <c:pt idx="6">
                        <c:v>243</c:v>
                      </c:pt>
                      <c:pt idx="7">
                        <c:v>41</c:v>
                      </c:pt>
                      <c:pt idx="8">
                        <c:v>162</c:v>
                      </c:pt>
                      <c:pt idx="9">
                        <c:v>257</c:v>
                      </c:pt>
                      <c:pt idx="10">
                        <c:v>555</c:v>
                      </c:pt>
                      <c:pt idx="11">
                        <c:v>625</c:v>
                      </c:pt>
                      <c:pt idx="12">
                        <c:v>1719</c:v>
                      </c:pt>
                      <c:pt idx="13">
                        <c:v>215</c:v>
                      </c:pt>
                      <c:pt idx="14">
                        <c:v>716</c:v>
                      </c:pt>
                      <c:pt idx="15">
                        <c:v>435</c:v>
                      </c:pt>
                      <c:pt idx="16">
                        <c:v>97</c:v>
                      </c:pt>
                      <c:pt idx="17">
                        <c:v>25</c:v>
                      </c:pt>
                      <c:pt idx="18">
                        <c:v>258</c:v>
                      </c:pt>
                      <c:pt idx="19">
                        <c:v>422</c:v>
                      </c:pt>
                      <c:pt idx="20">
                        <c:v>9070</c:v>
                      </c:pt>
                      <c:pt idx="21">
                        <c:v>184</c:v>
                      </c:pt>
                      <c:pt idx="22">
                        <c:v>361</c:v>
                      </c:pt>
                      <c:pt idx="23">
                        <c:v>1399</c:v>
                      </c:pt>
                      <c:pt idx="24">
                        <c:v>19</c:v>
                      </c:pt>
                      <c:pt idx="25">
                        <c:v>813</c:v>
                      </c:pt>
                      <c:pt idx="26">
                        <c:v>211</c:v>
                      </c:pt>
                      <c:pt idx="27">
                        <c:v>34</c:v>
                      </c:pt>
                      <c:pt idx="28">
                        <c:v>728</c:v>
                      </c:pt>
                      <c:pt idx="29">
                        <c:v>260</c:v>
                      </c:pt>
                      <c:pt idx="30">
                        <c:v>2510</c:v>
                      </c:pt>
                      <c:pt idx="31">
                        <c:v>19</c:v>
                      </c:pt>
                      <c:pt idx="32">
                        <c:v>12</c:v>
                      </c:pt>
                      <c:pt idx="33">
                        <c:v>53</c:v>
                      </c:pt>
                      <c:pt idx="34">
                        <c:v>4</c:v>
                      </c:pt>
                      <c:pt idx="35">
                        <c:v>69</c:v>
                      </c:pt>
                    </c:numCache>
                  </c:numRef>
                </c:val>
                <c:extLst xmlns:c15="http://schemas.microsoft.com/office/drawing/2012/chart">
                  <c:ext xmlns:c15="http://schemas.microsoft.com/office/drawing/2012/chart" uri="{02D57815-91ED-43cb-92C2-25804820EDAC}">
                    <c15:filteredSeriesTitle>
                      <c15:tx>
                        <c:strRef>
                          <c:extLst>
                            <c:ext uri="{02D57815-91ED-43cb-92C2-25804820EDAC}">
                              <c15:formulaRef>
                                <c15:sqref>PCPP_indicateurs_sept_19!$F$1</c15:sqref>
                              </c15:formulaRef>
                            </c:ext>
                          </c:extLst>
                          <c:strCache>
                            <c:ptCount val="1"/>
                            <c:pt idx="0">
                              <c:v>Unica tous plans</c:v>
                            </c:pt>
                          </c:strCache>
                        </c:strRef>
                      </c15:tx>
                    </c15:filteredSeriesTitle>
                  </c:ext>
                </c:extLst>
              </c15:ser>
            </c15:filteredBarSeries>
          </c:ext>
        </c:extLst>
      </c:barChart>
      <c:catAx>
        <c:axId val="106678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06073600"/>
        <c:crosses val="autoZero"/>
        <c:auto val="1"/>
        <c:lblAlgn val="ctr"/>
        <c:lblOffset val="100"/>
        <c:noMultiLvlLbl val="0"/>
      </c:catAx>
      <c:valAx>
        <c:axId val="1060736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066786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PCPP_indicateurs_sept_19!$K$1</c:f>
              <c:strCache>
                <c:ptCount val="1"/>
                <c:pt idx="0">
                  <c:v>Avec autorité</c:v>
                </c:pt>
              </c:strCache>
            </c:strRef>
          </c:tx>
          <c:spPr>
            <a:solidFill>
              <a:schemeClr val="accent1"/>
            </a:solidFill>
            <a:ln>
              <a:noFill/>
            </a:ln>
            <a:effectLst/>
          </c:spPr>
          <c:invertIfNegative val="0"/>
          <c:cat>
            <c:strRef>
              <c:f>PCPP_indicateurs_sept_19!$C$2:$C$38</c:f>
              <c:strCache>
                <c:ptCount val="37"/>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pt idx="36">
                  <c:v>totaux</c:v>
                </c:pt>
              </c:strCache>
            </c:strRef>
          </c:cat>
          <c:val>
            <c:numRef>
              <c:f>PCPP_indicateurs_sept_19!$K$2:$K$37</c:f>
              <c:numCache>
                <c:formatCode>General</c:formatCode>
                <c:ptCount val="36"/>
                <c:pt idx="0">
                  <c:v>31</c:v>
                </c:pt>
                <c:pt idx="1">
                  <c:v>482</c:v>
                </c:pt>
                <c:pt idx="2">
                  <c:v>764</c:v>
                </c:pt>
                <c:pt idx="3">
                  <c:v>373</c:v>
                </c:pt>
                <c:pt idx="4">
                  <c:v>3807</c:v>
                </c:pt>
                <c:pt idx="5">
                  <c:v>382</c:v>
                </c:pt>
                <c:pt idx="6">
                  <c:v>407</c:v>
                </c:pt>
                <c:pt idx="7">
                  <c:v>203</c:v>
                </c:pt>
                <c:pt idx="8">
                  <c:v>458</c:v>
                </c:pt>
                <c:pt idx="9">
                  <c:v>235</c:v>
                </c:pt>
                <c:pt idx="10">
                  <c:v>169</c:v>
                </c:pt>
                <c:pt idx="11">
                  <c:v>457</c:v>
                </c:pt>
                <c:pt idx="12">
                  <c:v>1025</c:v>
                </c:pt>
                <c:pt idx="13">
                  <c:v>304</c:v>
                </c:pt>
                <c:pt idx="14">
                  <c:v>754</c:v>
                </c:pt>
                <c:pt idx="15">
                  <c:v>290</c:v>
                </c:pt>
                <c:pt idx="16">
                  <c:v>48</c:v>
                </c:pt>
                <c:pt idx="17">
                  <c:v>107</c:v>
                </c:pt>
                <c:pt idx="18">
                  <c:v>548</c:v>
                </c:pt>
                <c:pt idx="19">
                  <c:v>515</c:v>
                </c:pt>
                <c:pt idx="20">
                  <c:v>5656</c:v>
                </c:pt>
                <c:pt idx="21">
                  <c:v>180</c:v>
                </c:pt>
                <c:pt idx="22">
                  <c:v>471</c:v>
                </c:pt>
                <c:pt idx="23">
                  <c:v>1602</c:v>
                </c:pt>
                <c:pt idx="24">
                  <c:v>32</c:v>
                </c:pt>
                <c:pt idx="25">
                  <c:v>581</c:v>
                </c:pt>
                <c:pt idx="26">
                  <c:v>140</c:v>
                </c:pt>
                <c:pt idx="27">
                  <c:v>42</c:v>
                </c:pt>
                <c:pt idx="28">
                  <c:v>564</c:v>
                </c:pt>
                <c:pt idx="29">
                  <c:v>180</c:v>
                </c:pt>
                <c:pt idx="30">
                  <c:v>3026</c:v>
                </c:pt>
                <c:pt idx="31">
                  <c:v>194</c:v>
                </c:pt>
                <c:pt idx="32">
                  <c:v>162</c:v>
                </c:pt>
                <c:pt idx="33">
                  <c:v>55</c:v>
                </c:pt>
                <c:pt idx="34">
                  <c:v>14</c:v>
                </c:pt>
                <c:pt idx="35">
                  <c:v>164</c:v>
                </c:pt>
              </c:numCache>
            </c:numRef>
          </c:val>
        </c:ser>
        <c:ser>
          <c:idx val="1"/>
          <c:order val="1"/>
          <c:tx>
            <c:strRef>
              <c:f>PCPP_indicateurs_sept_19!$L$1</c:f>
              <c:strCache>
                <c:ptCount val="1"/>
                <c:pt idx="0">
                  <c:v>Sans autorité</c:v>
                </c:pt>
              </c:strCache>
            </c:strRef>
          </c:tx>
          <c:spPr>
            <a:solidFill>
              <a:schemeClr val="accent2"/>
            </a:solidFill>
            <a:ln>
              <a:noFill/>
            </a:ln>
            <a:effectLst/>
          </c:spPr>
          <c:invertIfNegative val="0"/>
          <c:cat>
            <c:strRef>
              <c:f>PCPP_indicateurs_sept_19!$C$2:$C$38</c:f>
              <c:strCache>
                <c:ptCount val="37"/>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pt idx="36">
                  <c:v>totaux</c:v>
                </c:pt>
              </c:strCache>
            </c:strRef>
          </c:cat>
          <c:val>
            <c:numRef>
              <c:f>PCPP_indicateurs_sept_19!$L$2:$L$37</c:f>
              <c:numCache>
                <c:formatCode>General</c:formatCode>
                <c:ptCount val="36"/>
                <c:pt idx="0">
                  <c:v>19</c:v>
                </c:pt>
                <c:pt idx="1">
                  <c:v>189</c:v>
                </c:pt>
                <c:pt idx="2">
                  <c:v>404</c:v>
                </c:pt>
                <c:pt idx="3">
                  <c:v>436</c:v>
                </c:pt>
                <c:pt idx="4">
                  <c:v>1987</c:v>
                </c:pt>
                <c:pt idx="5">
                  <c:v>440</c:v>
                </c:pt>
                <c:pt idx="6">
                  <c:v>463</c:v>
                </c:pt>
                <c:pt idx="7">
                  <c:v>220</c:v>
                </c:pt>
                <c:pt idx="8">
                  <c:v>240</c:v>
                </c:pt>
                <c:pt idx="9">
                  <c:v>265</c:v>
                </c:pt>
                <c:pt idx="10">
                  <c:v>393</c:v>
                </c:pt>
                <c:pt idx="11">
                  <c:v>620</c:v>
                </c:pt>
                <c:pt idx="12">
                  <c:v>707</c:v>
                </c:pt>
                <c:pt idx="13">
                  <c:v>255</c:v>
                </c:pt>
                <c:pt idx="14">
                  <c:v>158</c:v>
                </c:pt>
                <c:pt idx="15">
                  <c:v>201</c:v>
                </c:pt>
                <c:pt idx="16">
                  <c:v>62</c:v>
                </c:pt>
                <c:pt idx="17">
                  <c:v>104</c:v>
                </c:pt>
                <c:pt idx="18">
                  <c:v>505</c:v>
                </c:pt>
                <c:pt idx="19">
                  <c:v>233</c:v>
                </c:pt>
                <c:pt idx="20">
                  <c:v>5169</c:v>
                </c:pt>
                <c:pt idx="21">
                  <c:v>71</c:v>
                </c:pt>
                <c:pt idx="22">
                  <c:v>418</c:v>
                </c:pt>
                <c:pt idx="23">
                  <c:v>1138</c:v>
                </c:pt>
                <c:pt idx="24">
                  <c:v>47</c:v>
                </c:pt>
                <c:pt idx="25">
                  <c:v>341</c:v>
                </c:pt>
                <c:pt idx="26">
                  <c:v>176</c:v>
                </c:pt>
                <c:pt idx="27">
                  <c:v>64</c:v>
                </c:pt>
                <c:pt idx="28">
                  <c:v>370</c:v>
                </c:pt>
                <c:pt idx="29">
                  <c:v>119</c:v>
                </c:pt>
                <c:pt idx="30">
                  <c:v>1844</c:v>
                </c:pt>
                <c:pt idx="31">
                  <c:v>74</c:v>
                </c:pt>
                <c:pt idx="32">
                  <c:v>43</c:v>
                </c:pt>
                <c:pt idx="33">
                  <c:v>17</c:v>
                </c:pt>
                <c:pt idx="34">
                  <c:v>3</c:v>
                </c:pt>
                <c:pt idx="35">
                  <c:v>52</c:v>
                </c:pt>
              </c:numCache>
            </c:numRef>
          </c:val>
        </c:ser>
        <c:dLbls>
          <c:showLegendKey val="0"/>
          <c:showVal val="0"/>
          <c:showCatName val="0"/>
          <c:showSerName val="0"/>
          <c:showPercent val="0"/>
          <c:showBubbleSize val="0"/>
        </c:dLbls>
        <c:gapWidth val="150"/>
        <c:overlap val="100"/>
        <c:axId val="175841080"/>
        <c:axId val="175841472"/>
      </c:barChart>
      <c:catAx>
        <c:axId val="175841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5841472"/>
        <c:crosses val="autoZero"/>
        <c:auto val="1"/>
        <c:lblAlgn val="ctr"/>
        <c:lblOffset val="100"/>
        <c:noMultiLvlLbl val="0"/>
      </c:catAx>
      <c:valAx>
        <c:axId val="1758414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584108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PCPP_indicateurs_sept_19!$M$1</c:f>
              <c:strCache>
                <c:ptCount val="1"/>
                <c:pt idx="0">
                  <c:v>Avec autorité liée</c:v>
                </c:pt>
              </c:strCache>
            </c:strRef>
          </c:tx>
          <c:spPr>
            <a:solidFill>
              <a:schemeClr val="accent1"/>
            </a:solidFill>
            <a:ln>
              <a:noFill/>
            </a:ln>
            <a:effectLst/>
          </c:spPr>
          <c:invertIfNegative val="0"/>
          <c:cat>
            <c:strRef>
              <c:f>PCPP_indicateurs_sept_19!$C$2:$C$38</c:f>
              <c:strCache>
                <c:ptCount val="37"/>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pt idx="36">
                  <c:v>totaux</c:v>
                </c:pt>
              </c:strCache>
            </c:strRef>
          </c:cat>
          <c:val>
            <c:numRef>
              <c:f>PCPP_indicateurs_sept_19!$M$2:$M$37</c:f>
              <c:numCache>
                <c:formatCode>General</c:formatCode>
                <c:ptCount val="36"/>
                <c:pt idx="0">
                  <c:v>25</c:v>
                </c:pt>
                <c:pt idx="1">
                  <c:v>435</c:v>
                </c:pt>
                <c:pt idx="2">
                  <c:v>697</c:v>
                </c:pt>
                <c:pt idx="3">
                  <c:v>254</c:v>
                </c:pt>
                <c:pt idx="4">
                  <c:v>3201</c:v>
                </c:pt>
                <c:pt idx="5">
                  <c:v>354</c:v>
                </c:pt>
                <c:pt idx="6">
                  <c:v>395</c:v>
                </c:pt>
                <c:pt idx="7">
                  <c:v>199</c:v>
                </c:pt>
                <c:pt idx="8">
                  <c:v>455</c:v>
                </c:pt>
                <c:pt idx="9">
                  <c:v>210</c:v>
                </c:pt>
                <c:pt idx="10">
                  <c:v>77</c:v>
                </c:pt>
                <c:pt idx="11">
                  <c:v>422</c:v>
                </c:pt>
                <c:pt idx="12">
                  <c:v>480</c:v>
                </c:pt>
                <c:pt idx="13">
                  <c:v>276</c:v>
                </c:pt>
                <c:pt idx="14">
                  <c:v>626</c:v>
                </c:pt>
                <c:pt idx="15">
                  <c:v>230</c:v>
                </c:pt>
                <c:pt idx="16">
                  <c:v>39</c:v>
                </c:pt>
                <c:pt idx="17">
                  <c:v>106</c:v>
                </c:pt>
                <c:pt idx="18">
                  <c:v>464</c:v>
                </c:pt>
                <c:pt idx="19">
                  <c:v>436</c:v>
                </c:pt>
                <c:pt idx="20">
                  <c:v>3042</c:v>
                </c:pt>
                <c:pt idx="21">
                  <c:v>153</c:v>
                </c:pt>
                <c:pt idx="22">
                  <c:v>450</c:v>
                </c:pt>
                <c:pt idx="23">
                  <c:v>1443</c:v>
                </c:pt>
                <c:pt idx="24">
                  <c:v>31</c:v>
                </c:pt>
                <c:pt idx="25">
                  <c:v>474</c:v>
                </c:pt>
                <c:pt idx="26">
                  <c:v>111</c:v>
                </c:pt>
                <c:pt idx="27">
                  <c:v>42</c:v>
                </c:pt>
                <c:pt idx="28">
                  <c:v>435</c:v>
                </c:pt>
                <c:pt idx="29">
                  <c:v>162</c:v>
                </c:pt>
                <c:pt idx="30">
                  <c:v>2728</c:v>
                </c:pt>
                <c:pt idx="31">
                  <c:v>188</c:v>
                </c:pt>
                <c:pt idx="32">
                  <c:v>160</c:v>
                </c:pt>
                <c:pt idx="33">
                  <c:v>43</c:v>
                </c:pt>
                <c:pt idx="34">
                  <c:v>14</c:v>
                </c:pt>
                <c:pt idx="35">
                  <c:v>160</c:v>
                </c:pt>
              </c:numCache>
            </c:numRef>
          </c:val>
        </c:ser>
        <c:ser>
          <c:idx val="1"/>
          <c:order val="1"/>
          <c:tx>
            <c:strRef>
              <c:f>PCPP_indicateurs_sept_19!$N$1</c:f>
              <c:strCache>
                <c:ptCount val="1"/>
                <c:pt idx="0">
                  <c:v>Sans autorité liée</c:v>
                </c:pt>
              </c:strCache>
            </c:strRef>
          </c:tx>
          <c:spPr>
            <a:solidFill>
              <a:schemeClr val="accent2"/>
            </a:solidFill>
            <a:ln>
              <a:noFill/>
            </a:ln>
            <a:effectLst/>
          </c:spPr>
          <c:invertIfNegative val="0"/>
          <c:cat>
            <c:strRef>
              <c:f>PCPP_indicateurs_sept_19!$C$2:$C$38</c:f>
              <c:strCache>
                <c:ptCount val="37"/>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pt idx="36">
                  <c:v>totaux</c:v>
                </c:pt>
              </c:strCache>
            </c:strRef>
          </c:cat>
          <c:val>
            <c:numRef>
              <c:f>PCPP_indicateurs_sept_19!$N$2:$N$37</c:f>
              <c:numCache>
                <c:formatCode>General</c:formatCode>
                <c:ptCount val="36"/>
                <c:pt idx="0">
                  <c:v>25</c:v>
                </c:pt>
                <c:pt idx="1">
                  <c:v>236</c:v>
                </c:pt>
                <c:pt idx="2">
                  <c:v>471</c:v>
                </c:pt>
                <c:pt idx="3">
                  <c:v>555</c:v>
                </c:pt>
                <c:pt idx="4">
                  <c:v>2593</c:v>
                </c:pt>
                <c:pt idx="5">
                  <c:v>468</c:v>
                </c:pt>
                <c:pt idx="6">
                  <c:v>475</c:v>
                </c:pt>
                <c:pt idx="7">
                  <c:v>224</c:v>
                </c:pt>
                <c:pt idx="8">
                  <c:v>243</c:v>
                </c:pt>
                <c:pt idx="9">
                  <c:v>290</c:v>
                </c:pt>
                <c:pt idx="10">
                  <c:v>485</c:v>
                </c:pt>
                <c:pt idx="11">
                  <c:v>655</c:v>
                </c:pt>
                <c:pt idx="12">
                  <c:v>1252</c:v>
                </c:pt>
                <c:pt idx="13">
                  <c:v>283</c:v>
                </c:pt>
                <c:pt idx="14">
                  <c:v>286</c:v>
                </c:pt>
                <c:pt idx="15">
                  <c:v>261</c:v>
                </c:pt>
                <c:pt idx="16">
                  <c:v>71</c:v>
                </c:pt>
                <c:pt idx="17">
                  <c:v>105</c:v>
                </c:pt>
                <c:pt idx="18">
                  <c:v>589</c:v>
                </c:pt>
                <c:pt idx="19">
                  <c:v>312</c:v>
                </c:pt>
                <c:pt idx="20">
                  <c:v>7783</c:v>
                </c:pt>
                <c:pt idx="21">
                  <c:v>98</c:v>
                </c:pt>
                <c:pt idx="22">
                  <c:v>439</c:v>
                </c:pt>
                <c:pt idx="23">
                  <c:v>1297</c:v>
                </c:pt>
                <c:pt idx="24">
                  <c:v>48</c:v>
                </c:pt>
                <c:pt idx="25">
                  <c:v>448</c:v>
                </c:pt>
                <c:pt idx="26">
                  <c:v>205</c:v>
                </c:pt>
                <c:pt idx="27">
                  <c:v>64</c:v>
                </c:pt>
                <c:pt idx="28">
                  <c:v>499</c:v>
                </c:pt>
                <c:pt idx="29">
                  <c:v>137</c:v>
                </c:pt>
                <c:pt idx="30">
                  <c:v>2142</c:v>
                </c:pt>
                <c:pt idx="31">
                  <c:v>80</c:v>
                </c:pt>
                <c:pt idx="32">
                  <c:v>45</c:v>
                </c:pt>
                <c:pt idx="33">
                  <c:v>29</c:v>
                </c:pt>
                <c:pt idx="34">
                  <c:v>3</c:v>
                </c:pt>
                <c:pt idx="35">
                  <c:v>56</c:v>
                </c:pt>
              </c:numCache>
            </c:numRef>
          </c:val>
        </c:ser>
        <c:dLbls>
          <c:showLegendKey val="0"/>
          <c:showVal val="0"/>
          <c:showCatName val="0"/>
          <c:showSerName val="0"/>
          <c:showPercent val="0"/>
          <c:showBubbleSize val="0"/>
        </c:dLbls>
        <c:gapWidth val="150"/>
        <c:overlap val="100"/>
        <c:axId val="175845784"/>
        <c:axId val="175839512"/>
      </c:barChart>
      <c:catAx>
        <c:axId val="175845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5839512"/>
        <c:crosses val="autoZero"/>
        <c:auto val="1"/>
        <c:lblAlgn val="ctr"/>
        <c:lblOffset val="100"/>
        <c:noMultiLvlLbl val="0"/>
      </c:catAx>
      <c:valAx>
        <c:axId val="1758395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584578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6675658598230783E-2"/>
          <c:y val="9.1562500000000019E-2"/>
          <c:w val="0.92492417614464861"/>
          <c:h val="0.73415373258631134"/>
        </c:manualLayout>
      </c:layout>
      <c:barChart>
        <c:barDir val="col"/>
        <c:grouping val="stacked"/>
        <c:varyColors val="0"/>
        <c:ser>
          <c:idx val="0"/>
          <c:order val="0"/>
          <c:tx>
            <c:strRef>
              <c:f>PCPP_indicateurs_sept_19!$O$1</c:f>
              <c:strCache>
                <c:ptCount val="1"/>
                <c:pt idx="0">
                  <c:v>Avec Dewey ou CDU</c:v>
                </c:pt>
              </c:strCache>
            </c:strRef>
          </c:tx>
          <c:spPr>
            <a:solidFill>
              <a:schemeClr val="accent1"/>
            </a:solidFill>
            <a:ln>
              <a:noFill/>
            </a:ln>
            <a:effectLst/>
          </c:spPr>
          <c:invertIfNegative val="0"/>
          <c:cat>
            <c:strRef>
              <c:f>PCPP_indicateurs_sept_19!$C$2:$C$38</c:f>
              <c:strCache>
                <c:ptCount val="37"/>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pt idx="36">
                  <c:v>totaux</c:v>
                </c:pt>
              </c:strCache>
            </c:strRef>
          </c:cat>
          <c:val>
            <c:numRef>
              <c:f>PCPP_indicateurs_sept_19!$O$2:$O$37</c:f>
              <c:numCache>
                <c:formatCode>General</c:formatCode>
                <c:ptCount val="36"/>
                <c:pt idx="0">
                  <c:v>50</c:v>
                </c:pt>
                <c:pt idx="1">
                  <c:v>635</c:v>
                </c:pt>
                <c:pt idx="2">
                  <c:v>1146</c:v>
                </c:pt>
                <c:pt idx="3">
                  <c:v>744</c:v>
                </c:pt>
                <c:pt idx="4">
                  <c:v>5358</c:v>
                </c:pt>
                <c:pt idx="5">
                  <c:v>813</c:v>
                </c:pt>
                <c:pt idx="6">
                  <c:v>859</c:v>
                </c:pt>
                <c:pt idx="7">
                  <c:v>420</c:v>
                </c:pt>
                <c:pt idx="8">
                  <c:v>687</c:v>
                </c:pt>
                <c:pt idx="9">
                  <c:v>462</c:v>
                </c:pt>
                <c:pt idx="10">
                  <c:v>523</c:v>
                </c:pt>
                <c:pt idx="11">
                  <c:v>1029</c:v>
                </c:pt>
                <c:pt idx="12">
                  <c:v>1104</c:v>
                </c:pt>
                <c:pt idx="13">
                  <c:v>558</c:v>
                </c:pt>
                <c:pt idx="14">
                  <c:v>846</c:v>
                </c:pt>
                <c:pt idx="15">
                  <c:v>465</c:v>
                </c:pt>
                <c:pt idx="16">
                  <c:v>108</c:v>
                </c:pt>
                <c:pt idx="17">
                  <c:v>211</c:v>
                </c:pt>
                <c:pt idx="18">
                  <c:v>1022</c:v>
                </c:pt>
                <c:pt idx="19">
                  <c:v>709</c:v>
                </c:pt>
                <c:pt idx="20">
                  <c:v>9717</c:v>
                </c:pt>
                <c:pt idx="21">
                  <c:v>241</c:v>
                </c:pt>
                <c:pt idx="22">
                  <c:v>885</c:v>
                </c:pt>
                <c:pt idx="23">
                  <c:v>2659</c:v>
                </c:pt>
                <c:pt idx="24">
                  <c:v>72</c:v>
                </c:pt>
                <c:pt idx="25">
                  <c:v>890</c:v>
                </c:pt>
                <c:pt idx="26">
                  <c:v>305</c:v>
                </c:pt>
                <c:pt idx="27">
                  <c:v>106</c:v>
                </c:pt>
                <c:pt idx="28">
                  <c:v>919</c:v>
                </c:pt>
                <c:pt idx="29">
                  <c:v>297</c:v>
                </c:pt>
                <c:pt idx="30">
                  <c:v>4720</c:v>
                </c:pt>
                <c:pt idx="31">
                  <c:v>262</c:v>
                </c:pt>
                <c:pt idx="32">
                  <c:v>203</c:v>
                </c:pt>
                <c:pt idx="33">
                  <c:v>72</c:v>
                </c:pt>
                <c:pt idx="34">
                  <c:v>17</c:v>
                </c:pt>
                <c:pt idx="35">
                  <c:v>215</c:v>
                </c:pt>
              </c:numCache>
            </c:numRef>
          </c:val>
        </c:ser>
        <c:ser>
          <c:idx val="1"/>
          <c:order val="1"/>
          <c:tx>
            <c:strRef>
              <c:f>PCPP_indicateurs_sept_19!$P$1</c:f>
              <c:strCache>
                <c:ptCount val="1"/>
                <c:pt idx="0">
                  <c:v>Sans Dewey ni CDU</c:v>
                </c:pt>
              </c:strCache>
            </c:strRef>
          </c:tx>
          <c:spPr>
            <a:solidFill>
              <a:schemeClr val="accent2"/>
            </a:solidFill>
            <a:ln>
              <a:noFill/>
            </a:ln>
            <a:effectLst/>
          </c:spPr>
          <c:invertIfNegative val="0"/>
          <c:cat>
            <c:strRef>
              <c:f>PCPP_indicateurs_sept_19!$C$2:$C$38</c:f>
              <c:strCache>
                <c:ptCount val="37"/>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pt idx="36">
                  <c:v>totaux</c:v>
                </c:pt>
              </c:strCache>
            </c:strRef>
          </c:cat>
          <c:val>
            <c:numRef>
              <c:f>PCPP_indicateurs_sept_19!$P$2:$P$37</c:f>
              <c:numCache>
                <c:formatCode>General</c:formatCode>
                <c:ptCount val="36"/>
                <c:pt idx="0">
                  <c:v>0</c:v>
                </c:pt>
                <c:pt idx="1">
                  <c:v>36</c:v>
                </c:pt>
                <c:pt idx="2">
                  <c:v>22</c:v>
                </c:pt>
                <c:pt idx="3">
                  <c:v>65</c:v>
                </c:pt>
                <c:pt idx="4">
                  <c:v>436</c:v>
                </c:pt>
                <c:pt idx="5">
                  <c:v>9</c:v>
                </c:pt>
                <c:pt idx="6">
                  <c:v>11</c:v>
                </c:pt>
                <c:pt idx="7">
                  <c:v>3</c:v>
                </c:pt>
                <c:pt idx="8">
                  <c:v>11</c:v>
                </c:pt>
                <c:pt idx="9">
                  <c:v>38</c:v>
                </c:pt>
                <c:pt idx="10">
                  <c:v>39</c:v>
                </c:pt>
                <c:pt idx="11">
                  <c:v>48</c:v>
                </c:pt>
                <c:pt idx="12">
                  <c:v>628</c:v>
                </c:pt>
                <c:pt idx="13">
                  <c:v>1</c:v>
                </c:pt>
                <c:pt idx="14">
                  <c:v>66</c:v>
                </c:pt>
                <c:pt idx="15">
                  <c:v>26</c:v>
                </c:pt>
                <c:pt idx="16">
                  <c:v>2</c:v>
                </c:pt>
                <c:pt idx="17">
                  <c:v>0</c:v>
                </c:pt>
                <c:pt idx="18">
                  <c:v>31</c:v>
                </c:pt>
                <c:pt idx="19">
                  <c:v>39</c:v>
                </c:pt>
                <c:pt idx="20">
                  <c:v>1108</c:v>
                </c:pt>
                <c:pt idx="21">
                  <c:v>10</c:v>
                </c:pt>
                <c:pt idx="22">
                  <c:v>4</c:v>
                </c:pt>
                <c:pt idx="23">
                  <c:v>81</c:v>
                </c:pt>
                <c:pt idx="24">
                  <c:v>7</c:v>
                </c:pt>
                <c:pt idx="25">
                  <c:v>32</c:v>
                </c:pt>
                <c:pt idx="26">
                  <c:v>11</c:v>
                </c:pt>
                <c:pt idx="27">
                  <c:v>0</c:v>
                </c:pt>
                <c:pt idx="28">
                  <c:v>15</c:v>
                </c:pt>
                <c:pt idx="29">
                  <c:v>2</c:v>
                </c:pt>
                <c:pt idx="30">
                  <c:v>150</c:v>
                </c:pt>
                <c:pt idx="31">
                  <c:v>6</c:v>
                </c:pt>
                <c:pt idx="32">
                  <c:v>2</c:v>
                </c:pt>
                <c:pt idx="33">
                  <c:v>0</c:v>
                </c:pt>
                <c:pt idx="34">
                  <c:v>0</c:v>
                </c:pt>
                <c:pt idx="35">
                  <c:v>1</c:v>
                </c:pt>
              </c:numCache>
            </c:numRef>
          </c:val>
        </c:ser>
        <c:dLbls>
          <c:showLegendKey val="0"/>
          <c:showVal val="0"/>
          <c:showCatName val="0"/>
          <c:showSerName val="0"/>
          <c:showPercent val="0"/>
          <c:showBubbleSize val="0"/>
        </c:dLbls>
        <c:gapWidth val="150"/>
        <c:overlap val="100"/>
        <c:axId val="175846568"/>
        <c:axId val="175846960"/>
      </c:barChart>
      <c:catAx>
        <c:axId val="175846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5846960"/>
        <c:crosses val="autoZero"/>
        <c:auto val="1"/>
        <c:lblAlgn val="ctr"/>
        <c:lblOffset val="100"/>
        <c:noMultiLvlLbl val="0"/>
      </c:catAx>
      <c:valAx>
        <c:axId val="1758469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584656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PCPP_indicateurs_sept_19!$Q$1</c:f>
              <c:strCache>
                <c:ptCount val="1"/>
                <c:pt idx="0">
                  <c:v>Avec indexation</c:v>
                </c:pt>
              </c:strCache>
            </c:strRef>
          </c:tx>
          <c:spPr>
            <a:solidFill>
              <a:schemeClr val="accent1"/>
            </a:solidFill>
            <a:ln>
              <a:noFill/>
            </a:ln>
            <a:effectLst/>
          </c:spPr>
          <c:invertIfNegative val="0"/>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f>PCPP_indicateurs_sept_19!$Q$2:$Q$37</c:f>
              <c:numCache>
                <c:formatCode>General</c:formatCode>
                <c:ptCount val="36"/>
                <c:pt idx="0">
                  <c:v>35</c:v>
                </c:pt>
                <c:pt idx="1">
                  <c:v>489</c:v>
                </c:pt>
                <c:pt idx="2">
                  <c:v>598</c:v>
                </c:pt>
                <c:pt idx="3">
                  <c:v>308</c:v>
                </c:pt>
                <c:pt idx="4">
                  <c:v>2943</c:v>
                </c:pt>
                <c:pt idx="5">
                  <c:v>526</c:v>
                </c:pt>
                <c:pt idx="6">
                  <c:v>647</c:v>
                </c:pt>
                <c:pt idx="7">
                  <c:v>348</c:v>
                </c:pt>
                <c:pt idx="8">
                  <c:v>620</c:v>
                </c:pt>
                <c:pt idx="9">
                  <c:v>251</c:v>
                </c:pt>
                <c:pt idx="10">
                  <c:v>42</c:v>
                </c:pt>
                <c:pt idx="11">
                  <c:v>878</c:v>
                </c:pt>
                <c:pt idx="12">
                  <c:v>779</c:v>
                </c:pt>
                <c:pt idx="13">
                  <c:v>358</c:v>
                </c:pt>
                <c:pt idx="14">
                  <c:v>432</c:v>
                </c:pt>
                <c:pt idx="15">
                  <c:v>222</c:v>
                </c:pt>
                <c:pt idx="16">
                  <c:v>55</c:v>
                </c:pt>
                <c:pt idx="17">
                  <c:v>195</c:v>
                </c:pt>
                <c:pt idx="18">
                  <c:v>627</c:v>
                </c:pt>
                <c:pt idx="19">
                  <c:v>597</c:v>
                </c:pt>
                <c:pt idx="20">
                  <c:v>3418</c:v>
                </c:pt>
                <c:pt idx="21">
                  <c:v>182</c:v>
                </c:pt>
                <c:pt idx="22">
                  <c:v>575</c:v>
                </c:pt>
                <c:pt idx="23">
                  <c:v>1681</c:v>
                </c:pt>
                <c:pt idx="24">
                  <c:v>52</c:v>
                </c:pt>
                <c:pt idx="25">
                  <c:v>578</c:v>
                </c:pt>
                <c:pt idx="26">
                  <c:v>129</c:v>
                </c:pt>
                <c:pt idx="27">
                  <c:v>91</c:v>
                </c:pt>
                <c:pt idx="28">
                  <c:v>229</c:v>
                </c:pt>
                <c:pt idx="29">
                  <c:v>280</c:v>
                </c:pt>
                <c:pt idx="30">
                  <c:v>2725</c:v>
                </c:pt>
                <c:pt idx="31">
                  <c:v>222</c:v>
                </c:pt>
                <c:pt idx="32">
                  <c:v>196</c:v>
                </c:pt>
                <c:pt idx="33">
                  <c:v>48</c:v>
                </c:pt>
                <c:pt idx="34">
                  <c:v>14</c:v>
                </c:pt>
                <c:pt idx="35">
                  <c:v>141</c:v>
                </c:pt>
              </c:numCache>
            </c:numRef>
          </c:val>
        </c:ser>
        <c:ser>
          <c:idx val="1"/>
          <c:order val="1"/>
          <c:tx>
            <c:strRef>
              <c:f>PCPP_indicateurs_sept_19!$R$1</c:f>
              <c:strCache>
                <c:ptCount val="1"/>
                <c:pt idx="0">
                  <c:v>Sans indexation</c:v>
                </c:pt>
              </c:strCache>
            </c:strRef>
          </c:tx>
          <c:spPr>
            <a:solidFill>
              <a:schemeClr val="accent2"/>
            </a:solidFill>
            <a:ln>
              <a:noFill/>
            </a:ln>
            <a:effectLst/>
          </c:spPr>
          <c:invertIfNegative val="0"/>
          <c:cat>
            <c:strRef>
              <c:f>PCPP_indicateurs_sept_19!$C$2:$C$37</c:f>
              <c:strCache>
                <c:ptCount val="36"/>
                <c:pt idx="0">
                  <c:v>PCAM</c:v>
                </c:pt>
                <c:pt idx="1">
                  <c:v>PCAnt</c:v>
                </c:pt>
                <c:pt idx="2">
                  <c:v>PCAq</c:v>
                </c:pt>
                <c:pt idx="3">
                  <c:v>PCAS</c:v>
                </c:pt>
                <c:pt idx="4">
                  <c:v>PCAuv</c:v>
                </c:pt>
                <c:pt idx="5">
                  <c:v>PCBo</c:v>
                </c:pt>
                <c:pt idx="6">
                  <c:v>PCBre</c:v>
                </c:pt>
                <c:pt idx="7">
                  <c:v>PCCA</c:v>
                </c:pt>
                <c:pt idx="8">
                  <c:v>PCCAPI</c:v>
                </c:pt>
                <c:pt idx="9">
                  <c:v>PCChimie</c:v>
                </c:pt>
                <c:pt idx="10">
                  <c:v>PCCor</c:v>
                </c:pt>
                <c:pt idx="11">
                  <c:v>PCDroit</c:v>
                </c:pt>
                <c:pt idx="12">
                  <c:v>PCEBCO</c:v>
                </c:pt>
                <c:pt idx="13">
                  <c:v>PCFC</c:v>
                </c:pt>
                <c:pt idx="14">
                  <c:v>PCGéo</c:v>
                </c:pt>
                <c:pt idx="15">
                  <c:v>PCGer</c:v>
                </c:pt>
                <c:pt idx="16">
                  <c:v>PCIta</c:v>
                </c:pt>
                <c:pt idx="17">
                  <c:v>PCLim</c:v>
                </c:pt>
                <c:pt idx="18">
                  <c:v>PCLor</c:v>
                </c:pt>
                <c:pt idx="19">
                  <c:v>PCMath</c:v>
                </c:pt>
                <c:pt idx="20">
                  <c:v>PCMed</c:v>
                </c:pt>
                <c:pt idx="21">
                  <c:v>PCMedieval</c:v>
                </c:pt>
                <c:pt idx="22">
                  <c:v>PCMP</c:v>
                </c:pt>
                <c:pt idx="23">
                  <c:v>PCNPDC</c:v>
                </c:pt>
                <c:pt idx="24">
                  <c:v>PCPACA</c:v>
                </c:pt>
                <c:pt idx="25">
                  <c:v>PCPhilo</c:v>
                </c:pt>
                <c:pt idx="26">
                  <c:v>PCPhy</c:v>
                </c:pt>
                <c:pt idx="27">
                  <c:v>PCPic</c:v>
                </c:pt>
                <c:pt idx="28">
                  <c:v>PCPL</c:v>
                </c:pt>
                <c:pt idx="29">
                  <c:v>PCPsy</c:v>
                </c:pt>
                <c:pt idx="30">
                  <c:v>PCRA</c:v>
                </c:pt>
                <c:pt idx="31">
                  <c:v>PCSAM</c:v>
                </c:pt>
                <c:pt idx="32">
                  <c:v>PCSCen</c:v>
                </c:pt>
                <c:pt idx="33">
                  <c:v>PCSTAPS</c:v>
                </c:pt>
                <c:pt idx="34">
                  <c:v>PCUP</c:v>
                </c:pt>
                <c:pt idx="35">
                  <c:v>PCUR</c:v>
                </c:pt>
              </c:strCache>
            </c:strRef>
          </c:cat>
          <c:val>
            <c:numRef>
              <c:f>PCPP_indicateurs_sept_19!$R$2:$R$37</c:f>
              <c:numCache>
                <c:formatCode>General</c:formatCode>
                <c:ptCount val="36"/>
                <c:pt idx="0">
                  <c:v>15</c:v>
                </c:pt>
                <c:pt idx="1">
                  <c:v>182</c:v>
                </c:pt>
                <c:pt idx="2">
                  <c:v>570</c:v>
                </c:pt>
                <c:pt idx="3">
                  <c:v>501</c:v>
                </c:pt>
                <c:pt idx="4">
                  <c:v>2851</c:v>
                </c:pt>
                <c:pt idx="5">
                  <c:v>296</c:v>
                </c:pt>
                <c:pt idx="6">
                  <c:v>223</c:v>
                </c:pt>
                <c:pt idx="7">
                  <c:v>75</c:v>
                </c:pt>
                <c:pt idx="8">
                  <c:v>78</c:v>
                </c:pt>
                <c:pt idx="9">
                  <c:v>249</c:v>
                </c:pt>
                <c:pt idx="10">
                  <c:v>520</c:v>
                </c:pt>
                <c:pt idx="11">
                  <c:v>199</c:v>
                </c:pt>
                <c:pt idx="12">
                  <c:v>953</c:v>
                </c:pt>
                <c:pt idx="13">
                  <c:v>201</c:v>
                </c:pt>
                <c:pt idx="14">
                  <c:v>480</c:v>
                </c:pt>
                <c:pt idx="15">
                  <c:v>269</c:v>
                </c:pt>
                <c:pt idx="16">
                  <c:v>55</c:v>
                </c:pt>
                <c:pt idx="17">
                  <c:v>16</c:v>
                </c:pt>
                <c:pt idx="18">
                  <c:v>426</c:v>
                </c:pt>
                <c:pt idx="19">
                  <c:v>151</c:v>
                </c:pt>
                <c:pt idx="20">
                  <c:v>7407</c:v>
                </c:pt>
                <c:pt idx="21">
                  <c:v>69</c:v>
                </c:pt>
                <c:pt idx="22">
                  <c:v>314</c:v>
                </c:pt>
                <c:pt idx="23">
                  <c:v>1059</c:v>
                </c:pt>
                <c:pt idx="24">
                  <c:v>27</c:v>
                </c:pt>
                <c:pt idx="25">
                  <c:v>344</c:v>
                </c:pt>
                <c:pt idx="26">
                  <c:v>187</c:v>
                </c:pt>
                <c:pt idx="27">
                  <c:v>15</c:v>
                </c:pt>
                <c:pt idx="28">
                  <c:v>705</c:v>
                </c:pt>
                <c:pt idx="29">
                  <c:v>19</c:v>
                </c:pt>
                <c:pt idx="30">
                  <c:v>2145</c:v>
                </c:pt>
                <c:pt idx="31">
                  <c:v>46</c:v>
                </c:pt>
                <c:pt idx="32">
                  <c:v>9</c:v>
                </c:pt>
                <c:pt idx="33">
                  <c:v>24</c:v>
                </c:pt>
                <c:pt idx="34">
                  <c:v>3</c:v>
                </c:pt>
                <c:pt idx="35">
                  <c:v>75</c:v>
                </c:pt>
              </c:numCache>
            </c:numRef>
          </c:val>
        </c:ser>
        <c:dLbls>
          <c:showLegendKey val="0"/>
          <c:showVal val="0"/>
          <c:showCatName val="0"/>
          <c:showSerName val="0"/>
          <c:showPercent val="0"/>
          <c:showBubbleSize val="0"/>
        </c:dLbls>
        <c:gapWidth val="150"/>
        <c:overlap val="100"/>
        <c:axId val="175846176"/>
        <c:axId val="175840296"/>
      </c:barChart>
      <c:catAx>
        <c:axId val="17584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5840296"/>
        <c:crosses val="autoZero"/>
        <c:auto val="1"/>
        <c:lblAlgn val="ctr"/>
        <c:lblOffset val="100"/>
        <c:noMultiLvlLbl val="0"/>
      </c:catAx>
      <c:valAx>
        <c:axId val="1758402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584617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7137" cy="512304"/>
          </a:xfrm>
          <a:prstGeom prst="rect">
            <a:avLst/>
          </a:prstGeom>
        </p:spPr>
        <p:txBody>
          <a:bodyPr vert="horz" lIns="94768" tIns="47384" rIns="94768" bIns="47384" rtlCol="0"/>
          <a:lstStyle>
            <a:lvl1pPr algn="l">
              <a:defRPr sz="1200"/>
            </a:lvl1pPr>
          </a:lstStyle>
          <a:p>
            <a:endParaRPr lang="fr-FR" dirty="0"/>
          </a:p>
        </p:txBody>
      </p:sp>
      <p:sp>
        <p:nvSpPr>
          <p:cNvPr id="4" name="Espace réservé du pied de page 3"/>
          <p:cNvSpPr>
            <a:spLocks noGrp="1"/>
          </p:cNvSpPr>
          <p:nvPr>
            <p:ph type="ftr" sz="quarter" idx="2"/>
          </p:nvPr>
        </p:nvSpPr>
        <p:spPr>
          <a:xfrm>
            <a:off x="0" y="9722309"/>
            <a:ext cx="3077137" cy="512304"/>
          </a:xfrm>
          <a:prstGeom prst="rect">
            <a:avLst/>
          </a:prstGeom>
        </p:spPr>
        <p:txBody>
          <a:bodyPr vert="horz" lIns="94768" tIns="47384" rIns="94768" bIns="47384"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4020506" y="9722309"/>
            <a:ext cx="3077137" cy="512304"/>
          </a:xfrm>
          <a:prstGeom prst="rect">
            <a:avLst/>
          </a:prstGeom>
        </p:spPr>
        <p:txBody>
          <a:bodyPr vert="horz" lIns="94768" tIns="47384" rIns="94768" bIns="47384" rtlCol="0" anchor="b"/>
          <a:lstStyle>
            <a:lvl1pPr algn="r">
              <a:defRPr sz="1200"/>
            </a:lvl1pPr>
          </a:lstStyle>
          <a:p>
            <a:fld id="{03DD9D24-A25F-4D1A-A1D0-141D762B3B44}" type="slidenum">
              <a:rPr lang="fr-FR" smtClean="0"/>
              <a:t>‹N°›</a:t>
            </a:fld>
            <a:endParaRPr lang="fr-FR"/>
          </a:p>
        </p:txBody>
      </p:sp>
    </p:spTree>
    <p:extLst>
      <p:ext uri="{BB962C8B-B14F-4D97-AF65-F5344CB8AC3E}">
        <p14:creationId xmlns:p14="http://schemas.microsoft.com/office/powerpoint/2010/main" val="22474665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3076363" cy="511731"/>
          </a:xfrm>
          <a:prstGeom prst="rect">
            <a:avLst/>
          </a:prstGeom>
        </p:spPr>
        <p:txBody>
          <a:bodyPr vert="horz" lIns="94768" tIns="47384" rIns="94768" bIns="47384" rtlCol="0"/>
          <a:lstStyle>
            <a:lvl1pPr algn="l">
              <a:defRPr sz="1200"/>
            </a:lvl1pPr>
          </a:lstStyle>
          <a:p>
            <a:endParaRPr lang="fr-FR"/>
          </a:p>
        </p:txBody>
      </p:sp>
      <p:sp>
        <p:nvSpPr>
          <p:cNvPr id="3" name="Espace réservé de la date 2"/>
          <p:cNvSpPr>
            <a:spLocks noGrp="1"/>
          </p:cNvSpPr>
          <p:nvPr>
            <p:ph type="dt" idx="1"/>
          </p:nvPr>
        </p:nvSpPr>
        <p:spPr>
          <a:xfrm>
            <a:off x="4021295" y="0"/>
            <a:ext cx="3076363" cy="511731"/>
          </a:xfrm>
          <a:prstGeom prst="rect">
            <a:avLst/>
          </a:prstGeom>
        </p:spPr>
        <p:txBody>
          <a:bodyPr vert="horz" lIns="94768" tIns="47384" rIns="94768" bIns="47384" rtlCol="0"/>
          <a:lstStyle>
            <a:lvl1pPr algn="r">
              <a:defRPr sz="1200"/>
            </a:lvl1pPr>
          </a:lstStyle>
          <a:p>
            <a:fld id="{B8E117C9-DC69-4474-95AE-B5B905E0C089}" type="datetimeFigureOut">
              <a:rPr lang="fr-FR" smtClean="0"/>
              <a:t>10/10/2019</a:t>
            </a:fld>
            <a:endParaRPr lang="fr-FR"/>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4768" tIns="47384" rIns="94768" bIns="47384" rtlCol="0" anchor="ctr"/>
          <a:lstStyle/>
          <a:p>
            <a:endParaRPr lang="fr-FR"/>
          </a:p>
        </p:txBody>
      </p:sp>
      <p:sp>
        <p:nvSpPr>
          <p:cNvPr id="5" name="Espace réservé des commentaires 4"/>
          <p:cNvSpPr>
            <a:spLocks noGrp="1"/>
          </p:cNvSpPr>
          <p:nvPr>
            <p:ph type="body" sz="quarter" idx="3"/>
          </p:nvPr>
        </p:nvSpPr>
        <p:spPr>
          <a:xfrm>
            <a:off x="709931" y="4861442"/>
            <a:ext cx="5679440" cy="4605576"/>
          </a:xfrm>
          <a:prstGeom prst="rect">
            <a:avLst/>
          </a:prstGeom>
        </p:spPr>
        <p:txBody>
          <a:bodyPr vert="horz" lIns="94768" tIns="47384" rIns="94768" bIns="47384"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1" y="9721106"/>
            <a:ext cx="3076363" cy="511731"/>
          </a:xfrm>
          <a:prstGeom prst="rect">
            <a:avLst/>
          </a:prstGeom>
        </p:spPr>
        <p:txBody>
          <a:bodyPr vert="horz" lIns="94768" tIns="47384" rIns="94768" bIns="47384"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021295" y="9721106"/>
            <a:ext cx="3076363" cy="511731"/>
          </a:xfrm>
          <a:prstGeom prst="rect">
            <a:avLst/>
          </a:prstGeom>
        </p:spPr>
        <p:txBody>
          <a:bodyPr vert="horz" lIns="94768" tIns="47384" rIns="94768" bIns="47384" rtlCol="0" anchor="b"/>
          <a:lstStyle>
            <a:lvl1pPr algn="r">
              <a:defRPr sz="1200"/>
            </a:lvl1pPr>
          </a:lstStyle>
          <a:p>
            <a:fld id="{AC1E5AB4-6DAB-460B-B1F2-D187681C329E}" type="slidenum">
              <a:rPr lang="fr-FR" smtClean="0"/>
              <a:t>‹N°›</a:t>
            </a:fld>
            <a:endParaRPr lang="fr-FR"/>
          </a:p>
        </p:txBody>
      </p:sp>
    </p:spTree>
    <p:extLst>
      <p:ext uri="{BB962C8B-B14F-4D97-AF65-F5344CB8AC3E}">
        <p14:creationId xmlns:p14="http://schemas.microsoft.com/office/powerpoint/2010/main" val="3882216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idref.fr/029065453"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Julie Mistral, en</a:t>
            </a:r>
            <a:r>
              <a:rPr lang="fr-FR" baseline="0" dirty="0" smtClean="0"/>
              <a:t> charge de la mission Plans de Conservation Partagée des Périodiques à l’</a:t>
            </a:r>
            <a:r>
              <a:rPr lang="fr-FR" baseline="0" dirty="0" err="1" smtClean="0"/>
              <a:t>Abes</a:t>
            </a:r>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1</a:t>
            </a:fld>
            <a:endParaRPr lang="fr-FR"/>
          </a:p>
        </p:txBody>
      </p:sp>
    </p:spTree>
    <p:extLst>
      <p:ext uri="{BB962C8B-B14F-4D97-AF65-F5344CB8AC3E}">
        <p14:creationId xmlns:p14="http://schemas.microsoft.com/office/powerpoint/2010/main" val="33318379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10</a:t>
            </a:fld>
            <a:endParaRPr lang="fr-FR"/>
          </a:p>
        </p:txBody>
      </p:sp>
    </p:spTree>
    <p:extLst>
      <p:ext uri="{BB962C8B-B14F-4D97-AF65-F5344CB8AC3E}">
        <p14:creationId xmlns:p14="http://schemas.microsoft.com/office/powerpoint/2010/main" val="31110206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11</a:t>
            </a:fld>
            <a:endParaRPr lang="fr-FR"/>
          </a:p>
        </p:txBody>
      </p:sp>
    </p:spTree>
    <p:extLst>
      <p:ext uri="{BB962C8B-B14F-4D97-AF65-F5344CB8AC3E}">
        <p14:creationId xmlns:p14="http://schemas.microsoft.com/office/powerpoint/2010/main" val="38718093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La proportion d’électroniques est assez stable</a:t>
            </a:r>
          </a:p>
          <a:p>
            <a:r>
              <a:rPr lang="fr-FR" dirty="0" smtClean="0"/>
              <a:t>Donnée</a:t>
            </a:r>
            <a:r>
              <a:rPr lang="fr-FR" baseline="0" dirty="0" smtClean="0"/>
              <a:t> intéressante pour organiser la conservation partagée dans une logique de rationalisation à l’échelle du territoire avec désherbage voire pilon à la clef</a:t>
            </a:r>
            <a:endParaRPr lang="fr-FR" dirty="0"/>
          </a:p>
        </p:txBody>
      </p:sp>
      <p:sp>
        <p:nvSpPr>
          <p:cNvPr id="4" name="Espace réservé du numéro de diapositive 3"/>
          <p:cNvSpPr>
            <a:spLocks noGrp="1"/>
          </p:cNvSpPr>
          <p:nvPr>
            <p:ph type="sldNum" sz="quarter" idx="10"/>
          </p:nvPr>
        </p:nvSpPr>
        <p:spPr/>
        <p:txBody>
          <a:bodyPr/>
          <a:lstStyle/>
          <a:p>
            <a:fld id="{7969DA75-9866-A74D-90A1-6EC520430085}" type="slidenum">
              <a:rPr lang="fr-FR" smtClean="0"/>
              <a:pPr/>
              <a:t>12</a:t>
            </a:fld>
            <a:endParaRPr lang="fr-FR"/>
          </a:p>
        </p:txBody>
      </p:sp>
    </p:spTree>
    <p:extLst>
      <p:ext uri="{BB962C8B-B14F-4D97-AF65-F5344CB8AC3E}">
        <p14:creationId xmlns:p14="http://schemas.microsoft.com/office/powerpoint/2010/main" val="15172772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13</a:t>
            </a:fld>
            <a:endParaRPr lang="fr-FR"/>
          </a:p>
        </p:txBody>
      </p:sp>
    </p:spTree>
    <p:extLst>
      <p:ext uri="{BB962C8B-B14F-4D97-AF65-F5344CB8AC3E}">
        <p14:creationId xmlns:p14="http://schemas.microsoft.com/office/powerpoint/2010/main" val="11028304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Autorités collectivité : principale/co</a:t>
            </a:r>
            <a:r>
              <a:rPr lang="fr-FR" baseline="0" dirty="0" smtClean="0"/>
              <a:t>-auteur/secondaire</a:t>
            </a:r>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14</a:t>
            </a:fld>
            <a:endParaRPr lang="fr-FR"/>
          </a:p>
        </p:txBody>
      </p:sp>
    </p:spTree>
    <p:extLst>
      <p:ext uri="{BB962C8B-B14F-4D97-AF65-F5344CB8AC3E}">
        <p14:creationId xmlns:p14="http://schemas.microsoft.com/office/powerpoint/2010/main" val="22412949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La même</a:t>
            </a:r>
            <a:r>
              <a:rPr lang="fr-FR" baseline="0" dirty="0" smtClean="0"/>
              <a:t> chose avec le $3 : lien  vers la notice d’autorité du Sudoc (référentiel d’autorité du Sudoc = IdRef)</a:t>
            </a:r>
          </a:p>
          <a:p>
            <a:endParaRPr lang="fr-FR" dirty="0" smtClean="0"/>
          </a:p>
          <a:p>
            <a:r>
              <a:rPr lang="fr-FR" dirty="0" smtClean="0"/>
              <a:t>Importance </a:t>
            </a:r>
          </a:p>
          <a:p>
            <a:pPr marL="236921" indent="-236921">
              <a:buAutoNum type="arabicPeriod"/>
            </a:pPr>
            <a:r>
              <a:rPr lang="fr-FR" baseline="0" dirty="0" smtClean="0"/>
              <a:t>De signaler les auteurs des revues</a:t>
            </a:r>
          </a:p>
          <a:p>
            <a:pPr marL="236921" indent="-236921">
              <a:buAutoNum type="arabicPeriod"/>
            </a:pPr>
            <a:r>
              <a:rPr lang="fr-FR" baseline="0" dirty="0" smtClean="0"/>
              <a:t>De créer dans le Sudoc (via </a:t>
            </a:r>
            <a:r>
              <a:rPr lang="fr-FR" baseline="0" dirty="0" err="1" smtClean="0"/>
              <a:t>WinIBW</a:t>
            </a:r>
            <a:r>
              <a:rPr lang="fr-FR" baseline="0" dirty="0" smtClean="0"/>
              <a:t> ou IdRef les notices d’autorités à lier aux notices bibliographiques des revues </a:t>
            </a:r>
          </a:p>
          <a:p>
            <a:pPr marL="236921" indent="-236921">
              <a:buAutoNum type="arabicPeriod"/>
            </a:pPr>
            <a:r>
              <a:rPr lang="fr-FR" baseline="0" dirty="0" smtClean="0"/>
              <a:t>Se rapprocher du correspondant autorité de l’établissement ou du responsable CR</a:t>
            </a:r>
          </a:p>
          <a:p>
            <a:pPr marL="236921" indent="-236921">
              <a:buAutoNum type="arabicPeriod"/>
            </a:pPr>
            <a:endParaRPr lang="fr-FR" baseline="0" dirty="0" smtClean="0"/>
          </a:p>
          <a:p>
            <a:pPr marL="236921" indent="-236921">
              <a:buAutoNum type="arabicPeriod"/>
            </a:pPr>
            <a:endParaRPr lang="fr-FR" baseline="0" dirty="0" smtClean="0"/>
          </a:p>
          <a:p>
            <a:pPr defTabSz="947684">
              <a:defRPr/>
            </a:pPr>
            <a:r>
              <a:rPr lang="fr-FR" baseline="0" dirty="0" smtClean="0"/>
              <a:t>exemple avec centre d’étude cartésien dans IdRef </a:t>
            </a:r>
            <a:r>
              <a:rPr lang="fr-FR" dirty="0" smtClean="0">
                <a:hlinkClick r:id="rId3"/>
              </a:rPr>
              <a:t>029065453</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15</a:t>
            </a:fld>
            <a:endParaRPr lang="fr-FR"/>
          </a:p>
        </p:txBody>
      </p:sp>
    </p:spTree>
    <p:extLst>
      <p:ext uri="{BB962C8B-B14F-4D97-AF65-F5344CB8AC3E}">
        <p14:creationId xmlns:p14="http://schemas.microsoft.com/office/powerpoint/2010/main" val="3342782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Intéressant</a:t>
            </a:r>
            <a:r>
              <a:rPr lang="fr-FR" baseline="0" dirty="0" smtClean="0"/>
              <a:t> pour </a:t>
            </a:r>
            <a:r>
              <a:rPr lang="fr-FR" baseline="0" dirty="0" err="1" smtClean="0"/>
              <a:t>CollEx</a:t>
            </a:r>
            <a:r>
              <a:rPr lang="fr-FR" baseline="0" dirty="0" smtClean="0"/>
              <a:t> par exemple : nombre de titres dans une discipline…</a:t>
            </a:r>
          </a:p>
          <a:p>
            <a:r>
              <a:rPr lang="fr-FR" baseline="0" dirty="0" smtClean="0"/>
              <a:t>Ou pour gérer un plan avec des milliers de notices comme le Plan Médecine ou le Plan Auvergne</a:t>
            </a:r>
          </a:p>
          <a:p>
            <a:endParaRPr lang="fr-FR" baseline="0" dirty="0" smtClean="0"/>
          </a:p>
          <a:p>
            <a:endParaRPr lang="fr-FR" baseline="0" dirty="0" smtClean="0"/>
          </a:p>
          <a:p>
            <a:r>
              <a:rPr lang="fr-FR" baseline="0" dirty="0" smtClean="0"/>
              <a:t>Bien sûr n’importe qui dans le réseau pourrait améliorer ces notices ; mais cela nous parait important que ce travail soit fait par les membres des plans qui connaissent particulièrement bien la discipline, le fonds, les spécificités régionales… Expertise sur les titres des plans.</a:t>
            </a:r>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16</a:t>
            </a:fld>
            <a:endParaRPr lang="fr-FR"/>
          </a:p>
        </p:txBody>
      </p:sp>
    </p:spTree>
    <p:extLst>
      <p:ext uri="{BB962C8B-B14F-4D97-AF65-F5344CB8AC3E}">
        <p14:creationId xmlns:p14="http://schemas.microsoft.com/office/powerpoint/2010/main" val="13545381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Pour identifier des corpus ou des sous corpus et la encore…</a:t>
            </a:r>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17</a:t>
            </a:fld>
            <a:endParaRPr lang="fr-FR"/>
          </a:p>
        </p:txBody>
      </p:sp>
    </p:spTree>
    <p:extLst>
      <p:ext uri="{BB962C8B-B14F-4D97-AF65-F5344CB8AC3E}">
        <p14:creationId xmlns:p14="http://schemas.microsoft.com/office/powerpoint/2010/main" val="38646826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baseline="0" dirty="0" smtClean="0"/>
              <a:t>… Permettre une remontée de ces notices dans IdRef : ex avec Cartésianisme : Bulletin Cartésien 07358133X (CNRS) ne remonte pas voir .</a:t>
            </a:r>
            <a:r>
              <a:rPr lang="fr-FR" baseline="0" dirty="0" err="1" smtClean="0"/>
              <a:t>xml</a:t>
            </a:r>
            <a:r>
              <a:rPr lang="fr-FR" baseline="0" dirty="0" smtClean="0"/>
              <a:t> : </a:t>
            </a:r>
          </a:p>
          <a:p>
            <a:endParaRPr lang="fr-FR" baseline="0" dirty="0" smtClean="0"/>
          </a:p>
          <a:p>
            <a:r>
              <a:rPr lang="fr-FR" baseline="0" dirty="0" smtClean="0"/>
              <a:t>[Remontée de (037870068) </a:t>
            </a:r>
            <a:r>
              <a:rPr lang="fr-FR" baseline="0" dirty="0" err="1" smtClean="0"/>
              <a:t>Studia</a:t>
            </a:r>
            <a:r>
              <a:rPr lang="fr-FR" baseline="0" dirty="0" smtClean="0"/>
              <a:t> </a:t>
            </a:r>
            <a:r>
              <a:rPr lang="fr-FR" baseline="0" dirty="0" err="1" smtClean="0"/>
              <a:t>Cartesiana</a:t>
            </a:r>
            <a:r>
              <a:rPr lang="fr-FR" baseline="0" dirty="0" smtClean="0"/>
              <a:t> mais dommage pas </a:t>
            </a:r>
            <a:r>
              <a:rPr lang="fr-FR" baseline="0" smtClean="0"/>
              <a:t>d’autorité.]</a:t>
            </a:r>
            <a:endParaRPr lang="fr-FR" dirty="0" smtClean="0"/>
          </a:p>
          <a:p>
            <a:endParaRPr lang="fr-FR" dirty="0" smtClean="0"/>
          </a:p>
          <a:p>
            <a:r>
              <a:rPr lang="fr-FR" baseline="0" dirty="0" smtClean="0"/>
              <a:t>Et créer la notice d’autorité (sujet ou nom commun) dans IdRef , </a:t>
            </a:r>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18</a:t>
            </a:fld>
            <a:endParaRPr lang="fr-FR"/>
          </a:p>
        </p:txBody>
      </p:sp>
    </p:spTree>
    <p:extLst>
      <p:ext uri="{BB962C8B-B14F-4D97-AF65-F5344CB8AC3E}">
        <p14:creationId xmlns:p14="http://schemas.microsoft.com/office/powerpoint/2010/main" val="8565500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19</a:t>
            </a:fld>
            <a:endParaRPr lang="fr-FR"/>
          </a:p>
        </p:txBody>
      </p:sp>
    </p:spTree>
    <p:extLst>
      <p:ext uri="{BB962C8B-B14F-4D97-AF65-F5344CB8AC3E}">
        <p14:creationId xmlns:p14="http://schemas.microsoft.com/office/powerpoint/2010/main" val="2438274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50B2254C-B2CA-47D4-BFD4-19CC24CAB27B}" type="slidenum">
              <a:rPr lang="fr-FR" smtClean="0"/>
              <a:pPr>
                <a:defRPr/>
              </a:pPr>
              <a:t>2</a:t>
            </a:fld>
            <a:endParaRPr lang="fr-FR"/>
          </a:p>
        </p:txBody>
      </p:sp>
      <p:sp>
        <p:nvSpPr>
          <p:cNvPr id="2" name="Espace réservé de la date 1"/>
          <p:cNvSpPr>
            <a:spLocks noGrp="1"/>
          </p:cNvSpPr>
          <p:nvPr>
            <p:ph type="dt" idx="10"/>
          </p:nvPr>
        </p:nvSpPr>
        <p:spPr/>
        <p:txBody>
          <a:bodyPr/>
          <a:lstStyle/>
          <a:p>
            <a:pPr>
              <a:defRPr/>
            </a:pPr>
            <a:r>
              <a:rPr lang="fr-FR" smtClean="0"/>
              <a:t>25/09/2014</a:t>
            </a:r>
            <a:endParaRPr lang="fr-FR"/>
          </a:p>
        </p:txBody>
      </p:sp>
    </p:spTree>
    <p:extLst>
      <p:ext uri="{BB962C8B-B14F-4D97-AF65-F5344CB8AC3E}">
        <p14:creationId xmlns:p14="http://schemas.microsoft.com/office/powerpoint/2010/main" val="13659772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20</a:t>
            </a:fld>
            <a:endParaRPr lang="fr-FR"/>
          </a:p>
        </p:txBody>
      </p:sp>
    </p:spTree>
    <p:extLst>
      <p:ext uri="{BB962C8B-B14F-4D97-AF65-F5344CB8AC3E}">
        <p14:creationId xmlns:p14="http://schemas.microsoft.com/office/powerpoint/2010/main" val="22403259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959 = zone structurée permettant un signalement précis des lacunes</a:t>
            </a:r>
            <a:r>
              <a:rPr lang="fr-FR" baseline="0" dirty="0" smtClean="0"/>
              <a:t> et exploitable par nos outils (Sudoc interface publique, </a:t>
            </a:r>
            <a:r>
              <a:rPr lang="fr-FR" baseline="0" dirty="0" err="1" smtClean="0"/>
              <a:t>Persicope,etc</a:t>
            </a:r>
            <a:r>
              <a:rPr lang="fr-FR" baseline="0" dirty="0" smtClean="0"/>
              <a:t>)</a:t>
            </a:r>
            <a:endParaRPr lang="fr-FR" dirty="0"/>
          </a:p>
        </p:txBody>
      </p:sp>
      <p:sp>
        <p:nvSpPr>
          <p:cNvPr id="4" name="Espace réservé du numéro de diapositive 3"/>
          <p:cNvSpPr>
            <a:spLocks noGrp="1"/>
          </p:cNvSpPr>
          <p:nvPr>
            <p:ph type="sldNum" sz="quarter" idx="10"/>
          </p:nvPr>
        </p:nvSpPr>
        <p:spPr/>
        <p:txBody>
          <a:bodyPr/>
          <a:lstStyle/>
          <a:p>
            <a:fld id="{7969DA75-9866-A74D-90A1-6EC520430085}" type="slidenum">
              <a:rPr lang="fr-FR" smtClean="0"/>
              <a:pPr/>
              <a:t>21</a:t>
            </a:fld>
            <a:endParaRPr lang="fr-FR"/>
          </a:p>
        </p:txBody>
      </p:sp>
    </p:spTree>
    <p:extLst>
      <p:ext uri="{BB962C8B-B14F-4D97-AF65-F5344CB8AC3E}">
        <p14:creationId xmlns:p14="http://schemas.microsoft.com/office/powerpoint/2010/main" val="71953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22</a:t>
            </a:fld>
            <a:endParaRPr lang="fr-FR"/>
          </a:p>
        </p:txBody>
      </p:sp>
    </p:spTree>
    <p:extLst>
      <p:ext uri="{BB962C8B-B14F-4D97-AF65-F5344CB8AC3E}">
        <p14:creationId xmlns:p14="http://schemas.microsoft.com/office/powerpoint/2010/main" val="12834622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 alors</a:t>
            </a:r>
            <a:r>
              <a:rPr lang="fr-FR" baseline="0" dirty="0" smtClean="0"/>
              <a:t> que 49% des exemplaires des plans régionaux appartiennent à des établissement non déployés (~lecture publique, hors ESR)</a:t>
            </a:r>
            <a:endParaRPr lang="fr-FR" dirty="0"/>
          </a:p>
        </p:txBody>
      </p:sp>
      <p:sp>
        <p:nvSpPr>
          <p:cNvPr id="4" name="Espace réservé du numéro de diapositive 3"/>
          <p:cNvSpPr>
            <a:spLocks noGrp="1"/>
          </p:cNvSpPr>
          <p:nvPr>
            <p:ph type="sldNum" sz="quarter" idx="10"/>
          </p:nvPr>
        </p:nvSpPr>
        <p:spPr/>
        <p:txBody>
          <a:bodyPr/>
          <a:lstStyle/>
          <a:p>
            <a:fld id="{7969DA75-9866-A74D-90A1-6EC520430085}" type="slidenum">
              <a:rPr lang="fr-FR" smtClean="0"/>
              <a:pPr/>
              <a:t>23</a:t>
            </a:fld>
            <a:endParaRPr lang="fr-FR"/>
          </a:p>
        </p:txBody>
      </p:sp>
    </p:spTree>
    <p:extLst>
      <p:ext uri="{BB962C8B-B14F-4D97-AF65-F5344CB8AC3E}">
        <p14:creationId xmlns:p14="http://schemas.microsoft.com/office/powerpoint/2010/main" val="23232358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fr-FR" b="0" dirty="0" smtClean="0"/>
              <a:t>Après les indicateurs généraux, nous allons passer</a:t>
            </a:r>
            <a:r>
              <a:rPr lang="fr-FR" b="0" baseline="0" dirty="0" smtClean="0"/>
              <a:t> à la démonstration avec le tableau de bord du </a:t>
            </a:r>
            <a:r>
              <a:rPr lang="fr-FR" b="0" baseline="0" dirty="0" err="1" smtClean="0"/>
              <a:t>PCPhilo</a:t>
            </a:r>
            <a:endParaRPr lang="fr-FR" b="0" dirty="0" smtClean="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24</a:t>
            </a:fld>
            <a:endParaRPr lang="fr-FR"/>
          </a:p>
        </p:txBody>
      </p:sp>
      <p:sp>
        <p:nvSpPr>
          <p:cNvPr id="2" name="Espace réservé de la date 1"/>
          <p:cNvSpPr>
            <a:spLocks noGrp="1"/>
          </p:cNvSpPr>
          <p:nvPr>
            <p:ph type="dt" idx="10"/>
          </p:nvPr>
        </p:nvSpPr>
        <p:spPr/>
        <p:txBody>
          <a:bodyPr/>
          <a:lstStyle/>
          <a:p>
            <a:pPr>
              <a:defRPr/>
            </a:pPr>
            <a:r>
              <a:rPr lang="fr-FR" smtClean="0"/>
              <a:t>25/09/2014</a:t>
            </a:r>
            <a:endParaRPr lang="fr-FR"/>
          </a:p>
        </p:txBody>
      </p:sp>
    </p:spTree>
    <p:extLst>
      <p:ext uri="{BB962C8B-B14F-4D97-AF65-F5344CB8AC3E}">
        <p14:creationId xmlns:p14="http://schemas.microsoft.com/office/powerpoint/2010/main" val="28577141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25</a:t>
            </a:fld>
            <a:endParaRPr lang="fr-FR"/>
          </a:p>
        </p:txBody>
      </p:sp>
    </p:spTree>
    <p:extLst>
      <p:ext uri="{BB962C8B-B14F-4D97-AF65-F5344CB8AC3E}">
        <p14:creationId xmlns:p14="http://schemas.microsoft.com/office/powerpoint/2010/main" val="15729699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¨Pour demande de financement </a:t>
            </a:r>
            <a:r>
              <a:rPr lang="fr-FR" dirty="0" err="1" smtClean="0"/>
              <a:t>CollEx</a:t>
            </a:r>
            <a:r>
              <a:rPr lang="fr-FR" baseline="0" dirty="0" smtClean="0"/>
              <a:t> par exemple</a:t>
            </a:r>
            <a:endParaRPr lang="fr-FR" dirty="0" smtClean="0"/>
          </a:p>
          <a:p>
            <a:endParaRPr lang="fr-FR" dirty="0" smtClean="0"/>
          </a:p>
          <a:p>
            <a:r>
              <a:rPr lang="fr-FR" dirty="0" smtClean="0"/>
              <a:t>Tableaux fournis par l’</a:t>
            </a:r>
            <a:r>
              <a:rPr lang="fr-FR" dirty="0" err="1" smtClean="0"/>
              <a:t>Abes</a:t>
            </a:r>
            <a:r>
              <a:rPr lang="fr-FR" dirty="0" smtClean="0"/>
              <a:t>, à la demande des pilotes pour les plans régionaux ;</a:t>
            </a:r>
            <a:r>
              <a:rPr lang="fr-FR" baseline="0" dirty="0" smtClean="0"/>
              <a:t> à la demande du </a:t>
            </a:r>
            <a:r>
              <a:rPr lang="fr-FR" baseline="0" dirty="0" err="1" smtClean="0"/>
              <a:t>CTLes</a:t>
            </a:r>
            <a:r>
              <a:rPr lang="fr-FR" baseline="0" dirty="0" smtClean="0"/>
              <a:t> pour les plans thématiques</a:t>
            </a:r>
          </a:p>
          <a:p>
            <a:endParaRPr lang="fr-FR" baseline="0" dirty="0" smtClean="0"/>
          </a:p>
          <a:p>
            <a:r>
              <a:rPr lang="fr-FR" baseline="0" dirty="0" smtClean="0"/>
              <a:t>Si fourniture en vue de la réunion de pilotage annuelle &gt;&gt; bien anticiper la demande (puisque pilote demande au </a:t>
            </a:r>
            <a:r>
              <a:rPr lang="fr-FR" baseline="0" dirty="0" err="1" smtClean="0"/>
              <a:t>CTLes</a:t>
            </a:r>
            <a:r>
              <a:rPr lang="fr-FR" baseline="0" dirty="0" smtClean="0"/>
              <a:t> qui demande à l’</a:t>
            </a:r>
            <a:r>
              <a:rPr lang="fr-FR" baseline="0" dirty="0" err="1" smtClean="0"/>
              <a:t>Abes</a:t>
            </a:r>
            <a:r>
              <a:rPr lang="fr-FR" baseline="0" dirty="0" smtClean="0"/>
              <a:t> = moi)</a:t>
            </a:r>
          </a:p>
          <a:p>
            <a:endParaRPr lang="fr-FR" baseline="0" dirty="0" smtClean="0"/>
          </a:p>
          <a:p>
            <a:r>
              <a:rPr lang="fr-FR" baseline="0" dirty="0" smtClean="0"/>
              <a:t>Créer une entrée dans le Guichet d’Assistance ?</a:t>
            </a:r>
          </a:p>
          <a:p>
            <a:endParaRPr lang="fr-FR" baseline="0" dirty="0" smtClean="0"/>
          </a:p>
          <a:p>
            <a:r>
              <a:rPr lang="fr-FR" b="1" baseline="0" dirty="0" smtClean="0"/>
              <a:t>(Basé sur les données du Sudoc, données mars 2019)</a:t>
            </a:r>
            <a:endParaRPr lang="fr-FR" b="1" dirty="0" smtClean="0"/>
          </a:p>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26</a:t>
            </a:fld>
            <a:endParaRPr lang="fr-FR"/>
          </a:p>
        </p:txBody>
      </p:sp>
    </p:spTree>
    <p:extLst>
      <p:ext uri="{BB962C8B-B14F-4D97-AF65-F5344CB8AC3E}">
        <p14:creationId xmlns:p14="http://schemas.microsoft.com/office/powerpoint/2010/main" val="9475197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baseline="0" dirty="0" smtClean="0"/>
              <a:t>Suivre et valoriser tous les chantiers et efforts faits par vous pour un signalement de qualité dans le </a:t>
            </a:r>
            <a:r>
              <a:rPr lang="fr-FR" baseline="0" smtClean="0"/>
              <a:t>catalogue collectif</a:t>
            </a:r>
            <a:endParaRPr lang="fr-FR" baseline="0" dirty="0" smtClean="0"/>
          </a:p>
          <a:p>
            <a:r>
              <a:rPr lang="fr-FR" baseline="0" dirty="0" smtClean="0"/>
              <a:t>(Basé sur les données du Sudoc)</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27</a:t>
            </a:fld>
            <a:endParaRPr lang="fr-FR"/>
          </a:p>
        </p:txBody>
      </p:sp>
    </p:spTree>
    <p:extLst>
      <p:ext uri="{BB962C8B-B14F-4D97-AF65-F5344CB8AC3E}">
        <p14:creationId xmlns:p14="http://schemas.microsoft.com/office/powerpoint/2010/main" val="23483776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28</a:t>
            </a:fld>
            <a:endParaRPr lang="fr-FR"/>
          </a:p>
        </p:txBody>
      </p:sp>
    </p:spTree>
    <p:extLst>
      <p:ext uri="{BB962C8B-B14F-4D97-AF65-F5344CB8AC3E}">
        <p14:creationId xmlns:p14="http://schemas.microsoft.com/office/powerpoint/2010/main" val="124363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3</a:t>
            </a:fld>
            <a:endParaRPr lang="fr-FR"/>
          </a:p>
        </p:txBody>
      </p:sp>
      <p:sp>
        <p:nvSpPr>
          <p:cNvPr id="2" name="Espace réservé de la date 1"/>
          <p:cNvSpPr>
            <a:spLocks noGrp="1"/>
          </p:cNvSpPr>
          <p:nvPr>
            <p:ph type="dt" idx="10"/>
          </p:nvPr>
        </p:nvSpPr>
        <p:spPr/>
        <p:txBody>
          <a:bodyPr/>
          <a:lstStyle/>
          <a:p>
            <a:pPr>
              <a:defRPr/>
            </a:pPr>
            <a:r>
              <a:rPr lang="fr-FR" smtClean="0"/>
              <a:t>25/09/2014</a:t>
            </a:r>
            <a:endParaRPr lang="fr-FR"/>
          </a:p>
        </p:txBody>
      </p:sp>
    </p:spTree>
    <p:extLst>
      <p:ext uri="{BB962C8B-B14F-4D97-AF65-F5344CB8AC3E}">
        <p14:creationId xmlns:p14="http://schemas.microsoft.com/office/powerpoint/2010/main" val="28523839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39 PCPP.</a:t>
            </a:r>
          </a:p>
          <a:p>
            <a:endParaRPr lang="fr-FR" dirty="0" smtClean="0"/>
          </a:p>
          <a:p>
            <a:r>
              <a:rPr lang="fr-FR" dirty="0" smtClean="0"/>
              <a:t>Intégrer un PCPP existant passe par un dialogue avec le pilote de chaque plan, pour évaluer si votre établissement et certains</a:t>
            </a:r>
            <a:r>
              <a:rPr lang="fr-FR" baseline="0" dirty="0" smtClean="0"/>
              <a:t> des titres qu’il possède ont vocation à entrer dans le plan.</a:t>
            </a:r>
          </a:p>
          <a:p>
            <a:endParaRPr lang="fr-FR" baseline="0" dirty="0" smtClean="0"/>
          </a:p>
          <a:p>
            <a:r>
              <a:rPr lang="fr-FR" baseline="0" dirty="0" smtClean="0"/>
              <a:t>Si le plan n’existe pas encore, et que vous souhaitez en créer un, vous rapprocher du responsable CR de votre région ou du </a:t>
            </a:r>
            <a:r>
              <a:rPr lang="fr-FR" baseline="0" dirty="0" err="1" smtClean="0"/>
              <a:t>CTLes</a:t>
            </a:r>
            <a:r>
              <a:rPr lang="fr-FR" baseline="0" dirty="0" smtClean="0"/>
              <a:t> (cela dépend si le plan imaginé relève d’une discipline </a:t>
            </a:r>
            <a:r>
              <a:rPr lang="fr-FR" baseline="0" dirty="0" err="1" smtClean="0"/>
              <a:t>CollEx</a:t>
            </a:r>
            <a:r>
              <a:rPr lang="fr-FR" baseline="0" dirty="0" smtClean="0"/>
              <a:t> ou a plutôt une vocation régionale)</a:t>
            </a:r>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4</a:t>
            </a:fld>
            <a:endParaRPr lang="fr-FR"/>
          </a:p>
        </p:txBody>
      </p:sp>
    </p:spTree>
    <p:extLst>
      <p:ext uri="{BB962C8B-B14F-4D97-AF65-F5344CB8AC3E}">
        <p14:creationId xmlns:p14="http://schemas.microsoft.com/office/powerpoint/2010/main" val="38201444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L’objectif de ce webinaire est de présenter un modèle de tableau de bord et des indicateurs qui mesurent la qualité des notices dans les plans et la qualité du signalement.</a:t>
            </a:r>
          </a:p>
          <a:p>
            <a:endParaRPr lang="fr-FR" dirty="0" smtClean="0"/>
          </a:p>
          <a:p>
            <a:r>
              <a:rPr lang="fr-FR" dirty="0" smtClean="0"/>
              <a:t>Plans souvent à cheval sur plusieurs ILN, donc parfois pas facile, pour</a:t>
            </a:r>
            <a:r>
              <a:rPr lang="fr-FR" baseline="0" dirty="0" smtClean="0"/>
              <a:t> les pilotes,</a:t>
            </a:r>
            <a:r>
              <a:rPr lang="fr-FR" dirty="0" smtClean="0"/>
              <a:t> de</a:t>
            </a:r>
            <a:r>
              <a:rPr lang="fr-FR" baseline="0" dirty="0" smtClean="0"/>
              <a:t> générer des tableaux de gestion comprenant toutes les données dont ils ont besoin =&gt; </a:t>
            </a:r>
            <a:r>
              <a:rPr lang="fr-FR" baseline="0" dirty="0" err="1" smtClean="0"/>
              <a:t>Abes</a:t>
            </a:r>
            <a:r>
              <a:rPr lang="fr-FR" baseline="0" dirty="0" smtClean="0"/>
              <a:t> peut le faire</a:t>
            </a:r>
            <a:endParaRPr lang="fr-FR" dirty="0" smtClean="0"/>
          </a:p>
          <a:p>
            <a:endParaRPr lang="fr-FR" dirty="0" smtClean="0"/>
          </a:p>
          <a:p>
            <a:endParaRPr lang="fr-FR" dirty="0" smtClean="0"/>
          </a:p>
          <a:p>
            <a:r>
              <a:rPr lang="fr-FR" dirty="0" smtClean="0"/>
              <a:t>L’idée ce webinaire</a:t>
            </a:r>
            <a:r>
              <a:rPr lang="fr-FR" baseline="0" dirty="0" smtClean="0"/>
              <a:t> </a:t>
            </a:r>
            <a:r>
              <a:rPr lang="fr-FR" dirty="0" smtClean="0"/>
              <a:t>n’est pas </a:t>
            </a:r>
            <a:r>
              <a:rPr lang="fr-FR" baseline="0" dirty="0" smtClean="0"/>
              <a:t> gestion de plans (</a:t>
            </a:r>
            <a:r>
              <a:rPr lang="fr-FR" baseline="0" dirty="0" err="1" smtClean="0"/>
              <a:t>Abes</a:t>
            </a:r>
            <a:r>
              <a:rPr lang="fr-FR" baseline="0" dirty="0" smtClean="0"/>
              <a:t> ne pilote aucun plan) mais proposer un outil d’aide à la décision basé sur les données du Sudoc (les données affichées sont celles du Sudoc ; si elles sont fausses, ou non à jour, on  retrouvera ces erreurs dans les tableaux) pour identifier des chantiers ou des orientations de signalement</a:t>
            </a:r>
          </a:p>
          <a:p>
            <a:endParaRPr lang="fr-FR" baseline="0" dirty="0" smtClean="0"/>
          </a:p>
          <a:p>
            <a:endParaRPr lang="fr-FR" baseline="0" dirty="0" smtClean="0"/>
          </a:p>
          <a:p>
            <a:r>
              <a:rPr lang="fr-FR" baseline="0" dirty="0" smtClean="0"/>
              <a:t>L’idée est de montrer « ce qui reste à faire » : présupposé = les titres émargeant à un plan doivent être particulièrement bien signalés, tant au niveau bibliographique qu’au niveau des exemplaires</a:t>
            </a:r>
          </a:p>
          <a:p>
            <a:r>
              <a:rPr lang="fr-FR" baseline="0" dirty="0" smtClean="0"/>
              <a:t>=&gt; Notices riches, avec information contrôlée validée, vérifiée par vous professionnels et la présence de liens </a:t>
            </a:r>
          </a:p>
          <a:p>
            <a:endParaRPr lang="fr-FR" baseline="0" dirty="0" smtClean="0"/>
          </a:p>
          <a:p>
            <a:r>
              <a:rPr lang="fr-FR" baseline="0" dirty="0" smtClean="0"/>
              <a:t>Ce qui manque : titres ? Sera peut être différent d’un plan a un autre</a:t>
            </a:r>
          </a:p>
          <a:p>
            <a:endParaRPr lang="fr-FR" dirty="0"/>
          </a:p>
        </p:txBody>
      </p:sp>
      <p:sp>
        <p:nvSpPr>
          <p:cNvPr id="4" name="Espace réservé du numéro de diapositive 3"/>
          <p:cNvSpPr>
            <a:spLocks noGrp="1"/>
          </p:cNvSpPr>
          <p:nvPr>
            <p:ph type="sldNum" sz="quarter" idx="10"/>
          </p:nvPr>
        </p:nvSpPr>
        <p:spPr/>
        <p:txBody>
          <a:bodyPr/>
          <a:lstStyle/>
          <a:p>
            <a:fld id="{7969DA75-9866-A74D-90A1-6EC520430085}" type="slidenum">
              <a:rPr lang="fr-FR" smtClean="0"/>
              <a:pPr/>
              <a:t>5</a:t>
            </a:fld>
            <a:endParaRPr lang="fr-FR"/>
          </a:p>
        </p:txBody>
      </p:sp>
    </p:spTree>
    <p:extLst>
      <p:ext uri="{BB962C8B-B14F-4D97-AF65-F5344CB8AC3E}">
        <p14:creationId xmlns:p14="http://schemas.microsoft.com/office/powerpoint/2010/main" val="28529990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b="0" dirty="0" smtClean="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solidFill>
                  <a:prstClr val="black"/>
                </a:solidFill>
              </a:rPr>
              <a:pPr>
                <a:defRPr/>
              </a:pPr>
              <a:t>6</a:t>
            </a:fld>
            <a:endParaRPr lang="fr-FR">
              <a:solidFill>
                <a:prstClr val="black"/>
              </a:solidFill>
            </a:endParaRPr>
          </a:p>
        </p:txBody>
      </p:sp>
      <p:sp>
        <p:nvSpPr>
          <p:cNvPr id="2" name="Espace réservé de la date 1"/>
          <p:cNvSpPr>
            <a:spLocks noGrp="1"/>
          </p:cNvSpPr>
          <p:nvPr>
            <p:ph type="dt" idx="10"/>
          </p:nvPr>
        </p:nvSpPr>
        <p:spPr/>
        <p:txBody>
          <a:bodyPr/>
          <a:lstStyle/>
          <a:p>
            <a:pPr>
              <a:defRPr/>
            </a:pPr>
            <a:r>
              <a:rPr lang="fr-FR" smtClean="0">
                <a:solidFill>
                  <a:prstClr val="black"/>
                </a:solidFill>
              </a:rPr>
              <a:t>25/09/2014</a:t>
            </a:r>
            <a:endParaRPr lang="fr-FR">
              <a:solidFill>
                <a:prstClr val="black"/>
              </a:solidFill>
            </a:endParaRPr>
          </a:p>
        </p:txBody>
      </p:sp>
    </p:spTree>
    <p:extLst>
      <p:ext uri="{BB962C8B-B14F-4D97-AF65-F5344CB8AC3E}">
        <p14:creationId xmlns:p14="http://schemas.microsoft.com/office/powerpoint/2010/main" val="39865117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Tableaux</a:t>
            </a:r>
            <a:r>
              <a:rPr lang="fr-FR" baseline="0" dirty="0" smtClean="0"/>
              <a:t> de bord de DONNEES que je génère en extrayant les données du Sudoc ; je peux le faire 2 fois par an pour chaque plan </a:t>
            </a:r>
          </a:p>
          <a:p>
            <a:endParaRPr lang="fr-FR" baseline="0" dirty="0" smtClean="0"/>
          </a:p>
          <a:p>
            <a:r>
              <a:rPr lang="fr-FR" baseline="0" dirty="0" smtClean="0"/>
              <a:t>J’imagine que ce serait bien pour les pilotes de les avoir avant les réunions annuelles ou bisannuelles de pilotage =&gt; les demander à l’</a:t>
            </a:r>
            <a:r>
              <a:rPr lang="fr-FR" baseline="0" dirty="0" err="1" smtClean="0"/>
              <a:t>Abes</a:t>
            </a:r>
            <a:r>
              <a:rPr lang="fr-FR" baseline="0" dirty="0" smtClean="0"/>
              <a:t> (plans régionaux) ou au </a:t>
            </a:r>
            <a:r>
              <a:rPr lang="fr-FR" baseline="0" dirty="0" err="1" smtClean="0"/>
              <a:t>CTLes</a:t>
            </a:r>
            <a:r>
              <a:rPr lang="fr-FR" baseline="0" dirty="0" smtClean="0"/>
              <a:t> (plans thématiques) idéalement  minimum un mois avant la réunion</a:t>
            </a:r>
          </a:p>
          <a:p>
            <a:endParaRPr lang="fr-FR" baseline="0" dirty="0" smtClean="0"/>
          </a:p>
          <a:p>
            <a:r>
              <a:rPr lang="fr-FR" baseline="0" dirty="0" smtClean="0"/>
              <a:t>Le plan choisi pour la démonstration : </a:t>
            </a:r>
            <a:r>
              <a:rPr lang="fr-FR" baseline="0" dirty="0" smtClean="0"/>
              <a:t> choix d’un PCP </a:t>
            </a:r>
            <a:r>
              <a:rPr lang="fr-FR" baseline="0" dirty="0" smtClean="0"/>
              <a:t>ni trop gros ni trop petit, avec des bib déployées et des non déployées (</a:t>
            </a:r>
            <a:r>
              <a:rPr lang="fr-FR" baseline="0" dirty="0" err="1" smtClean="0"/>
              <a:t>PCPhilo</a:t>
            </a:r>
            <a:r>
              <a:rPr lang="fr-FR" baseline="0" dirty="0" smtClean="0"/>
              <a:t>).</a:t>
            </a:r>
          </a:p>
          <a:p>
            <a:endParaRPr lang="fr-FR" baseline="0" dirty="0" smtClean="0"/>
          </a:p>
        </p:txBody>
      </p:sp>
      <p:sp>
        <p:nvSpPr>
          <p:cNvPr id="4" name="Espace réservé du numéro de diapositive 3"/>
          <p:cNvSpPr>
            <a:spLocks noGrp="1"/>
          </p:cNvSpPr>
          <p:nvPr>
            <p:ph type="sldNum" sz="quarter" idx="10"/>
          </p:nvPr>
        </p:nvSpPr>
        <p:spPr/>
        <p:txBody>
          <a:bodyPr/>
          <a:lstStyle/>
          <a:p>
            <a:fld id="{7969DA75-9866-A74D-90A1-6EC520430085}" type="slidenum">
              <a:rPr lang="fr-FR" smtClean="0"/>
              <a:pPr/>
              <a:t>7</a:t>
            </a:fld>
            <a:endParaRPr lang="fr-FR"/>
          </a:p>
        </p:txBody>
      </p:sp>
    </p:spTree>
    <p:extLst>
      <p:ext uri="{BB962C8B-B14F-4D97-AF65-F5344CB8AC3E}">
        <p14:creationId xmlns:p14="http://schemas.microsoft.com/office/powerpoint/2010/main" val="32914357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baseline="0" dirty="0" smtClean="0"/>
              <a:t>Dresser le paysage des PCPP aujourd’hui.</a:t>
            </a:r>
          </a:p>
          <a:p>
            <a:r>
              <a:rPr lang="fr-FR" baseline="0" dirty="0" smtClean="0"/>
              <a:t>Indicateurs chiffrés.</a:t>
            </a:r>
          </a:p>
          <a:p>
            <a:endParaRPr lang="fr-FR" baseline="0" dirty="0" smtClean="0"/>
          </a:p>
          <a:p>
            <a:r>
              <a:rPr lang="fr-FR" baseline="0" dirty="0" smtClean="0"/>
              <a:t>Pour quoi (institutionnels, </a:t>
            </a:r>
            <a:r>
              <a:rPr lang="fr-FR" baseline="0" dirty="0" err="1" smtClean="0"/>
              <a:t>CTLes</a:t>
            </a:r>
            <a:r>
              <a:rPr lang="fr-FR" baseline="0" dirty="0" smtClean="0"/>
              <a:t>… ministère, rapport activité des réseaux)</a:t>
            </a:r>
          </a:p>
          <a:p>
            <a:endParaRPr lang="fr-FR" baseline="0" dirty="0" smtClean="0"/>
          </a:p>
          <a:p>
            <a:r>
              <a:rPr lang="fr-FR" dirty="0" smtClean="0"/>
              <a:t>Photo au 1</a:t>
            </a:r>
            <a:r>
              <a:rPr lang="fr-FR" baseline="30000" dirty="0" smtClean="0"/>
              <a:t>er</a:t>
            </a:r>
            <a:r>
              <a:rPr lang="fr-FR" dirty="0" smtClean="0"/>
              <a:t> sept 19.</a:t>
            </a:r>
          </a:p>
          <a:p>
            <a:r>
              <a:rPr lang="fr-FR" dirty="0" smtClean="0"/>
              <a:t>L’idée = produire ces indicateurs  tous les deux ou 3 mois pour visualiser</a:t>
            </a:r>
            <a:r>
              <a:rPr lang="fr-FR" baseline="0" dirty="0" smtClean="0"/>
              <a:t> les tendances d’amélioration de la qualité des notices.</a:t>
            </a:r>
            <a:endParaRPr lang="fr-FR" dirty="0" smtClean="0"/>
          </a:p>
          <a:p>
            <a:endParaRPr lang="fr-FR" baseline="0" dirty="0" smtClean="0"/>
          </a:p>
          <a:p>
            <a:endParaRPr lang="fr-FR" baseline="0" dirty="0" smtClean="0"/>
          </a:p>
          <a:p>
            <a:endParaRPr lang="fr-FR" baseline="0" dirty="0" smtClean="0"/>
          </a:p>
          <a:p>
            <a:r>
              <a:rPr lang="fr-FR" baseline="0" dirty="0" smtClean="0"/>
              <a:t>Indicateurs généraux : </a:t>
            </a:r>
          </a:p>
          <a:p>
            <a:r>
              <a:rPr lang="fr-FR" baseline="0" dirty="0" smtClean="0"/>
              <a:t>- RCR = bibliothèques ou établissements participants à un Plan. </a:t>
            </a:r>
          </a:p>
          <a:p>
            <a:r>
              <a:rPr lang="fr-FR" baseline="0" dirty="0" smtClean="0"/>
              <a:t>- Déployés/non déployés : établissements qui cataloguent dans le Sudoc, déployés = toutes collections, non déployés uniquement PS (périodiques + collections) ~ établissements lecture publique</a:t>
            </a:r>
            <a:endParaRPr lang="fr-FR" dirty="0"/>
          </a:p>
        </p:txBody>
      </p:sp>
      <p:sp>
        <p:nvSpPr>
          <p:cNvPr id="4" name="Espace réservé du numéro de diapositive 3"/>
          <p:cNvSpPr>
            <a:spLocks noGrp="1"/>
          </p:cNvSpPr>
          <p:nvPr>
            <p:ph type="sldNum" sz="quarter" idx="10"/>
          </p:nvPr>
        </p:nvSpPr>
        <p:spPr/>
        <p:txBody>
          <a:bodyPr/>
          <a:lstStyle/>
          <a:p>
            <a:fld id="{7969DA75-9866-A74D-90A1-6EC520430085}" type="slidenum">
              <a:rPr lang="fr-FR" smtClean="0"/>
              <a:pPr/>
              <a:t>8</a:t>
            </a:fld>
            <a:endParaRPr lang="fr-FR"/>
          </a:p>
        </p:txBody>
      </p:sp>
    </p:spTree>
    <p:extLst>
      <p:ext uri="{BB962C8B-B14F-4D97-AF65-F5344CB8AC3E}">
        <p14:creationId xmlns:p14="http://schemas.microsoft.com/office/powerpoint/2010/main" val="12349538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C1E5AB4-6DAB-460B-B1F2-D187681C329E}" type="slidenum">
              <a:rPr lang="fr-FR" smtClean="0"/>
              <a:t>9</a:t>
            </a:fld>
            <a:endParaRPr lang="fr-FR"/>
          </a:p>
        </p:txBody>
      </p:sp>
    </p:spTree>
    <p:extLst>
      <p:ext uri="{BB962C8B-B14F-4D97-AF65-F5344CB8AC3E}">
        <p14:creationId xmlns:p14="http://schemas.microsoft.com/office/powerpoint/2010/main" val="1889784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4AF1AFB5-915E-4D0A-971C-5AE5F329E906}" type="datetimeFigureOut">
              <a:rPr lang="fr-FR" smtClean="0"/>
              <a:t>10/10/2019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81996051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700740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699851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5696121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Tree>
    <p:extLst>
      <p:ext uri="{BB962C8B-B14F-4D97-AF65-F5344CB8AC3E}">
        <p14:creationId xmlns:p14="http://schemas.microsoft.com/office/powerpoint/2010/main" val="401057218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2308137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10605492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Tree>
    <p:extLst>
      <p:ext uri="{BB962C8B-B14F-4D97-AF65-F5344CB8AC3E}">
        <p14:creationId xmlns:p14="http://schemas.microsoft.com/office/powerpoint/2010/main" val="372854571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23541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extLst>
      <p:ext uri="{BB962C8B-B14F-4D97-AF65-F5344CB8AC3E}">
        <p14:creationId xmlns:p14="http://schemas.microsoft.com/office/powerpoint/2010/main" val="2718030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extLst>
      <p:ext uri="{BB962C8B-B14F-4D97-AF65-F5344CB8AC3E}">
        <p14:creationId xmlns:p14="http://schemas.microsoft.com/office/powerpoint/2010/main" val="158149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F1AFB5-915E-4D0A-971C-5AE5F329E906}" type="datetimeFigureOut">
              <a:rPr lang="fr-FR" smtClean="0"/>
              <a:t>10/10/2019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DB0EE-562A-402E-B0CB-D9B0904D3576}" type="slidenum">
              <a:rPr lang="fr-FR" smtClean="0"/>
              <a:t>‹N°›</a:t>
            </a:fld>
            <a:endParaRPr lang="fr-FR"/>
          </a:p>
        </p:txBody>
      </p:sp>
    </p:spTree>
    <p:extLst>
      <p:ext uri="{BB962C8B-B14F-4D97-AF65-F5344CB8AC3E}">
        <p14:creationId xmlns:p14="http://schemas.microsoft.com/office/powerpoint/2010/main" val="2885301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moodle.abes.fr/"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8.xml.rels><?xml version="1.0" encoding="UTF-8" standalone="yes"?>
<Relationships xmlns="http://schemas.openxmlformats.org/package/2006/relationships"><Relationship Id="rId3" Type="http://schemas.openxmlformats.org/officeDocument/2006/relationships/hyperlink" Target="https://www.sudoc.fr/03988015X.xml"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hyperlink" Target="mailto:julie.mistral@abes.fr" TargetMode="External"/><Relationship Id="rId4" Type="http://schemas.openxmlformats.org/officeDocument/2006/relationships/hyperlink" Target="http://moodle.abes.fr/"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ctles.fr/"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http://documentation.abes.fr/sudoc/Annuaire_Correspondants_CR.xls"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re 1"/>
          <p:cNvSpPr txBox="1">
            <a:spLocks/>
          </p:cNvSpPr>
          <p:nvPr/>
        </p:nvSpPr>
        <p:spPr>
          <a:xfrm>
            <a:off x="623794" y="1624603"/>
            <a:ext cx="7772400" cy="2262113"/>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fr-FR" b="1" dirty="0">
                <a:solidFill>
                  <a:srgbClr val="1E2B62"/>
                </a:solidFill>
              </a:rPr>
              <a:t>La qualité du signalement dans les Plans de Conservation Partagée des </a:t>
            </a:r>
            <a:r>
              <a:rPr lang="fr-FR" b="1" dirty="0" smtClean="0">
                <a:solidFill>
                  <a:srgbClr val="1E2B62"/>
                </a:solidFill>
              </a:rPr>
              <a:t>Périodiques</a:t>
            </a:r>
          </a:p>
          <a:p>
            <a:pPr>
              <a:defRPr/>
            </a:pPr>
            <a:endParaRPr lang="fr-FR" b="1" dirty="0">
              <a:solidFill>
                <a:srgbClr val="1E2B62"/>
              </a:solidFill>
            </a:endParaRPr>
          </a:p>
          <a:p>
            <a:pPr>
              <a:defRPr/>
            </a:pPr>
            <a:r>
              <a:rPr lang="fr-FR" dirty="0">
                <a:solidFill>
                  <a:srgbClr val="1E2B62"/>
                </a:solidFill>
              </a:rPr>
              <a:t>Outils et méthode pour identifier des chantiers de travail</a:t>
            </a:r>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9879" y="6143068"/>
            <a:ext cx="900156" cy="601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rotWithShape="1">
          <a:blip r:embed="rId4">
            <a:extLst>
              <a:ext uri="{28A0092B-C50C-407E-A947-70E740481C1C}">
                <a14:useLocalDpi xmlns:a14="http://schemas.microsoft.com/office/drawing/2010/main" val="0"/>
              </a:ext>
            </a:extLst>
          </a:blip>
          <a:srcRect l="12807" r="18012"/>
          <a:stretch/>
        </p:blipFill>
        <p:spPr bwMode="auto">
          <a:xfrm>
            <a:off x="0" y="195671"/>
            <a:ext cx="9144000" cy="6410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Rectangle 36"/>
          <p:cNvSpPr/>
          <p:nvPr/>
        </p:nvSpPr>
        <p:spPr>
          <a:xfrm>
            <a:off x="107504" y="4726885"/>
            <a:ext cx="8856984" cy="646331"/>
          </a:xfrm>
          <a:prstGeom prst="rect">
            <a:avLst/>
          </a:prstGeom>
        </p:spPr>
        <p:txBody>
          <a:bodyPr wrap="square">
            <a:spAutoFit/>
          </a:bodyPr>
          <a:lstStyle/>
          <a:p>
            <a:pPr algn="ctr"/>
            <a:r>
              <a:rPr lang="fr-FR" b="1" dirty="0" smtClean="0">
                <a:solidFill>
                  <a:schemeClr val="tx2"/>
                </a:solidFill>
              </a:rPr>
              <a:t>Intervenant</a:t>
            </a:r>
            <a:r>
              <a:rPr lang="fr-FR" b="1" dirty="0">
                <a:solidFill>
                  <a:schemeClr val="tx2"/>
                </a:solidFill>
              </a:rPr>
              <a:t> </a:t>
            </a:r>
            <a:r>
              <a:rPr lang="fr-FR" b="1" dirty="0" smtClean="0">
                <a:solidFill>
                  <a:schemeClr val="tx2"/>
                </a:solidFill>
              </a:rPr>
              <a:t>: </a:t>
            </a:r>
            <a:r>
              <a:rPr lang="fr-FR" sz="1600" dirty="0" smtClean="0"/>
              <a:t>Julie Mistral</a:t>
            </a:r>
          </a:p>
          <a:p>
            <a:pPr algn="ctr"/>
            <a:r>
              <a:rPr lang="fr-FR" b="1" dirty="0" smtClean="0">
                <a:solidFill>
                  <a:schemeClr val="tx2"/>
                </a:solidFill>
              </a:rPr>
              <a:t>Modérateur : </a:t>
            </a:r>
            <a:r>
              <a:rPr lang="fr-FR" sz="1600" dirty="0" smtClean="0"/>
              <a:t>Raphaëlle Poveda</a:t>
            </a:r>
            <a:endParaRPr lang="fr-FR" sz="1600" dirty="0"/>
          </a:p>
        </p:txBody>
      </p:sp>
      <p:sp>
        <p:nvSpPr>
          <p:cNvPr id="31" name="Rectangle 30"/>
          <p:cNvSpPr/>
          <p:nvPr/>
        </p:nvSpPr>
        <p:spPr>
          <a:xfrm>
            <a:off x="1115615" y="6141204"/>
            <a:ext cx="7200801" cy="600164"/>
          </a:xfrm>
          <a:prstGeom prst="rect">
            <a:avLst/>
          </a:prstGeom>
          <a:solidFill>
            <a:srgbClr val="E2E2E2"/>
          </a:solidFill>
        </p:spPr>
        <p:txBody>
          <a:bodyPr wrap="square">
            <a:spAutoFit/>
          </a:bodyPr>
          <a:lstStyle/>
          <a:p>
            <a:pPr algn="ctr"/>
            <a:r>
              <a:rPr lang="fr-FR" sz="1100" dirty="0" smtClean="0"/>
              <a:t>Le webinaire débutera à 13h, merci de votre patience…</a:t>
            </a:r>
            <a:r>
              <a:rPr lang="fr-FR" sz="1100" dirty="0"/>
              <a:t/>
            </a:r>
            <a:br>
              <a:rPr lang="fr-FR" sz="1100" dirty="0"/>
            </a:br>
            <a:r>
              <a:rPr lang="fr-FR" sz="1100" u="sng" dirty="0"/>
              <a:t>Attention :</a:t>
            </a:r>
            <a:r>
              <a:rPr lang="fr-FR" sz="1100" dirty="0"/>
              <a:t> </a:t>
            </a:r>
            <a:r>
              <a:rPr lang="fr-FR" sz="1100" dirty="0" smtClean="0"/>
              <a:t>La </a:t>
            </a:r>
            <a:r>
              <a:rPr lang="fr-FR" sz="1100" dirty="0"/>
              <a:t>session sera enregistrée afin d'être diffusée sur notre </a:t>
            </a:r>
            <a:r>
              <a:rPr lang="fr-FR" sz="1100" dirty="0" smtClean="0"/>
              <a:t>plateforme d'autoformation </a:t>
            </a:r>
            <a:r>
              <a:rPr lang="fr-FR" sz="1100" dirty="0" smtClean="0">
                <a:hlinkClick r:id="rId5"/>
              </a:rPr>
              <a:t>http://moodle.abes.fr</a:t>
            </a:r>
            <a:r>
              <a:rPr lang="fr-FR" sz="1100" dirty="0" smtClean="0"/>
              <a:t>.</a:t>
            </a:r>
            <a:br>
              <a:rPr lang="fr-FR" sz="1100" dirty="0" smtClean="0"/>
            </a:br>
            <a:r>
              <a:rPr lang="fr-FR" sz="1100" dirty="0" smtClean="0"/>
              <a:t>En </a:t>
            </a:r>
            <a:r>
              <a:rPr lang="fr-FR" sz="1100" dirty="0"/>
              <a:t>rejoignant cette session, vous consentez à ces enregistrements.</a:t>
            </a:r>
          </a:p>
        </p:txBody>
      </p:sp>
      <p:pic>
        <p:nvPicPr>
          <p:cNvPr id="1040" name="Picture 16" descr="Sudoc"/>
          <p:cNvPicPr>
            <a:picLocks noChangeAspect="1" noChangeArrowheads="1"/>
          </p:cNvPicPr>
          <p:nvPr/>
        </p:nvPicPr>
        <p:blipFill rotWithShape="1">
          <a:blip r:embed="rId6">
            <a:extLst>
              <a:ext uri="{28A0092B-C50C-407E-A947-70E740481C1C}">
                <a14:useLocalDpi xmlns:a14="http://schemas.microsoft.com/office/drawing/2010/main" val="0"/>
              </a:ext>
            </a:extLst>
          </a:blip>
          <a:srcRect l="23624" r="24717"/>
          <a:stretch/>
        </p:blipFill>
        <p:spPr bwMode="auto">
          <a:xfrm>
            <a:off x="8366789" y="6093296"/>
            <a:ext cx="731938" cy="708442"/>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 2"/>
          <p:cNvPicPr>
            <a:picLocks noChangeAspect="1"/>
          </p:cNvPicPr>
          <p:nvPr/>
        </p:nvPicPr>
        <p:blipFill>
          <a:blip r:embed="rId7"/>
          <a:stretch>
            <a:fillRect/>
          </a:stretch>
        </p:blipFill>
        <p:spPr>
          <a:xfrm>
            <a:off x="3635896" y="217683"/>
            <a:ext cx="2016224" cy="566752"/>
          </a:xfrm>
          <a:prstGeom prst="rect">
            <a:avLst/>
          </a:prstGeom>
        </p:spPr>
      </p:pic>
    </p:spTree>
    <p:extLst>
      <p:ext uri="{BB962C8B-B14F-4D97-AF65-F5344CB8AC3E}">
        <p14:creationId xmlns:p14="http://schemas.microsoft.com/office/powerpoint/2010/main" val="10061513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Espace réservé du contenu 6"/>
          <p:cNvGraphicFramePr>
            <a:graphicFrameLocks noGrp="1"/>
          </p:cNvGraphicFramePr>
          <p:nvPr>
            <p:ph idx="1"/>
            <p:extLst/>
          </p:nvPr>
        </p:nvGraphicFramePr>
        <p:xfrm>
          <a:off x="457200" y="1096925"/>
          <a:ext cx="8229600" cy="5283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re 1"/>
          <p:cNvSpPr>
            <a:spLocks noGrp="1"/>
          </p:cNvSpPr>
          <p:nvPr>
            <p:ph type="title"/>
          </p:nvPr>
        </p:nvSpPr>
        <p:spPr>
          <a:xfrm>
            <a:off x="454010" y="-61324"/>
            <a:ext cx="8229600" cy="1143000"/>
          </a:xfrm>
        </p:spPr>
        <p:txBody>
          <a:bodyPr>
            <a:normAutofit/>
          </a:bodyPr>
          <a:lstStyle/>
          <a:p>
            <a:r>
              <a:rPr lang="fr-FR" dirty="0" err="1">
                <a:solidFill>
                  <a:schemeClr val="accent2">
                    <a:lumMod val="75000"/>
                  </a:schemeClr>
                </a:solidFill>
                <a:latin typeface="+mn-lt"/>
                <a:ea typeface="+mn-ea"/>
                <a:cs typeface="+mn-cs"/>
              </a:rPr>
              <a:t>Unica</a:t>
            </a:r>
            <a:endParaRPr lang="fr-FR" dirty="0">
              <a:solidFill>
                <a:schemeClr val="accent2">
                  <a:lumMod val="75000"/>
                </a:schemeClr>
              </a:solidFill>
              <a:latin typeface="+mn-lt"/>
              <a:ea typeface="+mn-ea"/>
              <a:cs typeface="+mn-cs"/>
            </a:endParaRPr>
          </a:p>
        </p:txBody>
      </p:sp>
      <p:sp>
        <p:nvSpPr>
          <p:cNvPr id="8" name="ZoneTexte 7"/>
          <p:cNvSpPr txBox="1"/>
          <p:nvPr/>
        </p:nvSpPr>
        <p:spPr>
          <a:xfrm>
            <a:off x="251520" y="1268760"/>
            <a:ext cx="4758547" cy="1569660"/>
          </a:xfrm>
          <a:prstGeom prst="rect">
            <a:avLst/>
          </a:prstGeom>
          <a:noFill/>
        </p:spPr>
        <p:txBody>
          <a:bodyPr wrap="none" rtlCol="0">
            <a:spAutoFit/>
          </a:bodyPr>
          <a:lstStyle/>
          <a:p>
            <a:r>
              <a:rPr lang="fr-FR" sz="3200" dirty="0" smtClean="0"/>
              <a:t>16,7%</a:t>
            </a:r>
            <a:r>
              <a:rPr lang="fr-FR" dirty="0" smtClean="0"/>
              <a:t> des titres des plans </a:t>
            </a:r>
            <a:r>
              <a:rPr lang="fr-FR" sz="2400" dirty="0" smtClean="0"/>
              <a:t>thématiques </a:t>
            </a:r>
            <a:endParaRPr lang="fr-FR" dirty="0" smtClean="0"/>
          </a:p>
          <a:p>
            <a:r>
              <a:rPr lang="fr-FR" dirty="0" smtClean="0"/>
              <a:t>et </a:t>
            </a:r>
            <a:r>
              <a:rPr lang="fr-FR" sz="3200" dirty="0" smtClean="0"/>
              <a:t>6,5%</a:t>
            </a:r>
            <a:r>
              <a:rPr lang="fr-FR" dirty="0" smtClean="0"/>
              <a:t> des titres des plans </a:t>
            </a:r>
            <a:r>
              <a:rPr lang="fr-FR" sz="2400" dirty="0" smtClean="0"/>
              <a:t>régionaux </a:t>
            </a:r>
            <a:endParaRPr lang="fr-FR" dirty="0" smtClean="0"/>
          </a:p>
          <a:p>
            <a:r>
              <a:rPr lang="fr-FR" dirty="0" smtClean="0"/>
              <a:t>sont des </a:t>
            </a:r>
            <a:r>
              <a:rPr lang="fr-FR" sz="3200" dirty="0" err="1" smtClean="0"/>
              <a:t>unica</a:t>
            </a:r>
            <a:endParaRPr lang="fr-FR" dirty="0"/>
          </a:p>
        </p:txBody>
      </p:sp>
    </p:spTree>
    <p:extLst>
      <p:ext uri="{BB962C8B-B14F-4D97-AF65-F5344CB8AC3E}">
        <p14:creationId xmlns:p14="http://schemas.microsoft.com/office/powerpoint/2010/main" val="26986499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6500"/>
            <a:ext cx="8507288" cy="1143000"/>
          </a:xfrm>
        </p:spPr>
        <p:txBody>
          <a:bodyPr>
            <a:noAutofit/>
          </a:bodyPr>
          <a:lstStyle/>
          <a:p>
            <a:r>
              <a:rPr lang="fr-FR" dirty="0">
                <a:solidFill>
                  <a:schemeClr val="accent2">
                    <a:lumMod val="75000"/>
                  </a:schemeClr>
                </a:solidFill>
                <a:latin typeface="+mn-lt"/>
                <a:ea typeface="+mn-ea"/>
                <a:cs typeface="+mn-cs"/>
              </a:rPr>
              <a:t>Dans mon plan et pas dans un autre</a:t>
            </a:r>
          </a:p>
        </p:txBody>
      </p:sp>
      <p:graphicFrame>
        <p:nvGraphicFramePr>
          <p:cNvPr id="8" name="Espace réservé du contenu 7"/>
          <p:cNvGraphicFramePr>
            <a:graphicFrameLocks noGrp="1"/>
          </p:cNvGraphicFramePr>
          <p:nvPr>
            <p:ph idx="1"/>
            <p:extLst/>
          </p:nvPr>
        </p:nvGraphicFramePr>
        <p:xfrm>
          <a:off x="457200" y="1181100"/>
          <a:ext cx="8229600" cy="5283200"/>
        </p:xfrm>
        <a:graphic>
          <a:graphicData uri="http://schemas.openxmlformats.org/drawingml/2006/chart">
            <c:chart xmlns:c="http://schemas.openxmlformats.org/drawingml/2006/chart" xmlns:r="http://schemas.openxmlformats.org/officeDocument/2006/relationships" r:id="rId3"/>
          </a:graphicData>
        </a:graphic>
      </p:graphicFrame>
      <p:sp>
        <p:nvSpPr>
          <p:cNvPr id="9" name="ZoneTexte 8"/>
          <p:cNvSpPr txBox="1"/>
          <p:nvPr/>
        </p:nvSpPr>
        <p:spPr>
          <a:xfrm>
            <a:off x="426185" y="1477714"/>
            <a:ext cx="4700839" cy="1692771"/>
          </a:xfrm>
          <a:prstGeom prst="rect">
            <a:avLst/>
          </a:prstGeom>
          <a:noFill/>
          <a:ln>
            <a:noFill/>
          </a:ln>
        </p:spPr>
        <p:txBody>
          <a:bodyPr wrap="none" rtlCol="0">
            <a:spAutoFit/>
          </a:bodyPr>
          <a:lstStyle/>
          <a:p>
            <a:r>
              <a:rPr lang="fr-FR" sz="3600" dirty="0" smtClean="0"/>
              <a:t>81,3</a:t>
            </a:r>
            <a:r>
              <a:rPr lang="fr-FR" sz="2400" dirty="0" smtClean="0"/>
              <a:t>% </a:t>
            </a:r>
            <a:r>
              <a:rPr lang="fr-FR" dirty="0" smtClean="0"/>
              <a:t>des titres de plans </a:t>
            </a:r>
            <a:r>
              <a:rPr lang="fr-FR" sz="2400" dirty="0" smtClean="0"/>
              <a:t>thématiques </a:t>
            </a:r>
            <a:endParaRPr lang="fr-FR" dirty="0" smtClean="0"/>
          </a:p>
          <a:p>
            <a:r>
              <a:rPr lang="fr-FR" sz="2400" dirty="0" smtClean="0"/>
              <a:t>&amp; </a:t>
            </a:r>
            <a:r>
              <a:rPr lang="fr-FR" sz="3600" dirty="0" smtClean="0"/>
              <a:t>48</a:t>
            </a:r>
            <a:r>
              <a:rPr lang="fr-FR" sz="2400" dirty="0" smtClean="0"/>
              <a:t>% </a:t>
            </a:r>
            <a:r>
              <a:rPr lang="fr-FR" dirty="0" smtClean="0"/>
              <a:t>des titres de plans </a:t>
            </a:r>
            <a:r>
              <a:rPr lang="fr-FR" sz="2400" dirty="0" smtClean="0"/>
              <a:t>régionaux </a:t>
            </a:r>
          </a:p>
          <a:p>
            <a:r>
              <a:rPr lang="fr-FR" dirty="0" smtClean="0"/>
              <a:t>ne sont dans </a:t>
            </a:r>
            <a:r>
              <a:rPr lang="fr-FR" sz="3200" dirty="0" smtClean="0"/>
              <a:t>aucun autre plan</a:t>
            </a:r>
            <a:endParaRPr lang="fr-FR" sz="2400" dirty="0"/>
          </a:p>
        </p:txBody>
      </p:sp>
    </p:spTree>
    <p:extLst>
      <p:ext uri="{BB962C8B-B14F-4D97-AF65-F5344CB8AC3E}">
        <p14:creationId xmlns:p14="http://schemas.microsoft.com/office/powerpoint/2010/main" val="8029657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8922"/>
            <a:ext cx="8229600" cy="1143000"/>
          </a:xfrm>
        </p:spPr>
        <p:txBody>
          <a:bodyPr>
            <a:normAutofit/>
          </a:bodyPr>
          <a:lstStyle/>
          <a:p>
            <a:r>
              <a:rPr lang="fr-FR" dirty="0">
                <a:solidFill>
                  <a:schemeClr val="accent2">
                    <a:lumMod val="75000"/>
                  </a:schemeClr>
                </a:solidFill>
                <a:latin typeface="+mn-lt"/>
                <a:ea typeface="+mn-ea"/>
                <a:cs typeface="+mn-cs"/>
              </a:rPr>
              <a:t>Electronique/imprimé</a:t>
            </a:r>
          </a:p>
        </p:txBody>
      </p:sp>
      <p:graphicFrame>
        <p:nvGraphicFramePr>
          <p:cNvPr id="7" name="Espace réservé du contenu 6"/>
          <p:cNvGraphicFramePr>
            <a:graphicFrameLocks noGrp="1"/>
          </p:cNvGraphicFramePr>
          <p:nvPr>
            <p:ph idx="1"/>
            <p:extLst/>
          </p:nvPr>
        </p:nvGraphicFramePr>
        <p:xfrm>
          <a:off x="457200" y="1181100"/>
          <a:ext cx="8229600" cy="5283200"/>
        </p:xfrm>
        <a:graphic>
          <a:graphicData uri="http://schemas.openxmlformats.org/drawingml/2006/chart">
            <c:chart xmlns:c="http://schemas.openxmlformats.org/drawingml/2006/chart" xmlns:r="http://schemas.openxmlformats.org/officeDocument/2006/relationships" r:id="rId3"/>
          </a:graphicData>
        </a:graphic>
      </p:graphicFrame>
      <p:sp>
        <p:nvSpPr>
          <p:cNvPr id="3" name="ZoneTexte 2"/>
          <p:cNvSpPr txBox="1"/>
          <p:nvPr/>
        </p:nvSpPr>
        <p:spPr>
          <a:xfrm>
            <a:off x="899592" y="1916832"/>
            <a:ext cx="4305474" cy="954107"/>
          </a:xfrm>
          <a:prstGeom prst="rect">
            <a:avLst/>
          </a:prstGeom>
          <a:noFill/>
        </p:spPr>
        <p:txBody>
          <a:bodyPr wrap="none" rtlCol="0">
            <a:spAutoFit/>
          </a:bodyPr>
          <a:lstStyle/>
          <a:p>
            <a:r>
              <a:rPr lang="fr-FR" sz="3200" dirty="0" smtClean="0"/>
              <a:t>33%</a:t>
            </a:r>
            <a:r>
              <a:rPr lang="fr-FR" dirty="0" smtClean="0"/>
              <a:t> des titres </a:t>
            </a:r>
            <a:r>
              <a:rPr lang="fr-FR" sz="2000" dirty="0" smtClean="0"/>
              <a:t>tous plans confondus</a:t>
            </a:r>
          </a:p>
          <a:p>
            <a:r>
              <a:rPr lang="fr-FR" dirty="0" smtClean="0"/>
              <a:t>présentent une </a:t>
            </a:r>
            <a:r>
              <a:rPr lang="fr-FR" sz="2400" dirty="0" smtClean="0"/>
              <a:t>version électronique </a:t>
            </a:r>
            <a:endParaRPr lang="fr-FR" dirty="0"/>
          </a:p>
        </p:txBody>
      </p:sp>
    </p:spTree>
    <p:extLst>
      <p:ext uri="{BB962C8B-B14F-4D97-AF65-F5344CB8AC3E}">
        <p14:creationId xmlns:p14="http://schemas.microsoft.com/office/powerpoint/2010/main" val="34040758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46" y="0"/>
            <a:ext cx="9011344" cy="1143000"/>
          </a:xfrm>
        </p:spPr>
        <p:txBody>
          <a:bodyPr>
            <a:noAutofit/>
          </a:bodyPr>
          <a:lstStyle/>
          <a:p>
            <a:r>
              <a:rPr lang="fr-FR" dirty="0">
                <a:solidFill>
                  <a:schemeClr val="accent2">
                    <a:lumMod val="75000"/>
                  </a:schemeClr>
                </a:solidFill>
                <a:latin typeface="+mn-lt"/>
                <a:ea typeface="+mn-ea"/>
                <a:cs typeface="+mn-cs"/>
              </a:rPr>
              <a:t>Qualité des notices bibliographiques</a:t>
            </a:r>
          </a:p>
        </p:txBody>
      </p:sp>
      <p:graphicFrame>
        <p:nvGraphicFramePr>
          <p:cNvPr id="7" name="Espace réservé du contenu 6"/>
          <p:cNvGraphicFramePr>
            <a:graphicFrameLocks noGrp="1"/>
          </p:cNvGraphicFramePr>
          <p:nvPr>
            <p:ph idx="1"/>
            <p:extLst/>
          </p:nvPr>
        </p:nvGraphicFramePr>
        <p:xfrm>
          <a:off x="457200" y="1181100"/>
          <a:ext cx="8229600" cy="5283200"/>
        </p:xfrm>
        <a:graphic>
          <a:graphicData uri="http://schemas.openxmlformats.org/drawingml/2006/chart">
            <c:chart xmlns:c="http://schemas.openxmlformats.org/drawingml/2006/chart" xmlns:r="http://schemas.openxmlformats.org/officeDocument/2006/relationships" r:id="rId3"/>
          </a:graphicData>
        </a:graphic>
      </p:graphicFrame>
      <p:sp>
        <p:nvSpPr>
          <p:cNvPr id="8" name="ZoneTexte 7"/>
          <p:cNvSpPr txBox="1"/>
          <p:nvPr/>
        </p:nvSpPr>
        <p:spPr>
          <a:xfrm>
            <a:off x="894420" y="1772816"/>
            <a:ext cx="7355160" cy="1200329"/>
          </a:xfrm>
          <a:prstGeom prst="rect">
            <a:avLst/>
          </a:prstGeom>
          <a:noFill/>
        </p:spPr>
        <p:txBody>
          <a:bodyPr wrap="square" rtlCol="0">
            <a:spAutoFit/>
          </a:bodyPr>
          <a:lstStyle/>
          <a:p>
            <a:r>
              <a:rPr lang="fr-FR" sz="2400" dirty="0" smtClean="0"/>
              <a:t>97</a:t>
            </a:r>
            <a:r>
              <a:rPr lang="fr-FR" dirty="0" smtClean="0"/>
              <a:t>% des titres de plans </a:t>
            </a:r>
            <a:r>
              <a:rPr lang="fr-FR" sz="2400" dirty="0" smtClean="0"/>
              <a:t>régionaux</a:t>
            </a:r>
            <a:endParaRPr lang="fr-FR" dirty="0" smtClean="0"/>
          </a:p>
          <a:p>
            <a:r>
              <a:rPr lang="fr-FR" dirty="0" smtClean="0"/>
              <a:t>&amp; </a:t>
            </a:r>
            <a:r>
              <a:rPr lang="fr-FR" sz="2400" dirty="0" smtClean="0"/>
              <a:t>89</a:t>
            </a:r>
            <a:r>
              <a:rPr lang="fr-FR" dirty="0" smtClean="0"/>
              <a:t>% des titres des plans </a:t>
            </a:r>
            <a:r>
              <a:rPr lang="fr-FR" sz="2400" dirty="0" smtClean="0"/>
              <a:t>thématiques</a:t>
            </a:r>
            <a:endParaRPr lang="fr-FR" dirty="0" smtClean="0"/>
          </a:p>
          <a:p>
            <a:r>
              <a:rPr lang="fr-FR" sz="2400" dirty="0" smtClean="0"/>
              <a:t>ont </a:t>
            </a:r>
            <a:r>
              <a:rPr lang="fr-FR" sz="2400" dirty="0"/>
              <a:t>un </a:t>
            </a:r>
            <a:r>
              <a:rPr lang="fr-FR" sz="2400" dirty="0" smtClean="0"/>
              <a:t>ISSN</a:t>
            </a:r>
            <a:endParaRPr lang="fr-FR" sz="2400" dirty="0"/>
          </a:p>
        </p:txBody>
      </p:sp>
    </p:spTree>
    <p:extLst>
      <p:ext uri="{BB962C8B-B14F-4D97-AF65-F5344CB8AC3E}">
        <p14:creationId xmlns:p14="http://schemas.microsoft.com/office/powerpoint/2010/main" val="10844198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143000"/>
          </a:xfrm>
        </p:spPr>
        <p:txBody>
          <a:bodyPr>
            <a:normAutofit/>
          </a:bodyPr>
          <a:lstStyle/>
          <a:p>
            <a:r>
              <a:rPr lang="fr-FR" dirty="0">
                <a:solidFill>
                  <a:schemeClr val="accent2">
                    <a:lumMod val="75000"/>
                  </a:schemeClr>
                </a:solidFill>
                <a:latin typeface="+mn-lt"/>
                <a:ea typeface="+mn-ea"/>
                <a:cs typeface="+mn-cs"/>
              </a:rPr>
              <a:t>710/711/712$a</a:t>
            </a:r>
          </a:p>
        </p:txBody>
      </p:sp>
      <p:graphicFrame>
        <p:nvGraphicFramePr>
          <p:cNvPr id="7" name="Espace réservé du contenu 6"/>
          <p:cNvGraphicFramePr>
            <a:graphicFrameLocks noGrp="1"/>
          </p:cNvGraphicFramePr>
          <p:nvPr>
            <p:ph idx="1"/>
            <p:extLst/>
          </p:nvPr>
        </p:nvGraphicFramePr>
        <p:xfrm>
          <a:off x="457200" y="1181100"/>
          <a:ext cx="8229600" cy="5283200"/>
        </p:xfrm>
        <a:graphic>
          <a:graphicData uri="http://schemas.openxmlformats.org/drawingml/2006/chart">
            <c:chart xmlns:c="http://schemas.openxmlformats.org/drawingml/2006/chart" xmlns:r="http://schemas.openxmlformats.org/officeDocument/2006/relationships" r:id="rId3"/>
          </a:graphicData>
        </a:graphic>
      </p:graphicFrame>
      <p:sp>
        <p:nvSpPr>
          <p:cNvPr id="3" name="ZoneTexte 2"/>
          <p:cNvSpPr txBox="1"/>
          <p:nvPr/>
        </p:nvSpPr>
        <p:spPr>
          <a:xfrm>
            <a:off x="1619672" y="1628800"/>
            <a:ext cx="2225674" cy="1231106"/>
          </a:xfrm>
          <a:prstGeom prst="rect">
            <a:avLst/>
          </a:prstGeom>
          <a:noFill/>
        </p:spPr>
        <p:txBody>
          <a:bodyPr wrap="none" rtlCol="0">
            <a:spAutoFit/>
          </a:bodyPr>
          <a:lstStyle/>
          <a:p>
            <a:r>
              <a:rPr lang="fr-FR" sz="3200" dirty="0" smtClean="0"/>
              <a:t>57%</a:t>
            </a:r>
            <a:r>
              <a:rPr lang="fr-FR" dirty="0" smtClean="0"/>
              <a:t> des notices</a:t>
            </a:r>
          </a:p>
          <a:p>
            <a:r>
              <a:rPr lang="fr-FR" i="1" dirty="0" smtClean="0"/>
              <a:t>tous plans confondus</a:t>
            </a:r>
          </a:p>
          <a:p>
            <a:r>
              <a:rPr lang="fr-FR" sz="2400" dirty="0" smtClean="0"/>
              <a:t>ont une autorité</a:t>
            </a:r>
            <a:endParaRPr lang="fr-FR" sz="2400" dirty="0"/>
          </a:p>
        </p:txBody>
      </p:sp>
    </p:spTree>
    <p:extLst>
      <p:ext uri="{BB962C8B-B14F-4D97-AF65-F5344CB8AC3E}">
        <p14:creationId xmlns:p14="http://schemas.microsoft.com/office/powerpoint/2010/main" val="13513355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01682"/>
            <a:ext cx="8229600" cy="1143000"/>
          </a:xfrm>
        </p:spPr>
        <p:txBody>
          <a:bodyPr>
            <a:normAutofit/>
          </a:bodyPr>
          <a:lstStyle/>
          <a:p>
            <a:r>
              <a:rPr lang="fr-FR" dirty="0">
                <a:solidFill>
                  <a:schemeClr val="accent2">
                    <a:lumMod val="75000"/>
                  </a:schemeClr>
                </a:solidFill>
                <a:latin typeface="+mn-lt"/>
                <a:ea typeface="+mn-ea"/>
                <a:cs typeface="+mn-cs"/>
              </a:rPr>
              <a:t>710/711/712$3</a:t>
            </a:r>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114600067"/>
              </p:ext>
            </p:extLst>
          </p:nvPr>
        </p:nvGraphicFramePr>
        <p:xfrm>
          <a:off x="479679" y="1268760"/>
          <a:ext cx="8229600" cy="5283200"/>
        </p:xfrm>
        <a:graphic>
          <a:graphicData uri="http://schemas.openxmlformats.org/drawingml/2006/chart">
            <c:chart xmlns:c="http://schemas.openxmlformats.org/drawingml/2006/chart" xmlns:r="http://schemas.openxmlformats.org/officeDocument/2006/relationships" r:id="rId3"/>
          </a:graphicData>
        </a:graphic>
      </p:graphicFrame>
      <p:sp>
        <p:nvSpPr>
          <p:cNvPr id="3" name="ZoneTexte 2"/>
          <p:cNvSpPr txBox="1"/>
          <p:nvPr/>
        </p:nvSpPr>
        <p:spPr>
          <a:xfrm>
            <a:off x="1115616" y="1340768"/>
            <a:ext cx="5780172" cy="1631216"/>
          </a:xfrm>
          <a:prstGeom prst="rect">
            <a:avLst/>
          </a:prstGeom>
          <a:noFill/>
        </p:spPr>
        <p:txBody>
          <a:bodyPr wrap="none" rtlCol="0">
            <a:spAutoFit/>
          </a:bodyPr>
          <a:lstStyle/>
          <a:p>
            <a:r>
              <a:rPr lang="fr-FR" sz="3200" dirty="0" smtClean="0"/>
              <a:t>47% </a:t>
            </a:r>
            <a:r>
              <a:rPr lang="fr-FR" dirty="0" smtClean="0"/>
              <a:t>des notices de plans </a:t>
            </a:r>
            <a:r>
              <a:rPr lang="fr-FR" sz="2400" dirty="0" smtClean="0"/>
              <a:t>régionaux</a:t>
            </a:r>
          </a:p>
          <a:p>
            <a:r>
              <a:rPr lang="fr-FR" dirty="0" smtClean="0"/>
              <a:t>&amp; </a:t>
            </a:r>
            <a:r>
              <a:rPr lang="fr-FR" sz="4400" dirty="0" smtClean="0"/>
              <a:t>64</a:t>
            </a:r>
            <a:r>
              <a:rPr lang="fr-FR" sz="4400" dirty="0"/>
              <a:t>%</a:t>
            </a:r>
            <a:r>
              <a:rPr lang="fr-FR" sz="2400" dirty="0"/>
              <a:t> </a:t>
            </a:r>
            <a:r>
              <a:rPr lang="fr-FR" dirty="0"/>
              <a:t>des notices de plans </a:t>
            </a:r>
            <a:r>
              <a:rPr lang="fr-FR" sz="3200" dirty="0"/>
              <a:t>thématiques</a:t>
            </a:r>
            <a:r>
              <a:rPr lang="fr-FR" sz="2400" dirty="0" smtClean="0"/>
              <a:t> </a:t>
            </a:r>
          </a:p>
          <a:p>
            <a:r>
              <a:rPr lang="fr-FR" dirty="0" smtClean="0"/>
              <a:t>n’ont </a:t>
            </a:r>
            <a:r>
              <a:rPr lang="fr-FR" sz="2400" dirty="0" smtClean="0"/>
              <a:t>pas d’autorité liée</a:t>
            </a:r>
            <a:endParaRPr lang="fr-FR" dirty="0"/>
          </a:p>
        </p:txBody>
      </p:sp>
    </p:spTree>
    <p:extLst>
      <p:ext uri="{BB962C8B-B14F-4D97-AF65-F5344CB8AC3E}">
        <p14:creationId xmlns:p14="http://schemas.microsoft.com/office/powerpoint/2010/main" val="29724592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9392"/>
            <a:ext cx="8229600" cy="1143000"/>
          </a:xfrm>
        </p:spPr>
        <p:txBody>
          <a:bodyPr>
            <a:normAutofit/>
          </a:bodyPr>
          <a:lstStyle/>
          <a:p>
            <a:r>
              <a:rPr lang="fr-FR" dirty="0">
                <a:solidFill>
                  <a:schemeClr val="accent2">
                    <a:lumMod val="75000"/>
                  </a:schemeClr>
                </a:solidFill>
                <a:latin typeface="+mn-lt"/>
                <a:ea typeface="+mn-ea"/>
                <a:cs typeface="+mn-cs"/>
              </a:rPr>
              <a:t>Classifications en 675/676</a:t>
            </a:r>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1073584721"/>
              </p:ext>
            </p:extLst>
          </p:nvPr>
        </p:nvGraphicFramePr>
        <p:xfrm>
          <a:off x="539552" y="1340768"/>
          <a:ext cx="8229600" cy="5283200"/>
        </p:xfrm>
        <a:graphic>
          <a:graphicData uri="http://schemas.openxmlformats.org/drawingml/2006/chart">
            <c:chart xmlns:c="http://schemas.openxmlformats.org/drawingml/2006/chart" xmlns:r="http://schemas.openxmlformats.org/officeDocument/2006/relationships" r:id="rId3"/>
          </a:graphicData>
        </a:graphic>
      </p:graphicFrame>
      <p:sp>
        <p:nvSpPr>
          <p:cNvPr id="3" name="ZoneTexte 2"/>
          <p:cNvSpPr txBox="1"/>
          <p:nvPr/>
        </p:nvSpPr>
        <p:spPr>
          <a:xfrm>
            <a:off x="1331640" y="1412776"/>
            <a:ext cx="4104455" cy="1815882"/>
          </a:xfrm>
          <a:prstGeom prst="rect">
            <a:avLst/>
          </a:prstGeom>
          <a:noFill/>
        </p:spPr>
        <p:txBody>
          <a:bodyPr wrap="square" rtlCol="0">
            <a:spAutoFit/>
          </a:bodyPr>
          <a:lstStyle/>
          <a:p>
            <a:r>
              <a:rPr lang="fr-FR" sz="3200" dirty="0" smtClean="0"/>
              <a:t>Plus de 10% </a:t>
            </a:r>
            <a:r>
              <a:rPr lang="fr-FR" dirty="0" smtClean="0"/>
              <a:t>des notices des plans </a:t>
            </a:r>
            <a:r>
              <a:rPr lang="fr-FR" sz="2400" dirty="0" smtClean="0"/>
              <a:t>thématiques </a:t>
            </a:r>
            <a:r>
              <a:rPr lang="fr-FR" dirty="0" smtClean="0"/>
              <a:t>contre </a:t>
            </a:r>
            <a:r>
              <a:rPr lang="fr-FR" sz="2800" dirty="0" smtClean="0"/>
              <a:t>moins de 4% </a:t>
            </a:r>
            <a:r>
              <a:rPr lang="fr-FR" dirty="0" smtClean="0"/>
              <a:t>pour les plans </a:t>
            </a:r>
            <a:r>
              <a:rPr lang="fr-FR" sz="2400" dirty="0" smtClean="0"/>
              <a:t>régionaux</a:t>
            </a:r>
          </a:p>
          <a:p>
            <a:r>
              <a:rPr lang="fr-FR" dirty="0"/>
              <a:t>n’ont </a:t>
            </a:r>
            <a:r>
              <a:rPr lang="fr-FR" sz="2400" dirty="0"/>
              <a:t>ni Dewey ni </a:t>
            </a:r>
            <a:r>
              <a:rPr lang="fr-FR" sz="2400" dirty="0" smtClean="0"/>
              <a:t>CDU</a:t>
            </a:r>
            <a:endParaRPr lang="fr-FR" dirty="0"/>
          </a:p>
        </p:txBody>
      </p:sp>
    </p:spTree>
    <p:extLst>
      <p:ext uri="{BB962C8B-B14F-4D97-AF65-F5344CB8AC3E}">
        <p14:creationId xmlns:p14="http://schemas.microsoft.com/office/powerpoint/2010/main" val="40267598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2039" y="-7366"/>
            <a:ext cx="8229600" cy="1143000"/>
          </a:xfrm>
        </p:spPr>
        <p:txBody>
          <a:bodyPr>
            <a:normAutofit/>
          </a:bodyPr>
          <a:lstStyle/>
          <a:p>
            <a:r>
              <a:rPr lang="fr-FR" dirty="0">
                <a:solidFill>
                  <a:schemeClr val="accent2">
                    <a:lumMod val="75000"/>
                  </a:schemeClr>
                </a:solidFill>
                <a:latin typeface="+mn-lt"/>
                <a:ea typeface="+mn-ea"/>
                <a:cs typeface="+mn-cs"/>
              </a:rPr>
              <a:t>606/607/608$a</a:t>
            </a:r>
          </a:p>
        </p:txBody>
      </p:sp>
      <p:graphicFrame>
        <p:nvGraphicFramePr>
          <p:cNvPr id="7" name="Espace réservé du contenu 6"/>
          <p:cNvGraphicFramePr>
            <a:graphicFrameLocks noGrp="1"/>
          </p:cNvGraphicFramePr>
          <p:nvPr>
            <p:ph idx="1"/>
            <p:extLst/>
          </p:nvPr>
        </p:nvGraphicFramePr>
        <p:xfrm>
          <a:off x="457200" y="1181100"/>
          <a:ext cx="8229600" cy="5283200"/>
        </p:xfrm>
        <a:graphic>
          <a:graphicData uri="http://schemas.openxmlformats.org/drawingml/2006/chart">
            <c:chart xmlns:c="http://schemas.openxmlformats.org/drawingml/2006/chart" xmlns:r="http://schemas.openxmlformats.org/officeDocument/2006/relationships" r:id="rId3"/>
          </a:graphicData>
        </a:graphic>
      </p:graphicFrame>
      <p:sp>
        <p:nvSpPr>
          <p:cNvPr id="3" name="ZoneTexte 2"/>
          <p:cNvSpPr txBox="1"/>
          <p:nvPr/>
        </p:nvSpPr>
        <p:spPr>
          <a:xfrm>
            <a:off x="1043608" y="1412776"/>
            <a:ext cx="4686219" cy="1446550"/>
          </a:xfrm>
          <a:prstGeom prst="rect">
            <a:avLst/>
          </a:prstGeom>
          <a:noFill/>
        </p:spPr>
        <p:txBody>
          <a:bodyPr wrap="none" rtlCol="0">
            <a:spAutoFit/>
          </a:bodyPr>
          <a:lstStyle/>
          <a:p>
            <a:r>
              <a:rPr lang="fr-FR" sz="3200" dirty="0" smtClean="0"/>
              <a:t>57%</a:t>
            </a:r>
            <a:r>
              <a:rPr lang="fr-FR" dirty="0" smtClean="0"/>
              <a:t> des notices de plans </a:t>
            </a:r>
            <a:r>
              <a:rPr lang="fr-FR" sz="2400" dirty="0" smtClean="0"/>
              <a:t>régionaux</a:t>
            </a:r>
            <a:endParaRPr lang="fr-FR" dirty="0" smtClean="0"/>
          </a:p>
          <a:p>
            <a:r>
              <a:rPr lang="fr-FR" dirty="0" smtClean="0"/>
              <a:t>&amp; </a:t>
            </a:r>
            <a:r>
              <a:rPr lang="fr-FR" sz="3200" dirty="0" smtClean="0"/>
              <a:t>44%</a:t>
            </a:r>
            <a:r>
              <a:rPr lang="fr-FR" dirty="0" smtClean="0"/>
              <a:t> des notices de plans </a:t>
            </a:r>
            <a:r>
              <a:rPr lang="fr-FR" sz="2400" dirty="0" smtClean="0"/>
              <a:t>thématiques</a:t>
            </a:r>
            <a:endParaRPr lang="fr-FR" dirty="0"/>
          </a:p>
          <a:p>
            <a:r>
              <a:rPr lang="fr-FR" dirty="0" smtClean="0"/>
              <a:t>ont une </a:t>
            </a:r>
            <a:r>
              <a:rPr lang="fr-FR" sz="2400" dirty="0" smtClean="0"/>
              <a:t>indexation</a:t>
            </a:r>
            <a:endParaRPr lang="fr-FR" dirty="0"/>
          </a:p>
        </p:txBody>
      </p:sp>
    </p:spTree>
    <p:extLst>
      <p:ext uri="{BB962C8B-B14F-4D97-AF65-F5344CB8AC3E}">
        <p14:creationId xmlns:p14="http://schemas.microsoft.com/office/powerpoint/2010/main" val="2300155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143000"/>
          </a:xfrm>
        </p:spPr>
        <p:txBody>
          <a:bodyPr>
            <a:normAutofit/>
          </a:bodyPr>
          <a:lstStyle/>
          <a:p>
            <a:r>
              <a:rPr lang="fr-FR" dirty="0">
                <a:solidFill>
                  <a:schemeClr val="accent2">
                    <a:lumMod val="75000"/>
                  </a:schemeClr>
                </a:solidFill>
                <a:latin typeface="+mn-lt"/>
                <a:ea typeface="+mn-ea"/>
                <a:cs typeface="+mn-cs"/>
              </a:rPr>
              <a:t>606/607/608$3</a:t>
            </a:r>
          </a:p>
        </p:txBody>
      </p:sp>
      <p:graphicFrame>
        <p:nvGraphicFramePr>
          <p:cNvPr id="7" name="Espace réservé du contenu 6"/>
          <p:cNvGraphicFramePr>
            <a:graphicFrameLocks noGrp="1"/>
          </p:cNvGraphicFramePr>
          <p:nvPr>
            <p:ph idx="1"/>
            <p:extLst/>
          </p:nvPr>
        </p:nvGraphicFramePr>
        <p:xfrm>
          <a:off x="457200" y="1181100"/>
          <a:ext cx="8229600" cy="5283200"/>
        </p:xfrm>
        <a:graphic>
          <a:graphicData uri="http://schemas.openxmlformats.org/drawingml/2006/chart">
            <c:chart xmlns:c="http://schemas.openxmlformats.org/drawingml/2006/chart" xmlns:r="http://schemas.openxmlformats.org/officeDocument/2006/relationships" r:id="rId3"/>
          </a:graphicData>
        </a:graphic>
      </p:graphicFrame>
      <p:sp>
        <p:nvSpPr>
          <p:cNvPr id="3" name="ZoneTexte 2"/>
          <p:cNvSpPr txBox="1"/>
          <p:nvPr/>
        </p:nvSpPr>
        <p:spPr>
          <a:xfrm>
            <a:off x="1115616" y="1484784"/>
            <a:ext cx="5286897" cy="1631216"/>
          </a:xfrm>
          <a:prstGeom prst="rect">
            <a:avLst/>
          </a:prstGeom>
          <a:noFill/>
        </p:spPr>
        <p:txBody>
          <a:bodyPr wrap="none" rtlCol="0">
            <a:spAutoFit/>
          </a:bodyPr>
          <a:lstStyle/>
          <a:p>
            <a:r>
              <a:rPr lang="fr-FR" sz="4400" dirty="0"/>
              <a:t>56%</a:t>
            </a:r>
            <a:r>
              <a:rPr lang="fr-FR" sz="2800" dirty="0"/>
              <a:t> </a:t>
            </a:r>
            <a:r>
              <a:rPr lang="fr-FR" sz="2000" dirty="0"/>
              <a:t>des notices des plans </a:t>
            </a:r>
            <a:r>
              <a:rPr lang="fr-FR" sz="2800" dirty="0"/>
              <a:t>régionaux </a:t>
            </a:r>
            <a:endParaRPr lang="fr-FR" sz="2800" dirty="0" smtClean="0"/>
          </a:p>
          <a:p>
            <a:r>
              <a:rPr lang="fr-FR" sz="2000" dirty="0" smtClean="0"/>
              <a:t>&amp; </a:t>
            </a:r>
            <a:r>
              <a:rPr lang="fr-FR" sz="3200" dirty="0" smtClean="0"/>
              <a:t>41%</a:t>
            </a:r>
            <a:r>
              <a:rPr lang="fr-FR" dirty="0" smtClean="0"/>
              <a:t> </a:t>
            </a:r>
            <a:r>
              <a:rPr lang="fr-FR" sz="2000" dirty="0" smtClean="0"/>
              <a:t>des notices des plans </a:t>
            </a:r>
            <a:r>
              <a:rPr lang="fr-FR" sz="2800" dirty="0" smtClean="0"/>
              <a:t>thématiques</a:t>
            </a:r>
          </a:p>
          <a:p>
            <a:r>
              <a:rPr lang="fr-FR" dirty="0" smtClean="0"/>
              <a:t>ont une </a:t>
            </a:r>
            <a:r>
              <a:rPr lang="fr-FR" sz="2400" dirty="0" smtClean="0"/>
              <a:t>indexation liée</a:t>
            </a:r>
            <a:endParaRPr lang="fr-FR" dirty="0"/>
          </a:p>
        </p:txBody>
      </p:sp>
    </p:spTree>
    <p:extLst>
      <p:ext uri="{BB962C8B-B14F-4D97-AF65-F5344CB8AC3E}">
        <p14:creationId xmlns:p14="http://schemas.microsoft.com/office/powerpoint/2010/main" val="40432813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143000"/>
          </a:xfrm>
        </p:spPr>
        <p:txBody>
          <a:bodyPr>
            <a:normAutofit/>
          </a:bodyPr>
          <a:lstStyle/>
          <a:p>
            <a:r>
              <a:rPr lang="fr-FR" dirty="0">
                <a:solidFill>
                  <a:schemeClr val="accent2">
                    <a:lumMod val="75000"/>
                  </a:schemeClr>
                </a:solidFill>
                <a:latin typeface="+mn-lt"/>
                <a:ea typeface="+mn-ea"/>
                <a:cs typeface="+mn-cs"/>
              </a:rPr>
              <a:t>Tous plans confondus</a:t>
            </a:r>
          </a:p>
        </p:txBody>
      </p:sp>
      <p:graphicFrame>
        <p:nvGraphicFramePr>
          <p:cNvPr id="7" name="Espace réservé du contenu 6"/>
          <p:cNvGraphicFramePr>
            <a:graphicFrameLocks noGrp="1"/>
          </p:cNvGraphicFramePr>
          <p:nvPr>
            <p:ph idx="1"/>
            <p:extLst/>
          </p:nvPr>
        </p:nvGraphicFramePr>
        <p:xfrm>
          <a:off x="457200" y="1181100"/>
          <a:ext cx="8229600" cy="5283200"/>
        </p:xfrm>
        <a:graphic>
          <a:graphicData uri="http://schemas.openxmlformats.org/drawingml/2006/chart">
            <c:chart xmlns:c="http://schemas.openxmlformats.org/drawingml/2006/chart" xmlns:r="http://schemas.openxmlformats.org/officeDocument/2006/relationships" r:id="rId3"/>
          </a:graphicData>
        </a:graphic>
      </p:graphicFrame>
      <p:sp>
        <p:nvSpPr>
          <p:cNvPr id="8" name="ZoneTexte 7"/>
          <p:cNvSpPr txBox="1"/>
          <p:nvPr/>
        </p:nvSpPr>
        <p:spPr>
          <a:xfrm>
            <a:off x="611560" y="1484784"/>
            <a:ext cx="3574505" cy="1323439"/>
          </a:xfrm>
          <a:prstGeom prst="rect">
            <a:avLst/>
          </a:prstGeom>
          <a:noFill/>
        </p:spPr>
        <p:txBody>
          <a:bodyPr wrap="none" rtlCol="0">
            <a:spAutoFit/>
          </a:bodyPr>
          <a:lstStyle/>
          <a:p>
            <a:r>
              <a:rPr lang="fr-FR" sz="3200" dirty="0" smtClean="0"/>
              <a:t>71390</a:t>
            </a:r>
            <a:r>
              <a:rPr lang="fr-FR" dirty="0" smtClean="0"/>
              <a:t> exemplaires :</a:t>
            </a:r>
          </a:p>
          <a:p>
            <a:r>
              <a:rPr lang="fr-FR" sz="2400" dirty="0" smtClean="0"/>
              <a:t>46605 </a:t>
            </a:r>
            <a:r>
              <a:rPr lang="fr-FR" dirty="0" smtClean="0"/>
              <a:t>dans les plans thématiques</a:t>
            </a:r>
          </a:p>
          <a:p>
            <a:r>
              <a:rPr lang="fr-FR" dirty="0" smtClean="0"/>
              <a:t>&amp; </a:t>
            </a:r>
            <a:r>
              <a:rPr lang="fr-FR" sz="2400" dirty="0" smtClean="0"/>
              <a:t>25029 </a:t>
            </a:r>
            <a:r>
              <a:rPr lang="fr-FR" dirty="0" smtClean="0"/>
              <a:t>dans les plans régionaux</a:t>
            </a:r>
            <a:endParaRPr lang="fr-FR" dirty="0"/>
          </a:p>
        </p:txBody>
      </p:sp>
    </p:spTree>
    <p:extLst>
      <p:ext uri="{BB962C8B-B14F-4D97-AF65-F5344CB8AC3E}">
        <p14:creationId xmlns:p14="http://schemas.microsoft.com/office/powerpoint/2010/main" val="33459353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fr-FR" sz="4000" b="1" cap="all" dirty="0" smtClean="0">
                <a:solidFill>
                  <a:schemeClr val="tx2">
                    <a:lumMod val="60000"/>
                    <a:lumOff val="40000"/>
                  </a:schemeClr>
                </a:solidFill>
              </a:rPr>
              <a:t>plan</a:t>
            </a:r>
          </a:p>
        </p:txBody>
      </p:sp>
      <p:sp>
        <p:nvSpPr>
          <p:cNvPr id="16387" name="Espace réservé du contenu 2"/>
          <p:cNvSpPr>
            <a:spLocks noGrp="1"/>
          </p:cNvSpPr>
          <p:nvPr>
            <p:ph idx="1"/>
          </p:nvPr>
        </p:nvSpPr>
        <p:spPr>
          <a:xfrm>
            <a:off x="428624" y="1556792"/>
            <a:ext cx="8535864" cy="4310608"/>
          </a:xfrm>
        </p:spPr>
        <p:txBody>
          <a:bodyPr/>
          <a:lstStyle/>
          <a:p>
            <a:pPr eaLnBrk="1" fontAlgn="auto" hangingPunct="1">
              <a:spcAft>
                <a:spcPts val="0"/>
              </a:spcAft>
              <a:buFont typeface="Arial" pitchFamily="34" charset="0"/>
              <a:buChar char="•"/>
              <a:defRPr/>
            </a:pPr>
            <a:endParaRPr lang="fr-FR" dirty="0">
              <a:solidFill>
                <a:schemeClr val="bg2">
                  <a:lumMod val="25000"/>
                </a:schemeClr>
              </a:solidFill>
            </a:endParaRPr>
          </a:p>
          <a:p>
            <a:pPr eaLnBrk="1" fontAlgn="auto" hangingPunct="1">
              <a:spcAft>
                <a:spcPts val="0"/>
              </a:spcAft>
              <a:buFont typeface="Arial" pitchFamily="34" charset="0"/>
              <a:buChar char="•"/>
              <a:defRPr/>
            </a:pPr>
            <a:r>
              <a:rPr lang="fr-FR" dirty="0" smtClean="0">
                <a:solidFill>
                  <a:schemeClr val="bg2">
                    <a:lumMod val="25000"/>
                  </a:schemeClr>
                </a:solidFill>
              </a:rPr>
              <a:t>Partie 1 : contexte</a:t>
            </a:r>
          </a:p>
          <a:p>
            <a:pPr eaLnBrk="1" fontAlgn="auto" hangingPunct="1">
              <a:spcAft>
                <a:spcPts val="0"/>
              </a:spcAft>
              <a:buFont typeface="Arial" pitchFamily="34" charset="0"/>
              <a:buChar char="•"/>
              <a:defRPr/>
            </a:pPr>
            <a:r>
              <a:rPr lang="fr-FR" dirty="0" smtClean="0">
                <a:solidFill>
                  <a:schemeClr val="accent2">
                    <a:lumMod val="75000"/>
                  </a:schemeClr>
                </a:solidFill>
              </a:rPr>
              <a:t>Partie 2 : outils</a:t>
            </a:r>
          </a:p>
          <a:p>
            <a:pPr eaLnBrk="1" fontAlgn="auto" hangingPunct="1">
              <a:spcAft>
                <a:spcPts val="0"/>
              </a:spcAft>
              <a:buFont typeface="Arial" pitchFamily="34" charset="0"/>
              <a:buChar char="•"/>
              <a:defRPr/>
            </a:pPr>
            <a:r>
              <a:rPr lang="fr-FR" dirty="0" smtClean="0">
                <a:solidFill>
                  <a:schemeClr val="accent4">
                    <a:lumMod val="75000"/>
                  </a:schemeClr>
                </a:solidFill>
                <a:latin typeface="+mj-lt"/>
                <a:ea typeface="+mj-ea"/>
                <a:cs typeface="+mj-cs"/>
              </a:rPr>
              <a:t>Partie 3 : démonstration</a:t>
            </a:r>
            <a:endParaRPr lang="fr-FR" dirty="0">
              <a:solidFill>
                <a:schemeClr val="accent4">
                  <a:lumMod val="75000"/>
                </a:schemeClr>
              </a:solidFill>
              <a:latin typeface="+mj-lt"/>
              <a:ea typeface="+mj-ea"/>
              <a:cs typeface="+mj-cs"/>
            </a:endParaRPr>
          </a:p>
        </p:txBody>
      </p:sp>
    </p:spTree>
    <p:extLst>
      <p:ext uri="{BB962C8B-B14F-4D97-AF65-F5344CB8AC3E}">
        <p14:creationId xmlns:p14="http://schemas.microsoft.com/office/powerpoint/2010/main" val="2810240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1638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9"/>
                                          </p:stCondLst>
                                        </p:cTn>
                                        <p:tgtEl>
                                          <p:spTgt spid="1638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7366"/>
            <a:ext cx="8229600" cy="1143000"/>
          </a:xfrm>
        </p:spPr>
        <p:txBody>
          <a:bodyPr>
            <a:normAutofit/>
          </a:bodyPr>
          <a:lstStyle/>
          <a:p>
            <a:r>
              <a:rPr lang="fr-FR" dirty="0">
                <a:solidFill>
                  <a:schemeClr val="accent2">
                    <a:lumMod val="75000"/>
                  </a:schemeClr>
                </a:solidFill>
                <a:latin typeface="+mn-lt"/>
                <a:ea typeface="+mn-ea"/>
                <a:cs typeface="+mn-cs"/>
              </a:rPr>
              <a:t>955</a:t>
            </a:r>
          </a:p>
        </p:txBody>
      </p:sp>
      <p:graphicFrame>
        <p:nvGraphicFramePr>
          <p:cNvPr id="7" name="Espace réservé du contenu 6"/>
          <p:cNvGraphicFramePr>
            <a:graphicFrameLocks noGrp="1"/>
          </p:cNvGraphicFramePr>
          <p:nvPr>
            <p:ph idx="1"/>
            <p:extLst/>
          </p:nvPr>
        </p:nvGraphicFramePr>
        <p:xfrm>
          <a:off x="457200" y="1181100"/>
          <a:ext cx="8229600" cy="5283200"/>
        </p:xfrm>
        <a:graphic>
          <a:graphicData uri="http://schemas.openxmlformats.org/drawingml/2006/chart">
            <c:chart xmlns:c="http://schemas.openxmlformats.org/drawingml/2006/chart" xmlns:r="http://schemas.openxmlformats.org/officeDocument/2006/relationships" r:id="rId3"/>
          </a:graphicData>
        </a:graphic>
      </p:graphicFrame>
      <p:sp>
        <p:nvSpPr>
          <p:cNvPr id="3" name="ZoneTexte 2"/>
          <p:cNvSpPr txBox="1"/>
          <p:nvPr/>
        </p:nvSpPr>
        <p:spPr>
          <a:xfrm>
            <a:off x="1313179" y="1844824"/>
            <a:ext cx="3197157" cy="1261884"/>
          </a:xfrm>
          <a:prstGeom prst="rect">
            <a:avLst/>
          </a:prstGeom>
          <a:noFill/>
        </p:spPr>
        <p:txBody>
          <a:bodyPr wrap="none" rtlCol="0">
            <a:spAutoFit/>
          </a:bodyPr>
          <a:lstStyle/>
          <a:p>
            <a:r>
              <a:rPr lang="fr-FR" dirty="0" smtClean="0"/>
              <a:t>Près de </a:t>
            </a:r>
            <a:r>
              <a:rPr lang="fr-FR" sz="3200" dirty="0" smtClean="0"/>
              <a:t>99%</a:t>
            </a:r>
            <a:r>
              <a:rPr lang="fr-FR" dirty="0" smtClean="0"/>
              <a:t> des exemplaires</a:t>
            </a:r>
          </a:p>
          <a:p>
            <a:r>
              <a:rPr lang="fr-FR" dirty="0" smtClean="0"/>
              <a:t>ont un </a:t>
            </a:r>
            <a:r>
              <a:rPr lang="fr-FR" sz="2400" dirty="0" smtClean="0"/>
              <a:t>état de collection</a:t>
            </a:r>
          </a:p>
          <a:p>
            <a:r>
              <a:rPr lang="fr-FR" dirty="0" smtClean="0"/>
              <a:t>tous plans confondus</a:t>
            </a:r>
            <a:endParaRPr lang="fr-FR" dirty="0"/>
          </a:p>
        </p:txBody>
      </p:sp>
    </p:spTree>
    <p:extLst>
      <p:ext uri="{BB962C8B-B14F-4D97-AF65-F5344CB8AC3E}">
        <p14:creationId xmlns:p14="http://schemas.microsoft.com/office/powerpoint/2010/main" val="36757287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4174" y="0"/>
            <a:ext cx="8229600" cy="1143000"/>
          </a:xfrm>
        </p:spPr>
        <p:txBody>
          <a:bodyPr>
            <a:normAutofit/>
          </a:bodyPr>
          <a:lstStyle/>
          <a:p>
            <a:r>
              <a:rPr lang="fr-FR" dirty="0">
                <a:solidFill>
                  <a:schemeClr val="accent2">
                    <a:lumMod val="75000"/>
                  </a:schemeClr>
                </a:solidFill>
                <a:latin typeface="+mn-lt"/>
                <a:ea typeface="+mn-ea"/>
                <a:cs typeface="+mn-cs"/>
              </a:rPr>
              <a:t>Lacunes</a:t>
            </a:r>
          </a:p>
        </p:txBody>
      </p:sp>
      <p:graphicFrame>
        <p:nvGraphicFramePr>
          <p:cNvPr id="7" name="Espace réservé du contenu 6"/>
          <p:cNvGraphicFramePr>
            <a:graphicFrameLocks noGrp="1"/>
          </p:cNvGraphicFramePr>
          <p:nvPr>
            <p:ph idx="1"/>
            <p:extLst/>
          </p:nvPr>
        </p:nvGraphicFramePr>
        <p:xfrm>
          <a:off x="457200" y="1181100"/>
          <a:ext cx="8229600" cy="5283200"/>
        </p:xfrm>
        <a:graphic>
          <a:graphicData uri="http://schemas.openxmlformats.org/drawingml/2006/chart">
            <c:chart xmlns:c="http://schemas.openxmlformats.org/drawingml/2006/chart" xmlns:r="http://schemas.openxmlformats.org/officeDocument/2006/relationships" r:id="rId3"/>
          </a:graphicData>
        </a:graphic>
      </p:graphicFrame>
      <p:sp>
        <p:nvSpPr>
          <p:cNvPr id="3" name="ZoneTexte 2"/>
          <p:cNvSpPr txBox="1"/>
          <p:nvPr/>
        </p:nvSpPr>
        <p:spPr>
          <a:xfrm>
            <a:off x="899592" y="1484784"/>
            <a:ext cx="5176417" cy="1323439"/>
          </a:xfrm>
          <a:prstGeom prst="rect">
            <a:avLst/>
          </a:prstGeom>
          <a:noFill/>
        </p:spPr>
        <p:txBody>
          <a:bodyPr wrap="none" rtlCol="0">
            <a:spAutoFit/>
          </a:bodyPr>
          <a:lstStyle/>
          <a:p>
            <a:r>
              <a:rPr lang="fr-FR" dirty="0" smtClean="0"/>
              <a:t>Seuls </a:t>
            </a:r>
            <a:r>
              <a:rPr lang="fr-FR" sz="2800" dirty="0" smtClean="0"/>
              <a:t>8%</a:t>
            </a:r>
            <a:r>
              <a:rPr lang="fr-FR" dirty="0" smtClean="0"/>
              <a:t> des exemplaires des plans thématiques</a:t>
            </a:r>
          </a:p>
          <a:p>
            <a:r>
              <a:rPr lang="fr-FR" dirty="0" smtClean="0"/>
              <a:t>&amp; </a:t>
            </a:r>
            <a:r>
              <a:rPr lang="fr-FR" sz="2800" dirty="0" smtClean="0"/>
              <a:t>20%</a:t>
            </a:r>
            <a:r>
              <a:rPr lang="fr-FR" dirty="0" smtClean="0"/>
              <a:t> des exemplaires des plans régionaux</a:t>
            </a:r>
          </a:p>
          <a:p>
            <a:r>
              <a:rPr lang="fr-FR" dirty="0" smtClean="0"/>
              <a:t>ont des </a:t>
            </a:r>
            <a:r>
              <a:rPr lang="fr-FR" sz="2400" dirty="0" smtClean="0"/>
              <a:t>lacunes insuffisamment signalées </a:t>
            </a:r>
            <a:endParaRPr lang="fr-FR" dirty="0"/>
          </a:p>
        </p:txBody>
      </p:sp>
    </p:spTree>
    <p:extLst>
      <p:ext uri="{BB962C8B-B14F-4D97-AF65-F5344CB8AC3E}">
        <p14:creationId xmlns:p14="http://schemas.microsoft.com/office/powerpoint/2010/main" val="16638125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199" y="0"/>
            <a:ext cx="8229600" cy="1143000"/>
          </a:xfrm>
        </p:spPr>
        <p:txBody>
          <a:bodyPr>
            <a:normAutofit/>
          </a:bodyPr>
          <a:lstStyle/>
          <a:p>
            <a:r>
              <a:rPr lang="fr-FR" dirty="0">
                <a:solidFill>
                  <a:schemeClr val="accent2">
                    <a:lumMod val="75000"/>
                  </a:schemeClr>
                </a:solidFill>
                <a:latin typeface="+mn-lt"/>
                <a:ea typeface="+mn-ea"/>
                <a:cs typeface="+mn-cs"/>
              </a:rPr>
              <a:t>Les établissements participants</a:t>
            </a:r>
          </a:p>
        </p:txBody>
      </p:sp>
      <p:graphicFrame>
        <p:nvGraphicFramePr>
          <p:cNvPr id="7" name="Espace réservé du contenu 6"/>
          <p:cNvGraphicFramePr>
            <a:graphicFrameLocks noGrp="1"/>
          </p:cNvGraphicFramePr>
          <p:nvPr>
            <p:ph idx="1"/>
            <p:extLst/>
          </p:nvPr>
        </p:nvGraphicFramePr>
        <p:xfrm>
          <a:off x="457200" y="1181100"/>
          <a:ext cx="8229600" cy="5283200"/>
        </p:xfrm>
        <a:graphic>
          <a:graphicData uri="http://schemas.openxmlformats.org/drawingml/2006/chart">
            <c:chart xmlns:c="http://schemas.openxmlformats.org/drawingml/2006/chart" xmlns:r="http://schemas.openxmlformats.org/officeDocument/2006/relationships" r:id="rId3"/>
          </a:graphicData>
        </a:graphic>
      </p:graphicFrame>
      <p:sp>
        <p:nvSpPr>
          <p:cNvPr id="8" name="ZoneTexte 7"/>
          <p:cNvSpPr txBox="1"/>
          <p:nvPr/>
        </p:nvSpPr>
        <p:spPr>
          <a:xfrm>
            <a:off x="750344" y="1059758"/>
            <a:ext cx="7643311" cy="954107"/>
          </a:xfrm>
          <a:prstGeom prst="rect">
            <a:avLst/>
          </a:prstGeom>
          <a:noFill/>
        </p:spPr>
        <p:txBody>
          <a:bodyPr wrap="none" rtlCol="0">
            <a:spAutoFit/>
          </a:bodyPr>
          <a:lstStyle/>
          <a:p>
            <a:r>
              <a:rPr lang="fr-FR" sz="2800" dirty="0" smtClean="0"/>
              <a:t>96%</a:t>
            </a:r>
            <a:r>
              <a:rPr lang="fr-FR" dirty="0" smtClean="0"/>
              <a:t> des </a:t>
            </a:r>
            <a:r>
              <a:rPr lang="fr-FR" dirty="0" err="1" smtClean="0"/>
              <a:t>étab</a:t>
            </a:r>
            <a:r>
              <a:rPr lang="fr-FR" dirty="0" smtClean="0"/>
              <a:t>. qui participent à un PCPP </a:t>
            </a:r>
            <a:r>
              <a:rPr lang="fr-FR" sz="2400" dirty="0" smtClean="0"/>
              <a:t>thématique </a:t>
            </a:r>
            <a:r>
              <a:rPr lang="fr-FR" dirty="0" smtClean="0"/>
              <a:t>sont </a:t>
            </a:r>
            <a:r>
              <a:rPr lang="fr-FR" sz="2400" dirty="0" smtClean="0"/>
              <a:t>déployés</a:t>
            </a:r>
            <a:endParaRPr lang="fr-FR" dirty="0" smtClean="0"/>
          </a:p>
          <a:p>
            <a:r>
              <a:rPr lang="fr-FR" sz="2800" dirty="0" smtClean="0"/>
              <a:t>59%</a:t>
            </a:r>
            <a:r>
              <a:rPr lang="fr-FR" dirty="0" smtClean="0"/>
              <a:t> des </a:t>
            </a:r>
            <a:r>
              <a:rPr lang="fr-FR" dirty="0" err="1" smtClean="0"/>
              <a:t>étab</a:t>
            </a:r>
            <a:r>
              <a:rPr lang="fr-FR" dirty="0" smtClean="0"/>
              <a:t>. qui participent à un PCPP </a:t>
            </a:r>
            <a:r>
              <a:rPr lang="fr-FR" sz="2400" dirty="0" smtClean="0"/>
              <a:t>régional </a:t>
            </a:r>
            <a:r>
              <a:rPr lang="fr-FR" dirty="0" smtClean="0"/>
              <a:t>ne sont </a:t>
            </a:r>
            <a:r>
              <a:rPr lang="fr-FR" sz="2400" dirty="0" smtClean="0"/>
              <a:t>pas déployés</a:t>
            </a:r>
            <a:endParaRPr lang="fr-FR" dirty="0"/>
          </a:p>
        </p:txBody>
      </p:sp>
    </p:spTree>
    <p:extLst>
      <p:ext uri="{BB962C8B-B14F-4D97-AF65-F5344CB8AC3E}">
        <p14:creationId xmlns:p14="http://schemas.microsoft.com/office/powerpoint/2010/main" val="3559127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8336" y="-15249"/>
            <a:ext cx="8867328" cy="1143000"/>
          </a:xfrm>
        </p:spPr>
        <p:txBody>
          <a:bodyPr>
            <a:noAutofit/>
          </a:bodyPr>
          <a:lstStyle/>
          <a:p>
            <a:r>
              <a:rPr lang="fr-FR" dirty="0">
                <a:solidFill>
                  <a:schemeClr val="accent2">
                    <a:lumMod val="75000"/>
                  </a:schemeClr>
                </a:solidFill>
                <a:latin typeface="+mn-lt"/>
                <a:ea typeface="+mn-ea"/>
                <a:cs typeface="+mn-cs"/>
              </a:rPr>
              <a:t>Le poids des établissements déployés </a:t>
            </a:r>
          </a:p>
        </p:txBody>
      </p:sp>
      <p:graphicFrame>
        <p:nvGraphicFramePr>
          <p:cNvPr id="7" name="Espace réservé du contenu 6"/>
          <p:cNvGraphicFramePr>
            <a:graphicFrameLocks noGrp="1"/>
          </p:cNvGraphicFramePr>
          <p:nvPr>
            <p:ph idx="1"/>
            <p:extLst/>
          </p:nvPr>
        </p:nvGraphicFramePr>
        <p:xfrm>
          <a:off x="457200" y="1181100"/>
          <a:ext cx="8229600" cy="5283200"/>
        </p:xfrm>
        <a:graphic>
          <a:graphicData uri="http://schemas.openxmlformats.org/drawingml/2006/chart">
            <c:chart xmlns:c="http://schemas.openxmlformats.org/drawingml/2006/chart" xmlns:r="http://schemas.openxmlformats.org/officeDocument/2006/relationships" r:id="rId3"/>
          </a:graphicData>
        </a:graphic>
      </p:graphicFrame>
      <p:sp>
        <p:nvSpPr>
          <p:cNvPr id="8" name="ZoneTexte 7"/>
          <p:cNvSpPr txBox="1"/>
          <p:nvPr/>
        </p:nvSpPr>
        <p:spPr>
          <a:xfrm>
            <a:off x="817031" y="1558979"/>
            <a:ext cx="6212535" cy="892552"/>
          </a:xfrm>
          <a:prstGeom prst="rect">
            <a:avLst/>
          </a:prstGeom>
          <a:noFill/>
        </p:spPr>
        <p:txBody>
          <a:bodyPr wrap="none" rtlCol="0">
            <a:spAutoFit/>
          </a:bodyPr>
          <a:lstStyle/>
          <a:p>
            <a:r>
              <a:rPr lang="fr-FR" sz="2800" dirty="0" smtClean="0"/>
              <a:t>Moins de 5% </a:t>
            </a:r>
            <a:r>
              <a:rPr lang="fr-FR" dirty="0" smtClean="0"/>
              <a:t>des exemplaires des plans </a:t>
            </a:r>
            <a:r>
              <a:rPr lang="fr-FR" sz="2400" dirty="0" smtClean="0"/>
              <a:t>thématiques</a:t>
            </a:r>
            <a:endParaRPr lang="fr-FR" dirty="0" smtClean="0"/>
          </a:p>
          <a:p>
            <a:r>
              <a:rPr lang="fr-FR" dirty="0" smtClean="0"/>
              <a:t>sont issus d’établissements </a:t>
            </a:r>
            <a:r>
              <a:rPr lang="fr-FR" sz="2400" dirty="0" smtClean="0"/>
              <a:t>non déployés</a:t>
            </a:r>
            <a:endParaRPr lang="fr-FR" dirty="0"/>
          </a:p>
        </p:txBody>
      </p:sp>
    </p:spTree>
    <p:extLst>
      <p:ext uri="{BB962C8B-B14F-4D97-AF65-F5344CB8AC3E}">
        <p14:creationId xmlns:p14="http://schemas.microsoft.com/office/powerpoint/2010/main" val="24876150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smtClean="0">
                <a:solidFill>
                  <a:schemeClr val="accent4">
                    <a:lumMod val="75000"/>
                  </a:schemeClr>
                </a:solidFill>
              </a:rPr>
              <a:t>PARTIE 3</a:t>
            </a:r>
            <a:endParaRPr lang="fr-FR" dirty="0">
              <a:solidFill>
                <a:schemeClr val="accent4">
                  <a:lumMod val="75000"/>
                </a:schemeClr>
              </a:solidFill>
            </a:endParaRPr>
          </a:p>
        </p:txBody>
      </p:sp>
    </p:spTree>
    <p:extLst>
      <p:ext uri="{BB962C8B-B14F-4D97-AF65-F5344CB8AC3E}">
        <p14:creationId xmlns:p14="http://schemas.microsoft.com/office/powerpoint/2010/main" val="38277872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b="1" cap="all" dirty="0">
                <a:solidFill>
                  <a:schemeClr val="accent4">
                    <a:lumMod val="75000"/>
                  </a:schemeClr>
                </a:solidFill>
              </a:rPr>
              <a:t>Démonstration</a:t>
            </a:r>
          </a:p>
        </p:txBody>
      </p:sp>
      <p:sp>
        <p:nvSpPr>
          <p:cNvPr id="3" name="Espace réservé du contenu 2"/>
          <p:cNvSpPr>
            <a:spLocks noGrp="1"/>
          </p:cNvSpPr>
          <p:nvPr>
            <p:ph idx="1"/>
          </p:nvPr>
        </p:nvSpPr>
        <p:spPr/>
        <p:txBody>
          <a:bodyPr/>
          <a:lstStyle/>
          <a:p>
            <a:endParaRPr lang="fr-FR" dirty="0" smtClean="0"/>
          </a:p>
          <a:p>
            <a:endParaRPr lang="fr-FR" dirty="0"/>
          </a:p>
          <a:p>
            <a:r>
              <a:rPr lang="fr-FR" dirty="0" smtClean="0"/>
              <a:t>Démo avec le tableau de bord « Qualité du signalement du </a:t>
            </a:r>
            <a:r>
              <a:rPr lang="fr-FR" dirty="0" err="1" smtClean="0"/>
              <a:t>PCPhilo</a:t>
            </a:r>
            <a:r>
              <a:rPr lang="fr-FR" dirty="0" smtClean="0"/>
              <a:t> »</a:t>
            </a:r>
          </a:p>
          <a:p>
            <a:endParaRPr lang="fr-FR" dirty="0"/>
          </a:p>
          <a:p>
            <a:endParaRPr lang="fr-FR" dirty="0" smtClean="0"/>
          </a:p>
          <a:p>
            <a:endParaRPr lang="fr-FR" dirty="0" smtClean="0"/>
          </a:p>
          <a:p>
            <a:endParaRPr lang="fr-FR" dirty="0"/>
          </a:p>
          <a:p>
            <a:endParaRPr lang="fr-FR" dirty="0" smtClean="0"/>
          </a:p>
          <a:p>
            <a:endParaRPr lang="fr-FR" dirty="0"/>
          </a:p>
          <a:p>
            <a:endParaRPr lang="fr-FR" dirty="0" smtClean="0"/>
          </a:p>
        </p:txBody>
      </p:sp>
      <p:pic>
        <p:nvPicPr>
          <p:cNvPr id="7" name="Image 6"/>
          <p:cNvPicPr>
            <a:picLocks noChangeAspect="1"/>
          </p:cNvPicPr>
          <p:nvPr/>
        </p:nvPicPr>
        <p:blipFill>
          <a:blip r:embed="rId3"/>
          <a:stretch>
            <a:fillRect/>
          </a:stretch>
        </p:blipFill>
        <p:spPr>
          <a:xfrm>
            <a:off x="107504" y="1844824"/>
            <a:ext cx="8776753" cy="3384376"/>
          </a:xfrm>
          <a:prstGeom prst="rect">
            <a:avLst/>
          </a:prstGeom>
          <a:ln>
            <a:solidFill>
              <a:schemeClr val="tx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6306752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48"/>
            <a:ext cx="8229600" cy="1143000"/>
          </a:xfrm>
        </p:spPr>
        <p:txBody>
          <a:bodyPr/>
          <a:lstStyle/>
          <a:p>
            <a:r>
              <a:rPr lang="fr-FR" b="1" dirty="0" smtClean="0">
                <a:solidFill>
                  <a:schemeClr val="accent2"/>
                </a:solidFill>
              </a:rPr>
              <a:t>Récapitulatif</a:t>
            </a:r>
            <a:endParaRPr lang="fr-FR" b="1" dirty="0">
              <a:solidFill>
                <a:schemeClr val="accent2"/>
              </a:solidFill>
            </a:endParaRPr>
          </a:p>
        </p:txBody>
      </p:sp>
      <p:sp>
        <p:nvSpPr>
          <p:cNvPr id="3" name="Espace réservé du contenu 2"/>
          <p:cNvSpPr>
            <a:spLocks noGrp="1"/>
          </p:cNvSpPr>
          <p:nvPr>
            <p:ph idx="1"/>
          </p:nvPr>
        </p:nvSpPr>
        <p:spPr>
          <a:xfrm>
            <a:off x="457200" y="1175048"/>
            <a:ext cx="8229600" cy="5422304"/>
          </a:xfrm>
        </p:spPr>
        <p:txBody>
          <a:bodyPr>
            <a:normAutofit/>
          </a:bodyPr>
          <a:lstStyle/>
          <a:p>
            <a:r>
              <a:rPr lang="fr-FR" dirty="0" smtClean="0"/>
              <a:t>Tableaux fournis aux pilotes des PCPP :</a:t>
            </a:r>
          </a:p>
          <a:p>
            <a:pPr lvl="1"/>
            <a:r>
              <a:rPr lang="fr-FR" dirty="0" smtClean="0"/>
              <a:t>Une à deux fois par an</a:t>
            </a:r>
          </a:p>
          <a:p>
            <a:pPr lvl="1"/>
            <a:r>
              <a:rPr lang="fr-FR" dirty="0"/>
              <a:t>P</a:t>
            </a:r>
            <a:r>
              <a:rPr lang="fr-FR" dirty="0" smtClean="0"/>
              <a:t>our donner une « image » de chaque plan</a:t>
            </a:r>
          </a:p>
          <a:p>
            <a:pPr lvl="1"/>
            <a:r>
              <a:rPr lang="fr-FR" dirty="0"/>
              <a:t>P</a:t>
            </a:r>
            <a:r>
              <a:rPr lang="fr-FR" dirty="0" smtClean="0"/>
              <a:t>our </a:t>
            </a:r>
            <a:r>
              <a:rPr lang="fr-FR" dirty="0"/>
              <a:t>organiser des chantiers d’amélioration des </a:t>
            </a:r>
            <a:r>
              <a:rPr lang="fr-FR" dirty="0" smtClean="0"/>
              <a:t>données</a:t>
            </a:r>
            <a:endParaRPr lang="fr-FR" dirty="0"/>
          </a:p>
          <a:p>
            <a:endParaRPr lang="fr-FR" dirty="0" smtClean="0"/>
          </a:p>
          <a:p>
            <a:r>
              <a:rPr lang="fr-FR" dirty="0" smtClean="0"/>
              <a:t>Circuit de fourniture du tableau :</a:t>
            </a:r>
          </a:p>
          <a:p>
            <a:pPr lvl="1"/>
            <a:r>
              <a:rPr lang="fr-FR" dirty="0" smtClean="0"/>
              <a:t>Via </a:t>
            </a:r>
            <a:r>
              <a:rPr lang="fr-FR" dirty="0" err="1" smtClean="0"/>
              <a:t>CTLes</a:t>
            </a:r>
            <a:r>
              <a:rPr lang="fr-FR" dirty="0" smtClean="0"/>
              <a:t> pour les plans thématiques</a:t>
            </a:r>
          </a:p>
          <a:p>
            <a:pPr lvl="1"/>
            <a:r>
              <a:rPr lang="fr-FR" dirty="0" smtClean="0"/>
              <a:t>Via l’</a:t>
            </a:r>
            <a:r>
              <a:rPr lang="fr-FR" dirty="0" err="1" smtClean="0"/>
              <a:t>Abes</a:t>
            </a:r>
            <a:r>
              <a:rPr lang="fr-FR" dirty="0" smtClean="0"/>
              <a:t> pour les plans régionaux </a:t>
            </a:r>
          </a:p>
        </p:txBody>
      </p:sp>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7463"/>
            <a:ext cx="914400" cy="914400"/>
          </a:xfrm>
          <a:prstGeom prst="rect">
            <a:avLst/>
          </a:prstGeom>
        </p:spPr>
      </p:pic>
      <p:sp>
        <p:nvSpPr>
          <p:cNvPr id="4" name="Rectangle 3"/>
          <p:cNvSpPr/>
          <p:nvPr/>
        </p:nvSpPr>
        <p:spPr>
          <a:xfrm>
            <a:off x="3419872" y="6257488"/>
            <a:ext cx="6102424" cy="369332"/>
          </a:xfrm>
          <a:prstGeom prst="rect">
            <a:avLst/>
          </a:prstGeom>
        </p:spPr>
        <p:txBody>
          <a:bodyPr wrap="square">
            <a:spAutoFit/>
          </a:bodyPr>
          <a:lstStyle/>
          <a:p>
            <a:pPr lvl="2"/>
            <a:r>
              <a:rPr lang="fr-FR" dirty="0"/>
              <a:t>Demande par le guichet d’assistance &gt; </a:t>
            </a:r>
            <a:r>
              <a:rPr lang="fr-FR" dirty="0" err="1"/>
              <a:t>Periscope</a:t>
            </a:r>
            <a:r>
              <a:rPr lang="fr-FR" dirty="0"/>
              <a:t>  </a:t>
            </a:r>
          </a:p>
        </p:txBody>
      </p:sp>
      <p:pic>
        <p:nvPicPr>
          <p:cNvPr id="6" name="Imag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07904" y="6231656"/>
            <a:ext cx="560634" cy="380430"/>
          </a:xfrm>
          <a:prstGeom prst="rect">
            <a:avLst/>
          </a:prstGeom>
        </p:spPr>
      </p:pic>
    </p:spTree>
    <p:extLst>
      <p:ext uri="{BB962C8B-B14F-4D97-AF65-F5344CB8AC3E}">
        <p14:creationId xmlns:p14="http://schemas.microsoft.com/office/powerpoint/2010/main" val="6937230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48"/>
            <a:ext cx="8229600" cy="1143000"/>
          </a:xfrm>
        </p:spPr>
        <p:txBody>
          <a:bodyPr/>
          <a:lstStyle/>
          <a:p>
            <a:r>
              <a:rPr lang="fr-FR" b="1" dirty="0" smtClean="0">
                <a:solidFill>
                  <a:schemeClr val="accent2"/>
                </a:solidFill>
              </a:rPr>
              <a:t>Récapitulatif</a:t>
            </a:r>
            <a:endParaRPr lang="fr-FR" b="1" dirty="0">
              <a:solidFill>
                <a:schemeClr val="accent2"/>
              </a:solidFill>
            </a:endParaRPr>
          </a:p>
        </p:txBody>
      </p:sp>
      <p:sp>
        <p:nvSpPr>
          <p:cNvPr id="3" name="Espace réservé du contenu 2"/>
          <p:cNvSpPr>
            <a:spLocks noGrp="1"/>
          </p:cNvSpPr>
          <p:nvPr>
            <p:ph idx="1"/>
          </p:nvPr>
        </p:nvSpPr>
        <p:spPr>
          <a:xfrm>
            <a:off x="457200" y="1340768"/>
            <a:ext cx="8229600" cy="5328592"/>
          </a:xfrm>
        </p:spPr>
        <p:txBody>
          <a:bodyPr>
            <a:normAutofit/>
          </a:bodyPr>
          <a:lstStyle/>
          <a:p>
            <a:r>
              <a:rPr lang="fr-FR" dirty="0" smtClean="0"/>
              <a:t>Indicateurs généraux, extraits par l’</a:t>
            </a:r>
            <a:r>
              <a:rPr lang="fr-FR" dirty="0" err="1" smtClean="0"/>
              <a:t>Abes</a:t>
            </a:r>
            <a:endParaRPr lang="fr-FR" dirty="0" smtClean="0"/>
          </a:p>
          <a:p>
            <a:pPr lvl="1"/>
            <a:r>
              <a:rPr lang="fr-FR" dirty="0" smtClean="0"/>
              <a:t>Tous les deux ou trois mois</a:t>
            </a:r>
          </a:p>
          <a:p>
            <a:pPr lvl="1"/>
            <a:r>
              <a:rPr lang="fr-FR" dirty="0" smtClean="0"/>
              <a:t>Pour suivre l’évolution du travail sur les données</a:t>
            </a:r>
            <a:endParaRPr lang="fr-FR" dirty="0"/>
          </a:p>
          <a:p>
            <a:pPr lvl="1"/>
            <a:endParaRPr lang="fr-FR" dirty="0" smtClean="0"/>
          </a:p>
          <a:p>
            <a:r>
              <a:rPr lang="fr-FR" dirty="0" smtClean="0"/>
              <a:t>Usages :</a:t>
            </a:r>
          </a:p>
          <a:p>
            <a:pPr lvl="1"/>
            <a:r>
              <a:rPr lang="fr-FR" dirty="0" smtClean="0"/>
              <a:t>Étude à venir avant fin 2019</a:t>
            </a:r>
          </a:p>
          <a:p>
            <a:pPr lvl="1"/>
            <a:r>
              <a:rPr lang="fr-FR" dirty="0"/>
              <a:t>Ministère (</a:t>
            </a:r>
            <a:r>
              <a:rPr lang="fr-FR" dirty="0" err="1" smtClean="0"/>
              <a:t>CollEx</a:t>
            </a:r>
            <a:r>
              <a:rPr lang="fr-FR" dirty="0" smtClean="0"/>
              <a:t>-Persée)</a:t>
            </a:r>
          </a:p>
          <a:p>
            <a:pPr lvl="1"/>
            <a:r>
              <a:rPr lang="fr-FR" dirty="0" err="1" smtClean="0"/>
              <a:t>CTLes</a:t>
            </a:r>
            <a:r>
              <a:rPr lang="fr-FR" dirty="0" smtClean="0"/>
              <a:t>, </a:t>
            </a:r>
            <a:r>
              <a:rPr lang="fr-FR" dirty="0" err="1" smtClean="0"/>
              <a:t>Abes</a:t>
            </a:r>
            <a:r>
              <a:rPr lang="fr-FR" dirty="0" smtClean="0"/>
              <a:t>, FILL, partenaires</a:t>
            </a: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81" y="32048"/>
            <a:ext cx="914400" cy="914400"/>
          </a:xfrm>
          <a:prstGeom prst="rect">
            <a:avLst/>
          </a:prstGeom>
        </p:spPr>
      </p:pic>
      <p:sp>
        <p:nvSpPr>
          <p:cNvPr id="5" name="Rectangle 4"/>
          <p:cNvSpPr/>
          <p:nvPr/>
        </p:nvSpPr>
        <p:spPr>
          <a:xfrm>
            <a:off x="2987824" y="6165304"/>
            <a:ext cx="6012160" cy="369332"/>
          </a:xfrm>
          <a:prstGeom prst="rect">
            <a:avLst/>
          </a:prstGeom>
        </p:spPr>
        <p:txBody>
          <a:bodyPr wrap="square">
            <a:spAutoFit/>
          </a:bodyPr>
          <a:lstStyle/>
          <a:p>
            <a:pPr lvl="2"/>
            <a:r>
              <a:rPr lang="fr-FR" dirty="0"/>
              <a:t>Demande par le guichet d’assistance &gt; </a:t>
            </a:r>
            <a:r>
              <a:rPr lang="fr-FR" dirty="0" err="1"/>
              <a:t>Periscope</a:t>
            </a:r>
            <a:r>
              <a:rPr lang="fr-FR" dirty="0"/>
              <a:t>  </a:t>
            </a:r>
          </a:p>
        </p:txBody>
      </p:sp>
      <p:pic>
        <p:nvPicPr>
          <p:cNvPr id="6" name="Imag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75856" y="6166077"/>
            <a:ext cx="560634" cy="380430"/>
          </a:xfrm>
          <a:prstGeom prst="rect">
            <a:avLst/>
          </a:prstGeom>
        </p:spPr>
      </p:pic>
    </p:spTree>
    <p:extLst>
      <p:ext uri="{BB962C8B-B14F-4D97-AF65-F5344CB8AC3E}">
        <p14:creationId xmlns:p14="http://schemas.microsoft.com/office/powerpoint/2010/main" val="16498486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68279" y="67158"/>
            <a:ext cx="8136904" cy="1143000"/>
          </a:xfrm>
        </p:spPr>
        <p:txBody>
          <a:bodyPr>
            <a:normAutofit/>
          </a:bodyPr>
          <a:lstStyle/>
          <a:p>
            <a:r>
              <a:rPr lang="fr-FR" b="1" dirty="0" smtClean="0">
                <a:solidFill>
                  <a:schemeClr val="accent2"/>
                </a:solidFill>
              </a:rPr>
              <a:t>Des questions ? Des remarques ?</a:t>
            </a:r>
            <a:endParaRPr lang="fr-FR" b="1" dirty="0">
              <a:solidFill>
                <a:schemeClr val="accent2"/>
              </a:solidFill>
            </a:endParaRPr>
          </a:p>
        </p:txBody>
      </p:sp>
      <p:sp>
        <p:nvSpPr>
          <p:cNvPr id="3" name="Espace réservé du contenu 2"/>
          <p:cNvSpPr>
            <a:spLocks noGrp="1"/>
          </p:cNvSpPr>
          <p:nvPr>
            <p:ph idx="1"/>
          </p:nvPr>
        </p:nvSpPr>
        <p:spPr>
          <a:xfrm>
            <a:off x="457200" y="1600200"/>
            <a:ext cx="8229600" cy="4997152"/>
          </a:xfrm>
        </p:spPr>
        <p:txBody>
          <a:bodyPr>
            <a:normAutofit fontScale="47500" lnSpcReduction="20000"/>
          </a:bodyPr>
          <a:lstStyle/>
          <a:p>
            <a:endParaRPr lang="fr-FR" dirty="0" smtClean="0"/>
          </a:p>
          <a:p>
            <a:endParaRPr lang="fr-FR" dirty="0"/>
          </a:p>
          <a:p>
            <a:pPr marL="0" indent="0">
              <a:buNone/>
            </a:pPr>
            <a:r>
              <a:rPr lang="fr-FR" sz="10000" i="1" dirty="0" smtClean="0">
                <a:solidFill>
                  <a:schemeClr val="tx2"/>
                </a:solidFill>
              </a:rPr>
              <a:t>A vous !</a:t>
            </a:r>
          </a:p>
          <a:p>
            <a:endParaRPr lang="fr-FR" dirty="0"/>
          </a:p>
          <a:p>
            <a:endParaRPr lang="fr-FR" dirty="0" smtClean="0"/>
          </a:p>
          <a:p>
            <a:endParaRPr lang="fr-FR" dirty="0"/>
          </a:p>
          <a:p>
            <a:endParaRPr lang="fr-FR" dirty="0"/>
          </a:p>
          <a:p>
            <a:endParaRPr lang="fr-FR" dirty="0" smtClean="0"/>
          </a:p>
          <a:p>
            <a:pPr marL="0" indent="0" algn="r">
              <a:buNone/>
            </a:pPr>
            <a:r>
              <a:rPr lang="fr-FR" sz="5100" dirty="0" smtClean="0"/>
              <a:t>Le </a:t>
            </a:r>
            <a:r>
              <a:rPr lang="fr-FR" sz="5100" dirty="0"/>
              <a:t>.</a:t>
            </a:r>
            <a:r>
              <a:rPr lang="fr-FR" sz="5100" dirty="0" err="1"/>
              <a:t>xml</a:t>
            </a:r>
            <a:r>
              <a:rPr lang="fr-FR" sz="5100" dirty="0"/>
              <a:t> de l’</a:t>
            </a:r>
            <a:r>
              <a:rPr lang="fr-FR" sz="5100" dirty="0" err="1"/>
              <a:t>Abes</a:t>
            </a:r>
            <a:r>
              <a:rPr lang="fr-FR" sz="5100" dirty="0"/>
              <a:t> : </a:t>
            </a:r>
            <a:r>
              <a:rPr lang="fr-FR" sz="5100" dirty="0">
                <a:hlinkClick r:id="rId3"/>
              </a:rPr>
              <a:t>https://</a:t>
            </a:r>
            <a:r>
              <a:rPr lang="fr-FR" sz="5100" dirty="0" smtClean="0">
                <a:hlinkClick r:id="rId3"/>
              </a:rPr>
              <a:t>www.sudoc.fr/03988015X.xml</a:t>
            </a:r>
            <a:endParaRPr lang="fr-FR" sz="5100" dirty="0" smtClean="0"/>
          </a:p>
          <a:p>
            <a:pPr marL="0" indent="0" algn="r">
              <a:buNone/>
            </a:pPr>
            <a:r>
              <a:rPr lang="fr-FR" sz="5100" i="1" dirty="0" smtClean="0"/>
              <a:t>(remplacer le </a:t>
            </a:r>
            <a:r>
              <a:rPr lang="fr-FR" sz="5100" i="1" dirty="0" err="1" smtClean="0"/>
              <a:t>ppn</a:t>
            </a:r>
            <a:r>
              <a:rPr lang="fr-FR" sz="5100" i="1" dirty="0" smtClean="0"/>
              <a:t> par tout autre </a:t>
            </a:r>
            <a:r>
              <a:rPr lang="fr-FR" sz="5100" i="1" dirty="0" err="1" smtClean="0"/>
              <a:t>ppn</a:t>
            </a:r>
            <a:r>
              <a:rPr lang="fr-FR" sz="5100" i="1" dirty="0" smtClean="0"/>
              <a:t> pour voir la notice et ses exemplaires)</a:t>
            </a:r>
          </a:p>
          <a:p>
            <a:pPr marL="0" indent="0" algn="r">
              <a:buNone/>
            </a:pPr>
            <a:endParaRPr lang="fr-FR" sz="5100" dirty="0" smtClean="0"/>
          </a:p>
          <a:p>
            <a:pPr marL="0" indent="0" algn="r">
              <a:buNone/>
            </a:pPr>
            <a:r>
              <a:rPr lang="fr-FR" sz="5100" dirty="0" smtClean="0"/>
              <a:t>Revoir </a:t>
            </a:r>
            <a:r>
              <a:rPr lang="fr-FR" sz="5100" dirty="0"/>
              <a:t>ce webinaire : </a:t>
            </a:r>
            <a:r>
              <a:rPr lang="fr-FR" sz="5100" dirty="0">
                <a:hlinkClick r:id="rId4"/>
              </a:rPr>
              <a:t>http://moodle.abes.fr</a:t>
            </a:r>
            <a:r>
              <a:rPr lang="fr-FR" sz="5100" dirty="0" smtClean="0">
                <a:hlinkClick r:id="rId4"/>
              </a:rPr>
              <a:t>/</a:t>
            </a:r>
            <a:endParaRPr lang="fr-FR" sz="5100" dirty="0" smtClean="0"/>
          </a:p>
          <a:p>
            <a:pPr marL="0" indent="0" algn="r">
              <a:buNone/>
            </a:pPr>
            <a:endParaRPr lang="fr-FR" sz="5100" dirty="0" smtClean="0"/>
          </a:p>
          <a:p>
            <a:pPr marL="0" indent="0" algn="r">
              <a:buNone/>
            </a:pPr>
            <a:r>
              <a:rPr lang="fr-FR" sz="5100" dirty="0"/>
              <a:t>	</a:t>
            </a:r>
            <a:r>
              <a:rPr lang="fr-FR" sz="5100" dirty="0" smtClean="0"/>
              <a:t>	</a:t>
            </a:r>
            <a:r>
              <a:rPr lang="fr-FR" sz="5100" dirty="0" smtClean="0">
                <a:hlinkClick r:id="rId5"/>
              </a:rPr>
              <a:t>julie.mistral@abes.fr</a:t>
            </a:r>
            <a:endParaRPr lang="fr-FR" sz="5100" dirty="0" smtClean="0"/>
          </a:p>
          <a:p>
            <a:pPr marL="0" indent="0">
              <a:buNone/>
            </a:pPr>
            <a:endParaRPr lang="fr-FR" dirty="0"/>
          </a:p>
          <a:p>
            <a:endParaRPr lang="fr-FR" dirty="0"/>
          </a:p>
          <a:p>
            <a:endParaRPr lang="fr-FR" dirty="0"/>
          </a:p>
        </p:txBody>
      </p:sp>
      <p:pic>
        <p:nvPicPr>
          <p:cNvPr id="4" name="Imag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0" y="53719"/>
            <a:ext cx="914400" cy="914400"/>
          </a:xfrm>
          <a:prstGeom prst="rect">
            <a:avLst/>
          </a:prstGeom>
        </p:spPr>
      </p:pic>
    </p:spTree>
    <p:extLst>
      <p:ext uri="{BB962C8B-B14F-4D97-AF65-F5344CB8AC3E}">
        <p14:creationId xmlns:p14="http://schemas.microsoft.com/office/powerpoint/2010/main" val="24829694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smtClean="0">
                <a:solidFill>
                  <a:schemeClr val="bg2">
                    <a:lumMod val="25000"/>
                  </a:schemeClr>
                </a:solidFill>
              </a:rPr>
              <a:t>PARTIE 1</a:t>
            </a:r>
            <a:endParaRPr lang="fr-FR" dirty="0"/>
          </a:p>
        </p:txBody>
      </p:sp>
    </p:spTree>
    <p:extLst>
      <p:ext uri="{BB962C8B-B14F-4D97-AF65-F5344CB8AC3E}">
        <p14:creationId xmlns:p14="http://schemas.microsoft.com/office/powerpoint/2010/main" val="40386437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6845" y="-31014"/>
            <a:ext cx="8229600" cy="1143000"/>
          </a:xfrm>
        </p:spPr>
        <p:txBody>
          <a:bodyPr>
            <a:normAutofit/>
          </a:bodyPr>
          <a:lstStyle/>
          <a:p>
            <a:r>
              <a:rPr lang="fr-FR" dirty="0">
                <a:solidFill>
                  <a:schemeClr val="bg2">
                    <a:lumMod val="25000"/>
                  </a:schemeClr>
                </a:solidFill>
                <a:latin typeface="+mn-lt"/>
                <a:ea typeface="+mn-ea"/>
                <a:cs typeface="+mn-cs"/>
              </a:rPr>
              <a:t>Contexte</a:t>
            </a:r>
          </a:p>
        </p:txBody>
      </p:sp>
      <p:sp>
        <p:nvSpPr>
          <p:cNvPr id="3" name="Espace réservé du contenu 2"/>
          <p:cNvSpPr>
            <a:spLocks noGrp="1"/>
          </p:cNvSpPr>
          <p:nvPr>
            <p:ph idx="1"/>
          </p:nvPr>
        </p:nvSpPr>
        <p:spPr>
          <a:xfrm>
            <a:off x="320477" y="1052736"/>
            <a:ext cx="8229600" cy="6408711"/>
          </a:xfrm>
        </p:spPr>
        <p:txBody>
          <a:bodyPr>
            <a:normAutofit fontScale="40000" lnSpcReduction="20000"/>
          </a:bodyPr>
          <a:lstStyle/>
          <a:p>
            <a:endParaRPr lang="fr-FR" dirty="0" smtClean="0"/>
          </a:p>
          <a:p>
            <a:r>
              <a:rPr lang="fr-FR" sz="5000" dirty="0" smtClean="0"/>
              <a:t>PCPP = Plans de Conservation Partagée des Périodiques (23 </a:t>
            </a:r>
            <a:r>
              <a:rPr lang="fr-FR" sz="5000" dirty="0" err="1" smtClean="0"/>
              <a:t>rég</a:t>
            </a:r>
            <a:r>
              <a:rPr lang="fr-FR" sz="5000" dirty="0" smtClean="0"/>
              <a:t>. 16 thé.)</a:t>
            </a:r>
          </a:p>
          <a:p>
            <a:endParaRPr lang="fr-FR" sz="5000" dirty="0"/>
          </a:p>
          <a:p>
            <a:pPr marL="0" indent="0">
              <a:buNone/>
            </a:pPr>
            <a:endParaRPr lang="fr-FR" sz="5000" dirty="0" smtClean="0"/>
          </a:p>
          <a:p>
            <a:pPr marL="0" indent="0">
              <a:buNone/>
            </a:pPr>
            <a:endParaRPr lang="fr-FR" sz="5000" dirty="0"/>
          </a:p>
          <a:p>
            <a:pPr marL="0" indent="0">
              <a:buNone/>
            </a:pPr>
            <a:endParaRPr lang="fr-FR" sz="5000" dirty="0" smtClean="0"/>
          </a:p>
          <a:p>
            <a:pPr marL="0" indent="0">
              <a:buNone/>
            </a:pPr>
            <a:endParaRPr lang="fr-FR" sz="5000" dirty="0"/>
          </a:p>
          <a:p>
            <a:pPr marL="0" indent="0">
              <a:buNone/>
            </a:pPr>
            <a:endParaRPr lang="fr-FR" sz="5000" dirty="0" smtClean="0"/>
          </a:p>
          <a:p>
            <a:pPr marL="0" indent="0">
              <a:buNone/>
            </a:pPr>
            <a:endParaRPr lang="fr-FR" sz="5000" dirty="0"/>
          </a:p>
          <a:p>
            <a:pPr marL="0" indent="0">
              <a:buNone/>
            </a:pPr>
            <a:endParaRPr lang="fr-FR" sz="5000" dirty="0" smtClean="0"/>
          </a:p>
          <a:p>
            <a:endParaRPr lang="fr-FR" sz="5000" dirty="0"/>
          </a:p>
          <a:p>
            <a:r>
              <a:rPr lang="fr-FR" sz="5000" dirty="0" smtClean="0"/>
              <a:t>Public : </a:t>
            </a:r>
          </a:p>
          <a:p>
            <a:pPr lvl="1"/>
            <a:r>
              <a:rPr lang="fr-FR" sz="4500" dirty="0"/>
              <a:t>M</a:t>
            </a:r>
            <a:r>
              <a:rPr lang="fr-FR" sz="4500" dirty="0" smtClean="0"/>
              <a:t>embres et pilotes de PCPP (in &amp; out ESR), responsables CR</a:t>
            </a:r>
          </a:p>
          <a:p>
            <a:pPr lvl="1"/>
            <a:r>
              <a:rPr lang="fr-FR" sz="4500" dirty="0" smtClean="0"/>
              <a:t>Catalogueurs, coordinateurs si intéressés</a:t>
            </a:r>
          </a:p>
          <a:p>
            <a:endParaRPr lang="fr-FR" sz="5000" dirty="0"/>
          </a:p>
          <a:p>
            <a:r>
              <a:rPr lang="fr-FR" sz="5000" dirty="0" smtClean="0"/>
              <a:t>Intégrer un PCPP &gt; se rapprocher du </a:t>
            </a:r>
            <a:r>
              <a:rPr lang="fr-FR" sz="5000" b="1" dirty="0" smtClean="0"/>
              <a:t>pilote </a:t>
            </a:r>
          </a:p>
          <a:p>
            <a:pPr lvl="1"/>
            <a:r>
              <a:rPr lang="fr-FR" sz="4500" dirty="0" smtClean="0"/>
              <a:t>Plans thématiques : </a:t>
            </a:r>
            <a:r>
              <a:rPr lang="fr-FR" sz="4500" dirty="0" smtClean="0">
                <a:hlinkClick r:id="rId3"/>
              </a:rPr>
              <a:t>https</a:t>
            </a:r>
            <a:r>
              <a:rPr lang="fr-FR" sz="4500" dirty="0">
                <a:hlinkClick r:id="rId3"/>
              </a:rPr>
              <a:t>://www.ctles.fr</a:t>
            </a:r>
            <a:r>
              <a:rPr lang="fr-FR" sz="4500" dirty="0" smtClean="0">
                <a:hlinkClick r:id="rId3"/>
              </a:rPr>
              <a:t>/</a:t>
            </a:r>
            <a:endParaRPr lang="fr-FR" sz="4500" dirty="0" smtClean="0"/>
          </a:p>
          <a:p>
            <a:pPr lvl="1"/>
            <a:r>
              <a:rPr lang="fr-FR" sz="4500" dirty="0" smtClean="0"/>
              <a:t>Plans régionaux : se rapprocher du </a:t>
            </a:r>
            <a:r>
              <a:rPr lang="fr-FR" sz="4500" dirty="0" err="1" smtClean="0"/>
              <a:t>responable</a:t>
            </a:r>
            <a:r>
              <a:rPr lang="fr-FR" sz="4500" dirty="0" smtClean="0"/>
              <a:t> CR (</a:t>
            </a:r>
            <a:r>
              <a:rPr lang="fr-FR" sz="4500" dirty="0" smtClean="0">
                <a:hlinkClick r:id="rId4"/>
              </a:rPr>
              <a:t>annuaire</a:t>
            </a:r>
            <a:r>
              <a:rPr lang="fr-FR" sz="4500" dirty="0" smtClean="0"/>
              <a:t> sur le Guide méthodologique)</a:t>
            </a:r>
            <a:endParaRPr lang="fr-FR" sz="4500" dirty="0"/>
          </a:p>
        </p:txBody>
      </p:sp>
      <p:pic>
        <p:nvPicPr>
          <p:cNvPr id="7" name="Image 6"/>
          <p:cNvPicPr>
            <a:picLocks noChangeAspect="1"/>
          </p:cNvPicPr>
          <p:nvPr/>
        </p:nvPicPr>
        <p:blipFill>
          <a:blip r:embed="rId5"/>
          <a:stretch>
            <a:fillRect/>
          </a:stretch>
        </p:blipFill>
        <p:spPr>
          <a:xfrm>
            <a:off x="539552" y="1772816"/>
            <a:ext cx="7791450" cy="2209800"/>
          </a:xfrm>
          <a:prstGeom prst="rect">
            <a:avLst/>
          </a:prstGeom>
        </p:spPr>
      </p:pic>
    </p:spTree>
    <p:extLst>
      <p:ext uri="{BB962C8B-B14F-4D97-AF65-F5344CB8AC3E}">
        <p14:creationId xmlns:p14="http://schemas.microsoft.com/office/powerpoint/2010/main" val="15662343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solidFill>
                  <a:schemeClr val="bg2">
                    <a:lumMod val="25000"/>
                  </a:schemeClr>
                </a:solidFill>
                <a:latin typeface="+mn-lt"/>
                <a:ea typeface="+mn-ea"/>
                <a:cs typeface="+mn-cs"/>
              </a:rPr>
              <a:t>Contenu</a:t>
            </a:r>
          </a:p>
        </p:txBody>
      </p:sp>
      <p:sp>
        <p:nvSpPr>
          <p:cNvPr id="3" name="Espace réservé du contenu 2"/>
          <p:cNvSpPr>
            <a:spLocks noGrp="1"/>
          </p:cNvSpPr>
          <p:nvPr>
            <p:ph idx="1"/>
          </p:nvPr>
        </p:nvSpPr>
        <p:spPr>
          <a:xfrm>
            <a:off x="457200" y="1196752"/>
            <a:ext cx="8229600" cy="5472608"/>
          </a:xfrm>
        </p:spPr>
        <p:txBody>
          <a:bodyPr>
            <a:normAutofit fontScale="55000" lnSpcReduction="20000"/>
          </a:bodyPr>
          <a:lstStyle/>
          <a:p>
            <a:endParaRPr lang="fr-FR" dirty="0" smtClean="0"/>
          </a:p>
          <a:p>
            <a:r>
              <a:rPr lang="fr-FR" sz="3600" dirty="0" smtClean="0"/>
              <a:t>De quoi va-t-on parler ? =&gt; qualité des notices dans les plans</a:t>
            </a:r>
          </a:p>
          <a:p>
            <a:pPr lvl="1"/>
            <a:r>
              <a:rPr lang="fr-FR" sz="3300" dirty="0" smtClean="0"/>
              <a:t>Autorités</a:t>
            </a:r>
          </a:p>
          <a:p>
            <a:pPr lvl="1"/>
            <a:r>
              <a:rPr lang="fr-FR" sz="3300" dirty="0" smtClean="0"/>
              <a:t>ISSN</a:t>
            </a:r>
          </a:p>
          <a:p>
            <a:pPr lvl="1"/>
            <a:r>
              <a:rPr lang="fr-FR" sz="3300" dirty="0" smtClean="0"/>
              <a:t>Lacunes</a:t>
            </a:r>
          </a:p>
          <a:p>
            <a:pPr lvl="1"/>
            <a:r>
              <a:rPr lang="fr-FR" sz="3300" dirty="0" smtClean="0"/>
              <a:t>Indexation</a:t>
            </a:r>
          </a:p>
          <a:p>
            <a:pPr lvl="1"/>
            <a:r>
              <a:rPr lang="fr-FR" sz="3300" dirty="0" smtClean="0"/>
              <a:t>Etc.</a:t>
            </a:r>
          </a:p>
          <a:p>
            <a:pPr lvl="1"/>
            <a:endParaRPr lang="fr-FR" dirty="0"/>
          </a:p>
          <a:p>
            <a:pPr marL="457200" lvl="1" indent="0">
              <a:buNone/>
            </a:pPr>
            <a:endParaRPr lang="fr-FR" dirty="0"/>
          </a:p>
          <a:p>
            <a:r>
              <a:rPr lang="fr-FR" sz="3600" dirty="0" smtClean="0"/>
              <a:t>Objectif </a:t>
            </a:r>
          </a:p>
          <a:p>
            <a:pPr lvl="1"/>
            <a:r>
              <a:rPr lang="fr-FR" sz="3300" dirty="0"/>
              <a:t>F</a:t>
            </a:r>
            <a:r>
              <a:rPr lang="fr-FR" sz="3300" dirty="0" smtClean="0"/>
              <a:t>aciliter le pilotage des plans par des outils (tableau de bord, indicateurs)</a:t>
            </a:r>
          </a:p>
          <a:p>
            <a:pPr lvl="1"/>
            <a:r>
              <a:rPr lang="fr-FR" sz="3300" dirty="0" smtClean="0"/>
              <a:t>Faire parler les données par l’analyse</a:t>
            </a:r>
          </a:p>
          <a:p>
            <a:pPr lvl="1"/>
            <a:r>
              <a:rPr lang="fr-FR" sz="3300" dirty="0" smtClean="0"/>
              <a:t>Identifier les chantiers de travail</a:t>
            </a:r>
          </a:p>
          <a:p>
            <a:pPr lvl="1"/>
            <a:endParaRPr lang="fr-FR" dirty="0"/>
          </a:p>
          <a:p>
            <a:endParaRPr lang="fr-FR" dirty="0" smtClean="0"/>
          </a:p>
          <a:p>
            <a:r>
              <a:rPr lang="fr-FR" sz="3600" dirty="0" smtClean="0"/>
              <a:t>Attendus</a:t>
            </a:r>
          </a:p>
          <a:p>
            <a:pPr lvl="1"/>
            <a:r>
              <a:rPr lang="fr-FR" sz="3300" dirty="0" smtClean="0"/>
              <a:t>Ce qui est bien</a:t>
            </a:r>
          </a:p>
          <a:p>
            <a:pPr lvl="1"/>
            <a:r>
              <a:rPr lang="fr-FR" sz="3300" dirty="0" smtClean="0"/>
              <a:t>Ce qui manque</a:t>
            </a:r>
            <a:endParaRPr lang="fr-FR" sz="3300" dirty="0"/>
          </a:p>
          <a:p>
            <a:pPr lvl="1"/>
            <a:endParaRPr lang="fr-FR" dirty="0"/>
          </a:p>
        </p:txBody>
      </p:sp>
    </p:spTree>
    <p:extLst>
      <p:ext uri="{BB962C8B-B14F-4D97-AF65-F5344CB8AC3E}">
        <p14:creationId xmlns:p14="http://schemas.microsoft.com/office/powerpoint/2010/main" val="38700743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dirty="0" smtClean="0">
                <a:solidFill>
                  <a:schemeClr val="accent2">
                    <a:lumMod val="75000"/>
                  </a:schemeClr>
                </a:solidFill>
              </a:rPr>
              <a:t>PARtIE 2</a:t>
            </a:r>
            <a:endParaRPr lang="fr-FR" dirty="0">
              <a:solidFill>
                <a:schemeClr val="accent2">
                  <a:lumMod val="75000"/>
                </a:schemeClr>
              </a:solidFill>
            </a:endParaRPr>
          </a:p>
        </p:txBody>
      </p:sp>
    </p:spTree>
    <p:extLst>
      <p:ext uri="{BB962C8B-B14F-4D97-AF65-F5344CB8AC3E}">
        <p14:creationId xmlns:p14="http://schemas.microsoft.com/office/powerpoint/2010/main" val="26560288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2938" y="517"/>
            <a:ext cx="8229600" cy="1143000"/>
          </a:xfrm>
        </p:spPr>
        <p:txBody>
          <a:bodyPr>
            <a:normAutofit/>
          </a:bodyPr>
          <a:lstStyle/>
          <a:p>
            <a:r>
              <a:rPr lang="fr-FR" dirty="0">
                <a:solidFill>
                  <a:schemeClr val="accent2">
                    <a:lumMod val="75000"/>
                  </a:schemeClr>
                </a:solidFill>
                <a:latin typeface="+mn-lt"/>
                <a:ea typeface="+mn-ea"/>
                <a:cs typeface="+mn-cs"/>
              </a:rPr>
              <a:t>Outils présentés</a:t>
            </a:r>
          </a:p>
        </p:txBody>
      </p:sp>
      <p:sp>
        <p:nvSpPr>
          <p:cNvPr id="3" name="Espace réservé du contenu 2"/>
          <p:cNvSpPr>
            <a:spLocks noGrp="1"/>
          </p:cNvSpPr>
          <p:nvPr>
            <p:ph idx="1"/>
          </p:nvPr>
        </p:nvSpPr>
        <p:spPr>
          <a:xfrm>
            <a:off x="376102" y="836712"/>
            <a:ext cx="8363272" cy="5976664"/>
          </a:xfrm>
        </p:spPr>
        <p:txBody>
          <a:bodyPr>
            <a:normAutofit/>
          </a:bodyPr>
          <a:lstStyle/>
          <a:p>
            <a:pPr marL="0" indent="0">
              <a:buNone/>
            </a:pPr>
            <a:endParaRPr lang="fr-FR" dirty="0"/>
          </a:p>
          <a:p>
            <a:r>
              <a:rPr lang="fr-FR" dirty="0" smtClean="0"/>
              <a:t>Tableau de bord (1 par plan) : « Qualité du signalement </a:t>
            </a:r>
            <a:r>
              <a:rPr lang="fr-FR" dirty="0" err="1" smtClean="0"/>
              <a:t>PCxxx</a:t>
            </a:r>
            <a:r>
              <a:rPr lang="fr-FR" dirty="0" smtClean="0"/>
              <a:t> »</a:t>
            </a:r>
          </a:p>
          <a:p>
            <a:pPr marL="457200" lvl="1" indent="0">
              <a:buNone/>
            </a:pPr>
            <a:endParaRPr lang="fr-FR" dirty="0" smtClean="0"/>
          </a:p>
          <a:p>
            <a:pPr lvl="1"/>
            <a:r>
              <a:rPr lang="fr-FR" dirty="0" smtClean="0"/>
              <a:t>Identifier les </a:t>
            </a:r>
            <a:r>
              <a:rPr lang="fr-FR" b="1" dirty="0" smtClean="0"/>
              <a:t>titres dont les notices bibliographiques pourraient être améliorées </a:t>
            </a:r>
            <a:r>
              <a:rPr lang="fr-FR" dirty="0" smtClean="0"/>
              <a:t>(ISSN, autorités, indexation)</a:t>
            </a:r>
          </a:p>
          <a:p>
            <a:pPr lvl="1"/>
            <a:r>
              <a:rPr lang="fr-FR" sz="2900" dirty="0"/>
              <a:t>Identifier</a:t>
            </a:r>
            <a:r>
              <a:rPr lang="fr-FR" dirty="0" smtClean="0"/>
              <a:t> les </a:t>
            </a:r>
            <a:r>
              <a:rPr lang="fr-FR" b="1" dirty="0" smtClean="0"/>
              <a:t>exemplaires sur lesquels améliorer le signalement des lacunes</a:t>
            </a:r>
          </a:p>
          <a:p>
            <a:pPr lvl="1"/>
            <a:endParaRPr lang="fr-FR" dirty="0" smtClean="0"/>
          </a:p>
          <a:p>
            <a:pPr marL="457200" lvl="1" indent="0">
              <a:buNone/>
            </a:pPr>
            <a:r>
              <a:rPr lang="fr-FR" dirty="0"/>
              <a:t>	</a:t>
            </a:r>
            <a:r>
              <a:rPr lang="fr-FR" dirty="0" smtClean="0"/>
              <a:t>	               </a:t>
            </a:r>
            <a:r>
              <a:rPr lang="fr-FR" i="1" dirty="0" smtClean="0">
                <a:solidFill>
                  <a:schemeClr val="bg1">
                    <a:lumMod val="50000"/>
                  </a:schemeClr>
                </a:solidFill>
              </a:rPr>
              <a:t>* Démonstration à venir (</a:t>
            </a:r>
            <a:r>
              <a:rPr lang="fr-FR" i="1" dirty="0" err="1" smtClean="0">
                <a:solidFill>
                  <a:schemeClr val="bg1">
                    <a:lumMod val="50000"/>
                  </a:schemeClr>
                </a:solidFill>
              </a:rPr>
              <a:t>PCPhilo</a:t>
            </a:r>
            <a:r>
              <a:rPr lang="fr-FR" i="1" dirty="0" smtClean="0">
                <a:solidFill>
                  <a:schemeClr val="bg1">
                    <a:lumMod val="50000"/>
                  </a:schemeClr>
                </a:solidFill>
              </a:rPr>
              <a:t>)</a:t>
            </a:r>
            <a:endParaRPr lang="fr-FR" i="1" dirty="0">
              <a:solidFill>
                <a:schemeClr val="bg1">
                  <a:lumMod val="50000"/>
                </a:schemeClr>
              </a:solidFill>
            </a:endParaRPr>
          </a:p>
          <a:p>
            <a:endParaRPr lang="fr-FR" dirty="0"/>
          </a:p>
        </p:txBody>
      </p:sp>
    </p:spTree>
    <p:extLst>
      <p:ext uri="{BB962C8B-B14F-4D97-AF65-F5344CB8AC3E}">
        <p14:creationId xmlns:p14="http://schemas.microsoft.com/office/powerpoint/2010/main" val="6703788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2938" y="517"/>
            <a:ext cx="8229600" cy="1143000"/>
          </a:xfrm>
        </p:spPr>
        <p:txBody>
          <a:bodyPr>
            <a:normAutofit/>
          </a:bodyPr>
          <a:lstStyle/>
          <a:p>
            <a:r>
              <a:rPr lang="fr-FR" dirty="0">
                <a:solidFill>
                  <a:schemeClr val="accent2">
                    <a:lumMod val="75000"/>
                  </a:schemeClr>
                </a:solidFill>
                <a:latin typeface="+mn-lt"/>
                <a:ea typeface="+mn-ea"/>
                <a:cs typeface="+mn-cs"/>
              </a:rPr>
              <a:t>Outils présentés</a:t>
            </a:r>
          </a:p>
        </p:txBody>
      </p:sp>
      <p:sp>
        <p:nvSpPr>
          <p:cNvPr id="3" name="Espace réservé du contenu 2"/>
          <p:cNvSpPr>
            <a:spLocks noGrp="1"/>
          </p:cNvSpPr>
          <p:nvPr>
            <p:ph idx="1"/>
          </p:nvPr>
        </p:nvSpPr>
        <p:spPr>
          <a:xfrm>
            <a:off x="376102" y="1143517"/>
            <a:ext cx="8363272" cy="5805264"/>
          </a:xfrm>
        </p:spPr>
        <p:txBody>
          <a:bodyPr>
            <a:normAutofit fontScale="92500" lnSpcReduction="10000"/>
          </a:bodyPr>
          <a:lstStyle/>
          <a:p>
            <a:r>
              <a:rPr lang="fr-FR" sz="4300" dirty="0" smtClean="0"/>
              <a:t>Indicateurs généraux (tous plans)</a:t>
            </a:r>
          </a:p>
          <a:p>
            <a:pPr marL="457200" lvl="1" indent="0">
              <a:buNone/>
            </a:pPr>
            <a:r>
              <a:rPr lang="fr-FR" sz="3900" dirty="0"/>
              <a:t>=&gt; Agrégation de données « Qualité du signalement »</a:t>
            </a:r>
          </a:p>
          <a:p>
            <a:pPr marL="457200" lvl="1" indent="0">
              <a:buNone/>
            </a:pPr>
            <a:r>
              <a:rPr lang="fr-FR" sz="3900" dirty="0" smtClean="0"/>
              <a:t>=&gt; + autres indicateurs :</a:t>
            </a:r>
          </a:p>
          <a:p>
            <a:pPr lvl="2"/>
            <a:r>
              <a:rPr lang="fr-FR" sz="3000" dirty="0" smtClean="0"/>
              <a:t>Nombre de </a:t>
            </a:r>
            <a:r>
              <a:rPr lang="fr-FR" sz="3000" b="1" dirty="0" smtClean="0"/>
              <a:t>RCR</a:t>
            </a:r>
            <a:r>
              <a:rPr lang="fr-FR" sz="3000" dirty="0" smtClean="0"/>
              <a:t> déployés ou non dans chaque plan</a:t>
            </a:r>
          </a:p>
          <a:p>
            <a:pPr lvl="2"/>
            <a:r>
              <a:rPr lang="fr-FR" sz="3000" dirty="0" smtClean="0"/>
              <a:t>Nombre d’</a:t>
            </a:r>
            <a:r>
              <a:rPr lang="fr-FR" sz="3000" b="1" dirty="0" smtClean="0"/>
              <a:t>exemplaires</a:t>
            </a:r>
            <a:r>
              <a:rPr lang="fr-FR" sz="3000" dirty="0" smtClean="0"/>
              <a:t> dans chaque plan</a:t>
            </a:r>
          </a:p>
          <a:p>
            <a:pPr lvl="2"/>
            <a:r>
              <a:rPr lang="fr-FR" sz="3000" dirty="0" smtClean="0"/>
              <a:t>Nombre de </a:t>
            </a:r>
            <a:r>
              <a:rPr lang="fr-FR" sz="3000" b="1" dirty="0" smtClean="0"/>
              <a:t>titres</a:t>
            </a:r>
            <a:r>
              <a:rPr lang="fr-FR" sz="3000" dirty="0" smtClean="0"/>
              <a:t> uniquement dans ce plan</a:t>
            </a:r>
          </a:p>
          <a:p>
            <a:pPr lvl="2"/>
            <a:r>
              <a:rPr lang="fr-FR" sz="3000" dirty="0" smtClean="0"/>
              <a:t>Nombre d’</a:t>
            </a:r>
            <a:r>
              <a:rPr lang="fr-FR" sz="3000" b="1" dirty="0" smtClean="0"/>
              <a:t>exemplaires sans états de collection</a:t>
            </a:r>
          </a:p>
          <a:p>
            <a:pPr marL="0" indent="0" algn="ctr">
              <a:buNone/>
            </a:pPr>
            <a:endParaRPr lang="fr-FR" sz="1900" b="1" dirty="0" smtClean="0"/>
          </a:p>
          <a:p>
            <a:pPr marL="0" indent="0" algn="ctr">
              <a:buNone/>
            </a:pPr>
            <a:r>
              <a:rPr lang="fr-FR" sz="3000" b="1" dirty="0" smtClean="0">
                <a:solidFill>
                  <a:schemeClr val="bg1">
                    <a:lumMod val="50000"/>
                  </a:schemeClr>
                </a:solidFill>
              </a:rPr>
              <a:t>                                       * </a:t>
            </a:r>
            <a:r>
              <a:rPr lang="fr-FR" sz="3000" dirty="0" smtClean="0">
                <a:solidFill>
                  <a:schemeClr val="bg1">
                    <a:lumMod val="50000"/>
                  </a:schemeClr>
                </a:solidFill>
              </a:rPr>
              <a:t>État au 1</a:t>
            </a:r>
            <a:r>
              <a:rPr lang="fr-FR" sz="3000" baseline="30000" dirty="0" smtClean="0">
                <a:solidFill>
                  <a:schemeClr val="bg1">
                    <a:lumMod val="50000"/>
                  </a:schemeClr>
                </a:solidFill>
              </a:rPr>
              <a:t>er</a:t>
            </a:r>
            <a:r>
              <a:rPr lang="fr-FR" sz="3000" dirty="0" smtClean="0">
                <a:solidFill>
                  <a:schemeClr val="bg1">
                    <a:lumMod val="50000"/>
                  </a:schemeClr>
                </a:solidFill>
              </a:rPr>
              <a:t> septembre 2019</a:t>
            </a:r>
            <a:endParaRPr lang="fr-FR" dirty="0"/>
          </a:p>
        </p:txBody>
      </p:sp>
    </p:spTree>
    <p:extLst>
      <p:ext uri="{BB962C8B-B14F-4D97-AF65-F5344CB8AC3E}">
        <p14:creationId xmlns:p14="http://schemas.microsoft.com/office/powerpoint/2010/main" val="1992447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2851"/>
            <a:ext cx="8435280" cy="1143000"/>
          </a:xfrm>
        </p:spPr>
        <p:txBody>
          <a:bodyPr>
            <a:noAutofit/>
          </a:bodyPr>
          <a:lstStyle/>
          <a:p>
            <a:r>
              <a:rPr lang="fr-FR" dirty="0">
                <a:solidFill>
                  <a:schemeClr val="accent2">
                    <a:lumMod val="75000"/>
                  </a:schemeClr>
                </a:solidFill>
                <a:latin typeface="+mn-lt"/>
                <a:ea typeface="+mn-ea"/>
                <a:cs typeface="+mn-cs"/>
              </a:rPr>
              <a:t>42269 notices tous plans confondus</a:t>
            </a:r>
          </a:p>
        </p:txBody>
      </p:sp>
      <p:graphicFrame>
        <p:nvGraphicFramePr>
          <p:cNvPr id="7" name="Espace réservé du contenu 6"/>
          <p:cNvGraphicFramePr>
            <a:graphicFrameLocks noGrp="1"/>
          </p:cNvGraphicFramePr>
          <p:nvPr>
            <p:ph idx="1"/>
            <p:extLst/>
          </p:nvPr>
        </p:nvGraphicFramePr>
        <p:xfrm>
          <a:off x="457200" y="1181100"/>
          <a:ext cx="8229600" cy="5283200"/>
        </p:xfrm>
        <a:graphic>
          <a:graphicData uri="http://schemas.openxmlformats.org/drawingml/2006/chart">
            <c:chart xmlns:c="http://schemas.openxmlformats.org/drawingml/2006/chart" xmlns:r="http://schemas.openxmlformats.org/officeDocument/2006/relationships" r:id="rId3"/>
          </a:graphicData>
        </a:graphic>
      </p:graphicFrame>
      <p:sp>
        <p:nvSpPr>
          <p:cNvPr id="3" name="ZoneTexte 2"/>
          <p:cNvSpPr txBox="1"/>
          <p:nvPr/>
        </p:nvSpPr>
        <p:spPr>
          <a:xfrm>
            <a:off x="251520" y="1988840"/>
            <a:ext cx="4846520" cy="954107"/>
          </a:xfrm>
          <a:prstGeom prst="rect">
            <a:avLst/>
          </a:prstGeom>
          <a:noFill/>
        </p:spPr>
        <p:txBody>
          <a:bodyPr wrap="none" rtlCol="0">
            <a:spAutoFit/>
          </a:bodyPr>
          <a:lstStyle/>
          <a:p>
            <a:r>
              <a:rPr lang="fr-FR" sz="2800" dirty="0" smtClean="0"/>
              <a:t>19785 </a:t>
            </a:r>
            <a:r>
              <a:rPr lang="fr-FR" dirty="0" smtClean="0"/>
              <a:t>notices dans les plans </a:t>
            </a:r>
            <a:r>
              <a:rPr lang="fr-FR" sz="2400" dirty="0" smtClean="0"/>
              <a:t>thématiques</a:t>
            </a:r>
            <a:endParaRPr lang="fr-FR" dirty="0" smtClean="0"/>
          </a:p>
          <a:p>
            <a:r>
              <a:rPr lang="fr-FR" sz="2800" dirty="0" smtClean="0"/>
              <a:t>22484 </a:t>
            </a:r>
            <a:r>
              <a:rPr lang="fr-FR" dirty="0" smtClean="0"/>
              <a:t>notices dans les plans </a:t>
            </a:r>
            <a:r>
              <a:rPr lang="fr-FR" sz="2400" dirty="0" smtClean="0"/>
              <a:t>régionaux</a:t>
            </a:r>
            <a:endParaRPr lang="fr-FR" dirty="0"/>
          </a:p>
        </p:txBody>
      </p:sp>
    </p:spTree>
    <p:extLst>
      <p:ext uri="{BB962C8B-B14F-4D97-AF65-F5344CB8AC3E}">
        <p14:creationId xmlns:p14="http://schemas.microsoft.com/office/powerpoint/2010/main" val="2881751173"/>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ieu_x0020_de_x0020_la_x0020_formation xmlns="9cb235b8-7541-4a6e-b886-1bf4192805bd">A renseigner</Lieu_x0020_de_x0020_la_x0020_formation>
    <Exaged_DocName xmlns="$ListId:Supports3;" xsi:nil="true"/>
    <Etat_x0020_du_x0020_document xmlns="9cb235b8-7541-4a6e-b886-1bf4192805bd">Validé</Etat_x0020_du_x0020_document>
    <Nom_x0020_de_x0020_la_x0020_formation xmlns="9cb235b8-7541-4a6e-b886-1bf4192805bd">A renseigner</Nom_x0020_de_x0020_la_x0020_formation>
    <TRI xmlns="9cb235b8-7541-4a6e-b886-1bf4192805bd">JML</TRI>
    <Tags xmlns="9cb235b8-7541-4a6e-b886-1bf4192805bd" xsi:nil="true"/>
    <Structure xmlns="9cb235b8-7541-4a6e-b886-1bf4192805bd">ABES</Structure>
    <Type_x0020_de_x0020_document_x0020_standard xmlns="9cb235b8-7541-4a6e-b886-1bf4192805bd">Diaporama Formation</Type_x0020_de_x0020_document_x0020_standard>
    <Année xmlns="9cb235b8-7541-4a6e-b886-1bf4192805bd">2019</Année>
    <N_x00b0__x0020_session xmlns="9cb235b8-7541-4a6e-b886-1bf4192805bd" xsi:nil="true"/>
    <_DCDateCreated xmlns="http://schemas.microsoft.com/sharepoint/v3/fields">2019-09-11T22:00:00+00:00</_DCDateCreated>
  </documentManagement>
</p:properties>
</file>

<file path=customXml/item3.xml><?xml version="1.0" encoding="utf-8"?>
<ct:contentTypeSchema xmlns:ct="http://schemas.microsoft.com/office/2006/metadata/contentType" xmlns:ma="http://schemas.microsoft.com/office/2006/metadata/properties/metaAttributes" ct:_="" ma:_="" ma:contentTypeName="Formation PPT" ma:contentTypeID="0x010100505AF35FDCA54D2FA379F261E520FD37003BA607584A07684089D0538041E4120804070802004495013D04E6D140B0554904C0AFA86A" ma:contentTypeVersion="56" ma:contentTypeDescription="" ma:contentTypeScope="" ma:versionID="5fc6b010a276dce146d2acf946af53fd">
  <xsd:schema xmlns:xsd="http://www.w3.org/2001/XMLSchema" xmlns:xs="http://www.w3.org/2001/XMLSchema" xmlns:p="http://schemas.microsoft.com/office/2006/metadata/properties" xmlns:ns2="9cb235b8-7541-4a6e-b886-1bf4192805bd" xmlns:ns3="http://schemas.microsoft.com/sharepoint/v3/fields" xmlns:ns4="$ListId:Supports3;" targetNamespace="http://schemas.microsoft.com/office/2006/metadata/properties" ma:root="true" ma:fieldsID="019e6d38e8c2af3f18f1b9b8a23a4d27" ns2:_="" ns3:_="" ns4:_="">
    <xsd:import namespace="9cb235b8-7541-4a6e-b886-1bf4192805bd"/>
    <xsd:import namespace="http://schemas.microsoft.com/sharepoint/v3/fields"/>
    <xsd:import namespace="$ListId:Supports3;"/>
    <xsd:element name="properties">
      <xsd:complexType>
        <xsd:sequence>
          <xsd:element name="documentManagement">
            <xsd:complexType>
              <xsd:all>
                <xsd:element ref="ns2:Structure" minOccurs="0"/>
                <xsd:element ref="ns2:TRI" minOccurs="0"/>
                <xsd:element ref="ns2:Type_x0020_de_x0020_document_x0020_standard" minOccurs="0"/>
                <xsd:element ref="ns2:Etat_x0020_du_x0020_document" minOccurs="0"/>
                <xsd:element ref="ns2:Année" minOccurs="0"/>
                <xsd:element ref="ns3:_DCDateCreated" minOccurs="0"/>
                <xsd:element ref="ns2:Tags" minOccurs="0"/>
                <xsd:element ref="ns2:Lieu_x0020_de_x0020_la_x0020_formation" minOccurs="0"/>
                <xsd:element ref="ns2:N_x00b0__x0020_session" minOccurs="0"/>
                <xsd:element ref="ns4:Exaged_DocName" minOccurs="0"/>
                <xsd:element ref="ns2:Nom_x0020_de_x0020_la_x0020_form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b235b8-7541-4a6e-b886-1bf4192805bd" elementFormDefault="qualified">
    <xsd:import namespace="http://schemas.microsoft.com/office/2006/documentManagement/types"/>
    <xsd:import namespace="http://schemas.microsoft.com/office/infopath/2007/PartnerControls"/>
    <xsd:element name="Structure" ma:index="2" nillable="true" ma:displayName="Structure émettrice" ma:default="ABES" ma:format="Dropdown" ma:indexed="true" ma:internalName="Structure">
      <xsd:simpleType>
        <xsd:restriction base="dms:Choice">
          <xsd:enumeration value="ABES"/>
          <xsd:enumeration value="ADBU"/>
          <xsd:enumeration value="AMUE"/>
          <xsd:enumeration value="ANR"/>
          <xsd:enumeration value="BNF"/>
          <xsd:enumeration value="CERL"/>
          <xsd:enumeration value="CNRS"/>
          <xsd:enumeration value="CNRS-DIST"/>
          <xsd:enumeration value="Couperin"/>
          <xsd:enumeration value="Cellule budgétaire"/>
          <xsd:enumeration value="Cellule Communication"/>
          <xsd:enumeration value="Cellule Qualité"/>
          <xsd:enumeration value="CINES"/>
          <xsd:enumeration value="CRFCB"/>
          <xsd:enumeration value="CTLes"/>
          <xsd:enumeration value="DART"/>
          <xsd:enumeration value="DEP"/>
          <xsd:enumeration value="Direction"/>
          <xsd:enumeration value="DSG"/>
          <xsd:enumeration value="DSG - PACT"/>
          <xsd:enumeration value="DSG - Finances"/>
          <xsd:enumeration value="DSG - RH"/>
          <xsd:enumeration value="DSG - Secrétariat"/>
          <xsd:enumeration value="Dept ADELE"/>
          <xsd:enumeration value="DSI"/>
          <xsd:enumeration value="DSI - P2I"/>
          <xsd:enumeration value="DSI - PEM"/>
          <xsd:enumeration value="DSI - PSD"/>
          <xsd:enumeration value="DSI - PSIR"/>
          <xsd:enumeration value="DSIN - SSGI"/>
          <xsd:enumeration value="DSR"/>
          <xsd:enumeration value="DSR - Méta"/>
          <xsd:enumeration value="DSR - PFD"/>
          <xsd:enumeration value="DSR - PGC"/>
          <xsd:enumeration value="DSR - PGR"/>
          <xsd:enumeration value="DSR - PIT"/>
          <xsd:enumeration value="FILL"/>
          <xsd:enumeration value="INIST"/>
          <xsd:enumeration value="ISSN"/>
          <xsd:enumeration value="LIRM"/>
          <xsd:enumeration value="MCC"/>
          <xsd:enumeration value="MESR"/>
          <xsd:enumeration value="Mission évaluation"/>
          <xsd:enumeration value="Mission Normalisation"/>
          <xsd:enumeration value="Mission PEB"/>
          <xsd:enumeration value="Missions Projets Européens"/>
          <xsd:enumeration value="Mission Ressources Electroniques"/>
          <xsd:enumeration value="Mission Rétroconversion"/>
          <xsd:enumeration value="Mission SGB mutualisé"/>
          <xsd:enumeration value="Mission Sudoc PS"/>
          <xsd:enumeration value="Mission Thèses"/>
          <xsd:enumeration value="OCLC"/>
          <xsd:enumeration value="Réseau Calames"/>
          <xsd:enumeration value="Réseau Sudoc"/>
          <xsd:enumeration value="Réseau Sudoc-PS"/>
          <xsd:enumeration value="Réseau thèses"/>
          <xsd:enumeration value="RNSR"/>
          <xsd:enumeration value="Autre"/>
        </xsd:restriction>
      </xsd:simpleType>
    </xsd:element>
    <xsd:element name="TRI" ma:index="3" nillable="true" ma:displayName="Trigramme" ma:default="A renseigner" ma:format="Dropdown" ma:internalName="TRI">
      <xsd:simpleType>
        <xsd:restriction base="dms:Choice">
          <xsd:enumeration value="A renseigner"/>
          <xsd:enumeration value="ACT"/>
          <xsd:enumeration value="AFE"/>
          <xsd:enumeration value="AHE"/>
          <xsd:enumeration value="AJL"/>
          <xsd:enumeration value="ALM"/>
          <xsd:enumeration value="ALP"/>
          <xsd:enumeration value="AMZ"/>
          <xsd:enumeration value="BBR"/>
          <xsd:enumeration value="BEB"/>
          <xsd:enumeration value="BDE"/>
          <xsd:enumeration value="BML"/>
          <xsd:enumeration value="BTS"/>
          <xsd:enumeration value="CAD"/>
          <xsd:enumeration value="CBD"/>
          <xsd:enumeration value="CCI"/>
          <xsd:enumeration value="CDT"/>
          <xsd:enumeration value="CFY"/>
          <xsd:enumeration value="CLY"/>
          <xsd:enumeration value="CMC"/>
          <xsd:enumeration value="COU"/>
          <xsd:enumeration value="CPD"/>
          <xsd:enumeration value="CST"/>
          <xsd:enumeration value="DAN"/>
          <xsd:enumeration value="DBZ"/>
          <xsd:enumeration value="DED"/>
          <xsd:enumeration value="DOO"/>
          <xsd:enumeration value="DRY"/>
          <xsd:enumeration value="DSA"/>
          <xsd:enumeration value="ECU"/>
          <xsd:enumeration value="ECT"/>
          <xsd:enumeration value="EHR"/>
          <xsd:enumeration value="EMS"/>
          <xsd:enumeration value="ERM"/>
          <xsd:enumeration value="FBE"/>
          <xsd:enumeration value="FBT"/>
          <xsd:enumeration value="FCR"/>
          <xsd:enumeration value="FBR"/>
          <xsd:enumeration value="FML"/>
          <xsd:enumeration value="FPX"/>
          <xsd:enumeration value="GLT"/>
          <xsd:enumeration value="HLE"/>
          <xsd:enumeration value="HST"/>
          <xsd:enumeration value="IAN"/>
          <xsd:enumeration value="ILU"/>
          <xsd:enumeration value="IMN"/>
          <xsd:enumeration value="IMR"/>
          <xsd:enumeration value="JBN"/>
          <xsd:enumeration value="JCE"/>
          <xsd:enumeration value="JFH"/>
          <xsd:enumeration value="JFZ"/>
          <xsd:enumeration value="JGT"/>
          <xsd:enumeration value="JHN"/>
          <xsd:enumeration value="JKN"/>
          <xsd:enumeration value="JLR"/>
          <xsd:enumeration value="JLP"/>
          <xsd:enumeration value="JMF"/>
          <xsd:enumeration value="JML"/>
          <xsd:enumeration value="JNO"/>
          <xsd:enumeration value="JPA"/>
          <xsd:enumeration value="JVK"/>
          <xsd:enumeration value="KGX"/>
          <xsd:enumeration value="KMI"/>
          <xsd:enumeration value="LBL"/>
          <xsd:enumeration value="LBT"/>
          <xsd:enumeration value="LJZ"/>
          <xsd:enumeration value="LNA"/>
          <xsd:enumeration value="LPL"/>
          <xsd:enumeration value="MBA"/>
          <xsd:enumeration value="MBN"/>
          <xsd:enumeration value="MBT"/>
          <xsd:enumeration value="MCN"/>
          <xsd:enumeration value="MCO"/>
          <xsd:enumeration value="MCR"/>
          <xsd:enumeration value="MCS"/>
          <xsd:enumeration value="MGD"/>
          <xsd:enumeration value="MGT"/>
          <xsd:enumeration value="MGX"/>
          <xsd:enumeration value="MJN"/>
          <xsd:enumeration value="MLD"/>
          <xsd:enumeration value="MLP"/>
          <xsd:enumeration value="MPD"/>
          <xsd:enumeration value="MPN"/>
          <xsd:enumeration value="MPR"/>
          <xsd:enumeration value="MPT"/>
          <xsd:enumeration value="MRX"/>
          <xsd:enumeration value="MSR"/>
          <xsd:enumeration value="MTE"/>
          <xsd:enumeration value="NBD"/>
          <xsd:enumeration value="NBT"/>
          <xsd:enumeration value="OCN"/>
          <xsd:enumeration value="OKI"/>
          <xsd:enumeration value="OMZ"/>
          <xsd:enumeration value="ORX"/>
          <xsd:enumeration value="PDZ"/>
          <xsd:enumeration value="PFK"/>
          <xsd:enumeration value="PLP"/>
          <xsd:enumeration value="PMA"/>
          <xsd:enumeration value="PMI"/>
          <xsd:enumeration value="PML"/>
          <xsd:enumeration value="PPN"/>
          <xsd:enumeration value="PPO"/>
          <xsd:enumeration value="PPS"/>
          <xsd:enumeration value="RBD"/>
          <xsd:enumeration value="RJD"/>
          <xsd:enumeration value="ROA"/>
          <xsd:enumeration value="RPA"/>
          <xsd:enumeration value="RPT"/>
          <xsd:enumeration value="SBL"/>
          <xsd:enumeration value="SDT"/>
          <xsd:enumeration value="SGT"/>
          <xsd:enumeration value="SGY"/>
          <xsd:enumeration value="SPE"/>
          <xsd:enumeration value="SPR"/>
          <xsd:enumeration value="SRY"/>
          <xsd:enumeration value="TCN"/>
          <xsd:enumeration value="TDN"/>
          <xsd:enumeration value="TFU"/>
          <xsd:enumeration value="TMX"/>
          <xsd:enumeration value="VGO"/>
          <xsd:enumeration value="VSA"/>
          <xsd:enumeration value="YDD"/>
          <xsd:enumeration value="YNS"/>
        </xsd:restriction>
      </xsd:simpleType>
    </xsd:element>
    <xsd:element name="Type_x0020_de_x0020_document_x0020_standard" ma:index="4" nillable="true" ma:displayName="Type de document" ma:default="A renseigner" ma:format="Dropdown" ma:internalName="Type_x0020_de_x0020_document_x0020_standard">
      <xsd:simpleType>
        <xsd:restriction base="dms:Choice">
          <xsd:enumeration value="A renseigner"/>
          <xsd:enumeration value="Acte d'engagement"/>
          <xsd:enumeration value="Affichette porte"/>
          <xsd:enumeration value="Annexe"/>
          <xsd:enumeration value="Annexe 2"/>
          <xsd:enumeration value="Annuaire"/>
          <xsd:enumeration value="Avenant"/>
          <xsd:enumeration value="Avenant au marché"/>
          <xsd:enumeration value="BE"/>
          <xsd:enumeration value="Bon de livraison"/>
          <xsd:enumeration value="Brochure commerciale"/>
          <xsd:enumeration value="CCAP"/>
          <xsd:enumeration value="CCTP"/>
          <xsd:enumeration value="Chevalet"/>
          <xsd:enumeration value="Chrono"/>
          <xsd:enumeration value="Compte-rendu réunion"/>
          <xsd:enumeration value="Convention"/>
          <xsd:enumeration value="Courrier"/>
          <xsd:enumeration value="DC 1"/>
          <xsd:enumeration value="DC 2"/>
          <xsd:enumeration value="Demande de précisions"/>
          <xsd:enumeration value="Devis"/>
          <xsd:enumeration value="Diaporama Formation"/>
          <xsd:enumeration value="Documentation fonctionnelle"/>
          <xsd:enumeration value="Documentation technique"/>
          <xsd:enumeration value="Dossier de candidature"/>
          <xsd:enumeration value="Dossier d'exploitation"/>
          <xsd:enumeration value="Dossier de spécifications"/>
          <xsd:enumeration value="Dossier de recette"/>
          <xsd:enumeration value="Enquête"/>
          <xsd:enumeration value="Etiquette"/>
          <xsd:enumeration value="Etude"/>
          <xsd:enumeration value="Fiche application"/>
          <xsd:enumeration value="Fiche formateur"/>
          <xsd:enumeration value="Fiche projet"/>
          <xsd:enumeration value="Licence"/>
          <xsd:enumeration value="Manuel"/>
          <xsd:enumeration value="Norme"/>
          <xsd:enumeration value="Note"/>
          <xsd:enumeration value="Notification"/>
          <xsd:enumeration value="Notification rejet"/>
          <xsd:enumeration value="Ordre du jour réunion"/>
          <xsd:enumeration value="Organigramme"/>
          <xsd:enumeration value="Ouverture de plis"/>
          <xsd:enumeration value="Plan de formation"/>
          <xsd:enumeration value="Plan de communication"/>
          <xsd:enumeration value="Plaquette - brochure"/>
          <xsd:enumeration value="Présentation - Communication"/>
          <xsd:enumeration value="Procédure"/>
          <xsd:enumeration value="Programme (formation)"/>
          <xsd:enumeration value="Rapport"/>
          <xsd:enumeration value="Rapport d'activité"/>
          <xsd:enumeration value="Rapport de présentation"/>
          <xsd:enumeration value="Reconduction"/>
          <xsd:enumeration value="Revue application"/>
          <xsd:enumeration value="Support"/>
          <xsd:enumeration value="Tableau de bord"/>
          <xsd:enumeration value="Tableau de suivi"/>
          <xsd:enumeration value="TP Formation"/>
          <xsd:enumeration value="TP jeu1"/>
          <xsd:enumeration value="TP jeu2"/>
          <xsd:enumeration value="TP jeu3"/>
          <xsd:enumeration value="Tp jeu corsé"/>
          <xsd:enumeration value="Autre"/>
        </xsd:restriction>
      </xsd:simpleType>
    </xsd:element>
    <xsd:element name="Etat_x0020_du_x0020_document" ma:index="5" nillable="true" ma:displayName="Etat du document" ma:format="Dropdown" ma:internalName="Etat_x0020_du_x0020_document">
      <xsd:simpleType>
        <xsd:restriction base="dms:Choice">
          <xsd:enumeration value="Brouillon"/>
          <xsd:enumeration value="Document de travail"/>
          <xsd:enumeration value="Document préparatoire"/>
          <xsd:enumeration value="A valider"/>
          <xsd:enumeration value="Validé"/>
          <xsd:enumeration value="Diffusé"/>
          <xsd:enumeration value="Applicable"/>
          <xsd:enumeration value="Publié"/>
          <xsd:enumeration value="Périmé"/>
          <xsd:enumeration value="Version finale à conserver"/>
        </xsd:restriction>
      </xsd:simpleType>
    </xsd:element>
    <xsd:element name="Année" ma:index="6" nillable="true" ma:displayName="Année" ma:default="A renseigner" ma:format="Dropdown" ma:internalName="Ann_x00e9_e">
      <xsd:simpleType>
        <xsd:restriction base="dms:Choice">
          <xsd:enumeration value="A renseigner"/>
          <xsd:enumeration value="2019"/>
          <xsd:enumeration value="2018"/>
          <xsd:enumeration value="2017"/>
          <xsd:enumeration value="2016"/>
          <xsd:enumeration value="2015"/>
          <xsd:enumeration value="2014"/>
          <xsd:enumeration value="2013"/>
          <xsd:enumeration value="2012"/>
          <xsd:enumeration value="2011"/>
          <xsd:enumeration value="2010"/>
          <xsd:enumeration value="2009"/>
          <xsd:enumeration value="2008"/>
          <xsd:enumeration value="2007"/>
          <xsd:enumeration value="2006"/>
          <xsd:enumeration value="2005"/>
          <xsd:enumeration value="2004"/>
          <xsd:enumeration value="2003"/>
          <xsd:enumeration value="2002"/>
          <xsd:enumeration value="2001"/>
          <xsd:enumeration value="2000"/>
          <xsd:enumeration value="1999"/>
          <xsd:enumeration value="1998"/>
          <xsd:enumeration value="1997"/>
          <xsd:enumeration value="1996"/>
          <xsd:enumeration value="1995"/>
        </xsd:restriction>
      </xsd:simpleType>
    </xsd:element>
    <xsd:element name="Tags" ma:index="10" nillable="true" ma:displayName="Tags" ma:internalName="Tags">
      <xsd:simpleType>
        <xsd:restriction base="dms:Text">
          <xsd:maxLength value="255"/>
        </xsd:restriction>
      </xsd:simpleType>
    </xsd:element>
    <xsd:element name="Lieu_x0020_de_x0020_la_x0020_formation" ma:index="11" nillable="true" ma:displayName="Lieu de la formation" ma:default="A renseigner" ma:format="Dropdown" ma:internalName="Lieu_x0020_de_x0020_la_x0020_formation">
      <xsd:simpleType>
        <xsd:restriction base="dms:Choice">
          <xsd:enumeration value="A renseigner"/>
          <xsd:enumeration value="Montpellier"/>
          <xsd:enumeration value="Paris"/>
        </xsd:restriction>
      </xsd:simpleType>
    </xsd:element>
    <xsd:element name="N_x00b0__x0020_session" ma:index="12" nillable="true" ma:displayName="N° session" ma:internalName="N_x00B0__x0020_session" ma:readOnly="false">
      <xsd:simpleType>
        <xsd:restriction base="dms:Text">
          <xsd:maxLength value="250"/>
        </xsd:restriction>
      </xsd:simpleType>
    </xsd:element>
    <xsd:element name="Nom_x0020_de_x0020_la_x0020_formation" ma:index="20" nillable="true" ma:displayName="Liste des formations" ma:default="A renseigner" ma:format="Dropdown" ma:internalName="Nom_x0020_de_x0020_la_x0020_formation">
      <xsd:simpleType>
        <xsd:restriction base="dms:Choice">
          <xsd:enumeration value="A renseigner"/>
          <xsd:enumeration value="Calames"/>
          <xsd:enumeration value="Collègues"/>
          <xsd:enumeration value="Coordi"/>
          <xsd:enumeration value="Coraut"/>
          <xsd:enumeration value="Immersion"/>
          <xsd:enumeration value="INIT"/>
          <xsd:enumeration value="Moodle"/>
          <xsd:enumeration value="RespCR"/>
          <xsd:enumeration value="STAR"/>
          <xsd:enumeration value="SUPEB"/>
          <xsd:enumeration value="WebDewey"/>
          <xsd:enumeration value="Webstats"/>
          <xsd:enumeration value="WinIBW"/>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DCDateCreated" ma:index="7" nillable="true" ma:displayName="Date de création" ma:default="[today]" ma:description="Date à laquelle la ressource a été créée" ma:format="DateOnly" ma:internalName="_DCDateCreated">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ListId:Supports3;" elementFormDefault="qualified">
    <xsd:import namespace="http://schemas.microsoft.com/office/2006/documentManagement/types"/>
    <xsd:import namespace="http://schemas.microsoft.com/office/infopath/2007/PartnerControls"/>
    <xsd:element name="Exaged_DocName" ma:index="14" nillable="true" ma:displayName="Nom du document" ma:hidden="true" ma:internalName="Exaged_DocNam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1" ma:displayName="Titre"/>
        <xsd:element ref="dc:subject" minOccurs="0" maxOccurs="1"/>
        <xsd:element ref="dc:description" minOccurs="0" maxOccurs="1" ma:index="8" ma:displayName="Commentaires"/>
        <xsd:element name="keywords" minOccurs="0" maxOccurs="1" type="xsd:string" ma:index="9" ma:displayName="Mots clé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33C7513-14A8-4550-AEDA-C4E9602D4A61}">
  <ds:schemaRefs>
    <ds:schemaRef ds:uri="http://schemas.microsoft.com/sharepoint/v3/contenttype/forms"/>
  </ds:schemaRefs>
</ds:datastoreItem>
</file>

<file path=customXml/itemProps2.xml><?xml version="1.0" encoding="utf-8"?>
<ds:datastoreItem xmlns:ds="http://schemas.openxmlformats.org/officeDocument/2006/customXml" ds:itemID="{F1D3DA22-16E7-418E-A1F2-1C90A5F308B5}">
  <ds:schemaRefs>
    <ds:schemaRef ds:uri="http://purl.org/dc/terms/"/>
    <ds:schemaRef ds:uri="$ListId:Supports3;"/>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http://schemas.microsoft.com/sharepoint/v3/fields"/>
    <ds:schemaRef ds:uri="9cb235b8-7541-4a6e-b886-1bf4192805bd"/>
    <ds:schemaRef ds:uri="http://www.w3.org/XML/1998/namespace"/>
  </ds:schemaRefs>
</ds:datastoreItem>
</file>

<file path=customXml/itemProps3.xml><?xml version="1.0" encoding="utf-8"?>
<ds:datastoreItem xmlns:ds="http://schemas.openxmlformats.org/officeDocument/2006/customXml" ds:itemID="{9D6D1641-F4B8-4349-97E5-11DB8EA171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b235b8-7541-4a6e-b886-1bf4192805bd"/>
    <ds:schemaRef ds:uri="http://schemas.microsoft.com/sharepoint/v3/fields"/>
    <ds:schemaRef ds:uri="$ListId:Supports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907</TotalTime>
  <Words>1508</Words>
  <Application>Microsoft Office PowerPoint</Application>
  <PresentationFormat>Affichage à l'écran (4:3)</PresentationFormat>
  <Paragraphs>276</Paragraphs>
  <Slides>28</Slides>
  <Notes>28</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28</vt:i4>
      </vt:variant>
    </vt:vector>
  </HeadingPairs>
  <TitlesOfParts>
    <vt:vector size="31" baseType="lpstr">
      <vt:lpstr>Arial</vt:lpstr>
      <vt:lpstr>Calibri</vt:lpstr>
      <vt:lpstr>Thème Office</vt:lpstr>
      <vt:lpstr>Présentation PowerPoint</vt:lpstr>
      <vt:lpstr>plan</vt:lpstr>
      <vt:lpstr>PARTIE 1</vt:lpstr>
      <vt:lpstr>Contexte</vt:lpstr>
      <vt:lpstr>Contenu</vt:lpstr>
      <vt:lpstr>PARtIE 2</vt:lpstr>
      <vt:lpstr>Outils présentés</vt:lpstr>
      <vt:lpstr>Outils présentés</vt:lpstr>
      <vt:lpstr>42269 notices tous plans confondus</vt:lpstr>
      <vt:lpstr>Unica</vt:lpstr>
      <vt:lpstr>Dans mon plan et pas dans un autre</vt:lpstr>
      <vt:lpstr>Electronique/imprimé</vt:lpstr>
      <vt:lpstr>Qualité des notices bibliographiques</vt:lpstr>
      <vt:lpstr>710/711/712$a</vt:lpstr>
      <vt:lpstr>710/711/712$3</vt:lpstr>
      <vt:lpstr>Classifications en 675/676</vt:lpstr>
      <vt:lpstr>606/607/608$a</vt:lpstr>
      <vt:lpstr>606/607/608$3</vt:lpstr>
      <vt:lpstr>Tous plans confondus</vt:lpstr>
      <vt:lpstr>955</vt:lpstr>
      <vt:lpstr>Lacunes</vt:lpstr>
      <vt:lpstr>Les établissements participants</vt:lpstr>
      <vt:lpstr>Le poids des établissements déployés </vt:lpstr>
      <vt:lpstr>PARTIE 3</vt:lpstr>
      <vt:lpstr>Démonstration</vt:lpstr>
      <vt:lpstr>Récapitulatif</vt:lpstr>
      <vt:lpstr>Récapitulatif</vt:lpstr>
      <vt:lpstr>Des questions ? Des remarques ?</vt:lpstr>
    </vt:vector>
  </TitlesOfParts>
  <Company>ABES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J-e_Cours_Webinaire_qualité_signalement_PCPP</dc:title>
  <dc:creator>Olivier Kosinski</dc:creator>
  <cp:keywords/>
  <dc:description/>
  <cp:lastModifiedBy>Raphaelle Poveda</cp:lastModifiedBy>
  <cp:revision>109</cp:revision>
  <cp:lastPrinted>2019-10-10T15:18:10Z</cp:lastPrinted>
  <dcterms:created xsi:type="dcterms:W3CDTF">2014-12-08T14:08:59Z</dcterms:created>
  <dcterms:modified xsi:type="dcterms:W3CDTF">2019-10-10T15:21:30Z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0x010100505AF35FDCA54D2FA379F261E520FD37003BA607584A07684089D0538041E4120804070802004495013D04E6D140B0554904C0AFA86A</vt:lpwstr>
  </property>
</Properties>
</file>