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6" r:id="rId5"/>
    <p:sldId id="258" r:id="rId6"/>
    <p:sldId id="259" r:id="rId7"/>
    <p:sldId id="284" r:id="rId8"/>
    <p:sldId id="275" r:id="rId9"/>
    <p:sldId id="274" r:id="rId10"/>
    <p:sldId id="273" r:id="rId11"/>
    <p:sldId id="260" r:id="rId12"/>
    <p:sldId id="285" r:id="rId13"/>
    <p:sldId id="261" r:id="rId14"/>
    <p:sldId id="270" r:id="rId15"/>
    <p:sldId id="277" r:id="rId16"/>
    <p:sldId id="263" r:id="rId17"/>
    <p:sldId id="279" r:id="rId18"/>
    <p:sldId id="280" r:id="rId19"/>
    <p:sldId id="281" r:id="rId20"/>
    <p:sldId id="282" r:id="rId21"/>
    <p:sldId id="278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E2E2"/>
    <a:srgbClr val="1E2B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173" autoAdjust="0"/>
  </p:normalViewPr>
  <p:slideViewPr>
    <p:cSldViewPr>
      <p:cViewPr varScale="1">
        <p:scale>
          <a:sx n="92" d="100"/>
          <a:sy n="92" d="100"/>
        </p:scale>
        <p:origin x="216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117C9-DC69-4474-95AE-B5B905E0C089}" type="datetimeFigureOut">
              <a:rPr lang="fr-FR" smtClean="0"/>
              <a:t>26/09/2019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E5AB4-6DAB-460B-B1F2-D187681C32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2216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z="1200" b="0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B2254C-B2CA-47D4-BFD4-19CC24CAB27B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25/09/2014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5977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z="1200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E1EE5-6A75-46C7-B7A1-1981E51235D0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25/09/2014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983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668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7304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E1EE5-6A75-46C7-B7A1-1981E51235D0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25/09/2014</a:t>
            </a: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709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4798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E1EE5-6A75-46C7-B7A1-1981E51235D0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25/09/2014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5321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26/09/2019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996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26/09/2019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740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26/09/2019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851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26/09/2019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612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26/09/2019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572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26/09/2019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8137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26/09/2019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054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26/09/2019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545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26/09/2019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235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26/09/2019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8030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26/09/2019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149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1AFB5-915E-4D0A-971C-5AE5F329E906}" type="datetimeFigureOut">
              <a:rPr lang="fr-FR" smtClean="0"/>
              <a:t>26/09/2019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530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://moodle.abes.fr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moodle.abes.fr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documentation.abes.fr/sudoc/indexautoformation.htm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://documentation.abes.fr/sudoc/index.ht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ocumentation.abes.fr/sudoc/indexmanuels.htm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hyperlink" Target="http://documentation.abes.fr/sudoc/indexContribReseau.ht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 txBox="1">
            <a:spLocks/>
          </p:cNvSpPr>
          <p:nvPr/>
        </p:nvSpPr>
        <p:spPr>
          <a:xfrm>
            <a:off x="684213" y="116688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b="1" dirty="0" smtClean="0">
                <a:solidFill>
                  <a:srgbClr val="1E2B62"/>
                </a:solidFill>
              </a:rPr>
              <a:t>Guide méthodologique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79" y="6143068"/>
            <a:ext cx="900156" cy="6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7" r="18012"/>
          <a:stretch/>
        </p:blipFill>
        <p:spPr bwMode="auto">
          <a:xfrm>
            <a:off x="0" y="195671"/>
            <a:ext cx="9144000" cy="64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323528" y="3140968"/>
            <a:ext cx="403244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Description</a:t>
            </a:r>
            <a:endParaRPr lang="fr-FR" dirty="0" smtClean="0">
              <a:solidFill>
                <a:schemeClr val="tx2"/>
              </a:solidFill>
            </a:endParaRPr>
          </a:p>
          <a:p>
            <a:r>
              <a:rPr lang="fr-FR" sz="1600" dirty="0" smtClean="0"/>
              <a:t>Présentation du Guide méthodologique</a:t>
            </a:r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</p:txBody>
      </p:sp>
      <p:sp>
        <p:nvSpPr>
          <p:cNvPr id="36" name="Rectangle 35"/>
          <p:cNvSpPr/>
          <p:nvPr/>
        </p:nvSpPr>
        <p:spPr>
          <a:xfrm>
            <a:off x="4716016" y="3140968"/>
            <a:ext cx="410445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Public</a:t>
            </a:r>
            <a:endParaRPr lang="fr-FR" dirty="0" smtClean="0">
              <a:solidFill>
                <a:schemeClr val="tx2"/>
              </a:solidFill>
            </a:endParaRPr>
          </a:p>
          <a:p>
            <a:r>
              <a:rPr lang="fr-FR" sz="1600" dirty="0" smtClean="0"/>
              <a:t>Tous utilisateurs professionnels du guide</a:t>
            </a:r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/>
          </a:p>
        </p:txBody>
      </p:sp>
      <p:sp>
        <p:nvSpPr>
          <p:cNvPr id="37" name="Rectangle 36"/>
          <p:cNvSpPr/>
          <p:nvPr/>
        </p:nvSpPr>
        <p:spPr>
          <a:xfrm>
            <a:off x="107504" y="4726885"/>
            <a:ext cx="885698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tx2"/>
                </a:solidFill>
              </a:rPr>
              <a:t>Intervenants</a:t>
            </a:r>
          </a:p>
          <a:p>
            <a:pPr algn="ctr"/>
            <a:r>
              <a:rPr lang="fr-FR" sz="1600" dirty="0" smtClean="0"/>
              <a:t>Intervenant  : Raphaëlle Poveda, Service Accompagnement des réseaux</a:t>
            </a:r>
          </a:p>
          <a:p>
            <a:pPr algn="ctr"/>
            <a:r>
              <a:rPr lang="fr-FR" sz="1600" dirty="0" smtClean="0"/>
              <a:t>Modérateur : Olivier </a:t>
            </a:r>
            <a:r>
              <a:rPr lang="fr-FR" sz="1600" dirty="0" err="1" smtClean="0"/>
              <a:t>Kosinski</a:t>
            </a:r>
            <a:r>
              <a:rPr lang="fr-FR" sz="1600" dirty="0"/>
              <a:t>, Service Accompagnement des </a:t>
            </a:r>
            <a:r>
              <a:rPr lang="fr-FR" sz="1600" dirty="0" smtClean="0"/>
              <a:t>réseaux</a:t>
            </a:r>
            <a:endParaRPr lang="fr-FR" sz="1600" dirty="0"/>
          </a:p>
        </p:txBody>
      </p:sp>
      <p:sp>
        <p:nvSpPr>
          <p:cNvPr id="31" name="Rectangle 30"/>
          <p:cNvSpPr/>
          <p:nvPr/>
        </p:nvSpPr>
        <p:spPr>
          <a:xfrm>
            <a:off x="1115615" y="6141204"/>
            <a:ext cx="7200801" cy="600164"/>
          </a:xfrm>
          <a:prstGeom prst="rect">
            <a:avLst/>
          </a:prstGeom>
          <a:solidFill>
            <a:srgbClr val="E2E2E2"/>
          </a:solidFill>
        </p:spPr>
        <p:txBody>
          <a:bodyPr wrap="square">
            <a:spAutoFit/>
          </a:bodyPr>
          <a:lstStyle/>
          <a:p>
            <a:pPr algn="ctr"/>
            <a:r>
              <a:rPr lang="fr-FR" sz="1100" dirty="0" smtClean="0"/>
              <a:t>La formation débutera à 11h, merci de votre patience…</a:t>
            </a:r>
            <a:r>
              <a:rPr lang="fr-FR" sz="1100" dirty="0"/>
              <a:t/>
            </a:r>
            <a:br>
              <a:rPr lang="fr-FR" sz="1100" dirty="0"/>
            </a:br>
            <a:r>
              <a:rPr lang="fr-FR" sz="1100" u="sng" dirty="0"/>
              <a:t>Attention :</a:t>
            </a:r>
            <a:r>
              <a:rPr lang="fr-FR" sz="1100" dirty="0"/>
              <a:t> </a:t>
            </a:r>
            <a:r>
              <a:rPr lang="fr-FR" sz="1100" dirty="0" smtClean="0"/>
              <a:t>La </a:t>
            </a:r>
            <a:r>
              <a:rPr lang="fr-FR" sz="1100" dirty="0"/>
              <a:t>session sera enregistrée afin d'être diffusée sur notre </a:t>
            </a:r>
            <a:r>
              <a:rPr lang="fr-FR" sz="1100" dirty="0" smtClean="0"/>
              <a:t>plateforme d'autoformation </a:t>
            </a:r>
            <a:r>
              <a:rPr lang="fr-FR" sz="1100" dirty="0" smtClean="0">
                <a:hlinkClick r:id="rId4"/>
              </a:rPr>
              <a:t>http://moodle.abes.fr</a:t>
            </a:r>
            <a:r>
              <a:rPr lang="fr-FR" sz="1100" dirty="0" smtClean="0"/>
              <a:t>.</a:t>
            </a:r>
            <a:br>
              <a:rPr lang="fr-FR" sz="1100" dirty="0" smtClean="0"/>
            </a:br>
            <a:r>
              <a:rPr lang="fr-FR" sz="1100" dirty="0" smtClean="0"/>
              <a:t>En </a:t>
            </a:r>
            <a:r>
              <a:rPr lang="fr-FR" sz="1100" dirty="0"/>
              <a:t>rejoignant cette session, vous consentez à ces enregistrements.</a:t>
            </a:r>
          </a:p>
        </p:txBody>
      </p:sp>
      <p:pic>
        <p:nvPicPr>
          <p:cNvPr id="1040" name="Picture 16" descr="Sudoc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4" r="24717"/>
          <a:stretch/>
        </p:blipFill>
        <p:spPr bwMode="auto">
          <a:xfrm>
            <a:off x="8366789" y="6093296"/>
            <a:ext cx="731938" cy="70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15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6554" y="44624"/>
            <a:ext cx="8229600" cy="864096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chemeClr val="accent4">
                    <a:lumMod val="75000"/>
                  </a:schemeClr>
                </a:solidFill>
              </a:rPr>
              <a:t>Amélioration de l’accès aux contenus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4395" y="1052736"/>
            <a:ext cx="8473918" cy="5617841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Besoins </a:t>
            </a:r>
            <a:r>
              <a:rPr lang="fr-FR" dirty="0"/>
              <a:t>exprimés </a:t>
            </a:r>
            <a:r>
              <a:rPr lang="fr-FR" dirty="0" smtClean="0"/>
              <a:t>par le réseau</a:t>
            </a:r>
          </a:p>
          <a:p>
            <a:endParaRPr lang="fr-FR" dirty="0" smtClean="0"/>
          </a:p>
          <a:p>
            <a:r>
              <a:rPr lang="fr-FR" dirty="0" smtClean="0"/>
              <a:t>Répartition par « profil d’utilisateurs »</a:t>
            </a:r>
          </a:p>
          <a:p>
            <a:pPr lvl="1"/>
            <a:r>
              <a:rPr lang="fr-FR" b="1" dirty="0" smtClean="0"/>
              <a:t>Profil Catalogueurs </a:t>
            </a:r>
            <a:r>
              <a:rPr lang="fr-FR" dirty="0" smtClean="0"/>
              <a:t>: Les 4 onglets du GM </a:t>
            </a:r>
            <a:br>
              <a:rPr lang="fr-FR" dirty="0" smtClean="0"/>
            </a:br>
            <a:r>
              <a:rPr lang="fr-FR" dirty="0" smtClean="0"/>
              <a:t>Aide au catalogage / Manuels / autoformation/ Contribution</a:t>
            </a:r>
            <a:endParaRPr lang="fr-FR" b="1" dirty="0" smtClean="0"/>
          </a:p>
          <a:p>
            <a:pPr lvl="1"/>
            <a:r>
              <a:rPr lang="fr-FR" b="1" dirty="0" smtClean="0"/>
              <a:t>Profil Coordinateurs : </a:t>
            </a:r>
            <a:r>
              <a:rPr lang="fr-FR" dirty="0" smtClean="0"/>
              <a:t>1 page portail</a:t>
            </a:r>
          </a:p>
          <a:p>
            <a:pPr lvl="1"/>
            <a:r>
              <a:rPr lang="fr-FR" b="1" dirty="0" smtClean="0"/>
              <a:t>Profil Correspondants Catalogage : </a:t>
            </a:r>
            <a:r>
              <a:rPr lang="fr-FR" dirty="0" smtClean="0"/>
              <a:t>1 page portail</a:t>
            </a:r>
          </a:p>
          <a:p>
            <a:pPr lvl="1"/>
            <a:r>
              <a:rPr lang="fr-FR" b="1" dirty="0" smtClean="0"/>
              <a:t>Profil Correspondants Autorité : </a:t>
            </a:r>
            <a:r>
              <a:rPr lang="fr-FR" dirty="0"/>
              <a:t>1 page </a:t>
            </a:r>
            <a:r>
              <a:rPr lang="fr-FR" dirty="0" smtClean="0"/>
              <a:t>portail</a:t>
            </a:r>
            <a:endParaRPr lang="fr-FR" b="1" dirty="0" smtClean="0"/>
          </a:p>
          <a:p>
            <a:pPr lvl="1"/>
            <a:r>
              <a:rPr lang="fr-FR" b="1" dirty="0" smtClean="0"/>
              <a:t>Profil Responsables CR : </a:t>
            </a:r>
            <a:r>
              <a:rPr lang="fr-FR" dirty="0"/>
              <a:t>1 page </a:t>
            </a:r>
            <a:r>
              <a:rPr lang="fr-FR" dirty="0" smtClean="0"/>
              <a:t>portail</a:t>
            </a:r>
            <a:endParaRPr lang="fr-FR" b="1" dirty="0" smtClean="0"/>
          </a:p>
          <a:p>
            <a:pPr lvl="1"/>
            <a:r>
              <a:rPr lang="fr-FR" b="1" dirty="0" smtClean="0"/>
              <a:t>Profil Utilisateurs de SUPEB : </a:t>
            </a:r>
            <a:r>
              <a:rPr lang="fr-FR" dirty="0"/>
              <a:t>1 page </a:t>
            </a:r>
            <a:r>
              <a:rPr lang="fr-FR" dirty="0" smtClean="0"/>
              <a:t>portail</a:t>
            </a:r>
            <a:endParaRPr lang="fr-FR" b="1" dirty="0" smtClean="0"/>
          </a:p>
        </p:txBody>
      </p:sp>
      <p:sp>
        <p:nvSpPr>
          <p:cNvPr id="4" name="Rectangle à coins arrondis 3"/>
          <p:cNvSpPr/>
          <p:nvPr/>
        </p:nvSpPr>
        <p:spPr>
          <a:xfrm>
            <a:off x="7236296" y="908720"/>
            <a:ext cx="1728192" cy="1656184"/>
          </a:xfrm>
          <a:prstGeom prst="wedgeRoundRectCallout">
            <a:avLst>
              <a:gd name="adj1" fmla="val -23506"/>
              <a:gd name="adj2" fmla="val 66824"/>
              <a:gd name="adj3" fmla="val 1666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Aucun changement dans les liens </a:t>
            </a:r>
            <a:r>
              <a:rPr lang="fr-FR" dirty="0" err="1" smtClean="0"/>
              <a:t>URLs</a:t>
            </a:r>
            <a:r>
              <a:rPr lang="fr-FR" dirty="0" smtClean="0"/>
              <a:t> : </a:t>
            </a:r>
            <a:r>
              <a:rPr lang="fr-FR" b="1" dirty="0" smtClean="0"/>
              <a:t>aucune incidence sur vos favoris !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726535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9253" y="1577"/>
            <a:ext cx="8229600" cy="808401"/>
          </a:xfrm>
        </p:spPr>
        <p:txBody>
          <a:bodyPr>
            <a:normAutofit/>
          </a:bodyPr>
          <a:lstStyle/>
          <a:p>
            <a:r>
              <a:rPr lang="fr-FR" dirty="0" smtClean="0"/>
              <a:t>Portails par profil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253" y="1468471"/>
            <a:ext cx="1485900" cy="334327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959885"/>
            <a:ext cx="1657350" cy="685800"/>
          </a:xfrm>
          <a:prstGeom prst="rect">
            <a:avLst/>
          </a:prstGeom>
        </p:spPr>
      </p:pic>
      <p:sp>
        <p:nvSpPr>
          <p:cNvPr id="7" name="Flèche courbée vers la droite 6"/>
          <p:cNvSpPr/>
          <p:nvPr/>
        </p:nvSpPr>
        <p:spPr>
          <a:xfrm rot="18128057">
            <a:off x="1351365" y="3270889"/>
            <a:ext cx="765428" cy="1672566"/>
          </a:xfrm>
          <a:prstGeom prst="curved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534313" y="2792201"/>
            <a:ext cx="1199767" cy="504056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057" y="959885"/>
            <a:ext cx="4691641" cy="563138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8201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770" y="-12644"/>
            <a:ext cx="8229600" cy="932418"/>
          </a:xfrm>
        </p:spPr>
        <p:txBody>
          <a:bodyPr>
            <a:normAutofit/>
          </a:bodyPr>
          <a:lstStyle/>
          <a:p>
            <a:r>
              <a:rPr lang="fr-FR" dirty="0" smtClean="0"/>
              <a:t>Portails par profil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253" y="1468471"/>
            <a:ext cx="1485900" cy="334327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959885"/>
            <a:ext cx="1657350" cy="6858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8531" y="1412776"/>
            <a:ext cx="6574435" cy="472836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Flèche courbée vers la droite 6"/>
          <p:cNvSpPr/>
          <p:nvPr/>
        </p:nvSpPr>
        <p:spPr>
          <a:xfrm rot="18128057">
            <a:off x="1356605" y="2713553"/>
            <a:ext cx="765428" cy="1672566"/>
          </a:xfrm>
          <a:prstGeom prst="curved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539552" y="2276872"/>
            <a:ext cx="1199767" cy="504056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1002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PARTIE 3 : </a:t>
            </a:r>
            <a:b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démonstration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69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6554" y="188640"/>
            <a:ext cx="8229600" cy="864096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Onglet 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Aide au catalogage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530" y="1412776"/>
            <a:ext cx="8229600" cy="374807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à coins arrondis 3"/>
          <p:cNvSpPr/>
          <p:nvPr/>
        </p:nvSpPr>
        <p:spPr>
          <a:xfrm>
            <a:off x="2195736" y="2494726"/>
            <a:ext cx="1800200" cy="792088"/>
          </a:xfrm>
          <a:prstGeom prst="wedgeRoundRectCallout">
            <a:avLst>
              <a:gd name="adj1" fmla="val -49765"/>
              <a:gd name="adj2" fmla="val -99515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Descriptif des formats, en lien avec </a:t>
            </a:r>
            <a:r>
              <a:rPr lang="fr-FR" dirty="0" err="1" smtClean="0"/>
              <a:t>WinIBW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6948264" y="2132856"/>
            <a:ext cx="1944216" cy="1703921"/>
          </a:xfrm>
          <a:prstGeom prst="wedgeRoundRectCallout">
            <a:avLst>
              <a:gd name="adj1" fmla="val -41007"/>
              <a:gd name="adj2" fmla="val -73026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Règles dans le </a:t>
            </a:r>
            <a:r>
              <a:rPr lang="fr-FR" dirty="0" err="1" smtClean="0">
                <a:solidFill>
                  <a:schemeClr val="bg1"/>
                </a:solidFill>
              </a:rPr>
              <a:t>Sudoc</a:t>
            </a:r>
            <a:r>
              <a:rPr lang="fr-FR" dirty="0" smtClean="0">
                <a:solidFill>
                  <a:schemeClr val="bg1"/>
                </a:solidFill>
              </a:rPr>
              <a:t>, </a:t>
            </a:r>
            <a:r>
              <a:rPr lang="fr-FR" dirty="0">
                <a:solidFill>
                  <a:schemeClr val="bg1"/>
                </a:solidFill>
              </a:rPr>
              <a:t>avec ajout des documentations sur le </a:t>
            </a:r>
            <a:r>
              <a:rPr lang="fr-FR" dirty="0" err="1">
                <a:solidFill>
                  <a:schemeClr val="bg1"/>
                </a:solidFill>
              </a:rPr>
              <a:t>dédoublonnage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6026005" y="4869160"/>
            <a:ext cx="1800200" cy="1512168"/>
          </a:xfrm>
          <a:prstGeom prst="wedgeRoundRectCallout">
            <a:avLst>
              <a:gd name="adj1" fmla="val -29184"/>
              <a:gd name="adj2" fmla="val -79019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Consignes sur la transition bibliographique TB, mise en valeur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827584" y="5229200"/>
            <a:ext cx="2736304" cy="1440160"/>
          </a:xfrm>
          <a:prstGeom prst="wedgeRoundRectCallout">
            <a:avLst>
              <a:gd name="adj1" fmla="val -29184"/>
              <a:gd name="adj2" fmla="val -79019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Accès aux listes de Normes et référentiels par choix dans un menu déroulant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753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29" y="1052736"/>
            <a:ext cx="8316416" cy="545180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6554" y="188640"/>
            <a:ext cx="8229600" cy="864096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Onglet </a:t>
            </a:r>
            <a:r>
              <a:rPr lang="fr-FR" dirty="0" smtClean="0">
                <a:solidFill>
                  <a:srgbClr val="FFC000"/>
                </a:solidFill>
              </a:rPr>
              <a:t>Manuels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2555776" y="2059933"/>
            <a:ext cx="1800200" cy="1153958"/>
          </a:xfrm>
          <a:prstGeom prst="wedgeRoundRectCallout">
            <a:avLst>
              <a:gd name="adj1" fmla="val -30498"/>
              <a:gd name="adj2" fmla="val -88586"/>
              <a:gd name="adj3" fmla="val 1666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Toute documentation utile sur le catalogage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7343800" y="2636912"/>
            <a:ext cx="1800200" cy="1487897"/>
          </a:xfrm>
          <a:prstGeom prst="wedgeRoundRectCallout">
            <a:avLst>
              <a:gd name="adj1" fmla="val -41007"/>
              <a:gd name="adj2" fmla="val -73026"/>
              <a:gd name="adj3" fmla="val 1666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Toute documentation sur </a:t>
            </a:r>
            <a:r>
              <a:rPr lang="fr-FR" dirty="0" err="1" smtClean="0"/>
              <a:t>WinIBW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7133120" y="5013176"/>
            <a:ext cx="1800200" cy="1195399"/>
          </a:xfrm>
          <a:prstGeom prst="wedgeRoundRectCallout">
            <a:avLst>
              <a:gd name="adj1" fmla="val -39693"/>
              <a:gd name="adj2" fmla="val -74524"/>
              <a:gd name="adj3" fmla="val 1666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Accès aux documentations sur les applications associées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123728" y="5886623"/>
            <a:ext cx="2880320" cy="699273"/>
          </a:xfrm>
          <a:prstGeom prst="wedgeRoundRectCallout">
            <a:avLst>
              <a:gd name="adj1" fmla="val -28832"/>
              <a:gd name="adj2" fmla="val -72184"/>
              <a:gd name="adj3" fmla="val 1666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Des informations sur le réseau et la communication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2261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81" y="1244209"/>
            <a:ext cx="8801512" cy="488514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6554" y="188640"/>
            <a:ext cx="8229600" cy="864096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Onglet </a:t>
            </a:r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Autoformation</a:t>
            </a:r>
            <a:endParaRPr lang="fr-FR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2483768" y="4124809"/>
            <a:ext cx="1800200" cy="1153958"/>
          </a:xfrm>
          <a:prstGeom prst="wedgeRoundRectCallout">
            <a:avLst>
              <a:gd name="adj1" fmla="val -30498"/>
              <a:gd name="adj2" fmla="val -88586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Tous les mémos sur le catalogage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6394812" y="2106631"/>
            <a:ext cx="2380461" cy="864096"/>
          </a:xfrm>
          <a:prstGeom prst="wedgeRoundRectCallout">
            <a:avLst>
              <a:gd name="adj1" fmla="val -41007"/>
              <a:gd name="adj2" fmla="val -73026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 support de cours « catalogueur »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6975073" y="3686783"/>
            <a:ext cx="1800200" cy="1195399"/>
          </a:xfrm>
          <a:prstGeom prst="wedgeRoundRectCallout">
            <a:avLst>
              <a:gd name="adj1" fmla="val -39693"/>
              <a:gd name="adj2" fmla="val -74524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Les vidéos sur </a:t>
            </a:r>
            <a:r>
              <a:rPr lang="fr-FR" sz="1600" dirty="0" err="1" smtClean="0">
                <a:solidFill>
                  <a:schemeClr val="bg1"/>
                </a:solidFill>
              </a:rPr>
              <a:t>WinIBW</a:t>
            </a:r>
            <a:r>
              <a:rPr lang="fr-FR" sz="1600" dirty="0" smtClean="0">
                <a:solidFill>
                  <a:schemeClr val="bg1"/>
                </a:solidFill>
              </a:rPr>
              <a:t> et l’accès à moodle.abes.fr</a:t>
            </a:r>
            <a:endParaRPr lang="fr-F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499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43" y="897106"/>
            <a:ext cx="8028384" cy="577652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9527" y="33010"/>
            <a:ext cx="8229600" cy="864096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Onglet </a:t>
            </a:r>
            <a:r>
              <a:rPr lang="fr-FR" dirty="0" smtClean="0">
                <a:solidFill>
                  <a:schemeClr val="accent3"/>
                </a:solidFill>
              </a:rPr>
              <a:t>Contribution des </a:t>
            </a:r>
            <a:r>
              <a:rPr lang="fr-FR" dirty="0">
                <a:solidFill>
                  <a:schemeClr val="accent3"/>
                </a:solidFill>
              </a:rPr>
              <a:t>r</a:t>
            </a:r>
            <a:r>
              <a:rPr lang="fr-FR" dirty="0" smtClean="0">
                <a:solidFill>
                  <a:schemeClr val="accent3"/>
                </a:solidFill>
              </a:rPr>
              <a:t>éseaux</a:t>
            </a:r>
            <a:endParaRPr lang="fr-FR" dirty="0">
              <a:solidFill>
                <a:schemeClr val="accent3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7087816" y="5478228"/>
            <a:ext cx="1800200" cy="1195399"/>
          </a:xfrm>
          <a:prstGeom prst="wedgeRoundRectCallout">
            <a:avLst>
              <a:gd name="adj1" fmla="val -39693"/>
              <a:gd name="adj2" fmla="val -74524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Tous documents produits par le réseau pour « partage »</a:t>
            </a:r>
            <a:endParaRPr lang="fr-F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533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692696"/>
            <a:ext cx="8424936" cy="4997152"/>
          </a:xfrm>
        </p:spPr>
        <p:txBody>
          <a:bodyPr>
            <a:normAutofit fontScale="70000" lnSpcReduction="20000"/>
          </a:bodyPr>
          <a:lstStyle/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r>
              <a:rPr lang="fr-FR" sz="8700" i="1" dirty="0" smtClean="0">
                <a:solidFill>
                  <a:schemeClr val="accent6">
                    <a:lumMod val="75000"/>
                  </a:schemeClr>
                </a:solidFill>
              </a:rPr>
              <a:t>Des </a:t>
            </a:r>
            <a:r>
              <a:rPr lang="fr-FR" sz="8700" i="1" dirty="0">
                <a:solidFill>
                  <a:schemeClr val="accent6">
                    <a:lumMod val="75000"/>
                  </a:schemeClr>
                </a:solidFill>
              </a:rPr>
              <a:t>questions ? </a:t>
            </a:r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endParaRPr lang="fr-FR" dirty="0" smtClean="0"/>
          </a:p>
          <a:p>
            <a:pPr marL="0" indent="0" algn="r">
              <a:buNone/>
            </a:pPr>
            <a:endParaRPr lang="fr-FR" sz="5100" dirty="0" smtClean="0"/>
          </a:p>
          <a:p>
            <a:pPr marL="0" indent="0" algn="r">
              <a:buNone/>
            </a:pPr>
            <a:r>
              <a:rPr lang="fr-FR" sz="3800" dirty="0" smtClean="0"/>
              <a:t>Revoir </a:t>
            </a:r>
            <a:r>
              <a:rPr lang="fr-FR" sz="3800" dirty="0"/>
              <a:t>ce </a:t>
            </a:r>
            <a:r>
              <a:rPr lang="fr-FR" sz="3800" dirty="0" err="1" smtClean="0"/>
              <a:t>J.e</a:t>
            </a:r>
            <a:r>
              <a:rPr lang="fr-FR" sz="3800" dirty="0" smtClean="0"/>
              <a:t>-Cours </a:t>
            </a:r>
            <a:r>
              <a:rPr lang="fr-FR" sz="3800" dirty="0"/>
              <a:t>: </a:t>
            </a:r>
            <a:r>
              <a:rPr lang="fr-FR" sz="3800" dirty="0">
                <a:hlinkClick r:id="rId2"/>
              </a:rPr>
              <a:t>http://</a:t>
            </a:r>
            <a:r>
              <a:rPr lang="fr-FR" sz="3800" dirty="0" smtClean="0">
                <a:hlinkClick r:id="rId2"/>
              </a:rPr>
              <a:t>moodle.abes.fr/</a:t>
            </a:r>
            <a:endParaRPr lang="fr-FR" sz="3800" dirty="0"/>
          </a:p>
          <a:p>
            <a:pPr marL="0" indent="0" algn="r">
              <a:buNone/>
            </a:pPr>
            <a:endParaRPr lang="fr-FR" sz="3800" dirty="0" smtClean="0"/>
          </a:p>
          <a:p>
            <a:pPr marL="0" indent="0" algn="r">
              <a:buNone/>
            </a:pPr>
            <a:r>
              <a:rPr lang="fr-FR" sz="3800" dirty="0" smtClean="0"/>
              <a:t>Poser une question ultérieurement : </a:t>
            </a:r>
            <a:r>
              <a:rPr lang="fr-FR" sz="3800" dirty="0" err="1" smtClean="0"/>
              <a:t>ABESstp</a:t>
            </a:r>
            <a:r>
              <a:rPr lang="fr-FR" sz="3800" dirty="0" smtClean="0"/>
              <a:t> &gt; </a:t>
            </a:r>
            <a:r>
              <a:rPr lang="fr-FR" sz="3800" dirty="0" err="1" smtClean="0"/>
              <a:t>SudocPro</a:t>
            </a:r>
            <a:r>
              <a:rPr lang="fr-FR" sz="3800" dirty="0" smtClean="0"/>
              <a:t> &gt; Guide méthodologique</a:t>
            </a:r>
            <a:endParaRPr lang="fr-FR" sz="3800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973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4000" b="1" cap="al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plan</a:t>
            </a:r>
          </a:p>
        </p:txBody>
      </p:sp>
      <p:sp>
        <p:nvSpPr>
          <p:cNvPr id="16387" name="Espace réservé du contenu 2"/>
          <p:cNvSpPr>
            <a:spLocks noGrp="1"/>
          </p:cNvSpPr>
          <p:nvPr>
            <p:ph idx="1"/>
          </p:nvPr>
        </p:nvSpPr>
        <p:spPr>
          <a:xfrm>
            <a:off x="428624" y="1556792"/>
            <a:ext cx="8535864" cy="431060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defRPr/>
            </a:pP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Partie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 :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un nouveau design pour les pages 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d'accueil</a:t>
            </a:r>
          </a:p>
          <a:p>
            <a:pPr>
              <a:defRPr/>
            </a:pPr>
            <a:r>
              <a:rPr lang="fr-FR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Partie 2 : Une répartition des contenus par profil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Partie 3 : démonstration</a:t>
            </a:r>
            <a:endParaRPr lang="fr-FR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1024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8242175" cy="13620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sz="32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PARTIE 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1 : </a:t>
            </a:r>
            <a:b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un </a:t>
            </a:r>
            <a:r>
              <a:rPr lang="fr-FR" sz="32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nouveau design pour les pages 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d'accueil</a:t>
            </a:r>
            <a:endParaRPr lang="fr-FR" sz="32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17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8866" y="0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chemeClr val="accent2"/>
                </a:solidFill>
              </a:rPr>
              <a:t>Amélioration de l’ergonomie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5194" y="1196752"/>
            <a:ext cx="8495278" cy="52517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smtClean="0"/>
              <a:t>Volonté d’harmoniser tous nos sites et applications, et de suivre les principes de l’UX Design :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Un graphisme cohérent et homogène</a:t>
            </a:r>
          </a:p>
          <a:p>
            <a:r>
              <a:rPr lang="fr-FR" dirty="0" smtClean="0"/>
              <a:t>Un design épuré : contenu simple et clair, sans « </a:t>
            </a:r>
            <a:r>
              <a:rPr lang="fr-FR" dirty="0"/>
              <a:t>pollution visuelle</a:t>
            </a:r>
            <a:r>
              <a:rPr lang="fr-FR" dirty="0" smtClean="0"/>
              <a:t> » </a:t>
            </a:r>
          </a:p>
          <a:p>
            <a:r>
              <a:rPr lang="fr-FR" dirty="0" smtClean="0"/>
              <a:t>Des </a:t>
            </a:r>
            <a:r>
              <a:rPr lang="fr-FR" dirty="0"/>
              <a:t>règles d'</a:t>
            </a:r>
            <a:r>
              <a:rPr lang="fr-FR" dirty="0" err="1"/>
              <a:t>usabilité</a:t>
            </a:r>
            <a:endParaRPr lang="fr-FR" dirty="0" smtClean="0"/>
          </a:p>
          <a:p>
            <a:r>
              <a:rPr lang="fr-FR" smtClean="0"/>
              <a:t>Des </a:t>
            </a:r>
            <a:r>
              <a:rPr lang="fr-FR" dirty="0" smtClean="0"/>
              <a:t>interfaces « responsives » adaptées aux différents supports de visualisation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092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88772">
            <a:off x="319448" y="451924"/>
            <a:ext cx="5851704" cy="4748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78929">
            <a:off x="2879870" y="1506808"/>
            <a:ext cx="5908072" cy="490920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entagone 5"/>
          <p:cNvSpPr/>
          <p:nvPr/>
        </p:nvSpPr>
        <p:spPr>
          <a:xfrm>
            <a:off x="262714" y="332656"/>
            <a:ext cx="1368152" cy="360040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Avant</a:t>
            </a:r>
            <a:endParaRPr lang="fr-FR" sz="2800" dirty="0"/>
          </a:p>
        </p:txBody>
      </p:sp>
      <p:sp>
        <p:nvSpPr>
          <p:cNvPr id="7" name="Pentagone 6"/>
          <p:cNvSpPr/>
          <p:nvPr/>
        </p:nvSpPr>
        <p:spPr>
          <a:xfrm>
            <a:off x="1630866" y="2825935"/>
            <a:ext cx="1368152" cy="360040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Après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425485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99792" y="0"/>
            <a:ext cx="4372976" cy="78296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2"/>
                </a:solidFill>
              </a:rPr>
              <a:t>Onglets conservés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991792"/>
            <a:ext cx="6638925" cy="11049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918" y="2532663"/>
            <a:ext cx="6419850" cy="11620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4057906"/>
            <a:ext cx="6362700" cy="115252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018" y="5661248"/>
            <a:ext cx="6381750" cy="11334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9552" y="2192838"/>
            <a:ext cx="6102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6"/>
              </a:rPr>
              <a:t>http://documentation.abes.fr/sudoc/indexmanuels.htm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632383" y="664941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mtClean="0">
                <a:hlinkClick r:id="rId7"/>
              </a:rPr>
              <a:t>http://documentation.abes.fr/sudoc/index.htm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609357" y="3720736"/>
            <a:ext cx="6102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8"/>
              </a:rPr>
              <a:t>http://documentation.abes.fr/sudoc/indexautoformation.htm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609357" y="5310136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9"/>
              </a:rPr>
              <a:t>http://documentation.abes.fr/sudoc/indexContribReseau.htm</a:t>
            </a:r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7310134" y="67554"/>
            <a:ext cx="1728192" cy="1656184"/>
          </a:xfrm>
          <a:prstGeom prst="wedgeRoundRectCallout">
            <a:avLst>
              <a:gd name="adj1" fmla="val -42081"/>
              <a:gd name="adj2" fmla="val 71523"/>
              <a:gd name="adj3" fmla="val 1666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Aucun changement dans les liens </a:t>
            </a:r>
            <a:r>
              <a:rPr lang="fr-FR" dirty="0" err="1" smtClean="0"/>
              <a:t>URLs</a:t>
            </a:r>
            <a:r>
              <a:rPr lang="fr-FR" dirty="0" smtClean="0"/>
              <a:t> : </a:t>
            </a:r>
            <a:r>
              <a:rPr lang="fr-FR" b="1" dirty="0" smtClean="0"/>
              <a:t>aucune incidence sur vos favoris !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010762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62156"/>
            <a:ext cx="8229600" cy="99058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2"/>
                </a:solidFill>
              </a:rPr>
              <a:t>Accès à l'information déplacé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244953"/>
            <a:ext cx="3495339" cy="198069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6771" y="902363"/>
            <a:ext cx="3799222" cy="343417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4051735"/>
            <a:ext cx="3275693" cy="2494461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6774" y="5225159"/>
            <a:ext cx="4078362" cy="113750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Flèche vers le bas 10"/>
          <p:cNvSpPr/>
          <p:nvPr/>
        </p:nvSpPr>
        <p:spPr>
          <a:xfrm>
            <a:off x="1835696" y="3284984"/>
            <a:ext cx="648072" cy="648072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vers le bas 11"/>
          <p:cNvSpPr/>
          <p:nvPr/>
        </p:nvSpPr>
        <p:spPr>
          <a:xfrm>
            <a:off x="6261919" y="4432842"/>
            <a:ext cx="648072" cy="648072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6238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406900"/>
            <a:ext cx="8352928" cy="13620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sz="3200" dirty="0" err="1">
                <a:solidFill>
                  <a:schemeClr val="accent4">
                    <a:lumMod val="75000"/>
                  </a:schemeClr>
                </a:solidFill>
              </a:rPr>
              <a:t>PARtIE</a:t>
            </a:r>
            <a:r>
              <a:rPr lang="fr-FR" sz="3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sz="3200" dirty="0" smtClean="0">
                <a:solidFill>
                  <a:schemeClr val="accent4">
                    <a:lumMod val="75000"/>
                  </a:schemeClr>
                </a:solidFill>
              </a:rPr>
              <a:t>2 : </a:t>
            </a:r>
            <a:br>
              <a:rPr lang="fr-FR" sz="32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fr-FR" sz="3200" dirty="0" smtClean="0">
                <a:solidFill>
                  <a:schemeClr val="accent4">
                    <a:lumMod val="75000"/>
                  </a:schemeClr>
                </a:solidFill>
              </a:rPr>
              <a:t>Une </a:t>
            </a:r>
            <a:r>
              <a:rPr lang="fr-FR" sz="3200" dirty="0">
                <a:solidFill>
                  <a:schemeClr val="accent4">
                    <a:lumMod val="75000"/>
                  </a:schemeClr>
                </a:solidFill>
              </a:rPr>
              <a:t>répartition des contenus par profil</a:t>
            </a:r>
            <a:br>
              <a:rPr lang="fr-FR" sz="3200" dirty="0">
                <a:solidFill>
                  <a:schemeClr val="accent4">
                    <a:lumMod val="75000"/>
                  </a:schemeClr>
                </a:solidFill>
              </a:rPr>
            </a:br>
            <a:endParaRPr lang="fr-FR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27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8866" y="0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Rappel</a:t>
            </a:r>
            <a:endParaRPr lang="fr-F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5194" y="1196752"/>
            <a:ext cx="8495278" cy="554461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fr-FR" dirty="0" smtClean="0">
                <a:solidFill>
                  <a:schemeClr val="accent6"/>
                </a:solidFill>
              </a:rPr>
              <a:t>TOUT CE QU’UN UTILISATEUR DOIT SAVOIR se trouve consigné dans les documents de référence du GM</a:t>
            </a:r>
          </a:p>
          <a:p>
            <a:pPr marL="0" indent="0">
              <a:buNone/>
            </a:pPr>
            <a:endParaRPr lang="fr-FR" sz="1600" dirty="0"/>
          </a:p>
          <a:p>
            <a:r>
              <a:rPr lang="fr-FR" dirty="0" smtClean="0"/>
              <a:t>Des informations </a:t>
            </a:r>
            <a:r>
              <a:rPr lang="fr-FR" b="1" dirty="0" smtClean="0"/>
              <a:t>utiles aux activités de catalogage</a:t>
            </a:r>
          </a:p>
          <a:p>
            <a:pPr lvl="1"/>
            <a:r>
              <a:rPr lang="fr-FR" dirty="0" smtClean="0"/>
              <a:t>Formats, normes et règles de description</a:t>
            </a:r>
          </a:p>
          <a:p>
            <a:pPr lvl="1"/>
            <a:r>
              <a:rPr lang="fr-FR" dirty="0" smtClean="0"/>
              <a:t>Manuels sur l’appropriation des outils et circuits de signalement</a:t>
            </a:r>
          </a:p>
          <a:p>
            <a:pPr lvl="1"/>
            <a:r>
              <a:rPr lang="fr-FR" dirty="0" smtClean="0"/>
              <a:t>Mémos et tutoriels</a:t>
            </a:r>
          </a:p>
          <a:p>
            <a:pPr lvl="1"/>
            <a:r>
              <a:rPr lang="fr-FR" dirty="0" smtClean="0"/>
              <a:t>Espace de partage de supports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Des informations </a:t>
            </a:r>
            <a:r>
              <a:rPr lang="fr-FR" b="1" dirty="0" smtClean="0"/>
              <a:t>utiles aux fonctions spécifiques </a:t>
            </a:r>
            <a:r>
              <a:rPr lang="fr-FR" dirty="0" smtClean="0"/>
              <a:t>des « correspondants »</a:t>
            </a:r>
          </a:p>
          <a:p>
            <a:pPr lvl="1"/>
            <a:r>
              <a:rPr lang="fr-FR" dirty="0" smtClean="0"/>
              <a:t>Prêt entre bibliothèques, gestion des bibliothèques, gestion des login, chantiers qualité, </a:t>
            </a:r>
            <a:r>
              <a:rPr lang="fr-FR" dirty="0" err="1" smtClean="0"/>
              <a:t>webservices</a:t>
            </a:r>
            <a:r>
              <a:rPr lang="fr-FR" dirty="0" smtClean="0"/>
              <a:t> qualité, etc.</a:t>
            </a:r>
          </a:p>
        </p:txBody>
      </p:sp>
    </p:spTree>
    <p:extLst>
      <p:ext uri="{BB962C8B-B14F-4D97-AF65-F5344CB8AC3E}">
        <p14:creationId xmlns:p14="http://schemas.microsoft.com/office/powerpoint/2010/main" val="41313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Formation PPT" ma:contentTypeID="0x010100505AF35FDCA54D2FA379F261E520FD37003BA607584A07684089D0538041E4120804070802004495013D04E6D140B0554904C0AFA86A" ma:contentTypeVersion="56" ma:contentTypeDescription="" ma:contentTypeScope="" ma:versionID="1c03504b68392a89d66939aacc840962">
  <xsd:schema xmlns:xsd="http://www.w3.org/2001/XMLSchema" xmlns:xs="http://www.w3.org/2001/XMLSchema" xmlns:p="http://schemas.microsoft.com/office/2006/metadata/properties" xmlns:ns2="9cb235b8-7541-4a6e-b886-1bf4192805bd" xmlns:ns3="http://schemas.microsoft.com/sharepoint/v3/fields" xmlns:ns4="$ListId:Supports3;" targetNamespace="http://schemas.microsoft.com/office/2006/metadata/properties" ma:root="true" ma:fieldsID="6aceae313d6a2fe9b3a4b1bcbafcbc7e" ns2:_="" ns3:_="" ns4:_="">
    <xsd:import namespace="9cb235b8-7541-4a6e-b886-1bf4192805bd"/>
    <xsd:import namespace="http://schemas.microsoft.com/sharepoint/v3/fields"/>
    <xsd:import namespace="$ListId:Supports3;"/>
    <xsd:element name="properties">
      <xsd:complexType>
        <xsd:sequence>
          <xsd:element name="documentManagement">
            <xsd:complexType>
              <xsd:all>
                <xsd:element ref="ns2:Structure" minOccurs="0"/>
                <xsd:element ref="ns2:TRI" minOccurs="0"/>
                <xsd:element ref="ns2:Type_x0020_de_x0020_document_x0020_standard" minOccurs="0"/>
                <xsd:element ref="ns2:Etat_x0020_du_x0020_document" minOccurs="0"/>
                <xsd:element ref="ns2:Année" minOccurs="0"/>
                <xsd:element ref="ns3:_DCDateCreated" minOccurs="0"/>
                <xsd:element ref="ns2:Tags" minOccurs="0"/>
                <xsd:element ref="ns2:Lieu_x0020_de_x0020_la_x0020_formation" minOccurs="0"/>
                <xsd:element ref="ns2:N_x00b0__x0020_session" minOccurs="0"/>
                <xsd:element ref="ns4:Exaged_DocName" minOccurs="0"/>
                <xsd:element ref="ns2:Nom_x0020_de_x0020_la_x0020_form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b235b8-7541-4a6e-b886-1bf4192805bd" elementFormDefault="qualified">
    <xsd:import namespace="http://schemas.microsoft.com/office/2006/documentManagement/types"/>
    <xsd:import namespace="http://schemas.microsoft.com/office/infopath/2007/PartnerControls"/>
    <xsd:element name="Structure" ma:index="2" nillable="true" ma:displayName="Structure émettrice" ma:default="ABES" ma:format="Dropdown" ma:indexed="true" ma:internalName="Structure">
      <xsd:simpleType>
        <xsd:restriction base="dms:Choice">
          <xsd:enumeration value="ABES"/>
          <xsd:enumeration value="ADBU"/>
          <xsd:enumeration value="AMUE"/>
          <xsd:enumeration value="ANR"/>
          <xsd:enumeration value="BNF"/>
          <xsd:enumeration value="CERL"/>
          <xsd:enumeration value="CNRS"/>
          <xsd:enumeration value="CNRS-DIST"/>
          <xsd:enumeration value="Couperin"/>
          <xsd:enumeration value="Cellule budgétaire"/>
          <xsd:enumeration value="Cellule Communication"/>
          <xsd:enumeration value="Cellule Qualité"/>
          <xsd:enumeration value="CINES"/>
          <xsd:enumeration value="CRFCB"/>
          <xsd:enumeration value="CTLes"/>
          <xsd:enumeration value="DART"/>
          <xsd:enumeration value="DEP"/>
          <xsd:enumeration value="Direction"/>
          <xsd:enumeration value="DSG"/>
          <xsd:enumeration value="DSG - PACT"/>
          <xsd:enumeration value="DSG - Finances"/>
          <xsd:enumeration value="DSG - RH"/>
          <xsd:enumeration value="DSG - Secrétariat"/>
          <xsd:enumeration value="Dept ADELE"/>
          <xsd:enumeration value="DSI"/>
          <xsd:enumeration value="DSI - P2I"/>
          <xsd:enumeration value="DSI - PEM"/>
          <xsd:enumeration value="DSI - PSD"/>
          <xsd:enumeration value="DSI - PSIR"/>
          <xsd:enumeration value="DSIN - SSGI"/>
          <xsd:enumeration value="DSR"/>
          <xsd:enumeration value="DSR - Méta"/>
          <xsd:enumeration value="DSR - PFD"/>
          <xsd:enumeration value="DSR - PGC"/>
          <xsd:enumeration value="DSR - PGR"/>
          <xsd:enumeration value="DSR - PIT"/>
          <xsd:enumeration value="FILL"/>
          <xsd:enumeration value="INIST"/>
          <xsd:enumeration value="ISSN"/>
          <xsd:enumeration value="LIRM"/>
          <xsd:enumeration value="MCC"/>
          <xsd:enumeration value="MESR"/>
          <xsd:enumeration value="Mission évaluation"/>
          <xsd:enumeration value="Mission Normalisation"/>
          <xsd:enumeration value="Mission PEB"/>
          <xsd:enumeration value="Missions Projets Européens"/>
          <xsd:enumeration value="Mission Ressources Electroniques"/>
          <xsd:enumeration value="Mission Rétroconversion"/>
          <xsd:enumeration value="Mission SGB mutualisé"/>
          <xsd:enumeration value="Mission Sudoc PS"/>
          <xsd:enumeration value="Mission Thèses"/>
          <xsd:enumeration value="OCLC"/>
          <xsd:enumeration value="Réseau Calames"/>
          <xsd:enumeration value="Réseau Sudoc"/>
          <xsd:enumeration value="Réseau Sudoc-PS"/>
          <xsd:enumeration value="Réseau thèses"/>
          <xsd:enumeration value="RNSR"/>
          <xsd:enumeration value="Autre"/>
        </xsd:restriction>
      </xsd:simpleType>
    </xsd:element>
    <xsd:element name="TRI" ma:index="3" nillable="true" ma:displayName="Trigramme" ma:default="A renseigner" ma:format="Dropdown" ma:internalName="TRI">
      <xsd:simpleType>
        <xsd:restriction base="dms:Choice">
          <xsd:enumeration value="A renseigner"/>
          <xsd:enumeration value="ACT"/>
          <xsd:enumeration value="AFE"/>
          <xsd:enumeration value="AHE"/>
          <xsd:enumeration value="AJL"/>
          <xsd:enumeration value="ALM"/>
          <xsd:enumeration value="ALP"/>
          <xsd:enumeration value="AMZ"/>
          <xsd:enumeration value="BBR"/>
          <xsd:enumeration value="BEB"/>
          <xsd:enumeration value="BDE"/>
          <xsd:enumeration value="BML"/>
          <xsd:enumeration value="BTS"/>
          <xsd:enumeration value="CAD"/>
          <xsd:enumeration value="CBD"/>
          <xsd:enumeration value="CCI"/>
          <xsd:enumeration value="CDT"/>
          <xsd:enumeration value="CFY"/>
          <xsd:enumeration value="CLY"/>
          <xsd:enumeration value="CMC"/>
          <xsd:enumeration value="COU"/>
          <xsd:enumeration value="CPD"/>
          <xsd:enumeration value="CST"/>
          <xsd:enumeration value="DAN"/>
          <xsd:enumeration value="DBZ"/>
          <xsd:enumeration value="DED"/>
          <xsd:enumeration value="DOO"/>
          <xsd:enumeration value="DRY"/>
          <xsd:enumeration value="DSA"/>
          <xsd:enumeration value="ECU"/>
          <xsd:enumeration value="ECT"/>
          <xsd:enumeration value="EHR"/>
          <xsd:enumeration value="EMS"/>
          <xsd:enumeration value="ERM"/>
          <xsd:enumeration value="FBE"/>
          <xsd:enumeration value="FBT"/>
          <xsd:enumeration value="FCR"/>
          <xsd:enumeration value="FBR"/>
          <xsd:enumeration value="FML"/>
          <xsd:enumeration value="FPX"/>
          <xsd:enumeration value="GLT"/>
          <xsd:enumeration value="HLE"/>
          <xsd:enumeration value="HST"/>
          <xsd:enumeration value="IAN"/>
          <xsd:enumeration value="ILU"/>
          <xsd:enumeration value="IMN"/>
          <xsd:enumeration value="IMR"/>
          <xsd:enumeration value="JBN"/>
          <xsd:enumeration value="JCE"/>
          <xsd:enumeration value="JFH"/>
          <xsd:enumeration value="JFZ"/>
          <xsd:enumeration value="JGT"/>
          <xsd:enumeration value="JHN"/>
          <xsd:enumeration value="JKN"/>
          <xsd:enumeration value="JLR"/>
          <xsd:enumeration value="JLP"/>
          <xsd:enumeration value="JMF"/>
          <xsd:enumeration value="JML"/>
          <xsd:enumeration value="JNO"/>
          <xsd:enumeration value="JPA"/>
          <xsd:enumeration value="JVK"/>
          <xsd:enumeration value="KGX"/>
          <xsd:enumeration value="KMI"/>
          <xsd:enumeration value="LBL"/>
          <xsd:enumeration value="LBT"/>
          <xsd:enumeration value="LJZ"/>
          <xsd:enumeration value="LNA"/>
          <xsd:enumeration value="LPL"/>
          <xsd:enumeration value="MBA"/>
          <xsd:enumeration value="MBN"/>
          <xsd:enumeration value="MBT"/>
          <xsd:enumeration value="MCN"/>
          <xsd:enumeration value="MCO"/>
          <xsd:enumeration value="MCR"/>
          <xsd:enumeration value="MCS"/>
          <xsd:enumeration value="MGD"/>
          <xsd:enumeration value="MGT"/>
          <xsd:enumeration value="MGX"/>
          <xsd:enumeration value="MJN"/>
          <xsd:enumeration value="MLD"/>
          <xsd:enumeration value="MLP"/>
          <xsd:enumeration value="MPD"/>
          <xsd:enumeration value="MPN"/>
          <xsd:enumeration value="MPR"/>
          <xsd:enumeration value="MPT"/>
          <xsd:enumeration value="MRX"/>
          <xsd:enumeration value="MSR"/>
          <xsd:enumeration value="MTE"/>
          <xsd:enumeration value="NBD"/>
          <xsd:enumeration value="NBT"/>
          <xsd:enumeration value="OCN"/>
          <xsd:enumeration value="OKI"/>
          <xsd:enumeration value="OMZ"/>
          <xsd:enumeration value="ORX"/>
          <xsd:enumeration value="PDZ"/>
          <xsd:enumeration value="PFK"/>
          <xsd:enumeration value="PLP"/>
          <xsd:enumeration value="PMA"/>
          <xsd:enumeration value="PMI"/>
          <xsd:enumeration value="PML"/>
          <xsd:enumeration value="PPN"/>
          <xsd:enumeration value="PPO"/>
          <xsd:enumeration value="PPS"/>
          <xsd:enumeration value="RBD"/>
          <xsd:enumeration value="RJD"/>
          <xsd:enumeration value="ROA"/>
          <xsd:enumeration value="RPA"/>
          <xsd:enumeration value="RPT"/>
          <xsd:enumeration value="SBL"/>
          <xsd:enumeration value="SDT"/>
          <xsd:enumeration value="SGT"/>
          <xsd:enumeration value="SGY"/>
          <xsd:enumeration value="SPE"/>
          <xsd:enumeration value="SPR"/>
          <xsd:enumeration value="SRY"/>
          <xsd:enumeration value="TCN"/>
          <xsd:enumeration value="TDN"/>
          <xsd:enumeration value="TFU"/>
          <xsd:enumeration value="TMX"/>
          <xsd:enumeration value="VGO"/>
          <xsd:enumeration value="VSA"/>
          <xsd:enumeration value="YDD"/>
          <xsd:enumeration value="YNS"/>
        </xsd:restriction>
      </xsd:simpleType>
    </xsd:element>
    <xsd:element name="Type_x0020_de_x0020_document_x0020_standard" ma:index="4" nillable="true" ma:displayName="Type de document" ma:default="A renseigner" ma:format="Dropdown" ma:internalName="Type_x0020_de_x0020_document_x0020_standard">
      <xsd:simpleType>
        <xsd:restriction base="dms:Choice">
          <xsd:enumeration value="A renseigner"/>
          <xsd:enumeration value="Acte d'engagement"/>
          <xsd:enumeration value="Affichette porte"/>
          <xsd:enumeration value="Annexe"/>
          <xsd:enumeration value="Annexe 2"/>
          <xsd:enumeration value="Annuaire"/>
          <xsd:enumeration value="Avenant"/>
          <xsd:enumeration value="Avenant au marché"/>
          <xsd:enumeration value="BE"/>
          <xsd:enumeration value="Bon de livraison"/>
          <xsd:enumeration value="CCAP"/>
          <xsd:enumeration value="CCTP"/>
          <xsd:enumeration value="Chevalet"/>
          <xsd:enumeration value="Chrono"/>
          <xsd:enumeration value="Compte-rendu réunion"/>
          <xsd:enumeration value="Convention"/>
          <xsd:enumeration value="Courrier"/>
          <xsd:enumeration value="DC 1"/>
          <xsd:enumeration value="DC 2"/>
          <xsd:enumeration value="Demande de précisions"/>
          <xsd:enumeration value="Devis"/>
          <xsd:enumeration value="Diaporama Formation"/>
          <xsd:enumeration value="Documentation fonctionnelle"/>
          <xsd:enumeration value="Documentation technique"/>
          <xsd:enumeration value="Dossier de candidature"/>
          <xsd:enumeration value="Dossier d'exploitation"/>
          <xsd:enumeration value="Dossier de spécifications"/>
          <xsd:enumeration value="Dossier de recette"/>
          <xsd:enumeration value="Enquête"/>
          <xsd:enumeration value="Etiquette"/>
          <xsd:enumeration value="Etude"/>
          <xsd:enumeration value="Fiche application"/>
          <xsd:enumeration value="Fiche formateur"/>
          <xsd:enumeration value="Fiche projet"/>
          <xsd:enumeration value="Licence"/>
          <xsd:enumeration value="Manuel"/>
          <xsd:enumeration value="Norme"/>
          <xsd:enumeration value="Note"/>
          <xsd:enumeration value="Notification"/>
          <xsd:enumeration value="Notification rejet"/>
          <xsd:enumeration value="Ordre du jour réunion"/>
          <xsd:enumeration value="Organigramme"/>
          <xsd:enumeration value="Ouverture de plis"/>
          <xsd:enumeration value="Plan de formation"/>
          <xsd:enumeration value="Plan de communication"/>
          <xsd:enumeration value="Plaquette - brochure"/>
          <xsd:enumeration value="Présentation - Communication"/>
          <xsd:enumeration value="Procédure"/>
          <xsd:enumeration value="Programme (formation)"/>
          <xsd:enumeration value="Rapport"/>
          <xsd:enumeration value="Rapport d'activité"/>
          <xsd:enumeration value="Rapport de présentation"/>
          <xsd:enumeration value="Reconduction"/>
          <xsd:enumeration value="Revue application"/>
          <xsd:enumeration value="Support"/>
          <xsd:enumeration value="Tableau de bord"/>
          <xsd:enumeration value="Tableau de suivi"/>
          <xsd:enumeration value="TP Formation"/>
          <xsd:enumeration value="TP jeu1"/>
          <xsd:enumeration value="TP jeu2"/>
          <xsd:enumeration value="TP jeu3"/>
          <xsd:enumeration value="Tp jeu corsé"/>
          <xsd:enumeration value="Autre"/>
        </xsd:restriction>
      </xsd:simpleType>
    </xsd:element>
    <xsd:element name="Etat_x0020_du_x0020_document" ma:index="5" nillable="true" ma:displayName="Etat du document" ma:format="Dropdown" ma:internalName="Etat_x0020_du_x0020_document">
      <xsd:simpleType>
        <xsd:restriction base="dms:Choice">
          <xsd:enumeration value="Brouillon"/>
          <xsd:enumeration value="Document de travail"/>
          <xsd:enumeration value="Document préparatoire"/>
          <xsd:enumeration value="A valider"/>
          <xsd:enumeration value="Validé"/>
          <xsd:enumeration value="Diffusé"/>
          <xsd:enumeration value="Applicable"/>
          <xsd:enumeration value="Publié"/>
          <xsd:enumeration value="Périmé"/>
          <xsd:enumeration value="Version finale à conserver"/>
        </xsd:restriction>
      </xsd:simpleType>
    </xsd:element>
    <xsd:element name="Année" ma:index="6" nillable="true" ma:displayName="Année" ma:default="A renseigner" ma:format="Dropdown" ma:internalName="Ann_x00e9_e">
      <xsd:simpleType>
        <xsd:restriction base="dms:Choice">
          <xsd:enumeration value="A renseigner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  <xsd:enumeration value="2002"/>
          <xsd:enumeration value="2001"/>
          <xsd:enumeration value="2000"/>
          <xsd:enumeration value="1999"/>
          <xsd:enumeration value="1998"/>
          <xsd:enumeration value="1997"/>
          <xsd:enumeration value="1996"/>
          <xsd:enumeration value="1995"/>
        </xsd:restriction>
      </xsd:simpleType>
    </xsd:element>
    <xsd:element name="Tags" ma:index="10" nillable="true" ma:displayName="Tags" ma:internalName="Tags">
      <xsd:simpleType>
        <xsd:restriction base="dms:Text">
          <xsd:maxLength value="255"/>
        </xsd:restriction>
      </xsd:simpleType>
    </xsd:element>
    <xsd:element name="Lieu_x0020_de_x0020_la_x0020_formation" ma:index="11" nillable="true" ma:displayName="Lieu de la formation" ma:default="A renseigner" ma:format="Dropdown" ma:internalName="Lieu_x0020_de_x0020_la_x0020_formation">
      <xsd:simpleType>
        <xsd:restriction base="dms:Choice">
          <xsd:enumeration value="A renseigner"/>
          <xsd:enumeration value="Montpellier"/>
          <xsd:enumeration value="Paris"/>
        </xsd:restriction>
      </xsd:simpleType>
    </xsd:element>
    <xsd:element name="N_x00b0__x0020_session" ma:index="12" nillable="true" ma:displayName="N° session" ma:internalName="N_x00B0__x0020_session" ma:readOnly="false">
      <xsd:simpleType>
        <xsd:restriction base="dms:Text">
          <xsd:maxLength value="250"/>
        </xsd:restriction>
      </xsd:simpleType>
    </xsd:element>
    <xsd:element name="Nom_x0020_de_x0020_la_x0020_formation" ma:index="20" nillable="true" ma:displayName="Liste des formations" ma:default="A renseigner" ma:format="Dropdown" ma:internalName="Nom_x0020_de_x0020_la_x0020_formation">
      <xsd:simpleType>
        <xsd:restriction base="dms:Choice">
          <xsd:enumeration value="A renseigner"/>
          <xsd:enumeration value="Calames"/>
          <xsd:enumeration value="Collègues"/>
          <xsd:enumeration value="Coordi"/>
          <xsd:enumeration value="Coraut"/>
          <xsd:enumeration value="Immersion"/>
          <xsd:enumeration value="INIT"/>
          <xsd:enumeration value="Moodle"/>
          <xsd:enumeration value="RespCR"/>
          <xsd:enumeration value="STAR"/>
          <xsd:enumeration value="SUPEB"/>
          <xsd:enumeration value="WebDewey"/>
          <xsd:enumeration value="Webstats"/>
          <xsd:enumeration value="WinIBW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7" nillable="true" ma:displayName="Date de création" ma:default="[today]" ma:description="Date à laquelle la ressource a été créée" ma:format="DateOnly" ma:internalName="_DCDateCreat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$ListId:Supports3;" elementFormDefault="qualified">
    <xsd:import namespace="http://schemas.microsoft.com/office/2006/documentManagement/types"/>
    <xsd:import namespace="http://schemas.microsoft.com/office/infopath/2007/PartnerControls"/>
    <xsd:element name="Exaged_DocName" ma:index="14" nillable="true" ma:displayName="Nom du document" ma:hidden="true" ma:internalName="Exaged_Doc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Type de contenu"/>
        <xsd:element ref="dc:title" minOccurs="0" maxOccurs="1" ma:index="1" ma:displayName="Titre"/>
        <xsd:element ref="dc:subject" minOccurs="0" maxOccurs="1"/>
        <xsd:element ref="dc:description" minOccurs="0" maxOccurs="1" ma:index="8" ma:displayName="Commentaires"/>
        <xsd:element name="keywords" minOccurs="0" maxOccurs="1" type="xsd:string" ma:index="9" ma:displayName="Mots clé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eu_x0020_de_x0020_la_x0020_formation xmlns="9cb235b8-7541-4a6e-b886-1bf4192805bd">A renseigner</Lieu_x0020_de_x0020_la_x0020_formation>
    <Exaged_DocName xmlns="$ListId:Supports3;" xsi:nil="true"/>
    <Etat_x0020_du_x0020_document xmlns="9cb235b8-7541-4a6e-b886-1bf4192805bd">Document de travail</Etat_x0020_du_x0020_document>
    <Nom_x0020_de_x0020_la_x0020_formation xmlns="9cb235b8-7541-4a6e-b886-1bf4192805bd">A renseigner</Nom_x0020_de_x0020_la_x0020_formation>
    <TRI xmlns="9cb235b8-7541-4a6e-b886-1bf4192805bd">RPA</TRI>
    <Tags xmlns="9cb235b8-7541-4a6e-b886-1bf4192805bd" xsi:nil="true"/>
    <Structure xmlns="9cb235b8-7541-4a6e-b886-1bf4192805bd">ABES</Structure>
    <Type_x0020_de_x0020_document_x0020_standard xmlns="9cb235b8-7541-4a6e-b886-1bf4192805bd">Diaporama Formation</Type_x0020_de_x0020_document_x0020_standard>
    <Année xmlns="9cb235b8-7541-4a6e-b886-1bf4192805bd">2019</Année>
    <N_x00b0__x0020_session xmlns="9cb235b8-7541-4a6e-b886-1bf4192805bd" xsi:nil="true"/>
    <_DCDateCreated xmlns="http://schemas.microsoft.com/sharepoint/v3/fields">2019-09-09T22:00:00+00:00</_DCDateCreated>
  </documentManagement>
</p:properties>
</file>

<file path=customXml/itemProps1.xml><?xml version="1.0" encoding="utf-8"?>
<ds:datastoreItem xmlns:ds="http://schemas.openxmlformats.org/officeDocument/2006/customXml" ds:itemID="{633C7513-14A8-4550-AEDA-C4E9602D4A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BF29FA-E8A7-40D5-B533-C0A610EAC2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b235b8-7541-4a6e-b886-1bf4192805bd"/>
    <ds:schemaRef ds:uri="http://schemas.microsoft.com/sharepoint/v3/fields"/>
    <ds:schemaRef ds:uri="$ListId:Supports3;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1D3DA22-16E7-418E-A1F2-1C90A5F308B5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sharepoint/v3/fields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$ListId:Supports3;"/>
    <ds:schemaRef ds:uri="9cb235b8-7541-4a6e-b886-1bf4192805b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373</Words>
  <Application>Microsoft Office PowerPoint</Application>
  <PresentationFormat>Affichage à l'écran (4:3)</PresentationFormat>
  <Paragraphs>100</Paragraphs>
  <Slides>18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1" baseType="lpstr">
      <vt:lpstr>Arial</vt:lpstr>
      <vt:lpstr>Calibri</vt:lpstr>
      <vt:lpstr>Thème Office</vt:lpstr>
      <vt:lpstr>Présentation PowerPoint</vt:lpstr>
      <vt:lpstr>plan</vt:lpstr>
      <vt:lpstr>PARTIE 1 :  un nouveau design pour les pages d'accueil</vt:lpstr>
      <vt:lpstr>Amélioration de l’ergonomie</vt:lpstr>
      <vt:lpstr>Présentation PowerPoint</vt:lpstr>
      <vt:lpstr>Onglets conservés</vt:lpstr>
      <vt:lpstr>Accès à l'information déplacé</vt:lpstr>
      <vt:lpstr>PARtIE 2 :  Une répartition des contenus par profil </vt:lpstr>
      <vt:lpstr>Rappel</vt:lpstr>
      <vt:lpstr>Amélioration de l’accès aux contenus </vt:lpstr>
      <vt:lpstr>Portails par profil</vt:lpstr>
      <vt:lpstr>Portails par profil</vt:lpstr>
      <vt:lpstr>PARTIE 3 :  démonstration</vt:lpstr>
      <vt:lpstr>Onglet Aide au catalogage</vt:lpstr>
      <vt:lpstr>Onglet Manuels</vt:lpstr>
      <vt:lpstr>Onglet Autoformation</vt:lpstr>
      <vt:lpstr>Onglet Contribution des réseaux</vt:lpstr>
      <vt:lpstr>Présentation PowerPoint</vt:lpstr>
    </vt:vector>
  </TitlesOfParts>
  <Company>ABES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 Méthodologique</dc:title>
  <dc:creator>Olivier Kosinski</dc:creator>
  <cp:keywords/>
  <dc:description/>
  <cp:lastModifiedBy>Raphaelle Poveda</cp:lastModifiedBy>
  <cp:revision>71</cp:revision>
  <dcterms:created xsi:type="dcterms:W3CDTF">2014-12-08T14:08:59Z</dcterms:created>
  <dcterms:modified xsi:type="dcterms:W3CDTF">2019-09-26T10:55:06Z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0x010100505AF35FDCA54D2FA379F261E520FD37003BA607584A07684089D0538041E4120804070802004495013D04E6D140B0554904C0AFA86A</vt:lpwstr>
  </property>
</Properties>
</file>