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342" r:id="rId6"/>
    <p:sldId id="258" r:id="rId7"/>
    <p:sldId id="259" r:id="rId8"/>
    <p:sldId id="284" r:id="rId9"/>
    <p:sldId id="263" r:id="rId10"/>
    <p:sldId id="303" r:id="rId11"/>
    <p:sldId id="325" r:id="rId12"/>
    <p:sldId id="306" r:id="rId13"/>
    <p:sldId id="289" r:id="rId14"/>
    <p:sldId id="282" r:id="rId15"/>
    <p:sldId id="312" r:id="rId16"/>
    <p:sldId id="331" r:id="rId17"/>
    <p:sldId id="320" r:id="rId18"/>
    <p:sldId id="336" r:id="rId19"/>
    <p:sldId id="275" r:id="rId20"/>
    <p:sldId id="341" r:id="rId21"/>
    <p:sldId id="283" r:id="rId22"/>
    <p:sldId id="344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élie Faivre" initials="AF" lastIdx="6" clrIdx="0">
    <p:extLst>
      <p:ext uri="{19B8F6BF-5375-455C-9EA6-DF929625EA0E}">
        <p15:presenceInfo xmlns:p15="http://schemas.microsoft.com/office/powerpoint/2012/main" userId="S-1-5-21-116659660-2524593236-2569697501-28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228099"/>
    <a:srgbClr val="573C78"/>
    <a:srgbClr val="FFFF99"/>
    <a:srgbClr val="F79646"/>
    <a:srgbClr val="C0504D"/>
    <a:srgbClr val="B2B2B2"/>
    <a:srgbClr val="00B050"/>
    <a:srgbClr val="9CE0BB"/>
    <a:srgbClr val="05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967" autoAdjust="0"/>
  </p:normalViewPr>
  <p:slideViewPr>
    <p:cSldViewPr>
      <p:cViewPr varScale="1">
        <p:scale>
          <a:sx n="87" d="100"/>
          <a:sy n="87" d="100"/>
        </p:scale>
        <p:origin x="23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://documentation.abes.fr/sudoc/normes/Listes%20PPN%20autorit%C3%A9_r%C3%A9forme%20Rameau_13062019.xlsx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://documentation.abes.fr/sudoc/normes/Listes%20PPN%20autorit%C3%A9_r%C3%A9forme%20Rameau_13062019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D1D1C-97C6-4ED1-96B1-EC63C261A38F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4245077-642B-4643-824B-832647028524}">
      <dgm:prSet phldrT="[Texte]" custT="1"/>
      <dgm:spPr/>
      <dgm:t>
        <a:bodyPr/>
        <a:lstStyle/>
        <a:p>
          <a:endParaRPr lang="fr-FR" sz="3600" b="1" dirty="0" smtClean="0"/>
        </a:p>
        <a:p>
          <a:endParaRPr lang="fr-FR" sz="3600" b="1" dirty="0" smtClean="0"/>
        </a:p>
        <a:p>
          <a:r>
            <a:rPr lang="fr-FR" sz="3000" b="1" dirty="0" smtClean="0"/>
            <a:t>Réforme RAMEAU</a:t>
          </a:r>
        </a:p>
        <a:p>
          <a:r>
            <a:rPr lang="fr-FR" sz="3000" b="1" dirty="0" smtClean="0"/>
            <a:t>=</a:t>
          </a:r>
          <a:r>
            <a:rPr lang="fr-FR" sz="3000" dirty="0" smtClean="0"/>
            <a:t> </a:t>
          </a:r>
        </a:p>
        <a:p>
          <a:r>
            <a:rPr lang="fr-FR" sz="2300" b="1" dirty="0" smtClean="0">
              <a:solidFill>
                <a:schemeClr val="bg1"/>
              </a:solidFill>
            </a:rPr>
            <a:t>SIMPLIFICATION </a:t>
          </a:r>
        </a:p>
        <a:p>
          <a:r>
            <a:rPr lang="fr-FR" sz="2300" b="1" dirty="0" smtClean="0">
              <a:solidFill>
                <a:schemeClr val="bg1"/>
              </a:solidFill>
            </a:rPr>
            <a:t>DE</a:t>
          </a:r>
        </a:p>
        <a:p>
          <a:r>
            <a:rPr lang="fr-FR" sz="2300" b="1" dirty="0" smtClean="0">
              <a:solidFill>
                <a:schemeClr val="bg1"/>
              </a:solidFill>
            </a:rPr>
            <a:t> L’INDEXATION</a:t>
          </a:r>
        </a:p>
        <a:p>
          <a:r>
            <a:rPr lang="fr-FR" sz="2300" b="1" dirty="0" smtClean="0">
              <a:solidFill>
                <a:schemeClr val="bg1"/>
              </a:solidFill>
            </a:rPr>
            <a:t> MATIERE</a:t>
          </a:r>
          <a:endParaRPr lang="fr-FR" sz="2300" b="1" dirty="0">
            <a:solidFill>
              <a:schemeClr val="bg1"/>
            </a:solidFill>
          </a:endParaRPr>
        </a:p>
      </dgm:t>
    </dgm:pt>
    <dgm:pt modelId="{10278CA7-D5D2-4A69-802F-CF9B5B259A96}" type="parTrans" cxnId="{C1D405B5-55A3-42DF-98FC-D22B52450873}">
      <dgm:prSet/>
      <dgm:spPr/>
      <dgm:t>
        <a:bodyPr/>
        <a:lstStyle/>
        <a:p>
          <a:endParaRPr lang="fr-FR"/>
        </a:p>
      </dgm:t>
    </dgm:pt>
    <dgm:pt modelId="{97D3EA97-1E41-461E-8AB3-E54964900F46}" type="sibTrans" cxnId="{C1D405B5-55A3-42DF-98FC-D22B52450873}">
      <dgm:prSet/>
      <dgm:spPr/>
      <dgm:t>
        <a:bodyPr/>
        <a:lstStyle/>
        <a:p>
          <a:endParaRPr lang="fr-FR"/>
        </a:p>
      </dgm:t>
    </dgm:pt>
    <dgm:pt modelId="{6E0333C1-18D5-47E2-B693-E7B31245D975}">
      <dgm:prSet phldrT="[Texte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100" dirty="0" smtClean="0"/>
            <a:t>Vers un </a:t>
          </a:r>
          <a:r>
            <a:rPr lang="fr-FR" sz="2100" b="1" dirty="0" smtClean="0"/>
            <a:t>ensemble unique et cohérent de descripteurs</a:t>
          </a:r>
        </a:p>
      </dgm:t>
    </dgm:pt>
    <dgm:pt modelId="{C1940751-4EAF-478D-8955-2ECA3CAFF6DF}" type="parTrans" cxnId="{D6F180CB-36D2-4915-A9BF-16F750B86D33}">
      <dgm:prSet/>
      <dgm:spPr>
        <a:ln>
          <a:solidFill>
            <a:srgbClr val="4BACC6"/>
          </a:solidFill>
        </a:ln>
      </dgm:spPr>
      <dgm:t>
        <a:bodyPr/>
        <a:lstStyle/>
        <a:p>
          <a:endParaRPr lang="fr-FR"/>
        </a:p>
      </dgm:t>
    </dgm:pt>
    <dgm:pt modelId="{E527D3DD-FF74-4B39-9C69-72D9CB99A9D0}" type="sibTrans" cxnId="{D6F180CB-36D2-4915-A9BF-16F750B86D33}">
      <dgm:prSet/>
      <dgm:spPr/>
      <dgm:t>
        <a:bodyPr/>
        <a:lstStyle/>
        <a:p>
          <a:endParaRPr lang="fr-FR"/>
        </a:p>
      </dgm:t>
    </dgm:pt>
    <dgm:pt modelId="{7FE35242-D3CE-4F26-8AD2-8B9C603B5F16}">
      <dgm:prSet phldrT="[Texte]" custT="1"/>
      <dgm:spPr>
        <a:solidFill>
          <a:srgbClr val="F79646"/>
        </a:solidFill>
      </dgm:spPr>
      <dgm:t>
        <a:bodyPr/>
        <a:lstStyle/>
        <a:p>
          <a:r>
            <a:rPr lang="fr-FR" sz="2100" dirty="0" smtClean="0"/>
            <a:t>Vers la </a:t>
          </a:r>
          <a:r>
            <a:rPr lang="fr-FR" sz="2100" b="1" dirty="0" smtClean="0"/>
            <a:t>création de quatre référentiels distincts :</a:t>
          </a:r>
        </a:p>
        <a:p>
          <a:r>
            <a:rPr lang="fr-FR" sz="2100" b="1" dirty="0" smtClean="0"/>
            <a:t> </a:t>
          </a:r>
        </a:p>
        <a:p>
          <a:endParaRPr lang="fr-FR" sz="2100" b="1" dirty="0" smtClean="0"/>
        </a:p>
        <a:p>
          <a:endParaRPr lang="fr-FR" sz="2100" b="1" dirty="0" smtClean="0"/>
        </a:p>
      </dgm:t>
    </dgm:pt>
    <dgm:pt modelId="{81466F85-7B27-49D5-BE56-7D1C5360150F}" type="parTrans" cxnId="{3E3E12AF-83F9-45BF-883E-BABC09DB6042}">
      <dgm:prSet/>
      <dgm:spPr>
        <a:ln>
          <a:solidFill>
            <a:srgbClr val="4BACC6"/>
          </a:solidFill>
        </a:ln>
      </dgm:spPr>
      <dgm:t>
        <a:bodyPr/>
        <a:lstStyle/>
        <a:p>
          <a:endParaRPr lang="fr-FR"/>
        </a:p>
      </dgm:t>
    </dgm:pt>
    <dgm:pt modelId="{D1731CC7-2642-4D59-A4BC-C7F619D90377}" type="sibTrans" cxnId="{3E3E12AF-83F9-45BF-883E-BABC09DB6042}">
      <dgm:prSet/>
      <dgm:spPr/>
      <dgm:t>
        <a:bodyPr/>
        <a:lstStyle/>
        <a:p>
          <a:endParaRPr lang="fr-FR"/>
        </a:p>
      </dgm:t>
    </dgm:pt>
    <dgm:pt modelId="{4D5CE9F5-BC44-47D5-A30B-6F3163C83876}">
      <dgm:prSet custT="1"/>
      <dgm:spPr/>
      <dgm:t>
        <a:bodyPr/>
        <a:lstStyle/>
        <a:p>
          <a:r>
            <a:rPr lang="fr-FR" sz="2100" dirty="0" smtClean="0"/>
            <a:t>Vers un </a:t>
          </a:r>
          <a:r>
            <a:rPr lang="fr-FR" sz="2100" b="1" dirty="0" smtClean="0"/>
            <a:t>ordre unique de construction</a:t>
          </a:r>
          <a:r>
            <a:rPr lang="fr-FR" sz="2100" dirty="0" smtClean="0"/>
            <a:t> des chaînes d’indexation : </a:t>
          </a:r>
        </a:p>
        <a:p>
          <a:r>
            <a:rPr lang="fr-FR" sz="2000" b="0" dirty="0" smtClean="0"/>
            <a:t>concept -- lieu -- temps </a:t>
          </a:r>
          <a:endParaRPr lang="fr-FR" sz="2000" b="0" dirty="0"/>
        </a:p>
      </dgm:t>
    </dgm:pt>
    <dgm:pt modelId="{773362D1-942C-4715-9659-152B4448B349}" type="parTrans" cxnId="{947E6E49-1091-410D-8033-D72ACF16CB35}">
      <dgm:prSet/>
      <dgm:spPr>
        <a:ln>
          <a:solidFill>
            <a:srgbClr val="4BACC6"/>
          </a:solidFill>
        </a:ln>
      </dgm:spPr>
      <dgm:t>
        <a:bodyPr/>
        <a:lstStyle/>
        <a:p>
          <a:endParaRPr lang="fr-FR"/>
        </a:p>
      </dgm:t>
    </dgm:pt>
    <dgm:pt modelId="{1F054442-E58D-4E53-8E91-F1971FA6E57F}" type="sibTrans" cxnId="{947E6E49-1091-410D-8033-D72ACF16CB35}">
      <dgm:prSet/>
      <dgm:spPr/>
      <dgm:t>
        <a:bodyPr/>
        <a:lstStyle/>
        <a:p>
          <a:endParaRPr lang="fr-FR"/>
        </a:p>
      </dgm:t>
    </dgm:pt>
    <dgm:pt modelId="{8CFF0D98-5B85-41F0-8290-0D7F1AD1D861}" type="pres">
      <dgm:prSet presAssocID="{421D1D1C-97C6-4ED1-96B1-EC63C261A38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30699AA1-5194-44E4-AC8F-9FC766BF0873}" type="pres">
      <dgm:prSet presAssocID="{14245077-642B-4643-824B-832647028524}" presName="singleCycle" presStyleCnt="0"/>
      <dgm:spPr/>
    </dgm:pt>
    <dgm:pt modelId="{857411E3-AFA2-4D57-A645-60A368E40B77}" type="pres">
      <dgm:prSet presAssocID="{14245077-642B-4643-824B-832647028524}" presName="singleCenter" presStyleLbl="node1" presStyleIdx="0" presStyleCnt="4" custScaleX="130280" custScaleY="333333" custLinFactNeighborX="-49825" custLinFactNeighborY="-8203">
        <dgm:presLayoutVars>
          <dgm:chMax val="7"/>
          <dgm:chPref val="7"/>
        </dgm:presLayoutVars>
      </dgm:prSet>
      <dgm:spPr/>
      <dgm:t>
        <a:bodyPr/>
        <a:lstStyle/>
        <a:p>
          <a:endParaRPr lang="fr-FR"/>
        </a:p>
      </dgm:t>
    </dgm:pt>
    <dgm:pt modelId="{5EC79DE0-532C-415F-B44F-E0612397B4E7}" type="pres">
      <dgm:prSet presAssocID="{773362D1-942C-4715-9659-152B4448B349}" presName="Name56" presStyleLbl="parChTrans1D2" presStyleIdx="0" presStyleCnt="3"/>
      <dgm:spPr/>
      <dgm:t>
        <a:bodyPr/>
        <a:lstStyle/>
        <a:p>
          <a:endParaRPr lang="fr-FR"/>
        </a:p>
      </dgm:t>
    </dgm:pt>
    <dgm:pt modelId="{875EE816-4E8A-48E9-B36A-7ED278C924CC}" type="pres">
      <dgm:prSet presAssocID="{4D5CE9F5-BC44-47D5-A30B-6F3163C83876}" presName="text0" presStyleLbl="node1" presStyleIdx="1" presStyleCnt="4" custScaleX="325055" custScaleY="147561" custRadScaleRad="99723" custRadScaleInc="437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179FA0-8652-41D0-8DAE-6A5194C9BACA}" type="pres">
      <dgm:prSet presAssocID="{C1940751-4EAF-478D-8955-2ECA3CAFF6DF}" presName="Name56" presStyleLbl="parChTrans1D2" presStyleIdx="1" presStyleCnt="3"/>
      <dgm:spPr/>
      <dgm:t>
        <a:bodyPr/>
        <a:lstStyle/>
        <a:p>
          <a:endParaRPr lang="fr-FR"/>
        </a:p>
      </dgm:t>
    </dgm:pt>
    <dgm:pt modelId="{33A35870-8769-4AB5-806B-38C7A343CF90}" type="pres">
      <dgm:prSet presAssocID="{6E0333C1-18D5-47E2-B693-E7B31245D975}" presName="text0" presStyleLbl="node1" presStyleIdx="2" presStyleCnt="4" custScaleX="327125" custScaleY="153390" custRadScaleRad="74081" custRadScaleInc="4160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740B6D-EB7B-4255-A8A8-2C61A4E77D02}" type="pres">
      <dgm:prSet presAssocID="{81466F85-7B27-49D5-BE56-7D1C5360150F}" presName="Name56" presStyleLbl="parChTrans1D2" presStyleIdx="2" presStyleCnt="3"/>
      <dgm:spPr/>
      <dgm:t>
        <a:bodyPr/>
        <a:lstStyle/>
        <a:p>
          <a:endParaRPr lang="fr-FR"/>
        </a:p>
      </dgm:t>
    </dgm:pt>
    <dgm:pt modelId="{7948305A-6A76-4A54-BD11-C91AFF0CDF59}" type="pres">
      <dgm:prSet presAssocID="{7FE35242-D3CE-4F26-8AD2-8B9C603B5F16}" presName="text0" presStyleLbl="node1" presStyleIdx="3" presStyleCnt="4" custScaleX="325163" custScaleY="153724" custRadScaleRad="44724" custRadScaleInc="-2828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0B0EC6-B781-416F-BDD5-B3C64C72D6BB}" type="presOf" srcId="{421D1D1C-97C6-4ED1-96B1-EC63C261A38F}" destId="{8CFF0D98-5B85-41F0-8290-0D7F1AD1D861}" srcOrd="0" destOrd="0" presId="urn:microsoft.com/office/officeart/2008/layout/RadialCluster"/>
    <dgm:cxn modelId="{3E3E12AF-83F9-45BF-883E-BABC09DB6042}" srcId="{14245077-642B-4643-824B-832647028524}" destId="{7FE35242-D3CE-4F26-8AD2-8B9C603B5F16}" srcOrd="2" destOrd="0" parTransId="{81466F85-7B27-49D5-BE56-7D1C5360150F}" sibTransId="{D1731CC7-2642-4D59-A4BC-C7F619D90377}"/>
    <dgm:cxn modelId="{947E6E49-1091-410D-8033-D72ACF16CB35}" srcId="{14245077-642B-4643-824B-832647028524}" destId="{4D5CE9F5-BC44-47D5-A30B-6F3163C83876}" srcOrd="0" destOrd="0" parTransId="{773362D1-942C-4715-9659-152B4448B349}" sibTransId="{1F054442-E58D-4E53-8E91-F1971FA6E57F}"/>
    <dgm:cxn modelId="{C1D405B5-55A3-42DF-98FC-D22B52450873}" srcId="{421D1D1C-97C6-4ED1-96B1-EC63C261A38F}" destId="{14245077-642B-4643-824B-832647028524}" srcOrd="0" destOrd="0" parTransId="{10278CA7-D5D2-4A69-802F-CF9B5B259A96}" sibTransId="{97D3EA97-1E41-461E-8AB3-E54964900F46}"/>
    <dgm:cxn modelId="{D6F180CB-36D2-4915-A9BF-16F750B86D33}" srcId="{14245077-642B-4643-824B-832647028524}" destId="{6E0333C1-18D5-47E2-B693-E7B31245D975}" srcOrd="1" destOrd="0" parTransId="{C1940751-4EAF-478D-8955-2ECA3CAFF6DF}" sibTransId="{E527D3DD-FF74-4B39-9C69-72D9CB99A9D0}"/>
    <dgm:cxn modelId="{CBBB221B-002F-42AC-AA1F-EF5171DF690D}" type="presOf" srcId="{C1940751-4EAF-478D-8955-2ECA3CAFF6DF}" destId="{4C179FA0-8652-41D0-8DAE-6A5194C9BACA}" srcOrd="0" destOrd="0" presId="urn:microsoft.com/office/officeart/2008/layout/RadialCluster"/>
    <dgm:cxn modelId="{FF281653-DF2C-4671-8E20-9FB81B4D6F88}" type="presOf" srcId="{6E0333C1-18D5-47E2-B693-E7B31245D975}" destId="{33A35870-8769-4AB5-806B-38C7A343CF90}" srcOrd="0" destOrd="0" presId="urn:microsoft.com/office/officeart/2008/layout/RadialCluster"/>
    <dgm:cxn modelId="{91EFAC3D-C31D-4BDC-813D-CBA8053D749A}" type="presOf" srcId="{14245077-642B-4643-824B-832647028524}" destId="{857411E3-AFA2-4D57-A645-60A368E40B77}" srcOrd="0" destOrd="0" presId="urn:microsoft.com/office/officeart/2008/layout/RadialCluster"/>
    <dgm:cxn modelId="{5BA7FDBE-35B4-467F-91BF-9B8F8F23EE8D}" type="presOf" srcId="{7FE35242-D3CE-4F26-8AD2-8B9C603B5F16}" destId="{7948305A-6A76-4A54-BD11-C91AFF0CDF59}" srcOrd="0" destOrd="0" presId="urn:microsoft.com/office/officeart/2008/layout/RadialCluster"/>
    <dgm:cxn modelId="{1BD46A31-6586-48EE-AB2F-F7F6A23ADB14}" type="presOf" srcId="{4D5CE9F5-BC44-47D5-A30B-6F3163C83876}" destId="{875EE816-4E8A-48E9-B36A-7ED278C924CC}" srcOrd="0" destOrd="0" presId="urn:microsoft.com/office/officeart/2008/layout/RadialCluster"/>
    <dgm:cxn modelId="{C11BECB6-478E-49EE-9F71-5E6F4D81A963}" type="presOf" srcId="{81466F85-7B27-49D5-BE56-7D1C5360150F}" destId="{FD740B6D-EB7B-4255-A8A8-2C61A4E77D02}" srcOrd="0" destOrd="0" presId="urn:microsoft.com/office/officeart/2008/layout/RadialCluster"/>
    <dgm:cxn modelId="{F7C11D5E-A1D6-4D1B-B540-38A5B53D9B90}" type="presOf" srcId="{773362D1-942C-4715-9659-152B4448B349}" destId="{5EC79DE0-532C-415F-B44F-E0612397B4E7}" srcOrd="0" destOrd="0" presId="urn:microsoft.com/office/officeart/2008/layout/RadialCluster"/>
    <dgm:cxn modelId="{7F42C3AB-C603-4AE7-90CF-22CE9D18D74E}" type="presParOf" srcId="{8CFF0D98-5B85-41F0-8290-0D7F1AD1D861}" destId="{30699AA1-5194-44E4-AC8F-9FC766BF0873}" srcOrd="0" destOrd="0" presId="urn:microsoft.com/office/officeart/2008/layout/RadialCluster"/>
    <dgm:cxn modelId="{CD4D66AD-7BD6-490E-A9D8-B5643D434DCA}" type="presParOf" srcId="{30699AA1-5194-44E4-AC8F-9FC766BF0873}" destId="{857411E3-AFA2-4D57-A645-60A368E40B77}" srcOrd="0" destOrd="0" presId="urn:microsoft.com/office/officeart/2008/layout/RadialCluster"/>
    <dgm:cxn modelId="{1759CF7E-8BDA-44EF-9A5F-5D4695B2183D}" type="presParOf" srcId="{30699AA1-5194-44E4-AC8F-9FC766BF0873}" destId="{5EC79DE0-532C-415F-B44F-E0612397B4E7}" srcOrd="1" destOrd="0" presId="urn:microsoft.com/office/officeart/2008/layout/RadialCluster"/>
    <dgm:cxn modelId="{880902FB-9CA0-44DE-915A-0B3CC2C1C4BC}" type="presParOf" srcId="{30699AA1-5194-44E4-AC8F-9FC766BF0873}" destId="{875EE816-4E8A-48E9-B36A-7ED278C924CC}" srcOrd="2" destOrd="0" presId="urn:microsoft.com/office/officeart/2008/layout/RadialCluster"/>
    <dgm:cxn modelId="{F9454D7E-DCC4-4B8D-99B9-3E75015D0644}" type="presParOf" srcId="{30699AA1-5194-44E4-AC8F-9FC766BF0873}" destId="{4C179FA0-8652-41D0-8DAE-6A5194C9BACA}" srcOrd="3" destOrd="0" presId="urn:microsoft.com/office/officeart/2008/layout/RadialCluster"/>
    <dgm:cxn modelId="{BCB3362F-5C72-41F5-B8FB-F83866BFEC12}" type="presParOf" srcId="{30699AA1-5194-44E4-AC8F-9FC766BF0873}" destId="{33A35870-8769-4AB5-806B-38C7A343CF90}" srcOrd="4" destOrd="0" presId="urn:microsoft.com/office/officeart/2008/layout/RadialCluster"/>
    <dgm:cxn modelId="{848E8453-E5AB-4B7F-8180-A0842D89F634}" type="presParOf" srcId="{30699AA1-5194-44E4-AC8F-9FC766BF0873}" destId="{FD740B6D-EB7B-4255-A8A8-2C61A4E77D02}" srcOrd="5" destOrd="0" presId="urn:microsoft.com/office/officeart/2008/layout/RadialCluster"/>
    <dgm:cxn modelId="{6D9CAC01-0645-44EC-AE33-EBECAB11494F}" type="presParOf" srcId="{30699AA1-5194-44E4-AC8F-9FC766BF0873}" destId="{7948305A-6A76-4A54-BD11-C91AFF0CDF59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F05DA-5EA8-42CD-B930-120183B7DA2B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1514F8C3-D8B4-4FE1-89A3-75274B9A2B66}">
      <dgm:prSet phldrT="[Texte]"/>
      <dgm:spPr>
        <a:solidFill>
          <a:srgbClr val="47D872"/>
        </a:solidFill>
        <a:ln>
          <a:solidFill>
            <a:srgbClr val="47D872"/>
          </a:solidFill>
        </a:ln>
      </dgm:spPr>
      <dgm:t>
        <a:bodyPr/>
        <a:lstStyle/>
        <a:p>
          <a:r>
            <a:rPr lang="fr-FR" dirty="0" smtClean="0"/>
            <a:t>Fév./mars 2019</a:t>
          </a:r>
        </a:p>
        <a:p>
          <a:r>
            <a:rPr lang="fr-FR" b="1" dirty="0" smtClean="0"/>
            <a:t>AUTORITES</a:t>
          </a:r>
          <a:endParaRPr lang="fr-FR" b="1" dirty="0"/>
        </a:p>
      </dgm:t>
    </dgm:pt>
    <dgm:pt modelId="{DFF1EDE2-3A6F-4056-AC7A-95927BD01FED}" type="parTrans" cxnId="{6A05A6F8-01E7-4F6F-A1EE-49979589CF94}">
      <dgm:prSet/>
      <dgm:spPr/>
      <dgm:t>
        <a:bodyPr/>
        <a:lstStyle/>
        <a:p>
          <a:endParaRPr lang="fr-FR"/>
        </a:p>
      </dgm:t>
    </dgm:pt>
    <dgm:pt modelId="{066FB797-E6B9-4A4F-BEB1-062D037D1888}" type="sibTrans" cxnId="{6A05A6F8-01E7-4F6F-A1EE-49979589CF94}">
      <dgm:prSet/>
      <dgm:spPr/>
      <dgm:t>
        <a:bodyPr/>
        <a:lstStyle/>
        <a:p>
          <a:endParaRPr lang="fr-FR"/>
        </a:p>
      </dgm:t>
    </dgm:pt>
    <dgm:pt modelId="{DA728CD3-C5CC-4385-AFC9-FC64C8457E99}">
      <dgm:prSet phldrT="[Texte]" custT="1"/>
      <dgm:spPr>
        <a:noFill/>
        <a:ln>
          <a:solidFill>
            <a:srgbClr val="47D872"/>
          </a:solidFill>
        </a:ln>
      </dgm:spPr>
      <dgm:t>
        <a:bodyPr/>
        <a:lstStyle/>
        <a:p>
          <a:r>
            <a:rPr lang="fr-FR" sz="1500" b="1" dirty="0" smtClean="0"/>
            <a:t>Ouverture de toutes les autorités noms communs à la subdivision géographique </a:t>
          </a:r>
          <a:r>
            <a:rPr lang="fr-FR" sz="1100" dirty="0" smtClean="0"/>
            <a:t>(hors subdivisions aux lieux)</a:t>
          </a:r>
          <a:endParaRPr lang="fr-FR" sz="1100" dirty="0"/>
        </a:p>
      </dgm:t>
    </dgm:pt>
    <dgm:pt modelId="{C727BB50-B49B-49FB-89B6-532AEE8EC9C0}" type="parTrans" cxnId="{47625D0D-394A-4812-BD87-F5EA08F75EA0}">
      <dgm:prSet/>
      <dgm:spPr/>
      <dgm:t>
        <a:bodyPr/>
        <a:lstStyle/>
        <a:p>
          <a:endParaRPr lang="fr-FR"/>
        </a:p>
      </dgm:t>
    </dgm:pt>
    <dgm:pt modelId="{3A269F26-3222-4256-91CC-257C5D95F41A}" type="sibTrans" cxnId="{47625D0D-394A-4812-BD87-F5EA08F75EA0}">
      <dgm:prSet/>
      <dgm:spPr/>
      <dgm:t>
        <a:bodyPr/>
        <a:lstStyle/>
        <a:p>
          <a:endParaRPr lang="fr-FR"/>
        </a:p>
      </dgm:t>
    </dgm:pt>
    <dgm:pt modelId="{B50AC3D0-708B-4B7D-BF9A-F32EC9D87B7D}">
      <dgm:prSet phldrT="[Texte]"/>
      <dgm:spPr>
        <a:solidFill>
          <a:srgbClr val="47D872"/>
        </a:solidFill>
        <a:ln>
          <a:solidFill>
            <a:srgbClr val="47D872"/>
          </a:solidFill>
        </a:ln>
      </dgm:spPr>
      <dgm:t>
        <a:bodyPr/>
        <a:lstStyle/>
        <a:p>
          <a:r>
            <a:rPr lang="fr-FR" dirty="0" smtClean="0"/>
            <a:t>Fév./mars 2019</a:t>
          </a:r>
        </a:p>
        <a:p>
          <a:r>
            <a:rPr lang="fr-FR" dirty="0" smtClean="0"/>
            <a:t> </a:t>
          </a:r>
          <a:r>
            <a:rPr lang="fr-FR" b="1" dirty="0" smtClean="0"/>
            <a:t>AUTORITES</a:t>
          </a:r>
          <a:endParaRPr lang="fr-FR" b="1" dirty="0"/>
        </a:p>
      </dgm:t>
    </dgm:pt>
    <dgm:pt modelId="{AA2D12B4-9198-4BAE-AF9B-F0D350976784}" type="parTrans" cxnId="{265C9562-A173-43A1-A2EA-F99E985BCC78}">
      <dgm:prSet/>
      <dgm:spPr/>
      <dgm:t>
        <a:bodyPr/>
        <a:lstStyle/>
        <a:p>
          <a:endParaRPr lang="fr-FR"/>
        </a:p>
      </dgm:t>
    </dgm:pt>
    <dgm:pt modelId="{525F343B-ACCE-4A9F-A998-7F3A91F75BA0}" type="sibTrans" cxnId="{265C9562-A173-43A1-A2EA-F99E985BCC78}">
      <dgm:prSet/>
      <dgm:spPr/>
      <dgm:t>
        <a:bodyPr/>
        <a:lstStyle/>
        <a:p>
          <a:endParaRPr lang="fr-FR"/>
        </a:p>
      </dgm:t>
    </dgm:pt>
    <dgm:pt modelId="{453C56F2-6CBA-487E-8CD9-84CEDF9BAC8A}">
      <dgm:prSet phldrT="[Texte]"/>
      <dgm:spPr>
        <a:noFill/>
        <a:ln>
          <a:solidFill>
            <a:srgbClr val="47D872"/>
          </a:solidFill>
        </a:ln>
      </dgm:spPr>
      <dgm:t>
        <a:bodyPr/>
        <a:lstStyle/>
        <a:p>
          <a:r>
            <a:rPr lang="fr-FR" b="1" dirty="0" smtClean="0"/>
            <a:t>Autorisation de l'utilisation de toutes les autorités noms géographiques en subdivision</a:t>
          </a:r>
          <a:endParaRPr lang="fr-FR" dirty="0"/>
        </a:p>
      </dgm:t>
    </dgm:pt>
    <dgm:pt modelId="{2C951C52-89C1-4562-8E17-50BAB0529EF9}" type="parTrans" cxnId="{29ACD8D0-F2AD-4E32-AF58-CDB47B3F51FA}">
      <dgm:prSet/>
      <dgm:spPr/>
      <dgm:t>
        <a:bodyPr/>
        <a:lstStyle/>
        <a:p>
          <a:endParaRPr lang="fr-FR"/>
        </a:p>
      </dgm:t>
    </dgm:pt>
    <dgm:pt modelId="{8AD08C3D-E29B-4BCB-9C41-2AE0C0549E5F}" type="sibTrans" cxnId="{29ACD8D0-F2AD-4E32-AF58-CDB47B3F51FA}">
      <dgm:prSet/>
      <dgm:spPr/>
      <dgm:t>
        <a:bodyPr/>
        <a:lstStyle/>
        <a:p>
          <a:endParaRPr lang="fr-FR"/>
        </a:p>
      </dgm:t>
    </dgm:pt>
    <dgm:pt modelId="{147E7FF9-7660-4379-9EB5-DF606230AEB7}">
      <dgm:prSet phldrT="[Texte]"/>
      <dgm:spPr>
        <a:solidFill>
          <a:srgbClr val="47D872"/>
        </a:solidFill>
        <a:ln>
          <a:solidFill>
            <a:srgbClr val="47D872"/>
          </a:solidFill>
        </a:ln>
      </dgm:spPr>
      <dgm:t>
        <a:bodyPr/>
        <a:lstStyle/>
        <a:p>
          <a:r>
            <a:rPr lang="fr-FR" dirty="0" smtClean="0"/>
            <a:t>Mai 2019 </a:t>
          </a:r>
        </a:p>
        <a:p>
          <a:r>
            <a:rPr lang="fr-FR" b="1" dirty="0" smtClean="0"/>
            <a:t>AUTORITES</a:t>
          </a:r>
          <a:endParaRPr lang="fr-FR" b="1" dirty="0"/>
        </a:p>
      </dgm:t>
    </dgm:pt>
    <dgm:pt modelId="{499431A1-D96E-482E-8F81-8DBCCE3F8F70}" type="parTrans" cxnId="{570B3878-467F-4CE0-8723-22C01BA66486}">
      <dgm:prSet/>
      <dgm:spPr/>
      <dgm:t>
        <a:bodyPr/>
        <a:lstStyle/>
        <a:p>
          <a:endParaRPr lang="fr-FR"/>
        </a:p>
      </dgm:t>
    </dgm:pt>
    <dgm:pt modelId="{D6A05894-89BA-4D75-BC24-FF57FC163624}" type="sibTrans" cxnId="{570B3878-467F-4CE0-8723-22C01BA66486}">
      <dgm:prSet/>
      <dgm:spPr/>
      <dgm:t>
        <a:bodyPr/>
        <a:lstStyle/>
        <a:p>
          <a:endParaRPr lang="fr-FR"/>
        </a:p>
      </dgm:t>
    </dgm:pt>
    <dgm:pt modelId="{FF315C4A-0D02-4EB7-86A2-1C656C554860}">
      <dgm:prSet phldrT="[Texte]" custT="1"/>
      <dgm:spPr>
        <a:noFill/>
        <a:ln>
          <a:solidFill>
            <a:srgbClr val="47D872"/>
          </a:solidFill>
        </a:ln>
      </dgm:spPr>
      <dgm:t>
        <a:bodyPr/>
        <a:lstStyle/>
        <a:p>
          <a:r>
            <a:rPr lang="fr-FR" sz="1450" b="1" dirty="0" smtClean="0"/>
            <a:t>Disparition des subdivisions aux lieux qui sont devenues des noms communs comme les autres </a:t>
          </a:r>
          <a:r>
            <a:rPr lang="fr-FR" sz="1100" dirty="0" smtClean="0"/>
            <a:t>(utilisation en élément initial du point d'accès et ouverture à la </a:t>
          </a:r>
          <a:r>
            <a:rPr lang="fr-FR" sz="1100" dirty="0" err="1" smtClean="0"/>
            <a:t>subd</a:t>
          </a:r>
          <a:r>
            <a:rPr lang="fr-FR" sz="1100" dirty="0" smtClean="0"/>
            <a:t>. géographique)</a:t>
          </a:r>
          <a:endParaRPr lang="fr-FR" sz="1100" dirty="0"/>
        </a:p>
      </dgm:t>
    </dgm:pt>
    <dgm:pt modelId="{58066A93-5B40-4BAD-AA3F-A552C1A9B930}" type="parTrans" cxnId="{7FC50C43-129B-4840-AE6F-3448E030978F}">
      <dgm:prSet/>
      <dgm:spPr/>
      <dgm:t>
        <a:bodyPr/>
        <a:lstStyle/>
        <a:p>
          <a:endParaRPr lang="fr-FR"/>
        </a:p>
      </dgm:t>
    </dgm:pt>
    <dgm:pt modelId="{8AADCE65-EEF3-4ACF-8832-F7B7972F2AD6}" type="sibTrans" cxnId="{7FC50C43-129B-4840-AE6F-3448E030978F}">
      <dgm:prSet/>
      <dgm:spPr/>
      <dgm:t>
        <a:bodyPr/>
        <a:lstStyle/>
        <a:p>
          <a:endParaRPr lang="fr-FR"/>
        </a:p>
      </dgm:t>
    </dgm:pt>
    <dgm:pt modelId="{1C30E05A-3396-44B7-BA0E-15036D56C743}">
      <dgm:prSet/>
      <dgm:spPr>
        <a:solidFill>
          <a:srgbClr val="47D872"/>
        </a:solidFill>
        <a:ln>
          <a:solidFill>
            <a:srgbClr val="47D872"/>
          </a:solidFill>
        </a:ln>
      </dgm:spPr>
      <dgm:t>
        <a:bodyPr/>
        <a:lstStyle/>
        <a:p>
          <a:r>
            <a:rPr lang="fr-FR" dirty="0" smtClean="0"/>
            <a:t>Juin 2019</a:t>
          </a:r>
        </a:p>
        <a:p>
          <a:r>
            <a:rPr lang="fr-FR" b="1" dirty="0" smtClean="0"/>
            <a:t>AUTORITES</a:t>
          </a:r>
          <a:endParaRPr lang="fr-FR" b="1" dirty="0"/>
        </a:p>
      </dgm:t>
    </dgm:pt>
    <dgm:pt modelId="{4E021356-5B27-49E5-97D5-5E9B6DA90F71}" type="parTrans" cxnId="{B67FCFA7-7E1F-4DD1-A266-589BA2ED266F}">
      <dgm:prSet/>
      <dgm:spPr/>
      <dgm:t>
        <a:bodyPr/>
        <a:lstStyle/>
        <a:p>
          <a:endParaRPr lang="fr-FR"/>
        </a:p>
      </dgm:t>
    </dgm:pt>
    <dgm:pt modelId="{DCC9E016-7005-4DA6-B9FC-B991FF36CFA1}" type="sibTrans" cxnId="{B67FCFA7-7E1F-4DD1-A266-589BA2ED266F}">
      <dgm:prSet/>
      <dgm:spPr/>
      <dgm:t>
        <a:bodyPr/>
        <a:lstStyle/>
        <a:p>
          <a:endParaRPr lang="fr-FR"/>
        </a:p>
      </dgm:t>
    </dgm:pt>
    <dgm:pt modelId="{540AC0A7-B908-474E-AD08-B85435729D41}">
      <dgm:prSet custT="1"/>
      <dgm:spPr>
        <a:noFill/>
        <a:ln>
          <a:solidFill>
            <a:srgbClr val="47D872"/>
          </a:solidFill>
        </a:ln>
      </dgm:spPr>
      <dgm:t>
        <a:bodyPr/>
        <a:lstStyle/>
        <a:p>
          <a:r>
            <a:rPr lang="fr-FR" sz="1500" b="1" dirty="0" smtClean="0"/>
            <a:t>Retournement des autorités préconstruites "lieu -- nom commun" en "nom commun -- lieu"</a:t>
          </a:r>
          <a:endParaRPr lang="fr-FR" sz="1500" dirty="0"/>
        </a:p>
      </dgm:t>
    </dgm:pt>
    <dgm:pt modelId="{0964D10D-E270-4B2D-BE8B-F02C90F7C996}" type="parTrans" cxnId="{85EFD163-C432-46D8-AC06-6D844079EE88}">
      <dgm:prSet/>
      <dgm:spPr/>
      <dgm:t>
        <a:bodyPr/>
        <a:lstStyle/>
        <a:p>
          <a:endParaRPr lang="fr-FR"/>
        </a:p>
      </dgm:t>
    </dgm:pt>
    <dgm:pt modelId="{7BD9360E-C2DA-4D5C-A4A3-BD7D8696A846}" type="sibTrans" cxnId="{85EFD163-C432-46D8-AC06-6D844079EE88}">
      <dgm:prSet/>
      <dgm:spPr/>
      <dgm:t>
        <a:bodyPr/>
        <a:lstStyle/>
        <a:p>
          <a:endParaRPr lang="fr-FR"/>
        </a:p>
      </dgm:t>
    </dgm:pt>
    <dgm:pt modelId="{6FD73C87-DE82-4FFC-A715-846467D4E791}">
      <dgm:prSet phldrT="[Texte]"/>
      <dgm:spPr>
        <a:noFill/>
        <a:ln>
          <a:solidFill>
            <a:srgbClr val="47D872"/>
          </a:solidFill>
        </a:ln>
      </dgm:spPr>
      <dgm:t>
        <a:bodyPr/>
        <a:lstStyle/>
        <a:p>
          <a:r>
            <a:rPr lang="fr-FR" sz="1500" dirty="0" smtClean="0"/>
            <a:t>~ 47 000 notices d'autorité impactées</a:t>
          </a:r>
          <a:endParaRPr lang="fr-FR" sz="1500" dirty="0"/>
        </a:p>
      </dgm:t>
    </dgm:pt>
    <dgm:pt modelId="{C43D631C-4643-42C6-A263-A38C2B3B4AF6}" type="parTrans" cxnId="{E082DC43-26CB-4022-8D63-F5029DD458E4}">
      <dgm:prSet/>
      <dgm:spPr/>
      <dgm:t>
        <a:bodyPr/>
        <a:lstStyle/>
        <a:p>
          <a:endParaRPr lang="fr-FR"/>
        </a:p>
      </dgm:t>
    </dgm:pt>
    <dgm:pt modelId="{591B5299-56C3-4817-94A6-A19AFA2ABBEE}" type="sibTrans" cxnId="{E082DC43-26CB-4022-8D63-F5029DD458E4}">
      <dgm:prSet/>
      <dgm:spPr/>
      <dgm:t>
        <a:bodyPr/>
        <a:lstStyle/>
        <a:p>
          <a:endParaRPr lang="fr-FR"/>
        </a:p>
      </dgm:t>
    </dgm:pt>
    <dgm:pt modelId="{1A45867A-B9AC-4580-92FD-190C5DB0C6FE}">
      <dgm:prSet phldrT="[Texte]"/>
      <dgm:spPr>
        <a:noFill/>
        <a:ln>
          <a:solidFill>
            <a:srgbClr val="47D872"/>
          </a:solidFill>
        </a:ln>
      </dgm:spPr>
      <dgm:t>
        <a:bodyPr/>
        <a:lstStyle/>
        <a:p>
          <a:r>
            <a:rPr lang="fr-FR" dirty="0" smtClean="0"/>
            <a:t>~ 21 000 notices d'autorité impactées</a:t>
          </a:r>
          <a:endParaRPr lang="fr-FR" dirty="0"/>
        </a:p>
      </dgm:t>
    </dgm:pt>
    <dgm:pt modelId="{D812B231-00FE-4A09-84C4-C41EFAB5EAC2}" type="parTrans" cxnId="{68ED8570-2EA9-4254-B7F6-9E91B0F6D26E}">
      <dgm:prSet/>
      <dgm:spPr/>
      <dgm:t>
        <a:bodyPr/>
        <a:lstStyle/>
        <a:p>
          <a:endParaRPr lang="fr-FR"/>
        </a:p>
      </dgm:t>
    </dgm:pt>
    <dgm:pt modelId="{85958FF6-43C0-457F-86D7-5CA60CCCB4EE}" type="sibTrans" cxnId="{68ED8570-2EA9-4254-B7F6-9E91B0F6D26E}">
      <dgm:prSet/>
      <dgm:spPr/>
      <dgm:t>
        <a:bodyPr/>
        <a:lstStyle/>
        <a:p>
          <a:endParaRPr lang="fr-FR"/>
        </a:p>
      </dgm:t>
    </dgm:pt>
    <dgm:pt modelId="{BA41CED1-17C1-4EA8-B7A3-F42CA2F54F0E}">
      <dgm:prSet phldrT="[Texte]"/>
      <dgm:spPr>
        <a:noFill/>
        <a:ln>
          <a:solidFill>
            <a:srgbClr val="47D872"/>
          </a:solidFill>
        </a:ln>
      </dgm:spPr>
      <dgm:t>
        <a:bodyPr/>
        <a:lstStyle/>
        <a:p>
          <a:r>
            <a:rPr lang="fr-FR" sz="1500" dirty="0" smtClean="0"/>
            <a:t>158 notices d'autorité impactées</a:t>
          </a:r>
          <a:endParaRPr lang="fr-FR" sz="1500" dirty="0"/>
        </a:p>
      </dgm:t>
    </dgm:pt>
    <dgm:pt modelId="{CE7416B7-F1F5-4CAD-8A38-909CD1628265}" type="parTrans" cxnId="{7B87E19F-0F8E-4029-AFC5-B0D787501D9A}">
      <dgm:prSet/>
      <dgm:spPr/>
      <dgm:t>
        <a:bodyPr/>
        <a:lstStyle/>
        <a:p>
          <a:endParaRPr lang="fr-FR"/>
        </a:p>
      </dgm:t>
    </dgm:pt>
    <dgm:pt modelId="{901E6D94-2F18-4866-8ECF-C9628447E904}" type="sibTrans" cxnId="{7B87E19F-0F8E-4029-AFC5-B0D787501D9A}">
      <dgm:prSet/>
      <dgm:spPr/>
      <dgm:t>
        <a:bodyPr/>
        <a:lstStyle/>
        <a:p>
          <a:endParaRPr lang="fr-FR"/>
        </a:p>
      </dgm:t>
    </dgm:pt>
    <dgm:pt modelId="{E341D664-8AD7-4DA3-8DDE-A11ACA9AFD2E}">
      <dgm:prSet/>
      <dgm:spPr>
        <a:noFill/>
        <a:ln>
          <a:solidFill>
            <a:srgbClr val="47D872"/>
          </a:solidFill>
        </a:ln>
      </dgm:spPr>
      <dgm:t>
        <a:bodyPr/>
        <a:lstStyle/>
        <a:p>
          <a:endParaRPr lang="fr-FR" sz="1400" dirty="0"/>
        </a:p>
      </dgm:t>
    </dgm:pt>
    <dgm:pt modelId="{42FDE441-FD81-431B-980C-615C54B5214F}" type="parTrans" cxnId="{16DB95EA-A81B-4486-AD79-51D419F12695}">
      <dgm:prSet/>
      <dgm:spPr/>
      <dgm:t>
        <a:bodyPr/>
        <a:lstStyle/>
        <a:p>
          <a:endParaRPr lang="fr-FR"/>
        </a:p>
      </dgm:t>
    </dgm:pt>
    <dgm:pt modelId="{843902C2-2C54-497C-B03A-F514F7603D9D}" type="sibTrans" cxnId="{16DB95EA-A81B-4486-AD79-51D419F12695}">
      <dgm:prSet/>
      <dgm:spPr/>
      <dgm:t>
        <a:bodyPr/>
        <a:lstStyle/>
        <a:p>
          <a:endParaRPr lang="fr-FR"/>
        </a:p>
      </dgm:t>
    </dgm:pt>
    <dgm:pt modelId="{6DE7C345-550F-4234-B9F8-2B1AE0681D94}">
      <dgm:prSet phldrT="[Texte]"/>
      <dgm:spPr>
        <a:noFill/>
        <a:ln>
          <a:solidFill>
            <a:srgbClr val="47D872"/>
          </a:solidFill>
        </a:ln>
      </dgm:spPr>
      <dgm:t>
        <a:bodyPr/>
        <a:lstStyle/>
        <a:p>
          <a:endParaRPr lang="fr-FR" dirty="0"/>
        </a:p>
      </dgm:t>
    </dgm:pt>
    <dgm:pt modelId="{21EC1EA1-DD2D-4934-B77B-43084CD04133}" type="parTrans" cxnId="{23B55AC2-90C7-475C-9C6B-28CC6C4CCB04}">
      <dgm:prSet/>
      <dgm:spPr/>
      <dgm:t>
        <a:bodyPr/>
        <a:lstStyle/>
        <a:p>
          <a:endParaRPr lang="fr-FR"/>
        </a:p>
      </dgm:t>
    </dgm:pt>
    <dgm:pt modelId="{5EE5FD92-8253-47CB-8078-715BBA820270}" type="sibTrans" cxnId="{23B55AC2-90C7-475C-9C6B-28CC6C4CCB04}">
      <dgm:prSet/>
      <dgm:spPr/>
      <dgm:t>
        <a:bodyPr/>
        <a:lstStyle/>
        <a:p>
          <a:endParaRPr lang="fr-FR"/>
        </a:p>
      </dgm:t>
    </dgm:pt>
    <dgm:pt modelId="{1B9221C0-27E0-4EEB-9F01-6B7E10EAF5EA}">
      <dgm:prSet custT="1"/>
      <dgm:spPr/>
      <dgm:t>
        <a:bodyPr/>
        <a:lstStyle/>
        <a:p>
          <a:r>
            <a:rPr lang="fr-FR" sz="1500" dirty="0" smtClean="0"/>
            <a:t>~ 6300 notices d'autorités impactées</a:t>
          </a:r>
          <a:endParaRPr lang="fr-FR" sz="1500" dirty="0"/>
        </a:p>
      </dgm:t>
    </dgm:pt>
    <dgm:pt modelId="{F29CBDAA-0607-4EE4-98C8-F94378BAAB34}" type="parTrans" cxnId="{0E7A41E0-6B4F-4C82-8846-A0E7470B5936}">
      <dgm:prSet/>
      <dgm:spPr/>
      <dgm:t>
        <a:bodyPr/>
        <a:lstStyle/>
        <a:p>
          <a:endParaRPr lang="fr-FR"/>
        </a:p>
      </dgm:t>
    </dgm:pt>
    <dgm:pt modelId="{014D8F91-6080-430C-82D1-EB6B3B640860}" type="sibTrans" cxnId="{0E7A41E0-6B4F-4C82-8846-A0E7470B5936}">
      <dgm:prSet/>
      <dgm:spPr/>
      <dgm:t>
        <a:bodyPr/>
        <a:lstStyle/>
        <a:p>
          <a:endParaRPr lang="fr-FR"/>
        </a:p>
      </dgm:t>
    </dgm:pt>
    <dgm:pt modelId="{C4198C21-FCD7-4C96-B524-384BBF0DBE98}">
      <dgm:prSet custT="1"/>
      <dgm:spPr>
        <a:noFill/>
        <a:ln>
          <a:solidFill>
            <a:srgbClr val="47D872"/>
          </a:solidFill>
        </a:ln>
      </dgm:spPr>
      <dgm:t>
        <a:bodyPr/>
        <a:lstStyle/>
        <a:p>
          <a:endParaRPr lang="fr-FR" sz="1500" dirty="0"/>
        </a:p>
      </dgm:t>
    </dgm:pt>
    <dgm:pt modelId="{3C5B9425-19BC-46A9-8735-C822A3830BE2}" type="parTrans" cxnId="{1E34F0CF-6549-46B6-BDEE-F34A9D4714C0}">
      <dgm:prSet/>
      <dgm:spPr/>
      <dgm:t>
        <a:bodyPr/>
        <a:lstStyle/>
        <a:p>
          <a:endParaRPr lang="fr-FR"/>
        </a:p>
      </dgm:t>
    </dgm:pt>
    <dgm:pt modelId="{4931ECA3-BFFC-451C-8645-156EDD82A441}" type="sibTrans" cxnId="{1E34F0CF-6549-46B6-BDEE-F34A9D4714C0}">
      <dgm:prSet/>
      <dgm:spPr/>
      <dgm:t>
        <a:bodyPr/>
        <a:lstStyle/>
        <a:p>
          <a:endParaRPr lang="fr-FR"/>
        </a:p>
      </dgm:t>
    </dgm:pt>
    <dgm:pt modelId="{03DC6B38-1B2B-4DF1-B97B-2741BDF9D9F8}" type="pres">
      <dgm:prSet presAssocID="{852F05DA-5EA8-42CD-B930-120183B7DA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6E8707-709B-4DB1-BF94-D69F14229842}" type="pres">
      <dgm:prSet presAssocID="{1514F8C3-D8B4-4FE1-89A3-75274B9A2B66}" presName="composite" presStyleCnt="0"/>
      <dgm:spPr/>
    </dgm:pt>
    <dgm:pt modelId="{07F6085F-16E4-479F-BEA3-D01437FB60AC}" type="pres">
      <dgm:prSet presAssocID="{1514F8C3-D8B4-4FE1-89A3-75274B9A2B6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16C506-DAAC-4CAA-A073-256EBF6D8A74}" type="pres">
      <dgm:prSet presAssocID="{1514F8C3-D8B4-4FE1-89A3-75274B9A2B66}" presName="descendantText" presStyleLbl="alignAcc1" presStyleIdx="0" presStyleCnt="4" custLinFactNeighborY="6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F8935F-481F-4120-949E-D1476C0ED12B}" type="pres">
      <dgm:prSet presAssocID="{066FB797-E6B9-4A4F-BEB1-062D037D1888}" presName="sp" presStyleCnt="0"/>
      <dgm:spPr/>
    </dgm:pt>
    <dgm:pt modelId="{DBAD61C3-DD2C-412B-A03D-52FFE2CA24E9}" type="pres">
      <dgm:prSet presAssocID="{B50AC3D0-708B-4B7D-BF9A-F32EC9D87B7D}" presName="composite" presStyleCnt="0"/>
      <dgm:spPr/>
    </dgm:pt>
    <dgm:pt modelId="{8372207D-1C00-4203-99D5-C637D330D814}" type="pres">
      <dgm:prSet presAssocID="{B50AC3D0-708B-4B7D-BF9A-F32EC9D87B7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02A69E-D52E-4A70-A435-F0F53C9B22B1}" type="pres">
      <dgm:prSet presAssocID="{B50AC3D0-708B-4B7D-BF9A-F32EC9D87B7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C98591-A94A-4E04-848D-90DAC8F1F465}" type="pres">
      <dgm:prSet presAssocID="{525F343B-ACCE-4A9F-A998-7F3A91F75BA0}" presName="sp" presStyleCnt="0"/>
      <dgm:spPr/>
    </dgm:pt>
    <dgm:pt modelId="{64031944-A080-4075-B54D-5DCCD34FA4B0}" type="pres">
      <dgm:prSet presAssocID="{147E7FF9-7660-4379-9EB5-DF606230AEB7}" presName="composite" presStyleCnt="0"/>
      <dgm:spPr/>
    </dgm:pt>
    <dgm:pt modelId="{1526817F-D669-4F4D-BD47-915C100A7A6B}" type="pres">
      <dgm:prSet presAssocID="{147E7FF9-7660-4379-9EB5-DF606230AEB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B59645-E5ED-4E2F-A9D8-37B8483129DF}" type="pres">
      <dgm:prSet presAssocID="{147E7FF9-7660-4379-9EB5-DF606230AEB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FD8E79-7868-476C-9E19-85CBE4600E57}" type="pres">
      <dgm:prSet presAssocID="{D6A05894-89BA-4D75-BC24-FF57FC163624}" presName="sp" presStyleCnt="0"/>
      <dgm:spPr/>
    </dgm:pt>
    <dgm:pt modelId="{AE4B5D2F-DFFA-4127-8732-9D3C8D0C4858}" type="pres">
      <dgm:prSet presAssocID="{1C30E05A-3396-44B7-BA0E-15036D56C743}" presName="composite" presStyleCnt="0"/>
      <dgm:spPr/>
    </dgm:pt>
    <dgm:pt modelId="{D28D7E32-C09F-41D7-B0B6-DE1E88FA018D}" type="pres">
      <dgm:prSet presAssocID="{1C30E05A-3396-44B7-BA0E-15036D56C74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A15D39-B370-498E-AE45-302E3C4EA9B2}" type="pres">
      <dgm:prSet presAssocID="{1C30E05A-3396-44B7-BA0E-15036D56C74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70B3878-467F-4CE0-8723-22C01BA66486}" srcId="{852F05DA-5EA8-42CD-B930-120183B7DA2B}" destId="{147E7FF9-7660-4379-9EB5-DF606230AEB7}" srcOrd="2" destOrd="0" parTransId="{499431A1-D96E-482E-8F81-8DBCCE3F8F70}" sibTransId="{D6A05894-89BA-4D75-BC24-FF57FC163624}"/>
    <dgm:cxn modelId="{97563ED8-DA78-4589-80D2-EF29C9D3AC2A}" type="presOf" srcId="{6DE7C345-550F-4234-B9F8-2B1AE0681D94}" destId="{7002A69E-D52E-4A70-A435-F0F53C9B22B1}" srcOrd="0" destOrd="2" presId="urn:microsoft.com/office/officeart/2005/8/layout/chevron2"/>
    <dgm:cxn modelId="{85EFD163-C432-46D8-AC06-6D844079EE88}" srcId="{1C30E05A-3396-44B7-BA0E-15036D56C743}" destId="{540AC0A7-B908-474E-AD08-B85435729D41}" srcOrd="1" destOrd="0" parTransId="{0964D10D-E270-4B2D-BE8B-F02C90F7C996}" sibTransId="{7BD9360E-C2DA-4D5C-A4A3-BD7D8696A846}"/>
    <dgm:cxn modelId="{68ED8570-2EA9-4254-B7F6-9E91B0F6D26E}" srcId="{B50AC3D0-708B-4B7D-BF9A-F32EC9D87B7D}" destId="{1A45867A-B9AC-4580-92FD-190C5DB0C6FE}" srcOrd="1" destOrd="0" parTransId="{D812B231-00FE-4A09-84C4-C41EFAB5EAC2}" sibTransId="{85958FF6-43C0-457F-86D7-5CA60CCCB4EE}"/>
    <dgm:cxn modelId="{63F67357-7162-41A1-8C3B-C254F390D67D}" type="presOf" srcId="{BA41CED1-17C1-4EA8-B7A3-F42CA2F54F0E}" destId="{77B59645-E5ED-4E2F-A9D8-37B8483129DF}" srcOrd="0" destOrd="1" presId="urn:microsoft.com/office/officeart/2005/8/layout/chevron2"/>
    <dgm:cxn modelId="{29ACD8D0-F2AD-4E32-AF58-CDB47B3F51FA}" srcId="{B50AC3D0-708B-4B7D-BF9A-F32EC9D87B7D}" destId="{453C56F2-6CBA-487E-8CD9-84CEDF9BAC8A}" srcOrd="0" destOrd="0" parTransId="{2C951C52-89C1-4562-8E17-50BAB0529EF9}" sibTransId="{8AD08C3D-E29B-4BCB-9C41-2AE0C0549E5F}"/>
    <dgm:cxn modelId="{B67FCFA7-7E1F-4DD1-A266-589BA2ED266F}" srcId="{852F05DA-5EA8-42CD-B930-120183B7DA2B}" destId="{1C30E05A-3396-44B7-BA0E-15036D56C743}" srcOrd="3" destOrd="0" parTransId="{4E021356-5B27-49E5-97D5-5E9B6DA90F71}" sibTransId="{DCC9E016-7005-4DA6-B9FC-B991FF36CFA1}"/>
    <dgm:cxn modelId="{CC89A507-25DF-43FB-9966-C7F9498313BB}" type="presOf" srcId="{1C30E05A-3396-44B7-BA0E-15036D56C743}" destId="{D28D7E32-C09F-41D7-B0B6-DE1E88FA018D}" srcOrd="0" destOrd="0" presId="urn:microsoft.com/office/officeart/2005/8/layout/chevron2"/>
    <dgm:cxn modelId="{53AEC142-9CCA-4B8E-83B4-D326CBE697F0}" type="presOf" srcId="{E341D664-8AD7-4DA3-8DDE-A11ACA9AFD2E}" destId="{57A15D39-B370-498E-AE45-302E3C4EA9B2}" srcOrd="0" destOrd="3" presId="urn:microsoft.com/office/officeart/2005/8/layout/chevron2"/>
    <dgm:cxn modelId="{84247580-A185-44BD-AD28-422A545DAAF7}" type="presOf" srcId="{852F05DA-5EA8-42CD-B930-120183B7DA2B}" destId="{03DC6B38-1B2B-4DF1-B97B-2741BDF9D9F8}" srcOrd="0" destOrd="0" presId="urn:microsoft.com/office/officeart/2005/8/layout/chevron2"/>
    <dgm:cxn modelId="{E877DCF9-E028-4707-8326-8C212273C75B}" type="presOf" srcId="{6FD73C87-DE82-4FFC-A715-846467D4E791}" destId="{E916C506-DAAC-4CAA-A073-256EBF6D8A74}" srcOrd="0" destOrd="1" presId="urn:microsoft.com/office/officeart/2005/8/layout/chevron2"/>
    <dgm:cxn modelId="{B0E75199-9663-44C2-9FD1-D168C906CAB4}" type="presOf" srcId="{B50AC3D0-708B-4B7D-BF9A-F32EC9D87B7D}" destId="{8372207D-1C00-4203-99D5-C637D330D814}" srcOrd="0" destOrd="0" presId="urn:microsoft.com/office/officeart/2005/8/layout/chevron2"/>
    <dgm:cxn modelId="{DCEFFB80-21A8-4275-AE50-764A6EA20E43}" type="presOf" srcId="{C4198C21-FCD7-4C96-B524-384BBF0DBE98}" destId="{57A15D39-B370-498E-AE45-302E3C4EA9B2}" srcOrd="0" destOrd="0" presId="urn:microsoft.com/office/officeart/2005/8/layout/chevron2"/>
    <dgm:cxn modelId="{16422A6D-2058-4DBD-A02D-B6B6C6629C99}" type="presOf" srcId="{540AC0A7-B908-474E-AD08-B85435729D41}" destId="{57A15D39-B370-498E-AE45-302E3C4EA9B2}" srcOrd="0" destOrd="1" presId="urn:microsoft.com/office/officeart/2005/8/layout/chevron2"/>
    <dgm:cxn modelId="{23B55AC2-90C7-475C-9C6B-28CC6C4CCB04}" srcId="{B50AC3D0-708B-4B7D-BF9A-F32EC9D87B7D}" destId="{6DE7C345-550F-4234-B9F8-2B1AE0681D94}" srcOrd="2" destOrd="0" parTransId="{21EC1EA1-DD2D-4934-B77B-43084CD04133}" sibTransId="{5EE5FD92-8253-47CB-8078-715BBA820270}"/>
    <dgm:cxn modelId="{9AF12AFC-6377-4BBB-995C-357F0F693C3E}" type="presOf" srcId="{1A45867A-B9AC-4580-92FD-190C5DB0C6FE}" destId="{7002A69E-D52E-4A70-A435-F0F53C9B22B1}" srcOrd="0" destOrd="1" presId="urn:microsoft.com/office/officeart/2005/8/layout/chevron2"/>
    <dgm:cxn modelId="{7FC50C43-129B-4840-AE6F-3448E030978F}" srcId="{147E7FF9-7660-4379-9EB5-DF606230AEB7}" destId="{FF315C4A-0D02-4EB7-86A2-1C656C554860}" srcOrd="0" destOrd="0" parTransId="{58066A93-5B40-4BAD-AA3F-A552C1A9B930}" sibTransId="{8AADCE65-EEF3-4ACF-8832-F7B7972F2AD6}"/>
    <dgm:cxn modelId="{024D93A2-B4BE-44C5-A68A-D26316F99C02}" type="presOf" srcId="{147E7FF9-7660-4379-9EB5-DF606230AEB7}" destId="{1526817F-D669-4F4D-BD47-915C100A7A6B}" srcOrd="0" destOrd="0" presId="urn:microsoft.com/office/officeart/2005/8/layout/chevron2"/>
    <dgm:cxn modelId="{05168A82-F26C-4EB4-81C9-07596B79D403}" type="presOf" srcId="{DA728CD3-C5CC-4385-AFC9-FC64C8457E99}" destId="{E916C506-DAAC-4CAA-A073-256EBF6D8A74}" srcOrd="0" destOrd="0" presId="urn:microsoft.com/office/officeart/2005/8/layout/chevron2"/>
    <dgm:cxn modelId="{E082DC43-26CB-4022-8D63-F5029DD458E4}" srcId="{1514F8C3-D8B4-4FE1-89A3-75274B9A2B66}" destId="{6FD73C87-DE82-4FFC-A715-846467D4E791}" srcOrd="1" destOrd="0" parTransId="{C43D631C-4643-42C6-A263-A38C2B3B4AF6}" sibTransId="{591B5299-56C3-4817-94A6-A19AFA2ABBEE}"/>
    <dgm:cxn modelId="{D57186DC-517F-4AD2-9522-8B252DC8D979}" type="presOf" srcId="{1514F8C3-D8B4-4FE1-89A3-75274B9A2B66}" destId="{07F6085F-16E4-479F-BEA3-D01437FB60AC}" srcOrd="0" destOrd="0" presId="urn:microsoft.com/office/officeart/2005/8/layout/chevron2"/>
    <dgm:cxn modelId="{16DB95EA-A81B-4486-AD79-51D419F12695}" srcId="{1C30E05A-3396-44B7-BA0E-15036D56C743}" destId="{E341D664-8AD7-4DA3-8DDE-A11ACA9AFD2E}" srcOrd="3" destOrd="0" parTransId="{42FDE441-FD81-431B-980C-615C54B5214F}" sibTransId="{843902C2-2C54-497C-B03A-F514F7603D9D}"/>
    <dgm:cxn modelId="{6A05A6F8-01E7-4F6F-A1EE-49979589CF94}" srcId="{852F05DA-5EA8-42CD-B930-120183B7DA2B}" destId="{1514F8C3-D8B4-4FE1-89A3-75274B9A2B66}" srcOrd="0" destOrd="0" parTransId="{DFF1EDE2-3A6F-4056-AC7A-95927BD01FED}" sibTransId="{066FB797-E6B9-4A4F-BEB1-062D037D1888}"/>
    <dgm:cxn modelId="{265C9562-A173-43A1-A2EA-F99E985BCC78}" srcId="{852F05DA-5EA8-42CD-B930-120183B7DA2B}" destId="{B50AC3D0-708B-4B7D-BF9A-F32EC9D87B7D}" srcOrd="1" destOrd="0" parTransId="{AA2D12B4-9198-4BAE-AF9B-F0D350976784}" sibTransId="{525F343B-ACCE-4A9F-A998-7F3A91F75BA0}"/>
    <dgm:cxn modelId="{481B610A-7BA5-4AEE-9598-A885F8A0E190}" type="presOf" srcId="{FF315C4A-0D02-4EB7-86A2-1C656C554860}" destId="{77B59645-E5ED-4E2F-A9D8-37B8483129DF}" srcOrd="0" destOrd="0" presId="urn:microsoft.com/office/officeart/2005/8/layout/chevron2"/>
    <dgm:cxn modelId="{A97C9926-4154-4B20-A24B-484934823353}" type="presOf" srcId="{453C56F2-6CBA-487E-8CD9-84CEDF9BAC8A}" destId="{7002A69E-D52E-4A70-A435-F0F53C9B22B1}" srcOrd="0" destOrd="0" presId="urn:microsoft.com/office/officeart/2005/8/layout/chevron2"/>
    <dgm:cxn modelId="{47625D0D-394A-4812-BD87-F5EA08F75EA0}" srcId="{1514F8C3-D8B4-4FE1-89A3-75274B9A2B66}" destId="{DA728CD3-C5CC-4385-AFC9-FC64C8457E99}" srcOrd="0" destOrd="0" parTransId="{C727BB50-B49B-49FB-89B6-532AEE8EC9C0}" sibTransId="{3A269F26-3222-4256-91CC-257C5D95F41A}"/>
    <dgm:cxn modelId="{7B87E19F-0F8E-4029-AFC5-B0D787501D9A}" srcId="{147E7FF9-7660-4379-9EB5-DF606230AEB7}" destId="{BA41CED1-17C1-4EA8-B7A3-F42CA2F54F0E}" srcOrd="1" destOrd="0" parTransId="{CE7416B7-F1F5-4CAD-8A38-909CD1628265}" sibTransId="{901E6D94-2F18-4866-8ECF-C9628447E904}"/>
    <dgm:cxn modelId="{1E34F0CF-6549-46B6-BDEE-F34A9D4714C0}" srcId="{1C30E05A-3396-44B7-BA0E-15036D56C743}" destId="{C4198C21-FCD7-4C96-B524-384BBF0DBE98}" srcOrd="0" destOrd="0" parTransId="{3C5B9425-19BC-46A9-8735-C822A3830BE2}" sibTransId="{4931ECA3-BFFC-451C-8645-156EDD82A441}"/>
    <dgm:cxn modelId="{0E7A41E0-6B4F-4C82-8846-A0E7470B5936}" srcId="{1C30E05A-3396-44B7-BA0E-15036D56C743}" destId="{1B9221C0-27E0-4EEB-9F01-6B7E10EAF5EA}" srcOrd="2" destOrd="0" parTransId="{F29CBDAA-0607-4EE4-98C8-F94378BAAB34}" sibTransId="{014D8F91-6080-430C-82D1-EB6B3B640860}"/>
    <dgm:cxn modelId="{895792B3-7968-4BF5-9E31-CD1AA21DAC76}" type="presOf" srcId="{1B9221C0-27E0-4EEB-9F01-6B7E10EAF5EA}" destId="{57A15D39-B370-498E-AE45-302E3C4EA9B2}" srcOrd="0" destOrd="2" presId="urn:microsoft.com/office/officeart/2005/8/layout/chevron2"/>
    <dgm:cxn modelId="{20C01792-7AA1-426D-B6B7-AC242D321BD7}" type="presParOf" srcId="{03DC6B38-1B2B-4DF1-B97B-2741BDF9D9F8}" destId="{EE6E8707-709B-4DB1-BF94-D69F14229842}" srcOrd="0" destOrd="0" presId="urn:microsoft.com/office/officeart/2005/8/layout/chevron2"/>
    <dgm:cxn modelId="{6A3F273E-51B4-484C-A74F-80374A5C712E}" type="presParOf" srcId="{EE6E8707-709B-4DB1-BF94-D69F14229842}" destId="{07F6085F-16E4-479F-BEA3-D01437FB60AC}" srcOrd="0" destOrd="0" presId="urn:microsoft.com/office/officeart/2005/8/layout/chevron2"/>
    <dgm:cxn modelId="{FE5C4219-614F-4859-8251-2060F572B502}" type="presParOf" srcId="{EE6E8707-709B-4DB1-BF94-D69F14229842}" destId="{E916C506-DAAC-4CAA-A073-256EBF6D8A74}" srcOrd="1" destOrd="0" presId="urn:microsoft.com/office/officeart/2005/8/layout/chevron2"/>
    <dgm:cxn modelId="{63FA6999-3D5C-4A46-888A-E1565A08A446}" type="presParOf" srcId="{03DC6B38-1B2B-4DF1-B97B-2741BDF9D9F8}" destId="{E5F8935F-481F-4120-949E-D1476C0ED12B}" srcOrd="1" destOrd="0" presId="urn:microsoft.com/office/officeart/2005/8/layout/chevron2"/>
    <dgm:cxn modelId="{71D9A6A0-0B1B-465D-9B4B-1C3DD293BE6C}" type="presParOf" srcId="{03DC6B38-1B2B-4DF1-B97B-2741BDF9D9F8}" destId="{DBAD61C3-DD2C-412B-A03D-52FFE2CA24E9}" srcOrd="2" destOrd="0" presId="urn:microsoft.com/office/officeart/2005/8/layout/chevron2"/>
    <dgm:cxn modelId="{86679B3A-85CF-4888-88CF-D81E2F15B57D}" type="presParOf" srcId="{DBAD61C3-DD2C-412B-A03D-52FFE2CA24E9}" destId="{8372207D-1C00-4203-99D5-C637D330D814}" srcOrd="0" destOrd="0" presId="urn:microsoft.com/office/officeart/2005/8/layout/chevron2"/>
    <dgm:cxn modelId="{AB7F255B-71D2-4E81-9739-5DAEFFBF60C3}" type="presParOf" srcId="{DBAD61C3-DD2C-412B-A03D-52FFE2CA24E9}" destId="{7002A69E-D52E-4A70-A435-F0F53C9B22B1}" srcOrd="1" destOrd="0" presId="urn:microsoft.com/office/officeart/2005/8/layout/chevron2"/>
    <dgm:cxn modelId="{A4C4B3D1-3A9A-415C-B41F-E621C4570C1C}" type="presParOf" srcId="{03DC6B38-1B2B-4DF1-B97B-2741BDF9D9F8}" destId="{98C98591-A94A-4E04-848D-90DAC8F1F465}" srcOrd="3" destOrd="0" presId="urn:microsoft.com/office/officeart/2005/8/layout/chevron2"/>
    <dgm:cxn modelId="{7BEF71A8-6776-4FFA-985F-2C5595C2C2B0}" type="presParOf" srcId="{03DC6B38-1B2B-4DF1-B97B-2741BDF9D9F8}" destId="{64031944-A080-4075-B54D-5DCCD34FA4B0}" srcOrd="4" destOrd="0" presId="urn:microsoft.com/office/officeart/2005/8/layout/chevron2"/>
    <dgm:cxn modelId="{240DE781-F2D2-4EA7-BD9A-00896743EFDD}" type="presParOf" srcId="{64031944-A080-4075-B54D-5DCCD34FA4B0}" destId="{1526817F-D669-4F4D-BD47-915C100A7A6B}" srcOrd="0" destOrd="0" presId="urn:microsoft.com/office/officeart/2005/8/layout/chevron2"/>
    <dgm:cxn modelId="{E6245C92-F151-4AEA-A72F-5EE6FDCCFB75}" type="presParOf" srcId="{64031944-A080-4075-B54D-5DCCD34FA4B0}" destId="{77B59645-E5ED-4E2F-A9D8-37B8483129DF}" srcOrd="1" destOrd="0" presId="urn:microsoft.com/office/officeart/2005/8/layout/chevron2"/>
    <dgm:cxn modelId="{C3ACFAA5-1712-4AD6-9F83-57986F6D1E08}" type="presParOf" srcId="{03DC6B38-1B2B-4DF1-B97B-2741BDF9D9F8}" destId="{11FD8E79-7868-476C-9E19-85CBE4600E57}" srcOrd="5" destOrd="0" presId="urn:microsoft.com/office/officeart/2005/8/layout/chevron2"/>
    <dgm:cxn modelId="{C66FB740-51CD-4470-A354-6E879885E7F6}" type="presParOf" srcId="{03DC6B38-1B2B-4DF1-B97B-2741BDF9D9F8}" destId="{AE4B5D2F-DFFA-4127-8732-9D3C8D0C4858}" srcOrd="6" destOrd="0" presId="urn:microsoft.com/office/officeart/2005/8/layout/chevron2"/>
    <dgm:cxn modelId="{420196DC-EBF1-4C57-8F7B-440452A7BEEF}" type="presParOf" srcId="{AE4B5D2F-DFFA-4127-8732-9D3C8D0C4858}" destId="{D28D7E32-C09F-41D7-B0B6-DE1E88FA018D}" srcOrd="0" destOrd="0" presId="urn:microsoft.com/office/officeart/2005/8/layout/chevron2"/>
    <dgm:cxn modelId="{D97E2D44-F3D1-4A93-A05C-92088DA2D6E8}" type="presParOf" srcId="{AE4B5D2F-DFFA-4127-8732-9D3C8D0C4858}" destId="{57A15D39-B370-498E-AE45-302E3C4EA9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F05DA-5EA8-42CD-B930-120183B7DA2B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1514F8C3-D8B4-4FE1-89A3-75274B9A2B66}">
      <dgm:prSet phldrT="[Texte]"/>
      <dgm:spPr>
        <a:solidFill>
          <a:srgbClr val="F79646"/>
        </a:solidFill>
        <a:ln>
          <a:solidFill>
            <a:srgbClr val="F79646"/>
          </a:solidFill>
        </a:ln>
      </dgm:spPr>
      <dgm:t>
        <a:bodyPr/>
        <a:lstStyle/>
        <a:p>
          <a:r>
            <a:rPr lang="fr-FR" dirty="0" smtClean="0"/>
            <a:t>Avril 2019</a:t>
          </a:r>
        </a:p>
        <a:p>
          <a:r>
            <a:rPr lang="fr-FR" b="1" smtClean="0"/>
            <a:t>AUTORITES</a:t>
          </a:r>
          <a:endParaRPr lang="fr-FR" b="1" dirty="0"/>
        </a:p>
      </dgm:t>
    </dgm:pt>
    <dgm:pt modelId="{DFF1EDE2-3A6F-4056-AC7A-95927BD01FED}" type="parTrans" cxnId="{6A05A6F8-01E7-4F6F-A1EE-49979589CF94}">
      <dgm:prSet/>
      <dgm:spPr/>
      <dgm:t>
        <a:bodyPr/>
        <a:lstStyle/>
        <a:p>
          <a:endParaRPr lang="fr-FR"/>
        </a:p>
      </dgm:t>
    </dgm:pt>
    <dgm:pt modelId="{066FB797-E6B9-4A4F-BEB1-062D037D1888}" type="sibTrans" cxnId="{6A05A6F8-01E7-4F6F-A1EE-49979589CF94}">
      <dgm:prSet/>
      <dgm:spPr/>
      <dgm:t>
        <a:bodyPr/>
        <a:lstStyle/>
        <a:p>
          <a:endParaRPr lang="fr-FR"/>
        </a:p>
      </dgm:t>
    </dgm:pt>
    <dgm:pt modelId="{DA728CD3-C5CC-4385-AFC9-FC64C8457E99}">
      <dgm:prSet phldrT="[Texte]"/>
      <dgm:spPr>
        <a:noFill/>
        <a:ln>
          <a:solidFill>
            <a:srgbClr val="F79646"/>
          </a:solidFill>
        </a:ln>
      </dgm:spPr>
      <dgm:t>
        <a:bodyPr/>
        <a:lstStyle/>
        <a:p>
          <a:pPr algn="just"/>
          <a:r>
            <a:rPr lang="fr-FR" b="1" dirty="0" smtClean="0"/>
            <a:t>Identification des futures notices d'autorité Forme ou Genre </a:t>
          </a:r>
          <a:r>
            <a:rPr lang="fr-FR" dirty="0" smtClean="0"/>
            <a:t>(futures 008 $a Tf) à partir de la liste transmise par la </a:t>
          </a:r>
          <a:r>
            <a:rPr lang="fr-FR" dirty="0" err="1" smtClean="0"/>
            <a:t>BnF</a:t>
          </a:r>
          <a:endParaRPr lang="fr-FR" dirty="0"/>
        </a:p>
      </dgm:t>
    </dgm:pt>
    <dgm:pt modelId="{C727BB50-B49B-49FB-89B6-532AEE8EC9C0}" type="parTrans" cxnId="{47625D0D-394A-4812-BD87-F5EA08F75EA0}">
      <dgm:prSet/>
      <dgm:spPr/>
      <dgm:t>
        <a:bodyPr/>
        <a:lstStyle/>
        <a:p>
          <a:endParaRPr lang="fr-FR"/>
        </a:p>
      </dgm:t>
    </dgm:pt>
    <dgm:pt modelId="{3A269F26-3222-4256-91CC-257C5D95F41A}" type="sibTrans" cxnId="{47625D0D-394A-4812-BD87-F5EA08F75EA0}">
      <dgm:prSet/>
      <dgm:spPr/>
      <dgm:t>
        <a:bodyPr/>
        <a:lstStyle/>
        <a:p>
          <a:endParaRPr lang="fr-FR"/>
        </a:p>
      </dgm:t>
    </dgm:pt>
    <dgm:pt modelId="{0BC1FC1D-A3CC-4063-A9EE-8BC3D95E09F2}">
      <dgm:prSet phldrT="[Texte]"/>
      <dgm:spPr>
        <a:noFill/>
        <a:ln>
          <a:solidFill>
            <a:srgbClr val="F79646"/>
          </a:solidFill>
        </a:ln>
      </dgm:spPr>
      <dgm:t>
        <a:bodyPr/>
        <a:lstStyle/>
        <a:p>
          <a:pPr algn="just"/>
          <a:r>
            <a:rPr lang="fr-FR" dirty="0" smtClean="0"/>
            <a:t>~ 17 000 notices d'autorité impactées</a:t>
          </a:r>
          <a:endParaRPr lang="fr-FR" dirty="0"/>
        </a:p>
      </dgm:t>
    </dgm:pt>
    <dgm:pt modelId="{8EA755EC-3CAF-46D3-B0B4-C919D798CE8B}" type="parTrans" cxnId="{86F208A7-3C95-4785-85CB-92F11AF3BE72}">
      <dgm:prSet/>
      <dgm:spPr/>
      <dgm:t>
        <a:bodyPr/>
        <a:lstStyle/>
        <a:p>
          <a:endParaRPr lang="fr-FR"/>
        </a:p>
      </dgm:t>
    </dgm:pt>
    <dgm:pt modelId="{11283E6E-4509-4DD3-AC02-E53CA2DF551B}" type="sibTrans" cxnId="{86F208A7-3C95-4785-85CB-92F11AF3BE72}">
      <dgm:prSet/>
      <dgm:spPr/>
      <dgm:t>
        <a:bodyPr/>
        <a:lstStyle/>
        <a:p>
          <a:endParaRPr lang="fr-FR"/>
        </a:p>
      </dgm:t>
    </dgm:pt>
    <dgm:pt modelId="{03DC6B38-1B2B-4DF1-B97B-2741BDF9D9F8}" type="pres">
      <dgm:prSet presAssocID="{852F05DA-5EA8-42CD-B930-120183B7DA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6E8707-709B-4DB1-BF94-D69F14229842}" type="pres">
      <dgm:prSet presAssocID="{1514F8C3-D8B4-4FE1-89A3-75274B9A2B66}" presName="composite" presStyleCnt="0"/>
      <dgm:spPr/>
    </dgm:pt>
    <dgm:pt modelId="{07F6085F-16E4-479F-BEA3-D01437FB60AC}" type="pres">
      <dgm:prSet presAssocID="{1514F8C3-D8B4-4FE1-89A3-75274B9A2B6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16C506-DAAC-4CAA-A073-256EBF6D8A74}" type="pres">
      <dgm:prSet presAssocID="{1514F8C3-D8B4-4FE1-89A3-75274B9A2B66}" presName="descendantText" presStyleLbl="alignAcc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A411A45-FE58-4277-BD44-756B89D6199F}" type="presOf" srcId="{1514F8C3-D8B4-4FE1-89A3-75274B9A2B66}" destId="{07F6085F-16E4-479F-BEA3-D01437FB60AC}" srcOrd="0" destOrd="0" presId="urn:microsoft.com/office/officeart/2005/8/layout/chevron2"/>
    <dgm:cxn modelId="{47625D0D-394A-4812-BD87-F5EA08F75EA0}" srcId="{1514F8C3-D8B4-4FE1-89A3-75274B9A2B66}" destId="{DA728CD3-C5CC-4385-AFC9-FC64C8457E99}" srcOrd="0" destOrd="0" parTransId="{C727BB50-B49B-49FB-89B6-532AEE8EC9C0}" sibTransId="{3A269F26-3222-4256-91CC-257C5D95F41A}"/>
    <dgm:cxn modelId="{980DA11A-853B-4595-B423-E40F9774A1A2}" type="presOf" srcId="{DA728CD3-C5CC-4385-AFC9-FC64C8457E99}" destId="{E916C506-DAAC-4CAA-A073-256EBF6D8A74}" srcOrd="0" destOrd="0" presId="urn:microsoft.com/office/officeart/2005/8/layout/chevron2"/>
    <dgm:cxn modelId="{4E714C51-F242-4995-BE14-8FF05392E8A3}" type="presOf" srcId="{0BC1FC1D-A3CC-4063-A9EE-8BC3D95E09F2}" destId="{E916C506-DAAC-4CAA-A073-256EBF6D8A74}" srcOrd="0" destOrd="1" presId="urn:microsoft.com/office/officeart/2005/8/layout/chevron2"/>
    <dgm:cxn modelId="{86F208A7-3C95-4785-85CB-92F11AF3BE72}" srcId="{1514F8C3-D8B4-4FE1-89A3-75274B9A2B66}" destId="{0BC1FC1D-A3CC-4063-A9EE-8BC3D95E09F2}" srcOrd="1" destOrd="0" parTransId="{8EA755EC-3CAF-46D3-B0B4-C919D798CE8B}" sibTransId="{11283E6E-4509-4DD3-AC02-E53CA2DF551B}"/>
    <dgm:cxn modelId="{AB917195-1E75-4CF0-8252-9BC494387F3D}" type="presOf" srcId="{852F05DA-5EA8-42CD-B930-120183B7DA2B}" destId="{03DC6B38-1B2B-4DF1-B97B-2741BDF9D9F8}" srcOrd="0" destOrd="0" presId="urn:microsoft.com/office/officeart/2005/8/layout/chevron2"/>
    <dgm:cxn modelId="{6A05A6F8-01E7-4F6F-A1EE-49979589CF94}" srcId="{852F05DA-5EA8-42CD-B930-120183B7DA2B}" destId="{1514F8C3-D8B4-4FE1-89A3-75274B9A2B66}" srcOrd="0" destOrd="0" parTransId="{DFF1EDE2-3A6F-4056-AC7A-95927BD01FED}" sibTransId="{066FB797-E6B9-4A4F-BEB1-062D037D1888}"/>
    <dgm:cxn modelId="{71609285-1378-4B46-88A1-40E98DFF13D7}" type="presParOf" srcId="{03DC6B38-1B2B-4DF1-B97B-2741BDF9D9F8}" destId="{EE6E8707-709B-4DB1-BF94-D69F14229842}" srcOrd="0" destOrd="0" presId="urn:microsoft.com/office/officeart/2005/8/layout/chevron2"/>
    <dgm:cxn modelId="{A5400F82-B63C-4971-808E-446FD68F5532}" type="presParOf" srcId="{EE6E8707-709B-4DB1-BF94-D69F14229842}" destId="{07F6085F-16E4-479F-BEA3-D01437FB60AC}" srcOrd="0" destOrd="0" presId="urn:microsoft.com/office/officeart/2005/8/layout/chevron2"/>
    <dgm:cxn modelId="{82159701-D8C9-440D-A80A-0C66868AEC38}" type="presParOf" srcId="{EE6E8707-709B-4DB1-BF94-D69F14229842}" destId="{E916C506-DAAC-4CAA-A073-256EBF6D8A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2F05DA-5EA8-42CD-B930-120183B7DA2B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F3D1412B-438B-4920-A041-6BE9A991B028}">
      <dgm:prSet phldrT="[Texte]"/>
      <dgm:spPr>
        <a:solidFill>
          <a:srgbClr val="F79646"/>
        </a:solidFill>
        <a:ln>
          <a:solidFill>
            <a:srgbClr val="F79646"/>
          </a:solidFill>
        </a:ln>
      </dgm:spPr>
      <dgm:t>
        <a:bodyPr/>
        <a:lstStyle/>
        <a:p>
          <a:r>
            <a:rPr lang="fr-FR" dirty="0" smtClean="0"/>
            <a:t>Début 2020</a:t>
          </a:r>
        </a:p>
        <a:p>
          <a:r>
            <a:rPr lang="fr-FR" b="1" dirty="0" smtClean="0"/>
            <a:t>AUTORITES</a:t>
          </a:r>
          <a:endParaRPr lang="fr-FR" b="1" dirty="0"/>
        </a:p>
      </dgm:t>
    </dgm:pt>
    <dgm:pt modelId="{3D2099A2-47A3-48A8-ABBC-3EF9B9FB38FF}" type="parTrans" cxnId="{CCD31481-2140-47C2-ACF7-0A0FF3B2E270}">
      <dgm:prSet/>
      <dgm:spPr/>
      <dgm:t>
        <a:bodyPr/>
        <a:lstStyle/>
        <a:p>
          <a:endParaRPr lang="fr-FR"/>
        </a:p>
      </dgm:t>
    </dgm:pt>
    <dgm:pt modelId="{A53231AB-C952-465C-9D24-9AC9556F7DE6}" type="sibTrans" cxnId="{CCD31481-2140-47C2-ACF7-0A0FF3B2E270}">
      <dgm:prSet/>
      <dgm:spPr/>
      <dgm:t>
        <a:bodyPr/>
        <a:lstStyle/>
        <a:p>
          <a:endParaRPr lang="fr-FR"/>
        </a:p>
      </dgm:t>
    </dgm:pt>
    <dgm:pt modelId="{D9210950-8643-4B4A-B83C-3CDCF96CC785}">
      <dgm:prSet custT="1"/>
      <dgm:spPr>
        <a:noFill/>
        <a:ln>
          <a:solidFill>
            <a:srgbClr val="F79646"/>
          </a:solidFill>
        </a:ln>
      </dgm:spPr>
      <dgm:t>
        <a:bodyPr/>
        <a:lstStyle/>
        <a:p>
          <a:r>
            <a:rPr lang="fr-FR" sz="1600" b="1" dirty="0" smtClean="0"/>
            <a:t>Création des notices d'autorité Forme ou Genre Rameau </a:t>
          </a:r>
          <a:r>
            <a:rPr lang="fr-FR" sz="1600" dirty="0" smtClean="0"/>
            <a:t>(008 $a Tf - étiquette A280)</a:t>
          </a:r>
          <a:endParaRPr lang="fr-FR" sz="1600" dirty="0"/>
        </a:p>
      </dgm:t>
    </dgm:pt>
    <dgm:pt modelId="{EC1DA874-8E5F-49F5-9EEE-FAE5254B1285}" type="parTrans" cxnId="{04ECFC58-0AB9-4B83-9C38-56D4E25ACADB}">
      <dgm:prSet/>
      <dgm:spPr/>
      <dgm:t>
        <a:bodyPr/>
        <a:lstStyle/>
        <a:p>
          <a:endParaRPr lang="fr-FR"/>
        </a:p>
      </dgm:t>
    </dgm:pt>
    <dgm:pt modelId="{643A899D-B80E-4955-B4E6-860632A22F47}" type="sibTrans" cxnId="{04ECFC58-0AB9-4B83-9C38-56D4E25ACADB}">
      <dgm:prSet/>
      <dgm:spPr/>
      <dgm:t>
        <a:bodyPr/>
        <a:lstStyle/>
        <a:p>
          <a:endParaRPr lang="fr-FR"/>
        </a:p>
      </dgm:t>
    </dgm:pt>
    <dgm:pt modelId="{195DEC52-3A63-4864-A694-4F95D85636AB}">
      <dgm:prSet custT="1"/>
      <dgm:spPr>
        <a:noFill/>
        <a:ln>
          <a:solidFill>
            <a:srgbClr val="F79646"/>
          </a:solidFill>
        </a:ln>
      </dgm:spPr>
      <dgm:t>
        <a:bodyPr/>
        <a:lstStyle/>
        <a:p>
          <a:r>
            <a:rPr lang="fr-FR" sz="1600" dirty="0" smtClean="0"/>
            <a:t> ~ 17000 notices d'autorité impactées</a:t>
          </a:r>
          <a:r>
            <a:rPr lang="fr-FR" sz="1400" dirty="0" smtClean="0"/>
            <a:t> [+ ~ 18 000 notices d'autorité </a:t>
          </a:r>
          <a:r>
            <a:rPr lang="fr-FR" sz="1400" dirty="0" err="1" smtClean="0"/>
            <a:t>màj</a:t>
          </a:r>
          <a:r>
            <a:rPr lang="fr-FR" sz="1400" dirty="0" smtClean="0"/>
            <a:t> (5XX</a:t>
          </a:r>
          <a:r>
            <a:rPr lang="fr-FR" sz="1400" dirty="0" smtClean="0">
              <a:sym typeface="Wingdings" panose="05000000000000000000" pitchFamily="2" charset="2"/>
            </a:rPr>
            <a:t>580)]</a:t>
          </a:r>
          <a:endParaRPr lang="fr-FR" sz="1400" dirty="0"/>
        </a:p>
      </dgm:t>
    </dgm:pt>
    <dgm:pt modelId="{A87801CB-0074-4A95-901B-D42E2DE609A1}" type="parTrans" cxnId="{AD86BF44-2675-46C0-A560-328ECB1E41E5}">
      <dgm:prSet/>
      <dgm:spPr/>
      <dgm:t>
        <a:bodyPr/>
        <a:lstStyle/>
        <a:p>
          <a:endParaRPr lang="fr-FR"/>
        </a:p>
      </dgm:t>
    </dgm:pt>
    <dgm:pt modelId="{83EB4F8C-6853-4BA9-989E-2CEE619A26F2}" type="sibTrans" cxnId="{AD86BF44-2675-46C0-A560-328ECB1E41E5}">
      <dgm:prSet/>
      <dgm:spPr/>
      <dgm:t>
        <a:bodyPr/>
        <a:lstStyle/>
        <a:p>
          <a:endParaRPr lang="fr-FR"/>
        </a:p>
      </dgm:t>
    </dgm:pt>
    <dgm:pt modelId="{A1AE1C2A-CADD-4155-830F-9D49B09B1949}">
      <dgm:prSet/>
      <dgm:spPr>
        <a:noFill/>
        <a:ln>
          <a:solidFill>
            <a:srgbClr val="F79646"/>
          </a:solidFill>
        </a:ln>
      </dgm:spPr>
      <dgm:t>
        <a:bodyPr/>
        <a:lstStyle/>
        <a:p>
          <a:endParaRPr lang="fr-FR" sz="1500" dirty="0"/>
        </a:p>
      </dgm:t>
    </dgm:pt>
    <dgm:pt modelId="{F0C81CAB-9C22-466E-97C5-EF401D19B481}" type="parTrans" cxnId="{CDB4DA4B-DFF9-49DA-94F5-E2295D428C37}">
      <dgm:prSet/>
      <dgm:spPr/>
      <dgm:t>
        <a:bodyPr/>
        <a:lstStyle/>
        <a:p>
          <a:endParaRPr lang="fr-FR"/>
        </a:p>
      </dgm:t>
    </dgm:pt>
    <dgm:pt modelId="{F39C8D86-90F5-4C5D-B6AB-3BD0AAA48C79}" type="sibTrans" cxnId="{CDB4DA4B-DFF9-49DA-94F5-E2295D428C37}">
      <dgm:prSet/>
      <dgm:spPr/>
      <dgm:t>
        <a:bodyPr/>
        <a:lstStyle/>
        <a:p>
          <a:endParaRPr lang="fr-FR"/>
        </a:p>
      </dgm:t>
    </dgm:pt>
    <dgm:pt modelId="{EE8C940E-23E2-4B7A-B854-F0EE8EF0F276}">
      <dgm:prSet custT="1"/>
      <dgm:spPr>
        <a:noFill/>
        <a:ln>
          <a:solidFill>
            <a:srgbClr val="F79646"/>
          </a:solidFill>
        </a:ln>
      </dgm:spPr>
      <dgm:t>
        <a:bodyPr/>
        <a:lstStyle/>
        <a:p>
          <a:endParaRPr lang="fr-FR" sz="1600" dirty="0"/>
        </a:p>
      </dgm:t>
    </dgm:pt>
    <dgm:pt modelId="{612667F2-79E2-4558-AEDF-4E6A5661C683}" type="parTrans" cxnId="{1E4996C8-0017-4669-A35D-F49D461D4B5A}">
      <dgm:prSet/>
      <dgm:spPr/>
      <dgm:t>
        <a:bodyPr/>
        <a:lstStyle/>
        <a:p>
          <a:endParaRPr lang="fr-FR"/>
        </a:p>
      </dgm:t>
    </dgm:pt>
    <dgm:pt modelId="{4EC604C7-D13F-4DB8-880F-988860E112D2}" type="sibTrans" cxnId="{1E4996C8-0017-4669-A35D-F49D461D4B5A}">
      <dgm:prSet/>
      <dgm:spPr/>
      <dgm:t>
        <a:bodyPr/>
        <a:lstStyle/>
        <a:p>
          <a:endParaRPr lang="fr-FR"/>
        </a:p>
      </dgm:t>
    </dgm:pt>
    <dgm:pt modelId="{03DC6B38-1B2B-4DF1-B97B-2741BDF9D9F8}" type="pres">
      <dgm:prSet presAssocID="{852F05DA-5EA8-42CD-B930-120183B7DA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A50BFBE-5F25-472A-989F-4DF17BA50C3F}" type="pres">
      <dgm:prSet presAssocID="{F3D1412B-438B-4920-A041-6BE9A991B028}" presName="composite" presStyleCnt="0"/>
      <dgm:spPr/>
    </dgm:pt>
    <dgm:pt modelId="{82008614-3B75-4E64-8CC8-39761BCE8ECD}" type="pres">
      <dgm:prSet presAssocID="{F3D1412B-438B-4920-A041-6BE9A991B02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09616E-19EC-45CC-90F9-3173BBFA6F90}" type="pres">
      <dgm:prSet presAssocID="{F3D1412B-438B-4920-A041-6BE9A991B028}" presName="descendantText" presStyleLbl="alignAcc1" presStyleIdx="0" presStyleCnt="1" custScaleY="1058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8557C86-A4C0-4D11-BAFB-377AEDFF523A}" type="presOf" srcId="{A1AE1C2A-CADD-4155-830F-9D49B09B1949}" destId="{F309616E-19EC-45CC-90F9-3173BBFA6F90}" srcOrd="0" destOrd="3" presId="urn:microsoft.com/office/officeart/2005/8/layout/chevron2"/>
    <dgm:cxn modelId="{05CD2EDF-DC85-40FC-A8A8-017148B0B522}" type="presOf" srcId="{F3D1412B-438B-4920-A041-6BE9A991B028}" destId="{82008614-3B75-4E64-8CC8-39761BCE8ECD}" srcOrd="0" destOrd="0" presId="urn:microsoft.com/office/officeart/2005/8/layout/chevron2"/>
    <dgm:cxn modelId="{CDB4DA4B-DFF9-49DA-94F5-E2295D428C37}" srcId="{F3D1412B-438B-4920-A041-6BE9A991B028}" destId="{A1AE1C2A-CADD-4155-830F-9D49B09B1949}" srcOrd="3" destOrd="0" parTransId="{F0C81CAB-9C22-466E-97C5-EF401D19B481}" sibTransId="{F39C8D86-90F5-4C5D-B6AB-3BD0AAA48C79}"/>
    <dgm:cxn modelId="{AE0831B1-4E47-4188-91B7-95F497C3D3AE}" type="presOf" srcId="{852F05DA-5EA8-42CD-B930-120183B7DA2B}" destId="{03DC6B38-1B2B-4DF1-B97B-2741BDF9D9F8}" srcOrd="0" destOrd="0" presId="urn:microsoft.com/office/officeart/2005/8/layout/chevron2"/>
    <dgm:cxn modelId="{04ECFC58-0AB9-4B83-9C38-56D4E25ACADB}" srcId="{F3D1412B-438B-4920-A041-6BE9A991B028}" destId="{D9210950-8643-4B4A-B83C-3CDCF96CC785}" srcOrd="0" destOrd="0" parTransId="{EC1DA874-8E5F-49F5-9EEE-FAE5254B1285}" sibTransId="{643A899D-B80E-4955-B4E6-860632A22F47}"/>
    <dgm:cxn modelId="{A3E8EEEE-1231-408D-B743-8E95FBE26887}" type="presOf" srcId="{EE8C940E-23E2-4B7A-B854-F0EE8EF0F276}" destId="{F309616E-19EC-45CC-90F9-3173BBFA6F90}" srcOrd="0" destOrd="2" presId="urn:microsoft.com/office/officeart/2005/8/layout/chevron2"/>
    <dgm:cxn modelId="{CCD31481-2140-47C2-ACF7-0A0FF3B2E270}" srcId="{852F05DA-5EA8-42CD-B930-120183B7DA2B}" destId="{F3D1412B-438B-4920-A041-6BE9A991B028}" srcOrd="0" destOrd="0" parTransId="{3D2099A2-47A3-48A8-ABBC-3EF9B9FB38FF}" sibTransId="{A53231AB-C952-465C-9D24-9AC9556F7DE6}"/>
    <dgm:cxn modelId="{BA08FC3A-08B7-4A70-BB3C-5B2C79C40B2B}" type="presOf" srcId="{195DEC52-3A63-4864-A694-4F95D85636AB}" destId="{F309616E-19EC-45CC-90F9-3173BBFA6F90}" srcOrd="0" destOrd="1" presId="urn:microsoft.com/office/officeart/2005/8/layout/chevron2"/>
    <dgm:cxn modelId="{ECEFA763-BBF0-4B70-A8F7-7877FC7399EA}" type="presOf" srcId="{D9210950-8643-4B4A-B83C-3CDCF96CC785}" destId="{F309616E-19EC-45CC-90F9-3173BBFA6F90}" srcOrd="0" destOrd="0" presId="urn:microsoft.com/office/officeart/2005/8/layout/chevron2"/>
    <dgm:cxn modelId="{1E4996C8-0017-4669-A35D-F49D461D4B5A}" srcId="{F3D1412B-438B-4920-A041-6BE9A991B028}" destId="{EE8C940E-23E2-4B7A-B854-F0EE8EF0F276}" srcOrd="2" destOrd="0" parTransId="{612667F2-79E2-4558-AEDF-4E6A5661C683}" sibTransId="{4EC604C7-D13F-4DB8-880F-988860E112D2}"/>
    <dgm:cxn modelId="{AD86BF44-2675-46C0-A560-328ECB1E41E5}" srcId="{F3D1412B-438B-4920-A041-6BE9A991B028}" destId="{195DEC52-3A63-4864-A694-4F95D85636AB}" srcOrd="1" destOrd="0" parTransId="{A87801CB-0074-4A95-901B-D42E2DE609A1}" sibTransId="{83EB4F8C-6853-4BA9-989E-2CEE619A26F2}"/>
    <dgm:cxn modelId="{4381B8B9-F90A-4E99-A0B5-CA0CC6532A1A}" type="presParOf" srcId="{03DC6B38-1B2B-4DF1-B97B-2741BDF9D9F8}" destId="{2A50BFBE-5F25-472A-989F-4DF17BA50C3F}" srcOrd="0" destOrd="0" presId="urn:microsoft.com/office/officeart/2005/8/layout/chevron2"/>
    <dgm:cxn modelId="{B1EB0910-B697-496E-A8D3-67EA8D021939}" type="presParOf" srcId="{2A50BFBE-5F25-472A-989F-4DF17BA50C3F}" destId="{82008614-3B75-4E64-8CC8-39761BCE8ECD}" srcOrd="0" destOrd="0" presId="urn:microsoft.com/office/officeart/2005/8/layout/chevron2"/>
    <dgm:cxn modelId="{609B800E-5911-4E25-899A-12935B10028D}" type="presParOf" srcId="{2A50BFBE-5F25-472A-989F-4DF17BA50C3F}" destId="{F309616E-19EC-45CC-90F9-3173BBFA6F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A49710-F257-4B4E-A1E1-7C24D3A84706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r-FR"/>
        </a:p>
      </dgm:t>
    </dgm:pt>
    <dgm:pt modelId="{4C009D33-547F-42B8-B454-5E05C14271F3}">
      <dgm:prSet phldrT="[Texte]" custT="1"/>
      <dgm:spPr/>
      <dgm:t>
        <a:bodyPr/>
        <a:lstStyle/>
        <a:p>
          <a:r>
            <a:rPr lang="fr-FR" sz="1200" b="1" dirty="0" smtClean="0"/>
            <a:t>Identification des données</a:t>
          </a:r>
          <a:endParaRPr lang="fr-FR" sz="1200" b="1" dirty="0"/>
        </a:p>
      </dgm:t>
    </dgm:pt>
    <dgm:pt modelId="{C0D51FBC-439F-4D6C-A4D7-AC082BDD19ED}" type="parTrans" cxnId="{CB3EB6A7-7698-4278-99CC-8F3BF294199E}">
      <dgm:prSet/>
      <dgm:spPr/>
      <dgm:t>
        <a:bodyPr/>
        <a:lstStyle/>
        <a:p>
          <a:endParaRPr lang="fr-FR"/>
        </a:p>
      </dgm:t>
    </dgm:pt>
    <dgm:pt modelId="{E0C3D978-A962-4A92-A5E6-2D070349FD6B}" type="sibTrans" cxnId="{CB3EB6A7-7698-4278-99CC-8F3BF294199E}">
      <dgm:prSet/>
      <dgm:spPr/>
      <dgm:t>
        <a:bodyPr/>
        <a:lstStyle/>
        <a:p>
          <a:endParaRPr lang="fr-FR"/>
        </a:p>
      </dgm:t>
    </dgm:pt>
    <dgm:pt modelId="{AB2A70B2-1B69-4DF4-9FF6-8A8DBCFA66E7}">
      <dgm:prSet phldrT="[Texte]" custT="1"/>
      <dgm:spPr/>
      <dgm:t>
        <a:bodyPr/>
        <a:lstStyle/>
        <a:p>
          <a:r>
            <a:rPr lang="fr-FR" sz="1400" b="1" dirty="0" smtClean="0"/>
            <a:t>Récupération des données : par TR</a:t>
          </a:r>
          <a:endParaRPr lang="fr-FR" sz="1400" b="1" dirty="0"/>
        </a:p>
      </dgm:t>
    </dgm:pt>
    <dgm:pt modelId="{0860A363-A188-4D60-B0FF-5138E4129E74}" type="parTrans" cxnId="{86FCCA25-2482-4AF8-9D14-837381B320D1}">
      <dgm:prSet/>
      <dgm:spPr/>
      <dgm:t>
        <a:bodyPr/>
        <a:lstStyle/>
        <a:p>
          <a:endParaRPr lang="fr-FR"/>
        </a:p>
      </dgm:t>
    </dgm:pt>
    <dgm:pt modelId="{92803C09-B72A-4B9F-8FF6-D84223D2899A}" type="sibTrans" cxnId="{86FCCA25-2482-4AF8-9D14-837381B320D1}">
      <dgm:prSet/>
      <dgm:spPr/>
      <dgm:t>
        <a:bodyPr/>
        <a:lstStyle/>
        <a:p>
          <a:endParaRPr lang="fr-FR"/>
        </a:p>
      </dgm:t>
    </dgm:pt>
    <dgm:pt modelId="{D9FA69D2-AABB-43F2-B4F0-F8C727E753BB}">
      <dgm:prSet phldrT="[Texte]" custT="1"/>
      <dgm:spPr/>
      <dgm:t>
        <a:bodyPr/>
        <a:lstStyle/>
        <a:p>
          <a:r>
            <a:rPr lang="fr-FR" sz="1400" dirty="0" smtClean="0"/>
            <a:t>Les données passent toujours par la voie habituelle des TR (fichier C) pour les établissements </a:t>
          </a:r>
          <a:r>
            <a:rPr lang="fr-FR" sz="1400" b="1" dirty="0" smtClean="0"/>
            <a:t>en toute mise à jour et en mise à jour propre.</a:t>
          </a:r>
          <a:endParaRPr lang="fr-FR" sz="1400" b="1" dirty="0"/>
        </a:p>
      </dgm:t>
    </dgm:pt>
    <dgm:pt modelId="{226FD067-F309-4A20-8C27-71DD079C530B}" type="parTrans" cxnId="{24985F5D-479B-42E8-BC88-AB03FC381D17}">
      <dgm:prSet/>
      <dgm:spPr/>
      <dgm:t>
        <a:bodyPr/>
        <a:lstStyle/>
        <a:p>
          <a:endParaRPr lang="fr-FR"/>
        </a:p>
      </dgm:t>
    </dgm:pt>
    <dgm:pt modelId="{29DCD631-52CC-4EA0-8B07-6C0C30A2F145}" type="sibTrans" cxnId="{24985F5D-479B-42E8-BC88-AB03FC381D17}">
      <dgm:prSet/>
      <dgm:spPr/>
      <dgm:t>
        <a:bodyPr/>
        <a:lstStyle/>
        <a:p>
          <a:endParaRPr lang="fr-FR"/>
        </a:p>
      </dgm:t>
    </dgm:pt>
    <dgm:pt modelId="{6255B7CD-042F-4E50-9C77-59E3832D2F90}">
      <dgm:prSet custT="1"/>
      <dgm:spPr/>
      <dgm:t>
        <a:bodyPr/>
        <a:lstStyle/>
        <a:p>
          <a:pPr algn="just"/>
          <a:r>
            <a:rPr lang="fr-FR" sz="1200" dirty="0" smtClean="0"/>
            <a:t>Zone 898 : code chantier </a:t>
          </a:r>
          <a:endParaRPr lang="fr-FR" sz="1200" dirty="0"/>
        </a:p>
      </dgm:t>
    </dgm:pt>
    <dgm:pt modelId="{17528EFB-6E19-4A47-B5FE-75AAFEA285C7}" type="parTrans" cxnId="{F4AA0937-F499-4028-B19A-68E50772899D}">
      <dgm:prSet/>
      <dgm:spPr/>
      <dgm:t>
        <a:bodyPr/>
        <a:lstStyle/>
        <a:p>
          <a:endParaRPr lang="fr-FR"/>
        </a:p>
      </dgm:t>
    </dgm:pt>
    <dgm:pt modelId="{08750C89-07D6-401C-B6C6-FB5D07F1D3A2}" type="sibTrans" cxnId="{F4AA0937-F499-4028-B19A-68E50772899D}">
      <dgm:prSet/>
      <dgm:spPr/>
      <dgm:t>
        <a:bodyPr/>
        <a:lstStyle/>
        <a:p>
          <a:endParaRPr lang="fr-FR"/>
        </a:p>
      </dgm:t>
    </dgm:pt>
    <dgm:pt modelId="{7C23E030-137E-4075-9D25-529F82FCA74A}">
      <dgm:prSet custT="1"/>
      <dgm:spPr/>
      <dgm:t>
        <a:bodyPr/>
        <a:lstStyle/>
        <a:p>
          <a:r>
            <a:rPr lang="fr-FR" sz="1400" i="0" dirty="0" smtClean="0"/>
            <a:t>Si pas de fichier C dans les TR </a:t>
          </a:r>
          <a:r>
            <a:rPr lang="fr-FR" sz="1400" i="0" dirty="0" smtClean="0">
              <a:sym typeface="Wingdings" panose="05000000000000000000" pitchFamily="2" charset="2"/>
            </a:rPr>
            <a:t></a:t>
          </a:r>
          <a:r>
            <a:rPr lang="fr-FR" sz="1400" i="0" dirty="0" smtClean="0"/>
            <a:t> demande d'export avec code chantier via l'assistance</a:t>
          </a:r>
          <a:endParaRPr lang="fr-FR" sz="1200" i="0" dirty="0"/>
        </a:p>
      </dgm:t>
    </dgm:pt>
    <dgm:pt modelId="{E54B033F-908F-4B79-A0BC-E10FA348EE2A}" type="parTrans" cxnId="{D341C04E-6B72-4CF6-91B2-AFF4D2092C2F}">
      <dgm:prSet/>
      <dgm:spPr/>
      <dgm:t>
        <a:bodyPr/>
        <a:lstStyle/>
        <a:p>
          <a:endParaRPr lang="fr-FR"/>
        </a:p>
      </dgm:t>
    </dgm:pt>
    <dgm:pt modelId="{A419E407-A61A-4750-A3AC-F60FFA94E78C}" type="sibTrans" cxnId="{D341C04E-6B72-4CF6-91B2-AFF4D2092C2F}">
      <dgm:prSet/>
      <dgm:spPr/>
      <dgm:t>
        <a:bodyPr/>
        <a:lstStyle/>
        <a:p>
          <a:endParaRPr lang="fr-FR"/>
        </a:p>
      </dgm:t>
    </dgm:pt>
    <dgm:pt modelId="{318006AE-E148-408E-8EAF-24B827513D8B}">
      <dgm:prSet custT="1"/>
      <dgm:spPr/>
      <dgm:t>
        <a:bodyPr/>
        <a:lstStyle/>
        <a:p>
          <a:pPr algn="just"/>
          <a:r>
            <a:rPr lang="fr-FR" sz="1200" dirty="0" smtClean="0">
              <a:hlinkClick xmlns:r="http://schemas.openxmlformats.org/officeDocument/2006/relationships" r:id="rId1"/>
            </a:rPr>
            <a:t>Liste des PPN des notices </a:t>
          </a:r>
          <a:r>
            <a:rPr lang="fr-FR" sz="1200" smtClean="0">
              <a:hlinkClick xmlns:r="http://schemas.openxmlformats.org/officeDocument/2006/relationships" r:id="rId1"/>
            </a:rPr>
            <a:t>d'autorité</a:t>
          </a:r>
          <a:r>
            <a:rPr lang="fr-FR" sz="1200" smtClean="0"/>
            <a:t> disponible </a:t>
          </a:r>
          <a:r>
            <a:rPr lang="fr-FR" sz="1200" dirty="0" smtClean="0"/>
            <a:t>dans le GM </a:t>
          </a:r>
          <a:endParaRPr lang="fr-FR" sz="1200" dirty="0"/>
        </a:p>
      </dgm:t>
    </dgm:pt>
    <dgm:pt modelId="{D57C8E86-8BEC-4FC4-A21F-879AA3D951E0}" type="parTrans" cxnId="{B3BC5AA9-61F0-417B-996C-FCA8807963BC}">
      <dgm:prSet/>
      <dgm:spPr/>
      <dgm:t>
        <a:bodyPr/>
        <a:lstStyle/>
        <a:p>
          <a:endParaRPr lang="fr-FR"/>
        </a:p>
      </dgm:t>
    </dgm:pt>
    <dgm:pt modelId="{E2EF5F43-1081-4F74-962A-15D09437AB6F}" type="sibTrans" cxnId="{B3BC5AA9-61F0-417B-996C-FCA8807963BC}">
      <dgm:prSet/>
      <dgm:spPr/>
      <dgm:t>
        <a:bodyPr/>
        <a:lstStyle/>
        <a:p>
          <a:endParaRPr lang="fr-FR"/>
        </a:p>
      </dgm:t>
    </dgm:pt>
    <dgm:pt modelId="{170FFED6-F8F3-44F0-9AC8-90AD1A1FE4B1}">
      <dgm:prSet custT="1"/>
      <dgm:spPr/>
      <dgm:t>
        <a:bodyPr/>
        <a:lstStyle/>
        <a:p>
          <a:pPr algn="just"/>
          <a:endParaRPr lang="fr-FR" sz="1200" dirty="0"/>
        </a:p>
      </dgm:t>
    </dgm:pt>
    <dgm:pt modelId="{2AF76F10-E8C5-4F37-B368-BF67E88CAE99}" type="parTrans" cxnId="{703BE822-0535-4169-A7D8-5DB0177175D3}">
      <dgm:prSet/>
      <dgm:spPr/>
      <dgm:t>
        <a:bodyPr/>
        <a:lstStyle/>
        <a:p>
          <a:endParaRPr lang="fr-FR"/>
        </a:p>
      </dgm:t>
    </dgm:pt>
    <dgm:pt modelId="{EFFDB971-6A04-4FD0-925D-E2741F28DA3D}" type="sibTrans" cxnId="{703BE822-0535-4169-A7D8-5DB0177175D3}">
      <dgm:prSet/>
      <dgm:spPr/>
      <dgm:t>
        <a:bodyPr/>
        <a:lstStyle/>
        <a:p>
          <a:endParaRPr lang="fr-FR"/>
        </a:p>
      </dgm:t>
    </dgm:pt>
    <dgm:pt modelId="{304230E9-73C1-4AFC-BC18-57C49D17C7D8}" type="pres">
      <dgm:prSet presAssocID="{01A49710-F257-4B4E-A1E1-7C24D3A847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57654EF-FF4C-44F5-9298-4553849EF528}" type="pres">
      <dgm:prSet presAssocID="{4C009D33-547F-42B8-B454-5E05C14271F3}" presName="composite" presStyleCnt="0"/>
      <dgm:spPr/>
      <dgm:t>
        <a:bodyPr/>
        <a:lstStyle/>
        <a:p>
          <a:endParaRPr lang="fr-FR"/>
        </a:p>
      </dgm:t>
    </dgm:pt>
    <dgm:pt modelId="{09E87D79-1C40-4047-BD69-1C435E5427B3}" type="pres">
      <dgm:prSet presAssocID="{4C009D33-547F-42B8-B454-5E05C14271F3}" presName="parTx" presStyleLbl="alignNode1" presStyleIdx="0" presStyleCnt="2" custScaleX="48916" custScaleY="98124" custLinFactNeighborX="83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8EAF7F-EDA2-4A62-B64B-6A5EBCEA1B95}" type="pres">
      <dgm:prSet presAssocID="{4C009D33-547F-42B8-B454-5E05C14271F3}" presName="desTx" presStyleLbl="alignAccFollowNode1" presStyleIdx="0" presStyleCnt="2" custScaleX="49106" custScaleY="98124" custLinFactNeighborX="83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A1FE76-672A-4C9C-822E-586E8ABFB1F1}" type="pres">
      <dgm:prSet presAssocID="{E0C3D978-A962-4A92-A5E6-2D070349FD6B}" presName="space" presStyleCnt="0"/>
      <dgm:spPr/>
      <dgm:t>
        <a:bodyPr/>
        <a:lstStyle/>
        <a:p>
          <a:endParaRPr lang="fr-FR"/>
        </a:p>
      </dgm:t>
    </dgm:pt>
    <dgm:pt modelId="{7051685E-3F1D-4C47-81CA-CBE9D6113CC2}" type="pres">
      <dgm:prSet presAssocID="{AB2A70B2-1B69-4DF4-9FF6-8A8DBCFA66E7}" presName="composite" presStyleCnt="0"/>
      <dgm:spPr/>
      <dgm:t>
        <a:bodyPr/>
        <a:lstStyle/>
        <a:p>
          <a:endParaRPr lang="fr-FR"/>
        </a:p>
      </dgm:t>
    </dgm:pt>
    <dgm:pt modelId="{21EDBDD5-2A26-4729-BBDC-02BCB7F6311A}" type="pres">
      <dgm:prSet presAssocID="{AB2A70B2-1B69-4DF4-9FF6-8A8DBCFA66E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2EFC3E-1F00-4F21-B9AC-BE70A45C2616}" type="pres">
      <dgm:prSet presAssocID="{AB2A70B2-1B69-4DF4-9FF6-8A8DBCFA66E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0B66A1-AF5B-4245-B27A-F29DEF0DE9F7}" type="presOf" srcId="{D9FA69D2-AABB-43F2-B4F0-F8C727E753BB}" destId="{EF2EFC3E-1F00-4F21-B9AC-BE70A45C2616}" srcOrd="0" destOrd="0" presId="urn:microsoft.com/office/officeart/2005/8/layout/hList1"/>
    <dgm:cxn modelId="{24985F5D-479B-42E8-BC88-AB03FC381D17}" srcId="{AB2A70B2-1B69-4DF4-9FF6-8A8DBCFA66E7}" destId="{D9FA69D2-AABB-43F2-B4F0-F8C727E753BB}" srcOrd="0" destOrd="0" parTransId="{226FD067-F309-4A20-8C27-71DD079C530B}" sibTransId="{29DCD631-52CC-4EA0-8B07-6C0C30A2F145}"/>
    <dgm:cxn modelId="{F4AA0937-F499-4028-B19A-68E50772899D}" srcId="{4C009D33-547F-42B8-B454-5E05C14271F3}" destId="{6255B7CD-042F-4E50-9C77-59E3832D2F90}" srcOrd="1" destOrd="0" parTransId="{17528EFB-6E19-4A47-B5FE-75AAFEA285C7}" sibTransId="{08750C89-07D6-401C-B6C6-FB5D07F1D3A2}"/>
    <dgm:cxn modelId="{CB3EB6A7-7698-4278-99CC-8F3BF294199E}" srcId="{01A49710-F257-4B4E-A1E1-7C24D3A84706}" destId="{4C009D33-547F-42B8-B454-5E05C14271F3}" srcOrd="0" destOrd="0" parTransId="{C0D51FBC-439F-4D6C-A4D7-AC082BDD19ED}" sibTransId="{E0C3D978-A962-4A92-A5E6-2D070349FD6B}"/>
    <dgm:cxn modelId="{9BF82121-6212-4795-9F82-45B9123739EC}" type="presOf" srcId="{AB2A70B2-1B69-4DF4-9FF6-8A8DBCFA66E7}" destId="{21EDBDD5-2A26-4729-BBDC-02BCB7F6311A}" srcOrd="0" destOrd="0" presId="urn:microsoft.com/office/officeart/2005/8/layout/hList1"/>
    <dgm:cxn modelId="{FD748B0A-0EFD-4740-B716-ACE4C8279A68}" type="presOf" srcId="{7C23E030-137E-4075-9D25-529F82FCA74A}" destId="{EF2EFC3E-1F00-4F21-B9AC-BE70A45C2616}" srcOrd="0" destOrd="1" presId="urn:microsoft.com/office/officeart/2005/8/layout/hList1"/>
    <dgm:cxn modelId="{7CD94BA9-2327-44F7-9A0D-46127D6E5179}" type="presOf" srcId="{4C009D33-547F-42B8-B454-5E05C14271F3}" destId="{09E87D79-1C40-4047-BD69-1C435E5427B3}" srcOrd="0" destOrd="0" presId="urn:microsoft.com/office/officeart/2005/8/layout/hList1"/>
    <dgm:cxn modelId="{66F5A00B-5EE1-46A8-AE80-0164E68CE705}" type="presOf" srcId="{6255B7CD-042F-4E50-9C77-59E3832D2F90}" destId="{2C8EAF7F-EDA2-4A62-B64B-6A5EBCEA1B95}" srcOrd="0" destOrd="1" presId="urn:microsoft.com/office/officeart/2005/8/layout/hList1"/>
    <dgm:cxn modelId="{703BE822-0535-4169-A7D8-5DB0177175D3}" srcId="{4C009D33-547F-42B8-B454-5E05C14271F3}" destId="{170FFED6-F8F3-44F0-9AC8-90AD1A1FE4B1}" srcOrd="0" destOrd="0" parTransId="{2AF76F10-E8C5-4F37-B368-BF67E88CAE99}" sibTransId="{EFFDB971-6A04-4FD0-925D-E2741F28DA3D}"/>
    <dgm:cxn modelId="{D341C04E-6B72-4CF6-91B2-AFF4D2092C2F}" srcId="{AB2A70B2-1B69-4DF4-9FF6-8A8DBCFA66E7}" destId="{7C23E030-137E-4075-9D25-529F82FCA74A}" srcOrd="1" destOrd="0" parTransId="{E54B033F-908F-4B79-A0BC-E10FA348EE2A}" sibTransId="{A419E407-A61A-4750-A3AC-F60FFA94E78C}"/>
    <dgm:cxn modelId="{F813DEBD-2901-431F-A261-BBAC4D374262}" type="presOf" srcId="{01A49710-F257-4B4E-A1E1-7C24D3A84706}" destId="{304230E9-73C1-4AFC-BC18-57C49D17C7D8}" srcOrd="0" destOrd="0" presId="urn:microsoft.com/office/officeart/2005/8/layout/hList1"/>
    <dgm:cxn modelId="{93E0C168-9FA3-4C53-829C-A90A0BC6CB3E}" type="presOf" srcId="{170FFED6-F8F3-44F0-9AC8-90AD1A1FE4B1}" destId="{2C8EAF7F-EDA2-4A62-B64B-6A5EBCEA1B95}" srcOrd="0" destOrd="0" presId="urn:microsoft.com/office/officeart/2005/8/layout/hList1"/>
    <dgm:cxn modelId="{B3BC5AA9-61F0-417B-996C-FCA8807963BC}" srcId="{4C009D33-547F-42B8-B454-5E05C14271F3}" destId="{318006AE-E148-408E-8EAF-24B827513D8B}" srcOrd="2" destOrd="0" parTransId="{D57C8E86-8BEC-4FC4-A21F-879AA3D951E0}" sibTransId="{E2EF5F43-1081-4F74-962A-15D09437AB6F}"/>
    <dgm:cxn modelId="{86FCCA25-2482-4AF8-9D14-837381B320D1}" srcId="{01A49710-F257-4B4E-A1E1-7C24D3A84706}" destId="{AB2A70B2-1B69-4DF4-9FF6-8A8DBCFA66E7}" srcOrd="1" destOrd="0" parTransId="{0860A363-A188-4D60-B0FF-5138E4129E74}" sibTransId="{92803C09-B72A-4B9F-8FF6-D84223D2899A}"/>
    <dgm:cxn modelId="{9FF69BD2-187C-455A-879B-9C61336577F2}" type="presOf" srcId="{318006AE-E148-408E-8EAF-24B827513D8B}" destId="{2C8EAF7F-EDA2-4A62-B64B-6A5EBCEA1B95}" srcOrd="0" destOrd="2" presId="urn:microsoft.com/office/officeart/2005/8/layout/hList1"/>
    <dgm:cxn modelId="{E19C16F4-5A31-46BA-BE64-2D985AEF3B26}" type="presParOf" srcId="{304230E9-73C1-4AFC-BC18-57C49D17C7D8}" destId="{257654EF-FF4C-44F5-9298-4553849EF528}" srcOrd="0" destOrd="0" presId="urn:microsoft.com/office/officeart/2005/8/layout/hList1"/>
    <dgm:cxn modelId="{4EBCCF7C-EA1E-4BD3-9DD3-3ABE8F14422E}" type="presParOf" srcId="{257654EF-FF4C-44F5-9298-4553849EF528}" destId="{09E87D79-1C40-4047-BD69-1C435E5427B3}" srcOrd="0" destOrd="0" presId="urn:microsoft.com/office/officeart/2005/8/layout/hList1"/>
    <dgm:cxn modelId="{B88656FA-8402-48EC-8862-4F7DC3B2D227}" type="presParOf" srcId="{257654EF-FF4C-44F5-9298-4553849EF528}" destId="{2C8EAF7F-EDA2-4A62-B64B-6A5EBCEA1B95}" srcOrd="1" destOrd="0" presId="urn:microsoft.com/office/officeart/2005/8/layout/hList1"/>
    <dgm:cxn modelId="{3EE99795-6CD8-4723-82C7-95E2868DC9F1}" type="presParOf" srcId="{304230E9-73C1-4AFC-BC18-57C49D17C7D8}" destId="{A9A1FE76-672A-4C9C-822E-586E8ABFB1F1}" srcOrd="1" destOrd="0" presId="urn:microsoft.com/office/officeart/2005/8/layout/hList1"/>
    <dgm:cxn modelId="{835F76C8-F12A-480A-9DD0-FF153FD38DBF}" type="presParOf" srcId="{304230E9-73C1-4AFC-BC18-57C49D17C7D8}" destId="{7051685E-3F1D-4C47-81CA-CBE9D6113CC2}" srcOrd="2" destOrd="0" presId="urn:microsoft.com/office/officeart/2005/8/layout/hList1"/>
    <dgm:cxn modelId="{83D7E6F9-11EA-4184-B250-23F6C4487A6F}" type="presParOf" srcId="{7051685E-3F1D-4C47-81CA-CBE9D6113CC2}" destId="{21EDBDD5-2A26-4729-BBDC-02BCB7F6311A}" srcOrd="0" destOrd="0" presId="urn:microsoft.com/office/officeart/2005/8/layout/hList1"/>
    <dgm:cxn modelId="{7B61FB3B-0A5B-4BBA-A6CE-0722A8E92462}" type="presParOf" srcId="{7051685E-3F1D-4C47-81CA-CBE9D6113CC2}" destId="{EF2EFC3E-1F00-4F21-B9AC-BE70A45C26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49710-F257-4B4E-A1E1-7C24D3A84706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AB2A70B2-1B69-4DF4-9FF6-8A8DBCFA66E7}">
      <dgm:prSet phldrT="[Texte]"/>
      <dgm:spPr/>
      <dgm:t>
        <a:bodyPr/>
        <a:lstStyle/>
        <a:p>
          <a:r>
            <a:rPr lang="fr-FR" b="1" dirty="0" smtClean="0"/>
            <a:t>Récupération des données privilégiée : par TR</a:t>
          </a:r>
          <a:endParaRPr lang="fr-FR" b="1" dirty="0"/>
        </a:p>
      </dgm:t>
    </dgm:pt>
    <dgm:pt modelId="{0860A363-A188-4D60-B0FF-5138E4129E74}" type="parTrans" cxnId="{86FCCA25-2482-4AF8-9D14-837381B320D1}">
      <dgm:prSet/>
      <dgm:spPr/>
      <dgm:t>
        <a:bodyPr/>
        <a:lstStyle/>
        <a:p>
          <a:endParaRPr lang="fr-FR"/>
        </a:p>
      </dgm:t>
    </dgm:pt>
    <dgm:pt modelId="{92803C09-B72A-4B9F-8FF6-D84223D2899A}" type="sibTrans" cxnId="{86FCCA25-2482-4AF8-9D14-837381B320D1}">
      <dgm:prSet/>
      <dgm:spPr/>
      <dgm:t>
        <a:bodyPr/>
        <a:lstStyle/>
        <a:p>
          <a:endParaRPr lang="fr-FR"/>
        </a:p>
      </dgm:t>
    </dgm:pt>
    <dgm:pt modelId="{D9FA69D2-AABB-43F2-B4F0-F8C727E753BB}">
      <dgm:prSet phldrT="[Texte]"/>
      <dgm:spPr/>
      <dgm:t>
        <a:bodyPr/>
        <a:lstStyle/>
        <a:p>
          <a:r>
            <a:rPr lang="fr-FR" dirty="0" smtClean="0"/>
            <a:t> Les données passent par la voie habituelle des TR (fichier A), pour les établissements </a:t>
          </a:r>
          <a:r>
            <a:rPr lang="fr-FR" b="1" dirty="0" smtClean="0"/>
            <a:t>en toute mise à jour               		</a:t>
          </a:r>
          <a:r>
            <a:rPr lang="fr-FR" b="1" dirty="0" smtClean="0">
              <a:sym typeface="Wingdings" panose="05000000000000000000" pitchFamily="2" charset="2"/>
            </a:rPr>
            <a:t> </a:t>
          </a:r>
          <a:r>
            <a:rPr lang="fr-FR" dirty="0" smtClean="0"/>
            <a:t>les établissements </a:t>
          </a:r>
          <a:r>
            <a:rPr lang="fr-FR" b="1" dirty="0" smtClean="0"/>
            <a:t>en</a:t>
          </a:r>
          <a:r>
            <a:rPr lang="fr-FR" dirty="0" smtClean="0"/>
            <a:t> </a:t>
          </a:r>
          <a:r>
            <a:rPr lang="fr-FR" b="1" dirty="0" smtClean="0"/>
            <a:t>mise à jour propre </a:t>
          </a:r>
          <a:r>
            <a:rPr lang="fr-FR" b="0" dirty="0" smtClean="0"/>
            <a:t>doivent 	faire une demande d'export via l'assistance s'ils 	souhaitent les récupérer.</a:t>
          </a:r>
          <a:endParaRPr lang="fr-FR" dirty="0"/>
        </a:p>
      </dgm:t>
    </dgm:pt>
    <dgm:pt modelId="{226FD067-F309-4A20-8C27-71DD079C530B}" type="parTrans" cxnId="{24985F5D-479B-42E8-BC88-AB03FC381D17}">
      <dgm:prSet/>
      <dgm:spPr/>
      <dgm:t>
        <a:bodyPr/>
        <a:lstStyle/>
        <a:p>
          <a:endParaRPr lang="fr-FR"/>
        </a:p>
      </dgm:t>
    </dgm:pt>
    <dgm:pt modelId="{29DCD631-52CC-4EA0-8B07-6C0C30A2F145}" type="sibTrans" cxnId="{24985F5D-479B-42E8-BC88-AB03FC381D17}">
      <dgm:prSet/>
      <dgm:spPr/>
      <dgm:t>
        <a:bodyPr/>
        <a:lstStyle/>
        <a:p>
          <a:endParaRPr lang="fr-FR"/>
        </a:p>
      </dgm:t>
    </dgm:pt>
    <dgm:pt modelId="{304230E9-73C1-4AFC-BC18-57C49D17C7D8}" type="pres">
      <dgm:prSet presAssocID="{01A49710-F257-4B4E-A1E1-7C24D3A847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51685E-3F1D-4C47-81CA-CBE9D6113CC2}" type="pres">
      <dgm:prSet presAssocID="{AB2A70B2-1B69-4DF4-9FF6-8A8DBCFA66E7}" presName="composite" presStyleCnt="0"/>
      <dgm:spPr/>
    </dgm:pt>
    <dgm:pt modelId="{21EDBDD5-2A26-4729-BBDC-02BCB7F6311A}" type="pres">
      <dgm:prSet presAssocID="{AB2A70B2-1B69-4DF4-9FF6-8A8DBCFA66E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2EFC3E-1F00-4F21-B9AC-BE70A45C2616}" type="pres">
      <dgm:prSet presAssocID="{AB2A70B2-1B69-4DF4-9FF6-8A8DBCFA66E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92E251A-E98D-4A4F-9C0B-CFE44FBBA3C5}" type="presOf" srcId="{01A49710-F257-4B4E-A1E1-7C24D3A84706}" destId="{304230E9-73C1-4AFC-BC18-57C49D17C7D8}" srcOrd="0" destOrd="0" presId="urn:microsoft.com/office/officeart/2005/8/layout/hList1"/>
    <dgm:cxn modelId="{24985F5D-479B-42E8-BC88-AB03FC381D17}" srcId="{AB2A70B2-1B69-4DF4-9FF6-8A8DBCFA66E7}" destId="{D9FA69D2-AABB-43F2-B4F0-F8C727E753BB}" srcOrd="0" destOrd="0" parTransId="{226FD067-F309-4A20-8C27-71DD079C530B}" sibTransId="{29DCD631-52CC-4EA0-8B07-6C0C30A2F145}"/>
    <dgm:cxn modelId="{3F4A2AE2-2373-41CC-B828-96BC9AB892A0}" type="presOf" srcId="{D9FA69D2-AABB-43F2-B4F0-F8C727E753BB}" destId="{EF2EFC3E-1F00-4F21-B9AC-BE70A45C2616}" srcOrd="0" destOrd="0" presId="urn:microsoft.com/office/officeart/2005/8/layout/hList1"/>
    <dgm:cxn modelId="{6FA29CA4-022D-47E2-97CC-28E65E0FDC1D}" type="presOf" srcId="{AB2A70B2-1B69-4DF4-9FF6-8A8DBCFA66E7}" destId="{21EDBDD5-2A26-4729-BBDC-02BCB7F6311A}" srcOrd="0" destOrd="0" presId="urn:microsoft.com/office/officeart/2005/8/layout/hList1"/>
    <dgm:cxn modelId="{86FCCA25-2482-4AF8-9D14-837381B320D1}" srcId="{01A49710-F257-4B4E-A1E1-7C24D3A84706}" destId="{AB2A70B2-1B69-4DF4-9FF6-8A8DBCFA66E7}" srcOrd="0" destOrd="0" parTransId="{0860A363-A188-4D60-B0FF-5138E4129E74}" sibTransId="{92803C09-B72A-4B9F-8FF6-D84223D2899A}"/>
    <dgm:cxn modelId="{713E0FB3-0C7C-4781-B68C-DBC81AB7CDB0}" type="presParOf" srcId="{304230E9-73C1-4AFC-BC18-57C49D17C7D8}" destId="{7051685E-3F1D-4C47-81CA-CBE9D6113CC2}" srcOrd="0" destOrd="0" presId="urn:microsoft.com/office/officeart/2005/8/layout/hList1"/>
    <dgm:cxn modelId="{6016F2CC-9DE4-49AF-906B-D73F9C59BD44}" type="presParOf" srcId="{7051685E-3F1D-4C47-81CA-CBE9D6113CC2}" destId="{21EDBDD5-2A26-4729-BBDC-02BCB7F6311A}" srcOrd="0" destOrd="0" presId="urn:microsoft.com/office/officeart/2005/8/layout/hList1"/>
    <dgm:cxn modelId="{2F4874EC-FDB3-46DD-BF39-D30474046D0C}" type="presParOf" srcId="{7051685E-3F1D-4C47-81CA-CBE9D6113CC2}" destId="{EF2EFC3E-1F00-4F21-B9AC-BE70A45C26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A49710-F257-4B4E-A1E1-7C24D3A84706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AB2A70B2-1B69-4DF4-9FF6-8A8DBCFA66E7}">
      <dgm:prSet phldrT="[Texte]"/>
      <dgm:spPr/>
      <dgm:t>
        <a:bodyPr/>
        <a:lstStyle/>
        <a:p>
          <a:r>
            <a:rPr lang="fr-FR" b="1" dirty="0" smtClean="0"/>
            <a:t>Récupération des données : par lot spécifique</a:t>
          </a:r>
          <a:endParaRPr lang="fr-FR" b="1" dirty="0"/>
        </a:p>
      </dgm:t>
    </dgm:pt>
    <dgm:pt modelId="{0860A363-A188-4D60-B0FF-5138E4129E74}" type="parTrans" cxnId="{86FCCA25-2482-4AF8-9D14-837381B320D1}">
      <dgm:prSet/>
      <dgm:spPr/>
      <dgm:t>
        <a:bodyPr/>
        <a:lstStyle/>
        <a:p>
          <a:endParaRPr lang="fr-FR"/>
        </a:p>
      </dgm:t>
    </dgm:pt>
    <dgm:pt modelId="{92803C09-B72A-4B9F-8FF6-D84223D2899A}" type="sibTrans" cxnId="{86FCCA25-2482-4AF8-9D14-837381B320D1}">
      <dgm:prSet/>
      <dgm:spPr/>
      <dgm:t>
        <a:bodyPr/>
        <a:lstStyle/>
        <a:p>
          <a:endParaRPr lang="fr-FR"/>
        </a:p>
      </dgm:t>
    </dgm:pt>
    <dgm:pt modelId="{D9FA69D2-AABB-43F2-B4F0-F8C727E753BB}">
      <dgm:prSet phldrT="[Texte]"/>
      <dgm:spPr/>
      <dgm:t>
        <a:bodyPr/>
        <a:lstStyle/>
        <a:p>
          <a:r>
            <a:rPr lang="fr-FR" dirty="0" smtClean="0"/>
            <a:t>Les données font l'objet d'un lot spécifique, et ne passent donc pas par la voie habituelle des TR           	            	                 	</a:t>
          </a:r>
          <a:r>
            <a:rPr lang="fr-FR" dirty="0" smtClean="0">
              <a:sym typeface="Wingdings" panose="05000000000000000000" pitchFamily="2" charset="2"/>
            </a:rPr>
            <a:t> </a:t>
          </a:r>
          <a:r>
            <a:rPr lang="fr-FR" b="0" dirty="0" smtClean="0"/>
            <a:t>les établissements</a:t>
          </a:r>
          <a:r>
            <a:rPr lang="fr-FR" b="1" dirty="0" smtClean="0"/>
            <a:t> en toute mise à jour et en 	mise à jour propre </a:t>
          </a:r>
          <a:r>
            <a:rPr lang="fr-FR" b="0" dirty="0" smtClean="0"/>
            <a:t>doivent faire une demande d'export via l'assistance s'ils souhaitent les récupérer.</a:t>
          </a:r>
          <a:endParaRPr lang="fr-FR" dirty="0"/>
        </a:p>
      </dgm:t>
    </dgm:pt>
    <dgm:pt modelId="{226FD067-F309-4A20-8C27-71DD079C530B}" type="parTrans" cxnId="{24985F5D-479B-42E8-BC88-AB03FC381D17}">
      <dgm:prSet/>
      <dgm:spPr/>
      <dgm:t>
        <a:bodyPr/>
        <a:lstStyle/>
        <a:p>
          <a:endParaRPr lang="fr-FR"/>
        </a:p>
      </dgm:t>
    </dgm:pt>
    <dgm:pt modelId="{29DCD631-52CC-4EA0-8B07-6C0C30A2F145}" type="sibTrans" cxnId="{24985F5D-479B-42E8-BC88-AB03FC381D17}">
      <dgm:prSet/>
      <dgm:spPr/>
      <dgm:t>
        <a:bodyPr/>
        <a:lstStyle/>
        <a:p>
          <a:endParaRPr lang="fr-FR"/>
        </a:p>
      </dgm:t>
    </dgm:pt>
    <dgm:pt modelId="{304230E9-73C1-4AFC-BC18-57C49D17C7D8}" type="pres">
      <dgm:prSet presAssocID="{01A49710-F257-4B4E-A1E1-7C24D3A847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51685E-3F1D-4C47-81CA-CBE9D6113CC2}" type="pres">
      <dgm:prSet presAssocID="{AB2A70B2-1B69-4DF4-9FF6-8A8DBCFA66E7}" presName="composite" presStyleCnt="0"/>
      <dgm:spPr/>
    </dgm:pt>
    <dgm:pt modelId="{21EDBDD5-2A26-4729-BBDC-02BCB7F6311A}" type="pres">
      <dgm:prSet presAssocID="{AB2A70B2-1B69-4DF4-9FF6-8A8DBCFA66E7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2EFC3E-1F00-4F21-B9AC-BE70A45C2616}" type="pres">
      <dgm:prSet presAssocID="{AB2A70B2-1B69-4DF4-9FF6-8A8DBCFA66E7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AC5F67C-06B9-430D-9AA9-643DA4A2932C}" type="presOf" srcId="{AB2A70B2-1B69-4DF4-9FF6-8A8DBCFA66E7}" destId="{21EDBDD5-2A26-4729-BBDC-02BCB7F6311A}" srcOrd="0" destOrd="0" presId="urn:microsoft.com/office/officeart/2005/8/layout/hList1"/>
    <dgm:cxn modelId="{A0539587-8A4C-4BB1-88F7-F1618CD69040}" type="presOf" srcId="{D9FA69D2-AABB-43F2-B4F0-F8C727E753BB}" destId="{EF2EFC3E-1F00-4F21-B9AC-BE70A45C2616}" srcOrd="0" destOrd="0" presId="urn:microsoft.com/office/officeart/2005/8/layout/hList1"/>
    <dgm:cxn modelId="{24985F5D-479B-42E8-BC88-AB03FC381D17}" srcId="{AB2A70B2-1B69-4DF4-9FF6-8A8DBCFA66E7}" destId="{D9FA69D2-AABB-43F2-B4F0-F8C727E753BB}" srcOrd="0" destOrd="0" parTransId="{226FD067-F309-4A20-8C27-71DD079C530B}" sibTransId="{29DCD631-52CC-4EA0-8B07-6C0C30A2F145}"/>
    <dgm:cxn modelId="{8FB64295-1771-438C-9D18-559A9B9AD8ED}" type="presOf" srcId="{01A49710-F257-4B4E-A1E1-7C24D3A84706}" destId="{304230E9-73C1-4AFC-BC18-57C49D17C7D8}" srcOrd="0" destOrd="0" presId="urn:microsoft.com/office/officeart/2005/8/layout/hList1"/>
    <dgm:cxn modelId="{86FCCA25-2482-4AF8-9D14-837381B320D1}" srcId="{01A49710-F257-4B4E-A1E1-7C24D3A84706}" destId="{AB2A70B2-1B69-4DF4-9FF6-8A8DBCFA66E7}" srcOrd="0" destOrd="0" parTransId="{0860A363-A188-4D60-B0FF-5138E4129E74}" sibTransId="{92803C09-B72A-4B9F-8FF6-D84223D2899A}"/>
    <dgm:cxn modelId="{E373DC41-2D2D-4281-8A6F-608DF7548252}" type="presParOf" srcId="{304230E9-73C1-4AFC-BC18-57C49D17C7D8}" destId="{7051685E-3F1D-4C47-81CA-CBE9D6113CC2}" srcOrd="0" destOrd="0" presId="urn:microsoft.com/office/officeart/2005/8/layout/hList1"/>
    <dgm:cxn modelId="{749A5314-E064-4579-B4CE-9ACA3CE097D7}" type="presParOf" srcId="{7051685E-3F1D-4C47-81CA-CBE9D6113CC2}" destId="{21EDBDD5-2A26-4729-BBDC-02BCB7F6311A}" srcOrd="0" destOrd="0" presId="urn:microsoft.com/office/officeart/2005/8/layout/hList1"/>
    <dgm:cxn modelId="{80710F34-8D52-4E35-8B31-13166BF18F19}" type="presParOf" srcId="{7051685E-3F1D-4C47-81CA-CBE9D6113CC2}" destId="{EF2EFC3E-1F00-4F21-B9AC-BE70A45C26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7411E3-AFA2-4D57-A645-60A368E40B77}">
      <dsp:nvSpPr>
        <dsp:cNvPr id="0" name=""/>
        <dsp:cNvSpPr/>
      </dsp:nvSpPr>
      <dsp:spPr>
        <a:xfrm>
          <a:off x="7719" y="0"/>
          <a:ext cx="2420350" cy="61926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kern="1200" dirty="0" smtClean="0"/>
            <a:t>Réforme RAMEAU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kern="1200" dirty="0" smtClean="0"/>
            <a:t>=</a:t>
          </a:r>
          <a:r>
            <a:rPr lang="fr-FR" sz="3000" kern="1200" dirty="0" smtClean="0"/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solidFill>
                <a:schemeClr val="bg1"/>
              </a:solidFill>
            </a:rPr>
            <a:t>SIMPLIFICATION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solidFill>
                <a:schemeClr val="bg1"/>
              </a:solidFill>
            </a:rPr>
            <a:t>DE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solidFill>
                <a:schemeClr val="bg1"/>
              </a:solidFill>
            </a:rPr>
            <a:t> L’INDEXATION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>
              <a:solidFill>
                <a:schemeClr val="bg1"/>
              </a:solidFill>
            </a:rPr>
            <a:t> MATIERE</a:t>
          </a:r>
          <a:endParaRPr lang="fr-FR" sz="2300" b="1" kern="1200" dirty="0">
            <a:solidFill>
              <a:schemeClr val="bg1"/>
            </a:solidFill>
          </a:endParaRPr>
        </a:p>
      </dsp:txBody>
      <dsp:txXfrm>
        <a:off x="125871" y="118152"/>
        <a:ext cx="2184046" cy="5956377"/>
      </dsp:txXfrm>
    </dsp:sp>
    <dsp:sp modelId="{5EC79DE0-532C-415F-B44F-E0612397B4E7}">
      <dsp:nvSpPr>
        <dsp:cNvPr id="0" name=""/>
        <dsp:cNvSpPr/>
      </dsp:nvSpPr>
      <dsp:spPr>
        <a:xfrm rot="19898886">
          <a:off x="2346846" y="2121752"/>
          <a:ext cx="13542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4269" y="0"/>
              </a:lnTo>
            </a:path>
          </a:pathLst>
        </a:custGeom>
        <a:noFill/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EE816-4E8A-48E9-B36A-7ED278C924CC}">
      <dsp:nvSpPr>
        <dsp:cNvPr id="0" name=""/>
        <dsp:cNvSpPr/>
      </dsp:nvSpPr>
      <dsp:spPr>
        <a:xfrm>
          <a:off x="3298762" y="-36545"/>
          <a:ext cx="4046058" cy="1836736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Vers un </a:t>
          </a:r>
          <a:r>
            <a:rPr lang="fr-FR" sz="2100" b="1" kern="1200" dirty="0" smtClean="0"/>
            <a:t>ordre unique de construction</a:t>
          </a:r>
          <a:r>
            <a:rPr lang="fr-FR" sz="2100" kern="1200" dirty="0" smtClean="0"/>
            <a:t> des chaînes d’indexation :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0" kern="1200" dirty="0" smtClean="0"/>
            <a:t>concept -- lieu -- temps </a:t>
          </a:r>
          <a:endParaRPr lang="fr-FR" sz="2000" b="0" kern="1200" dirty="0"/>
        </a:p>
      </dsp:txBody>
      <dsp:txXfrm>
        <a:off x="3388424" y="53117"/>
        <a:ext cx="3866734" cy="1657412"/>
      </dsp:txXfrm>
    </dsp:sp>
    <dsp:sp modelId="{4C179FA0-8652-41D0-8DAE-6A5194C9BACA}">
      <dsp:nvSpPr>
        <dsp:cNvPr id="0" name=""/>
        <dsp:cNvSpPr/>
      </dsp:nvSpPr>
      <dsp:spPr>
        <a:xfrm rot="1621234">
          <a:off x="2368258" y="3962440"/>
          <a:ext cx="10958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5893" y="0"/>
              </a:lnTo>
            </a:path>
          </a:pathLst>
        </a:custGeom>
        <a:noFill/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35870-8769-4AB5-806B-38C7A343CF90}">
      <dsp:nvSpPr>
        <dsp:cNvPr id="0" name=""/>
        <dsp:cNvSpPr/>
      </dsp:nvSpPr>
      <dsp:spPr>
        <a:xfrm>
          <a:off x="3240364" y="4211378"/>
          <a:ext cx="4071823" cy="1909291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Vers un </a:t>
          </a:r>
          <a:r>
            <a:rPr lang="fr-FR" sz="2100" b="1" kern="1200" dirty="0" smtClean="0"/>
            <a:t>ensemble unique et cohérent de descripteurs</a:t>
          </a:r>
        </a:p>
      </dsp:txBody>
      <dsp:txXfrm>
        <a:off x="3333568" y="4304582"/>
        <a:ext cx="3885415" cy="1722883"/>
      </dsp:txXfrm>
    </dsp:sp>
    <dsp:sp modelId="{FD740B6D-EB7B-4255-A8A8-2C61A4E77D02}">
      <dsp:nvSpPr>
        <dsp:cNvPr id="0" name=""/>
        <dsp:cNvSpPr/>
      </dsp:nvSpPr>
      <dsp:spPr>
        <a:xfrm rot="21521313">
          <a:off x="2427963" y="3059338"/>
          <a:ext cx="8125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12501" y="0"/>
              </a:lnTo>
            </a:path>
          </a:pathLst>
        </a:custGeom>
        <a:noFill/>
        <a:ln w="25400" cap="flat" cmpd="sng" algn="ctr">
          <a:solidFill>
            <a:srgbClr val="4BACC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8305A-6A76-4A54-BD11-C91AFF0CDF59}">
      <dsp:nvSpPr>
        <dsp:cNvPr id="0" name=""/>
        <dsp:cNvSpPr/>
      </dsp:nvSpPr>
      <dsp:spPr>
        <a:xfrm>
          <a:off x="3240358" y="2046986"/>
          <a:ext cx="4047402" cy="1913449"/>
        </a:xfrm>
        <a:prstGeom prst="roundRect">
          <a:avLst/>
        </a:prstGeom>
        <a:solidFill>
          <a:srgbClr val="F7964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Vers la </a:t>
          </a:r>
          <a:r>
            <a:rPr lang="fr-FR" sz="2100" b="1" kern="1200" dirty="0" smtClean="0"/>
            <a:t>création de quatre référentiels distincts 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b="1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b="1" kern="1200" dirty="0" smtClean="0"/>
        </a:p>
      </dsp:txBody>
      <dsp:txXfrm>
        <a:off x="3333765" y="2140393"/>
        <a:ext cx="3860588" cy="1726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6085F-16E4-479F-BEA3-D01437FB60AC}">
      <dsp:nvSpPr>
        <dsp:cNvPr id="0" name=""/>
        <dsp:cNvSpPr/>
      </dsp:nvSpPr>
      <dsp:spPr>
        <a:xfrm rot="5400000">
          <a:off x="-184509" y="188109"/>
          <a:ext cx="1230064" cy="861045"/>
        </a:xfrm>
        <a:prstGeom prst="chevron">
          <a:avLst/>
        </a:prstGeom>
        <a:solidFill>
          <a:srgbClr val="47D872"/>
        </a:solidFill>
        <a:ln w="25400" cap="flat" cmpd="sng" algn="ctr">
          <a:solidFill>
            <a:srgbClr val="47D8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Fév./mars 2019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AUTORITES</a:t>
          </a:r>
          <a:endParaRPr lang="fr-FR" sz="1000" b="1" kern="1200" dirty="0"/>
        </a:p>
      </dsp:txBody>
      <dsp:txXfrm rot="-5400000">
        <a:off x="1" y="434123"/>
        <a:ext cx="861045" cy="369019"/>
      </dsp:txXfrm>
    </dsp:sp>
    <dsp:sp modelId="{E916C506-DAAC-4CAA-A073-256EBF6D8A74}">
      <dsp:nvSpPr>
        <dsp:cNvPr id="0" name=""/>
        <dsp:cNvSpPr/>
      </dsp:nvSpPr>
      <dsp:spPr>
        <a:xfrm rot="5400000">
          <a:off x="4216137" y="-3346519"/>
          <a:ext cx="799542" cy="7509726"/>
        </a:xfrm>
        <a:prstGeom prst="round2SameRect">
          <a:avLst/>
        </a:prstGeom>
        <a:noFill/>
        <a:ln w="25400" cap="flat" cmpd="sng" algn="ctr">
          <a:solidFill>
            <a:srgbClr val="47D8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/>
            <a:t>Ouverture de toutes les autorités noms communs à la subdivision géographique </a:t>
          </a:r>
          <a:r>
            <a:rPr lang="fr-FR" sz="1100" kern="1200" dirty="0" smtClean="0"/>
            <a:t>(hors subdivisions aux lieux)</a:t>
          </a:r>
          <a:endParaRPr lang="fr-FR" sz="11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~ 47 000 notices d'autorité impactées</a:t>
          </a:r>
          <a:endParaRPr lang="fr-FR" sz="1500" kern="1200" dirty="0"/>
        </a:p>
      </dsp:txBody>
      <dsp:txXfrm rot="-5400000">
        <a:off x="861045" y="47603"/>
        <a:ext cx="7470696" cy="721482"/>
      </dsp:txXfrm>
    </dsp:sp>
    <dsp:sp modelId="{8372207D-1C00-4203-99D5-C637D330D814}">
      <dsp:nvSpPr>
        <dsp:cNvPr id="0" name=""/>
        <dsp:cNvSpPr/>
      </dsp:nvSpPr>
      <dsp:spPr>
        <a:xfrm rot="5400000">
          <a:off x="-184509" y="1271319"/>
          <a:ext cx="1230064" cy="861045"/>
        </a:xfrm>
        <a:prstGeom prst="chevron">
          <a:avLst/>
        </a:prstGeom>
        <a:solidFill>
          <a:srgbClr val="47D872"/>
        </a:solidFill>
        <a:ln w="25400" cap="flat" cmpd="sng" algn="ctr">
          <a:solidFill>
            <a:srgbClr val="47D8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Fév./mars 2019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 </a:t>
          </a:r>
          <a:r>
            <a:rPr lang="fr-FR" sz="1000" b="1" kern="1200" dirty="0" smtClean="0"/>
            <a:t>AUTORITES</a:t>
          </a:r>
          <a:endParaRPr lang="fr-FR" sz="1000" b="1" kern="1200" dirty="0"/>
        </a:p>
      </dsp:txBody>
      <dsp:txXfrm rot="-5400000">
        <a:off x="1" y="1517333"/>
        <a:ext cx="861045" cy="369019"/>
      </dsp:txXfrm>
    </dsp:sp>
    <dsp:sp modelId="{7002A69E-D52E-4A70-A435-F0F53C9B22B1}">
      <dsp:nvSpPr>
        <dsp:cNvPr id="0" name=""/>
        <dsp:cNvSpPr/>
      </dsp:nvSpPr>
      <dsp:spPr>
        <a:xfrm rot="5400000">
          <a:off x="4216137" y="-2268282"/>
          <a:ext cx="799542" cy="7509726"/>
        </a:xfrm>
        <a:prstGeom prst="round2SameRect">
          <a:avLst/>
        </a:prstGeom>
        <a:noFill/>
        <a:ln w="25400" cap="flat" cmpd="sng" algn="ctr">
          <a:solidFill>
            <a:srgbClr val="47D8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/>
            <a:t>Autorisation de l'utilisation de toutes les autorités noms géographiques en subdivision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~ 21 000 notices d'autorité impactées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 rot="-5400000">
        <a:off x="861045" y="1125840"/>
        <a:ext cx="7470696" cy="721482"/>
      </dsp:txXfrm>
    </dsp:sp>
    <dsp:sp modelId="{1526817F-D669-4F4D-BD47-915C100A7A6B}">
      <dsp:nvSpPr>
        <dsp:cNvPr id="0" name=""/>
        <dsp:cNvSpPr/>
      </dsp:nvSpPr>
      <dsp:spPr>
        <a:xfrm rot="5400000">
          <a:off x="-184509" y="2354529"/>
          <a:ext cx="1230064" cy="861045"/>
        </a:xfrm>
        <a:prstGeom prst="chevron">
          <a:avLst/>
        </a:prstGeom>
        <a:solidFill>
          <a:srgbClr val="47D872"/>
        </a:solidFill>
        <a:ln w="25400" cap="flat" cmpd="sng" algn="ctr">
          <a:solidFill>
            <a:srgbClr val="47D8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Mai 2019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AUTORITES</a:t>
          </a:r>
          <a:endParaRPr lang="fr-FR" sz="1000" b="1" kern="1200" dirty="0"/>
        </a:p>
      </dsp:txBody>
      <dsp:txXfrm rot="-5400000">
        <a:off x="1" y="2600543"/>
        <a:ext cx="861045" cy="369019"/>
      </dsp:txXfrm>
    </dsp:sp>
    <dsp:sp modelId="{77B59645-E5ED-4E2F-A9D8-37B8483129DF}">
      <dsp:nvSpPr>
        <dsp:cNvPr id="0" name=""/>
        <dsp:cNvSpPr/>
      </dsp:nvSpPr>
      <dsp:spPr>
        <a:xfrm rot="5400000">
          <a:off x="4216137" y="-1185072"/>
          <a:ext cx="799542" cy="7509726"/>
        </a:xfrm>
        <a:prstGeom prst="round2SameRect">
          <a:avLst/>
        </a:prstGeom>
        <a:noFill/>
        <a:ln w="25400" cap="flat" cmpd="sng" algn="ctr">
          <a:solidFill>
            <a:srgbClr val="47D8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50" b="1" kern="1200" dirty="0" smtClean="0"/>
            <a:t>Disparition des subdivisions aux lieux qui sont devenues des noms communs comme les autres </a:t>
          </a:r>
          <a:r>
            <a:rPr lang="fr-FR" sz="1100" kern="1200" dirty="0" smtClean="0"/>
            <a:t>(utilisation en élément initial du point d'accès et ouverture à la </a:t>
          </a:r>
          <a:r>
            <a:rPr lang="fr-FR" sz="1100" kern="1200" dirty="0" err="1" smtClean="0"/>
            <a:t>subd</a:t>
          </a:r>
          <a:r>
            <a:rPr lang="fr-FR" sz="1100" kern="1200" dirty="0" smtClean="0"/>
            <a:t>. géographique)</a:t>
          </a:r>
          <a:endParaRPr lang="fr-FR" sz="11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158 notices d'autorité impactées</a:t>
          </a:r>
          <a:endParaRPr lang="fr-FR" sz="1500" kern="1200" dirty="0"/>
        </a:p>
      </dsp:txBody>
      <dsp:txXfrm rot="-5400000">
        <a:off x="861045" y="2209050"/>
        <a:ext cx="7470696" cy="721482"/>
      </dsp:txXfrm>
    </dsp:sp>
    <dsp:sp modelId="{D28D7E32-C09F-41D7-B0B6-DE1E88FA018D}">
      <dsp:nvSpPr>
        <dsp:cNvPr id="0" name=""/>
        <dsp:cNvSpPr/>
      </dsp:nvSpPr>
      <dsp:spPr>
        <a:xfrm rot="5400000">
          <a:off x="-184509" y="3437740"/>
          <a:ext cx="1230064" cy="861045"/>
        </a:xfrm>
        <a:prstGeom prst="chevron">
          <a:avLst/>
        </a:prstGeom>
        <a:solidFill>
          <a:srgbClr val="47D872"/>
        </a:solidFill>
        <a:ln w="25400" cap="flat" cmpd="sng" algn="ctr">
          <a:solidFill>
            <a:srgbClr val="47D8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Juin 2019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/>
            <a:t>AUTORITES</a:t>
          </a:r>
          <a:endParaRPr lang="fr-FR" sz="1000" b="1" kern="1200" dirty="0"/>
        </a:p>
      </dsp:txBody>
      <dsp:txXfrm rot="-5400000">
        <a:off x="1" y="3683754"/>
        <a:ext cx="861045" cy="369019"/>
      </dsp:txXfrm>
    </dsp:sp>
    <dsp:sp modelId="{57A15D39-B370-498E-AE45-302E3C4EA9B2}">
      <dsp:nvSpPr>
        <dsp:cNvPr id="0" name=""/>
        <dsp:cNvSpPr/>
      </dsp:nvSpPr>
      <dsp:spPr>
        <a:xfrm rot="5400000">
          <a:off x="4216137" y="-101862"/>
          <a:ext cx="799542" cy="7509726"/>
        </a:xfrm>
        <a:prstGeom prst="round2SameRect">
          <a:avLst/>
        </a:prstGeom>
        <a:noFill/>
        <a:ln w="25400" cap="flat" cmpd="sng" algn="ctr">
          <a:solidFill>
            <a:srgbClr val="47D87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kern="1200" dirty="0" smtClean="0"/>
            <a:t>Retournement des autorités préconstruites "lieu -- nom commun" en "nom commun -- lieu"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kern="1200" dirty="0" smtClean="0"/>
            <a:t>~ 6300 notices d'autorités impactées</a:t>
          </a:r>
          <a:endParaRPr lang="fr-FR" sz="15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</dsp:txBody>
      <dsp:txXfrm rot="-5400000">
        <a:off x="861045" y="3292260"/>
        <a:ext cx="7470696" cy="721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6085F-16E4-479F-BEA3-D01437FB60AC}">
      <dsp:nvSpPr>
        <dsp:cNvPr id="0" name=""/>
        <dsp:cNvSpPr/>
      </dsp:nvSpPr>
      <dsp:spPr>
        <a:xfrm rot="5400000">
          <a:off x="-285365" y="285365"/>
          <a:ext cx="1902435" cy="1331704"/>
        </a:xfrm>
        <a:prstGeom prst="chevron">
          <a:avLst/>
        </a:prstGeom>
        <a:solidFill>
          <a:srgbClr val="F79646"/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Avril 2019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smtClean="0"/>
            <a:t>AUTORITES</a:t>
          </a:r>
          <a:endParaRPr lang="fr-FR" sz="1600" b="1" kern="1200" dirty="0"/>
        </a:p>
      </dsp:txBody>
      <dsp:txXfrm rot="-5400000">
        <a:off x="1" y="665851"/>
        <a:ext cx="1331704" cy="570731"/>
      </dsp:txXfrm>
    </dsp:sp>
    <dsp:sp modelId="{E916C506-DAAC-4CAA-A073-256EBF6D8A74}">
      <dsp:nvSpPr>
        <dsp:cNvPr id="0" name=""/>
        <dsp:cNvSpPr/>
      </dsp:nvSpPr>
      <dsp:spPr>
        <a:xfrm rot="5400000">
          <a:off x="4173905" y="-2842201"/>
          <a:ext cx="1236582" cy="6920985"/>
        </a:xfrm>
        <a:prstGeom prst="round2SameRect">
          <a:avLst/>
        </a:prstGeom>
        <a:noFill/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/>
            <a:t>Identification des futures notices d'autorité Forme ou Genre </a:t>
          </a:r>
          <a:r>
            <a:rPr lang="fr-FR" sz="2000" kern="1200" dirty="0" smtClean="0"/>
            <a:t>(futures 008 $a Tf) à partir de la liste transmise par la </a:t>
          </a:r>
          <a:r>
            <a:rPr lang="fr-FR" sz="2000" kern="1200" dirty="0" err="1" smtClean="0"/>
            <a:t>BnF</a:t>
          </a:r>
          <a:endParaRPr lang="fr-FR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~ 17 000 notices d'autorité impactées</a:t>
          </a:r>
          <a:endParaRPr lang="fr-FR" sz="2000" kern="1200" dirty="0"/>
        </a:p>
      </dsp:txBody>
      <dsp:txXfrm rot="-5400000">
        <a:off x="1331704" y="60365"/>
        <a:ext cx="6860620" cy="1115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08614-3B75-4E64-8CC8-39761BCE8ECD}">
      <dsp:nvSpPr>
        <dsp:cNvPr id="0" name=""/>
        <dsp:cNvSpPr/>
      </dsp:nvSpPr>
      <dsp:spPr>
        <a:xfrm rot="5400000">
          <a:off x="-263180" y="302757"/>
          <a:ext cx="1754535" cy="1228174"/>
        </a:xfrm>
        <a:prstGeom prst="chevron">
          <a:avLst/>
        </a:prstGeom>
        <a:solidFill>
          <a:srgbClr val="F79646"/>
        </a:solidFill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Début 2020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/>
            <a:t>AUTORITES</a:t>
          </a:r>
          <a:endParaRPr lang="fr-FR" sz="1500" b="1" kern="1200" dirty="0"/>
        </a:p>
      </dsp:txBody>
      <dsp:txXfrm rot="-5400000">
        <a:off x="1" y="653663"/>
        <a:ext cx="1228174" cy="526361"/>
      </dsp:txXfrm>
    </dsp:sp>
    <dsp:sp modelId="{F309616E-19EC-45CC-90F9-3173BBFA6F90}">
      <dsp:nvSpPr>
        <dsp:cNvPr id="0" name=""/>
        <dsp:cNvSpPr/>
      </dsp:nvSpPr>
      <dsp:spPr>
        <a:xfrm rot="5400000">
          <a:off x="4136719" y="-2902456"/>
          <a:ext cx="1207426" cy="7024515"/>
        </a:xfrm>
        <a:prstGeom prst="round2SameRect">
          <a:avLst/>
        </a:prstGeom>
        <a:noFill/>
        <a:ln w="25400" cap="flat" cmpd="sng" algn="ctr">
          <a:solidFill>
            <a:srgbClr val="F796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kern="1200" dirty="0" smtClean="0"/>
            <a:t>Création des notices d'autorité Forme ou Genre Rameau </a:t>
          </a:r>
          <a:r>
            <a:rPr lang="fr-FR" sz="1600" kern="1200" dirty="0" smtClean="0"/>
            <a:t>(008 $a Tf - étiquette A280)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 ~ 17000 notices d'autorité impactées</a:t>
          </a:r>
          <a:r>
            <a:rPr lang="fr-FR" sz="1400" kern="1200" dirty="0" smtClean="0"/>
            <a:t> [+ ~ 18 000 notices d'autorité </a:t>
          </a:r>
          <a:r>
            <a:rPr lang="fr-FR" sz="1400" kern="1200" dirty="0" err="1" smtClean="0"/>
            <a:t>màj</a:t>
          </a:r>
          <a:r>
            <a:rPr lang="fr-FR" sz="1400" kern="1200" dirty="0" smtClean="0"/>
            <a:t> (5XX</a:t>
          </a:r>
          <a:r>
            <a:rPr lang="fr-FR" sz="1400" kern="1200" dirty="0" smtClean="0">
              <a:sym typeface="Wingdings" panose="05000000000000000000" pitchFamily="2" charset="2"/>
            </a:rPr>
            <a:t>580)]</a:t>
          </a:r>
          <a:endParaRPr lang="fr-FR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500" kern="1200" dirty="0"/>
        </a:p>
      </dsp:txBody>
      <dsp:txXfrm rot="-5400000">
        <a:off x="1228175" y="65030"/>
        <a:ext cx="6965573" cy="1089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87D79-1C40-4047-BD69-1C435E5427B3}">
      <dsp:nvSpPr>
        <dsp:cNvPr id="0" name=""/>
        <dsp:cNvSpPr/>
      </dsp:nvSpPr>
      <dsp:spPr>
        <a:xfrm>
          <a:off x="355965" y="14188"/>
          <a:ext cx="2024770" cy="3223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Identification des données</a:t>
          </a:r>
          <a:endParaRPr lang="fr-FR" sz="1200" b="1" kern="1200" dirty="0"/>
        </a:p>
      </dsp:txBody>
      <dsp:txXfrm>
        <a:off x="355965" y="14188"/>
        <a:ext cx="2024770" cy="322371"/>
      </dsp:txXfrm>
    </dsp:sp>
    <dsp:sp modelId="{2C8EAF7F-EDA2-4A62-B64B-6A5EBCEA1B95}">
      <dsp:nvSpPr>
        <dsp:cNvPr id="0" name=""/>
        <dsp:cNvSpPr/>
      </dsp:nvSpPr>
      <dsp:spPr>
        <a:xfrm>
          <a:off x="348100" y="344779"/>
          <a:ext cx="2032634" cy="118219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Zone 898 : code chantier </a:t>
          </a:r>
          <a:endParaRPr lang="fr-FR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hlinkClick xmlns:r="http://schemas.openxmlformats.org/officeDocument/2006/relationships" r:id="rId1"/>
            </a:rPr>
            <a:t>Liste des PPN des notices </a:t>
          </a:r>
          <a:r>
            <a:rPr lang="fr-FR" sz="1200" kern="1200" smtClean="0">
              <a:hlinkClick xmlns:r="http://schemas.openxmlformats.org/officeDocument/2006/relationships" r:id="rId1"/>
            </a:rPr>
            <a:t>d'autorité</a:t>
          </a:r>
          <a:r>
            <a:rPr lang="fr-FR" sz="1200" kern="1200" smtClean="0"/>
            <a:t> disponible </a:t>
          </a:r>
          <a:r>
            <a:rPr lang="fr-FR" sz="1200" kern="1200" dirty="0" smtClean="0"/>
            <a:t>dans le GM </a:t>
          </a:r>
          <a:endParaRPr lang="fr-FR" sz="1200" kern="1200" dirty="0"/>
        </a:p>
      </dsp:txBody>
      <dsp:txXfrm>
        <a:off x="348100" y="344779"/>
        <a:ext cx="2032634" cy="1182195"/>
      </dsp:txXfrm>
    </dsp:sp>
    <dsp:sp modelId="{21EDBDD5-2A26-4729-BBDC-02BCB7F6311A}">
      <dsp:nvSpPr>
        <dsp:cNvPr id="0" name=""/>
        <dsp:cNvSpPr/>
      </dsp:nvSpPr>
      <dsp:spPr>
        <a:xfrm>
          <a:off x="2616508" y="3915"/>
          <a:ext cx="4139280" cy="3285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Récupération des données : par TR</a:t>
          </a:r>
          <a:endParaRPr lang="fr-FR" sz="1400" b="1" kern="1200" dirty="0"/>
        </a:p>
      </dsp:txBody>
      <dsp:txXfrm>
        <a:off x="2616508" y="3915"/>
        <a:ext cx="4139280" cy="328535"/>
      </dsp:txXfrm>
    </dsp:sp>
    <dsp:sp modelId="{EF2EFC3E-1F00-4F21-B9AC-BE70A45C2616}">
      <dsp:nvSpPr>
        <dsp:cNvPr id="0" name=""/>
        <dsp:cNvSpPr/>
      </dsp:nvSpPr>
      <dsp:spPr>
        <a:xfrm>
          <a:off x="2616508" y="332450"/>
          <a:ext cx="4139280" cy="120479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Les données passent toujours par la voie habituelle des TR (fichier C) pour les établissements </a:t>
          </a:r>
          <a:r>
            <a:rPr lang="fr-FR" sz="1400" b="1" kern="1200" dirty="0" smtClean="0"/>
            <a:t>en toute mise à jour et en mise à jour propre.</a:t>
          </a: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i="0" kern="1200" dirty="0" smtClean="0"/>
            <a:t>Si pas de fichier C dans les TR </a:t>
          </a:r>
          <a:r>
            <a:rPr lang="fr-FR" sz="1400" i="0" kern="1200" dirty="0" smtClean="0">
              <a:sym typeface="Wingdings" panose="05000000000000000000" pitchFamily="2" charset="2"/>
            </a:rPr>
            <a:t></a:t>
          </a:r>
          <a:r>
            <a:rPr lang="fr-FR" sz="1400" i="0" kern="1200" dirty="0" smtClean="0"/>
            <a:t> demande d'export avec code chantier via l'assistance</a:t>
          </a:r>
          <a:endParaRPr lang="fr-FR" sz="1200" i="0" kern="1200" dirty="0"/>
        </a:p>
      </dsp:txBody>
      <dsp:txXfrm>
        <a:off x="2616508" y="332450"/>
        <a:ext cx="4139280" cy="12047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DBDD5-2A26-4729-BBDC-02BCB7F6311A}">
      <dsp:nvSpPr>
        <dsp:cNvPr id="0" name=""/>
        <dsp:cNvSpPr/>
      </dsp:nvSpPr>
      <dsp:spPr>
        <a:xfrm>
          <a:off x="0" y="44945"/>
          <a:ext cx="4204147" cy="3456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Récupération des données privilégiée : par TR</a:t>
          </a:r>
          <a:endParaRPr lang="fr-FR" sz="1200" b="1" kern="1200" dirty="0"/>
        </a:p>
      </dsp:txBody>
      <dsp:txXfrm>
        <a:off x="0" y="44945"/>
        <a:ext cx="4204147" cy="345600"/>
      </dsp:txXfrm>
    </dsp:sp>
    <dsp:sp modelId="{EF2EFC3E-1F00-4F21-B9AC-BE70A45C2616}">
      <dsp:nvSpPr>
        <dsp:cNvPr id="0" name=""/>
        <dsp:cNvSpPr/>
      </dsp:nvSpPr>
      <dsp:spPr>
        <a:xfrm>
          <a:off x="0" y="390545"/>
          <a:ext cx="4204147" cy="100467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/>
            <a:t> Les données passent par la voie habituelle des TR (fichier A), pour les établissements </a:t>
          </a:r>
          <a:r>
            <a:rPr lang="fr-FR" sz="1200" b="1" kern="1200" dirty="0" smtClean="0"/>
            <a:t>en toute mise à jour               		</a:t>
          </a:r>
          <a:r>
            <a:rPr lang="fr-FR" sz="1200" b="1" kern="1200" dirty="0" smtClean="0">
              <a:sym typeface="Wingdings" panose="05000000000000000000" pitchFamily="2" charset="2"/>
            </a:rPr>
            <a:t> </a:t>
          </a:r>
          <a:r>
            <a:rPr lang="fr-FR" sz="1200" kern="1200" dirty="0" smtClean="0"/>
            <a:t>les établissements </a:t>
          </a:r>
          <a:r>
            <a:rPr lang="fr-FR" sz="1200" b="1" kern="1200" dirty="0" smtClean="0"/>
            <a:t>en</a:t>
          </a:r>
          <a:r>
            <a:rPr lang="fr-FR" sz="1200" kern="1200" dirty="0" smtClean="0"/>
            <a:t> </a:t>
          </a:r>
          <a:r>
            <a:rPr lang="fr-FR" sz="1200" b="1" kern="1200" dirty="0" smtClean="0"/>
            <a:t>mise à jour propre </a:t>
          </a:r>
          <a:r>
            <a:rPr lang="fr-FR" sz="1200" b="0" kern="1200" dirty="0" smtClean="0"/>
            <a:t>doivent 	faire une demande d'export via l'assistance s'ils 	souhaitent les récupérer.</a:t>
          </a:r>
          <a:endParaRPr lang="fr-FR" sz="1200" kern="1200" dirty="0"/>
        </a:p>
      </dsp:txBody>
      <dsp:txXfrm>
        <a:off x="0" y="390545"/>
        <a:ext cx="4204147" cy="10046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DBDD5-2A26-4729-BBDC-02BCB7F6311A}">
      <dsp:nvSpPr>
        <dsp:cNvPr id="0" name=""/>
        <dsp:cNvSpPr/>
      </dsp:nvSpPr>
      <dsp:spPr>
        <a:xfrm>
          <a:off x="0" y="62579"/>
          <a:ext cx="4211873" cy="374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 smtClean="0"/>
            <a:t>Récupération des données : par lot spécifique</a:t>
          </a:r>
          <a:endParaRPr lang="fr-FR" sz="1300" b="1" kern="1200" dirty="0"/>
        </a:p>
      </dsp:txBody>
      <dsp:txXfrm>
        <a:off x="0" y="62579"/>
        <a:ext cx="4211873" cy="374400"/>
      </dsp:txXfrm>
    </dsp:sp>
    <dsp:sp modelId="{EF2EFC3E-1F00-4F21-B9AC-BE70A45C2616}">
      <dsp:nvSpPr>
        <dsp:cNvPr id="0" name=""/>
        <dsp:cNvSpPr/>
      </dsp:nvSpPr>
      <dsp:spPr>
        <a:xfrm>
          <a:off x="0" y="436979"/>
          <a:ext cx="4211873" cy="108839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kern="1200" dirty="0" smtClean="0"/>
            <a:t>Les données font l'objet d'un lot spécifique, et ne passent donc pas par la voie habituelle des TR           	            	                 	</a:t>
          </a:r>
          <a:r>
            <a:rPr lang="fr-FR" sz="1300" kern="1200" dirty="0" smtClean="0">
              <a:sym typeface="Wingdings" panose="05000000000000000000" pitchFamily="2" charset="2"/>
            </a:rPr>
            <a:t> </a:t>
          </a:r>
          <a:r>
            <a:rPr lang="fr-FR" sz="1300" b="0" kern="1200" dirty="0" smtClean="0"/>
            <a:t>les établissements</a:t>
          </a:r>
          <a:r>
            <a:rPr lang="fr-FR" sz="1300" b="1" kern="1200" dirty="0" smtClean="0"/>
            <a:t> en toute mise à jour et en 	mise à jour propre </a:t>
          </a:r>
          <a:r>
            <a:rPr lang="fr-FR" sz="1300" b="0" kern="1200" dirty="0" smtClean="0"/>
            <a:t>doivent faire une demande d'export via l'assistance s'ils souhaitent les récupérer.</a:t>
          </a:r>
          <a:endParaRPr lang="fr-FR" sz="1300" kern="1200" dirty="0"/>
        </a:p>
      </dsp:txBody>
      <dsp:txXfrm>
        <a:off x="0" y="436979"/>
        <a:ext cx="4211873" cy="1088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D7189-79B6-425A-A892-33813F477B7B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AD0D-86AD-4658-A00D-086B305E5F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214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17C9-DC69-4474-95AE-B5B905E0C089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E5AB4-6DAB-460B-B1F2-D187681C3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2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500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Considérant</a:t>
            </a:r>
            <a:r>
              <a:rPr lang="fr-FR" baseline="0" dirty="0" smtClean="0"/>
              <a:t> que ces chantiers font partie des opérations courantes du CNR, ils n'ont pas été identifiés dans le </a:t>
            </a:r>
            <a:r>
              <a:rPr lang="fr-FR" baseline="0" dirty="0" err="1" smtClean="0"/>
              <a:t>Sudoc</a:t>
            </a:r>
            <a:r>
              <a:rPr lang="fr-FR" baseline="0" dirty="0" smtClean="0"/>
              <a:t>. Toutefois un tableau de suivi des autorités scindées est mis à votre disposition (nous en parlerons en fin de présentation).</a:t>
            </a:r>
          </a:p>
          <a:p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Récupération</a:t>
            </a:r>
            <a:r>
              <a:rPr lang="fr-FR" baseline="0" dirty="0" smtClean="0"/>
              <a:t> :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si les établissements en mise à jour propre souhaite récupérer en un bloc l'intégralité des notices mises à jour dans le cadre de ce chantier,  et ne pas avoir à attendre la modification de ces notices par son ILN, une demande d'export est nécessaire.</a:t>
            </a:r>
            <a:endParaRPr lang="fr-FR" dirty="0" smtClean="0"/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905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b="0" dirty="0" smtClean="0"/>
              <a:t>Nous en avons</a:t>
            </a:r>
            <a:r>
              <a:rPr lang="fr-FR" b="0" baseline="0" dirty="0" smtClean="0"/>
              <a:t> fini avec le bilan des chantiers 2019. A présent, passons à la présentation des </a:t>
            </a:r>
            <a:r>
              <a:rPr lang="fr-FR" b="1" dirty="0" smtClean="0"/>
              <a:t>principaux</a:t>
            </a:r>
            <a:r>
              <a:rPr lang="fr-FR" b="0" dirty="0" smtClean="0"/>
              <a:t> chantiers à venir</a:t>
            </a:r>
            <a:r>
              <a:rPr lang="fr-FR" b="0" baseline="0" dirty="0" smtClean="0"/>
              <a:t> fin 2019 / début 2020</a:t>
            </a:r>
          </a:p>
          <a:p>
            <a:r>
              <a:rPr lang="fr-FR" b="0" baseline="0" dirty="0" smtClean="0"/>
              <a:t>"principaux" car nous ne saurions être exhaustifs : nous sommes dépendants de la </a:t>
            </a:r>
            <a:r>
              <a:rPr lang="fr-FR" b="0" baseline="0" dirty="0" err="1" smtClean="0"/>
              <a:t>BnF</a:t>
            </a:r>
            <a:r>
              <a:rPr lang="fr-FR" b="0" baseline="0" dirty="0" smtClean="0"/>
              <a:t> et du CNR. Et un chantier en cache bien souvent d'autres……….</a:t>
            </a:r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712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L'identification des notices bibliographiques impactées se trouvera en zone 830, dans laquelle le code du chantier sera mentionné.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Récupération</a:t>
            </a:r>
            <a:r>
              <a:rPr lang="fr-FR" baseline="0" dirty="0" smtClean="0"/>
              <a:t> : si les établissements en mise à jour propre souhaite récupérer en un bloc l'intégralité des notices mises à jour dans le cadre de ce chantier,  et ne pas avoir à attendre la modification de ces notices par son ILN, une demande d'export est nécessaire.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421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L'identification des notices bibliographiques impactées se trouvera en zone 830, dans laquelle le code du chantier sera mentionné. </a:t>
            </a:r>
          </a:p>
          <a:p>
            <a:r>
              <a:rPr lang="fr-FR" dirty="0" smtClean="0"/>
              <a:t>Ce chantier concernant </a:t>
            </a:r>
            <a:r>
              <a:rPr lang="fr-FR" baseline="0" dirty="0" smtClean="0"/>
              <a:t>un très gros volume de notices bibliographiques, l'ABES préconise, dans la mesure du possible, d'en faire l'objet d'un </a:t>
            </a:r>
            <a:r>
              <a:rPr lang="fr-FR" b="1" baseline="0" dirty="0" smtClean="0"/>
              <a:t>lot spécifique,</a:t>
            </a:r>
            <a:r>
              <a:rPr lang="fr-FR" baseline="0" dirty="0" smtClean="0"/>
              <a:t> qui ne passerait donc pas par les transferts réguliers. A ce titre, pour récupérer les notices mises à jour, une demande d'export sera nécessaire pour tous les établissements.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012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Dans la mesure où </a:t>
            </a:r>
            <a:r>
              <a:rPr lang="fr-FR" baseline="0" dirty="0" smtClean="0"/>
              <a:t>ces chantiers font partie des opérations courantes du CNR, ils ne seront pas identifiés dans le </a:t>
            </a:r>
            <a:r>
              <a:rPr lang="fr-FR" baseline="0" dirty="0" err="1" smtClean="0"/>
              <a:t>Sudoc</a:t>
            </a:r>
            <a:r>
              <a:rPr lang="fr-FR" baseline="0" dirty="0" smtClean="0"/>
              <a:t>. La liste des PPN autorités et bibliographiques impactés par ces différents chantiers vous seront communiqués.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Récupération : … hors notices bibliographiques impactées par la transformation d'Histoire en </a:t>
            </a:r>
            <a:r>
              <a:rPr lang="fr-FR" baseline="0" dirty="0" err="1" smtClean="0"/>
              <a:t>Tz</a:t>
            </a:r>
            <a:r>
              <a:rPr lang="fr-FR" baseline="0" dirty="0" smtClean="0"/>
              <a:t> (pour les raisons évoquées précédemment)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Si les établissements en mise à jour propre souhaite récupérer en un bloc l'intégralité des notices mises à jour dans le cadre de ce chantier,  et ne pas avoir à attendre la modification de ces notices par son ILN, une demande d'export est nécessaire.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21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 smtClean="0"/>
              <a:t>Nous en avons terminé avec la présentation des chantiers….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 smtClean="0"/>
          </a:p>
          <a:p>
            <a:r>
              <a:rPr lang="fr-FR" dirty="0" smtClean="0"/>
              <a:t>Pour vous permettre</a:t>
            </a:r>
            <a:r>
              <a:rPr lang="fr-FR" baseline="0" dirty="0" smtClean="0"/>
              <a:t> d'y voir plus clair, et en guise de mémo, voici u</a:t>
            </a:r>
            <a:r>
              <a:rPr lang="fr-FR" dirty="0" smtClean="0"/>
              <a:t>n</a:t>
            </a:r>
            <a:r>
              <a:rPr lang="fr-FR" baseline="0" dirty="0" smtClean="0"/>
              <a:t> schéma général et synthétique sur les types de chantiers, leurs identifications et les modes de récupération. Il précise notamment que toute demande d'export doit être formulée à partir des codes chantiers (zones 898 </a:t>
            </a:r>
            <a:r>
              <a:rPr lang="fr-FR" baseline="0" dirty="0" err="1" smtClean="0"/>
              <a:t>aut</a:t>
            </a:r>
            <a:r>
              <a:rPr lang="fr-FR" baseline="0" dirty="0" smtClean="0"/>
              <a:t> et 830 bib) et seulement sur des chantiers achevés.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906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b="0" baseline="0" dirty="0" smtClean="0"/>
              <a:t>Passons maintenant à la dernière partie de cette présentation : faisons un point rapide sur la documentation que l'ABES met à votre disposition pour mieux suivre et préparer la réforme Rameau dans vos établissements.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788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Nous</a:t>
            </a:r>
            <a:r>
              <a:rPr lang="fr-FR" baseline="0" dirty="0" smtClean="0"/>
              <a:t> sommes conscients que l'ABES envoie un grand nombre d'informations. Les messages reçus peuvent facilement s'inonder dans la masse.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Pour vous aider à les retrouver plus facilement, et pour vous éviter au maximum de passer à côté de certaines informations, nous rassemblons tous les messages sur le réforme Rameau envoyés aux listes dans un seul et même document.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064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885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 pas de blocage</a:t>
            </a:r>
            <a:r>
              <a:rPr lang="fr-FR" baseline="0" dirty="0" smtClean="0"/>
              <a:t> technique (en particulier, lorsque pas de gestion des autorités) : ne rien faire entrainera </a:t>
            </a:r>
            <a:br>
              <a:rPr lang="fr-FR" baseline="0" dirty="0" smtClean="0"/>
            </a:br>
            <a:r>
              <a:rPr lang="fr-FR" baseline="0" dirty="0" smtClean="0"/>
              <a:t>- une c</a:t>
            </a:r>
            <a:r>
              <a:rPr lang="fr-FR" dirty="0" smtClean="0"/>
              <a:t>ohabitation de chaînes d’indexation hétérogènes au fur et à mesure des évolution de la syntaxe et des chantiers afférents (par ex. 607</a:t>
            </a:r>
            <a:r>
              <a:rPr lang="fr-FR" baseline="0" dirty="0" smtClean="0"/>
              <a:t> vs 606)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</a:t>
            </a:r>
            <a:r>
              <a:rPr lang="fr-FR" baseline="0" dirty="0" smtClean="0"/>
              <a:t> </a:t>
            </a:r>
            <a:r>
              <a:rPr lang="fr-FR" dirty="0" smtClean="0"/>
              <a:t>une cohabitation 6XX avec de subdivision de forme $x et de 608 $a pour les</a:t>
            </a:r>
            <a:r>
              <a:rPr lang="fr-FR" baseline="0" dirty="0" smtClean="0"/>
              <a:t> mêmes termes au fur et à mesure de leur récupération par les TR </a:t>
            </a:r>
          </a:p>
          <a:p>
            <a:endParaRPr lang="fr-FR" baseline="0" dirty="0" smtClean="0"/>
          </a:p>
          <a:p>
            <a:r>
              <a:rPr lang="fr-FR" baseline="0" dirty="0" smtClean="0"/>
              <a:t>La scission des autorités RAMEAU sera </a:t>
            </a:r>
            <a:r>
              <a:rPr lang="fr-FR" baseline="0" smtClean="0"/>
              <a:t>sans conséquence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06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625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z="1200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2254C-B2CA-47D4-BFD4-19CC24CAB27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977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b="0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8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&gt;&gt; La réforme RAMEAU c’est un grand pas vers la SIMPLIFICATION de l’indexation matière, et qui fait partie intégrante de la TB.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&gt;&gt; 3 grands objectifs ont été définis. Ces 3 grands objectifs,</a:t>
            </a:r>
            <a:r>
              <a:rPr lang="fr-FR" sz="1200" baseline="0" dirty="0" smtClean="0"/>
              <a:t> nous les retrouverons tout au long de cette présentation : base pour établir une typologie des différents chantiers.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 smtClean="0"/>
              <a:t>&gt;&gt; 1</a:t>
            </a:r>
            <a:r>
              <a:rPr lang="fr-FR" sz="1200" baseline="30000" dirty="0" smtClean="0"/>
              <a:t>er</a:t>
            </a:r>
            <a:r>
              <a:rPr lang="fr-FR" sz="1200" baseline="0" dirty="0" smtClean="0"/>
              <a:t> </a:t>
            </a:r>
            <a:r>
              <a:rPr lang="fr-FR" sz="1200" baseline="0" dirty="0" err="1" smtClean="0"/>
              <a:t>obj</a:t>
            </a:r>
            <a:r>
              <a:rPr lang="fr-FR" sz="1200" baseline="0" dirty="0" smtClean="0"/>
              <a:t>. : aller vers…….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>
                <a:sym typeface="Wingdings" panose="05000000000000000000" pitchFamily="2" charset="2"/>
              </a:rPr>
              <a:t>&gt;&gt; 3</a:t>
            </a:r>
            <a:r>
              <a:rPr lang="fr-FR" sz="1200" b="1" baseline="30000" dirty="0" smtClean="0">
                <a:sym typeface="Wingdings" panose="05000000000000000000" pitchFamily="2" charset="2"/>
              </a:rPr>
              <a:t>ème</a:t>
            </a:r>
            <a:r>
              <a:rPr lang="fr-FR" sz="1200" b="1" dirty="0" smtClean="0">
                <a:sym typeface="Wingdings" panose="05000000000000000000" pitchFamily="2" charset="2"/>
              </a:rPr>
              <a:t> </a:t>
            </a:r>
            <a:r>
              <a:rPr lang="fr-FR" sz="1200" b="1" dirty="0" err="1" smtClean="0">
                <a:sym typeface="Wingdings" panose="05000000000000000000" pitchFamily="2" charset="2"/>
              </a:rPr>
              <a:t>obj</a:t>
            </a:r>
            <a:r>
              <a:rPr lang="fr-FR" sz="1200" b="1" dirty="0" smtClean="0">
                <a:sym typeface="Wingdings" panose="05000000000000000000" pitchFamily="2" charset="2"/>
              </a:rPr>
              <a:t>. : </a:t>
            </a:r>
            <a:r>
              <a:rPr lang="fr-FR" sz="1200" b="0" dirty="0" smtClean="0">
                <a:sym typeface="Wingdings" panose="05000000000000000000" pitchFamily="2" charset="2"/>
              </a:rPr>
              <a:t>à travers des opérations</a:t>
            </a:r>
            <a:r>
              <a:rPr lang="fr-FR" sz="1200" b="0" baseline="0" dirty="0" smtClean="0">
                <a:sym typeface="Wingdings" panose="05000000000000000000" pitchFamily="2" charset="2"/>
              </a:rPr>
              <a:t> de</a:t>
            </a:r>
            <a:r>
              <a:rPr lang="fr-FR" sz="1200" b="0" dirty="0" smtClean="0">
                <a:sym typeface="Wingdings" panose="05000000000000000000" pitchFamily="2" charset="2"/>
              </a:rPr>
              <a:t> </a:t>
            </a:r>
            <a:r>
              <a:rPr lang="fr-FR" sz="1200" b="0" baseline="0" dirty="0" smtClean="0">
                <a:sym typeface="Wingdings" panose="05000000000000000000" pitchFamily="2" charset="2"/>
              </a:rPr>
              <a:t>cr</a:t>
            </a:r>
            <a:r>
              <a:rPr lang="fr-FR" sz="1200" b="0" dirty="0" smtClean="0">
                <a:sym typeface="Wingdings" panose="05000000000000000000" pitchFamily="2" charset="2"/>
              </a:rPr>
              <a:t>éations</a:t>
            </a:r>
            <a:r>
              <a:rPr lang="fr-FR" sz="1200" dirty="0" smtClean="0">
                <a:sym typeface="Wingdings" panose="05000000000000000000" pitchFamily="2" charset="2"/>
              </a:rPr>
              <a:t>, suppressions, scissions et fusions d'autorités, désambiguïsation des concepts, </a:t>
            </a:r>
            <a:r>
              <a:rPr lang="fr-FR" sz="1200" b="0" dirty="0" smtClean="0"/>
              <a:t>d</a:t>
            </a:r>
            <a:r>
              <a:rPr lang="fr-FR" sz="1200" b="0" dirty="0" smtClean="0">
                <a:sym typeface="Wingdings" panose="05000000000000000000" pitchFamily="2" charset="2"/>
              </a:rPr>
              <a:t>isparitions </a:t>
            </a:r>
            <a:r>
              <a:rPr lang="fr-FR" sz="1200" dirty="0" smtClean="0">
                <a:sym typeface="Wingdings" panose="05000000000000000000" pitchFamily="2" charset="2"/>
              </a:rPr>
              <a:t>des subdivisions par domaine et des règles spécifiques d’emploi,</a:t>
            </a:r>
            <a:r>
              <a:rPr lang="fr-FR" sz="1200" baseline="0" dirty="0" smtClean="0">
                <a:sym typeface="Wingdings" panose="05000000000000000000" pitchFamily="2" charset="2"/>
              </a:rPr>
              <a:t> etc. C'</a:t>
            </a:r>
            <a:r>
              <a:rPr lang="fr-FR" sz="1200" baseline="0" dirty="0" err="1" smtClean="0">
                <a:sym typeface="Wingdings" panose="05000000000000000000" pitchFamily="2" charset="2"/>
              </a:rPr>
              <a:t>ets</a:t>
            </a:r>
            <a:r>
              <a:rPr lang="fr-FR" sz="1200" baseline="0" dirty="0" smtClean="0">
                <a:sym typeface="Wingdings" panose="05000000000000000000" pitchFamily="2" charset="2"/>
              </a:rPr>
              <a:t> ce que le CNR appelle plus communément le </a:t>
            </a:r>
            <a:r>
              <a:rPr lang="fr-FR" sz="1200" b="1" baseline="0" dirty="0" smtClean="0">
                <a:sym typeface="Wingdings" panose="05000000000000000000" pitchFamily="2" charset="2"/>
              </a:rPr>
              <a:t>"Lissage terminologique"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 smtClean="0">
                <a:solidFill>
                  <a:srgbClr val="FF0000"/>
                </a:solidFill>
              </a:rPr>
              <a:t>&gt;&gt; Ces trois objectifs</a:t>
            </a:r>
            <a:r>
              <a:rPr lang="fr-FR" sz="1200" b="1" baseline="0" dirty="0" smtClean="0">
                <a:solidFill>
                  <a:srgbClr val="FF0000"/>
                </a:solidFill>
              </a:rPr>
              <a:t> tendent à r</a:t>
            </a:r>
            <a:r>
              <a:rPr lang="fr-FR" sz="1200" b="1" dirty="0" smtClean="0">
                <a:solidFill>
                  <a:srgbClr val="FF0000"/>
                </a:solidFill>
              </a:rPr>
              <a:t>endre Rameau plus visible et plus exploitable</a:t>
            </a:r>
            <a:r>
              <a:rPr lang="fr-FR" sz="1200" b="1" i="1" baseline="0" dirty="0" smtClean="0">
                <a:solidFill>
                  <a:schemeClr val="tx1"/>
                </a:solidFill>
              </a:rPr>
              <a:t> / </a:t>
            </a:r>
            <a:r>
              <a:rPr lang="fr-FR" sz="1200" b="1" dirty="0" smtClean="0">
                <a:solidFill>
                  <a:schemeClr val="accent6">
                    <a:lumMod val="75000"/>
                  </a:schemeClr>
                </a:solidFill>
              </a:rPr>
              <a:t>plus simple et plus intuitif</a:t>
            </a:r>
            <a:r>
              <a:rPr lang="fr-FR" sz="1200" dirty="0" smtClean="0"/>
              <a:t>, pour l’</a:t>
            </a:r>
            <a:r>
              <a:rPr lang="fr-FR" sz="1200" b="1" dirty="0" smtClean="0"/>
              <a:t>orienter vers les utilisateurs / et</a:t>
            </a:r>
            <a:r>
              <a:rPr lang="fr-FR" sz="1200" b="1" baseline="0" dirty="0" smtClean="0"/>
              <a:t> de le f</a:t>
            </a:r>
            <a:r>
              <a:rPr lang="fr-FR" sz="1200" b="1" dirty="0" smtClean="0">
                <a:solidFill>
                  <a:srgbClr val="FFC000"/>
                </a:solidFill>
              </a:rPr>
              <a:t>aire évoluer </a:t>
            </a:r>
            <a:r>
              <a:rPr lang="fr-FR" sz="1200" b="0" dirty="0" smtClean="0">
                <a:solidFill>
                  <a:srgbClr val="FFC000"/>
                </a:solidFill>
              </a:rPr>
              <a:t>pour</a:t>
            </a:r>
            <a:r>
              <a:rPr lang="fr-FR" sz="1200" b="1" baseline="0" dirty="0" smtClean="0">
                <a:solidFill>
                  <a:srgbClr val="FFC000"/>
                </a:solidFill>
              </a:rPr>
              <a:t> </a:t>
            </a:r>
            <a:r>
              <a:rPr lang="fr-FR" sz="1200" dirty="0" smtClean="0"/>
              <a:t>le rendre </a:t>
            </a:r>
            <a:r>
              <a:rPr lang="fr-FR" sz="1200" b="1" dirty="0" smtClean="0"/>
              <a:t>compatible avec l’ensemble des évolutions actuelles : </a:t>
            </a:r>
            <a:r>
              <a:rPr lang="fr-FR" sz="1200" b="0" dirty="0" smtClean="0"/>
              <a:t>comme</a:t>
            </a:r>
            <a:r>
              <a:rPr lang="fr-FR" sz="1200" b="0" baseline="0" dirty="0" smtClean="0"/>
              <a:t> le </a:t>
            </a:r>
            <a:r>
              <a:rPr lang="fr-FR" sz="1200" b="0" dirty="0" smtClean="0"/>
              <a:t>web sémantique, la modélisation IFLA-LRM, ou encore le</a:t>
            </a:r>
            <a:r>
              <a:rPr lang="fr-FR" sz="1200" b="0" baseline="0" dirty="0" smtClean="0"/>
              <a:t> </a:t>
            </a:r>
            <a:r>
              <a:rPr lang="fr-FR" sz="1200" b="0" dirty="0" smtClean="0"/>
              <a:t>projet de Fichier national des Entités</a:t>
            </a:r>
            <a:r>
              <a:rPr lang="fr-FR" sz="1200" b="0" smtClean="0"/>
              <a:t>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&gt;&gt; La réforme</a:t>
            </a:r>
            <a:r>
              <a:rPr lang="fr-FR" sz="1200" baseline="0" dirty="0" smtClean="0"/>
              <a:t> Rameau est prévue sur une durée de 5 ans, jusqu'en 2022.</a:t>
            </a: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41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z="1200" b="0" dirty="0" smtClean="0"/>
              <a:t>Ce rappel fait, passons au bilan des chantiers réalisés</a:t>
            </a:r>
            <a:r>
              <a:rPr lang="fr-FR" sz="1200" b="0" baseline="0" dirty="0" smtClean="0"/>
              <a:t> jusqu'alors dans le </a:t>
            </a:r>
            <a:r>
              <a:rPr lang="fr-FR" sz="1200" b="0" baseline="0" dirty="0" err="1" smtClean="0"/>
              <a:t>Sudoc</a:t>
            </a: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E1EE5-6A75-46C7-B7A1-1981E51235D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25/09/2014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321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Tous ces chantiers ont porté sur les notices d'autorité. L'identification des notices impactées se trouve en zone 898, dans laquelle le code du chantier est mentionné.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Si votre établissement ne récupère pas les fichiers C et souhaite tt de </a:t>
            </a:r>
            <a:r>
              <a:rPr lang="fr-FR" baseline="0" dirty="0" err="1" smtClean="0"/>
              <a:t>meme</a:t>
            </a:r>
            <a:r>
              <a:rPr lang="fr-FR" baseline="0" dirty="0" smtClean="0"/>
              <a:t> importer ces nouvelles données, une demande d'export est nécessaire.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662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L'identification des notices bibliographiques impactées se trouve en zone 830, dans laquelle le code du chantier est mentionné.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Récupération</a:t>
            </a:r>
            <a:r>
              <a:rPr lang="fr-FR" baseline="0" dirty="0" smtClean="0"/>
              <a:t> : 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 si les établissements en mise à jour propre souhaite récupérer en un bloc l'intégralité des notices mises à jour dans le cadre de ce chantier,  et ne pas avoir à attendre la modification de ces notices par son ILN, une demande d'export est nécessaire.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72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Ce marquage Forme ou Genre Rameau a été fait dans la zone 898 des notices concernées. La récupération des notices d'autorités impactées, n'est, à ce stade, pas réellement utile puisqu'il s'agit d'un simple marquage.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E5AB4-6DAB-460B-B1F2-D187681C329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334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9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740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85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5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54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3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03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4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AFB5-915E-4D0A-971C-5AE5F329E906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DB0EE-562A-402E-B0CB-D9B0904D3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3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oodle.abes.fr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://documentation.abes.fr/sudoc/normes/indexTB.htm#rameau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image" Target="../media/image34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3.GIF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GIF"/><Relationship Id="rId4" Type="http://schemas.openxmlformats.org/officeDocument/2006/relationships/diagramLayout" Target="../diagrams/layout4.xml"/><Relationship Id="rId9" Type="http://schemas.openxmlformats.org/officeDocument/2006/relationships/image" Target="../media/image31.GIF"/><Relationship Id="rId1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6.GIF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image" Target="../media/image29.jpeg"/><Relationship Id="rId4" Type="http://schemas.openxmlformats.org/officeDocument/2006/relationships/image" Target="../media/image37.GIF"/><Relationship Id="rId9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41.png"/><Relationship Id="rId18" Type="http://schemas.microsoft.com/office/2007/relationships/diagramDrawing" Target="../diagrams/drawing7.xml"/><Relationship Id="rId3" Type="http://schemas.openxmlformats.org/officeDocument/2006/relationships/diagramData" Target="../diagrams/data5.xml"/><Relationship Id="rId21" Type="http://schemas.openxmlformats.org/officeDocument/2006/relationships/hyperlink" Target="http://exportsalademande.sudoc.fr/" TargetMode="Externa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openxmlformats.org/officeDocument/2006/relationships/diagramColors" Target="../diagrams/colors7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7.xml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Layout" Target="../diagrams/layout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42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ocumentation.abes.fr/sudoc/normes/Messages_information%20au%20r%C3%A9seau.pdf" TargetMode="External"/><Relationship Id="rId13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hyperlink" Target="http://documentation.abes.fr/sudoc/normes/Nouvelles%20consignes%20de%20catalogage_Rameau%202019.pdf" TargetMode="External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cumentation.abes.fr/sudoc/normes/SUIVI_SCISSIONS_REFORME%20RAMEAU_RESEAU_190619.xlsx" TargetMode="External"/><Relationship Id="rId11" Type="http://schemas.openxmlformats.org/officeDocument/2006/relationships/image" Target="../media/image48.png"/><Relationship Id="rId5" Type="http://schemas.openxmlformats.org/officeDocument/2006/relationships/hyperlink" Target="http://documentation.abes.fr/sudoc/normes/Listes%20PPN%20autorit%C3%A9_r%C3%A9forme%20Rameau_13062019.xlsx" TargetMode="External"/><Relationship Id="rId10" Type="http://schemas.openxmlformats.org/officeDocument/2006/relationships/image" Target="../media/image47.png"/><Relationship Id="rId4" Type="http://schemas.openxmlformats.org/officeDocument/2006/relationships/hyperlink" Target="http://documentation.abes.fr/sudoc/normes/CALENDRIER%20CHANTIERS%20RAMEAU.pdf" TargetMode="External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moodle.abes.fr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GIF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9.GIF"/><Relationship Id="rId5" Type="http://schemas.openxmlformats.org/officeDocument/2006/relationships/diagramLayout" Target="../diagrams/layout2.xml"/><Relationship Id="rId10" Type="http://schemas.openxmlformats.org/officeDocument/2006/relationships/image" Target="../media/image18.GIF"/><Relationship Id="rId4" Type="http://schemas.openxmlformats.org/officeDocument/2006/relationships/diagramData" Target="../diagrams/data2.xml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503040" y="790441"/>
            <a:ext cx="8640960" cy="2285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1200" b="1" dirty="0" smtClean="0">
                <a:solidFill>
                  <a:srgbClr val="1E2B62"/>
                </a:solidFill>
              </a:rPr>
              <a:t>Rendez-vous </a:t>
            </a:r>
            <a:r>
              <a:rPr lang="fr-FR" sz="11200" b="1" dirty="0">
                <a:solidFill>
                  <a:srgbClr val="1E2B62"/>
                </a:solidFill>
              </a:rPr>
              <a:t>avec les </a:t>
            </a:r>
            <a:r>
              <a:rPr lang="fr-FR" sz="11200" b="1" dirty="0" smtClean="0">
                <a:solidFill>
                  <a:srgbClr val="1E2B62"/>
                </a:solidFill>
              </a:rPr>
              <a:t>experts</a:t>
            </a:r>
          </a:p>
          <a:p>
            <a:pPr>
              <a:defRPr/>
            </a:pPr>
            <a:endParaRPr lang="fr-FR" sz="4600" b="1" dirty="0">
              <a:solidFill>
                <a:srgbClr val="1E2B62"/>
              </a:solidFill>
            </a:endParaRPr>
          </a:p>
          <a:p>
            <a:pPr>
              <a:defRPr/>
            </a:pPr>
            <a:r>
              <a:rPr lang="fr-FR" sz="15400" b="1" dirty="0" smtClean="0">
                <a:solidFill>
                  <a:srgbClr val="1E2B62"/>
                </a:solidFill>
              </a:rPr>
              <a:t>Point et retours sur </a:t>
            </a:r>
            <a:r>
              <a:rPr lang="fr-FR" sz="15400" b="1" dirty="0">
                <a:solidFill>
                  <a:srgbClr val="1E2B62"/>
                </a:solidFill>
              </a:rPr>
              <a:t>les </a:t>
            </a:r>
            <a:r>
              <a:rPr lang="fr-FR" sz="15400" b="1" dirty="0" smtClean="0">
                <a:solidFill>
                  <a:srgbClr val="1E2B62"/>
                </a:solidFill>
              </a:rPr>
              <a:t>chantiers </a:t>
            </a:r>
          </a:p>
          <a:p>
            <a:pPr>
              <a:defRPr/>
            </a:pPr>
            <a:r>
              <a:rPr lang="fr-FR" sz="14700" b="1" dirty="0" smtClean="0">
                <a:solidFill>
                  <a:srgbClr val="1E2B62"/>
                </a:solidFill>
              </a:rPr>
              <a:t>de la réforme Rameau en </a:t>
            </a:r>
            <a:r>
              <a:rPr lang="fr-FR" sz="14700" b="1" dirty="0">
                <a:solidFill>
                  <a:srgbClr val="1E2B62"/>
                </a:solidFill>
              </a:rPr>
              <a:t>2019 </a:t>
            </a:r>
            <a:endParaRPr lang="fr-FR" sz="14700" b="1" dirty="0" smtClean="0">
              <a:solidFill>
                <a:srgbClr val="1E2B62"/>
              </a:solidFill>
            </a:endParaRPr>
          </a:p>
          <a:p>
            <a:pPr>
              <a:defRPr/>
            </a:pPr>
            <a:endParaRPr lang="fr-FR" sz="6000" b="1" dirty="0">
              <a:solidFill>
                <a:srgbClr val="1E2B62"/>
              </a:solidFill>
            </a:endParaRPr>
          </a:p>
          <a:p>
            <a:pPr>
              <a:defRPr/>
            </a:pPr>
            <a:endParaRPr lang="fr-FR" sz="6000" b="1" dirty="0" smtClean="0">
              <a:solidFill>
                <a:srgbClr val="1E2B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50504" y="2655490"/>
            <a:ext cx="552515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tx2"/>
                </a:solidFill>
              </a:rPr>
              <a:t>Description</a:t>
            </a:r>
            <a:endParaRPr lang="fr-FR" dirty="0" smtClean="0">
              <a:solidFill>
                <a:schemeClr val="tx2"/>
              </a:solidFill>
            </a:endParaRPr>
          </a:p>
          <a:p>
            <a:pPr algn="just"/>
            <a:r>
              <a:rPr lang="fr-FR" sz="1600" dirty="0" smtClean="0"/>
              <a:t>Ce RDV </a:t>
            </a:r>
            <a:r>
              <a:rPr lang="fr-FR" sz="1600" dirty="0"/>
              <a:t>avec les experts est </a:t>
            </a:r>
            <a:r>
              <a:rPr lang="fr-FR" sz="1600" dirty="0" smtClean="0"/>
              <a:t>consacré </a:t>
            </a:r>
            <a:r>
              <a:rPr lang="fr-FR" sz="1600" dirty="0"/>
              <a:t>à l'application </a:t>
            </a:r>
            <a:r>
              <a:rPr lang="fr-FR" sz="1600" dirty="0" smtClean="0"/>
              <a:t>de la réforme Rameau en 2019</a:t>
            </a:r>
            <a:r>
              <a:rPr lang="fr-FR" sz="1600" dirty="0"/>
              <a:t> </a:t>
            </a:r>
            <a:r>
              <a:rPr lang="fr-FR" sz="1600" dirty="0" smtClean="0"/>
              <a:t>: l’ABES vous propose de faire un point sur les chantiers réalisés jusqu’à ce jour dans le </a:t>
            </a:r>
            <a:r>
              <a:rPr lang="fr-FR" sz="1600" dirty="0" err="1" smtClean="0"/>
              <a:t>Sudoc</a:t>
            </a:r>
            <a:r>
              <a:rPr lang="fr-FR" sz="1600" dirty="0"/>
              <a:t> </a:t>
            </a:r>
            <a:r>
              <a:rPr lang="fr-FR" sz="1600" dirty="0" smtClean="0"/>
              <a:t>(objectifs, volumétries, modes de récupération des données…). S’en suivront un tour d’horizon des chantiers à venir et une présentation des différents supports d’accompagnement disponibles dans le </a:t>
            </a:r>
            <a:r>
              <a:rPr lang="fr-FR" sz="1600" dirty="0" smtClean="0">
                <a:hlinkClick r:id="rId5"/>
              </a:rPr>
              <a:t>Guide Méthodologique</a:t>
            </a:r>
            <a:r>
              <a:rPr lang="fr-FR" sz="1600" dirty="0" smtClean="0"/>
              <a:t>. </a:t>
            </a:r>
          </a:p>
          <a:p>
            <a:pPr algn="just"/>
            <a:r>
              <a:rPr lang="fr-FR" sz="1600" dirty="0" smtClean="0"/>
              <a:t>Ce RDV est surtout l’occasion </a:t>
            </a:r>
            <a:r>
              <a:rPr lang="fr-FR" sz="1600" dirty="0"/>
              <a:t>d’</a:t>
            </a:r>
            <a:r>
              <a:rPr lang="fr-FR" sz="1600" b="1" dirty="0"/>
              <a:t>accueillir vos questions et retours relatifs à ces différents chantiers </a:t>
            </a:r>
            <a:r>
              <a:rPr lang="fr-FR" sz="1600" b="1" dirty="0" smtClean="0"/>
              <a:t>et d’échanger autour de l’application de la réforme Rameau </a:t>
            </a:r>
            <a:r>
              <a:rPr lang="fr-FR" sz="1600" b="1" dirty="0"/>
              <a:t>dans </a:t>
            </a:r>
            <a:r>
              <a:rPr lang="fr-FR" sz="1600" b="1" dirty="0" smtClean="0"/>
              <a:t>le </a:t>
            </a:r>
            <a:r>
              <a:rPr lang="fr-FR" sz="1600" b="1" dirty="0" err="1" smtClean="0"/>
              <a:t>Sudoc</a:t>
            </a:r>
            <a:r>
              <a:rPr lang="fr-FR" sz="1600" b="1" dirty="0" smtClean="0"/>
              <a:t> , ainsi que dans vos </a:t>
            </a:r>
            <a:r>
              <a:rPr lang="fr-FR" sz="1600" b="1" dirty="0"/>
              <a:t>propres systèmes et </a:t>
            </a:r>
            <a:r>
              <a:rPr lang="fr-FR" sz="1600" b="1" dirty="0" smtClean="0"/>
              <a:t>établissements.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16216" y="2980690"/>
            <a:ext cx="41044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Public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sz="1600" dirty="0" smtClean="0"/>
              <a:t>Coordinateurs </a:t>
            </a:r>
            <a:r>
              <a:rPr lang="fr-FR" sz="1600" dirty="0" err="1" smtClean="0"/>
              <a:t>Sudoc</a:t>
            </a:r>
            <a:endParaRPr lang="fr-FR" sz="1600" dirty="0" smtClean="0"/>
          </a:p>
          <a:p>
            <a:r>
              <a:rPr lang="fr-FR" sz="1600" dirty="0" smtClean="0"/>
              <a:t>Administrateurs SIGB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6516216" y="4365104"/>
            <a:ext cx="2592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Intervenants</a:t>
            </a:r>
          </a:p>
          <a:p>
            <a:r>
              <a:rPr lang="fr-FR" sz="1600" dirty="0" smtClean="0"/>
              <a:t>Aurélie Faivre</a:t>
            </a:r>
          </a:p>
          <a:p>
            <a:r>
              <a:rPr lang="fr-FR" sz="1600" dirty="0" smtClean="0"/>
              <a:t>Laure </a:t>
            </a:r>
            <a:r>
              <a:rPr lang="fr-FR" sz="1600" dirty="0" err="1" smtClean="0"/>
              <a:t>Jestaz</a:t>
            </a:r>
            <a:endParaRPr lang="fr-FR" sz="1600" dirty="0" smtClean="0"/>
          </a:p>
          <a:p>
            <a:r>
              <a:rPr lang="fr-FR" sz="1600" dirty="0" smtClean="0"/>
              <a:t>Olivier Rousseaux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6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38" name="Picture 14" descr="Calame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2" r="25272"/>
          <a:stretch/>
        </p:blipFill>
        <p:spPr bwMode="auto">
          <a:xfrm>
            <a:off x="9180512" y="2204864"/>
            <a:ext cx="699601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8366789" y="6093296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a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4" r="28608"/>
          <a:stretch/>
        </p:blipFill>
        <p:spPr bwMode="auto">
          <a:xfrm>
            <a:off x="9252520" y="2996952"/>
            <a:ext cx="594498" cy="7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EP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6" r="24039"/>
          <a:stretch/>
        </p:blipFill>
        <p:spPr bwMode="auto">
          <a:xfrm>
            <a:off x="9180512" y="3717032"/>
            <a:ext cx="728946" cy="7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ebstat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r="22051"/>
          <a:stretch/>
        </p:blipFill>
        <p:spPr bwMode="auto">
          <a:xfrm>
            <a:off x="9180512" y="4418299"/>
            <a:ext cx="808487" cy="70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5272532"/>
            <a:ext cx="13906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6152112"/>
            <a:ext cx="560039" cy="5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36" y="908720"/>
            <a:ext cx="2044977" cy="68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272" y="299315"/>
            <a:ext cx="7707456" cy="7147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100" kern="1200" dirty="0" smtClean="0"/>
              <a:t>Vers un </a:t>
            </a:r>
            <a:r>
              <a:rPr lang="fr-FR" sz="2100" b="1" kern="1200" dirty="0" smtClean="0"/>
              <a:t>ordre unique de construction</a:t>
            </a:r>
            <a:r>
              <a:rPr lang="fr-FR" sz="2100" kern="1200" dirty="0" smtClean="0"/>
              <a:t> des chaînes d’indexation : 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b="1" kern="1200" dirty="0" smtClean="0"/>
              <a:t>concept -- lieu -- temps </a:t>
            </a:r>
            <a:endParaRPr lang="fr-FR" sz="1900" b="1" kern="1200" dirty="0"/>
          </a:p>
        </p:txBody>
      </p:sp>
      <p:grpSp>
        <p:nvGrpSpPr>
          <p:cNvPr id="5" name="Groupe 4"/>
          <p:cNvGrpSpPr/>
          <p:nvPr/>
        </p:nvGrpSpPr>
        <p:grpSpPr>
          <a:xfrm>
            <a:off x="718272" y="170928"/>
            <a:ext cx="7814167" cy="624827"/>
            <a:chOff x="2879158" y="1615458"/>
            <a:chExt cx="3529564" cy="2087074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879158" y="1615458"/>
              <a:ext cx="3529564" cy="208707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2981041" y="1717341"/>
              <a:ext cx="3325798" cy="1883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dirty="0"/>
                <a:t>Vers un </a:t>
              </a:r>
              <a:r>
                <a:rPr lang="fr-FR" sz="2100" b="1" dirty="0"/>
                <a:t>ensemble unique et cohérent de </a:t>
              </a:r>
              <a:r>
                <a:rPr lang="fr-FR" sz="2100" b="1" dirty="0" smtClean="0"/>
                <a:t>descripteurs</a:t>
              </a:r>
              <a:endParaRPr lang="fr-FR" sz="24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532440" y="100600"/>
            <a:ext cx="655392" cy="3825491"/>
            <a:chOff x="8532440" y="100600"/>
            <a:chExt cx="655392" cy="3825491"/>
          </a:xfrm>
        </p:grpSpPr>
        <p:sp>
          <p:nvSpPr>
            <p:cNvPr id="10" name="Rectangle 9"/>
            <p:cNvSpPr/>
            <p:nvPr/>
          </p:nvSpPr>
          <p:spPr>
            <a:xfrm>
              <a:off x="8604448" y="755992"/>
              <a:ext cx="44525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I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L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endParaRPr lang="fr-F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9</a:t>
              </a:r>
              <a:r>
                <a:rPr lang="fr-FR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fr-FR" b="1" dirty="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100600"/>
              <a:ext cx="655392" cy="655392"/>
            </a:xfrm>
            <a:prstGeom prst="rect">
              <a:avLst/>
            </a:prstGeom>
          </p:spPr>
        </p:pic>
      </p:grpSp>
      <p:grpSp>
        <p:nvGrpSpPr>
          <p:cNvPr id="12" name="Groupe 11"/>
          <p:cNvGrpSpPr/>
          <p:nvPr/>
        </p:nvGrpSpPr>
        <p:grpSpPr>
          <a:xfrm>
            <a:off x="74391" y="188640"/>
            <a:ext cx="609177" cy="624102"/>
            <a:chOff x="7438231" y="2177617"/>
            <a:chExt cx="609177" cy="624102"/>
          </a:xfrm>
        </p:grpSpPr>
        <p:sp>
          <p:nvSpPr>
            <p:cNvPr id="13" name="Larme 12"/>
            <p:cNvSpPr/>
            <p:nvPr/>
          </p:nvSpPr>
          <p:spPr>
            <a:xfrm rot="2451948">
              <a:off x="7438231" y="2177617"/>
              <a:ext cx="609177" cy="624102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524328" y="2276871"/>
              <a:ext cx="432048" cy="37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endParaRPr lang="fr-FR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51" name="Forme libre 50"/>
          <p:cNvSpPr/>
          <p:nvPr/>
        </p:nvSpPr>
        <p:spPr>
          <a:xfrm>
            <a:off x="213631" y="1133870"/>
            <a:ext cx="1403098" cy="2165787"/>
          </a:xfrm>
          <a:custGeom>
            <a:avLst/>
            <a:gdLst>
              <a:gd name="connsiteX0" fmla="*/ 0 w 2010398"/>
              <a:gd name="connsiteY0" fmla="*/ 0 h 1407279"/>
              <a:gd name="connsiteX1" fmla="*/ 1306759 w 2010398"/>
              <a:gd name="connsiteY1" fmla="*/ 0 h 1407279"/>
              <a:gd name="connsiteX2" fmla="*/ 2010398 w 2010398"/>
              <a:gd name="connsiteY2" fmla="*/ 703640 h 1407279"/>
              <a:gd name="connsiteX3" fmla="*/ 1306759 w 2010398"/>
              <a:gd name="connsiteY3" fmla="*/ 1407279 h 1407279"/>
              <a:gd name="connsiteX4" fmla="*/ 0 w 2010398"/>
              <a:gd name="connsiteY4" fmla="*/ 1407279 h 1407279"/>
              <a:gd name="connsiteX5" fmla="*/ 703640 w 2010398"/>
              <a:gd name="connsiteY5" fmla="*/ 703640 h 1407279"/>
              <a:gd name="connsiteX6" fmla="*/ 0 w 2010398"/>
              <a:gd name="connsiteY6" fmla="*/ 0 h 140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398" h="1407279">
                <a:moveTo>
                  <a:pt x="2010397" y="0"/>
                </a:moveTo>
                <a:lnTo>
                  <a:pt x="2010397" y="914731"/>
                </a:lnTo>
                <a:lnTo>
                  <a:pt x="1005198" y="1407279"/>
                </a:lnTo>
                <a:lnTo>
                  <a:pt x="1" y="914731"/>
                </a:lnTo>
                <a:lnTo>
                  <a:pt x="1" y="0"/>
                </a:lnTo>
                <a:lnTo>
                  <a:pt x="1005198" y="492548"/>
                </a:lnTo>
                <a:lnTo>
                  <a:pt x="201039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1" tIns="713801" rIns="10160" bIns="71379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Mai/juin 2019</a:t>
            </a:r>
            <a:endParaRPr lang="fr-FR" sz="1600" b="1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/>
              <a:t>RETRO BIBLIOS</a:t>
            </a:r>
            <a:endParaRPr lang="fr-FR" sz="1600" b="1" kern="1200" dirty="0"/>
          </a:p>
        </p:txBody>
      </p:sp>
      <p:sp>
        <p:nvSpPr>
          <p:cNvPr id="52" name="Forme libre 51"/>
          <p:cNvSpPr/>
          <p:nvPr/>
        </p:nvSpPr>
        <p:spPr>
          <a:xfrm>
            <a:off x="1620909" y="1142456"/>
            <a:ext cx="6845411" cy="1450052"/>
          </a:xfrm>
          <a:custGeom>
            <a:avLst/>
            <a:gdLst>
              <a:gd name="connsiteX0" fmla="*/ 217798 w 1306759"/>
              <a:gd name="connsiteY0" fmla="*/ 0 h 6845410"/>
              <a:gd name="connsiteX1" fmla="*/ 1088961 w 1306759"/>
              <a:gd name="connsiteY1" fmla="*/ 0 h 6845410"/>
              <a:gd name="connsiteX2" fmla="*/ 1306759 w 1306759"/>
              <a:gd name="connsiteY2" fmla="*/ 217798 h 6845410"/>
              <a:gd name="connsiteX3" fmla="*/ 1306759 w 1306759"/>
              <a:gd name="connsiteY3" fmla="*/ 6845410 h 6845410"/>
              <a:gd name="connsiteX4" fmla="*/ 1306759 w 1306759"/>
              <a:gd name="connsiteY4" fmla="*/ 6845410 h 6845410"/>
              <a:gd name="connsiteX5" fmla="*/ 0 w 1306759"/>
              <a:gd name="connsiteY5" fmla="*/ 6845410 h 6845410"/>
              <a:gd name="connsiteX6" fmla="*/ 0 w 1306759"/>
              <a:gd name="connsiteY6" fmla="*/ 6845410 h 6845410"/>
              <a:gd name="connsiteX7" fmla="*/ 0 w 1306759"/>
              <a:gd name="connsiteY7" fmla="*/ 217798 h 6845410"/>
              <a:gd name="connsiteX8" fmla="*/ 217798 w 1306759"/>
              <a:gd name="connsiteY8" fmla="*/ 0 h 684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759" h="6845410">
                <a:moveTo>
                  <a:pt x="1306759" y="1140929"/>
                </a:moveTo>
                <a:lnTo>
                  <a:pt x="1306759" y="5704481"/>
                </a:lnTo>
                <a:cubicBezTo>
                  <a:pt x="1306759" y="6334600"/>
                  <a:pt x="1288144" y="6845407"/>
                  <a:pt x="1265182" y="6845407"/>
                </a:cubicBezTo>
                <a:lnTo>
                  <a:pt x="0" y="6845407"/>
                </a:lnTo>
                <a:lnTo>
                  <a:pt x="0" y="6845407"/>
                </a:lnTo>
                <a:lnTo>
                  <a:pt x="0" y="3"/>
                </a:lnTo>
                <a:lnTo>
                  <a:pt x="0" y="3"/>
                </a:lnTo>
                <a:lnTo>
                  <a:pt x="1265182" y="3"/>
                </a:lnTo>
                <a:cubicBezTo>
                  <a:pt x="1288144" y="3"/>
                  <a:pt x="1306759" y="510810"/>
                  <a:pt x="1306759" y="1140929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74586" rIns="74586" bIns="74587" numCol="1" spcCol="1270" anchor="ctr" anchorCtr="0">
            <a:noAutofit/>
          </a:bodyPr>
          <a:lstStyle/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700" b="1" kern="1200" dirty="0" smtClean="0"/>
              <a:t>Scissions d'autorités </a:t>
            </a:r>
            <a:r>
              <a:rPr lang="fr-FR" sz="1700" kern="1200" dirty="0" smtClean="0"/>
              <a:t>(1</a:t>
            </a:r>
            <a:r>
              <a:rPr lang="fr-FR" sz="1700" kern="1200" baseline="30000" dirty="0" smtClean="0"/>
              <a:t>ère</a:t>
            </a:r>
            <a:r>
              <a:rPr lang="fr-FR" sz="1700" kern="1200" dirty="0" smtClean="0"/>
              <a:t> vague)</a:t>
            </a:r>
            <a:endParaRPr lang="fr-FR" sz="1700" kern="1200" dirty="0"/>
          </a:p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700" kern="1200" dirty="0" smtClean="0"/>
              <a:t>~ 460 notices d'autorité préconstruites supprimées et 70 000 notices bibliographiques impactées</a:t>
            </a:r>
            <a:endParaRPr lang="fr-FR" sz="1700" kern="1200" dirty="0"/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i="0" kern="1200" dirty="0"/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i="0" kern="1200" dirty="0"/>
          </a:p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700" kern="1200" dirty="0"/>
          </a:p>
        </p:txBody>
      </p:sp>
      <p:sp>
        <p:nvSpPr>
          <p:cNvPr id="53" name="Forme libre 52"/>
          <p:cNvSpPr/>
          <p:nvPr/>
        </p:nvSpPr>
        <p:spPr>
          <a:xfrm>
            <a:off x="213631" y="3011695"/>
            <a:ext cx="1407280" cy="2010399"/>
          </a:xfrm>
          <a:custGeom>
            <a:avLst/>
            <a:gdLst>
              <a:gd name="connsiteX0" fmla="*/ 0 w 2010398"/>
              <a:gd name="connsiteY0" fmla="*/ 0 h 1407279"/>
              <a:gd name="connsiteX1" fmla="*/ 1306759 w 2010398"/>
              <a:gd name="connsiteY1" fmla="*/ 0 h 1407279"/>
              <a:gd name="connsiteX2" fmla="*/ 2010398 w 2010398"/>
              <a:gd name="connsiteY2" fmla="*/ 703640 h 1407279"/>
              <a:gd name="connsiteX3" fmla="*/ 1306759 w 2010398"/>
              <a:gd name="connsiteY3" fmla="*/ 1407279 h 1407279"/>
              <a:gd name="connsiteX4" fmla="*/ 0 w 2010398"/>
              <a:gd name="connsiteY4" fmla="*/ 1407279 h 1407279"/>
              <a:gd name="connsiteX5" fmla="*/ 703640 w 2010398"/>
              <a:gd name="connsiteY5" fmla="*/ 703640 h 1407279"/>
              <a:gd name="connsiteX6" fmla="*/ 0 w 2010398"/>
              <a:gd name="connsiteY6" fmla="*/ 0 h 140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398" h="1407279">
                <a:moveTo>
                  <a:pt x="2010397" y="0"/>
                </a:moveTo>
                <a:lnTo>
                  <a:pt x="2010397" y="914731"/>
                </a:lnTo>
                <a:lnTo>
                  <a:pt x="1005198" y="1407279"/>
                </a:lnTo>
                <a:lnTo>
                  <a:pt x="1" y="914731"/>
                </a:lnTo>
                <a:lnTo>
                  <a:pt x="1" y="0"/>
                </a:lnTo>
                <a:lnTo>
                  <a:pt x="1005198" y="492548"/>
                </a:lnTo>
                <a:lnTo>
                  <a:pt x="201039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1" tIns="713801" rIns="10160" bIns="71379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Juin 2019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 </a:t>
            </a:r>
            <a:r>
              <a:rPr lang="fr-FR" sz="1600" b="1" kern="1200" dirty="0" smtClean="0"/>
              <a:t>RETRO BIBLIOS</a:t>
            </a:r>
            <a:endParaRPr lang="fr-FR" sz="1600" b="1" kern="1200" dirty="0"/>
          </a:p>
        </p:txBody>
      </p:sp>
      <p:sp>
        <p:nvSpPr>
          <p:cNvPr id="54" name="Forme libre 53"/>
          <p:cNvSpPr/>
          <p:nvPr/>
        </p:nvSpPr>
        <p:spPr>
          <a:xfrm>
            <a:off x="1620909" y="3011695"/>
            <a:ext cx="6845411" cy="1306760"/>
          </a:xfrm>
          <a:custGeom>
            <a:avLst/>
            <a:gdLst>
              <a:gd name="connsiteX0" fmla="*/ 217798 w 1306759"/>
              <a:gd name="connsiteY0" fmla="*/ 0 h 6845410"/>
              <a:gd name="connsiteX1" fmla="*/ 1088961 w 1306759"/>
              <a:gd name="connsiteY1" fmla="*/ 0 h 6845410"/>
              <a:gd name="connsiteX2" fmla="*/ 1306759 w 1306759"/>
              <a:gd name="connsiteY2" fmla="*/ 217798 h 6845410"/>
              <a:gd name="connsiteX3" fmla="*/ 1306759 w 1306759"/>
              <a:gd name="connsiteY3" fmla="*/ 6845410 h 6845410"/>
              <a:gd name="connsiteX4" fmla="*/ 1306759 w 1306759"/>
              <a:gd name="connsiteY4" fmla="*/ 6845410 h 6845410"/>
              <a:gd name="connsiteX5" fmla="*/ 0 w 1306759"/>
              <a:gd name="connsiteY5" fmla="*/ 6845410 h 6845410"/>
              <a:gd name="connsiteX6" fmla="*/ 0 w 1306759"/>
              <a:gd name="connsiteY6" fmla="*/ 6845410 h 6845410"/>
              <a:gd name="connsiteX7" fmla="*/ 0 w 1306759"/>
              <a:gd name="connsiteY7" fmla="*/ 217798 h 6845410"/>
              <a:gd name="connsiteX8" fmla="*/ 217798 w 1306759"/>
              <a:gd name="connsiteY8" fmla="*/ 0 h 684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759" h="6845410">
                <a:moveTo>
                  <a:pt x="1306759" y="1140929"/>
                </a:moveTo>
                <a:lnTo>
                  <a:pt x="1306759" y="5704481"/>
                </a:lnTo>
                <a:cubicBezTo>
                  <a:pt x="1306759" y="6334600"/>
                  <a:pt x="1288144" y="6845407"/>
                  <a:pt x="1265182" y="6845407"/>
                </a:cubicBezTo>
                <a:lnTo>
                  <a:pt x="0" y="6845407"/>
                </a:lnTo>
                <a:lnTo>
                  <a:pt x="0" y="6845407"/>
                </a:lnTo>
                <a:lnTo>
                  <a:pt x="0" y="3"/>
                </a:lnTo>
                <a:lnTo>
                  <a:pt x="0" y="3"/>
                </a:lnTo>
                <a:lnTo>
                  <a:pt x="1265182" y="3"/>
                </a:lnTo>
                <a:cubicBezTo>
                  <a:pt x="1288144" y="3"/>
                  <a:pt x="1306759" y="510810"/>
                  <a:pt x="1306759" y="1140929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3" tIns="77126" rIns="77126" bIns="77127" numCol="1" spcCol="1270" anchor="ctr" anchorCtr="0">
            <a:noAutofit/>
          </a:bodyPr>
          <a:lstStyle/>
          <a:p>
            <a:pPr marL="228600" lvl="1" indent="-228600" algn="just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b="1" kern="1200" dirty="0" smtClean="0"/>
              <a:t>Création de la nouvelle autorité Géographie (discipline)</a:t>
            </a:r>
            <a:endParaRPr lang="fr-FR" kern="1200" dirty="0"/>
          </a:p>
          <a:p>
            <a:pPr marL="228600" lvl="1" indent="-228600" algn="just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kern="1200" dirty="0" smtClean="0"/>
              <a:t>~ 2500 notices bibliographiques impactées</a:t>
            </a:r>
            <a:endParaRPr lang="fr-FR" kern="1200" dirty="0"/>
          </a:p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2100" kern="12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3275856" y="1844824"/>
            <a:ext cx="5110027" cy="733012"/>
            <a:chOff x="3275856" y="1825079"/>
            <a:chExt cx="5110027" cy="733012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2324044"/>
              <a:ext cx="5110027" cy="234047"/>
            </a:xfrm>
            <a:prstGeom prst="rect">
              <a:avLst/>
            </a:prstGeom>
          </p:spPr>
        </p:pic>
        <p:grpSp>
          <p:nvGrpSpPr>
            <p:cNvPr id="40" name="Groupe 39"/>
            <p:cNvGrpSpPr/>
            <p:nvPr/>
          </p:nvGrpSpPr>
          <p:grpSpPr>
            <a:xfrm>
              <a:off x="3275856" y="1825079"/>
              <a:ext cx="4392488" cy="307777"/>
              <a:chOff x="2738783" y="1916832"/>
              <a:chExt cx="4392488" cy="307777"/>
            </a:xfrm>
          </p:grpSpPr>
          <p:sp>
            <p:nvSpPr>
              <p:cNvPr id="34" name="ZoneTexte 33"/>
              <p:cNvSpPr txBox="1"/>
              <p:nvPr/>
            </p:nvSpPr>
            <p:spPr>
              <a:xfrm>
                <a:off x="2738783" y="1916832"/>
                <a:ext cx="4392488" cy="307777"/>
              </a:xfrm>
              <a:prstGeom prst="rect">
                <a:avLst/>
              </a:prstGeom>
              <a:solidFill>
                <a:srgbClr val="FFFFD8"/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1400" dirty="0"/>
                  <a:t>606 ##</a:t>
                </a:r>
                <a:r>
                  <a:rPr lang="fr-FR" sz="1400" b="1" dirty="0">
                    <a:solidFill>
                      <a:srgbClr val="0500FF"/>
                    </a:solidFill>
                  </a:rPr>
                  <a:t>$3027613518</a:t>
                </a:r>
                <a:r>
                  <a:rPr lang="fr-FR" sz="1400" i="1" dirty="0"/>
                  <a:t>Intelligence--Chez l'enfant</a:t>
                </a:r>
                <a:r>
                  <a:rPr lang="fr-FR" sz="1400" b="1" dirty="0">
                    <a:solidFill>
                      <a:srgbClr val="0500FF"/>
                    </a:solidFill>
                  </a:rPr>
                  <a:t>$2</a:t>
                </a:r>
                <a:r>
                  <a:rPr lang="fr-FR" sz="1400" dirty="0"/>
                  <a:t>rameau</a:t>
                </a:r>
              </a:p>
            </p:txBody>
          </p:sp>
          <p:cxnSp>
            <p:nvCxnSpPr>
              <p:cNvPr id="38" name="Connecteur droit 37"/>
              <p:cNvCxnSpPr/>
              <p:nvPr/>
            </p:nvCxnSpPr>
            <p:spPr>
              <a:xfrm>
                <a:off x="3347864" y="2060848"/>
                <a:ext cx="936104" cy="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9" name="Flèche droite 38"/>
            <p:cNvSpPr/>
            <p:nvPr/>
          </p:nvSpPr>
          <p:spPr>
            <a:xfrm rot="7886213">
              <a:off x="4833570" y="2158796"/>
              <a:ext cx="340951" cy="832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Connecteur droit 44"/>
            <p:cNvCxnSpPr/>
            <p:nvPr/>
          </p:nvCxnSpPr>
          <p:spPr>
            <a:xfrm>
              <a:off x="5724128" y="1857787"/>
              <a:ext cx="0" cy="242360"/>
            </a:xfrm>
            <a:prstGeom prst="line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Flèche droite 46"/>
            <p:cNvSpPr/>
            <p:nvPr/>
          </p:nvSpPr>
          <p:spPr>
            <a:xfrm rot="2706395">
              <a:off x="6486917" y="2153593"/>
              <a:ext cx="340951" cy="832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1547664" y="4941168"/>
            <a:ext cx="6918657" cy="1643351"/>
            <a:chOff x="1547664" y="2636912"/>
            <a:chExt cx="6918657" cy="1643351"/>
          </a:xfrm>
        </p:grpSpPr>
        <p:grpSp>
          <p:nvGrpSpPr>
            <p:cNvPr id="41" name="Groupe 40"/>
            <p:cNvGrpSpPr/>
            <p:nvPr/>
          </p:nvGrpSpPr>
          <p:grpSpPr>
            <a:xfrm>
              <a:off x="1547664" y="2636912"/>
              <a:ext cx="6918657" cy="1643351"/>
              <a:chOff x="1547664" y="2636912"/>
              <a:chExt cx="6918657" cy="164335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547664" y="2636912"/>
                <a:ext cx="6866779" cy="1376919"/>
              </a:xfrm>
              <a:prstGeom prst="rect">
                <a:avLst/>
              </a:prstGeom>
              <a:noFill/>
              <a:ln w="53975" cap="flat" cmpd="tri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b="1" dirty="0" smtClean="0">
                    <a:solidFill>
                      <a:schemeClr val="tx1"/>
                    </a:solidFill>
                  </a:rPr>
                  <a:t>           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uban vers le haut 43"/>
              <p:cNvSpPr/>
              <p:nvPr/>
            </p:nvSpPr>
            <p:spPr>
              <a:xfrm>
                <a:off x="1697027" y="2757002"/>
                <a:ext cx="370538" cy="177175"/>
              </a:xfrm>
              <a:prstGeom prst="ribbon2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2033459" y="3079934"/>
                <a:ext cx="63437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Récupération</a:t>
                </a:r>
                <a:r>
                  <a:rPr lang="fr-FR" dirty="0"/>
                  <a:t> : par voie habituelle des transferts réguliers (fichier A) pour les établissements en "toute mise à jour</a:t>
                </a:r>
                <a:r>
                  <a:rPr lang="fr-FR" dirty="0" smtClean="0"/>
                  <a:t>"; pour </a:t>
                </a:r>
                <a:r>
                  <a:rPr lang="fr-FR" dirty="0"/>
                  <a:t>les établissements en "mise à jour propre" : demande d'export.</a:t>
                </a:r>
              </a:p>
              <a:p>
                <a:endParaRPr lang="fr-FR" dirty="0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2012897" y="2703724"/>
                <a:ext cx="6453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 Identification</a:t>
                </a:r>
                <a:r>
                  <a:rPr lang="fr-FR" dirty="0"/>
                  <a:t> : </a:t>
                </a:r>
                <a:r>
                  <a:rPr lang="fr-FR" dirty="0" smtClean="0"/>
                  <a:t>aucune </a:t>
                </a:r>
                <a:r>
                  <a:rPr lang="fr-FR" dirty="0" smtClean="0">
                    <a:sym typeface="Wingdings" panose="05000000000000000000" pitchFamily="2" charset="2"/>
                  </a:rPr>
                  <a:t> se référer aux listes de PPN impactées</a:t>
                </a:r>
                <a:endParaRPr lang="fr-FR" dirty="0"/>
              </a:p>
            </p:txBody>
          </p:sp>
          <p:sp>
            <p:nvSpPr>
              <p:cNvPr id="50" name="Cylindre 49"/>
              <p:cNvSpPr/>
              <p:nvPr/>
            </p:nvSpPr>
            <p:spPr>
              <a:xfrm>
                <a:off x="1823586" y="3361172"/>
                <a:ext cx="225718" cy="233147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2" name="Flèche courbée vers le bas 41"/>
            <p:cNvSpPr/>
            <p:nvPr/>
          </p:nvSpPr>
          <p:spPr>
            <a:xfrm>
              <a:off x="1763688" y="3162271"/>
              <a:ext cx="231811" cy="203954"/>
            </a:xfrm>
            <a:prstGeom prst="curved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653752" y="3980935"/>
            <a:ext cx="6734672" cy="254481"/>
            <a:chOff x="1653752" y="3980935"/>
            <a:chExt cx="6734672" cy="254481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569" y="3980935"/>
              <a:ext cx="3518855" cy="254481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752" y="4025199"/>
              <a:ext cx="2774232" cy="208938"/>
            </a:xfrm>
            <a:prstGeom prst="rect">
              <a:avLst/>
            </a:prstGeom>
          </p:spPr>
        </p:pic>
        <p:sp>
          <p:nvSpPr>
            <p:cNvPr id="56" name="Flèche droite 55"/>
            <p:cNvSpPr/>
            <p:nvPr/>
          </p:nvSpPr>
          <p:spPr>
            <a:xfrm>
              <a:off x="4500483" y="4088054"/>
              <a:ext cx="340951" cy="832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190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30812"/>
            <a:ext cx="4210356" cy="42103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941168"/>
            <a:ext cx="889248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PRESENTATION des CHANTIERS a venir</a:t>
            </a:r>
            <a:b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HORIZON 2020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611560" y="157283"/>
            <a:ext cx="7718945" cy="751437"/>
            <a:chOff x="2905338" y="-42396"/>
            <a:chExt cx="3507229" cy="1592131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2905338" y="-42396"/>
              <a:ext cx="3507229" cy="15921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2983059" y="35325"/>
              <a:ext cx="3351787" cy="1436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Vers un </a:t>
              </a:r>
              <a:r>
                <a:rPr lang="fr-FR" sz="2100" b="1" kern="1200" dirty="0" smtClean="0"/>
                <a:t>ordre unique de construction</a:t>
              </a:r>
              <a:r>
                <a:rPr lang="fr-FR" sz="2100" kern="1200" dirty="0" smtClean="0"/>
                <a:t> des chaînes d’indexation :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kern="1200" dirty="0" smtClean="0"/>
                <a:t>concept -- lieu -- temps </a:t>
              </a:r>
              <a:endParaRPr lang="fr-FR" sz="1900" b="1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383" y="260648"/>
            <a:ext cx="609177" cy="624102"/>
            <a:chOff x="7438231" y="2177617"/>
            <a:chExt cx="609177" cy="624102"/>
          </a:xfrm>
        </p:grpSpPr>
        <p:sp>
          <p:nvSpPr>
            <p:cNvPr id="18" name="Larme 17"/>
            <p:cNvSpPr/>
            <p:nvPr/>
          </p:nvSpPr>
          <p:spPr>
            <a:xfrm rot="2451948">
              <a:off x="7438231" y="2177617"/>
              <a:ext cx="609177" cy="624102"/>
            </a:xfrm>
            <a:prstGeom prst="teardrop">
              <a:avLst/>
            </a:prstGeom>
            <a:solidFill>
              <a:srgbClr val="47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524328" y="2276871"/>
              <a:ext cx="432048" cy="37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rgbClr val="47D872"/>
                  </a:solidFill>
                </a:rPr>
                <a:t>1</a:t>
              </a:r>
              <a:endParaRPr lang="fr-FR" sz="2000" b="1" dirty="0">
                <a:solidFill>
                  <a:srgbClr val="47D872"/>
                </a:solidFill>
              </a:endParaRPr>
            </a:p>
          </p:txBody>
        </p:sp>
      </p:grpSp>
      <p:sp>
        <p:nvSpPr>
          <p:cNvPr id="23" name="Forme libre 22"/>
          <p:cNvSpPr/>
          <p:nvPr/>
        </p:nvSpPr>
        <p:spPr>
          <a:xfrm>
            <a:off x="161667" y="1096801"/>
            <a:ext cx="1313989" cy="2057583"/>
          </a:xfrm>
          <a:custGeom>
            <a:avLst/>
            <a:gdLst>
              <a:gd name="connsiteX0" fmla="*/ 0 w 2288154"/>
              <a:gd name="connsiteY0" fmla="*/ 0 h 1601708"/>
              <a:gd name="connsiteX1" fmla="*/ 1487300 w 2288154"/>
              <a:gd name="connsiteY1" fmla="*/ 0 h 1601708"/>
              <a:gd name="connsiteX2" fmla="*/ 2288154 w 2288154"/>
              <a:gd name="connsiteY2" fmla="*/ 800854 h 1601708"/>
              <a:gd name="connsiteX3" fmla="*/ 1487300 w 2288154"/>
              <a:gd name="connsiteY3" fmla="*/ 1601708 h 1601708"/>
              <a:gd name="connsiteX4" fmla="*/ 0 w 2288154"/>
              <a:gd name="connsiteY4" fmla="*/ 1601708 h 1601708"/>
              <a:gd name="connsiteX5" fmla="*/ 800854 w 2288154"/>
              <a:gd name="connsiteY5" fmla="*/ 800854 h 1601708"/>
              <a:gd name="connsiteX6" fmla="*/ 0 w 2288154"/>
              <a:gd name="connsiteY6" fmla="*/ 0 h 160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8154" h="1601708">
                <a:moveTo>
                  <a:pt x="2288153" y="0"/>
                </a:moveTo>
                <a:lnTo>
                  <a:pt x="2288153" y="1041110"/>
                </a:lnTo>
                <a:lnTo>
                  <a:pt x="1144077" y="1601708"/>
                </a:lnTo>
                <a:lnTo>
                  <a:pt x="1" y="1041110"/>
                </a:lnTo>
                <a:lnTo>
                  <a:pt x="1" y="0"/>
                </a:lnTo>
                <a:lnTo>
                  <a:pt x="1144077" y="560598"/>
                </a:lnTo>
                <a:lnTo>
                  <a:pt x="2288153" y="0"/>
                </a:lnTo>
                <a:close/>
              </a:path>
            </a:pathLst>
          </a:custGeom>
          <a:solidFill>
            <a:srgbClr val="47D872"/>
          </a:solidFill>
          <a:ln>
            <a:solidFill>
              <a:srgbClr val="47D87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65" tIns="812920" rIns="12065" bIns="81291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Fin 2019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/>
              <a:t>RETRO BIBLIOS</a:t>
            </a:r>
            <a:endParaRPr lang="fr-FR" sz="1600" b="1" kern="1200" dirty="0"/>
          </a:p>
        </p:txBody>
      </p:sp>
      <p:sp>
        <p:nvSpPr>
          <p:cNvPr id="45" name="Forme libre 44"/>
          <p:cNvSpPr/>
          <p:nvPr/>
        </p:nvSpPr>
        <p:spPr>
          <a:xfrm>
            <a:off x="161667" y="3099610"/>
            <a:ext cx="1313989" cy="2057582"/>
          </a:xfrm>
          <a:custGeom>
            <a:avLst/>
            <a:gdLst>
              <a:gd name="connsiteX0" fmla="*/ 0 w 2288154"/>
              <a:gd name="connsiteY0" fmla="*/ 0 h 1601708"/>
              <a:gd name="connsiteX1" fmla="*/ 1487300 w 2288154"/>
              <a:gd name="connsiteY1" fmla="*/ 0 h 1601708"/>
              <a:gd name="connsiteX2" fmla="*/ 2288154 w 2288154"/>
              <a:gd name="connsiteY2" fmla="*/ 800854 h 1601708"/>
              <a:gd name="connsiteX3" fmla="*/ 1487300 w 2288154"/>
              <a:gd name="connsiteY3" fmla="*/ 1601708 h 1601708"/>
              <a:gd name="connsiteX4" fmla="*/ 0 w 2288154"/>
              <a:gd name="connsiteY4" fmla="*/ 1601708 h 1601708"/>
              <a:gd name="connsiteX5" fmla="*/ 800854 w 2288154"/>
              <a:gd name="connsiteY5" fmla="*/ 800854 h 1601708"/>
              <a:gd name="connsiteX6" fmla="*/ 0 w 2288154"/>
              <a:gd name="connsiteY6" fmla="*/ 0 h 160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8154" h="1601708">
                <a:moveTo>
                  <a:pt x="2288153" y="0"/>
                </a:moveTo>
                <a:lnTo>
                  <a:pt x="2288153" y="1041110"/>
                </a:lnTo>
                <a:lnTo>
                  <a:pt x="1144077" y="1601708"/>
                </a:lnTo>
                <a:lnTo>
                  <a:pt x="1" y="1041110"/>
                </a:lnTo>
                <a:lnTo>
                  <a:pt x="1" y="0"/>
                </a:lnTo>
                <a:lnTo>
                  <a:pt x="1144077" y="560598"/>
                </a:lnTo>
                <a:lnTo>
                  <a:pt x="2288153" y="0"/>
                </a:lnTo>
                <a:close/>
              </a:path>
            </a:pathLst>
          </a:custGeom>
          <a:solidFill>
            <a:srgbClr val="47D872"/>
          </a:solidFill>
          <a:ln>
            <a:solidFill>
              <a:srgbClr val="47D87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65" tIns="812919" rIns="12065" bIns="81291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kern="1200" dirty="0" smtClean="0"/>
              <a:t>Fin 2019</a:t>
            </a:r>
          </a:p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kern="1200" dirty="0" smtClean="0"/>
              <a:t>RETRO BIBLIOS</a:t>
            </a:r>
            <a:endParaRPr lang="fr-FR" sz="1600" b="1" kern="1200" dirty="0"/>
          </a:p>
        </p:txBody>
      </p:sp>
      <p:grpSp>
        <p:nvGrpSpPr>
          <p:cNvPr id="48" name="Groupe 47"/>
          <p:cNvGrpSpPr/>
          <p:nvPr/>
        </p:nvGrpSpPr>
        <p:grpSpPr>
          <a:xfrm>
            <a:off x="1475656" y="3099610"/>
            <a:ext cx="6854848" cy="1359214"/>
            <a:chOff x="1475656" y="3099610"/>
            <a:chExt cx="6854848" cy="1359214"/>
          </a:xfrm>
        </p:grpSpPr>
        <p:sp>
          <p:nvSpPr>
            <p:cNvPr id="46" name="Forme libre 45"/>
            <p:cNvSpPr/>
            <p:nvPr/>
          </p:nvSpPr>
          <p:spPr>
            <a:xfrm>
              <a:off x="1475656" y="3099610"/>
              <a:ext cx="6854848" cy="1359214"/>
            </a:xfrm>
            <a:custGeom>
              <a:avLst/>
              <a:gdLst>
                <a:gd name="connsiteX0" fmla="*/ 247888 w 1487300"/>
                <a:gd name="connsiteY0" fmla="*/ 0 h 6567129"/>
                <a:gd name="connsiteX1" fmla="*/ 1239412 w 1487300"/>
                <a:gd name="connsiteY1" fmla="*/ 0 h 6567129"/>
                <a:gd name="connsiteX2" fmla="*/ 1487300 w 1487300"/>
                <a:gd name="connsiteY2" fmla="*/ 247888 h 6567129"/>
                <a:gd name="connsiteX3" fmla="*/ 1487300 w 1487300"/>
                <a:gd name="connsiteY3" fmla="*/ 6567129 h 6567129"/>
                <a:gd name="connsiteX4" fmla="*/ 1487300 w 1487300"/>
                <a:gd name="connsiteY4" fmla="*/ 6567129 h 6567129"/>
                <a:gd name="connsiteX5" fmla="*/ 0 w 1487300"/>
                <a:gd name="connsiteY5" fmla="*/ 6567129 h 6567129"/>
                <a:gd name="connsiteX6" fmla="*/ 0 w 1487300"/>
                <a:gd name="connsiteY6" fmla="*/ 6567129 h 6567129"/>
                <a:gd name="connsiteX7" fmla="*/ 0 w 1487300"/>
                <a:gd name="connsiteY7" fmla="*/ 247888 h 6567129"/>
                <a:gd name="connsiteX8" fmla="*/ 247888 w 1487300"/>
                <a:gd name="connsiteY8" fmla="*/ 0 h 656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300" h="6567129">
                  <a:moveTo>
                    <a:pt x="1487300" y="1094544"/>
                  </a:moveTo>
                  <a:lnTo>
                    <a:pt x="1487300" y="5472585"/>
                  </a:lnTo>
                  <a:cubicBezTo>
                    <a:pt x="1487300" y="6077085"/>
                    <a:pt x="1462165" y="6567127"/>
                    <a:pt x="1431159" y="6567127"/>
                  </a:cubicBezTo>
                  <a:lnTo>
                    <a:pt x="0" y="6567127"/>
                  </a:lnTo>
                  <a:lnTo>
                    <a:pt x="0" y="6567127"/>
                  </a:lnTo>
                  <a:lnTo>
                    <a:pt x="0" y="2"/>
                  </a:lnTo>
                  <a:lnTo>
                    <a:pt x="0" y="2"/>
                  </a:lnTo>
                  <a:lnTo>
                    <a:pt x="1431159" y="2"/>
                  </a:lnTo>
                  <a:cubicBezTo>
                    <a:pt x="1462165" y="2"/>
                    <a:pt x="1487300" y="490044"/>
                    <a:pt x="1487300" y="1094544"/>
                  </a:cubicBezTo>
                  <a:close/>
                </a:path>
              </a:pathLst>
            </a:custGeom>
            <a:noFill/>
            <a:ln>
              <a:solidFill>
                <a:srgbClr val="47D8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84034" rIns="84034" bIns="84035" numCol="1" spcCol="1270" anchor="ctr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err="1" smtClean="0"/>
                <a:t>Bilocalisation</a:t>
              </a:r>
              <a:r>
                <a:rPr lang="fr-FR" sz="1800" b="1" kern="1200" dirty="0" smtClean="0"/>
                <a:t> : suppression des chaînes d'indexation redondantes et classement par ordre alphabétique de lieux</a:t>
              </a:r>
              <a:endParaRPr lang="fr-FR" sz="1800" b="1" kern="1200" dirty="0"/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0" kern="1200" dirty="0" smtClean="0"/>
                <a:t>~ </a:t>
              </a:r>
              <a:r>
                <a:rPr lang="fr-FR" dirty="0"/>
                <a:t>25 000 notices bibliographiques impactées (estimation)</a:t>
              </a:r>
            </a:p>
            <a:p>
              <a:pPr marL="228600" lvl="1" indent="-22860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2600" b="1" kern="1200" dirty="0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2428508" y="4088180"/>
              <a:ext cx="5730944" cy="348932"/>
              <a:chOff x="2428508" y="3789041"/>
              <a:chExt cx="5730944" cy="348932"/>
            </a:xfrm>
          </p:grpSpPr>
          <p:pic>
            <p:nvPicPr>
              <p:cNvPr id="13" name="Imag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8508" y="3789041"/>
                <a:ext cx="5730944" cy="348932"/>
              </a:xfrm>
              <a:prstGeom prst="rect">
                <a:avLst/>
              </a:prstGeom>
            </p:spPr>
          </p:pic>
          <p:cxnSp>
            <p:nvCxnSpPr>
              <p:cNvPr id="40" name="Connecteur droit 39"/>
              <p:cNvCxnSpPr/>
              <p:nvPr/>
            </p:nvCxnSpPr>
            <p:spPr>
              <a:xfrm>
                <a:off x="2483768" y="3861048"/>
                <a:ext cx="5675684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47" name="Groupe 46"/>
          <p:cNvGrpSpPr/>
          <p:nvPr/>
        </p:nvGrpSpPr>
        <p:grpSpPr>
          <a:xfrm>
            <a:off x="1475655" y="1106053"/>
            <a:ext cx="6854849" cy="1483362"/>
            <a:chOff x="1475655" y="1106053"/>
            <a:chExt cx="6854849" cy="1483362"/>
          </a:xfrm>
        </p:grpSpPr>
        <p:sp>
          <p:nvSpPr>
            <p:cNvPr id="44" name="Forme libre 43"/>
            <p:cNvSpPr/>
            <p:nvPr/>
          </p:nvSpPr>
          <p:spPr>
            <a:xfrm>
              <a:off x="1475655" y="1106053"/>
              <a:ext cx="6854849" cy="1365406"/>
            </a:xfrm>
            <a:custGeom>
              <a:avLst/>
              <a:gdLst>
                <a:gd name="connsiteX0" fmla="*/ 247888 w 1487300"/>
                <a:gd name="connsiteY0" fmla="*/ 0 h 6567129"/>
                <a:gd name="connsiteX1" fmla="*/ 1239412 w 1487300"/>
                <a:gd name="connsiteY1" fmla="*/ 0 h 6567129"/>
                <a:gd name="connsiteX2" fmla="*/ 1487300 w 1487300"/>
                <a:gd name="connsiteY2" fmla="*/ 247888 h 6567129"/>
                <a:gd name="connsiteX3" fmla="*/ 1487300 w 1487300"/>
                <a:gd name="connsiteY3" fmla="*/ 6567129 h 6567129"/>
                <a:gd name="connsiteX4" fmla="*/ 1487300 w 1487300"/>
                <a:gd name="connsiteY4" fmla="*/ 6567129 h 6567129"/>
                <a:gd name="connsiteX5" fmla="*/ 0 w 1487300"/>
                <a:gd name="connsiteY5" fmla="*/ 6567129 h 6567129"/>
                <a:gd name="connsiteX6" fmla="*/ 0 w 1487300"/>
                <a:gd name="connsiteY6" fmla="*/ 6567129 h 6567129"/>
                <a:gd name="connsiteX7" fmla="*/ 0 w 1487300"/>
                <a:gd name="connsiteY7" fmla="*/ 247888 h 6567129"/>
                <a:gd name="connsiteX8" fmla="*/ 247888 w 1487300"/>
                <a:gd name="connsiteY8" fmla="*/ 0 h 656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7300" h="6567129">
                  <a:moveTo>
                    <a:pt x="1487300" y="1094544"/>
                  </a:moveTo>
                  <a:lnTo>
                    <a:pt x="1487300" y="5472585"/>
                  </a:lnTo>
                  <a:cubicBezTo>
                    <a:pt x="1487300" y="6077085"/>
                    <a:pt x="1462165" y="6567127"/>
                    <a:pt x="1431159" y="6567127"/>
                  </a:cubicBezTo>
                  <a:lnTo>
                    <a:pt x="0" y="6567127"/>
                  </a:lnTo>
                  <a:lnTo>
                    <a:pt x="0" y="6567127"/>
                  </a:lnTo>
                  <a:lnTo>
                    <a:pt x="0" y="2"/>
                  </a:lnTo>
                  <a:lnTo>
                    <a:pt x="0" y="2"/>
                  </a:lnTo>
                  <a:lnTo>
                    <a:pt x="1431159" y="2"/>
                  </a:lnTo>
                  <a:cubicBezTo>
                    <a:pt x="1462165" y="2"/>
                    <a:pt x="1487300" y="490044"/>
                    <a:pt x="1487300" y="1094544"/>
                  </a:cubicBezTo>
                  <a:close/>
                </a:path>
              </a:pathLst>
            </a:custGeom>
            <a:noFill/>
            <a:ln>
              <a:solidFill>
                <a:srgbClr val="47D8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84034" rIns="84034" bIns="84035" numCol="1" spcCol="1270" anchor="ctr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800" kern="1200" dirty="0"/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1" kern="1200" dirty="0" smtClean="0"/>
                <a:t>Retournement des chaînes d'indexation construites par éléments dans la zone 606 des notices bibliographiques</a:t>
              </a:r>
              <a:endParaRPr lang="fr-FR" sz="1800" kern="1200" dirty="0"/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800" b="0" kern="1200" dirty="0" smtClean="0"/>
                <a:t>~ 20 000 </a:t>
              </a:r>
              <a:r>
                <a:rPr lang="fr-FR" sz="1800" kern="1200" dirty="0" smtClean="0"/>
                <a:t>notices bibliographiques impactées</a:t>
              </a:r>
              <a:endParaRPr lang="fr-FR" sz="1800" kern="1200" dirty="0"/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800" kern="1200" dirty="0"/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fr-FR" sz="1800" kern="1200" dirty="0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2267744" y="1988840"/>
              <a:ext cx="5989301" cy="600575"/>
              <a:chOff x="2267744" y="2010277"/>
              <a:chExt cx="5989301" cy="600575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7744" y="2152864"/>
                <a:ext cx="5989301" cy="268024"/>
              </a:xfrm>
              <a:prstGeom prst="rect">
                <a:avLst/>
              </a:prstGeom>
            </p:spPr>
          </p:pic>
          <p:sp>
            <p:nvSpPr>
              <p:cNvPr id="41" name="Flèche courbée vers le bas 40"/>
              <p:cNvSpPr/>
              <p:nvPr/>
            </p:nvSpPr>
            <p:spPr>
              <a:xfrm>
                <a:off x="5652120" y="2010277"/>
                <a:ext cx="936104" cy="194587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lèche courbée vers le bas 41"/>
              <p:cNvSpPr/>
              <p:nvPr/>
            </p:nvSpPr>
            <p:spPr>
              <a:xfrm rot="10800000">
                <a:off x="5652120" y="2404093"/>
                <a:ext cx="936104" cy="206759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Groupe 32"/>
          <p:cNvGrpSpPr/>
          <p:nvPr/>
        </p:nvGrpSpPr>
        <p:grpSpPr>
          <a:xfrm>
            <a:off x="1475656" y="5157192"/>
            <a:ext cx="6918657" cy="1643351"/>
            <a:chOff x="1547664" y="2636912"/>
            <a:chExt cx="6918657" cy="1643351"/>
          </a:xfrm>
        </p:grpSpPr>
        <p:grpSp>
          <p:nvGrpSpPr>
            <p:cNvPr id="34" name="Groupe 33"/>
            <p:cNvGrpSpPr/>
            <p:nvPr/>
          </p:nvGrpSpPr>
          <p:grpSpPr>
            <a:xfrm>
              <a:off x="1547664" y="2636912"/>
              <a:ext cx="6918657" cy="1643351"/>
              <a:chOff x="1547664" y="2636912"/>
              <a:chExt cx="6918657" cy="1643351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547664" y="2636912"/>
                <a:ext cx="6866779" cy="1376919"/>
              </a:xfrm>
              <a:prstGeom prst="rect">
                <a:avLst/>
              </a:prstGeom>
              <a:noFill/>
              <a:ln w="53975" cap="flat" cmpd="tri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b="1" dirty="0" smtClean="0">
                    <a:solidFill>
                      <a:schemeClr val="tx1"/>
                    </a:solidFill>
                  </a:rPr>
                  <a:t>           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uban vers le haut 38"/>
              <p:cNvSpPr/>
              <p:nvPr/>
            </p:nvSpPr>
            <p:spPr>
              <a:xfrm>
                <a:off x="1697027" y="2757002"/>
                <a:ext cx="370538" cy="177175"/>
              </a:xfrm>
              <a:prstGeom prst="ribbon2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2033459" y="3079934"/>
                <a:ext cx="634377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Récupération</a:t>
                </a:r>
                <a:r>
                  <a:rPr lang="fr-FR" dirty="0" smtClean="0"/>
                  <a:t> : par voie habituelle des transferts réguliers (fichier A) pour les établissements en "toute mise à jour" </a:t>
                </a:r>
                <a:r>
                  <a:rPr lang="fr-FR" dirty="0"/>
                  <a:t>; pour les établissements en "mise à jour propre" : demande d'export.</a:t>
                </a:r>
              </a:p>
              <a:p>
                <a:endParaRPr lang="fr-FR" dirty="0"/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2012897" y="2703724"/>
                <a:ext cx="6453424" cy="230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 Identification</a:t>
                </a:r>
                <a:r>
                  <a:rPr lang="fr-FR" dirty="0"/>
                  <a:t> : zone 830 </a:t>
                </a:r>
                <a:r>
                  <a:rPr lang="fr-FR" dirty="0" smtClean="0"/>
                  <a:t>des notices bibliographiques</a:t>
                </a:r>
                <a:endParaRPr lang="fr-FR" dirty="0"/>
              </a:p>
            </p:txBody>
          </p:sp>
          <p:sp>
            <p:nvSpPr>
              <p:cNvPr id="52" name="Cylindre 51"/>
              <p:cNvSpPr/>
              <p:nvPr/>
            </p:nvSpPr>
            <p:spPr>
              <a:xfrm>
                <a:off x="1823586" y="3361172"/>
                <a:ext cx="225718" cy="233147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5" name="Flèche courbée vers le bas 34"/>
            <p:cNvSpPr/>
            <p:nvPr/>
          </p:nvSpPr>
          <p:spPr>
            <a:xfrm>
              <a:off x="1744309" y="3162271"/>
              <a:ext cx="231811" cy="203954"/>
            </a:xfrm>
            <a:prstGeom prst="curved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8363804" y="51307"/>
            <a:ext cx="751140" cy="4844568"/>
            <a:chOff x="8363804" y="51307"/>
            <a:chExt cx="751140" cy="4844568"/>
          </a:xfrm>
        </p:grpSpPr>
        <p:sp>
          <p:nvSpPr>
            <p:cNvPr id="54" name="Rectangle 53"/>
            <p:cNvSpPr/>
            <p:nvPr/>
          </p:nvSpPr>
          <p:spPr>
            <a:xfrm>
              <a:off x="8453992" y="802447"/>
              <a:ext cx="654512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H</a:t>
              </a: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O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R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I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Z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O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N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endParaRPr lang="fr-FR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/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endParaRPr lang="fr-FR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804" y="51307"/>
              <a:ext cx="751140" cy="7511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67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272" y="299315"/>
            <a:ext cx="7707456" cy="7147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100" kern="1200" dirty="0" smtClean="0"/>
              <a:t>Vers un </a:t>
            </a:r>
            <a:r>
              <a:rPr lang="fr-FR" sz="2100" b="1" kern="1200" dirty="0" smtClean="0"/>
              <a:t>ordre unique de construction</a:t>
            </a:r>
            <a:r>
              <a:rPr lang="fr-FR" sz="2100" kern="1200" dirty="0" smtClean="0"/>
              <a:t> des chaînes d’indexation : 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b="1" kern="1200" dirty="0" smtClean="0"/>
              <a:t>concept -- lieu -- temps </a:t>
            </a:r>
            <a:endParaRPr lang="fr-FR" sz="1900" b="1" kern="1200" dirty="0"/>
          </a:p>
        </p:txBody>
      </p:sp>
      <p:grpSp>
        <p:nvGrpSpPr>
          <p:cNvPr id="9" name="Groupe 8"/>
          <p:cNvGrpSpPr/>
          <p:nvPr/>
        </p:nvGrpSpPr>
        <p:grpSpPr>
          <a:xfrm>
            <a:off x="502249" y="188641"/>
            <a:ext cx="7814167" cy="720080"/>
            <a:chOff x="2808738" y="3853844"/>
            <a:chExt cx="3564687" cy="151101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2865031" y="3853844"/>
              <a:ext cx="3508394" cy="1511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808738" y="3927607"/>
              <a:ext cx="3490925" cy="1363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Vers la </a:t>
              </a:r>
              <a:r>
                <a:rPr lang="fr-FR" sz="2100" b="1" kern="1200" dirty="0" smtClean="0"/>
                <a:t>création de quatre référentiels distincts :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kern="1200" dirty="0" smtClean="0"/>
                <a:t>concept, lieu, temps, </a:t>
              </a:r>
              <a:r>
                <a:rPr lang="fr-FR" b="1" dirty="0"/>
                <a:t>forme ou genre</a:t>
              </a:r>
              <a:endParaRPr lang="fr-FR" sz="1800" b="1" kern="120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383" y="260648"/>
            <a:ext cx="609177" cy="624102"/>
            <a:chOff x="7438231" y="2177617"/>
            <a:chExt cx="609177" cy="624102"/>
          </a:xfrm>
        </p:grpSpPr>
        <p:sp>
          <p:nvSpPr>
            <p:cNvPr id="16" name="Larme 15"/>
            <p:cNvSpPr/>
            <p:nvPr/>
          </p:nvSpPr>
          <p:spPr>
            <a:xfrm rot="2451948">
              <a:off x="7438231" y="2177617"/>
              <a:ext cx="609177" cy="624102"/>
            </a:xfrm>
            <a:prstGeom prst="teardrop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524328" y="2276871"/>
              <a:ext cx="432048" cy="37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rgbClr val="F79646"/>
                  </a:solidFill>
                </a:rPr>
                <a:t>2</a:t>
              </a:r>
            </a:p>
          </p:txBody>
        </p:sp>
      </p:grp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2507761680"/>
              </p:ext>
            </p:extLst>
          </p:nvPr>
        </p:nvGraphicFramePr>
        <p:xfrm>
          <a:off x="173038" y="980728"/>
          <a:ext cx="8252690" cy="1800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e 30"/>
          <p:cNvGrpSpPr/>
          <p:nvPr/>
        </p:nvGrpSpPr>
        <p:grpSpPr>
          <a:xfrm>
            <a:off x="140176" y="3971541"/>
            <a:ext cx="8252689" cy="1819893"/>
            <a:chOff x="153794" y="2616157"/>
            <a:chExt cx="8252689" cy="1819893"/>
          </a:xfrm>
        </p:grpSpPr>
        <p:grpSp>
          <p:nvGrpSpPr>
            <p:cNvPr id="32" name="Groupe 31"/>
            <p:cNvGrpSpPr/>
            <p:nvPr/>
          </p:nvGrpSpPr>
          <p:grpSpPr>
            <a:xfrm>
              <a:off x="153794" y="2616157"/>
              <a:ext cx="1273926" cy="1819893"/>
              <a:chOff x="0" y="1569461"/>
              <a:chExt cx="1273926" cy="1819893"/>
            </a:xfrm>
          </p:grpSpPr>
          <p:sp>
            <p:nvSpPr>
              <p:cNvPr id="36" name="Chevron 35"/>
              <p:cNvSpPr/>
              <p:nvPr/>
            </p:nvSpPr>
            <p:spPr>
              <a:xfrm rot="5400000">
                <a:off x="-272984" y="1842445"/>
                <a:ext cx="1819893" cy="1273925"/>
              </a:xfrm>
              <a:prstGeom prst="chevron">
                <a:avLst/>
              </a:prstGeom>
              <a:solidFill>
                <a:srgbClr val="F79646"/>
              </a:solidFill>
              <a:ln>
                <a:solidFill>
                  <a:srgbClr val="F7964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Chevron 4"/>
              <p:cNvSpPr/>
              <p:nvPr/>
            </p:nvSpPr>
            <p:spPr>
              <a:xfrm>
                <a:off x="1" y="2206424"/>
                <a:ext cx="1273925" cy="5459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500" kern="1200" dirty="0" smtClean="0"/>
                  <a:t>2020</a:t>
                </a:r>
              </a:p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500" b="1" kern="1200" dirty="0" smtClean="0"/>
                  <a:t>RETRO BIBLIOS</a:t>
                </a:r>
                <a:endParaRPr lang="fr-FR" sz="1500" b="1" kern="1200" dirty="0"/>
              </a:p>
            </p:txBody>
          </p:sp>
        </p:grpSp>
        <p:grpSp>
          <p:nvGrpSpPr>
            <p:cNvPr id="33" name="Groupe 32"/>
            <p:cNvGrpSpPr/>
            <p:nvPr/>
          </p:nvGrpSpPr>
          <p:grpSpPr>
            <a:xfrm>
              <a:off x="1427719" y="2616158"/>
              <a:ext cx="6978764" cy="1182930"/>
              <a:chOff x="1273925" y="1569462"/>
              <a:chExt cx="6978764" cy="1182930"/>
            </a:xfrm>
          </p:grpSpPr>
          <p:sp>
            <p:nvSpPr>
              <p:cNvPr id="34" name="Arrondir un rectangle avec un coin du même côté 33"/>
              <p:cNvSpPr/>
              <p:nvPr/>
            </p:nvSpPr>
            <p:spPr>
              <a:xfrm rot="5400000">
                <a:off x="4171842" y="-1328455"/>
                <a:ext cx="1182930" cy="6978764"/>
              </a:xfrm>
              <a:prstGeom prst="round2SameRect">
                <a:avLst/>
              </a:prstGeom>
              <a:noFill/>
              <a:ln>
                <a:solidFill>
                  <a:srgbClr val="F79646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Arrondir un rectangle avec un coin du même côté 6"/>
              <p:cNvSpPr/>
              <p:nvPr/>
            </p:nvSpPr>
            <p:spPr>
              <a:xfrm>
                <a:off x="1273925" y="1627208"/>
                <a:ext cx="6921018" cy="10674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3792" tIns="10160" rIns="10160" bIns="10160" numCol="1" spcCol="1270" anchor="ctr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b="1" kern="1200" dirty="0" smtClean="0"/>
                  <a:t>Rétrospectif Forme ou Genre Rameau dans les notices bibliographiques</a:t>
                </a:r>
                <a:endParaRPr lang="fr-FR" sz="1600" b="1" kern="1200" dirty="0"/>
              </a:p>
              <a:p>
                <a:pPr marL="171450" lvl="1" indent="-171450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600" dirty="0"/>
                  <a:t>~ 3 M</a:t>
                </a:r>
                <a:r>
                  <a:rPr lang="fr-FR" sz="1600" kern="1200" dirty="0" smtClean="0"/>
                  <a:t> de notices bibliographiques impactées</a:t>
                </a:r>
                <a:endParaRPr lang="fr-FR" sz="16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2000" kern="1200" dirty="0"/>
              </a:p>
              <a:p>
                <a:pPr marL="228600" lvl="1" indent="-228600" algn="l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2000" kern="1200" dirty="0"/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1475656" y="5336975"/>
            <a:ext cx="6950072" cy="1387018"/>
            <a:chOff x="1547664" y="2636912"/>
            <a:chExt cx="7422314" cy="1600452"/>
          </a:xfrm>
        </p:grpSpPr>
        <p:grpSp>
          <p:nvGrpSpPr>
            <p:cNvPr id="39" name="Groupe 38"/>
            <p:cNvGrpSpPr/>
            <p:nvPr/>
          </p:nvGrpSpPr>
          <p:grpSpPr>
            <a:xfrm>
              <a:off x="1547664" y="2636912"/>
              <a:ext cx="7422314" cy="1600452"/>
              <a:chOff x="1547664" y="2636912"/>
              <a:chExt cx="7422314" cy="160045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547664" y="2636912"/>
                <a:ext cx="7422314" cy="1600452"/>
              </a:xfrm>
              <a:prstGeom prst="rect">
                <a:avLst/>
              </a:prstGeom>
              <a:noFill/>
              <a:ln w="53975" cap="flat" cmpd="tri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b="1" dirty="0" smtClean="0">
                    <a:solidFill>
                      <a:schemeClr val="tx1"/>
                    </a:solidFill>
                  </a:rPr>
                  <a:t>           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uban vers le haut 41"/>
              <p:cNvSpPr/>
              <p:nvPr/>
            </p:nvSpPr>
            <p:spPr>
              <a:xfrm>
                <a:off x="1753190" y="2788588"/>
                <a:ext cx="370538" cy="222970"/>
              </a:xfrm>
              <a:prstGeom prst="ribbon2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2033457" y="3142709"/>
                <a:ext cx="6908301" cy="1065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Récupération</a:t>
                </a:r>
                <a:r>
                  <a:rPr lang="fr-FR" dirty="0"/>
                  <a:t> </a:t>
                </a:r>
                <a:r>
                  <a:rPr lang="fr-FR" b="1" u="sng" dirty="0" smtClean="0"/>
                  <a:t>envisagée</a:t>
                </a:r>
                <a:r>
                  <a:rPr lang="fr-FR" dirty="0" smtClean="0"/>
                  <a:t> : </a:t>
                </a:r>
                <a:r>
                  <a:rPr lang="fr-FR" dirty="0">
                    <a:solidFill>
                      <a:srgbClr val="FF0000"/>
                    </a:solidFill>
                  </a:rPr>
                  <a:t>lot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spécifique (ne passant pas par les transferts réguliers) </a:t>
                </a:r>
                <a:r>
                  <a:rPr lang="fr-FR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f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ourniture </a:t>
                </a:r>
                <a:r>
                  <a:rPr lang="fr-FR" dirty="0">
                    <a:solidFill>
                      <a:srgbClr val="FF0000"/>
                    </a:solidFill>
                  </a:rPr>
                  <a:t>du produit sur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demande via l'assistance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2012897" y="2703724"/>
                <a:ext cx="6453424" cy="230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 Identification</a:t>
                </a:r>
                <a:r>
                  <a:rPr lang="fr-FR" dirty="0"/>
                  <a:t> : zone 830 </a:t>
                </a:r>
                <a:r>
                  <a:rPr lang="fr-FR" dirty="0" smtClean="0"/>
                  <a:t>des notices bibliographiques</a:t>
                </a:r>
                <a:endParaRPr lang="fr-FR" dirty="0"/>
              </a:p>
            </p:txBody>
          </p:sp>
          <p:sp>
            <p:nvSpPr>
              <p:cNvPr id="45" name="Cylindre 44"/>
              <p:cNvSpPr/>
              <p:nvPr/>
            </p:nvSpPr>
            <p:spPr>
              <a:xfrm>
                <a:off x="1823585" y="3361172"/>
                <a:ext cx="243979" cy="270997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0" name="Flèche courbée vers le bas 39"/>
            <p:cNvSpPr/>
            <p:nvPr/>
          </p:nvSpPr>
          <p:spPr>
            <a:xfrm>
              <a:off x="1763688" y="3159983"/>
              <a:ext cx="250565" cy="237065"/>
            </a:xfrm>
            <a:prstGeom prst="curved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3995936" y="1700808"/>
            <a:ext cx="4247157" cy="432048"/>
            <a:chOff x="4067944" y="3358214"/>
            <a:chExt cx="4247157" cy="432048"/>
          </a:xfrm>
        </p:grpSpPr>
        <p:grpSp>
          <p:nvGrpSpPr>
            <p:cNvPr id="65" name="Groupe 64"/>
            <p:cNvGrpSpPr/>
            <p:nvPr/>
          </p:nvGrpSpPr>
          <p:grpSpPr>
            <a:xfrm>
              <a:off x="4067944" y="3399020"/>
              <a:ext cx="1716421" cy="390020"/>
              <a:chOff x="2711563" y="3356992"/>
              <a:chExt cx="1411561" cy="322259"/>
            </a:xfrm>
          </p:grpSpPr>
          <p:pic>
            <p:nvPicPr>
              <p:cNvPr id="72" name="Image 7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1563" y="3356992"/>
                <a:ext cx="638175" cy="161925"/>
              </a:xfrm>
              <a:prstGeom prst="rect">
                <a:avLst/>
              </a:prstGeom>
            </p:spPr>
          </p:pic>
          <p:pic>
            <p:nvPicPr>
              <p:cNvPr id="73" name="Image 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2474" y="3507801"/>
                <a:ext cx="1390650" cy="171450"/>
              </a:xfrm>
              <a:prstGeom prst="rect">
                <a:avLst/>
              </a:prstGeom>
            </p:spPr>
          </p:pic>
        </p:grpSp>
        <p:grpSp>
          <p:nvGrpSpPr>
            <p:cNvPr id="66" name="Groupe 65"/>
            <p:cNvGrpSpPr/>
            <p:nvPr/>
          </p:nvGrpSpPr>
          <p:grpSpPr>
            <a:xfrm>
              <a:off x="6552976" y="3399020"/>
              <a:ext cx="1762125" cy="391242"/>
              <a:chOff x="5148064" y="3355770"/>
              <a:chExt cx="1762125" cy="391242"/>
            </a:xfrm>
          </p:grpSpPr>
          <p:pic>
            <p:nvPicPr>
              <p:cNvPr id="70" name="Image 6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0664" y="3355770"/>
                <a:ext cx="733425" cy="180975"/>
              </a:xfrm>
              <a:prstGeom prst="rect">
                <a:avLst/>
              </a:prstGeom>
            </p:spPr>
          </p:pic>
          <p:pic>
            <p:nvPicPr>
              <p:cNvPr id="71" name="Image 7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8064" y="3546987"/>
                <a:ext cx="1762125" cy="200025"/>
              </a:xfrm>
              <a:prstGeom prst="rect">
                <a:avLst/>
              </a:prstGeom>
            </p:spPr>
          </p:pic>
        </p:grpSp>
        <p:sp>
          <p:nvSpPr>
            <p:cNvPr id="67" name="Rectangle 66"/>
            <p:cNvSpPr/>
            <p:nvPr/>
          </p:nvSpPr>
          <p:spPr>
            <a:xfrm>
              <a:off x="7036635" y="3358214"/>
              <a:ext cx="268729" cy="2109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552976" y="3581539"/>
              <a:ext cx="323280" cy="2075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Flèche droite 68"/>
            <p:cNvSpPr/>
            <p:nvPr/>
          </p:nvSpPr>
          <p:spPr>
            <a:xfrm>
              <a:off x="5856750" y="3504497"/>
              <a:ext cx="612824" cy="152539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1475656" y="2367191"/>
            <a:ext cx="6978336" cy="1421849"/>
            <a:chOff x="984548" y="5331634"/>
            <a:chExt cx="7547890" cy="1409734"/>
          </a:xfrm>
        </p:grpSpPr>
        <p:grpSp>
          <p:nvGrpSpPr>
            <p:cNvPr id="75" name="Groupe 74"/>
            <p:cNvGrpSpPr/>
            <p:nvPr/>
          </p:nvGrpSpPr>
          <p:grpSpPr>
            <a:xfrm>
              <a:off x="984548" y="5331634"/>
              <a:ext cx="7481774" cy="1409734"/>
              <a:chOff x="984548" y="5373216"/>
              <a:chExt cx="7481774" cy="1193522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984548" y="5373216"/>
                <a:ext cx="7481774" cy="1193522"/>
              </a:xfrm>
              <a:prstGeom prst="rect">
                <a:avLst/>
              </a:prstGeom>
              <a:noFill/>
              <a:ln w="53975" cap="flat" cmpd="tri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b="1" dirty="0" smtClean="0">
                    <a:solidFill>
                      <a:schemeClr val="tx1"/>
                    </a:solidFill>
                  </a:rPr>
                  <a:t>            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9" name="Groupe 78"/>
              <p:cNvGrpSpPr/>
              <p:nvPr/>
            </p:nvGrpSpPr>
            <p:grpSpPr>
              <a:xfrm>
                <a:off x="1187624" y="5949280"/>
                <a:ext cx="374130" cy="432125"/>
                <a:chOff x="1029518" y="5949280"/>
                <a:chExt cx="374130" cy="432125"/>
              </a:xfrm>
            </p:grpSpPr>
            <p:sp>
              <p:nvSpPr>
                <p:cNvPr id="81" name="Cylindre 80"/>
                <p:cNvSpPr/>
                <p:nvPr/>
              </p:nvSpPr>
              <p:spPr>
                <a:xfrm>
                  <a:off x="1115616" y="6115250"/>
                  <a:ext cx="288032" cy="266155"/>
                </a:xfrm>
                <a:prstGeom prst="ca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Flèche courbée vers le bas 81"/>
                <p:cNvSpPr/>
                <p:nvPr/>
              </p:nvSpPr>
              <p:spPr>
                <a:xfrm>
                  <a:off x="1029518" y="5949280"/>
                  <a:ext cx="302122" cy="165970"/>
                </a:xfrm>
                <a:prstGeom prst="curvedDown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Ruban vers le haut 79"/>
              <p:cNvSpPr/>
              <p:nvPr/>
            </p:nvSpPr>
            <p:spPr>
              <a:xfrm>
                <a:off x="1115616" y="5534067"/>
                <a:ext cx="504056" cy="229880"/>
              </a:xfrm>
              <a:prstGeom prst="ribbon2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6" name="ZoneTexte 75"/>
            <p:cNvSpPr txBox="1"/>
            <p:nvPr/>
          </p:nvSpPr>
          <p:spPr>
            <a:xfrm>
              <a:off x="1585054" y="5512580"/>
              <a:ext cx="6840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Identification</a:t>
              </a:r>
              <a:r>
                <a:rPr lang="fr-FR" dirty="0"/>
                <a:t> : zone 898 des notices </a:t>
              </a:r>
              <a:r>
                <a:rPr lang="fr-FR" dirty="0" smtClean="0"/>
                <a:t>d'autorité</a:t>
              </a:r>
              <a:endParaRPr lang="fr-FR" dirty="0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1547663" y="5942974"/>
              <a:ext cx="6984775" cy="610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Récupération</a:t>
              </a:r>
              <a:r>
                <a:rPr lang="fr-FR" dirty="0"/>
                <a:t> </a:t>
              </a:r>
              <a:r>
                <a:rPr lang="fr-FR" sz="1700" dirty="0"/>
                <a:t>: </a:t>
              </a:r>
              <a:r>
                <a:rPr lang="fr-FR" sz="1600" dirty="0"/>
                <a:t>par voie habituelle des transferts réguliers (fichier C) dès lors que les notices bibliographiques (fichier A) utilisent ces autorités</a:t>
              </a: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8363804" y="51307"/>
            <a:ext cx="751140" cy="4844568"/>
            <a:chOff x="8363804" y="51307"/>
            <a:chExt cx="751140" cy="4844568"/>
          </a:xfrm>
        </p:grpSpPr>
        <p:sp>
          <p:nvSpPr>
            <p:cNvPr id="56" name="Rectangle 55"/>
            <p:cNvSpPr/>
            <p:nvPr/>
          </p:nvSpPr>
          <p:spPr>
            <a:xfrm>
              <a:off x="8453992" y="802447"/>
              <a:ext cx="654512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H</a:t>
              </a: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O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R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I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Z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O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N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endParaRPr lang="fr-FR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/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endParaRPr lang="fr-FR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804" y="51307"/>
              <a:ext cx="751140" cy="751140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1500379" y="4564505"/>
            <a:ext cx="6816037" cy="564626"/>
            <a:chOff x="1500379" y="4564505"/>
            <a:chExt cx="6816037" cy="564626"/>
          </a:xfrm>
        </p:grpSpPr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393" y="4775508"/>
              <a:ext cx="2737726" cy="353623"/>
            </a:xfrm>
            <a:prstGeom prst="rect">
              <a:avLst/>
            </a:prstGeom>
          </p:spPr>
        </p:pic>
        <p:sp>
          <p:nvSpPr>
            <p:cNvPr id="54" name="Virage 53"/>
            <p:cNvSpPr/>
            <p:nvPr/>
          </p:nvSpPr>
          <p:spPr>
            <a:xfrm flipV="1">
              <a:off x="4705659" y="4775508"/>
              <a:ext cx="802445" cy="307536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561393" y="4941168"/>
              <a:ext cx="2755023" cy="1809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379" y="4564505"/>
              <a:ext cx="4171889" cy="185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83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683568" y="139877"/>
            <a:ext cx="7658776" cy="624827"/>
            <a:chOff x="2879158" y="1615458"/>
            <a:chExt cx="3529564" cy="208707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2879158" y="1615458"/>
              <a:ext cx="3529564" cy="2087074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0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981041" y="1717341"/>
              <a:ext cx="3325798" cy="1883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dirty="0"/>
                <a:t>Vers un </a:t>
              </a:r>
              <a:r>
                <a:rPr lang="fr-FR" sz="2100" b="1" dirty="0"/>
                <a:t>ensemble unique et cohérent de </a:t>
              </a:r>
              <a:r>
                <a:rPr lang="fr-FR" sz="2100" b="1" dirty="0" smtClean="0"/>
                <a:t>descripteurs</a:t>
              </a:r>
              <a:endParaRPr lang="fr-FR" sz="24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5496" y="188640"/>
            <a:ext cx="609177" cy="624102"/>
            <a:chOff x="7438231" y="2177617"/>
            <a:chExt cx="609177" cy="624102"/>
          </a:xfrm>
        </p:grpSpPr>
        <p:sp>
          <p:nvSpPr>
            <p:cNvPr id="13" name="Larme 12"/>
            <p:cNvSpPr/>
            <p:nvPr/>
          </p:nvSpPr>
          <p:spPr>
            <a:xfrm rot="2451948">
              <a:off x="7438231" y="2177617"/>
              <a:ext cx="609177" cy="624102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524328" y="2276871"/>
              <a:ext cx="432048" cy="37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endParaRPr lang="fr-FR" sz="2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Forme libre 14"/>
          <p:cNvSpPr/>
          <p:nvPr/>
        </p:nvSpPr>
        <p:spPr>
          <a:xfrm>
            <a:off x="135735" y="908721"/>
            <a:ext cx="1194135" cy="1784572"/>
          </a:xfrm>
          <a:custGeom>
            <a:avLst/>
            <a:gdLst>
              <a:gd name="connsiteX0" fmla="*/ 0 w 2010398"/>
              <a:gd name="connsiteY0" fmla="*/ 0 h 1407279"/>
              <a:gd name="connsiteX1" fmla="*/ 1306759 w 2010398"/>
              <a:gd name="connsiteY1" fmla="*/ 0 h 1407279"/>
              <a:gd name="connsiteX2" fmla="*/ 2010398 w 2010398"/>
              <a:gd name="connsiteY2" fmla="*/ 703640 h 1407279"/>
              <a:gd name="connsiteX3" fmla="*/ 1306759 w 2010398"/>
              <a:gd name="connsiteY3" fmla="*/ 1407279 h 1407279"/>
              <a:gd name="connsiteX4" fmla="*/ 0 w 2010398"/>
              <a:gd name="connsiteY4" fmla="*/ 1407279 h 1407279"/>
              <a:gd name="connsiteX5" fmla="*/ 703640 w 2010398"/>
              <a:gd name="connsiteY5" fmla="*/ 703640 h 1407279"/>
              <a:gd name="connsiteX6" fmla="*/ 0 w 2010398"/>
              <a:gd name="connsiteY6" fmla="*/ 0 h 140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398" h="1407279">
                <a:moveTo>
                  <a:pt x="2010397" y="0"/>
                </a:moveTo>
                <a:lnTo>
                  <a:pt x="2010397" y="914731"/>
                </a:lnTo>
                <a:lnTo>
                  <a:pt x="1005198" y="1407279"/>
                </a:lnTo>
                <a:lnTo>
                  <a:pt x="1" y="914731"/>
                </a:lnTo>
                <a:lnTo>
                  <a:pt x="1" y="0"/>
                </a:lnTo>
                <a:lnTo>
                  <a:pt x="1005198" y="492548"/>
                </a:lnTo>
                <a:lnTo>
                  <a:pt x="201039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1" tIns="713801" rIns="10160" bIns="713799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kern="1200" dirty="0" smtClean="0"/>
              <a:t>Fin 2019</a:t>
            </a:r>
            <a:endParaRPr lang="fr-FR" sz="1400" b="1" kern="1200" dirty="0" smtClean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kern="1200" dirty="0" smtClean="0"/>
              <a:t>RETRO BIBLIOS</a:t>
            </a:r>
            <a:endParaRPr lang="fr-FR" sz="1400" b="1" kern="1200" dirty="0"/>
          </a:p>
        </p:txBody>
      </p:sp>
      <p:sp>
        <p:nvSpPr>
          <p:cNvPr id="16" name="Forme libre 15"/>
          <p:cNvSpPr/>
          <p:nvPr/>
        </p:nvSpPr>
        <p:spPr>
          <a:xfrm>
            <a:off x="1331640" y="917306"/>
            <a:ext cx="7010704" cy="1194818"/>
          </a:xfrm>
          <a:custGeom>
            <a:avLst/>
            <a:gdLst>
              <a:gd name="connsiteX0" fmla="*/ 217798 w 1306759"/>
              <a:gd name="connsiteY0" fmla="*/ 0 h 6845410"/>
              <a:gd name="connsiteX1" fmla="*/ 1088961 w 1306759"/>
              <a:gd name="connsiteY1" fmla="*/ 0 h 6845410"/>
              <a:gd name="connsiteX2" fmla="*/ 1306759 w 1306759"/>
              <a:gd name="connsiteY2" fmla="*/ 217798 h 6845410"/>
              <a:gd name="connsiteX3" fmla="*/ 1306759 w 1306759"/>
              <a:gd name="connsiteY3" fmla="*/ 6845410 h 6845410"/>
              <a:gd name="connsiteX4" fmla="*/ 1306759 w 1306759"/>
              <a:gd name="connsiteY4" fmla="*/ 6845410 h 6845410"/>
              <a:gd name="connsiteX5" fmla="*/ 0 w 1306759"/>
              <a:gd name="connsiteY5" fmla="*/ 6845410 h 6845410"/>
              <a:gd name="connsiteX6" fmla="*/ 0 w 1306759"/>
              <a:gd name="connsiteY6" fmla="*/ 6845410 h 6845410"/>
              <a:gd name="connsiteX7" fmla="*/ 0 w 1306759"/>
              <a:gd name="connsiteY7" fmla="*/ 217798 h 6845410"/>
              <a:gd name="connsiteX8" fmla="*/ 217798 w 1306759"/>
              <a:gd name="connsiteY8" fmla="*/ 0 h 684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759" h="6845410">
                <a:moveTo>
                  <a:pt x="1306759" y="1140929"/>
                </a:moveTo>
                <a:lnTo>
                  <a:pt x="1306759" y="5704481"/>
                </a:lnTo>
                <a:cubicBezTo>
                  <a:pt x="1306759" y="6334600"/>
                  <a:pt x="1288144" y="6845407"/>
                  <a:pt x="1265182" y="6845407"/>
                </a:cubicBezTo>
                <a:lnTo>
                  <a:pt x="0" y="6845407"/>
                </a:lnTo>
                <a:lnTo>
                  <a:pt x="0" y="6845407"/>
                </a:lnTo>
                <a:lnTo>
                  <a:pt x="0" y="3"/>
                </a:lnTo>
                <a:lnTo>
                  <a:pt x="0" y="3"/>
                </a:lnTo>
                <a:lnTo>
                  <a:pt x="1265182" y="3"/>
                </a:lnTo>
                <a:cubicBezTo>
                  <a:pt x="1288144" y="3"/>
                  <a:pt x="1306759" y="510810"/>
                  <a:pt x="1306759" y="1140929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74586" rIns="74586" bIns="74587" numCol="1" spcCol="1270" anchor="ctr" anchorCtr="0">
            <a:noAutofit/>
          </a:bodyPr>
          <a:lstStyle/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700" b="1" kern="1200" dirty="0" smtClean="0"/>
          </a:p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sz="1700" b="1" kern="1200" dirty="0" smtClean="0"/>
              <a:t>Scissions d'autorités </a:t>
            </a:r>
            <a:r>
              <a:rPr lang="fr-FR" sz="1700" kern="1200" dirty="0" smtClean="0"/>
              <a:t>(2</a:t>
            </a:r>
            <a:r>
              <a:rPr lang="fr-FR" sz="1700" kern="1200" baseline="30000" dirty="0" smtClean="0"/>
              <a:t>ème</a:t>
            </a:r>
            <a:r>
              <a:rPr lang="fr-FR" sz="1700" kern="1200" dirty="0" smtClean="0"/>
              <a:t> vague</a:t>
            </a:r>
            <a:r>
              <a:rPr lang="fr-FR" sz="1700" dirty="0" smtClean="0"/>
              <a:t>), </a:t>
            </a:r>
            <a:r>
              <a:rPr lang="fr-FR" sz="1700" dirty="0"/>
              <a:t>préparant les chantiers forme ou </a:t>
            </a:r>
            <a:r>
              <a:rPr lang="fr-FR" sz="1700" dirty="0" smtClean="0"/>
              <a:t>genre</a:t>
            </a:r>
            <a:endParaRPr lang="fr-FR" sz="1700" kern="1200" dirty="0"/>
          </a:p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700" dirty="0"/>
              <a:t>~ 300 notices d'autorité </a:t>
            </a:r>
            <a:r>
              <a:rPr lang="fr-FR" sz="1700" dirty="0" smtClean="0"/>
              <a:t>seront supprimées, soit plus de 35 </a:t>
            </a:r>
            <a:r>
              <a:rPr lang="fr-FR" sz="1700" dirty="0"/>
              <a:t>000 notices </a:t>
            </a:r>
            <a:r>
              <a:rPr lang="fr-FR" sz="1700" kern="1200" dirty="0" smtClean="0"/>
              <a:t>bibliographiques impactées</a:t>
            </a:r>
            <a:endParaRPr lang="fr-FR" sz="1700" kern="1200" dirty="0"/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i="0" kern="1200" dirty="0"/>
          </a:p>
          <a:p>
            <a:pPr marL="114300" lvl="1" indent="-114300" algn="just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400" i="0" kern="1200" dirty="0"/>
          </a:p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700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135736" y="2420888"/>
            <a:ext cx="1197694" cy="1656535"/>
          </a:xfrm>
          <a:custGeom>
            <a:avLst/>
            <a:gdLst>
              <a:gd name="connsiteX0" fmla="*/ 0 w 2010398"/>
              <a:gd name="connsiteY0" fmla="*/ 0 h 1407279"/>
              <a:gd name="connsiteX1" fmla="*/ 1306759 w 2010398"/>
              <a:gd name="connsiteY1" fmla="*/ 0 h 1407279"/>
              <a:gd name="connsiteX2" fmla="*/ 2010398 w 2010398"/>
              <a:gd name="connsiteY2" fmla="*/ 703640 h 1407279"/>
              <a:gd name="connsiteX3" fmla="*/ 1306759 w 2010398"/>
              <a:gd name="connsiteY3" fmla="*/ 1407279 h 1407279"/>
              <a:gd name="connsiteX4" fmla="*/ 0 w 2010398"/>
              <a:gd name="connsiteY4" fmla="*/ 1407279 h 1407279"/>
              <a:gd name="connsiteX5" fmla="*/ 703640 w 2010398"/>
              <a:gd name="connsiteY5" fmla="*/ 703640 h 1407279"/>
              <a:gd name="connsiteX6" fmla="*/ 0 w 2010398"/>
              <a:gd name="connsiteY6" fmla="*/ 0 h 140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398" h="1407279">
                <a:moveTo>
                  <a:pt x="2010397" y="0"/>
                </a:moveTo>
                <a:lnTo>
                  <a:pt x="2010397" y="914731"/>
                </a:lnTo>
                <a:lnTo>
                  <a:pt x="1005198" y="1407279"/>
                </a:lnTo>
                <a:lnTo>
                  <a:pt x="1" y="914731"/>
                </a:lnTo>
                <a:lnTo>
                  <a:pt x="1" y="0"/>
                </a:lnTo>
                <a:lnTo>
                  <a:pt x="1005198" y="492548"/>
                </a:lnTo>
                <a:lnTo>
                  <a:pt x="201039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1" tIns="713801" rIns="10160" bIns="71379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/>
              <a:t>Fin 2019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/>
              <a:t> RETRO BIBLIOS</a:t>
            </a:r>
          </a:p>
        </p:txBody>
      </p:sp>
      <p:sp>
        <p:nvSpPr>
          <p:cNvPr id="18" name="Forme libre 17"/>
          <p:cNvSpPr/>
          <p:nvPr/>
        </p:nvSpPr>
        <p:spPr>
          <a:xfrm>
            <a:off x="1331640" y="2420888"/>
            <a:ext cx="7010704" cy="1076748"/>
          </a:xfrm>
          <a:custGeom>
            <a:avLst/>
            <a:gdLst>
              <a:gd name="connsiteX0" fmla="*/ 217798 w 1306759"/>
              <a:gd name="connsiteY0" fmla="*/ 0 h 6845410"/>
              <a:gd name="connsiteX1" fmla="*/ 1088961 w 1306759"/>
              <a:gd name="connsiteY1" fmla="*/ 0 h 6845410"/>
              <a:gd name="connsiteX2" fmla="*/ 1306759 w 1306759"/>
              <a:gd name="connsiteY2" fmla="*/ 217798 h 6845410"/>
              <a:gd name="connsiteX3" fmla="*/ 1306759 w 1306759"/>
              <a:gd name="connsiteY3" fmla="*/ 6845410 h 6845410"/>
              <a:gd name="connsiteX4" fmla="*/ 1306759 w 1306759"/>
              <a:gd name="connsiteY4" fmla="*/ 6845410 h 6845410"/>
              <a:gd name="connsiteX5" fmla="*/ 0 w 1306759"/>
              <a:gd name="connsiteY5" fmla="*/ 6845410 h 6845410"/>
              <a:gd name="connsiteX6" fmla="*/ 0 w 1306759"/>
              <a:gd name="connsiteY6" fmla="*/ 6845410 h 6845410"/>
              <a:gd name="connsiteX7" fmla="*/ 0 w 1306759"/>
              <a:gd name="connsiteY7" fmla="*/ 217798 h 6845410"/>
              <a:gd name="connsiteX8" fmla="*/ 217798 w 1306759"/>
              <a:gd name="connsiteY8" fmla="*/ 0 h 684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759" h="6845410">
                <a:moveTo>
                  <a:pt x="1306759" y="1140929"/>
                </a:moveTo>
                <a:lnTo>
                  <a:pt x="1306759" y="5704481"/>
                </a:lnTo>
                <a:cubicBezTo>
                  <a:pt x="1306759" y="6334600"/>
                  <a:pt x="1288144" y="6845407"/>
                  <a:pt x="1265182" y="6845407"/>
                </a:cubicBezTo>
                <a:lnTo>
                  <a:pt x="0" y="6845407"/>
                </a:lnTo>
                <a:lnTo>
                  <a:pt x="0" y="6845407"/>
                </a:lnTo>
                <a:lnTo>
                  <a:pt x="0" y="3"/>
                </a:lnTo>
                <a:lnTo>
                  <a:pt x="0" y="3"/>
                </a:lnTo>
                <a:lnTo>
                  <a:pt x="1265182" y="3"/>
                </a:lnTo>
                <a:cubicBezTo>
                  <a:pt x="1288144" y="3"/>
                  <a:pt x="1306759" y="510810"/>
                  <a:pt x="1306759" y="1140929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74586" rIns="74586" bIns="74587" numCol="1" spcCol="1270" anchor="ctr" anchorCtr="0">
            <a:noAutofit/>
          </a:bodyPr>
          <a:lstStyle/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700" b="1" dirty="0"/>
              <a:t>Création de la nouvelle autorité Histoire (discipline)</a:t>
            </a:r>
          </a:p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700" dirty="0"/>
              <a:t>~ 20 000 notices bibliographiques impactées</a:t>
            </a:r>
          </a:p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700" b="1" dirty="0"/>
          </a:p>
        </p:txBody>
      </p:sp>
      <p:sp>
        <p:nvSpPr>
          <p:cNvPr id="19" name="Forme libre 18"/>
          <p:cNvSpPr/>
          <p:nvPr/>
        </p:nvSpPr>
        <p:spPr>
          <a:xfrm>
            <a:off x="107504" y="3861048"/>
            <a:ext cx="1197694" cy="1656535"/>
          </a:xfrm>
          <a:custGeom>
            <a:avLst/>
            <a:gdLst>
              <a:gd name="connsiteX0" fmla="*/ 0 w 2010398"/>
              <a:gd name="connsiteY0" fmla="*/ 0 h 1407279"/>
              <a:gd name="connsiteX1" fmla="*/ 1306759 w 2010398"/>
              <a:gd name="connsiteY1" fmla="*/ 0 h 1407279"/>
              <a:gd name="connsiteX2" fmla="*/ 2010398 w 2010398"/>
              <a:gd name="connsiteY2" fmla="*/ 703640 h 1407279"/>
              <a:gd name="connsiteX3" fmla="*/ 1306759 w 2010398"/>
              <a:gd name="connsiteY3" fmla="*/ 1407279 h 1407279"/>
              <a:gd name="connsiteX4" fmla="*/ 0 w 2010398"/>
              <a:gd name="connsiteY4" fmla="*/ 1407279 h 1407279"/>
              <a:gd name="connsiteX5" fmla="*/ 703640 w 2010398"/>
              <a:gd name="connsiteY5" fmla="*/ 703640 h 1407279"/>
              <a:gd name="connsiteX6" fmla="*/ 0 w 2010398"/>
              <a:gd name="connsiteY6" fmla="*/ 0 h 1407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398" h="1407279">
                <a:moveTo>
                  <a:pt x="2010397" y="0"/>
                </a:moveTo>
                <a:lnTo>
                  <a:pt x="2010397" y="914731"/>
                </a:lnTo>
                <a:lnTo>
                  <a:pt x="1005198" y="1407279"/>
                </a:lnTo>
                <a:lnTo>
                  <a:pt x="1" y="914731"/>
                </a:lnTo>
                <a:lnTo>
                  <a:pt x="1" y="0"/>
                </a:lnTo>
                <a:lnTo>
                  <a:pt x="1005198" y="492548"/>
                </a:lnTo>
                <a:lnTo>
                  <a:pt x="2010397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1" tIns="713801" rIns="10160" bIns="713799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dirty="0" smtClean="0"/>
              <a:t>Fin 2019</a:t>
            </a:r>
            <a:endParaRPr lang="fr-FR" sz="1400" dirty="0"/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400" b="1" dirty="0"/>
              <a:t> RETRO BIBLIOS</a:t>
            </a:r>
          </a:p>
        </p:txBody>
      </p:sp>
      <p:sp>
        <p:nvSpPr>
          <p:cNvPr id="20" name="Forme libre 19"/>
          <p:cNvSpPr/>
          <p:nvPr/>
        </p:nvSpPr>
        <p:spPr>
          <a:xfrm>
            <a:off x="1323377" y="3861048"/>
            <a:ext cx="7015355" cy="1076748"/>
          </a:xfrm>
          <a:custGeom>
            <a:avLst/>
            <a:gdLst>
              <a:gd name="connsiteX0" fmla="*/ 217798 w 1306759"/>
              <a:gd name="connsiteY0" fmla="*/ 0 h 6845410"/>
              <a:gd name="connsiteX1" fmla="*/ 1088961 w 1306759"/>
              <a:gd name="connsiteY1" fmla="*/ 0 h 6845410"/>
              <a:gd name="connsiteX2" fmla="*/ 1306759 w 1306759"/>
              <a:gd name="connsiteY2" fmla="*/ 217798 h 6845410"/>
              <a:gd name="connsiteX3" fmla="*/ 1306759 w 1306759"/>
              <a:gd name="connsiteY3" fmla="*/ 6845410 h 6845410"/>
              <a:gd name="connsiteX4" fmla="*/ 1306759 w 1306759"/>
              <a:gd name="connsiteY4" fmla="*/ 6845410 h 6845410"/>
              <a:gd name="connsiteX5" fmla="*/ 0 w 1306759"/>
              <a:gd name="connsiteY5" fmla="*/ 6845410 h 6845410"/>
              <a:gd name="connsiteX6" fmla="*/ 0 w 1306759"/>
              <a:gd name="connsiteY6" fmla="*/ 6845410 h 6845410"/>
              <a:gd name="connsiteX7" fmla="*/ 0 w 1306759"/>
              <a:gd name="connsiteY7" fmla="*/ 217798 h 6845410"/>
              <a:gd name="connsiteX8" fmla="*/ 217798 w 1306759"/>
              <a:gd name="connsiteY8" fmla="*/ 0 h 684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759" h="6845410">
                <a:moveTo>
                  <a:pt x="1306759" y="1140929"/>
                </a:moveTo>
                <a:lnTo>
                  <a:pt x="1306759" y="5704481"/>
                </a:lnTo>
                <a:cubicBezTo>
                  <a:pt x="1306759" y="6334600"/>
                  <a:pt x="1288144" y="6845407"/>
                  <a:pt x="1265182" y="6845407"/>
                </a:cubicBezTo>
                <a:lnTo>
                  <a:pt x="0" y="6845407"/>
                </a:lnTo>
                <a:lnTo>
                  <a:pt x="0" y="6845407"/>
                </a:lnTo>
                <a:lnTo>
                  <a:pt x="0" y="3"/>
                </a:lnTo>
                <a:lnTo>
                  <a:pt x="0" y="3"/>
                </a:lnTo>
                <a:lnTo>
                  <a:pt x="1265182" y="3"/>
                </a:lnTo>
                <a:cubicBezTo>
                  <a:pt x="1288144" y="3"/>
                  <a:pt x="1306759" y="510810"/>
                  <a:pt x="1306759" y="1140929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74586" rIns="74586" bIns="74587" numCol="1" spcCol="1270" anchor="ctr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1700" b="1" dirty="0" smtClean="0"/>
              <a:t>Transformation </a:t>
            </a:r>
            <a:r>
              <a:rPr lang="fr-FR" sz="1700" b="1" dirty="0"/>
              <a:t>d'Histoire en descripteur chronologique (</a:t>
            </a:r>
            <a:r>
              <a:rPr lang="fr-FR" sz="1700" b="1" dirty="0" err="1"/>
              <a:t>Tz</a:t>
            </a:r>
            <a:r>
              <a:rPr lang="fr-FR" sz="1700" b="1" dirty="0"/>
              <a:t>)</a:t>
            </a:r>
          </a:p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700" b="1" dirty="0" smtClean="0"/>
          </a:p>
          <a:p>
            <a:pPr marL="171450" lvl="1" indent="-171450" algn="just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r-FR" sz="1700" b="1" dirty="0"/>
          </a:p>
        </p:txBody>
      </p:sp>
      <p:grpSp>
        <p:nvGrpSpPr>
          <p:cNvPr id="31" name="Groupe 30"/>
          <p:cNvGrpSpPr/>
          <p:nvPr/>
        </p:nvGrpSpPr>
        <p:grpSpPr>
          <a:xfrm>
            <a:off x="1397759" y="5048685"/>
            <a:ext cx="7004573" cy="1908708"/>
            <a:chOff x="1547664" y="2636912"/>
            <a:chExt cx="7004573" cy="1489285"/>
          </a:xfrm>
        </p:grpSpPr>
        <p:grpSp>
          <p:nvGrpSpPr>
            <p:cNvPr id="32" name="Groupe 31"/>
            <p:cNvGrpSpPr/>
            <p:nvPr/>
          </p:nvGrpSpPr>
          <p:grpSpPr>
            <a:xfrm>
              <a:off x="1547664" y="2636912"/>
              <a:ext cx="7004573" cy="1489285"/>
              <a:chOff x="1547664" y="2636912"/>
              <a:chExt cx="7004573" cy="148928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547664" y="2636912"/>
                <a:ext cx="6866779" cy="1376919"/>
              </a:xfrm>
              <a:prstGeom prst="rect">
                <a:avLst/>
              </a:prstGeom>
              <a:noFill/>
              <a:ln w="53975" cap="flat" cmpd="tri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b="1" dirty="0" smtClean="0">
                    <a:solidFill>
                      <a:schemeClr val="tx1"/>
                    </a:solidFill>
                  </a:rPr>
                  <a:t>           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uban vers le haut 34"/>
              <p:cNvSpPr/>
              <p:nvPr/>
            </p:nvSpPr>
            <p:spPr>
              <a:xfrm>
                <a:off x="1625561" y="2780931"/>
                <a:ext cx="370538" cy="171491"/>
              </a:xfrm>
              <a:prstGeom prst="ribbon2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1985601" y="2949485"/>
                <a:ext cx="6566636" cy="1176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/>
                  <a:t>Récupération</a:t>
                </a:r>
                <a:r>
                  <a:rPr lang="fr-FR" sz="1600" dirty="0"/>
                  <a:t> </a:t>
                </a:r>
                <a:r>
                  <a:rPr lang="fr-FR" sz="1600" dirty="0" smtClean="0"/>
                  <a:t>: 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1600" dirty="0" smtClean="0"/>
                  <a:t>pour les notices d'autorités : fichier C des transferts réguliers ; 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1600" dirty="0" smtClean="0"/>
                  <a:t>pour les notices </a:t>
                </a:r>
                <a:r>
                  <a:rPr lang="fr-FR" sz="1600" dirty="0" err="1" smtClean="0"/>
                  <a:t>biblios</a:t>
                </a:r>
                <a:r>
                  <a:rPr lang="fr-FR" sz="1600" dirty="0" smtClean="0"/>
                  <a:t> : fichier A des transferts réguliers pour les établissements en "toute mise à jour" ; </a:t>
                </a:r>
                <a:r>
                  <a:rPr lang="fr-FR" sz="1600" dirty="0"/>
                  <a:t>pour les établissements en "mise à jour propre" : demande d'export.</a:t>
                </a:r>
              </a:p>
              <a:p>
                <a:pPr marL="285750" indent="-285750">
                  <a:buFontTx/>
                  <a:buChar char="-"/>
                </a:pPr>
                <a:endParaRPr lang="fr-FR" sz="1200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1940889" y="2724745"/>
                <a:ext cx="6453424" cy="264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/>
                  <a:t> Identification</a:t>
                </a:r>
                <a:r>
                  <a:rPr lang="fr-FR" sz="1600" dirty="0"/>
                  <a:t> : </a:t>
                </a:r>
                <a:r>
                  <a:rPr lang="fr-FR" sz="1600" dirty="0" smtClean="0"/>
                  <a:t>aucune </a:t>
                </a:r>
                <a:r>
                  <a:rPr lang="fr-FR" sz="1600" dirty="0">
                    <a:sym typeface="Wingdings" panose="05000000000000000000" pitchFamily="2" charset="2"/>
                  </a:rPr>
                  <a:t> </a:t>
                </a:r>
                <a:r>
                  <a:rPr lang="fr-FR" sz="1600" dirty="0" smtClean="0">
                    <a:sym typeface="Wingdings" panose="05000000000000000000" pitchFamily="2" charset="2"/>
                  </a:rPr>
                  <a:t>se référer aux listes </a:t>
                </a:r>
                <a:r>
                  <a:rPr lang="fr-FR" sz="1600" dirty="0">
                    <a:sym typeface="Wingdings" panose="05000000000000000000" pitchFamily="2" charset="2"/>
                  </a:rPr>
                  <a:t>des </a:t>
                </a:r>
                <a:r>
                  <a:rPr lang="fr-FR" sz="1600" dirty="0" smtClean="0">
                    <a:sym typeface="Wingdings" panose="05000000000000000000" pitchFamily="2" charset="2"/>
                  </a:rPr>
                  <a:t>PPN impactés</a:t>
                </a:r>
                <a:endParaRPr lang="fr-FR" sz="1600" dirty="0"/>
              </a:p>
            </p:txBody>
          </p:sp>
          <p:sp>
            <p:nvSpPr>
              <p:cNvPr id="38" name="Cylindre 37"/>
              <p:cNvSpPr/>
              <p:nvPr/>
            </p:nvSpPr>
            <p:spPr>
              <a:xfrm>
                <a:off x="1685458" y="3429310"/>
                <a:ext cx="255431" cy="203180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" name="Flèche courbée vers le bas 32"/>
            <p:cNvSpPr/>
            <p:nvPr/>
          </p:nvSpPr>
          <p:spPr>
            <a:xfrm>
              <a:off x="1625561" y="3230410"/>
              <a:ext cx="262326" cy="177740"/>
            </a:xfrm>
            <a:prstGeom prst="curved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3707904" y="1526318"/>
            <a:ext cx="4608512" cy="534530"/>
            <a:chOff x="2598183" y="2852936"/>
            <a:chExt cx="5142169" cy="609775"/>
          </a:xfrm>
        </p:grpSpPr>
        <p:grpSp>
          <p:nvGrpSpPr>
            <p:cNvPr id="43" name="Groupe 42"/>
            <p:cNvGrpSpPr/>
            <p:nvPr/>
          </p:nvGrpSpPr>
          <p:grpSpPr>
            <a:xfrm>
              <a:off x="2598183" y="2852936"/>
              <a:ext cx="5142169" cy="609775"/>
              <a:chOff x="2627784" y="2834212"/>
              <a:chExt cx="5142169" cy="609775"/>
            </a:xfrm>
          </p:grpSpPr>
          <p:pic>
            <p:nvPicPr>
              <p:cNvPr id="45" name="Image 4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2849" y="2834212"/>
                <a:ext cx="4045951" cy="234748"/>
              </a:xfrm>
              <a:prstGeom prst="rect">
                <a:avLst/>
              </a:prstGeom>
            </p:spPr>
          </p:pic>
          <p:pic>
            <p:nvPicPr>
              <p:cNvPr id="46" name="Image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7784" y="3228533"/>
                <a:ext cx="5142169" cy="215454"/>
              </a:xfrm>
              <a:prstGeom prst="rect">
                <a:avLst/>
              </a:prstGeom>
            </p:spPr>
          </p:pic>
          <p:sp>
            <p:nvSpPr>
              <p:cNvPr id="47" name="Flèche droite 46"/>
              <p:cNvSpPr/>
              <p:nvPr/>
            </p:nvSpPr>
            <p:spPr>
              <a:xfrm rot="7886213">
                <a:off x="4522500" y="3122940"/>
                <a:ext cx="340951" cy="8322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lèche droite 47"/>
              <p:cNvSpPr/>
              <p:nvPr/>
            </p:nvSpPr>
            <p:spPr>
              <a:xfrm rot="2706395">
                <a:off x="5831910" y="3110200"/>
                <a:ext cx="340951" cy="8322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9" name="Connecteur droit 48"/>
              <p:cNvCxnSpPr/>
              <p:nvPr/>
            </p:nvCxnSpPr>
            <p:spPr>
              <a:xfrm>
                <a:off x="5292080" y="2834212"/>
                <a:ext cx="0" cy="242360"/>
              </a:xfrm>
              <a:prstGeom prst="line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44" name="Connecteur droit 43"/>
            <p:cNvCxnSpPr/>
            <p:nvPr/>
          </p:nvCxnSpPr>
          <p:spPr>
            <a:xfrm>
              <a:off x="3743908" y="2957223"/>
              <a:ext cx="936104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8363804" y="51307"/>
            <a:ext cx="751140" cy="4844568"/>
            <a:chOff x="8363804" y="51307"/>
            <a:chExt cx="751140" cy="4844568"/>
          </a:xfrm>
        </p:grpSpPr>
        <p:sp>
          <p:nvSpPr>
            <p:cNvPr id="56" name="Rectangle 55"/>
            <p:cNvSpPr/>
            <p:nvPr/>
          </p:nvSpPr>
          <p:spPr>
            <a:xfrm>
              <a:off x="8453992" y="802447"/>
              <a:ext cx="654512" cy="4093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H</a:t>
              </a: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O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R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I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Z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O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N</a:t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endParaRPr lang="fr-FR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  <a:p>
              <a:pPr algn="ctr"/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</a:p>
            <a:p>
              <a:pPr algn="ctr"/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  <a: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/>
              </a:r>
              <a:br>
                <a:rPr lang="fr-FR" sz="2000" b="1" dirty="0" smtClean="0">
                  <a:solidFill>
                    <a:schemeClr val="accent4">
                      <a:lumMod val="75000"/>
                    </a:schemeClr>
                  </a:solidFill>
                </a:rPr>
              </a:br>
              <a:endParaRPr lang="fr-FR" sz="2000" b="1" dirty="0" smtClean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804" y="51307"/>
              <a:ext cx="751140" cy="751140"/>
            </a:xfrm>
            <a:prstGeom prst="rect">
              <a:avLst/>
            </a:prstGeom>
          </p:spPr>
        </p:pic>
      </p:grpSp>
      <p:grpSp>
        <p:nvGrpSpPr>
          <p:cNvPr id="39" name="Groupe 38"/>
          <p:cNvGrpSpPr/>
          <p:nvPr/>
        </p:nvGrpSpPr>
        <p:grpSpPr>
          <a:xfrm>
            <a:off x="6419859" y="4261687"/>
            <a:ext cx="1701410" cy="635353"/>
            <a:chOff x="4800597" y="5459249"/>
            <a:chExt cx="1701410" cy="635353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1054" y="5866323"/>
              <a:ext cx="1636000" cy="228279"/>
            </a:xfrm>
            <a:prstGeom prst="rect">
              <a:avLst/>
            </a:prstGeom>
          </p:spPr>
        </p:pic>
        <p:grpSp>
          <p:nvGrpSpPr>
            <p:cNvPr id="54" name="Groupe 53"/>
            <p:cNvGrpSpPr/>
            <p:nvPr/>
          </p:nvGrpSpPr>
          <p:grpSpPr>
            <a:xfrm>
              <a:off x="4800597" y="5459249"/>
              <a:ext cx="1701410" cy="386355"/>
              <a:chOff x="4800597" y="5459249"/>
              <a:chExt cx="1701410" cy="386355"/>
            </a:xfrm>
          </p:grpSpPr>
          <p:pic>
            <p:nvPicPr>
              <p:cNvPr id="58" name="Image 5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0597" y="5589241"/>
                <a:ext cx="885567" cy="224696"/>
              </a:xfrm>
              <a:prstGeom prst="rect">
                <a:avLst/>
              </a:prstGeom>
            </p:spPr>
          </p:pic>
          <p:sp>
            <p:nvSpPr>
              <p:cNvPr id="59" name="Rectangle 58"/>
              <p:cNvSpPr/>
              <p:nvPr/>
            </p:nvSpPr>
            <p:spPr>
              <a:xfrm>
                <a:off x="5364088" y="5517583"/>
                <a:ext cx="321539" cy="3124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Flèche droite 59"/>
              <p:cNvSpPr/>
              <p:nvPr/>
            </p:nvSpPr>
            <p:spPr>
              <a:xfrm>
                <a:off x="5684554" y="5652442"/>
                <a:ext cx="298878" cy="7459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996229" y="5459249"/>
                <a:ext cx="505778" cy="3863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rgbClr val="FF0000"/>
                    </a:solidFill>
                  </a:rPr>
                  <a:t>Tz8</a:t>
                </a:r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2" name="Groupe 61"/>
          <p:cNvGrpSpPr/>
          <p:nvPr/>
        </p:nvGrpSpPr>
        <p:grpSpPr>
          <a:xfrm>
            <a:off x="1511878" y="3223590"/>
            <a:ext cx="6660522" cy="226077"/>
            <a:chOff x="1371424" y="3223590"/>
            <a:chExt cx="6660522" cy="226077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424" y="3223590"/>
              <a:ext cx="2840536" cy="219496"/>
            </a:xfrm>
            <a:prstGeom prst="rect">
              <a:avLst/>
            </a:prstGeom>
          </p:spPr>
        </p:pic>
        <p:sp>
          <p:nvSpPr>
            <p:cNvPr id="64" name="Flèche droite 63"/>
            <p:cNvSpPr/>
            <p:nvPr/>
          </p:nvSpPr>
          <p:spPr>
            <a:xfrm>
              <a:off x="4240969" y="3296042"/>
              <a:ext cx="298878" cy="745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223591"/>
              <a:ext cx="3459946" cy="226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16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323528" y="951732"/>
            <a:ext cx="8005664" cy="1541164"/>
            <a:chOff x="369694" y="1218689"/>
            <a:chExt cx="8005664" cy="1541164"/>
          </a:xfrm>
        </p:grpSpPr>
        <p:sp>
          <p:nvSpPr>
            <p:cNvPr id="12" name="ZoneTexte 11"/>
            <p:cNvSpPr txBox="1"/>
            <p:nvPr/>
          </p:nvSpPr>
          <p:spPr>
            <a:xfrm>
              <a:off x="369694" y="1640994"/>
              <a:ext cx="1393994" cy="707886"/>
            </a:xfrm>
            <a:prstGeom prst="rect">
              <a:avLst/>
            </a:prstGeom>
            <a:solidFill>
              <a:srgbClr val="4BACC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CHANTIER AUTORITES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34" name="Diagramme 33"/>
            <p:cNvGraphicFramePr/>
            <p:nvPr>
              <p:extLst>
                <p:ext uri="{D42A27DB-BD31-4B8C-83A1-F6EECF244321}">
                  <p14:modId xmlns:p14="http://schemas.microsoft.com/office/powerpoint/2010/main" val="1417948264"/>
                </p:ext>
              </p:extLst>
            </p:nvPr>
          </p:nvGraphicFramePr>
          <p:xfrm>
            <a:off x="1615194" y="1218689"/>
            <a:ext cx="6760164" cy="15411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18" name="Groupe 17"/>
          <p:cNvGrpSpPr/>
          <p:nvPr/>
        </p:nvGrpSpPr>
        <p:grpSpPr>
          <a:xfrm>
            <a:off x="323528" y="2842998"/>
            <a:ext cx="8034306" cy="3322306"/>
            <a:chOff x="382615" y="3419062"/>
            <a:chExt cx="8034306" cy="3322306"/>
          </a:xfrm>
        </p:grpSpPr>
        <p:sp>
          <p:nvSpPr>
            <p:cNvPr id="13" name="ZoneTexte 12"/>
            <p:cNvSpPr txBox="1"/>
            <p:nvPr/>
          </p:nvSpPr>
          <p:spPr>
            <a:xfrm>
              <a:off x="382615" y="4578400"/>
              <a:ext cx="1368152" cy="1015663"/>
            </a:xfrm>
            <a:prstGeom prst="rect">
              <a:avLst/>
            </a:prstGeom>
            <a:solidFill>
              <a:srgbClr val="F7964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CHANTIER RETRO BIBLIOS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1950097" y="4725144"/>
              <a:ext cx="2062010" cy="672345"/>
              <a:chOff x="1653091" y="4653136"/>
              <a:chExt cx="2062010" cy="672345"/>
            </a:xfrm>
          </p:grpSpPr>
          <p:grpSp>
            <p:nvGrpSpPr>
              <p:cNvPr id="52" name="Groupe 51"/>
              <p:cNvGrpSpPr/>
              <p:nvPr/>
            </p:nvGrpSpPr>
            <p:grpSpPr>
              <a:xfrm>
                <a:off x="1653091" y="4653136"/>
                <a:ext cx="2062010" cy="405652"/>
                <a:chOff x="33" y="131487"/>
                <a:chExt cx="3158924" cy="345600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33" y="131487"/>
                  <a:ext cx="3158924" cy="34560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57" name="Rectangle 56"/>
                <p:cNvSpPr/>
                <p:nvPr/>
              </p:nvSpPr>
              <p:spPr>
                <a:xfrm>
                  <a:off x="33" y="131487"/>
                  <a:ext cx="3158924" cy="34560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85344" tIns="48768" rIns="85344" bIns="48768" numCol="1" spcCol="1270" anchor="ctr" anchorCtr="0">
                  <a:noAutofit/>
                </a:bodyPr>
                <a:lstStyle/>
                <a:p>
                  <a:pPr lvl="0" algn="ctr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fr-FR" sz="1200" b="1" kern="1200" dirty="0" smtClean="0"/>
                    <a:t>Identification des données</a:t>
                  </a:r>
                  <a:endParaRPr lang="fr-FR" sz="1200" b="1" kern="1200" dirty="0"/>
                </a:p>
              </p:txBody>
            </p:sp>
          </p:grpSp>
          <p:grpSp>
            <p:nvGrpSpPr>
              <p:cNvPr id="53" name="Groupe 52"/>
              <p:cNvGrpSpPr/>
              <p:nvPr/>
            </p:nvGrpSpPr>
            <p:grpSpPr>
              <a:xfrm>
                <a:off x="1653091" y="4998736"/>
                <a:ext cx="2062010" cy="326745"/>
                <a:chOff x="33" y="477087"/>
                <a:chExt cx="3158924" cy="87291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33" y="477087"/>
                  <a:ext cx="3158924" cy="8729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6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55" name="Rectangle 54"/>
                <p:cNvSpPr/>
                <p:nvPr/>
              </p:nvSpPr>
              <p:spPr>
                <a:xfrm>
                  <a:off x="33" y="477087"/>
                  <a:ext cx="3158924" cy="8729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64008" tIns="64008" rIns="85344" bIns="96012" numCol="1" spcCol="1270" anchor="t" anchorCtr="0">
                  <a:noAutofit/>
                </a:bodyPr>
                <a:lstStyle/>
                <a:p>
                  <a:pPr marL="114300" lvl="1" indent="-114300" algn="l" defTabSz="5334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fr-FR" sz="1200" kern="1200" dirty="0" smtClean="0"/>
                    <a:t> Zone 830 : code chantier</a:t>
                  </a:r>
                  <a:endParaRPr lang="fr-FR" sz="1200" kern="1200" dirty="0"/>
                </a:p>
              </p:txBody>
            </p:sp>
          </p:grpSp>
        </p:grpSp>
        <p:grpSp>
          <p:nvGrpSpPr>
            <p:cNvPr id="9" name="Groupe 8"/>
            <p:cNvGrpSpPr/>
            <p:nvPr/>
          </p:nvGrpSpPr>
          <p:grpSpPr>
            <a:xfrm>
              <a:off x="4162133" y="3419062"/>
              <a:ext cx="4254788" cy="3322306"/>
              <a:chOff x="4162133" y="3356991"/>
              <a:chExt cx="4254788" cy="3322306"/>
            </a:xfrm>
          </p:grpSpPr>
          <p:grpSp>
            <p:nvGrpSpPr>
              <p:cNvPr id="58" name="Groupe 57"/>
              <p:cNvGrpSpPr/>
              <p:nvPr/>
            </p:nvGrpSpPr>
            <p:grpSpPr>
              <a:xfrm>
                <a:off x="4162331" y="3356991"/>
                <a:ext cx="4254590" cy="1440161"/>
                <a:chOff x="4139952" y="3164546"/>
                <a:chExt cx="4254590" cy="1440161"/>
              </a:xfrm>
            </p:grpSpPr>
            <p:graphicFrame>
              <p:nvGraphicFramePr>
                <p:cNvPr id="35" name="Diagramme 34"/>
                <p:cNvGraphicFramePr/>
                <p:nvPr>
                  <p:extLst>
                    <p:ext uri="{D42A27DB-BD31-4B8C-83A1-F6EECF244321}">
                      <p14:modId xmlns:p14="http://schemas.microsoft.com/office/powerpoint/2010/main" val="2537203018"/>
                    </p:ext>
                  </p:extLst>
                </p:nvPr>
              </p:nvGraphicFramePr>
              <p:xfrm>
                <a:off x="4190395" y="3164546"/>
                <a:ext cx="4204147" cy="144016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8" r:lo="rId9" r:qs="rId10" r:cs="rId11"/>
                </a:graphicData>
              </a:graphic>
            </p:graphicFrame>
            <p:pic>
              <p:nvPicPr>
                <p:cNvPr id="50" name="Image 49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9952" y="3199410"/>
                  <a:ext cx="216024" cy="407122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e 58"/>
              <p:cNvGrpSpPr/>
              <p:nvPr/>
            </p:nvGrpSpPr>
            <p:grpSpPr>
              <a:xfrm>
                <a:off x="4162133" y="5091345"/>
                <a:ext cx="4232408" cy="1587952"/>
                <a:chOff x="4162133" y="4990968"/>
                <a:chExt cx="4232408" cy="1587952"/>
              </a:xfrm>
            </p:grpSpPr>
            <p:graphicFrame>
              <p:nvGraphicFramePr>
                <p:cNvPr id="48" name="Diagramme 47"/>
                <p:cNvGraphicFramePr/>
                <p:nvPr>
                  <p:extLst>
                    <p:ext uri="{D42A27DB-BD31-4B8C-83A1-F6EECF244321}">
                      <p14:modId xmlns:p14="http://schemas.microsoft.com/office/powerpoint/2010/main" val="256169616"/>
                    </p:ext>
                  </p:extLst>
                </p:nvPr>
              </p:nvGraphicFramePr>
              <p:xfrm>
                <a:off x="4182668" y="4990968"/>
                <a:ext cx="4211873" cy="158795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4" r:lo="rId15" r:qs="rId16" r:cs="rId17"/>
                </a:graphicData>
              </a:graphic>
            </p:graphicFrame>
            <p:pic>
              <p:nvPicPr>
                <p:cNvPr id="51" name="Image 50"/>
                <p:cNvPicPr>
                  <a:picLocks noChangeAspect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2133" y="5023294"/>
                  <a:ext cx="224165" cy="403498"/>
                </a:xfrm>
                <a:prstGeom prst="rect">
                  <a:avLst/>
                </a:prstGeom>
              </p:spPr>
            </p:pic>
          </p:grpSp>
          <p:sp>
            <p:nvSpPr>
              <p:cNvPr id="60" name="ZoneTexte 59"/>
              <p:cNvSpPr txBox="1"/>
              <p:nvPr/>
            </p:nvSpPr>
            <p:spPr>
              <a:xfrm>
                <a:off x="6026298" y="4757082"/>
                <a:ext cx="524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 smtClean="0"/>
                  <a:t>OU</a:t>
                </a:r>
                <a:endParaRPr lang="fr-FR" sz="2000" b="1" dirty="0"/>
              </a:p>
            </p:txBody>
          </p:sp>
        </p:grpSp>
      </p:grpSp>
      <p:grpSp>
        <p:nvGrpSpPr>
          <p:cNvPr id="14" name="Groupe 13"/>
          <p:cNvGrpSpPr/>
          <p:nvPr/>
        </p:nvGrpSpPr>
        <p:grpSpPr>
          <a:xfrm>
            <a:off x="527256" y="260648"/>
            <a:ext cx="7996393" cy="910984"/>
            <a:chOff x="527256" y="260648"/>
            <a:chExt cx="7996393" cy="910984"/>
          </a:xfrm>
        </p:grpSpPr>
        <p:grpSp>
          <p:nvGrpSpPr>
            <p:cNvPr id="11" name="Groupe 10"/>
            <p:cNvGrpSpPr/>
            <p:nvPr/>
          </p:nvGrpSpPr>
          <p:grpSpPr>
            <a:xfrm>
              <a:off x="527256" y="260648"/>
              <a:ext cx="7996393" cy="910984"/>
              <a:chOff x="239224" y="260648"/>
              <a:chExt cx="7996393" cy="910984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1043608" y="359584"/>
                <a:ext cx="71920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2400" b="1" dirty="0" smtClean="0">
                    <a:solidFill>
                      <a:srgbClr val="228099"/>
                    </a:solidFill>
                  </a:rPr>
                  <a:t>MODE DE RECUPERATION DES DONNEES MODIFIEES </a:t>
                </a:r>
                <a:endParaRPr lang="fr-FR" altLang="fr-FR" sz="2400" b="1" dirty="0">
                  <a:solidFill>
                    <a:srgbClr val="228099"/>
                  </a:solidFill>
                </a:endParaRPr>
              </a:p>
            </p:txBody>
          </p:sp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0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9224" y="260648"/>
                <a:ext cx="918157" cy="910984"/>
              </a:xfrm>
              <a:prstGeom prst="rect">
                <a:avLst/>
              </a:prstGeom>
              <a:solidFill>
                <a:schemeClr val="bg1"/>
              </a:solidFill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599264" y="404664"/>
              <a:ext cx="948400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2200" b="1" dirty="0" smtClean="0">
                  <a:ln w="0"/>
                </a:rPr>
                <a:t>RECAP</a:t>
              </a:r>
              <a:endParaRPr lang="fr-FR" sz="2200" b="1" dirty="0">
                <a:ln w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1520" y="116632"/>
            <a:ext cx="8568952" cy="6624736"/>
          </a:xfrm>
          <a:prstGeom prst="rect">
            <a:avLst/>
          </a:prstGeom>
          <a:noFill/>
          <a:ln>
            <a:solidFill>
              <a:srgbClr val="228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35496" y="6309320"/>
            <a:ext cx="89289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kumimoji="0" lang="fr-FR" altLang="fr-FR" sz="115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les d</a:t>
            </a:r>
            <a:r>
              <a:rPr kumimoji="0" lang="fr-FR" altLang="fr-FR" sz="11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emande d'export se font via </a:t>
            </a:r>
            <a:r>
              <a:rPr kumimoji="0" lang="fr-FR" altLang="fr-FR" sz="115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/>
              </a:rPr>
              <a:t>http://exportsalademande.sudoc.fr/</a:t>
            </a:r>
            <a:r>
              <a:rPr kumimoji="0" lang="fr-FR" altLang="fr-FR" sz="11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précisant </a:t>
            </a:r>
            <a:r>
              <a:rPr kumimoji="0" lang="fr-FR" altLang="fr-FR" sz="115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libellé et le code d'identification du chantier</a:t>
            </a:r>
            <a:r>
              <a:rPr lang="fr-FR" altLang="fr-FR" sz="115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fr-FR" altLang="fr-FR" sz="1150" b="1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Attention : les demandes d'export ne peuvent porter que sur les chantiers achevés.</a:t>
            </a:r>
            <a:endParaRPr kumimoji="0" lang="fr-FR" altLang="fr-FR" sz="1150" b="1" i="1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20"/>
            <a:ext cx="3672408" cy="36724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797152"/>
            <a:ext cx="777240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rgbClr val="00B050"/>
                </a:solidFill>
              </a:rPr>
              <a:t>L’ABES VOUS ACCOMPAGNE…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ndir un rectangle avec un coin diagonal 5"/>
          <p:cNvSpPr/>
          <p:nvPr/>
        </p:nvSpPr>
        <p:spPr>
          <a:xfrm>
            <a:off x="4139952" y="6381328"/>
            <a:ext cx="3456384" cy="265944"/>
          </a:xfrm>
          <a:prstGeom prst="round2Diag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e 37"/>
          <p:cNvGrpSpPr/>
          <p:nvPr/>
        </p:nvGrpSpPr>
        <p:grpSpPr>
          <a:xfrm>
            <a:off x="223316" y="4638035"/>
            <a:ext cx="7805068" cy="2031325"/>
            <a:chOff x="223316" y="4133979"/>
            <a:chExt cx="7805068" cy="203132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316" y="4986883"/>
              <a:ext cx="2809875" cy="314325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3891141" y="4133979"/>
              <a:ext cx="4137243" cy="2031325"/>
            </a:xfrm>
            <a:prstGeom prst="rect">
              <a:avLst/>
            </a:prstGeom>
            <a:noFill/>
            <a:ln>
              <a:solidFill>
                <a:srgbClr val="228099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 smtClean="0"/>
                <a:t>Documents propres à l'application de la réforme Rameau </a:t>
              </a:r>
              <a:r>
                <a:rPr lang="fr-FR" b="1" dirty="0" smtClean="0"/>
                <a:t>dans le </a:t>
              </a:r>
              <a:r>
                <a:rPr lang="fr-FR" b="1" dirty="0" err="1" smtClean="0"/>
                <a:t>Sudoc</a:t>
              </a:r>
              <a:r>
                <a:rPr lang="fr-FR" dirty="0" smtClean="0"/>
                <a:t>, dont :</a:t>
              </a:r>
            </a:p>
            <a:p>
              <a:pPr marL="285750" indent="-285750" algn="just">
                <a:buFontTx/>
                <a:buChar char="-"/>
              </a:pPr>
              <a:r>
                <a:rPr lang="fr-FR" dirty="0" smtClean="0">
                  <a:hlinkClick r:id="rId4"/>
                </a:rPr>
                <a:t>Calendrier et suivi des chantiers</a:t>
              </a:r>
              <a:endParaRPr lang="fr-FR" dirty="0" smtClean="0"/>
            </a:p>
            <a:p>
              <a:pPr marL="285750" indent="-285750" algn="just">
                <a:buFontTx/>
                <a:buChar char="-"/>
              </a:pPr>
              <a:r>
                <a:rPr lang="fr-FR" dirty="0" smtClean="0">
                  <a:hlinkClick r:id="rId5"/>
                </a:rPr>
                <a:t>Liste des PPN autorités impactés</a:t>
              </a:r>
              <a:endParaRPr lang="fr-FR" dirty="0" smtClean="0"/>
            </a:p>
            <a:p>
              <a:pPr marL="285750" indent="-285750" algn="just">
                <a:buFontTx/>
                <a:buChar char="-"/>
              </a:pPr>
              <a:r>
                <a:rPr lang="fr-FR" dirty="0" smtClean="0">
                  <a:hlinkClick r:id="rId6"/>
                </a:rPr>
                <a:t>Suivi des chantiers de scissions</a:t>
              </a:r>
              <a:endParaRPr lang="fr-FR" dirty="0" smtClean="0"/>
            </a:p>
            <a:p>
              <a:pPr marL="285750" indent="-285750" algn="just">
                <a:buFontTx/>
                <a:buChar char="-"/>
              </a:pPr>
              <a:r>
                <a:rPr lang="fr-FR" dirty="0" smtClean="0">
                  <a:hlinkClick r:id="rId7"/>
                </a:rPr>
                <a:t>Nouvelles consignes de catalogage</a:t>
              </a:r>
              <a:endParaRPr lang="fr-FR" dirty="0" smtClean="0"/>
            </a:p>
            <a:p>
              <a:pPr marL="285750" indent="-285750" algn="just">
                <a:buFontTx/>
                <a:buChar char="-"/>
              </a:pPr>
              <a:r>
                <a:rPr lang="fr-FR" dirty="0" smtClean="0">
                  <a:hlinkClick r:id="rId8"/>
                </a:rPr>
                <a:t>Messages d'information au réseau</a:t>
              </a:r>
              <a:endParaRPr lang="fr-FR" dirty="0" smtClean="0"/>
            </a:p>
          </p:txBody>
        </p:sp>
        <p:sp>
          <p:nvSpPr>
            <p:cNvPr id="32" name="Chevron 31"/>
            <p:cNvSpPr/>
            <p:nvPr/>
          </p:nvSpPr>
          <p:spPr>
            <a:xfrm>
              <a:off x="3203848" y="4720939"/>
              <a:ext cx="544066" cy="834850"/>
            </a:xfrm>
            <a:prstGeom prst="chevron">
              <a:avLst/>
            </a:prstGeom>
            <a:solidFill>
              <a:srgbClr val="228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8357221" y="116632"/>
            <a:ext cx="679275" cy="5080480"/>
            <a:chOff x="8357221" y="188640"/>
            <a:chExt cx="679275" cy="5080480"/>
          </a:xfrm>
        </p:grpSpPr>
        <p:sp>
          <p:nvSpPr>
            <p:cNvPr id="2" name="Rectangle 1"/>
            <p:cNvSpPr/>
            <p:nvPr/>
          </p:nvSpPr>
          <p:spPr>
            <a:xfrm>
              <a:off x="8466551" y="867915"/>
              <a:ext cx="497937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A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C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C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O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M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P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A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G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N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E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M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E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N</a:t>
              </a:r>
            </a:p>
            <a:p>
              <a:pPr algn="ctr"/>
              <a:r>
                <a:rPr lang="fr-FR" sz="2000" b="1" dirty="0" smtClean="0">
                  <a:solidFill>
                    <a:srgbClr val="00B050"/>
                  </a:solidFill>
                </a:rPr>
                <a:t>T</a:t>
              </a: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221" y="188640"/>
              <a:ext cx="679275" cy="679275"/>
            </a:xfrm>
            <a:prstGeom prst="rect">
              <a:avLst/>
            </a:prstGeom>
          </p:spPr>
        </p:pic>
      </p:grpSp>
      <p:grpSp>
        <p:nvGrpSpPr>
          <p:cNvPr id="37" name="Groupe 36"/>
          <p:cNvGrpSpPr/>
          <p:nvPr/>
        </p:nvGrpSpPr>
        <p:grpSpPr>
          <a:xfrm>
            <a:off x="223316" y="3458246"/>
            <a:ext cx="7765847" cy="834850"/>
            <a:chOff x="223316" y="2917622"/>
            <a:chExt cx="7765847" cy="834850"/>
          </a:xfrm>
        </p:grpSpPr>
        <p:grpSp>
          <p:nvGrpSpPr>
            <p:cNvPr id="29" name="Groupe 28"/>
            <p:cNvGrpSpPr/>
            <p:nvPr/>
          </p:nvGrpSpPr>
          <p:grpSpPr>
            <a:xfrm>
              <a:off x="223316" y="2996952"/>
              <a:ext cx="3028950" cy="642895"/>
              <a:chOff x="223316" y="3080895"/>
              <a:chExt cx="3028950" cy="642895"/>
            </a:xfrm>
          </p:grpSpPr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6548" y="3080895"/>
                <a:ext cx="2647950" cy="304800"/>
              </a:xfrm>
              <a:prstGeom prst="rect">
                <a:avLst/>
              </a:prstGeom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3316" y="3418990"/>
                <a:ext cx="3028950" cy="304800"/>
              </a:xfrm>
              <a:prstGeom prst="rect">
                <a:avLst/>
              </a:prstGeom>
            </p:spPr>
          </p:pic>
        </p:grpSp>
        <p:sp>
          <p:nvSpPr>
            <p:cNvPr id="27" name="ZoneTexte 26"/>
            <p:cNvSpPr txBox="1"/>
            <p:nvPr/>
          </p:nvSpPr>
          <p:spPr>
            <a:xfrm>
              <a:off x="3851920" y="2998693"/>
              <a:ext cx="4137243" cy="646331"/>
            </a:xfrm>
            <a:prstGeom prst="rect">
              <a:avLst/>
            </a:prstGeom>
            <a:noFill/>
            <a:ln>
              <a:solidFill>
                <a:srgbClr val="228099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fr-FR" dirty="0" smtClean="0"/>
                <a:t>Documents nationaux et généraux sur la réforme Rameau, ses objectifs et impacts</a:t>
              </a:r>
              <a:endParaRPr lang="fr-FR" dirty="0"/>
            </a:p>
          </p:txBody>
        </p:sp>
        <p:sp>
          <p:nvSpPr>
            <p:cNvPr id="31" name="Chevron 30"/>
            <p:cNvSpPr/>
            <p:nvPr/>
          </p:nvSpPr>
          <p:spPr>
            <a:xfrm>
              <a:off x="3203848" y="2917622"/>
              <a:ext cx="544066" cy="834850"/>
            </a:xfrm>
            <a:prstGeom prst="chevron">
              <a:avLst/>
            </a:prstGeom>
            <a:solidFill>
              <a:srgbClr val="228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2317721" y="1099053"/>
            <a:ext cx="3982471" cy="1897899"/>
            <a:chOff x="85473" y="1292458"/>
            <a:chExt cx="3982471" cy="1897899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2"/>
            <a:srcRect l="7707" r="10003" b="3413"/>
            <a:stretch/>
          </p:blipFill>
          <p:spPr>
            <a:xfrm>
              <a:off x="85473" y="1292458"/>
              <a:ext cx="742339" cy="760034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39" name="Groupe 38"/>
            <p:cNvGrpSpPr/>
            <p:nvPr/>
          </p:nvGrpSpPr>
          <p:grpSpPr>
            <a:xfrm>
              <a:off x="623328" y="1700808"/>
              <a:ext cx="3444616" cy="1489549"/>
              <a:chOff x="3275747" y="1930140"/>
              <a:chExt cx="3444616" cy="1489549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13"/>
              <a:srcRect l="5009" t="17669" r="2998" b="4403"/>
              <a:stretch/>
            </p:blipFill>
            <p:spPr>
              <a:xfrm>
                <a:off x="3275747" y="1930140"/>
                <a:ext cx="3444616" cy="1489549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275747" y="2895496"/>
                <a:ext cx="2434112" cy="22345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1" name="Connecteur droit avec flèche 20"/>
              <p:cNvCxnSpPr/>
              <p:nvPr/>
            </p:nvCxnSpPr>
            <p:spPr>
              <a:xfrm flipH="1">
                <a:off x="5709859" y="2672513"/>
                <a:ext cx="267523" cy="222983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ZoneTexte 29"/>
          <p:cNvSpPr txBox="1"/>
          <p:nvPr/>
        </p:nvSpPr>
        <p:spPr>
          <a:xfrm>
            <a:off x="-252824" y="137830"/>
            <a:ext cx="621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dirty="0" smtClean="0">
                <a:solidFill>
                  <a:srgbClr val="228099"/>
                </a:solidFill>
              </a:rPr>
              <a:t>DOCUMENTS DE REFERENCE DANS LE GM</a:t>
            </a:r>
            <a:endParaRPr lang="fr-FR" altLang="fr-FR" sz="2400" b="1" dirty="0">
              <a:solidFill>
                <a:srgbClr val="228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573" y="977975"/>
            <a:ext cx="4413931" cy="35311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0109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rgbClr val="00B050"/>
                </a:solidFill>
              </a:rPr>
              <a:t>… et L’ABES VOUS écoute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833354" y="5517232"/>
            <a:ext cx="3550317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00B050"/>
                </a:solidFill>
              </a:rPr>
              <a:t>C’est à vous !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44624"/>
            <a:ext cx="8964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79646"/>
                </a:solidFill>
              </a:rPr>
              <a:t>Si vous ne faites rien</a:t>
            </a: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i="1" dirty="0" smtClean="0"/>
              <a:t>Tout dépend des systèmes, de leurs gestions et des paramétrages : autant de cas que d'établissements !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fr-FR" dirty="0"/>
          </a:p>
          <a:p>
            <a:r>
              <a:rPr lang="fr-FR" b="1" dirty="0" smtClean="0">
                <a:solidFill>
                  <a:srgbClr val="F79646"/>
                </a:solidFill>
              </a:rPr>
              <a:t>1/ Pistes de réflexion : les questions à vous poser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Type de TR adopté ?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Réception du fichier C ?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Si réception du fichier C 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est-il traité (et régulièrement) dans vos bases ?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La </a:t>
            </a:r>
            <a:r>
              <a:rPr lang="fr-FR" sz="1600" dirty="0" err="1" smtClean="0"/>
              <a:t>màj</a:t>
            </a:r>
            <a:r>
              <a:rPr lang="fr-FR" sz="1600" dirty="0" smtClean="0"/>
              <a:t> des autorités se fait-elle sur la base de l'identifiant ? Sur la chaîne de caractères ? Sur les deux ? L'étiquette </a:t>
            </a:r>
            <a:r>
              <a:rPr lang="fr-FR" sz="1600" dirty="0" err="1" smtClean="0"/>
              <a:t>unimarc</a:t>
            </a:r>
            <a:r>
              <a:rPr lang="fr-FR" sz="1600" dirty="0" smtClean="0"/>
              <a:t> est-elle également mise à jour ? 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/>
              <a:t>Si pas de fichier C : </a:t>
            </a:r>
          </a:p>
          <a:p>
            <a:pPr marL="742950" lvl="1" indent="-285750">
              <a:buFontTx/>
              <a:buChar char="-"/>
            </a:pPr>
            <a:r>
              <a:rPr lang="fr-FR" sz="1600" dirty="0" smtClean="0"/>
              <a:t>On suppose </a:t>
            </a:r>
            <a:r>
              <a:rPr lang="fr-FR" sz="1600" dirty="0"/>
              <a:t>que les autorités ne sont pas gérées </a:t>
            </a:r>
            <a:r>
              <a:rPr lang="fr-FR" sz="1600" dirty="0" smtClean="0"/>
              <a:t>?</a:t>
            </a:r>
            <a:endParaRPr lang="fr-FR" sz="1600" dirty="0"/>
          </a:p>
          <a:p>
            <a:pPr marL="742950" lvl="1" indent="-285750">
              <a:buFontTx/>
              <a:buChar char="-"/>
            </a:pPr>
            <a:r>
              <a:rPr lang="fr-FR" sz="1600" dirty="0"/>
              <a:t>Ou est-ce que les autorités sont </a:t>
            </a:r>
            <a:r>
              <a:rPr lang="fr-FR" sz="1600" dirty="0" smtClean="0"/>
              <a:t>créées </a:t>
            </a:r>
            <a:r>
              <a:rPr lang="fr-FR" sz="1600" dirty="0"/>
              <a:t>à partir des </a:t>
            </a:r>
            <a:r>
              <a:rPr lang="fr-FR" sz="1600" dirty="0" smtClean="0"/>
              <a:t>chaînes </a:t>
            </a:r>
            <a:r>
              <a:rPr lang="fr-FR" sz="1600" dirty="0"/>
              <a:t>de caractères présentes dans les zones d'indexation des notices bibliographiques </a:t>
            </a:r>
            <a:r>
              <a:rPr lang="fr-FR" sz="1600" dirty="0" smtClean="0"/>
              <a:t>?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47222" y="4221088"/>
            <a:ext cx="8996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79646"/>
                </a:solidFill>
              </a:rPr>
              <a:t>2/ Quelques points de vigilance 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Création potentielle de doublons d'autorité </a:t>
            </a:r>
            <a:r>
              <a:rPr lang="fr-FR" sz="1600" dirty="0" smtClean="0"/>
              <a:t>dans le cas où les </a:t>
            </a:r>
            <a:r>
              <a:rPr lang="fr-FR" sz="1600" dirty="0" err="1" smtClean="0"/>
              <a:t>màj</a:t>
            </a:r>
            <a:r>
              <a:rPr lang="fr-FR" sz="1600" dirty="0" smtClean="0"/>
              <a:t> se font sur les chaînes de caractères et/ou l’étiquette </a:t>
            </a:r>
            <a:r>
              <a:rPr lang="fr-FR" sz="1600" dirty="0" err="1" smtClean="0"/>
              <a:t>unimarc</a:t>
            </a:r>
            <a:r>
              <a:rPr lang="fr-FR" sz="1600" dirty="0" smtClean="0"/>
              <a:t> (= pour un même PPN, deux libellés différents)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Distorsion et blocage possible </a:t>
            </a:r>
            <a:r>
              <a:rPr lang="fr-FR" sz="1600" dirty="0" smtClean="0"/>
              <a:t>si contrôle de validation des autorités dans les chaînes d'indexation (ex. : 606 avec une autorité nom géographique en élément initial du point d'accès)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Implémentation 2020 : perte des informations </a:t>
            </a:r>
            <a:r>
              <a:rPr lang="fr-FR" sz="1600" dirty="0" smtClean="0"/>
              <a:t>dans les notices bibliographiques si la B608 n'est pas implémentée (fin de l’indexation Forme/Genre en 60X $x)</a:t>
            </a:r>
          </a:p>
          <a:p>
            <a:pPr marL="285750" indent="-285750">
              <a:buFontTx/>
              <a:buChar char="-"/>
            </a:pPr>
            <a:r>
              <a:rPr lang="fr-FR" sz="1600" b="1" dirty="0" smtClean="0"/>
              <a:t>Paramétrages des index/filtres de recherche </a:t>
            </a:r>
            <a:r>
              <a:rPr lang="fr-FR" sz="1600" dirty="0" smtClean="0"/>
              <a:t>à revoir peut-être (ex. facette "thèses" qui devra porter sur la zone 608)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3443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 txBox="1">
            <a:spLocks/>
          </p:cNvSpPr>
          <p:nvPr/>
        </p:nvSpPr>
        <p:spPr>
          <a:xfrm>
            <a:off x="91798" y="1853969"/>
            <a:ext cx="8640960" cy="2285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11200" b="1" dirty="0" smtClean="0">
                <a:solidFill>
                  <a:srgbClr val="1E2B62"/>
                </a:solidFill>
              </a:rPr>
              <a:t>Rendez-vous </a:t>
            </a:r>
            <a:r>
              <a:rPr lang="fr-FR" sz="11200" b="1" dirty="0">
                <a:solidFill>
                  <a:srgbClr val="1E2B62"/>
                </a:solidFill>
              </a:rPr>
              <a:t>avec les </a:t>
            </a:r>
            <a:r>
              <a:rPr lang="fr-FR" sz="11200" b="1" dirty="0" smtClean="0">
                <a:solidFill>
                  <a:srgbClr val="1E2B62"/>
                </a:solidFill>
              </a:rPr>
              <a:t>experts</a:t>
            </a:r>
          </a:p>
          <a:p>
            <a:pPr>
              <a:defRPr/>
            </a:pPr>
            <a:endParaRPr lang="fr-FR" sz="4600" b="1" dirty="0">
              <a:solidFill>
                <a:srgbClr val="1E2B62"/>
              </a:solidFill>
            </a:endParaRPr>
          </a:p>
          <a:p>
            <a:pPr>
              <a:defRPr/>
            </a:pPr>
            <a:r>
              <a:rPr lang="fr-FR" sz="15400" b="1" dirty="0" smtClean="0">
                <a:solidFill>
                  <a:srgbClr val="1E2B62"/>
                </a:solidFill>
              </a:rPr>
              <a:t>Point et retours sur </a:t>
            </a:r>
            <a:r>
              <a:rPr lang="fr-FR" sz="15400" b="1" dirty="0">
                <a:solidFill>
                  <a:srgbClr val="1E2B62"/>
                </a:solidFill>
              </a:rPr>
              <a:t>les </a:t>
            </a:r>
            <a:r>
              <a:rPr lang="fr-FR" sz="15400" b="1" dirty="0" smtClean="0">
                <a:solidFill>
                  <a:srgbClr val="1E2B62"/>
                </a:solidFill>
              </a:rPr>
              <a:t>chantiers </a:t>
            </a:r>
          </a:p>
          <a:p>
            <a:pPr>
              <a:defRPr/>
            </a:pPr>
            <a:r>
              <a:rPr lang="fr-FR" sz="14700" b="1" dirty="0" smtClean="0">
                <a:solidFill>
                  <a:srgbClr val="1E2B62"/>
                </a:solidFill>
              </a:rPr>
              <a:t>de la réforme Rameau en </a:t>
            </a:r>
            <a:r>
              <a:rPr lang="fr-FR" sz="14700" b="1" dirty="0">
                <a:solidFill>
                  <a:srgbClr val="1E2B62"/>
                </a:solidFill>
              </a:rPr>
              <a:t>2019 </a:t>
            </a:r>
            <a:endParaRPr lang="fr-FR" sz="14700" b="1" dirty="0" smtClean="0">
              <a:solidFill>
                <a:srgbClr val="1E2B62"/>
              </a:solidFill>
            </a:endParaRPr>
          </a:p>
          <a:p>
            <a:pPr>
              <a:defRPr/>
            </a:pPr>
            <a:endParaRPr lang="fr-FR" sz="6000" b="1" dirty="0">
              <a:solidFill>
                <a:srgbClr val="1E2B62"/>
              </a:solidFill>
            </a:endParaRPr>
          </a:p>
          <a:p>
            <a:pPr>
              <a:defRPr/>
            </a:pPr>
            <a:endParaRPr lang="fr-FR" sz="6000" b="1" dirty="0" smtClean="0">
              <a:solidFill>
                <a:srgbClr val="1E2B6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9" y="6143068"/>
            <a:ext cx="900156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18012"/>
          <a:stretch/>
        </p:blipFill>
        <p:spPr bwMode="auto">
          <a:xfrm>
            <a:off x="0" y="195671"/>
            <a:ext cx="9144000" cy="64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851920" y="4922118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Intervenants</a:t>
            </a:r>
          </a:p>
          <a:p>
            <a:r>
              <a:rPr lang="fr-FR" sz="1600" dirty="0" smtClean="0"/>
              <a:t>Aurélie Faivre</a:t>
            </a:r>
          </a:p>
          <a:p>
            <a:r>
              <a:rPr lang="fr-FR" sz="1600" dirty="0" smtClean="0"/>
              <a:t>Laure </a:t>
            </a:r>
            <a:r>
              <a:rPr lang="fr-FR" sz="1600" dirty="0" err="1" smtClean="0"/>
              <a:t>Jestaz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Olivier Rousseaux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1115615" y="6141204"/>
            <a:ext cx="7200801" cy="600164"/>
          </a:xfrm>
          <a:prstGeom prst="rect">
            <a:avLst/>
          </a:prstGeom>
          <a:solidFill>
            <a:srgbClr val="E2E2E2"/>
          </a:solidFill>
        </p:spPr>
        <p:txBody>
          <a:bodyPr wrap="square">
            <a:spAutoFit/>
          </a:bodyPr>
          <a:lstStyle/>
          <a:p>
            <a:pPr algn="ctr"/>
            <a:r>
              <a:rPr lang="fr-FR" sz="1100" dirty="0" smtClean="0"/>
              <a:t>La formation débutera à 11h, merci de votre patience…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u="sng" dirty="0"/>
              <a:t>Attention :</a:t>
            </a:r>
            <a:r>
              <a:rPr lang="fr-FR" sz="1100" dirty="0"/>
              <a:t> </a:t>
            </a:r>
            <a:r>
              <a:rPr lang="fr-FR" sz="1100" dirty="0" smtClean="0"/>
              <a:t>La </a:t>
            </a:r>
            <a:r>
              <a:rPr lang="fr-FR" sz="1100" dirty="0"/>
              <a:t>session sera enregistrée afin d'être diffusée sur notre </a:t>
            </a:r>
            <a:r>
              <a:rPr lang="fr-FR" sz="1100" dirty="0" smtClean="0"/>
              <a:t>plateforme d'autoformation </a:t>
            </a:r>
            <a:r>
              <a:rPr lang="fr-FR" sz="1100" dirty="0" smtClean="0">
                <a:hlinkClick r:id="rId5"/>
              </a:rPr>
              <a:t>http://moodle.abes.fr</a:t>
            </a:r>
            <a:r>
              <a:rPr lang="fr-FR" sz="1100" dirty="0" smtClean="0"/>
              <a:t>.</a:t>
            </a:r>
            <a:br>
              <a:rPr lang="fr-FR" sz="1100" dirty="0" smtClean="0"/>
            </a:br>
            <a:r>
              <a:rPr lang="fr-FR" sz="1100" dirty="0" smtClean="0"/>
              <a:t>En </a:t>
            </a:r>
            <a:r>
              <a:rPr lang="fr-FR" sz="1100" dirty="0"/>
              <a:t>rejoignant cette session, vous consentez à ces enregistrements.</a:t>
            </a:r>
          </a:p>
        </p:txBody>
      </p:sp>
      <p:pic>
        <p:nvPicPr>
          <p:cNvPr id="1040" name="Picture 16" descr="Sud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4" r="24717"/>
          <a:stretch/>
        </p:blipFill>
        <p:spPr bwMode="auto">
          <a:xfrm>
            <a:off x="8366789" y="6093296"/>
            <a:ext cx="731938" cy="70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28624" y="1782688"/>
            <a:ext cx="8535864" cy="431060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La réforme Rameau : c’est quoi déjà 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Bilan des chantiers réalisés dans le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Sudoc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 en 2019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Présentation des chantiers à venir (horizon 2020)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L'ABES vous accompagne … et vous écoute !</a:t>
            </a:r>
            <a:endParaRPr lang="fr-FR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02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48272"/>
            <a:ext cx="3717032" cy="37170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LA réforme rameau…</a:t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c’est quoi déjà ?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24" y="116632"/>
            <a:ext cx="548680" cy="5486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604448" y="755992"/>
            <a:ext cx="4452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cap="all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R</a:t>
            </a:r>
          </a:p>
          <a:p>
            <a:pPr algn="ctr"/>
            <a:r>
              <a:rPr lang="fr-FR" sz="2000" b="1" cap="all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A</a:t>
            </a:r>
          </a:p>
          <a:p>
            <a:pPr algn="ctr"/>
            <a:r>
              <a:rPr lang="fr-FR" sz="2000" b="1" cap="all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</a:t>
            </a:r>
          </a:p>
          <a:p>
            <a:pPr algn="ctr"/>
            <a:r>
              <a:rPr lang="fr-FR" sz="2000" b="1" cap="all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P</a:t>
            </a:r>
          </a:p>
          <a:p>
            <a:pPr algn="ctr"/>
            <a:r>
              <a:rPr lang="fr-FR" sz="2000" b="1" cap="all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E</a:t>
            </a:r>
          </a:p>
          <a:p>
            <a:pPr algn="ctr"/>
            <a:r>
              <a:rPr lang="fr-FR" sz="2000" b="1" cap="all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L</a:t>
            </a:r>
            <a:endParaRPr lang="fr-FR" sz="2000" b="1" cap="all" dirty="0" smtClean="0">
              <a:solidFill>
                <a:schemeClr val="bg2">
                  <a:lumMod val="25000"/>
                </a:schemeClr>
              </a:solidFill>
              <a:ea typeface="+mj-ea"/>
              <a:cs typeface="+mj-cs"/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179512" y="548681"/>
            <a:ext cx="8136904" cy="6192688"/>
            <a:chOff x="323529" y="548681"/>
            <a:chExt cx="8136904" cy="6192688"/>
          </a:xfrm>
        </p:grpSpPr>
        <p:graphicFrame>
          <p:nvGraphicFramePr>
            <p:cNvPr id="17" name="Diagramme 16"/>
            <p:cNvGraphicFramePr/>
            <p:nvPr>
              <p:extLst>
                <p:ext uri="{D42A27DB-BD31-4B8C-83A1-F6EECF244321}">
                  <p14:modId xmlns:p14="http://schemas.microsoft.com/office/powerpoint/2010/main" val="2651295343"/>
                </p:ext>
              </p:extLst>
            </p:nvPr>
          </p:nvGraphicFramePr>
          <p:xfrm>
            <a:off x="323529" y="548681"/>
            <a:ext cx="8136904" cy="61926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0" name="ZoneTexte 19"/>
            <p:cNvSpPr txBox="1"/>
            <p:nvPr/>
          </p:nvSpPr>
          <p:spPr>
            <a:xfrm>
              <a:off x="4934388" y="3178461"/>
              <a:ext cx="13658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dirty="0" smtClean="0">
                  <a:solidFill>
                    <a:schemeClr val="bg1"/>
                  </a:solidFill>
                </a:rPr>
                <a:t>Concept 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168618" y="345062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lvl="0">
                <a:defRPr sz="2400" b="1">
                  <a:solidFill>
                    <a:schemeClr val="bg1"/>
                  </a:solidFill>
                </a:defRPr>
              </a:lvl1pPr>
            </a:lstStyle>
            <a:p>
              <a:r>
                <a:rPr lang="fr-FR" sz="2000" b="0" dirty="0" smtClean="0"/>
                <a:t>Lieu</a:t>
              </a:r>
              <a:endParaRPr lang="fr-FR" sz="2000" b="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049564" y="3732292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dirty="0" smtClean="0">
                  <a:solidFill>
                    <a:schemeClr val="bg1"/>
                  </a:solidFill>
                </a:rPr>
                <a:t>Temps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716017" y="4003844"/>
              <a:ext cx="1965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r-FR" sz="2000" dirty="0" smtClean="0">
                  <a:solidFill>
                    <a:schemeClr val="bg1"/>
                  </a:solidFill>
                </a:rPr>
                <a:t>Genre ou forme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668344" y="476672"/>
            <a:ext cx="973368" cy="6264697"/>
            <a:chOff x="7821717" y="548681"/>
            <a:chExt cx="973368" cy="5904655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8316416" y="548681"/>
              <a:ext cx="0" cy="5904655"/>
            </a:xfrm>
            <a:prstGeom prst="straightConnector1">
              <a:avLst/>
            </a:prstGeom>
            <a:ln w="25400">
              <a:solidFill>
                <a:srgbClr val="4BACC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717" y="2977640"/>
              <a:ext cx="971497" cy="870552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7821717" y="3214717"/>
              <a:ext cx="973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/>
                <a:t>5 ans</a:t>
              </a:r>
            </a:p>
            <a:p>
              <a:pPr algn="ctr"/>
              <a:r>
                <a:rPr lang="fr-FR" sz="1600" b="1" dirty="0" smtClean="0">
                  <a:sym typeface="Wingdings" panose="05000000000000000000" pitchFamily="2" charset="2"/>
                </a:rPr>
                <a:t> </a:t>
              </a:r>
              <a:r>
                <a:rPr lang="fr-FR" sz="1600" b="1" dirty="0" smtClean="0"/>
                <a:t>2022</a:t>
              </a:r>
              <a:endParaRPr lang="fr-FR" sz="1600" b="1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824784" y="1148714"/>
            <a:ext cx="609177" cy="624102"/>
            <a:chOff x="7438231" y="2177617"/>
            <a:chExt cx="609177" cy="624102"/>
          </a:xfrm>
        </p:grpSpPr>
        <p:sp>
          <p:nvSpPr>
            <p:cNvPr id="4" name="Larme 3"/>
            <p:cNvSpPr/>
            <p:nvPr/>
          </p:nvSpPr>
          <p:spPr>
            <a:xfrm rot="2451948">
              <a:off x="7438231" y="2177617"/>
              <a:ext cx="609177" cy="624102"/>
            </a:xfrm>
            <a:prstGeom prst="teardrop">
              <a:avLst/>
            </a:prstGeom>
            <a:solidFill>
              <a:srgbClr val="47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Ellipse 2"/>
            <p:cNvSpPr/>
            <p:nvPr/>
          </p:nvSpPr>
          <p:spPr>
            <a:xfrm>
              <a:off x="7524328" y="2276871"/>
              <a:ext cx="432048" cy="37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rgbClr val="47D872"/>
                  </a:solidFill>
                </a:rPr>
                <a:t>1</a:t>
              </a:r>
              <a:endParaRPr lang="fr-FR" sz="2000" b="1" dirty="0">
                <a:solidFill>
                  <a:srgbClr val="47D872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771800" y="3308954"/>
            <a:ext cx="609177" cy="624102"/>
            <a:chOff x="7438231" y="2177617"/>
            <a:chExt cx="609177" cy="624102"/>
          </a:xfrm>
        </p:grpSpPr>
        <p:sp>
          <p:nvSpPr>
            <p:cNvPr id="13" name="Larme 12"/>
            <p:cNvSpPr/>
            <p:nvPr/>
          </p:nvSpPr>
          <p:spPr>
            <a:xfrm rot="2451948">
              <a:off x="7438231" y="2177617"/>
              <a:ext cx="609177" cy="624102"/>
            </a:xfrm>
            <a:prstGeom prst="teardrop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7524328" y="2276871"/>
              <a:ext cx="432048" cy="37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rgbClr val="F79646"/>
                  </a:solidFill>
                </a:rPr>
                <a:t>2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771800" y="5469194"/>
            <a:ext cx="609177" cy="624102"/>
            <a:chOff x="7438231" y="2177617"/>
            <a:chExt cx="609177" cy="624102"/>
          </a:xfrm>
        </p:grpSpPr>
        <p:sp>
          <p:nvSpPr>
            <p:cNvPr id="16" name="Larme 15"/>
            <p:cNvSpPr/>
            <p:nvPr/>
          </p:nvSpPr>
          <p:spPr>
            <a:xfrm rot="2451948">
              <a:off x="7438231" y="2177617"/>
              <a:ext cx="609177" cy="624102"/>
            </a:xfrm>
            <a:prstGeom prst="teardrop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524328" y="2276871"/>
              <a:ext cx="432048" cy="37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</a:p>
          </p:txBody>
        </p: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4"/>
            <a:ext cx="4221088" cy="422108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587205"/>
            <a:ext cx="8640960" cy="1362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BILAN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DES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CHANTIERS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Réalisés dans le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SUDOC en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2019 </a:t>
            </a:r>
          </a:p>
        </p:txBody>
      </p:sp>
    </p:spTree>
    <p:extLst>
      <p:ext uri="{BB962C8B-B14F-4D97-AF65-F5344CB8AC3E}">
        <p14:creationId xmlns:p14="http://schemas.microsoft.com/office/powerpoint/2010/main" val="7776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13494" y="157283"/>
            <a:ext cx="7718945" cy="751437"/>
            <a:chOff x="2905338" y="-42396"/>
            <a:chExt cx="3507229" cy="1592131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2905338" y="-42396"/>
              <a:ext cx="3507229" cy="15921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2983059" y="35325"/>
              <a:ext cx="3351787" cy="1436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Vers un </a:t>
              </a:r>
              <a:r>
                <a:rPr lang="fr-FR" sz="2100" b="1" kern="1200" dirty="0" smtClean="0"/>
                <a:t>ordre unique de construction</a:t>
              </a:r>
              <a:r>
                <a:rPr lang="fr-FR" sz="2100" kern="1200" dirty="0" smtClean="0"/>
                <a:t> des chaînes d’indexation :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kern="1200" dirty="0" smtClean="0"/>
                <a:t>concept -- lieu -- temps </a:t>
              </a:r>
              <a:endParaRPr lang="fr-FR" sz="1900" b="1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532440" y="100600"/>
            <a:ext cx="655392" cy="3825491"/>
            <a:chOff x="8532440" y="100600"/>
            <a:chExt cx="655392" cy="3825491"/>
          </a:xfrm>
        </p:grpSpPr>
        <p:sp>
          <p:nvSpPr>
            <p:cNvPr id="7" name="Rectangle 6"/>
            <p:cNvSpPr/>
            <p:nvPr/>
          </p:nvSpPr>
          <p:spPr>
            <a:xfrm>
              <a:off x="8604448" y="755992"/>
              <a:ext cx="44525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I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L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endParaRPr lang="fr-F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9</a:t>
              </a:r>
              <a:r>
                <a:rPr lang="fr-FR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fr-FR" b="1" dirty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100600"/>
              <a:ext cx="655392" cy="655392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179512" y="260648"/>
            <a:ext cx="609177" cy="624102"/>
            <a:chOff x="7438231" y="2177617"/>
            <a:chExt cx="609177" cy="624102"/>
          </a:xfrm>
        </p:grpSpPr>
        <p:sp>
          <p:nvSpPr>
            <p:cNvPr id="18" name="Larme 17"/>
            <p:cNvSpPr/>
            <p:nvPr/>
          </p:nvSpPr>
          <p:spPr>
            <a:xfrm rot="2451948">
              <a:off x="7438231" y="2177617"/>
              <a:ext cx="609177" cy="624102"/>
            </a:xfrm>
            <a:prstGeom prst="teardrop">
              <a:avLst/>
            </a:prstGeom>
            <a:solidFill>
              <a:srgbClr val="47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524328" y="2276871"/>
              <a:ext cx="432048" cy="37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rgbClr val="47D872"/>
                  </a:solidFill>
                </a:rPr>
                <a:t>1</a:t>
              </a:r>
              <a:endParaRPr lang="fr-FR" sz="2000" b="1" dirty="0">
                <a:solidFill>
                  <a:srgbClr val="47D872"/>
                </a:solidFill>
              </a:endParaRPr>
            </a:p>
          </p:txBody>
        </p:sp>
      </p:grpSp>
      <p:graphicFrame>
        <p:nvGraphicFramePr>
          <p:cNvPr id="24" name="Diagramme 23"/>
          <p:cNvGraphicFramePr/>
          <p:nvPr>
            <p:extLst>
              <p:ext uri="{D42A27DB-BD31-4B8C-83A1-F6EECF244321}">
                <p14:modId xmlns:p14="http://schemas.microsoft.com/office/powerpoint/2010/main" val="1570103875"/>
              </p:ext>
            </p:extLst>
          </p:nvPr>
        </p:nvGraphicFramePr>
        <p:xfrm>
          <a:off x="161667" y="980728"/>
          <a:ext cx="8370772" cy="448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71" y="1286827"/>
            <a:ext cx="1977092" cy="465198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71" y="2367969"/>
            <a:ext cx="1733726" cy="45283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78336"/>
            <a:ext cx="2286592" cy="454720"/>
          </a:xfrm>
          <a:prstGeom prst="rect">
            <a:avLst/>
          </a:prstGeom>
        </p:spPr>
      </p:pic>
      <p:grpSp>
        <p:nvGrpSpPr>
          <p:cNvPr id="39" name="Groupe 38"/>
          <p:cNvGrpSpPr/>
          <p:nvPr/>
        </p:nvGrpSpPr>
        <p:grpSpPr>
          <a:xfrm>
            <a:off x="4860032" y="4563219"/>
            <a:ext cx="3564233" cy="449957"/>
            <a:chOff x="4932040" y="4563219"/>
            <a:chExt cx="3564233" cy="449957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4563219"/>
              <a:ext cx="3348209" cy="449957"/>
            </a:xfrm>
            <a:prstGeom prst="rect">
              <a:avLst/>
            </a:prstGeom>
          </p:spPr>
        </p:pic>
        <p:sp>
          <p:nvSpPr>
            <p:cNvPr id="37" name="Flèche courbée vers le bas 36"/>
            <p:cNvSpPr/>
            <p:nvPr/>
          </p:nvSpPr>
          <p:spPr>
            <a:xfrm rot="16200000">
              <a:off x="4860032" y="4680185"/>
              <a:ext cx="360040" cy="21602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984548" y="5301208"/>
            <a:ext cx="7547890" cy="1409734"/>
            <a:chOff x="984548" y="5331634"/>
            <a:chExt cx="7547890" cy="1409734"/>
          </a:xfrm>
        </p:grpSpPr>
        <p:grpSp>
          <p:nvGrpSpPr>
            <p:cNvPr id="30" name="Groupe 29"/>
            <p:cNvGrpSpPr/>
            <p:nvPr/>
          </p:nvGrpSpPr>
          <p:grpSpPr>
            <a:xfrm>
              <a:off x="984548" y="5331634"/>
              <a:ext cx="7481774" cy="1409734"/>
              <a:chOff x="984548" y="5373216"/>
              <a:chExt cx="7481774" cy="119352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984548" y="5373216"/>
                <a:ext cx="7481774" cy="1193522"/>
              </a:xfrm>
              <a:prstGeom prst="rect">
                <a:avLst/>
              </a:prstGeom>
              <a:noFill/>
              <a:ln w="53975" cap="flat" cmpd="tri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r>
                  <a:rPr lang="fr-FR" b="1" dirty="0" smtClean="0">
                    <a:solidFill>
                      <a:schemeClr val="tx1"/>
                    </a:solidFill>
                  </a:rPr>
                  <a:t>            </a:t>
                </a:r>
                <a:endParaRPr lang="fr-F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" name="Groupe 28"/>
              <p:cNvGrpSpPr/>
              <p:nvPr/>
            </p:nvGrpSpPr>
            <p:grpSpPr>
              <a:xfrm>
                <a:off x="1187624" y="5949280"/>
                <a:ext cx="374130" cy="432125"/>
                <a:chOff x="1029518" y="5949280"/>
                <a:chExt cx="374130" cy="432125"/>
              </a:xfrm>
            </p:grpSpPr>
            <p:sp>
              <p:nvSpPr>
                <p:cNvPr id="26" name="Cylindre 25"/>
                <p:cNvSpPr/>
                <p:nvPr/>
              </p:nvSpPr>
              <p:spPr>
                <a:xfrm>
                  <a:off x="1115616" y="6115250"/>
                  <a:ext cx="288032" cy="266155"/>
                </a:xfrm>
                <a:prstGeom prst="ca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Flèche courbée vers le bas 26"/>
                <p:cNvSpPr/>
                <p:nvPr/>
              </p:nvSpPr>
              <p:spPr>
                <a:xfrm>
                  <a:off x="1029518" y="5949280"/>
                  <a:ext cx="302122" cy="165970"/>
                </a:xfrm>
                <a:prstGeom prst="curvedDown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" name="Ruban vers le haut 27"/>
              <p:cNvSpPr/>
              <p:nvPr/>
            </p:nvSpPr>
            <p:spPr>
              <a:xfrm>
                <a:off x="1115616" y="5534067"/>
                <a:ext cx="504056" cy="229880"/>
              </a:xfrm>
              <a:prstGeom prst="ribbon2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" name="ZoneTexte 4"/>
            <p:cNvSpPr txBox="1"/>
            <p:nvPr/>
          </p:nvSpPr>
          <p:spPr>
            <a:xfrm>
              <a:off x="1585054" y="5512580"/>
              <a:ext cx="6840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Identification</a:t>
              </a:r>
              <a:r>
                <a:rPr lang="fr-FR" dirty="0"/>
                <a:t> </a:t>
              </a:r>
              <a:r>
                <a:rPr lang="fr-FR" b="1" dirty="0" smtClean="0"/>
                <a:t>des chantiers </a:t>
              </a:r>
              <a:r>
                <a:rPr lang="fr-FR" dirty="0" smtClean="0"/>
                <a:t>: </a:t>
              </a:r>
              <a:r>
                <a:rPr lang="fr-FR" dirty="0"/>
                <a:t>zone 898 des notices </a:t>
              </a:r>
              <a:r>
                <a:rPr lang="fr-FR" dirty="0" smtClean="0"/>
                <a:t>d'autorité</a:t>
              </a:r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547663" y="5942974"/>
              <a:ext cx="6984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Récupération</a:t>
              </a:r>
              <a:r>
                <a:rPr lang="fr-FR" dirty="0"/>
                <a:t> : par voie habituelle des transferts réguliers (fichier C) dès lors que les notices bibliographiques (fichier A</a:t>
              </a:r>
              <a:r>
                <a:rPr lang="fr-FR" dirty="0" smtClean="0"/>
                <a:t>)</a:t>
              </a:r>
              <a:r>
                <a:rPr lang="fr-FR" dirty="0"/>
                <a:t> </a:t>
              </a:r>
              <a:r>
                <a:rPr lang="fr-FR" dirty="0" smtClean="0"/>
                <a:t>utilisent ces autorités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5050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813494" y="157283"/>
            <a:ext cx="7718945" cy="751437"/>
            <a:chOff x="2905338" y="-42396"/>
            <a:chExt cx="3507229" cy="1592131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2905338" y="-42396"/>
              <a:ext cx="3507229" cy="159213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0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2983059" y="35325"/>
              <a:ext cx="3351787" cy="14366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Vers un </a:t>
              </a:r>
              <a:r>
                <a:rPr lang="fr-FR" sz="2100" b="1" kern="1200" dirty="0" smtClean="0"/>
                <a:t>ordre unique de construction</a:t>
              </a:r>
              <a:r>
                <a:rPr lang="fr-FR" sz="2100" kern="1200" dirty="0" smtClean="0"/>
                <a:t> des chaînes d’indexation :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900" b="1" kern="1200" dirty="0" smtClean="0"/>
                <a:t>concept -- lieu -- temps </a:t>
              </a:r>
              <a:endParaRPr lang="fr-FR" sz="1900" b="1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532440" y="100600"/>
            <a:ext cx="655392" cy="3825491"/>
            <a:chOff x="8532440" y="100600"/>
            <a:chExt cx="655392" cy="3825491"/>
          </a:xfrm>
        </p:grpSpPr>
        <p:sp>
          <p:nvSpPr>
            <p:cNvPr id="7" name="Rectangle 6"/>
            <p:cNvSpPr/>
            <p:nvPr/>
          </p:nvSpPr>
          <p:spPr>
            <a:xfrm>
              <a:off x="8604448" y="755992"/>
              <a:ext cx="44525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I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L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endParaRPr lang="fr-F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9</a:t>
              </a:r>
              <a:r>
                <a:rPr lang="fr-FR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fr-FR" b="1" dirty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100600"/>
              <a:ext cx="655392" cy="655392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179512" y="260648"/>
            <a:ext cx="609177" cy="624102"/>
            <a:chOff x="7438231" y="2177617"/>
            <a:chExt cx="609177" cy="624102"/>
          </a:xfrm>
        </p:grpSpPr>
        <p:sp>
          <p:nvSpPr>
            <p:cNvPr id="18" name="Larme 17"/>
            <p:cNvSpPr/>
            <p:nvPr/>
          </p:nvSpPr>
          <p:spPr>
            <a:xfrm rot="2451948">
              <a:off x="7438231" y="2177617"/>
              <a:ext cx="609177" cy="624102"/>
            </a:xfrm>
            <a:prstGeom prst="teardrop">
              <a:avLst/>
            </a:prstGeom>
            <a:solidFill>
              <a:srgbClr val="47D8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524328" y="2276871"/>
              <a:ext cx="432048" cy="37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rgbClr val="47D872"/>
                  </a:solidFill>
                </a:rPr>
                <a:t>1</a:t>
              </a:r>
              <a:endParaRPr lang="fr-FR" sz="2000" b="1" dirty="0">
                <a:solidFill>
                  <a:srgbClr val="47D872"/>
                </a:solidFill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65448" y="1003787"/>
            <a:ext cx="1344465" cy="1937937"/>
            <a:chOff x="0" y="1543965"/>
            <a:chExt cx="1284204" cy="1834576"/>
          </a:xfrm>
        </p:grpSpPr>
        <p:sp>
          <p:nvSpPr>
            <p:cNvPr id="57" name="Chevron 56"/>
            <p:cNvSpPr/>
            <p:nvPr/>
          </p:nvSpPr>
          <p:spPr>
            <a:xfrm rot="5400000">
              <a:off x="-275186" y="1819151"/>
              <a:ext cx="1834576" cy="1284203"/>
            </a:xfrm>
            <a:prstGeom prst="chevron">
              <a:avLst/>
            </a:prstGeom>
            <a:solidFill>
              <a:srgbClr val="47D872"/>
            </a:solidFill>
            <a:ln>
              <a:solidFill>
                <a:srgbClr val="47D8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Chevron 4"/>
            <p:cNvSpPr/>
            <p:nvPr/>
          </p:nvSpPr>
          <p:spPr>
            <a:xfrm>
              <a:off x="1" y="2186067"/>
              <a:ext cx="1284203" cy="550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Juin/juill. 2019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 </a:t>
              </a:r>
              <a:r>
                <a:rPr lang="fr-FR" sz="1500" b="1" kern="1200" dirty="0" smtClean="0"/>
                <a:t>RETRO</a:t>
              </a:r>
              <a:r>
                <a:rPr lang="fr-FR" sz="1500" kern="1200" dirty="0" smtClean="0"/>
                <a:t> </a:t>
              </a:r>
              <a:r>
                <a:rPr lang="fr-FR" sz="1500" b="1" kern="1200" dirty="0" smtClean="0"/>
                <a:t>BIBLIOS</a:t>
              </a:r>
              <a:endParaRPr lang="fr-FR" sz="1500" b="1" kern="12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535723" y="3861048"/>
            <a:ext cx="6968486" cy="1418538"/>
            <a:chOff x="1535723" y="4258721"/>
            <a:chExt cx="6968486" cy="1318895"/>
          </a:xfrm>
        </p:grpSpPr>
        <p:grpSp>
          <p:nvGrpSpPr>
            <p:cNvPr id="14" name="Groupe 13"/>
            <p:cNvGrpSpPr/>
            <p:nvPr/>
          </p:nvGrpSpPr>
          <p:grpSpPr>
            <a:xfrm>
              <a:off x="1535723" y="4258721"/>
              <a:ext cx="6968486" cy="1318895"/>
              <a:chOff x="1535723" y="4258721"/>
              <a:chExt cx="6968486" cy="1318895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1535723" y="4258721"/>
                <a:ext cx="6968486" cy="1192474"/>
                <a:chOff x="1535723" y="4258721"/>
                <a:chExt cx="6968486" cy="1192474"/>
              </a:xfrm>
            </p:grpSpPr>
            <p:grpSp>
              <p:nvGrpSpPr>
                <p:cNvPr id="54" name="Groupe 53"/>
                <p:cNvGrpSpPr/>
                <p:nvPr/>
              </p:nvGrpSpPr>
              <p:grpSpPr>
                <a:xfrm>
                  <a:off x="1535723" y="4258721"/>
                  <a:ext cx="6968486" cy="1192474"/>
                  <a:chOff x="1284203" y="1543966"/>
                  <a:chExt cx="6968486" cy="1192474"/>
                </a:xfrm>
              </p:grpSpPr>
              <p:sp>
                <p:nvSpPr>
                  <p:cNvPr id="55" name="Arrondir un rectangle avec un coin du même côté 54"/>
                  <p:cNvSpPr/>
                  <p:nvPr/>
                </p:nvSpPr>
                <p:spPr>
                  <a:xfrm rot="5400000">
                    <a:off x="4172209" y="-1344040"/>
                    <a:ext cx="1192474" cy="6968486"/>
                  </a:xfrm>
                  <a:prstGeom prst="round2SameRect">
                    <a:avLst/>
                  </a:prstGeom>
                  <a:noFill/>
                  <a:ln>
                    <a:solidFill>
                      <a:srgbClr val="47D872"/>
                    </a:solidFill>
                  </a:ln>
                </p:spPr>
                <p:style>
                  <a:lnRef idx="2">
                    <a:scrgbClr r="0" g="0" b="0"/>
                  </a:lnRef>
                  <a:fillRef idx="1">
                    <a:scrgbClr r="0" g="0" b="0"/>
                  </a:fillRef>
                  <a:effectRef idx="0">
                    <a:schemeClr val="dk1">
                      <a:alpha val="90000"/>
                      <a:tint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56" name="Arrondir un rectangle avec un coin du même côté 6"/>
                  <p:cNvSpPr/>
                  <p:nvPr/>
                </p:nvSpPr>
                <p:spPr>
                  <a:xfrm>
                    <a:off x="1284203" y="1602178"/>
                    <a:ext cx="6910274" cy="107605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20904" tIns="10795" rIns="10795" bIns="10795" numCol="1" spcCol="1270" anchor="ctr" anchorCtr="0">
                    <a:noAutofit/>
                  </a:bodyPr>
                  <a:lstStyle/>
                  <a:p>
                    <a:pPr marL="171450" lvl="1" indent="-171450" algn="l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har char="••"/>
                    </a:pPr>
                    <a:r>
                      <a:rPr lang="fr-FR" sz="1700" b="1" kern="1200" dirty="0" smtClean="0"/>
                      <a:t>Retournement des chaînes d'indexation construites par éléments dans la zone 607 des notices bibliographiques </a:t>
                    </a:r>
                  </a:p>
                  <a:p>
                    <a:pPr marL="171450" lvl="1" indent="-171450" algn="l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har char="••"/>
                    </a:pPr>
                    <a:r>
                      <a:rPr lang="fr-FR" sz="1700" kern="1200" dirty="0" smtClean="0"/>
                      <a:t>~ 350 000 notices bibliographiques impactées</a:t>
                    </a:r>
                  </a:p>
                  <a:p>
                    <a:pPr marL="171450" lvl="1" indent="-171450" algn="l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har char="••"/>
                    </a:pPr>
                    <a:endParaRPr lang="fr-FR" sz="1700" kern="1200" dirty="0"/>
                  </a:p>
                  <a:p>
                    <a:pPr marL="171450" lvl="1" indent="-171450" algn="l" defTabSz="7556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har char="••"/>
                    </a:pPr>
                    <a:endParaRPr lang="fr-FR" sz="1700" kern="1200" dirty="0"/>
                  </a:p>
                </p:txBody>
              </p:sp>
            </p:grpSp>
            <p:pic>
              <p:nvPicPr>
                <p:cNvPr id="60" name="Image 5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3848" y="5126107"/>
                  <a:ext cx="5291771" cy="291076"/>
                </a:xfrm>
                <a:prstGeom prst="rect">
                  <a:avLst/>
                </a:prstGeom>
              </p:spPr>
            </p:pic>
          </p:grpSp>
          <p:sp>
            <p:nvSpPr>
              <p:cNvPr id="61" name="Flèche courbée vers le bas 60"/>
              <p:cNvSpPr/>
              <p:nvPr/>
            </p:nvSpPr>
            <p:spPr>
              <a:xfrm>
                <a:off x="5868143" y="4975421"/>
                <a:ext cx="1080121" cy="214761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lèche courbée vers le bas 61"/>
              <p:cNvSpPr/>
              <p:nvPr/>
            </p:nvSpPr>
            <p:spPr>
              <a:xfrm rot="10800000">
                <a:off x="5868142" y="5363586"/>
                <a:ext cx="1080121" cy="21403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3203848" y="5102802"/>
              <a:ext cx="340896" cy="3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165448" y="3861048"/>
            <a:ext cx="1344465" cy="1937937"/>
            <a:chOff x="0" y="1543965"/>
            <a:chExt cx="1284204" cy="1834576"/>
          </a:xfrm>
        </p:grpSpPr>
        <p:sp>
          <p:nvSpPr>
            <p:cNvPr id="72" name="Chevron 71"/>
            <p:cNvSpPr/>
            <p:nvPr/>
          </p:nvSpPr>
          <p:spPr>
            <a:xfrm rot="5400000">
              <a:off x="-275186" y="1819151"/>
              <a:ext cx="1834576" cy="1284203"/>
            </a:xfrm>
            <a:prstGeom prst="chevron">
              <a:avLst/>
            </a:prstGeom>
            <a:solidFill>
              <a:srgbClr val="47D872"/>
            </a:solidFill>
            <a:ln>
              <a:solidFill>
                <a:srgbClr val="47D8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3" name="Chevron 4"/>
            <p:cNvSpPr/>
            <p:nvPr/>
          </p:nvSpPr>
          <p:spPr>
            <a:xfrm>
              <a:off x="1" y="2186067"/>
              <a:ext cx="1284203" cy="550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Juillet/oct. 2019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kern="1200" dirty="0" smtClean="0"/>
                <a:t> </a:t>
              </a:r>
              <a:r>
                <a:rPr lang="fr-FR" sz="1500" b="1" kern="1200" dirty="0" smtClean="0"/>
                <a:t>RETRO</a:t>
              </a:r>
              <a:r>
                <a:rPr lang="fr-FR" sz="1500" kern="1200" dirty="0" smtClean="0"/>
                <a:t> </a:t>
              </a:r>
              <a:r>
                <a:rPr lang="fr-FR" sz="1500" b="1" kern="1200" dirty="0" smtClean="0"/>
                <a:t>BIBLIOS</a:t>
              </a:r>
              <a:endParaRPr lang="fr-FR" sz="1500" b="1" kern="1200" dirty="0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535723" y="981195"/>
            <a:ext cx="6968486" cy="1425998"/>
            <a:chOff x="1535723" y="981195"/>
            <a:chExt cx="6968486" cy="1425998"/>
          </a:xfrm>
        </p:grpSpPr>
        <p:grpSp>
          <p:nvGrpSpPr>
            <p:cNvPr id="80" name="Groupe 79"/>
            <p:cNvGrpSpPr/>
            <p:nvPr/>
          </p:nvGrpSpPr>
          <p:grpSpPr>
            <a:xfrm>
              <a:off x="1535723" y="981195"/>
              <a:ext cx="6968486" cy="1282566"/>
              <a:chOff x="3978658" y="-211463"/>
              <a:chExt cx="6968486" cy="1192474"/>
            </a:xfrm>
          </p:grpSpPr>
          <p:sp>
            <p:nvSpPr>
              <p:cNvPr id="82" name="Arrondir un rectangle avec un coin du même côté 81"/>
              <p:cNvSpPr/>
              <p:nvPr/>
            </p:nvSpPr>
            <p:spPr>
              <a:xfrm rot="5400000">
                <a:off x="6866664" y="-3099469"/>
                <a:ext cx="1192474" cy="6968486"/>
              </a:xfrm>
              <a:prstGeom prst="round2SameRect">
                <a:avLst/>
              </a:prstGeom>
              <a:noFill/>
              <a:ln>
                <a:solidFill>
                  <a:srgbClr val="47D87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dk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3" name="Arrondir un rectangle avec un coin du même côté 6"/>
              <p:cNvSpPr/>
              <p:nvPr/>
            </p:nvSpPr>
            <p:spPr>
              <a:xfrm>
                <a:off x="4017262" y="-132364"/>
                <a:ext cx="6910274" cy="10760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0904" tIns="10795" rIns="10795" bIns="10795" numCol="1" spcCol="1270" anchor="ctr" anchorCtr="0">
                <a:noAutofit/>
              </a:bodyPr>
              <a:lstStyle/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fr-FR" b="1" dirty="0"/>
                  <a:t>Traitement rétrospectif dans les notices bibliographiques suite au retournement des autorités préconstruites "lieu -- nom commun"</a:t>
                </a:r>
                <a:endParaRPr lang="fr-FR" dirty="0"/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r>
                  <a:rPr lang="fr-FR" dirty="0" smtClean="0"/>
                  <a:t>~ </a:t>
                </a:r>
                <a:r>
                  <a:rPr lang="fr-FR" dirty="0"/>
                  <a:t>370 000 notices bibliographiques impactées</a:t>
                </a:r>
              </a:p>
              <a:p>
                <a:pPr marL="171450" lvl="1" indent="-1714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1700" kern="1200" dirty="0"/>
              </a:p>
              <a:p>
                <a:pPr marL="171450" lvl="1" indent="-171450" algn="l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fr-FR" sz="1700" kern="1200" dirty="0"/>
              </a:p>
            </p:txBody>
          </p:sp>
        </p:grpSp>
        <p:grpSp>
          <p:nvGrpSpPr>
            <p:cNvPr id="84" name="Groupe 83"/>
            <p:cNvGrpSpPr/>
            <p:nvPr/>
          </p:nvGrpSpPr>
          <p:grpSpPr>
            <a:xfrm>
              <a:off x="4153767" y="1772817"/>
              <a:ext cx="4320480" cy="634376"/>
              <a:chOff x="3507914" y="1893545"/>
              <a:chExt cx="4880510" cy="688032"/>
            </a:xfrm>
          </p:grpSpPr>
          <p:pic>
            <p:nvPicPr>
              <p:cNvPr id="85" name="Image 8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5409" y="2060848"/>
                <a:ext cx="4873015" cy="307181"/>
              </a:xfrm>
              <a:prstGeom prst="rect">
                <a:avLst/>
              </a:prstGeom>
            </p:spPr>
          </p:pic>
          <p:sp>
            <p:nvSpPr>
              <p:cNvPr id="86" name="Flèche courbée vers le bas 85"/>
              <p:cNvSpPr/>
              <p:nvPr/>
            </p:nvSpPr>
            <p:spPr>
              <a:xfrm rot="10800000">
                <a:off x="5460115" y="2341037"/>
                <a:ext cx="1057445" cy="24054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lèche courbée vers le bas 86"/>
              <p:cNvSpPr/>
              <p:nvPr/>
            </p:nvSpPr>
            <p:spPr>
              <a:xfrm>
                <a:off x="5460118" y="1893545"/>
                <a:ext cx="1057444" cy="247314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507914" y="2060848"/>
                <a:ext cx="388351" cy="3303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6" name="Groupe 65"/>
          <p:cNvGrpSpPr/>
          <p:nvPr/>
        </p:nvGrpSpPr>
        <p:grpSpPr>
          <a:xfrm>
            <a:off x="1531819" y="5363983"/>
            <a:ext cx="7000621" cy="1376919"/>
            <a:chOff x="1547664" y="2636912"/>
            <a:chExt cx="7000621" cy="1376919"/>
          </a:xfrm>
        </p:grpSpPr>
        <p:sp>
          <p:nvSpPr>
            <p:cNvPr id="75" name="Rectangle 74"/>
            <p:cNvSpPr/>
            <p:nvPr/>
          </p:nvSpPr>
          <p:spPr>
            <a:xfrm>
              <a:off x="1547664" y="2636912"/>
              <a:ext cx="6866779" cy="1376919"/>
            </a:xfrm>
            <a:prstGeom prst="rect">
              <a:avLst/>
            </a:prstGeom>
            <a:noFill/>
            <a:ln w="53975" cap="flat" cmpd="tri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r>
                <a:rPr lang="fr-FR" b="1" dirty="0" smtClean="0">
                  <a:solidFill>
                    <a:schemeClr val="tx1"/>
                  </a:solidFill>
                </a:rPr>
                <a:t>           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2033459" y="3079934"/>
              <a:ext cx="63437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Récupération</a:t>
              </a:r>
              <a:r>
                <a:rPr lang="fr-FR" dirty="0"/>
                <a:t> </a:t>
              </a:r>
              <a:r>
                <a:rPr lang="fr-FR" dirty="0" smtClean="0"/>
                <a:t>: </a:t>
              </a:r>
              <a:r>
                <a:rPr lang="fr-FR" dirty="0"/>
                <a:t>par voie habituelle des transferts réguliers (fichier </a:t>
              </a:r>
              <a:r>
                <a:rPr lang="fr-FR" dirty="0" smtClean="0"/>
                <a:t>A) pour les établissements en "toute mise à jour" ; pour les établissements en "mise à jour propre" : demande d'export.</a:t>
              </a:r>
              <a:endParaRPr lang="fr-FR" dirty="0"/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1940889" y="2703724"/>
              <a:ext cx="6607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 Identification</a:t>
              </a:r>
              <a:r>
                <a:rPr lang="fr-FR" dirty="0"/>
                <a:t> </a:t>
              </a:r>
              <a:r>
                <a:rPr lang="fr-FR" b="1" dirty="0" smtClean="0"/>
                <a:t>du chantier </a:t>
              </a:r>
              <a:r>
                <a:rPr lang="fr-FR" dirty="0" smtClean="0"/>
                <a:t>: </a:t>
              </a:r>
              <a:r>
                <a:rPr lang="fr-FR" dirty="0"/>
                <a:t>zone 830 </a:t>
              </a:r>
              <a:r>
                <a:rPr lang="fr-FR" dirty="0" smtClean="0"/>
                <a:t>des notices bibliographiques</a:t>
              </a:r>
              <a:endParaRPr lang="fr-FR" dirty="0"/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1547664" y="2492896"/>
            <a:ext cx="7295257" cy="1175343"/>
            <a:chOff x="1547664" y="2636912"/>
            <a:chExt cx="7295257" cy="1175343"/>
          </a:xfrm>
        </p:grpSpPr>
        <p:sp>
          <p:nvSpPr>
            <p:cNvPr id="91" name="Rectangle 90"/>
            <p:cNvSpPr/>
            <p:nvPr/>
          </p:nvSpPr>
          <p:spPr>
            <a:xfrm>
              <a:off x="1547664" y="2636912"/>
              <a:ext cx="6866779" cy="1170297"/>
            </a:xfrm>
            <a:prstGeom prst="rect">
              <a:avLst/>
            </a:prstGeom>
            <a:noFill/>
            <a:ln w="53975" cap="flat" cmpd="tri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r>
                <a:rPr lang="fr-FR" b="1" dirty="0" smtClean="0">
                  <a:solidFill>
                    <a:schemeClr val="tx1"/>
                  </a:solidFill>
                </a:rPr>
                <a:t>           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92" name="Ruban vers le haut 91"/>
            <p:cNvSpPr/>
            <p:nvPr/>
          </p:nvSpPr>
          <p:spPr>
            <a:xfrm>
              <a:off x="1681182" y="2780927"/>
              <a:ext cx="442546" cy="245841"/>
            </a:xfrm>
            <a:prstGeom prst="ribbon2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ZoneTexte 92"/>
            <p:cNvSpPr txBox="1"/>
            <p:nvPr/>
          </p:nvSpPr>
          <p:spPr>
            <a:xfrm>
              <a:off x="2033459" y="3165924"/>
              <a:ext cx="6809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Récupération</a:t>
              </a:r>
              <a:r>
                <a:rPr lang="fr-FR" dirty="0"/>
                <a:t> </a:t>
              </a:r>
              <a:r>
                <a:rPr lang="fr-FR" dirty="0" smtClean="0"/>
                <a:t>: </a:t>
              </a:r>
              <a:r>
                <a:rPr lang="fr-FR" dirty="0">
                  <a:solidFill>
                    <a:srgbClr val="FF0000"/>
                  </a:solidFill>
                </a:rPr>
                <a:t>l</a:t>
              </a:r>
              <a:r>
                <a:rPr lang="fr-FR" dirty="0" smtClean="0">
                  <a:solidFill>
                    <a:srgbClr val="FF0000"/>
                  </a:solidFill>
                </a:rPr>
                <a:t>ot </a:t>
              </a:r>
              <a:r>
                <a:rPr lang="fr-FR" dirty="0">
                  <a:solidFill>
                    <a:srgbClr val="FF0000"/>
                  </a:solidFill>
                </a:rPr>
                <a:t>spécifique </a:t>
              </a:r>
              <a:r>
                <a:rPr lang="fr-FR" dirty="0" smtClean="0">
                  <a:solidFill>
                    <a:srgbClr val="FF0000"/>
                  </a:solidFill>
                </a:rPr>
                <a:t>non passé </a:t>
              </a:r>
              <a:r>
                <a:rPr lang="fr-FR" dirty="0">
                  <a:solidFill>
                    <a:srgbClr val="FF0000"/>
                  </a:solidFill>
                </a:rPr>
                <a:t>par les transferts </a:t>
              </a:r>
              <a:r>
                <a:rPr lang="fr-FR" dirty="0" smtClean="0">
                  <a:solidFill>
                    <a:srgbClr val="FF0000"/>
                  </a:solidFill>
                </a:rPr>
                <a:t>réguliers</a:t>
              </a:r>
              <a:r>
                <a:rPr lang="fr-FR" dirty="0">
                  <a:solidFill>
                    <a:srgbClr val="FF0000"/>
                  </a:solidFill>
                </a:rPr>
                <a:t> </a:t>
              </a:r>
            </a:p>
            <a:p>
              <a:r>
                <a:rPr lang="fr-FR" dirty="0">
                  <a:solidFill>
                    <a:srgbClr val="FF0000"/>
                  </a:solidFill>
                  <a:sym typeface="Wingdings" panose="05000000000000000000" pitchFamily="2" charset="2"/>
                </a:rPr>
                <a:t>	      f</a:t>
              </a:r>
              <a:r>
                <a:rPr lang="fr-FR" dirty="0">
                  <a:solidFill>
                    <a:srgbClr val="FF0000"/>
                  </a:solidFill>
                </a:rPr>
                <a:t>ourniture du produit sur demande via l'assistance</a:t>
              </a: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2012897" y="2716614"/>
              <a:ext cx="6453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 Identification</a:t>
              </a:r>
              <a:r>
                <a:rPr lang="fr-FR" dirty="0"/>
                <a:t> </a:t>
              </a:r>
              <a:r>
                <a:rPr lang="fr-FR" b="1" dirty="0" smtClean="0"/>
                <a:t>du chantier </a:t>
              </a:r>
              <a:r>
                <a:rPr lang="fr-FR" dirty="0" smtClean="0"/>
                <a:t>: </a:t>
              </a:r>
              <a:r>
                <a:rPr lang="fr-FR" dirty="0"/>
                <a:t>zone 830 </a:t>
              </a:r>
              <a:r>
                <a:rPr lang="fr-FR" dirty="0" smtClean="0"/>
                <a:t>des notices bibliographiques</a:t>
              </a:r>
              <a:endParaRPr lang="fr-FR" dirty="0"/>
            </a:p>
          </p:txBody>
        </p:sp>
      </p:grpSp>
      <p:sp>
        <p:nvSpPr>
          <p:cNvPr id="52" name="Ruban vers le haut 51"/>
          <p:cNvSpPr/>
          <p:nvPr/>
        </p:nvSpPr>
        <p:spPr>
          <a:xfrm>
            <a:off x="1592341" y="5487428"/>
            <a:ext cx="459379" cy="253926"/>
          </a:xfrm>
          <a:prstGeom prst="ribbon2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1619672" y="5874967"/>
            <a:ext cx="374130" cy="510406"/>
            <a:chOff x="1187624" y="5981629"/>
            <a:chExt cx="374130" cy="510406"/>
          </a:xfrm>
        </p:grpSpPr>
        <p:sp>
          <p:nvSpPr>
            <p:cNvPr id="64" name="Cylindre 63"/>
            <p:cNvSpPr/>
            <p:nvPr/>
          </p:nvSpPr>
          <p:spPr>
            <a:xfrm>
              <a:off x="1273722" y="6177665"/>
              <a:ext cx="288032" cy="31437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Flèche courbée vers le bas 64"/>
            <p:cNvSpPr/>
            <p:nvPr/>
          </p:nvSpPr>
          <p:spPr>
            <a:xfrm>
              <a:off x="1187624" y="5981629"/>
              <a:ext cx="302122" cy="196036"/>
            </a:xfrm>
            <a:prstGeom prst="curved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715390" y="2981763"/>
            <a:ext cx="374130" cy="510406"/>
            <a:chOff x="1187624" y="5981629"/>
            <a:chExt cx="374130" cy="510406"/>
          </a:xfrm>
        </p:grpSpPr>
        <p:sp>
          <p:nvSpPr>
            <p:cNvPr id="68" name="Cylindre 67"/>
            <p:cNvSpPr/>
            <p:nvPr/>
          </p:nvSpPr>
          <p:spPr>
            <a:xfrm>
              <a:off x="1273722" y="6177665"/>
              <a:ext cx="288032" cy="314370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Flèche courbée vers le bas 68"/>
            <p:cNvSpPr/>
            <p:nvPr/>
          </p:nvSpPr>
          <p:spPr>
            <a:xfrm>
              <a:off x="1187624" y="5981629"/>
              <a:ext cx="302122" cy="196036"/>
            </a:xfrm>
            <a:prstGeom prst="curved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8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272" y="299315"/>
            <a:ext cx="7707456" cy="7147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100" kern="1200" dirty="0" smtClean="0"/>
              <a:t>Vers un </a:t>
            </a:r>
            <a:r>
              <a:rPr lang="fr-FR" sz="2100" b="1" kern="1200" dirty="0" smtClean="0"/>
              <a:t>ordre unique de construction</a:t>
            </a:r>
            <a:r>
              <a:rPr lang="fr-FR" sz="2100" kern="1200" dirty="0" smtClean="0"/>
              <a:t> des chaînes d’indexation : 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900" b="1" kern="1200" dirty="0" smtClean="0"/>
              <a:t>concept -- lieu -- temps </a:t>
            </a:r>
            <a:endParaRPr lang="fr-FR" sz="1900" b="1" kern="1200" dirty="0"/>
          </a:p>
        </p:txBody>
      </p:sp>
      <p:grpSp>
        <p:nvGrpSpPr>
          <p:cNvPr id="9" name="Groupe 8"/>
          <p:cNvGrpSpPr/>
          <p:nvPr/>
        </p:nvGrpSpPr>
        <p:grpSpPr>
          <a:xfrm>
            <a:off x="718272" y="188641"/>
            <a:ext cx="7814167" cy="720080"/>
            <a:chOff x="2808738" y="3853844"/>
            <a:chExt cx="3564687" cy="1511014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2865031" y="3853844"/>
              <a:ext cx="3508394" cy="151101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808738" y="3927607"/>
              <a:ext cx="3490925" cy="1363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Vers la </a:t>
              </a:r>
              <a:r>
                <a:rPr lang="fr-FR" sz="2100" b="1" kern="1200" dirty="0" smtClean="0"/>
                <a:t>création de quatre référentiels distincts : 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b="1" kern="1200" dirty="0" smtClean="0"/>
                <a:t>concept, lieu, temps, </a:t>
              </a:r>
              <a:r>
                <a:rPr lang="fr-FR" b="1" dirty="0"/>
                <a:t>forme ou genre</a:t>
              </a:r>
              <a:endParaRPr lang="fr-FR" sz="1800" b="1" kern="120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532440" y="100600"/>
            <a:ext cx="655392" cy="3825491"/>
            <a:chOff x="8532440" y="100600"/>
            <a:chExt cx="655392" cy="3825491"/>
          </a:xfrm>
        </p:grpSpPr>
        <p:sp>
          <p:nvSpPr>
            <p:cNvPr id="13" name="Rectangle 12"/>
            <p:cNvSpPr/>
            <p:nvPr/>
          </p:nvSpPr>
          <p:spPr>
            <a:xfrm>
              <a:off x="8604448" y="755992"/>
              <a:ext cx="44525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B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I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L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A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endParaRPr lang="fr-F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0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</a:p>
            <a:p>
              <a:pPr algn="ctr"/>
              <a:r>
                <a:rPr lang="fr-F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9</a:t>
              </a:r>
              <a:r>
                <a:rPr lang="fr-FR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endParaRPr lang="fr-FR" b="1" dirty="0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100600"/>
              <a:ext cx="655392" cy="655392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186308" y="260648"/>
            <a:ext cx="609177" cy="624102"/>
            <a:chOff x="7438231" y="2177617"/>
            <a:chExt cx="609177" cy="624102"/>
          </a:xfrm>
        </p:grpSpPr>
        <p:sp>
          <p:nvSpPr>
            <p:cNvPr id="16" name="Larme 15"/>
            <p:cNvSpPr/>
            <p:nvPr/>
          </p:nvSpPr>
          <p:spPr>
            <a:xfrm rot="2451948">
              <a:off x="7438231" y="2177617"/>
              <a:ext cx="609177" cy="624102"/>
            </a:xfrm>
            <a:prstGeom prst="teardrop">
              <a:avLst/>
            </a:prstGeom>
            <a:solidFill>
              <a:srgbClr val="F79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524328" y="2276871"/>
              <a:ext cx="432048" cy="37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rgbClr val="F79646"/>
                  </a:solidFill>
                </a:rPr>
                <a:t>2</a:t>
              </a:r>
            </a:p>
          </p:txBody>
        </p:sp>
      </p:grp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1857306311"/>
              </p:ext>
            </p:extLst>
          </p:nvPr>
        </p:nvGraphicFramePr>
        <p:xfrm>
          <a:off x="213631" y="1844824"/>
          <a:ext cx="8252690" cy="1902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4" name="Groupe 33"/>
          <p:cNvGrpSpPr/>
          <p:nvPr/>
        </p:nvGrpSpPr>
        <p:grpSpPr>
          <a:xfrm>
            <a:off x="1547664" y="3645025"/>
            <a:ext cx="6984775" cy="1349988"/>
            <a:chOff x="1547664" y="4647548"/>
            <a:chExt cx="6984775" cy="1483011"/>
          </a:xfrm>
        </p:grpSpPr>
        <p:sp>
          <p:nvSpPr>
            <p:cNvPr id="35" name="Rectangle 34"/>
            <p:cNvSpPr/>
            <p:nvPr/>
          </p:nvSpPr>
          <p:spPr>
            <a:xfrm>
              <a:off x="1547664" y="4647548"/>
              <a:ext cx="6918658" cy="1483011"/>
            </a:xfrm>
            <a:prstGeom prst="rect">
              <a:avLst/>
            </a:prstGeom>
            <a:noFill/>
            <a:ln w="53975" cap="flat" cmpd="tri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</a:endParaRPr>
            </a:p>
            <a:p>
              <a:r>
                <a:rPr lang="fr-FR" b="1" dirty="0" smtClean="0">
                  <a:solidFill>
                    <a:schemeClr val="tx1"/>
                  </a:solidFill>
                </a:rPr>
                <a:t>           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1697569" y="4789455"/>
              <a:ext cx="6834870" cy="1123747"/>
              <a:chOff x="1697569" y="4789455"/>
              <a:chExt cx="6834870" cy="1123747"/>
            </a:xfrm>
          </p:grpSpPr>
          <p:sp>
            <p:nvSpPr>
              <p:cNvPr id="37" name="Ruban vers le haut 36"/>
              <p:cNvSpPr/>
              <p:nvPr/>
            </p:nvSpPr>
            <p:spPr>
              <a:xfrm>
                <a:off x="1697569" y="4833196"/>
                <a:ext cx="426159" cy="297869"/>
              </a:xfrm>
              <a:prstGeom prst="ribbon2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2051720" y="5507478"/>
                <a:ext cx="6480719" cy="405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Récupération</a:t>
                </a:r>
                <a:r>
                  <a:rPr lang="fr-FR" dirty="0" smtClean="0"/>
                  <a:t> : sans objet</a:t>
                </a:r>
                <a:endParaRPr lang="fr-FR" dirty="0"/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2045831" y="4789455"/>
                <a:ext cx="6270585" cy="405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b="1" dirty="0"/>
                  <a:t> Identification</a:t>
                </a:r>
                <a:r>
                  <a:rPr lang="fr-FR" dirty="0"/>
                  <a:t> </a:t>
                </a:r>
                <a:r>
                  <a:rPr lang="fr-FR" b="1" dirty="0" smtClean="0"/>
                  <a:t>du chantier </a:t>
                </a:r>
                <a:r>
                  <a:rPr lang="fr-FR" dirty="0" smtClean="0"/>
                  <a:t>: </a:t>
                </a:r>
                <a:r>
                  <a:rPr lang="fr-FR" dirty="0"/>
                  <a:t>zone </a:t>
                </a:r>
                <a:r>
                  <a:rPr lang="fr-FR" dirty="0" smtClean="0"/>
                  <a:t>898 des notices d'autorité</a:t>
                </a:r>
                <a:endParaRPr lang="fr-FR" dirty="0"/>
              </a:p>
            </p:txBody>
          </p:sp>
        </p:grpSp>
      </p:grpSp>
      <p:sp>
        <p:nvSpPr>
          <p:cNvPr id="19" name="Cylindre 18"/>
          <p:cNvSpPr/>
          <p:nvPr/>
        </p:nvSpPr>
        <p:spPr>
          <a:xfrm>
            <a:off x="1800837" y="4427096"/>
            <a:ext cx="288032" cy="310431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courbée vers le bas 19"/>
          <p:cNvSpPr/>
          <p:nvPr/>
        </p:nvSpPr>
        <p:spPr>
          <a:xfrm>
            <a:off x="1714739" y="4233472"/>
            <a:ext cx="302122" cy="216024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4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tat_x0020_du_x0020_document xmlns="9cb235b8-7541-4a6e-b886-1bf4192805bd">Document de travail</Etat_x0020_du_x0020_document>
    <Nom_x0020_de_x0020_la_x0020_formation xmlns="9cb235b8-7541-4a6e-b886-1bf4192805bd">A renseigner</Nom_x0020_de_x0020_la_x0020_formation>
    <TRI xmlns="9cb235b8-7541-4a6e-b886-1bf4192805bd">AFE</TRI>
    <Tags xmlns="9cb235b8-7541-4a6e-b886-1bf4192805bd" xsi:nil="true"/>
    <Structure xmlns="9cb235b8-7541-4a6e-b886-1bf4192805bd">ABES</Structure>
    <Type_x0020_de_x0020_document_x0020_standard xmlns="9cb235b8-7541-4a6e-b886-1bf4192805bd">Diaporama Formation</Type_x0020_de_x0020_document_x0020_standard>
    <Année xmlns="9cb235b8-7541-4a6e-b886-1bf4192805bd">2019</Année>
    <_DCDateCreated xmlns="http://schemas.microsoft.com/sharepoint/v3/fields">2019-09-30T22:00:00+00:00</_DCDateCreated>
    <Exaged_DocName xmlns="$ListId:Supports3;" xsi:nil="true"/>
    <Lieu_x0020_de_x0020_la_x0020_formation xmlns="9cb235b8-7541-4a6e-b886-1bf4192805bd">A renseigner</Lieu_x0020_de_x0020_la_x0020_formation>
    <N_x00b0__x0020_session xmlns="9cb235b8-7541-4a6e-b886-1bf4192805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ation PPT" ma:contentTypeID="0x010100505AF35FDCA54D2FA379F261E520FD37003BA607584A07684089D0538041E4120804070802004495013D04E6D140B0554904C0AFA86A" ma:contentTypeVersion="56" ma:contentTypeDescription="" ma:contentTypeScope="" ma:versionID="903553ba26d37d0d029be1487e126f4d">
  <xsd:schema xmlns:xsd="http://www.w3.org/2001/XMLSchema" xmlns:xs="http://www.w3.org/2001/XMLSchema" xmlns:p="http://schemas.microsoft.com/office/2006/metadata/properties" xmlns:ns2="9cb235b8-7541-4a6e-b886-1bf4192805bd" xmlns:ns3="http://schemas.microsoft.com/sharepoint/v3/fields" xmlns:ns4="$ListId:Supports3;" targetNamespace="http://schemas.microsoft.com/office/2006/metadata/properties" ma:root="true" ma:fieldsID="41921460d27663834ca7b725354b4743" ns2:_="" ns3:_="" ns4:_="">
    <xsd:import namespace="9cb235b8-7541-4a6e-b886-1bf4192805bd"/>
    <xsd:import namespace="http://schemas.microsoft.com/sharepoint/v3/fields"/>
    <xsd:import namespace="$ListId:Supports3;"/>
    <xsd:element name="properties">
      <xsd:complexType>
        <xsd:sequence>
          <xsd:element name="documentManagement">
            <xsd:complexType>
              <xsd:all>
                <xsd:element ref="ns2:Structure" minOccurs="0"/>
                <xsd:element ref="ns2:TRI" minOccurs="0"/>
                <xsd:element ref="ns2:Type_x0020_de_x0020_document_x0020_standard" minOccurs="0"/>
                <xsd:element ref="ns2:Etat_x0020_du_x0020_document" minOccurs="0"/>
                <xsd:element ref="ns2:Année" minOccurs="0"/>
                <xsd:element ref="ns3:_DCDateCreated" minOccurs="0"/>
                <xsd:element ref="ns2:Tags" minOccurs="0"/>
                <xsd:element ref="ns2:Lieu_x0020_de_x0020_la_x0020_formation" minOccurs="0"/>
                <xsd:element ref="ns2:N_x00b0__x0020_session" minOccurs="0"/>
                <xsd:element ref="ns4:Exaged_DocName" minOccurs="0"/>
                <xsd:element ref="ns2:Nom_x0020_de_x0020_la_x0020_form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35b8-7541-4a6e-b886-1bf4192805bd" elementFormDefault="qualified">
    <xsd:import namespace="http://schemas.microsoft.com/office/2006/documentManagement/types"/>
    <xsd:import namespace="http://schemas.microsoft.com/office/infopath/2007/PartnerControls"/>
    <xsd:element name="Structure" ma:index="2" nillable="true" ma:displayName="Structure émettrice" ma:default="ABES" ma:format="Dropdown" ma:indexed="true" ma:internalName="Structure">
      <xsd:simpleType>
        <xsd:restriction base="dms:Choice">
          <xsd:enumeration value="ABES"/>
          <xsd:enumeration value="ADBU"/>
          <xsd:enumeration value="AMUE"/>
          <xsd:enumeration value="ANR"/>
          <xsd:enumeration value="BNF"/>
          <xsd:enumeration value="CERL"/>
          <xsd:enumeration value="CNRS"/>
          <xsd:enumeration value="CNRS-DIST"/>
          <xsd:enumeration value="Couperin"/>
          <xsd:enumeration value="Cellule budgétaire"/>
          <xsd:enumeration value="Cellule Communication"/>
          <xsd:enumeration value="Cellule Qualité"/>
          <xsd:enumeration value="CINES"/>
          <xsd:enumeration value="CRFCB"/>
          <xsd:enumeration value="CTLes"/>
          <xsd:enumeration value="DART"/>
          <xsd:enumeration value="DEP"/>
          <xsd:enumeration value="Direction"/>
          <xsd:enumeration value="DSG"/>
          <xsd:enumeration value="DSG - PACT"/>
          <xsd:enumeration value="DSG - Finances"/>
          <xsd:enumeration value="DSG - RH"/>
          <xsd:enumeration value="DSG - Secrétariat"/>
          <xsd:enumeration value="Dept ADELE"/>
          <xsd:enumeration value="DSI"/>
          <xsd:enumeration value="DSI - P2I"/>
          <xsd:enumeration value="DSI - PEM"/>
          <xsd:enumeration value="DSI - PSD"/>
          <xsd:enumeration value="DSI - PSIR"/>
          <xsd:enumeration value="DSIN - SSGI"/>
          <xsd:enumeration value="DSR"/>
          <xsd:enumeration value="DSR - Méta"/>
          <xsd:enumeration value="DSR - PFD"/>
          <xsd:enumeration value="DSR - PGC"/>
          <xsd:enumeration value="DSR - PGR"/>
          <xsd:enumeration value="DSR - PIT"/>
          <xsd:enumeration value="FILL"/>
          <xsd:enumeration value="INIST"/>
          <xsd:enumeration value="ISSN"/>
          <xsd:enumeration value="LIRM"/>
          <xsd:enumeration value="MCC"/>
          <xsd:enumeration value="MESR"/>
          <xsd:enumeration value="Mission évaluation"/>
          <xsd:enumeration value="Mission Normalisation"/>
          <xsd:enumeration value="Mission PEB"/>
          <xsd:enumeration value="Missions Projets Européens"/>
          <xsd:enumeration value="Mission Ressources Electroniques"/>
          <xsd:enumeration value="Mission Rétroconversion"/>
          <xsd:enumeration value="Mission SGB mutualisé"/>
          <xsd:enumeration value="Mission Sudoc PS"/>
          <xsd:enumeration value="Mission Thèses"/>
          <xsd:enumeration value="OCLC"/>
          <xsd:enumeration value="Réseau Calames"/>
          <xsd:enumeration value="Réseau Sudoc"/>
          <xsd:enumeration value="Réseau Sudoc-PS"/>
          <xsd:enumeration value="Réseau thèses"/>
          <xsd:enumeration value="RNSR"/>
          <xsd:enumeration value="Autre"/>
        </xsd:restriction>
      </xsd:simpleType>
    </xsd:element>
    <xsd:element name="TRI" ma:index="3" nillable="true" ma:displayName="Trigramme" ma:default="A renseigner" ma:format="Dropdown" ma:internalName="TRI">
      <xsd:simpleType>
        <xsd:restriction base="dms:Choice">
          <xsd:enumeration value="A renseigner"/>
          <xsd:enumeration value="ACT"/>
          <xsd:enumeration value="AFE"/>
          <xsd:enumeration value="AHE"/>
          <xsd:enumeration value="AJL"/>
          <xsd:enumeration value="ALM"/>
          <xsd:enumeration value="ALP"/>
          <xsd:enumeration value="AMZ"/>
          <xsd:enumeration value="BBR"/>
          <xsd:enumeration value="BEB"/>
          <xsd:enumeration value="BDE"/>
          <xsd:enumeration value="BML"/>
          <xsd:enumeration value="BTS"/>
          <xsd:enumeration value="CAD"/>
          <xsd:enumeration value="CBD"/>
          <xsd:enumeration value="CCI"/>
          <xsd:enumeration value="CDT"/>
          <xsd:enumeration value="CFY"/>
          <xsd:enumeration value="CLY"/>
          <xsd:enumeration value="CMC"/>
          <xsd:enumeration value="COU"/>
          <xsd:enumeration value="CPD"/>
          <xsd:enumeration value="CST"/>
          <xsd:enumeration value="DAN"/>
          <xsd:enumeration value="DBZ"/>
          <xsd:enumeration value="DED"/>
          <xsd:enumeration value="DOO"/>
          <xsd:enumeration value="DRY"/>
          <xsd:enumeration value="DSA"/>
          <xsd:enumeration value="ECU"/>
          <xsd:enumeration value="ECT"/>
          <xsd:enumeration value="EHR"/>
          <xsd:enumeration value="EMS"/>
          <xsd:enumeration value="ERM"/>
          <xsd:enumeration value="FBE"/>
          <xsd:enumeration value="FBT"/>
          <xsd:enumeration value="FCR"/>
          <xsd:enumeration value="FBR"/>
          <xsd:enumeration value="FML"/>
          <xsd:enumeration value="FPX"/>
          <xsd:enumeration value="GLT"/>
          <xsd:enumeration value="HLE"/>
          <xsd:enumeration value="HST"/>
          <xsd:enumeration value="IAN"/>
          <xsd:enumeration value="ILU"/>
          <xsd:enumeration value="IMN"/>
          <xsd:enumeration value="IMR"/>
          <xsd:enumeration value="JBN"/>
          <xsd:enumeration value="JCE"/>
          <xsd:enumeration value="JFH"/>
          <xsd:enumeration value="JFZ"/>
          <xsd:enumeration value="JGT"/>
          <xsd:enumeration value="JHN"/>
          <xsd:enumeration value="JKN"/>
          <xsd:enumeration value="JLR"/>
          <xsd:enumeration value="JLP"/>
          <xsd:enumeration value="JMF"/>
          <xsd:enumeration value="JML"/>
          <xsd:enumeration value="JNO"/>
          <xsd:enumeration value="JPA"/>
          <xsd:enumeration value="JVK"/>
          <xsd:enumeration value="KGX"/>
          <xsd:enumeration value="KMI"/>
          <xsd:enumeration value="LBL"/>
          <xsd:enumeration value="LBT"/>
          <xsd:enumeration value="LJZ"/>
          <xsd:enumeration value="LNA"/>
          <xsd:enumeration value="LPL"/>
          <xsd:enumeration value="MBA"/>
          <xsd:enumeration value="MBN"/>
          <xsd:enumeration value="MBT"/>
          <xsd:enumeration value="MCN"/>
          <xsd:enumeration value="MCO"/>
          <xsd:enumeration value="MCR"/>
          <xsd:enumeration value="MCS"/>
          <xsd:enumeration value="MGD"/>
          <xsd:enumeration value="MGT"/>
          <xsd:enumeration value="MGX"/>
          <xsd:enumeration value="MJN"/>
          <xsd:enumeration value="MLD"/>
          <xsd:enumeration value="MLP"/>
          <xsd:enumeration value="MPD"/>
          <xsd:enumeration value="MPN"/>
          <xsd:enumeration value="MPR"/>
          <xsd:enumeration value="MPT"/>
          <xsd:enumeration value="MRX"/>
          <xsd:enumeration value="MSR"/>
          <xsd:enumeration value="MTE"/>
          <xsd:enumeration value="NBD"/>
          <xsd:enumeration value="NBT"/>
          <xsd:enumeration value="OCN"/>
          <xsd:enumeration value="OKI"/>
          <xsd:enumeration value="OMZ"/>
          <xsd:enumeration value="ORX"/>
          <xsd:enumeration value="PDZ"/>
          <xsd:enumeration value="PFK"/>
          <xsd:enumeration value="PLP"/>
          <xsd:enumeration value="PMA"/>
          <xsd:enumeration value="PMI"/>
          <xsd:enumeration value="PML"/>
          <xsd:enumeration value="PPN"/>
          <xsd:enumeration value="PPO"/>
          <xsd:enumeration value="PPS"/>
          <xsd:enumeration value="RBD"/>
          <xsd:enumeration value="RJD"/>
          <xsd:enumeration value="ROA"/>
          <xsd:enumeration value="RPA"/>
          <xsd:enumeration value="RPT"/>
          <xsd:enumeration value="SBL"/>
          <xsd:enumeration value="SDT"/>
          <xsd:enumeration value="SGT"/>
          <xsd:enumeration value="SGY"/>
          <xsd:enumeration value="SPE"/>
          <xsd:enumeration value="SPR"/>
          <xsd:enumeration value="SRY"/>
          <xsd:enumeration value="TCN"/>
          <xsd:enumeration value="TDN"/>
          <xsd:enumeration value="TFU"/>
          <xsd:enumeration value="TMX"/>
          <xsd:enumeration value="VGO"/>
          <xsd:enumeration value="VSA"/>
          <xsd:enumeration value="YBN"/>
          <xsd:enumeration value="YDD"/>
          <xsd:enumeration value="YNS"/>
        </xsd:restriction>
      </xsd:simpleType>
    </xsd:element>
    <xsd:element name="Type_x0020_de_x0020_document_x0020_standard" ma:index="4" nillable="true" ma:displayName="Type de document" ma:default="A renseigner" ma:format="Dropdown" ma:internalName="Type_x0020_de_x0020_document_x0020_standard">
      <xsd:simpleType>
        <xsd:restriction base="dms:Choice">
          <xsd:enumeration value="A renseigner"/>
          <xsd:enumeration value="Acte d'engagement"/>
          <xsd:enumeration value="Affichette porte"/>
          <xsd:enumeration value="Annexe"/>
          <xsd:enumeration value="Annexe 2"/>
          <xsd:enumeration value="Annuaire"/>
          <xsd:enumeration value="Avenant"/>
          <xsd:enumeration value="Avenant au marché"/>
          <xsd:enumeration value="BE"/>
          <xsd:enumeration value="Bon de livraison"/>
          <xsd:enumeration value="Brochure commerciale"/>
          <xsd:enumeration value="CCAP"/>
          <xsd:enumeration value="CCTP"/>
          <xsd:enumeration value="Chevalet"/>
          <xsd:enumeration value="Chrono"/>
          <xsd:enumeration value="Compte-rendu réunion"/>
          <xsd:enumeration value="Convention"/>
          <xsd:enumeration value="Courrier"/>
          <xsd:enumeration value="DC 1"/>
          <xsd:enumeration value="DC 2"/>
          <xsd:enumeration value="Demande de précisions"/>
          <xsd:enumeration value="Devis"/>
          <xsd:enumeration value="Diaporama Formation"/>
          <xsd:enumeration value="Documentation fonctionnelle"/>
          <xsd:enumeration value="Documentation technique"/>
          <xsd:enumeration value="Dossier de candidature"/>
          <xsd:enumeration value="Dossier d'exploitation"/>
          <xsd:enumeration value="Dossier de spécifications"/>
          <xsd:enumeration value="Dossier de recette"/>
          <xsd:enumeration value="Enquête"/>
          <xsd:enumeration value="Etiquette"/>
          <xsd:enumeration value="Etude"/>
          <xsd:enumeration value="Fiche application"/>
          <xsd:enumeration value="Fiche formateur"/>
          <xsd:enumeration value="Fiche projet"/>
          <xsd:enumeration value="Licence"/>
          <xsd:enumeration value="Manuel"/>
          <xsd:enumeration value="Norme"/>
          <xsd:enumeration value="Note"/>
          <xsd:enumeration value="Notification"/>
          <xsd:enumeration value="Notification rejet"/>
          <xsd:enumeration value="Ordre du jour réunion"/>
          <xsd:enumeration value="Organigramme"/>
          <xsd:enumeration value="Ouverture de plis"/>
          <xsd:enumeration value="Plan de formation"/>
          <xsd:enumeration value="Plan de communication"/>
          <xsd:enumeration value="Plaquette - brochure"/>
          <xsd:enumeration value="Présentation - Communication"/>
          <xsd:enumeration value="Procédure"/>
          <xsd:enumeration value="Programme (formation)"/>
          <xsd:enumeration value="Rapport"/>
          <xsd:enumeration value="Rapport d'activité"/>
          <xsd:enumeration value="Rapport de présentation"/>
          <xsd:enumeration value="Reconduction"/>
          <xsd:enumeration value="Revue application"/>
          <xsd:enumeration value="Support"/>
          <xsd:enumeration value="Tableau de bord"/>
          <xsd:enumeration value="Tableau de suivi"/>
          <xsd:enumeration value="TP Formation"/>
          <xsd:enumeration value="TP jeu1"/>
          <xsd:enumeration value="TP jeu2"/>
          <xsd:enumeration value="TP jeu3"/>
          <xsd:enumeration value="Tp jeu corsé"/>
          <xsd:enumeration value="Autre"/>
        </xsd:restriction>
      </xsd:simpleType>
    </xsd:element>
    <xsd:element name="Etat_x0020_du_x0020_document" ma:index="5" nillable="true" ma:displayName="Etat du document" ma:format="Dropdown" ma:internalName="Etat_x0020_du_x0020_document">
      <xsd:simpleType>
        <xsd:restriction base="dms:Choice">
          <xsd:enumeration value="Brouillon"/>
          <xsd:enumeration value="Document de travail"/>
          <xsd:enumeration value="Document préparatoire"/>
          <xsd:enumeration value="A valider"/>
          <xsd:enumeration value="Validé"/>
          <xsd:enumeration value="Diffusé"/>
          <xsd:enumeration value="Applicable"/>
          <xsd:enumeration value="Publié"/>
          <xsd:enumeration value="Périmé"/>
          <xsd:enumeration value="Version finale à conserver"/>
        </xsd:restriction>
      </xsd:simpleType>
    </xsd:element>
    <xsd:element name="Année" ma:index="6" nillable="true" ma:displayName="Année" ma:default="A renseigner" ma:format="Dropdown" ma:internalName="Ann_x00e9_e">
      <xsd:simpleType>
        <xsd:restriction base="dms:Choice">
          <xsd:enumeration value="A renseigner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</xsd:restriction>
      </xsd:simpleType>
    </xsd:element>
    <xsd:element name="Tags" ma:index="10" nillable="true" ma:displayName="Tags" ma:internalName="Tags">
      <xsd:simpleType>
        <xsd:restriction base="dms:Text">
          <xsd:maxLength value="255"/>
        </xsd:restriction>
      </xsd:simpleType>
    </xsd:element>
    <xsd:element name="Lieu_x0020_de_x0020_la_x0020_formation" ma:index="11" nillable="true" ma:displayName="Lieu de la formation" ma:default="A renseigner" ma:format="Dropdown" ma:internalName="Lieu_x0020_de_x0020_la_x0020_formation">
      <xsd:simpleType>
        <xsd:restriction base="dms:Choice">
          <xsd:enumeration value="A renseigner"/>
          <xsd:enumeration value="Montpellier"/>
          <xsd:enumeration value="Paris"/>
        </xsd:restriction>
      </xsd:simpleType>
    </xsd:element>
    <xsd:element name="N_x00b0__x0020_session" ma:index="12" nillable="true" ma:displayName="N° session" ma:internalName="N_x00B0__x0020_session" ma:readOnly="false">
      <xsd:simpleType>
        <xsd:restriction base="dms:Text">
          <xsd:maxLength value="250"/>
        </xsd:restriction>
      </xsd:simpleType>
    </xsd:element>
    <xsd:element name="Nom_x0020_de_x0020_la_x0020_formation" ma:index="20" nillable="true" ma:displayName="Liste des formations" ma:default="A renseigner" ma:format="Dropdown" ma:internalName="Nom_x0020_de_x0020_la_x0020_formation">
      <xsd:simpleType>
        <xsd:restriction base="dms:Choice">
          <xsd:enumeration value="A renseigner"/>
          <xsd:enumeration value="Calames"/>
          <xsd:enumeration value="Collègues"/>
          <xsd:enumeration value="Coordi"/>
          <xsd:enumeration value="Coraut"/>
          <xsd:enumeration value="Immersion"/>
          <xsd:enumeration value="INIT"/>
          <xsd:enumeration value="Moodle"/>
          <xsd:enumeration value="RespCR"/>
          <xsd:enumeration value="STAR"/>
          <xsd:enumeration value="SUPEB"/>
          <xsd:enumeration value="WebDewey"/>
          <xsd:enumeration value="Webstats"/>
          <xsd:enumeration value="WinIBW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7" nillable="true" ma:displayName="Date de création" ma:default="[today]" ma:description="Date à laquelle la ressource a été créée" ma:format="DateOnly" ma:internalName="_DCDateCrea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upports3;" elementFormDefault="qualified">
    <xsd:import namespace="http://schemas.microsoft.com/office/2006/documentManagement/types"/>
    <xsd:import namespace="http://schemas.microsoft.com/office/infopath/2007/PartnerControls"/>
    <xsd:element name="Exaged_DocName" ma:index="14" nillable="true" ma:displayName="Nom du document" ma:hidden="true" ma:internalName="Exaged_Doc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8" ma:displayName="Commentaires"/>
        <xsd:element name="keywords" minOccurs="0" maxOccurs="1" type="xsd:string" ma:index="9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D3DA22-16E7-418E-A1F2-1C90A5F308B5}">
  <ds:schemaRefs>
    <ds:schemaRef ds:uri="http://schemas.microsoft.com/office/2006/metadata/properties"/>
    <ds:schemaRef ds:uri="http://schemas.microsoft.com/office/infopath/2007/PartnerControls"/>
    <ds:schemaRef ds:uri="9cb235b8-7541-4a6e-b886-1bf4192805bd"/>
    <ds:schemaRef ds:uri="http://schemas.microsoft.com/sharepoint/v3/fields"/>
    <ds:schemaRef ds:uri="$ListId:Supports3;"/>
  </ds:schemaRefs>
</ds:datastoreItem>
</file>

<file path=customXml/itemProps2.xml><?xml version="1.0" encoding="utf-8"?>
<ds:datastoreItem xmlns:ds="http://schemas.openxmlformats.org/officeDocument/2006/customXml" ds:itemID="{93699B52-1B20-406B-8BFE-CA05A599F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235b8-7541-4a6e-b886-1bf4192805bd"/>
    <ds:schemaRef ds:uri="http://schemas.microsoft.com/sharepoint/v3/fields"/>
    <ds:schemaRef ds:uri="$ListId:Supports3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3C7513-14A8-4550-AEDA-C4E9602D4A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4762</TotalTime>
  <Words>2742</Words>
  <Application>Microsoft Office PowerPoint</Application>
  <PresentationFormat>Affichage à l'écran (4:3)</PresentationFormat>
  <Paragraphs>383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plan</vt:lpstr>
      <vt:lpstr>LA réforme rameau… c’est quoi déjà ?</vt:lpstr>
      <vt:lpstr>Présentation PowerPoint</vt:lpstr>
      <vt:lpstr>BILAN DES CHANTIERS Réalisés dans le SUDOC en 2019 </vt:lpstr>
      <vt:lpstr>Présentation PowerPoint</vt:lpstr>
      <vt:lpstr>Présentation PowerPoint</vt:lpstr>
      <vt:lpstr>Présentation PowerPoint</vt:lpstr>
      <vt:lpstr>Présentation PowerPoint</vt:lpstr>
      <vt:lpstr>PRESENTATION des CHANTIERS a venir HORIZON 2020</vt:lpstr>
      <vt:lpstr>Présentation PowerPoint</vt:lpstr>
      <vt:lpstr>Présentation PowerPoint</vt:lpstr>
      <vt:lpstr>Présentation PowerPoint</vt:lpstr>
      <vt:lpstr>Présentation PowerPoint</vt:lpstr>
      <vt:lpstr>L’ABES VOUS ACCOMPAGNE…</vt:lpstr>
      <vt:lpstr>Présentation PowerPoint</vt:lpstr>
      <vt:lpstr>… et L’ABES VOUS écoute </vt:lpstr>
      <vt:lpstr>Présentation PowerPoint</vt:lpstr>
    </vt:vector>
  </TitlesOfParts>
  <Company>ABES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RDV experts Rameau_bilan chantiers 2019_oct 2019</dc:title>
  <dc:creator>Olivier Kosinski</dc:creator>
  <cp:keywords/>
  <dc:description/>
  <cp:lastModifiedBy>Olivier Kosinski</cp:lastModifiedBy>
  <cp:revision>728</cp:revision>
  <cp:lastPrinted>2019-10-16T10:05:56Z</cp:lastPrinted>
  <dcterms:created xsi:type="dcterms:W3CDTF">2014-12-08T14:08:59Z</dcterms:created>
  <dcterms:modified xsi:type="dcterms:W3CDTF">2019-10-17T12:24:35Z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0x010100505AF35FDCA54D2FA379F261E520FD37003BA607584A07684089D0538041E4120804070802004495013D04E6D140B0554904C0AFA86A</vt:lpwstr>
  </property>
  <property fmtid="{D5CDD505-2E9C-101B-9397-08002B2CF9AE}" pid="3" name="Nom du marché">
    <vt:lpwstr>A renseigner</vt:lpwstr>
  </property>
  <property fmtid="{D5CDD505-2E9C-101B-9397-08002B2CF9AE}" pid="4" name="Type spec">
    <vt:lpwstr>;#A renseigner;#</vt:lpwstr>
  </property>
  <property fmtid="{D5CDD505-2E9C-101B-9397-08002B2CF9AE}" pid="5" name="Type de document technique">
    <vt:lpwstr>A renseigner</vt:lpwstr>
  </property>
  <property fmtid="{D5CDD505-2E9C-101B-9397-08002B2CF9AE}" pid="6" name="Sujet convention">
    <vt:lpwstr>A renseigner</vt:lpwstr>
  </property>
</Properties>
</file>