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sldIdLst>
    <p:sldId id="256" r:id="rId5"/>
    <p:sldId id="258" r:id="rId6"/>
    <p:sldId id="259" r:id="rId7"/>
    <p:sldId id="308" r:id="rId8"/>
    <p:sldId id="272" r:id="rId9"/>
    <p:sldId id="260" r:id="rId10"/>
    <p:sldId id="273" r:id="rId11"/>
    <p:sldId id="274" r:id="rId12"/>
    <p:sldId id="277" r:id="rId13"/>
    <p:sldId id="278" r:id="rId14"/>
    <p:sldId id="279" r:id="rId15"/>
    <p:sldId id="280" r:id="rId16"/>
    <p:sldId id="281" r:id="rId17"/>
    <p:sldId id="307" r:id="rId18"/>
    <p:sldId id="306" r:id="rId19"/>
    <p:sldId id="263" r:id="rId20"/>
    <p:sldId id="262" r:id="rId21"/>
    <p:sldId id="293" r:id="rId22"/>
    <p:sldId id="295" r:id="rId23"/>
    <p:sldId id="296" r:id="rId24"/>
    <p:sldId id="297" r:id="rId25"/>
    <p:sldId id="299" r:id="rId26"/>
    <p:sldId id="304" r:id="rId27"/>
    <p:sldId id="302" r:id="rId28"/>
    <p:sldId id="269" r:id="rId29"/>
    <p:sldId id="268" r:id="rId3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lhem Addoun" initials="IA" lastIdx="4" clrIdx="0">
    <p:extLst>
      <p:ext uri="{19B8F6BF-5375-455C-9EA6-DF929625EA0E}">
        <p15:presenceInfo xmlns:p15="http://schemas.microsoft.com/office/powerpoint/2012/main" userId="S-1-5-21-116659660-2524593236-2569697501-1303" providerId="AD"/>
      </p:ext>
    </p:extLst>
  </p:cmAuthor>
  <p:cmAuthor id="2" name="Laurent Piquemal" initials="LP" lastIdx="5" clrIdx="1">
    <p:extLst>
      <p:ext uri="{19B8F6BF-5375-455C-9EA6-DF929625EA0E}">
        <p15:presenceInfo xmlns:p15="http://schemas.microsoft.com/office/powerpoint/2012/main" userId="S-1-5-21-116659660-2524593236-2569697501-11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C50A"/>
    <a:srgbClr val="FFCCFF"/>
    <a:srgbClr val="D50951"/>
    <a:srgbClr val="FF3300"/>
    <a:srgbClr val="1E2B62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28" autoAdjust="0"/>
  </p:normalViewPr>
  <p:slideViewPr>
    <p:cSldViewPr>
      <p:cViewPr varScale="1">
        <p:scale>
          <a:sx n="95" d="100"/>
          <a:sy n="95" d="100"/>
        </p:scale>
        <p:origin x="20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117C9-DC69-4474-95AE-B5B905E0C089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E5AB4-6DAB-460B-B1F2-D187681C3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21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195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766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128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658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118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523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6182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321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944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390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438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200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B2254C-B2CA-47D4-BFD4-19CC24CAB27B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977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8330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7426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5641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3044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84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79540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539A91-674E-4F70-A4A9-5F92CE3A298B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622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200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983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41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084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25/09/2014</a:t>
            </a: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09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sz="1200" dirty="0" smtClean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04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200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303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9528-1A58-4969-9116-9112179BDA15}" type="datetime1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96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E25C9-5CFF-438C-BD15-F614C241F380}" type="datetime1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74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2E4D-1080-4A50-824E-1F5F4CB4EE51}" type="datetime1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85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98BA-FE2C-4500-BACD-062CF23F6095}" type="datetime1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61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6C074-4D0B-4D50-A153-A188B110B143}" type="datetime1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57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E9DE-CF8B-43A1-9B9E-997462D07C33}" type="datetime1">
              <a:rPr lang="fr-FR" smtClean="0"/>
              <a:t>28/11/2019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13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BCC1-BDC0-4633-B648-0D448456906B}" type="datetime1">
              <a:rPr lang="fr-FR" smtClean="0"/>
              <a:t>28/11/2019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05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1537E-2790-4558-93EA-74E17FA88EB1}" type="datetime1">
              <a:rPr lang="fr-FR" smtClean="0"/>
              <a:t>28/11/2019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54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772C-96E7-4E93-B756-AFE42D059AB1}" type="datetime1">
              <a:rPr lang="fr-FR" smtClean="0"/>
              <a:t>28/11/2019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3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5514-FA93-4BDB-8C07-381F0DD17C53}" type="datetime1">
              <a:rPr lang="fr-FR" smtClean="0"/>
              <a:t>28/11/2019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03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15BA-C67D-4E11-8088-581E977F57F3}" type="datetime1">
              <a:rPr lang="fr-FR" smtClean="0"/>
              <a:t>28/11/2019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4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D3169-7D3A-48EE-ABA5-58F1B2495129}" type="datetime1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30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hyperlink" Target="http://moodle.abes.f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ubipo.abes.fr/?s=frbr+sudoc" TargetMode="External"/><Relationship Id="rId5" Type="http://schemas.openxmlformats.org/officeDocument/2006/relationships/hyperlink" Target="http://documentation.abes.fr/sudoc/autres/SudocFRBR-ALGOCLC2.htm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cumentation.abes.fr/sudoc/autres/Srtucture-Tr_Correspondances-Zones_Bib.pdf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p.abes.fr/node/3?origine=sudocpro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2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1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32.png"/><Relationship Id="rId10" Type="http://schemas.openxmlformats.org/officeDocument/2006/relationships/image" Target="../media/image47.jpe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2.png"/><Relationship Id="rId4" Type="http://schemas.openxmlformats.org/officeDocument/2006/relationships/image" Target="../media/image49.PNG"/><Relationship Id="rId9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1.PNG"/><Relationship Id="rId7" Type="http://schemas.openxmlformats.org/officeDocument/2006/relationships/image" Target="../media/image6.jp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55.PNG"/><Relationship Id="rId5" Type="http://schemas.openxmlformats.org/officeDocument/2006/relationships/image" Target="../media/image32.png"/><Relationship Id="rId10" Type="http://schemas.openxmlformats.org/officeDocument/2006/relationships/image" Target="../media/image54.jpeg"/><Relationship Id="rId4" Type="http://schemas.openxmlformats.org/officeDocument/2006/relationships/image" Target="../media/image52.PNG"/><Relationship Id="rId9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8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oubipo.abes.fr/?s=frbr+sudoc" TargetMode="External"/><Relationship Id="rId4" Type="http://schemas.openxmlformats.org/officeDocument/2006/relationships/hyperlink" Target="http://documentation.abes.fr/sudoc/autres/SudocFRBR-ALGOCLC2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684213" y="536565"/>
            <a:ext cx="7772400" cy="1226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fr-FR" b="1" dirty="0" smtClean="0">
              <a:solidFill>
                <a:srgbClr val="1E2B62"/>
              </a:solidFill>
            </a:endParaRPr>
          </a:p>
          <a:p>
            <a:pPr>
              <a:defRPr/>
            </a:pPr>
            <a:r>
              <a:rPr lang="fr-FR" sz="7500" b="1" dirty="0" smtClean="0">
                <a:solidFill>
                  <a:schemeClr val="accent3"/>
                </a:solidFill>
              </a:rPr>
              <a:t>Expérimentation </a:t>
            </a:r>
            <a:r>
              <a:rPr lang="fr-FR" sz="7500" b="1" dirty="0" err="1" smtClean="0">
                <a:solidFill>
                  <a:schemeClr val="accent3"/>
                </a:solidFill>
              </a:rPr>
              <a:t>Sudoc</a:t>
            </a:r>
            <a:r>
              <a:rPr lang="fr-FR" sz="7500" b="1" dirty="0" smtClean="0">
                <a:solidFill>
                  <a:schemeClr val="accent3"/>
                </a:solidFill>
              </a:rPr>
              <a:t> FRBR/LRM</a:t>
            </a:r>
            <a:r>
              <a:rPr lang="fr-FR" sz="7500" dirty="0" smtClean="0">
                <a:solidFill>
                  <a:schemeClr val="accent3"/>
                </a:solidFill>
              </a:rPr>
              <a:t> </a:t>
            </a:r>
            <a:endParaRPr lang="fr-FR" sz="7500" dirty="0">
              <a:solidFill>
                <a:schemeClr val="accent3"/>
              </a:solidFill>
            </a:endParaRPr>
          </a:p>
          <a:p>
            <a:pPr>
              <a:defRPr/>
            </a:pPr>
            <a:r>
              <a:rPr lang="fr-FR" sz="7500" b="1" dirty="0">
                <a:solidFill>
                  <a:schemeClr val="accent3"/>
                </a:solidFill>
                <a:latin typeface="+mn-lt"/>
              </a:rPr>
              <a:t>S</a:t>
            </a:r>
            <a:r>
              <a:rPr lang="fr-FR" sz="7500" b="1" dirty="0" smtClean="0">
                <a:solidFill>
                  <a:schemeClr val="accent3"/>
                </a:solidFill>
                <a:latin typeface="+mn-lt"/>
              </a:rPr>
              <a:t>AISON</a:t>
            </a:r>
            <a:r>
              <a:rPr lang="fr-FR" sz="7500" b="1" dirty="0" smtClean="0">
                <a:solidFill>
                  <a:srgbClr val="1E2B62"/>
                </a:solidFill>
                <a:latin typeface="+mn-lt"/>
              </a:rPr>
              <a:t> </a:t>
            </a:r>
            <a:r>
              <a:rPr lang="fr-FR" sz="7500" b="1" dirty="0" smtClean="0">
                <a:solidFill>
                  <a:srgbClr val="ABC50A"/>
                </a:solidFill>
                <a:latin typeface="+mn-lt"/>
              </a:rPr>
              <a:t>2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9" y="6143068"/>
            <a:ext cx="900156" cy="6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7" r="18012"/>
          <a:stretch/>
        </p:blipFill>
        <p:spPr bwMode="auto">
          <a:xfrm>
            <a:off x="12333" y="121174"/>
            <a:ext cx="9144000" cy="64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652347" y="1861375"/>
            <a:ext cx="396044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Description</a:t>
            </a:r>
            <a:endParaRPr lang="fr-FR" dirty="0" smtClean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b="1" dirty="0"/>
              <a:t>C</a:t>
            </a:r>
            <a:r>
              <a:rPr lang="fr-FR" sz="1600" b="1" dirty="0" smtClean="0"/>
              <a:t>ontexte et objectifs </a:t>
            </a:r>
            <a:r>
              <a:rPr lang="fr-FR" sz="1600" dirty="0"/>
              <a:t>de cette seconde expérimentation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b="1" dirty="0"/>
              <a:t>F</a:t>
            </a:r>
            <a:r>
              <a:rPr lang="fr-FR" sz="1600" b="1" dirty="0" smtClean="0"/>
              <a:t>onctionnement et visualisation </a:t>
            </a:r>
            <a:r>
              <a:rPr lang="fr-FR" sz="1600" dirty="0" smtClean="0"/>
              <a:t>des résultats par le nouvel algorithme </a:t>
            </a:r>
            <a:endParaRPr lang="fr-FR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b="1" dirty="0" smtClean="0"/>
              <a:t>Comment </a:t>
            </a:r>
            <a:r>
              <a:rPr lang="fr-FR" sz="1600" b="1" dirty="0"/>
              <a:t>participer </a:t>
            </a:r>
            <a:r>
              <a:rPr lang="fr-FR" sz="1600" dirty="0"/>
              <a:t>pour renforcer la qualité des données </a:t>
            </a:r>
            <a:r>
              <a:rPr lang="fr-FR" sz="1600" dirty="0" smtClean="0"/>
              <a:t>« regroupées » ?</a:t>
            </a:r>
            <a:r>
              <a:rPr lang="fr-FR" sz="1200" dirty="0"/>
              <a:t/>
            </a:r>
            <a:br>
              <a:rPr lang="fr-FR" sz="1200" dirty="0"/>
            </a:br>
            <a:endParaRPr lang="fr-FR" sz="1200" dirty="0" smtClean="0"/>
          </a:p>
          <a:p>
            <a:r>
              <a:rPr lang="fr-FR" sz="1200" b="1" dirty="0" smtClean="0"/>
              <a:t>Prérequis </a:t>
            </a:r>
            <a:r>
              <a:rPr lang="fr-FR" sz="1200" b="1" dirty="0"/>
              <a:t>:</a:t>
            </a:r>
            <a:r>
              <a:rPr lang="fr-FR" sz="1200" dirty="0"/>
              <a:t> </a:t>
            </a:r>
            <a:br>
              <a:rPr lang="fr-FR" sz="1200" dirty="0"/>
            </a:br>
            <a:r>
              <a:rPr lang="fr-FR" sz="1200" dirty="0" smtClean="0"/>
              <a:t>Consulter la documentation disponible sur le </a:t>
            </a:r>
            <a:r>
              <a:rPr lang="fr-FR" sz="1200" dirty="0"/>
              <a:t>GM : </a:t>
            </a:r>
            <a:r>
              <a:rPr lang="fr-FR" sz="1200" dirty="0">
                <a:hlinkClick r:id="rId5"/>
              </a:rPr>
              <a:t>http://</a:t>
            </a:r>
            <a:r>
              <a:rPr lang="fr-FR" sz="1200" dirty="0" smtClean="0">
                <a:hlinkClick r:id="rId5"/>
              </a:rPr>
              <a:t>documentation.abes.fr/sudoc/autres/SudocFRBR-ALGOCLC2.htm</a:t>
            </a:r>
            <a:r>
              <a:rPr lang="fr-FR" sz="1200" dirty="0" smtClean="0"/>
              <a:t> et les derniers billets sur le sujet du blog </a:t>
            </a:r>
            <a:r>
              <a:rPr lang="fr-FR" sz="1200" dirty="0" err="1" smtClean="0"/>
              <a:t>Oubipo</a:t>
            </a:r>
            <a:r>
              <a:rPr lang="fr-FR" sz="1200" dirty="0" smtClean="0"/>
              <a:t> : </a:t>
            </a:r>
            <a:r>
              <a:rPr lang="fr-FR" sz="1200" dirty="0">
                <a:hlinkClick r:id="rId6"/>
              </a:rPr>
              <a:t>https://oubipo.abes.fr/?s=frbr+sudoc</a:t>
            </a:r>
            <a:endParaRPr lang="fr-FR" sz="1200" dirty="0"/>
          </a:p>
          <a:p>
            <a:endParaRPr lang="fr-FR" sz="1600" dirty="0"/>
          </a:p>
          <a:p>
            <a:endParaRPr lang="fr-FR" sz="1600" dirty="0" smtClean="0"/>
          </a:p>
        </p:txBody>
      </p:sp>
      <p:sp>
        <p:nvSpPr>
          <p:cNvPr id="36" name="Rectangle 35"/>
          <p:cNvSpPr/>
          <p:nvPr/>
        </p:nvSpPr>
        <p:spPr>
          <a:xfrm>
            <a:off x="5378457" y="1856094"/>
            <a:ext cx="29883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Public</a:t>
            </a:r>
            <a:r>
              <a:rPr lang="fr-FR" dirty="0">
                <a:solidFill>
                  <a:schemeClr val="tx2"/>
                </a:solidFill>
              </a:rPr>
              <a:t/>
            </a:r>
            <a:br>
              <a:rPr lang="fr-FR" dirty="0">
                <a:solidFill>
                  <a:schemeClr val="tx2"/>
                </a:solidFill>
              </a:rPr>
            </a:br>
            <a:r>
              <a:rPr lang="fr-FR" sz="1600" dirty="0"/>
              <a:t>T</a:t>
            </a:r>
            <a:r>
              <a:rPr lang="fr-FR" sz="1600" dirty="0" smtClean="0"/>
              <a:t>ous catalogueurs et correspondants en charge du signalement dans le </a:t>
            </a:r>
            <a:r>
              <a:rPr lang="fr-FR" sz="1600" dirty="0" err="1" smtClean="0"/>
              <a:t>Sudoc</a:t>
            </a:r>
            <a:endParaRPr lang="fr-FR" sz="1600" dirty="0"/>
          </a:p>
        </p:txBody>
      </p:sp>
      <p:sp>
        <p:nvSpPr>
          <p:cNvPr id="37" name="Rectangle 36"/>
          <p:cNvSpPr/>
          <p:nvPr/>
        </p:nvSpPr>
        <p:spPr>
          <a:xfrm>
            <a:off x="141921" y="4892397"/>
            <a:ext cx="88569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Intervenant</a:t>
            </a:r>
          </a:p>
          <a:p>
            <a:pPr algn="ctr"/>
            <a:r>
              <a:rPr lang="fr-FR" sz="1600" dirty="0" err="1" smtClean="0"/>
              <a:t>Ilhem</a:t>
            </a:r>
            <a:r>
              <a:rPr lang="fr-FR" sz="1600" dirty="0" smtClean="0"/>
              <a:t> </a:t>
            </a:r>
            <a:r>
              <a:rPr lang="fr-FR" sz="1600" dirty="0" err="1"/>
              <a:t>Addoun</a:t>
            </a:r>
            <a:r>
              <a:rPr lang="fr-FR" sz="1600" dirty="0"/>
              <a:t> </a:t>
            </a:r>
            <a:r>
              <a:rPr lang="fr-FR" sz="1600" dirty="0" err="1" smtClean="0"/>
              <a:t>Poliakow</a:t>
            </a:r>
            <a:r>
              <a:rPr lang="fr-FR" sz="1600" dirty="0" smtClean="0"/>
              <a:t>,</a:t>
            </a:r>
            <a:br>
              <a:rPr lang="fr-FR" sz="1600" dirty="0" smtClean="0"/>
            </a:br>
            <a:r>
              <a:rPr lang="fr-FR" sz="1600" dirty="0" smtClean="0"/>
              <a:t>en </a:t>
            </a:r>
            <a:r>
              <a:rPr lang="fr-FR" sz="1600" dirty="0"/>
              <a:t>charge de l'expérimentation FRBR </a:t>
            </a:r>
            <a:r>
              <a:rPr lang="fr-FR" sz="1600" dirty="0" err="1"/>
              <a:t>Sudoc</a:t>
            </a:r>
            <a:r>
              <a:rPr lang="fr-FR" sz="1600" dirty="0"/>
              <a:t> </a:t>
            </a:r>
            <a:r>
              <a:rPr lang="fr-FR" sz="1600" dirty="0" smtClean="0"/>
              <a:t> (</a:t>
            </a:r>
            <a:r>
              <a:rPr lang="fr-FR" sz="1600" dirty="0"/>
              <a:t>Service Autorités et Référentiels)</a:t>
            </a:r>
            <a:endParaRPr lang="fr-FR" sz="1600" dirty="0" smtClean="0"/>
          </a:p>
          <a:p>
            <a:pPr algn="ctr"/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</a:rPr>
              <a:t>Modérateur : </a:t>
            </a:r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</a:rPr>
              <a:t>Olivier Kosinski</a:t>
            </a:r>
            <a:endParaRPr lang="fr-FR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15615" y="6141204"/>
            <a:ext cx="7200801" cy="600164"/>
          </a:xfrm>
          <a:prstGeom prst="rect">
            <a:avLst/>
          </a:prstGeom>
          <a:solidFill>
            <a:srgbClr val="E2E2E2"/>
          </a:solidFill>
        </p:spPr>
        <p:txBody>
          <a:bodyPr wrap="square">
            <a:spAutoFit/>
          </a:bodyPr>
          <a:lstStyle/>
          <a:p>
            <a:pPr algn="ctr"/>
            <a:r>
              <a:rPr lang="fr-FR" sz="1100" dirty="0" smtClean="0"/>
              <a:t>La formation débutera à 11h, merci de votre patience…</a:t>
            </a:r>
            <a:r>
              <a:rPr lang="fr-FR" sz="1100" dirty="0"/>
              <a:t/>
            </a:r>
            <a:br>
              <a:rPr lang="fr-FR" sz="1100" dirty="0"/>
            </a:br>
            <a:r>
              <a:rPr lang="fr-FR" sz="1100" u="sng" dirty="0"/>
              <a:t>Attention :</a:t>
            </a:r>
            <a:r>
              <a:rPr lang="fr-FR" sz="1100" dirty="0"/>
              <a:t> </a:t>
            </a:r>
            <a:r>
              <a:rPr lang="fr-FR" sz="1100" dirty="0" smtClean="0"/>
              <a:t>La </a:t>
            </a:r>
            <a:r>
              <a:rPr lang="fr-FR" sz="1100" dirty="0"/>
              <a:t>session sera enregistrée afin d'être diffusée sur notre </a:t>
            </a:r>
            <a:r>
              <a:rPr lang="fr-FR" sz="1100" dirty="0" smtClean="0"/>
              <a:t>plateforme d'autoformation </a:t>
            </a:r>
            <a:r>
              <a:rPr lang="fr-FR" sz="1100" dirty="0" smtClean="0">
                <a:hlinkClick r:id="rId7"/>
              </a:rPr>
              <a:t>http://moodle.abes.fr</a:t>
            </a:r>
            <a:r>
              <a:rPr lang="fr-FR" sz="1100" dirty="0" smtClean="0"/>
              <a:t>.</a:t>
            </a:r>
            <a:br>
              <a:rPr lang="fr-FR" sz="1100" dirty="0" smtClean="0"/>
            </a:br>
            <a:r>
              <a:rPr lang="fr-FR" sz="1100" dirty="0" smtClean="0"/>
              <a:t>En </a:t>
            </a:r>
            <a:r>
              <a:rPr lang="fr-FR" sz="1100" dirty="0"/>
              <a:t>rejoignant cette session, vous consentez à ces enregistrements.</a:t>
            </a:r>
          </a:p>
        </p:txBody>
      </p:sp>
      <p:pic>
        <p:nvPicPr>
          <p:cNvPr id="1040" name="Picture 16" descr="Sudoc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4" r="24717"/>
          <a:stretch/>
        </p:blipFill>
        <p:spPr bwMode="auto">
          <a:xfrm>
            <a:off x="8366789" y="6093296"/>
            <a:ext cx="731938" cy="70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15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56692"/>
            <a:ext cx="4608512" cy="439743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cap="all" dirty="0" smtClean="0">
                <a:solidFill>
                  <a:schemeClr val="accent2">
                    <a:lumMod val="75000"/>
                  </a:schemeClr>
                </a:solidFill>
              </a:rPr>
              <a:t>Fonctionnement </a:t>
            </a:r>
            <a:endParaRPr lang="fr-FR" sz="4000" b="1" cap="al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088358"/>
            <a:ext cx="8686800" cy="1108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b="1" dirty="0"/>
              <a:t>Algoclc</a:t>
            </a:r>
            <a:r>
              <a:rPr lang="fr-FR" sz="2000" b="1" dirty="0">
                <a:solidFill>
                  <a:srgbClr val="00B050"/>
                </a:solidFill>
              </a:rPr>
              <a:t>2</a:t>
            </a:r>
            <a:r>
              <a:rPr lang="fr-FR" sz="2000" b="1" dirty="0"/>
              <a:t> opère en 2 étapes</a:t>
            </a:r>
          </a:p>
          <a:p>
            <a:pPr marL="0" indent="0" algn="just">
              <a:buNone/>
            </a:pP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Etape 2</a:t>
            </a:r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</a:rPr>
              <a:t> : 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créer ou mettre à jour des grappes de notices bibliographiques </a:t>
            </a:r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liées à une notice autorité de </a:t>
            </a:r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</a:rPr>
              <a:t>regroupement (Tr).</a:t>
            </a:r>
            <a:endParaRPr lang="fr-FR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67"/>
          <a:stretch/>
        </p:blipFill>
        <p:spPr>
          <a:xfrm>
            <a:off x="6719061" y="-27311"/>
            <a:ext cx="2417245" cy="136808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46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7" y="2387276"/>
            <a:ext cx="4824535" cy="444515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cap="all" dirty="0" smtClean="0">
                <a:solidFill>
                  <a:schemeClr val="accent2">
                    <a:lumMod val="75000"/>
                  </a:schemeClr>
                </a:solidFill>
              </a:rPr>
              <a:t>Fonctionnement </a:t>
            </a:r>
            <a:endParaRPr lang="fr-FR" sz="4000" b="1" cap="al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014540"/>
            <a:ext cx="8686800" cy="9743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2000" b="1" dirty="0"/>
              <a:t>Algoclc</a:t>
            </a:r>
            <a:r>
              <a:rPr lang="fr-FR" sz="2000" b="1" dirty="0">
                <a:solidFill>
                  <a:srgbClr val="00B050"/>
                </a:solidFill>
              </a:rPr>
              <a:t>2</a:t>
            </a:r>
            <a:r>
              <a:rPr lang="fr-FR" sz="2000" b="1" dirty="0"/>
              <a:t> opère en 2 étapes</a:t>
            </a:r>
          </a:p>
          <a:p>
            <a:pPr marL="0" indent="0" algn="just">
              <a:buNone/>
            </a:pPr>
            <a:r>
              <a:rPr lang="fr-FR" sz="2200" b="1" dirty="0">
                <a:solidFill>
                  <a:schemeClr val="accent2">
                    <a:lumMod val="75000"/>
                  </a:schemeClr>
                </a:solidFill>
              </a:rPr>
              <a:t>Etape 2</a:t>
            </a:r>
            <a:r>
              <a:rPr lang="fr-FR" sz="2200" b="1" dirty="0" smtClean="0">
                <a:solidFill>
                  <a:schemeClr val="accent2">
                    <a:lumMod val="75000"/>
                  </a:schemeClr>
                </a:solidFill>
              </a:rPr>
              <a:t> : </a:t>
            </a:r>
            <a:r>
              <a:rPr lang="fr-FR" sz="2200" dirty="0">
                <a:solidFill>
                  <a:schemeClr val="accent2">
                    <a:lumMod val="75000"/>
                  </a:schemeClr>
                </a:solidFill>
              </a:rPr>
              <a:t>créer ou mettre à jour des grappes de notices bibliographiques</a:t>
            </a:r>
            <a:r>
              <a:rPr lang="fr-FR" sz="2200" b="1" dirty="0">
                <a:solidFill>
                  <a:schemeClr val="accent2">
                    <a:lumMod val="75000"/>
                  </a:schemeClr>
                </a:solidFill>
              </a:rPr>
              <a:t> liées à une notice autorité de regroupement (Tr).</a:t>
            </a:r>
          </a:p>
          <a:p>
            <a:pPr marL="0" indent="0" algn="just">
              <a:buNone/>
            </a:pPr>
            <a:endParaRPr lang="fr-FR" sz="2900" dirty="0" smtClean="0"/>
          </a:p>
          <a:p>
            <a:pPr algn="just"/>
            <a:endParaRPr lang="fr-FR" sz="4000" dirty="0"/>
          </a:p>
          <a:p>
            <a:pPr algn="just"/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67"/>
          <a:stretch/>
        </p:blipFill>
        <p:spPr>
          <a:xfrm>
            <a:off x="6719061" y="-27311"/>
            <a:ext cx="2417245" cy="136808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11</a:t>
            </a:fld>
            <a:endParaRPr lang="fr-FR"/>
          </a:p>
        </p:txBody>
      </p:sp>
      <p:pic>
        <p:nvPicPr>
          <p:cNvPr id="7" name="Imag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0" r="25000" b="44737"/>
          <a:stretch/>
        </p:blipFill>
        <p:spPr bwMode="auto">
          <a:xfrm rot="2618782">
            <a:off x="5347220" y="4106109"/>
            <a:ext cx="135799" cy="1413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0" r="25000" b="44737"/>
          <a:stretch/>
        </p:blipFill>
        <p:spPr bwMode="auto">
          <a:xfrm>
            <a:off x="5299971" y="4305669"/>
            <a:ext cx="150918" cy="1811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0" r="25000" b="44737"/>
          <a:stretch/>
        </p:blipFill>
        <p:spPr bwMode="auto">
          <a:xfrm>
            <a:off x="5012925" y="4092606"/>
            <a:ext cx="233778" cy="2369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907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 rot="21253051">
            <a:off x="1492355" y="2010604"/>
            <a:ext cx="5472608" cy="2735955"/>
            <a:chOff x="749849" y="2339821"/>
            <a:chExt cx="7193658" cy="360911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2198" y="2339821"/>
              <a:ext cx="5991309" cy="337389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71"/>
            <a:stretch/>
          </p:blipFill>
          <p:spPr>
            <a:xfrm rot="1504766" flipH="1">
              <a:off x="749849" y="2616455"/>
              <a:ext cx="3270022" cy="3332476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cap="all" dirty="0" smtClean="0">
                <a:solidFill>
                  <a:schemeClr val="accent2">
                    <a:lumMod val="75000"/>
                  </a:schemeClr>
                </a:solidFill>
              </a:rPr>
              <a:t>visualisation </a:t>
            </a:r>
            <a:endParaRPr lang="fr-FR" sz="4000" b="1" cap="al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err="1" smtClean="0"/>
              <a:t>WinIBW</a:t>
            </a:r>
            <a:r>
              <a:rPr lang="fr-FR" dirty="0" smtClean="0"/>
              <a:t> </a:t>
            </a:r>
            <a:r>
              <a:rPr lang="fr-FR" b="1" dirty="0"/>
              <a:t>reste la seule interface </a:t>
            </a:r>
            <a:r>
              <a:rPr lang="fr-FR" dirty="0"/>
              <a:t>de visualisation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t="63697" r="-2434" b="-2624"/>
          <a:stretch/>
        </p:blipFill>
        <p:spPr>
          <a:xfrm>
            <a:off x="6734885" y="563347"/>
            <a:ext cx="2417245" cy="792088"/>
          </a:xfrm>
          <a:prstGeom prst="rect">
            <a:avLst/>
          </a:prstGeom>
        </p:spPr>
      </p:pic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959685"/>
              </p:ext>
            </p:extLst>
          </p:nvPr>
        </p:nvGraphicFramePr>
        <p:xfrm>
          <a:off x="611560" y="5049886"/>
          <a:ext cx="7920880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7679"/>
                <a:gridCol w="6653201"/>
              </a:tblGrid>
              <a:tr h="285753">
                <a:tc gridSpan="2">
                  <a:txBody>
                    <a:bodyPr/>
                    <a:lstStyle/>
                    <a:p>
                      <a:r>
                        <a:rPr lang="fr-FR" i="1" dirty="0" smtClean="0"/>
                        <a:t>Légende des diapositives suivantes</a:t>
                      </a:r>
                      <a:endParaRPr lang="fr-FR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46244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Pour désigner la</a:t>
                      </a:r>
                      <a:r>
                        <a:rPr lang="fr-FR" baseline="0" dirty="0" smtClean="0"/>
                        <a:t> copie d’écran d’une </a:t>
                      </a:r>
                      <a:r>
                        <a:rPr lang="fr-FR" b="1" baseline="0" dirty="0" smtClean="0">
                          <a:solidFill>
                            <a:schemeClr val="tx1"/>
                          </a:solidFill>
                        </a:rPr>
                        <a:t>notice autorité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6244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Pour désigner</a:t>
                      </a:r>
                      <a:r>
                        <a:rPr lang="fr-FR" baseline="0" dirty="0" smtClean="0"/>
                        <a:t> une copie d’écran d’une </a:t>
                      </a:r>
                      <a:r>
                        <a:rPr lang="fr-FR" b="1" baseline="0" dirty="0" smtClean="0"/>
                        <a:t>notice bibliographique</a:t>
                      </a:r>
                      <a:endParaRPr lang="fr-FR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57" y="5540635"/>
            <a:ext cx="445352" cy="28151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0" r="25000" b="44737"/>
          <a:stretch/>
        </p:blipFill>
        <p:spPr bwMode="auto">
          <a:xfrm>
            <a:off x="752850" y="6132799"/>
            <a:ext cx="421012" cy="395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355771" y="5468761"/>
            <a:ext cx="1469572" cy="248458"/>
          </a:xfrm>
          <a:prstGeom prst="rect">
            <a:avLst/>
          </a:prstGeom>
          <a:noFill/>
          <a:ln w="47625">
            <a:solidFill>
              <a:srgbClr val="D509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557421" y="6067486"/>
            <a:ext cx="2182931" cy="244538"/>
          </a:xfrm>
          <a:prstGeom prst="rect">
            <a:avLst/>
          </a:prstGeom>
          <a:noFill/>
          <a:ln w="47625">
            <a:solidFill>
              <a:srgbClr val="1E2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34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49" y="1198488"/>
            <a:ext cx="6791501" cy="5011956"/>
          </a:xfrm>
          <a:prstGeom prst="rect">
            <a:avLst/>
          </a:prstGeom>
          <a:ln w="47625">
            <a:solidFill>
              <a:srgbClr val="D5095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cap="all" dirty="0" smtClean="0">
                <a:solidFill>
                  <a:schemeClr val="accent2">
                    <a:lumMod val="75000"/>
                  </a:schemeClr>
                </a:solidFill>
              </a:rPr>
              <a:t>visualisation </a:t>
            </a:r>
            <a:endParaRPr lang="fr-FR" sz="4000" b="1" cap="all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t="63697" r="-2434" b="-2624"/>
          <a:stretch/>
        </p:blipFill>
        <p:spPr>
          <a:xfrm>
            <a:off x="6734885" y="563347"/>
            <a:ext cx="2417245" cy="792088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271294"/>
            <a:ext cx="4114800" cy="521106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8000" b="1" dirty="0" smtClean="0">
                <a:solidFill>
                  <a:schemeClr val="accent2">
                    <a:lumMod val="75000"/>
                  </a:schemeClr>
                </a:solidFill>
              </a:rPr>
              <a:t>     Notice </a:t>
            </a:r>
            <a:r>
              <a:rPr lang="fr-FR" sz="8000" b="1" dirty="0">
                <a:solidFill>
                  <a:schemeClr val="accent2">
                    <a:lumMod val="75000"/>
                  </a:schemeClr>
                </a:solidFill>
              </a:rPr>
              <a:t>autorité de regroupement </a:t>
            </a:r>
          </a:p>
          <a:p>
            <a:pPr marL="285750" indent="-285750"/>
            <a:endParaRPr lang="fr-FR" dirty="0"/>
          </a:p>
          <a:p>
            <a:pPr marL="285750" indent="-285750" algn="just"/>
            <a:r>
              <a:rPr lang="fr-FR" sz="6400" b="1" dirty="0"/>
              <a:t>Affichage du nombre de notices </a:t>
            </a:r>
            <a:r>
              <a:rPr lang="fr-FR" sz="6400" dirty="0"/>
              <a:t>bibliographiques </a:t>
            </a:r>
            <a:r>
              <a:rPr lang="fr-FR" sz="6400" b="1" dirty="0" smtClean="0"/>
              <a:t>liées</a:t>
            </a:r>
          </a:p>
          <a:p>
            <a:pPr marL="400050" lvl="1" indent="0" algn="just">
              <a:buNone/>
            </a:pPr>
            <a:r>
              <a:rPr lang="fr-FR" sz="6000" i="1" dirty="0" smtClean="0"/>
              <a:t>Le </a:t>
            </a:r>
            <a:r>
              <a:rPr lang="fr-FR" sz="6000" i="1" dirty="0"/>
              <a:t>lien cliquable sur ce nombre permet d’afficher la liste des notices </a:t>
            </a:r>
            <a:r>
              <a:rPr lang="fr-FR" sz="6000" i="1" dirty="0" smtClean="0"/>
              <a:t>liées </a:t>
            </a:r>
          </a:p>
          <a:p>
            <a:pPr marL="400050" lvl="1" indent="0" algn="just">
              <a:buNone/>
            </a:pPr>
            <a:r>
              <a:rPr lang="fr-FR" sz="6000" i="1" dirty="0" smtClean="0"/>
              <a:t>(équivalent de </a:t>
            </a:r>
            <a:r>
              <a:rPr lang="fr-FR" sz="6000" i="1" dirty="0"/>
              <a:t>la commande REL </a:t>
            </a:r>
            <a:r>
              <a:rPr lang="fr-FR" sz="6000" i="1" dirty="0" smtClean="0"/>
              <a:t>TT)</a:t>
            </a:r>
          </a:p>
          <a:p>
            <a:pPr marL="400050" lvl="1" indent="0" algn="just">
              <a:buNone/>
            </a:pPr>
            <a:endParaRPr lang="fr-FR" sz="6000" i="1" dirty="0" smtClean="0"/>
          </a:p>
          <a:p>
            <a:pPr algn="just"/>
            <a:r>
              <a:rPr lang="fr-FR" sz="6400" dirty="0"/>
              <a:t>Chaque zone alimentée par une notice bibliographique conserve </a:t>
            </a:r>
            <a:r>
              <a:rPr lang="fr-FR" sz="6400" b="1" dirty="0"/>
              <a:t>le PPN cliquable de la « notice source » dans une sous-zone $9.</a:t>
            </a:r>
            <a:endParaRPr lang="fr-FR" sz="6400" dirty="0"/>
          </a:p>
          <a:p>
            <a:pPr marL="400050" lvl="1" indent="0" algn="just">
              <a:buNone/>
            </a:pPr>
            <a:endParaRPr lang="fr-FR" sz="6400" i="1" dirty="0"/>
          </a:p>
          <a:p>
            <a:pPr marL="285750" indent="-285750" algn="just"/>
            <a:r>
              <a:rPr lang="fr-FR" sz="6400" dirty="0"/>
              <a:t>Affichage </a:t>
            </a:r>
            <a:r>
              <a:rPr lang="fr-FR" sz="6400" b="1" dirty="0"/>
              <a:t>du titre de l’œuvre </a:t>
            </a:r>
            <a:r>
              <a:rPr lang="fr-FR" sz="6400" dirty="0"/>
              <a:t>(zones A231/A241) éléments pris en compte après le </a:t>
            </a:r>
            <a:r>
              <a:rPr lang="fr-FR" sz="6400" dirty="0" smtClean="0"/>
              <a:t>caractère </a:t>
            </a:r>
            <a:r>
              <a:rPr lang="fr-FR" sz="6400" dirty="0"/>
              <a:t>de non tri @ : </a:t>
            </a:r>
            <a:r>
              <a:rPr lang="fr-FR" sz="6400" b="1" dirty="0" smtClean="0"/>
              <a:t>titre </a:t>
            </a:r>
            <a:r>
              <a:rPr lang="fr-FR" sz="6400" b="1" dirty="0"/>
              <a:t>et complément de titre </a:t>
            </a:r>
            <a:r>
              <a:rPr lang="fr-FR" sz="6400" b="1" dirty="0" smtClean="0"/>
              <a:t>(s’il existe)</a:t>
            </a:r>
          </a:p>
          <a:p>
            <a:pPr marL="285750" indent="-285750" algn="just"/>
            <a:endParaRPr lang="fr-FR" sz="6400" b="1" dirty="0"/>
          </a:p>
          <a:p>
            <a:pPr marL="285750" indent="-285750" algn="just"/>
            <a:r>
              <a:rPr lang="fr-FR" sz="6400" dirty="0"/>
              <a:t>Affichage du ou des </a:t>
            </a:r>
            <a:r>
              <a:rPr lang="fr-FR" sz="6400" b="1" dirty="0"/>
              <a:t>auteurs en zone A5X1 </a:t>
            </a:r>
            <a:r>
              <a:rPr lang="fr-FR" sz="6400" b="1" dirty="0" smtClean="0"/>
              <a:t>uniquement</a:t>
            </a:r>
          </a:p>
          <a:p>
            <a:pPr marL="400050" lvl="1" indent="0" algn="just">
              <a:buNone/>
            </a:pPr>
            <a:r>
              <a:rPr lang="fr-FR" sz="6000" b="1" i="1" dirty="0" smtClean="0"/>
              <a:t>Seuls </a:t>
            </a:r>
            <a:r>
              <a:rPr lang="fr-FR" sz="6000" b="1" i="1" dirty="0"/>
              <a:t>les auteurs ayant un code de fonction de niveau œuvre sont affichés </a:t>
            </a:r>
            <a:endParaRPr lang="fr-FR" sz="6000" b="1" i="1" dirty="0" smtClean="0"/>
          </a:p>
          <a:p>
            <a:pPr marL="285750" indent="-285750" algn="just"/>
            <a:endParaRPr lang="fr-FR" sz="6400" b="1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0" y="1300497"/>
            <a:ext cx="445352" cy="28151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57200" y="6210444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Liste des zones de la notice de regroupement Tr :</a:t>
            </a:r>
          </a:p>
          <a:p>
            <a:r>
              <a:rPr lang="fr-FR" sz="1600" dirty="0" smtClean="0">
                <a:hlinkClick r:id="rId6"/>
              </a:rPr>
              <a:t>http</a:t>
            </a:r>
            <a:r>
              <a:rPr lang="fr-FR" sz="1600" dirty="0">
                <a:hlinkClick r:id="rId6"/>
              </a:rPr>
              <a:t>://</a:t>
            </a:r>
            <a:r>
              <a:rPr lang="fr-FR" sz="1600" dirty="0" smtClean="0">
                <a:hlinkClick r:id="rId6"/>
              </a:rPr>
              <a:t>documentation.abes.fr/sudoc/autres/Srtucture-Tr_Correspondances-Zones_Bib.pdf</a:t>
            </a:r>
            <a:r>
              <a:rPr lang="fr-FR" sz="1600" dirty="0" smtClean="0"/>
              <a:t>                   </a:t>
            </a:r>
            <a:endParaRPr lang="fr-FR" sz="16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56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cap="all" dirty="0" smtClean="0">
                <a:solidFill>
                  <a:schemeClr val="accent2">
                    <a:lumMod val="75000"/>
                  </a:schemeClr>
                </a:solidFill>
              </a:rPr>
              <a:t>visualisation </a:t>
            </a:r>
            <a:endParaRPr lang="fr-FR" sz="4000" b="1" cap="all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t="63697" r="-2434" b="-2624"/>
          <a:stretch/>
        </p:blipFill>
        <p:spPr>
          <a:xfrm>
            <a:off x="6734885" y="563347"/>
            <a:ext cx="2417245" cy="792088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621971"/>
            <a:ext cx="4114800" cy="4860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</a:rPr>
              <a:t>     Notice autorité</a:t>
            </a:r>
            <a:r>
              <a:rPr lang="fr-FR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de regroupement </a:t>
            </a:r>
          </a:p>
          <a:p>
            <a:pPr marL="0" indent="0" algn="just">
              <a:buNone/>
            </a:pPr>
            <a:r>
              <a:rPr lang="fr-FR" sz="1800" dirty="0" smtClean="0"/>
              <a:t>Pour </a:t>
            </a:r>
            <a:r>
              <a:rPr lang="fr-FR" sz="1800" dirty="0"/>
              <a:t>les </a:t>
            </a:r>
            <a:r>
              <a:rPr lang="fr-FR" sz="1800" b="1" dirty="0"/>
              <a:t>thèses</a:t>
            </a:r>
            <a:r>
              <a:rPr lang="fr-FR" sz="1800" dirty="0"/>
              <a:t> : </a:t>
            </a:r>
            <a:endParaRPr lang="fr-FR" sz="1800" dirty="0" smtClean="0"/>
          </a:p>
          <a:p>
            <a:pPr marL="285750" indent="-285750" algn="just"/>
            <a:r>
              <a:rPr lang="fr-FR" sz="1800" dirty="0" smtClean="0"/>
              <a:t>la « </a:t>
            </a:r>
            <a:r>
              <a:rPr lang="fr-FR" sz="1800" b="1" dirty="0" smtClean="0"/>
              <a:t>notice originelle » </a:t>
            </a:r>
            <a:r>
              <a:rPr lang="fr-FR" sz="1800" b="1" dirty="0"/>
              <a:t>est la notice de référence du cluster</a:t>
            </a:r>
            <a:r>
              <a:rPr lang="fr-FR" sz="1800" dirty="0"/>
              <a:t> </a:t>
            </a:r>
            <a:r>
              <a:rPr lang="fr-FR" sz="1800" dirty="0" smtClean="0"/>
              <a:t> </a:t>
            </a:r>
          </a:p>
          <a:p>
            <a:pPr marL="285750" indent="-285750" algn="just"/>
            <a:r>
              <a:rPr lang="fr-FR" sz="1800" dirty="0" smtClean="0"/>
              <a:t>la</a:t>
            </a:r>
            <a:r>
              <a:rPr lang="fr-FR" sz="1800" b="1" dirty="0" smtClean="0"/>
              <a:t> </a:t>
            </a:r>
            <a:r>
              <a:rPr lang="fr-FR" sz="1800" b="1" dirty="0"/>
              <a:t>zone 029</a:t>
            </a:r>
            <a:r>
              <a:rPr lang="fr-FR" sz="1800" dirty="0"/>
              <a:t> est désormais affichée. </a:t>
            </a:r>
            <a:endParaRPr lang="fr-FR" sz="1800" b="1" dirty="0"/>
          </a:p>
          <a:p>
            <a:pPr marL="285750" indent="-285750" algn="just"/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grpSp>
        <p:nvGrpSpPr>
          <p:cNvPr id="13" name="Groupe 12"/>
          <p:cNvGrpSpPr/>
          <p:nvPr/>
        </p:nvGrpSpPr>
        <p:grpSpPr>
          <a:xfrm>
            <a:off x="3525164" y="2686296"/>
            <a:ext cx="5727281" cy="4179716"/>
            <a:chOff x="4141330" y="4970414"/>
            <a:chExt cx="4474464" cy="2923473"/>
          </a:xfrm>
        </p:grpSpPr>
        <p:grpSp>
          <p:nvGrpSpPr>
            <p:cNvPr id="6" name="Groupe 5"/>
            <p:cNvGrpSpPr/>
            <p:nvPr/>
          </p:nvGrpSpPr>
          <p:grpSpPr>
            <a:xfrm>
              <a:off x="4222304" y="4970414"/>
              <a:ext cx="4393490" cy="2923473"/>
              <a:chOff x="4741578" y="4916814"/>
              <a:chExt cx="4393490" cy="2923473"/>
            </a:xfrm>
          </p:grpSpPr>
          <p:pic>
            <p:nvPicPr>
              <p:cNvPr id="7" name="Imag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0054" y="4916814"/>
                <a:ext cx="4265014" cy="2923473"/>
              </a:xfrm>
              <a:prstGeom prst="rect">
                <a:avLst/>
              </a:prstGeom>
              <a:ln w="41275"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9" name="Rectangle à coins arrondis 8"/>
              <p:cNvSpPr/>
              <p:nvPr/>
            </p:nvSpPr>
            <p:spPr>
              <a:xfrm>
                <a:off x="4741578" y="6492757"/>
                <a:ext cx="900659" cy="20916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Rectangle à coins arrondis 9"/>
              <p:cNvSpPr/>
              <p:nvPr/>
            </p:nvSpPr>
            <p:spPr>
              <a:xfrm>
                <a:off x="5063347" y="4927471"/>
                <a:ext cx="1593786" cy="161372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Rectangle à coins arrondis 7"/>
              <p:cNvSpPr/>
              <p:nvPr/>
            </p:nvSpPr>
            <p:spPr>
              <a:xfrm>
                <a:off x="6730857" y="5672405"/>
                <a:ext cx="1136551" cy="200025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1330" y="5760449"/>
              <a:ext cx="1500395" cy="1500395"/>
            </a:xfrm>
            <a:prstGeom prst="rect">
              <a:avLst/>
            </a:prstGeom>
          </p:spPr>
        </p:pic>
      </p:grpSp>
      <p:sp>
        <p:nvSpPr>
          <p:cNvPr id="14" name="Rectangle à coins arrondis 13"/>
          <p:cNvSpPr/>
          <p:nvPr/>
        </p:nvSpPr>
        <p:spPr>
          <a:xfrm>
            <a:off x="6199719" y="4285340"/>
            <a:ext cx="2964244" cy="233661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9012"/>
            <a:ext cx="445352" cy="28151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573" y="2371762"/>
            <a:ext cx="445352" cy="281514"/>
          </a:xfrm>
          <a:prstGeom prst="rect">
            <a:avLst/>
          </a:prstGeom>
        </p:spPr>
      </p:pic>
      <p:cxnSp>
        <p:nvCxnSpPr>
          <p:cNvPr id="17" name="Connecteur droit avec flèche 16"/>
          <p:cNvCxnSpPr/>
          <p:nvPr/>
        </p:nvCxnSpPr>
        <p:spPr>
          <a:xfrm>
            <a:off x="5457152" y="2955720"/>
            <a:ext cx="1065699" cy="757074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0" r="25000" b="44737"/>
          <a:stretch/>
        </p:blipFill>
        <p:spPr bwMode="auto">
          <a:xfrm>
            <a:off x="4390895" y="2280651"/>
            <a:ext cx="421012" cy="395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146096" y="2680164"/>
            <a:ext cx="3126487" cy="4191980"/>
          </a:xfrm>
          <a:prstGeom prst="rect">
            <a:avLst/>
          </a:prstGeom>
          <a:noFill/>
          <a:ln w="47625">
            <a:solidFill>
              <a:srgbClr val="D509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3798232" y="2706515"/>
            <a:ext cx="2287449" cy="4164480"/>
          </a:xfrm>
          <a:prstGeom prst="rect">
            <a:avLst/>
          </a:prstGeom>
          <a:noFill/>
          <a:ln w="47625">
            <a:solidFill>
              <a:srgbClr val="1E2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02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cap="all" dirty="0" smtClean="0">
                <a:solidFill>
                  <a:schemeClr val="accent2">
                    <a:lumMod val="75000"/>
                  </a:schemeClr>
                </a:solidFill>
              </a:rPr>
              <a:t>visualisation </a:t>
            </a:r>
            <a:endParaRPr lang="fr-FR" sz="4000" b="1" cap="al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629224"/>
            <a:ext cx="8793866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Notices bibliographiques </a:t>
            </a:r>
          </a:p>
          <a:p>
            <a:pPr marL="0" indent="0">
              <a:buNone/>
            </a:pPr>
            <a:r>
              <a:rPr lang="fr-FR" sz="2000" dirty="0"/>
              <a:t>La zone </a:t>
            </a:r>
            <a:r>
              <a:rPr lang="fr-FR" sz="2000" b="1" dirty="0">
                <a:solidFill>
                  <a:srgbClr val="1E2B62"/>
                </a:solidFill>
              </a:rPr>
              <a:t>B579</a:t>
            </a:r>
            <a:r>
              <a:rPr lang="fr-FR" sz="2000" dirty="0"/>
              <a:t> est toujours présente mais </a:t>
            </a:r>
            <a:r>
              <a:rPr lang="fr-FR" sz="2000" dirty="0" smtClean="0"/>
              <a:t>sans </a:t>
            </a:r>
            <a:r>
              <a:rPr lang="fr-FR" sz="2000" dirty="0"/>
              <a:t>la mention de responsabilité.</a:t>
            </a:r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t="63697" r="-2434" b="-2624"/>
          <a:stretch/>
        </p:blipFill>
        <p:spPr>
          <a:xfrm>
            <a:off x="6734885" y="563347"/>
            <a:ext cx="2417245" cy="792088"/>
          </a:xfrm>
          <a:prstGeom prst="rect">
            <a:avLst/>
          </a:prstGeom>
        </p:spPr>
      </p:pic>
      <p:grpSp>
        <p:nvGrpSpPr>
          <p:cNvPr id="16" name="Groupe 15"/>
          <p:cNvGrpSpPr/>
          <p:nvPr/>
        </p:nvGrpSpPr>
        <p:grpSpPr>
          <a:xfrm>
            <a:off x="1403628" y="2431843"/>
            <a:ext cx="7811584" cy="4324306"/>
            <a:chOff x="2975431" y="1768576"/>
            <a:chExt cx="7811584" cy="4324306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5431" y="2353263"/>
              <a:ext cx="7811584" cy="2818347"/>
            </a:xfrm>
            <a:prstGeom prst="rect">
              <a:avLst/>
            </a:prstGeom>
          </p:spPr>
        </p:pic>
        <p:sp>
          <p:nvSpPr>
            <p:cNvPr id="10" name="Rectangle à coins arrondis 9"/>
            <p:cNvSpPr/>
            <p:nvPr/>
          </p:nvSpPr>
          <p:spPr>
            <a:xfrm>
              <a:off x="3435160" y="5390617"/>
              <a:ext cx="3388007" cy="7022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151E5A"/>
                  </a:solidFill>
                  <a:latin typeface="+mj-lt"/>
                </a:rPr>
                <a:t>PPN notice Tr à laquelle est reliée la notice bibliographique</a:t>
              </a:r>
              <a:endParaRPr lang="fr-FR" dirty="0">
                <a:solidFill>
                  <a:srgbClr val="151E5A"/>
                </a:solidFill>
                <a:latin typeface="+mj-lt"/>
              </a:endParaRPr>
            </a:p>
          </p:txBody>
        </p:sp>
        <p:sp>
          <p:nvSpPr>
            <p:cNvPr id="11" name="Rectangle à coins arrondis 10"/>
            <p:cNvSpPr/>
            <p:nvPr/>
          </p:nvSpPr>
          <p:spPr>
            <a:xfrm>
              <a:off x="7207366" y="5346938"/>
              <a:ext cx="3388007" cy="7022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151E5A"/>
                  </a:solidFill>
                </a:rPr>
                <a:t>Expansion reproduisant la chaîne de caractères de la zone A231</a:t>
              </a:r>
              <a:endParaRPr lang="fr-FR" dirty="0">
                <a:solidFill>
                  <a:srgbClr val="151E5A"/>
                </a:solidFill>
              </a:endParaRPr>
            </a:p>
          </p:txBody>
        </p:sp>
        <p:cxnSp>
          <p:nvCxnSpPr>
            <p:cNvPr id="15" name="Connecteur droit avec flèche 14"/>
            <p:cNvCxnSpPr>
              <a:stCxn id="10" idx="0"/>
            </p:cNvCxnSpPr>
            <p:nvPr/>
          </p:nvCxnSpPr>
          <p:spPr>
            <a:xfrm flipH="1" flipV="1">
              <a:off x="5035280" y="5025755"/>
              <a:ext cx="93884" cy="364862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>
              <a:stCxn id="11" idx="0"/>
            </p:cNvCxnSpPr>
            <p:nvPr/>
          </p:nvCxnSpPr>
          <p:spPr>
            <a:xfrm flipH="1" flipV="1">
              <a:off x="8680174" y="5095276"/>
              <a:ext cx="221196" cy="251662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>
              <a:stCxn id="9" idx="2"/>
            </p:cNvCxnSpPr>
            <p:nvPr/>
          </p:nvCxnSpPr>
          <p:spPr>
            <a:xfrm>
              <a:off x="8982127" y="2470841"/>
              <a:ext cx="330028" cy="211586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à coins arrondis 8"/>
            <p:cNvSpPr/>
            <p:nvPr/>
          </p:nvSpPr>
          <p:spPr>
            <a:xfrm>
              <a:off x="7288123" y="1768576"/>
              <a:ext cx="3388007" cy="7022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151E5A"/>
                  </a:solidFill>
                </a:rPr>
                <a:t>PPN notice bibliographique source de la zone de titre </a:t>
              </a:r>
              <a:endParaRPr lang="fr-FR" dirty="0">
                <a:solidFill>
                  <a:srgbClr val="151E5A"/>
                </a:solidFill>
              </a:endParaRPr>
            </a:p>
          </p:txBody>
        </p:sp>
      </p:grpSp>
      <p:sp>
        <p:nvSpPr>
          <p:cNvPr id="20" name="Rectangle à coins arrondis 19"/>
          <p:cNvSpPr/>
          <p:nvPr/>
        </p:nvSpPr>
        <p:spPr>
          <a:xfrm>
            <a:off x="1691680" y="4005943"/>
            <a:ext cx="7056783" cy="1683080"/>
          </a:xfrm>
          <a:prstGeom prst="roundRect">
            <a:avLst/>
          </a:prstGeom>
          <a:noFill/>
          <a:ln w="28575">
            <a:solidFill>
              <a:srgbClr val="151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51E5A"/>
              </a:solidFill>
            </a:endParaRPr>
          </a:p>
        </p:txBody>
      </p:sp>
      <p:pic>
        <p:nvPicPr>
          <p:cNvPr id="19" name="Image 1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0" r="25000" b="44737"/>
          <a:stretch/>
        </p:blipFill>
        <p:spPr bwMode="auto">
          <a:xfrm>
            <a:off x="3346854" y="1658551"/>
            <a:ext cx="421012" cy="395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Rectangle à coins arrondis 20"/>
          <p:cNvSpPr/>
          <p:nvPr/>
        </p:nvSpPr>
        <p:spPr>
          <a:xfrm>
            <a:off x="2143907" y="3149318"/>
            <a:ext cx="6172509" cy="794958"/>
          </a:xfrm>
          <a:prstGeom prst="roundRect">
            <a:avLst/>
          </a:prstGeom>
          <a:noFill/>
          <a:ln w="28575">
            <a:solidFill>
              <a:srgbClr val="D509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51E5A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200765" y="2812517"/>
            <a:ext cx="2753477" cy="993756"/>
            <a:chOff x="200765" y="2812517"/>
            <a:chExt cx="2753477" cy="993756"/>
          </a:xfrm>
        </p:grpSpPr>
        <p:sp>
          <p:nvSpPr>
            <p:cNvPr id="8" name="Rectangle à coins arrondis 7"/>
            <p:cNvSpPr/>
            <p:nvPr/>
          </p:nvSpPr>
          <p:spPr>
            <a:xfrm rot="20418101">
              <a:off x="200765" y="2812517"/>
              <a:ext cx="2753477" cy="7035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D509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rgbClr val="151E5A"/>
                  </a:solidFill>
                </a:rPr>
                <a:t>Titre de la notice de regroupement</a:t>
              </a:r>
            </a:p>
            <a:p>
              <a:pPr algn="ctr"/>
              <a:r>
                <a:rPr lang="fr-FR" sz="1200" dirty="0" smtClean="0">
                  <a:solidFill>
                    <a:srgbClr val="151E5A"/>
                  </a:solidFill>
                </a:rPr>
                <a:t>PPN 23685206X</a:t>
              </a:r>
              <a:endParaRPr lang="fr-FR" sz="1200" dirty="0">
                <a:solidFill>
                  <a:srgbClr val="151E5A"/>
                </a:solidFill>
              </a:endParaRPr>
            </a:p>
          </p:txBody>
        </p: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08927">
              <a:off x="423127" y="3524759"/>
              <a:ext cx="445352" cy="281514"/>
            </a:xfrm>
            <a:prstGeom prst="rect">
              <a:avLst/>
            </a:prstGeom>
          </p:spPr>
        </p:pic>
      </p:grpSp>
      <p:grpSp>
        <p:nvGrpSpPr>
          <p:cNvPr id="6" name="Groupe 5"/>
          <p:cNvGrpSpPr/>
          <p:nvPr/>
        </p:nvGrpSpPr>
        <p:grpSpPr>
          <a:xfrm>
            <a:off x="124897" y="4641265"/>
            <a:ext cx="2358664" cy="847973"/>
            <a:chOff x="124897" y="4641265"/>
            <a:chExt cx="2358664" cy="847973"/>
          </a:xfrm>
        </p:grpSpPr>
        <p:sp>
          <p:nvSpPr>
            <p:cNvPr id="12" name="Rectangle à coins arrondis 11"/>
            <p:cNvSpPr/>
            <p:nvPr/>
          </p:nvSpPr>
          <p:spPr>
            <a:xfrm rot="20496886">
              <a:off x="124897" y="4641265"/>
              <a:ext cx="2358664" cy="69348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51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>
                  <a:solidFill>
                    <a:srgbClr val="151E5A"/>
                  </a:solidFill>
                </a:rPr>
                <a:t>Extrait de la notice bibliographique liée</a:t>
              </a:r>
            </a:p>
            <a:p>
              <a:pPr algn="ctr"/>
              <a:r>
                <a:rPr lang="fr-FR" sz="1600" dirty="0" smtClean="0">
                  <a:solidFill>
                    <a:srgbClr val="151E5A"/>
                  </a:solidFill>
                </a:rPr>
                <a:t>PPN </a:t>
              </a:r>
              <a:r>
                <a:rPr lang="fr-FR" sz="1600" dirty="0">
                  <a:solidFill>
                    <a:srgbClr val="151E5A"/>
                  </a:solidFill>
                </a:rPr>
                <a:t>125154836</a:t>
              </a:r>
            </a:p>
          </p:txBody>
        </p:sp>
        <p:pic>
          <p:nvPicPr>
            <p:cNvPr id="18" name="Image 17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20" r="25000" b="44737"/>
            <a:stretch/>
          </p:blipFill>
          <p:spPr bwMode="auto">
            <a:xfrm rot="20534770">
              <a:off x="207529" y="5155906"/>
              <a:ext cx="322772" cy="33333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88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98"/>
          <a:stretch/>
        </p:blipFill>
        <p:spPr>
          <a:xfrm rot="9654909" flipV="1">
            <a:off x="7723535" y="-710353"/>
            <a:ext cx="2840928" cy="339077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4461">
            <a:off x="317482" y="5233553"/>
            <a:ext cx="1079850" cy="170643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PARTIE 3 : 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Comment participer 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8972">
            <a:off x="5930830" y="789021"/>
            <a:ext cx="3805884" cy="3805884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6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4459"/>
            <a:ext cx="4104456" cy="205222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COMMENT PARTICIPER 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fr-FR" sz="5600" b="1" dirty="0" smtClean="0">
                <a:solidFill>
                  <a:schemeClr val="accent4">
                    <a:lumMod val="75000"/>
                  </a:schemeClr>
                </a:solidFill>
              </a:rPr>
              <a:t>           En contrôlant </a:t>
            </a:r>
            <a:r>
              <a:rPr lang="fr-FR" sz="5600" b="1" dirty="0">
                <a:solidFill>
                  <a:schemeClr val="accent4">
                    <a:lumMod val="75000"/>
                  </a:schemeClr>
                </a:solidFill>
              </a:rPr>
              <a:t>la </a:t>
            </a:r>
            <a:r>
              <a:rPr lang="fr-FR" sz="5600" b="1" dirty="0" smtClean="0">
                <a:solidFill>
                  <a:schemeClr val="accent4">
                    <a:lumMod val="75000"/>
                  </a:schemeClr>
                </a:solidFill>
              </a:rPr>
              <a:t>qualité des notices bibliographiques</a:t>
            </a:r>
          </a:p>
          <a:p>
            <a:pPr algn="just"/>
            <a:endParaRPr lang="fr-FR" b="1" dirty="0" smtClean="0"/>
          </a:p>
          <a:p>
            <a:pPr algn="just"/>
            <a:r>
              <a:rPr lang="fr-FR" b="1" dirty="0"/>
              <a:t>C</a:t>
            </a:r>
            <a:r>
              <a:rPr lang="fr-FR" b="1" dirty="0" smtClean="0"/>
              <a:t>liquez </a:t>
            </a:r>
            <a:r>
              <a:rPr lang="fr-FR" dirty="0"/>
              <a:t>sur le lien de la zone </a:t>
            </a:r>
            <a:r>
              <a:rPr lang="fr-FR" b="1" dirty="0"/>
              <a:t>B579</a:t>
            </a:r>
            <a:r>
              <a:rPr lang="fr-FR" dirty="0"/>
              <a:t> que le titre </a:t>
            </a:r>
            <a:r>
              <a:rPr lang="fr-FR" dirty="0" smtClean="0"/>
              <a:t>vous semble </a:t>
            </a:r>
            <a:r>
              <a:rPr lang="fr-FR" dirty="0"/>
              <a:t>incohérent ou non </a:t>
            </a:r>
            <a:endParaRPr lang="fr-FR" dirty="0" smtClean="0"/>
          </a:p>
          <a:p>
            <a:pPr algn="just"/>
            <a:endParaRPr lang="fr-FR" dirty="0"/>
          </a:p>
          <a:p>
            <a:pPr algn="just"/>
            <a:r>
              <a:rPr lang="fr-FR" dirty="0"/>
              <a:t> </a:t>
            </a:r>
            <a:r>
              <a:rPr lang="fr-FR" b="1" dirty="0"/>
              <a:t>V</a:t>
            </a:r>
            <a:r>
              <a:rPr lang="fr-FR" b="1" dirty="0" smtClean="0"/>
              <a:t>érifiez </a:t>
            </a:r>
            <a:r>
              <a:rPr lang="fr-FR" b="1" dirty="0"/>
              <a:t>la pertinence des données rapprochées </a:t>
            </a:r>
            <a:r>
              <a:rPr lang="fr-FR" dirty="0"/>
              <a:t>dans la notice de </a:t>
            </a:r>
            <a:r>
              <a:rPr lang="fr-FR" dirty="0" smtClean="0"/>
              <a:t>regroupement</a:t>
            </a:r>
          </a:p>
          <a:p>
            <a:pPr algn="just"/>
            <a:endParaRPr lang="fr-FR" dirty="0"/>
          </a:p>
          <a:p>
            <a:pPr algn="just"/>
            <a:r>
              <a:rPr lang="fr-FR" b="1" dirty="0"/>
              <a:t>R</a:t>
            </a:r>
            <a:r>
              <a:rPr lang="fr-FR" b="1" dirty="0" smtClean="0"/>
              <a:t>etrouvez plus facilement </a:t>
            </a:r>
            <a:r>
              <a:rPr lang="fr-FR" dirty="0" smtClean="0"/>
              <a:t>une notice </a:t>
            </a:r>
            <a:r>
              <a:rPr lang="fr-FR" dirty="0"/>
              <a:t>« fautive » ($9PPN source) </a:t>
            </a:r>
            <a:r>
              <a:rPr lang="fr-FR" dirty="0" smtClean="0"/>
              <a:t>pour </a:t>
            </a:r>
            <a:r>
              <a:rPr lang="fr-FR" b="1" dirty="0" smtClean="0"/>
              <a:t>corriger </a:t>
            </a:r>
            <a:r>
              <a:rPr lang="fr-FR" b="1" dirty="0"/>
              <a:t>ou </a:t>
            </a:r>
            <a:r>
              <a:rPr lang="fr-FR" b="1" dirty="0" smtClean="0"/>
              <a:t>enrichir </a:t>
            </a:r>
            <a:r>
              <a:rPr lang="fr-FR" dirty="0" smtClean="0"/>
              <a:t>les données</a:t>
            </a:r>
          </a:p>
          <a:p>
            <a:pPr algn="just"/>
            <a:endParaRPr lang="fr-FR" b="1" dirty="0"/>
          </a:p>
          <a:p>
            <a:pPr algn="just"/>
            <a:r>
              <a:rPr lang="fr-FR" b="1" dirty="0" smtClean="0"/>
              <a:t>Contrôlez </a:t>
            </a:r>
            <a:r>
              <a:rPr lang="fr-FR" b="1" dirty="0"/>
              <a:t>le </a:t>
            </a:r>
            <a:r>
              <a:rPr lang="fr-FR" b="1" dirty="0" smtClean="0"/>
              <a:t>résultat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le lendemain </a:t>
            </a:r>
            <a:r>
              <a:rPr lang="fr-FR" dirty="0"/>
              <a:t>et </a:t>
            </a:r>
            <a:r>
              <a:rPr lang="fr-FR" b="1" dirty="0" smtClean="0"/>
              <a:t>faites </a:t>
            </a:r>
            <a:r>
              <a:rPr lang="fr-FR" b="1" dirty="0"/>
              <a:t>remonter les anomalies qui ne proviennent pas du </a:t>
            </a:r>
            <a:r>
              <a:rPr lang="fr-FR" b="1" dirty="0" smtClean="0"/>
              <a:t>catalogage</a:t>
            </a:r>
            <a:r>
              <a:rPr lang="fr-FR" dirty="0" smtClean="0"/>
              <a:t>. 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69512" y="2146321"/>
            <a:ext cx="1194305" cy="59715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1152128" cy="5760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3468" y="6240504"/>
            <a:ext cx="2493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Application </a:t>
            </a:r>
            <a:r>
              <a:rPr lang="fr-FR" sz="1200" dirty="0" err="1">
                <a:solidFill>
                  <a:srgbClr val="1155CC"/>
                </a:solidFill>
                <a:ea typeface="Times New Roman" panose="02020603050405020304" pitchFamily="18" charset="0"/>
                <a:hlinkClick r:id="rId6"/>
              </a:rPr>
              <a:t>Sudoc</a:t>
            </a:r>
            <a:r>
              <a:rPr lang="fr-FR" sz="1200" dirty="0">
                <a:solidFill>
                  <a:srgbClr val="1155CC"/>
                </a:solidFill>
                <a:ea typeface="Times New Roman" panose="02020603050405020304" pitchFamily="18" charset="0"/>
                <a:hlinkClick r:id="rId6"/>
              </a:rPr>
              <a:t> espace PRO</a:t>
            </a:r>
            <a:r>
              <a:rPr lang="fr-FR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fr-FR" sz="12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&gt; Domaine </a:t>
            </a:r>
            <a:r>
              <a:rPr lang="fr-FR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“Autres”</a:t>
            </a:r>
            <a:endParaRPr lang="fr-FR" sz="12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19" y="6197383"/>
            <a:ext cx="805749" cy="547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53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329873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b="1" dirty="0">
                <a:solidFill>
                  <a:schemeClr val="accent4">
                    <a:lumMod val="75000"/>
                  </a:schemeClr>
                </a:solidFill>
              </a:rPr>
              <a:t>Repérer des erreurs </a:t>
            </a:r>
            <a:r>
              <a:rPr lang="fr-FR" sz="2400" b="1">
                <a:solidFill>
                  <a:schemeClr val="accent4">
                    <a:lumMod val="75000"/>
                  </a:schemeClr>
                </a:solidFill>
              </a:rPr>
              <a:t>de </a:t>
            </a:r>
            <a:r>
              <a:rPr lang="fr-FR" sz="2400" b="1" smtClean="0">
                <a:solidFill>
                  <a:schemeClr val="accent4">
                    <a:lumMod val="75000"/>
                  </a:schemeClr>
                </a:solidFill>
              </a:rPr>
              <a:t>saisie </a:t>
            </a:r>
            <a:r>
              <a:rPr lang="fr-FR" sz="2400" b="1" dirty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marL="0" indent="0" algn="r">
              <a:buNone/>
            </a:pPr>
            <a:r>
              <a:rPr lang="fr-FR" sz="2400" dirty="0" smtClean="0">
                <a:solidFill>
                  <a:schemeClr val="accent4">
                    <a:lumMod val="75000"/>
                  </a:schemeClr>
                </a:solidFill>
              </a:rPr>
              <a:t>la </a:t>
            </a:r>
            <a:r>
              <a:rPr lang="fr-FR" sz="2400" dirty="0">
                <a:solidFill>
                  <a:schemeClr val="accent4">
                    <a:lumMod val="75000"/>
                  </a:schemeClr>
                </a:solidFill>
              </a:rPr>
              <a:t>faute de frappe qui se prenait pour </a:t>
            </a:r>
            <a:r>
              <a:rPr lang="fr-FR" sz="2400" dirty="0" smtClean="0">
                <a:solidFill>
                  <a:schemeClr val="accent4">
                    <a:lumMod val="75000"/>
                  </a:schemeClr>
                </a:solidFill>
              </a:rPr>
              <a:t>un titre</a:t>
            </a:r>
            <a:endParaRPr lang="fr-FR" sz="2400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fr-FR" sz="2300" dirty="0" smtClean="0"/>
              <a:t>Une zone </a:t>
            </a:r>
            <a:r>
              <a:rPr lang="fr-FR" sz="2300" dirty="0"/>
              <a:t>de variante de titre de la notice </a:t>
            </a:r>
            <a:r>
              <a:rPr lang="fr-FR" sz="2300" dirty="0" smtClean="0"/>
              <a:t>de regroupement </a:t>
            </a:r>
            <a:r>
              <a:rPr lang="fr-FR" sz="2300" dirty="0"/>
              <a:t>n’en est pas une. Il suffit de cliquer sur le </a:t>
            </a:r>
            <a:r>
              <a:rPr lang="fr-FR" sz="2300" dirty="0" smtClean="0"/>
              <a:t>PPN en lien dans la sous-zone </a:t>
            </a:r>
            <a:r>
              <a:rPr lang="fr-FR" sz="2300" dirty="0"/>
              <a:t>$</a:t>
            </a:r>
            <a:r>
              <a:rPr lang="fr-FR" sz="2300" dirty="0" smtClean="0"/>
              <a:t>9 de la zone A241 </a:t>
            </a:r>
            <a:r>
              <a:rPr lang="fr-FR" sz="2300" dirty="0"/>
              <a:t>et de corriger la notice </a:t>
            </a:r>
            <a:r>
              <a:rPr lang="fr-FR" sz="2300" dirty="0" smtClean="0"/>
              <a:t>bibliographique pour faire disparaître cette anomalie </a:t>
            </a:r>
            <a:r>
              <a:rPr lang="fr-FR" sz="2300" u="sng" dirty="0" smtClean="0"/>
              <a:t>dès le lendemain</a:t>
            </a:r>
            <a:r>
              <a:rPr lang="fr-FR" sz="2300" dirty="0" smtClean="0"/>
              <a:t>. </a:t>
            </a:r>
            <a:endParaRPr lang="fr-FR" sz="2300" dirty="0"/>
          </a:p>
          <a:p>
            <a:pPr algn="just"/>
            <a:endParaRPr lang="fr-FR" dirty="0"/>
          </a:p>
          <a:p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761499" y="4149080"/>
            <a:ext cx="6586775" cy="2069626"/>
            <a:chOff x="229424" y="3596849"/>
            <a:chExt cx="8782367" cy="2759501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711"/>
            <a:stretch/>
          </p:blipFill>
          <p:spPr>
            <a:xfrm>
              <a:off x="838200" y="3596849"/>
              <a:ext cx="8173591" cy="2759501"/>
            </a:xfrm>
            <a:prstGeom prst="rect">
              <a:avLst/>
            </a:prstGeom>
            <a:ln>
              <a:solidFill>
                <a:srgbClr val="D5095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ectangle à coins arrondis 7"/>
            <p:cNvSpPr/>
            <p:nvPr/>
          </p:nvSpPr>
          <p:spPr>
            <a:xfrm>
              <a:off x="229424" y="5083923"/>
              <a:ext cx="5859142" cy="769435"/>
            </a:xfrm>
            <a:prstGeom prst="roundRect">
              <a:avLst/>
            </a:prstGeom>
            <a:noFill/>
            <a:ln w="38100">
              <a:solidFill>
                <a:srgbClr val="D509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619" y="5220955"/>
              <a:ext cx="5668166" cy="495369"/>
            </a:xfrm>
            <a:prstGeom prst="rect">
              <a:avLst/>
            </a:prstGeom>
            <a:ln>
              <a:solidFill>
                <a:srgbClr val="D5095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COMMENT PARTICIPER ?</a:t>
            </a:r>
            <a:endParaRPr lang="fr-FR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4913">
            <a:off x="-102788" y="5789809"/>
            <a:ext cx="1152128" cy="57606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97" y="4077072"/>
            <a:ext cx="445352" cy="281514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1547664" y="5353815"/>
            <a:ext cx="288032" cy="20950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341" y="3959300"/>
            <a:ext cx="2910902" cy="1650771"/>
          </a:xfrm>
          <a:prstGeom prst="rect">
            <a:avLst/>
          </a:prstGeom>
          <a:ln>
            <a:solidFill>
              <a:srgbClr val="D5095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" name="Groupe 15"/>
          <p:cNvGrpSpPr/>
          <p:nvPr/>
        </p:nvGrpSpPr>
        <p:grpSpPr>
          <a:xfrm rot="3161243">
            <a:off x="2943759" y="4157247"/>
            <a:ext cx="1191959" cy="1401899"/>
            <a:chOff x="4937860" y="3740502"/>
            <a:chExt cx="1191959" cy="1401899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2854" y="4043417"/>
              <a:ext cx="858909" cy="858909"/>
            </a:xfrm>
            <a:prstGeom prst="rect">
              <a:avLst/>
            </a:prstGeom>
          </p:spPr>
        </p:pic>
        <p:sp>
          <p:nvSpPr>
            <p:cNvPr id="14" name="Arc 13"/>
            <p:cNvSpPr/>
            <p:nvPr/>
          </p:nvSpPr>
          <p:spPr>
            <a:xfrm rot="11295527">
              <a:off x="4937860" y="3923148"/>
              <a:ext cx="1191959" cy="1219253"/>
            </a:xfrm>
            <a:prstGeom prst="arc">
              <a:avLst>
                <a:gd name="adj1" fmla="val 16200000"/>
                <a:gd name="adj2" fmla="val 3111005"/>
              </a:avLst>
            </a:prstGeom>
            <a:ln w="53975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 rot="20218879">
              <a:off x="5165345" y="3740502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J+1</a:t>
              </a:r>
              <a:endParaRPr lang="fr-FR" sz="1600" b="1" dirty="0"/>
            </a:p>
          </p:txBody>
        </p:sp>
      </p:grpSp>
      <p:cxnSp>
        <p:nvCxnSpPr>
          <p:cNvPr id="18" name="Connecteur en arc 17"/>
          <p:cNvCxnSpPr/>
          <p:nvPr/>
        </p:nvCxnSpPr>
        <p:spPr>
          <a:xfrm rot="16200000" flipH="1">
            <a:off x="3984360" y="4665031"/>
            <a:ext cx="288032" cy="216024"/>
          </a:xfrm>
          <a:prstGeom prst="curvedConnector3">
            <a:avLst>
              <a:gd name="adj1" fmla="val 93574"/>
            </a:avLst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0813" flipH="1">
            <a:off x="6357941" y="4140070"/>
            <a:ext cx="1308313" cy="654157"/>
          </a:xfrm>
          <a:prstGeom prst="rect">
            <a:avLst/>
          </a:prstGeom>
        </p:spPr>
      </p:pic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18</a:t>
            </a:fld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364" y="4770855"/>
            <a:ext cx="4676218" cy="392659"/>
          </a:xfrm>
          <a:prstGeom prst="rect">
            <a:avLst/>
          </a:prstGeom>
        </p:spPr>
      </p:pic>
      <p:sp>
        <p:nvSpPr>
          <p:cNvPr id="22" name="Rectangle à coins arrondis 21"/>
          <p:cNvSpPr/>
          <p:nvPr/>
        </p:nvSpPr>
        <p:spPr>
          <a:xfrm>
            <a:off x="4453364" y="4770855"/>
            <a:ext cx="4690636" cy="390756"/>
          </a:xfrm>
          <a:prstGeom prst="roundRect">
            <a:avLst/>
          </a:prstGeom>
          <a:noFill/>
          <a:ln w="38100">
            <a:solidFill>
              <a:srgbClr val="D509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217958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4572000" y="44624"/>
            <a:ext cx="5913059" cy="6947007"/>
            <a:chOff x="4953927" y="3596511"/>
            <a:chExt cx="4500563" cy="5143500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927" y="3596511"/>
              <a:ext cx="4500563" cy="5143500"/>
            </a:xfrm>
            <a:prstGeom prst="rect">
              <a:avLst/>
            </a:prstGeom>
            <a:ln>
              <a:solidFill>
                <a:srgbClr val="D5095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4980015" y="4007558"/>
              <a:ext cx="4293194" cy="4078584"/>
            </a:xfrm>
            <a:prstGeom prst="rect">
              <a:avLst/>
            </a:prstGeom>
            <a:noFill/>
            <a:ln w="38100">
              <a:solidFill>
                <a:srgbClr val="D509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8668" y="1582528"/>
            <a:ext cx="3754760" cy="51389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</a:rPr>
              <a:t>Débusquer </a:t>
            </a:r>
            <a:r>
              <a:rPr lang="fr-FR" sz="2400" b="1" dirty="0">
                <a:solidFill>
                  <a:schemeClr val="accent4">
                    <a:lumMod val="75000"/>
                  </a:schemeClr>
                </a:solidFill>
              </a:rPr>
              <a:t>les erreurs de liage de notices </a:t>
            </a: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</a:rPr>
              <a:t>autorité :  </a:t>
            </a:r>
          </a:p>
          <a:p>
            <a:pPr marL="0" indent="0" algn="r">
              <a:buNone/>
            </a:pPr>
            <a:r>
              <a:rPr lang="fr-FR" sz="2400" dirty="0">
                <a:solidFill>
                  <a:schemeClr val="accent4">
                    <a:lumMod val="75000"/>
                  </a:schemeClr>
                </a:solidFill>
              </a:rPr>
              <a:t>Etats d’âme </a:t>
            </a:r>
            <a:r>
              <a:rPr lang="fr-FR" sz="2400" dirty="0" smtClean="0">
                <a:solidFill>
                  <a:schemeClr val="accent4">
                    <a:lumMod val="75000"/>
                  </a:schemeClr>
                </a:solidFill>
              </a:rPr>
              <a:t>1/2</a:t>
            </a:r>
            <a:endParaRPr lang="fr-FR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fr-FR" sz="1800" dirty="0"/>
              <a:t>La notice </a:t>
            </a:r>
            <a:r>
              <a:rPr lang="fr-FR" sz="1800" dirty="0" smtClean="0"/>
              <a:t>de regroupement </a:t>
            </a:r>
            <a:r>
              <a:rPr lang="fr-FR" sz="1800" dirty="0"/>
              <a:t>PPN 209685697 « De l’âme » contient un méli-mélo de variantes de titres de l’œuvre et beaucoup (trop) d’auteurs. </a:t>
            </a:r>
          </a:p>
          <a:p>
            <a:pPr marL="0" indent="0" algn="just">
              <a:buNone/>
            </a:pPr>
            <a:endParaRPr lang="fr-FR" sz="1800" dirty="0" smtClean="0"/>
          </a:p>
          <a:p>
            <a:pPr marL="0" indent="0" algn="just">
              <a:buNone/>
            </a:pPr>
            <a:r>
              <a:rPr lang="fr-FR" sz="1800" dirty="0" smtClean="0"/>
              <a:t>La </a:t>
            </a:r>
            <a:r>
              <a:rPr lang="fr-FR" sz="1800" dirty="0"/>
              <a:t>chasse aux erreurs dans les 96 notices bibliographiques liées peut commencer par le repérage des notices </a:t>
            </a:r>
            <a:r>
              <a:rPr lang="fr-FR" sz="1800" dirty="0" smtClean="0"/>
              <a:t>«</a:t>
            </a:r>
            <a:r>
              <a:rPr lang="fr-FR" sz="1800" dirty="0"/>
              <a:t> Titre uniforme » liées à </a:t>
            </a:r>
            <a:r>
              <a:rPr lang="fr-FR" sz="1800" dirty="0" smtClean="0"/>
              <a:t>tort </a:t>
            </a:r>
            <a:r>
              <a:rPr lang="fr-FR" sz="1800" dirty="0"/>
              <a:t>en zone B500</a:t>
            </a:r>
            <a:r>
              <a:rPr lang="fr-FR" sz="1800" dirty="0" smtClean="0"/>
              <a:t>.</a:t>
            </a:r>
          </a:p>
          <a:p>
            <a:pPr marL="0" indent="0" algn="just">
              <a:buNone/>
            </a:pPr>
            <a:r>
              <a:rPr lang="fr-FR" sz="1800" dirty="0"/>
              <a:t>Un clic sur le nombre de notices liées en haut de la </a:t>
            </a:r>
            <a:r>
              <a:rPr lang="fr-FR" sz="1800" dirty="0" smtClean="0"/>
              <a:t>notice…</a:t>
            </a:r>
            <a:endParaRPr lang="fr-FR" sz="1800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1366">
            <a:off x="3917886" y="3423132"/>
            <a:ext cx="699656" cy="349828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6628248" y="1182361"/>
            <a:ext cx="2491290" cy="2569614"/>
            <a:chOff x="446314" y="6021288"/>
            <a:chExt cx="1850489" cy="1920595"/>
          </a:xfrm>
        </p:grpSpPr>
        <p:grpSp>
          <p:nvGrpSpPr>
            <p:cNvPr id="6" name="Groupe 5"/>
            <p:cNvGrpSpPr/>
            <p:nvPr/>
          </p:nvGrpSpPr>
          <p:grpSpPr>
            <a:xfrm>
              <a:off x="446314" y="6021288"/>
              <a:ext cx="1850489" cy="1920595"/>
              <a:chOff x="691683" y="5228576"/>
              <a:chExt cx="1850489" cy="1920595"/>
            </a:xfrm>
          </p:grpSpPr>
          <p:pic>
            <p:nvPicPr>
              <p:cNvPr id="15" name="Image 1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683" y="5248668"/>
                <a:ext cx="1850489" cy="1900503"/>
              </a:xfrm>
              <a:prstGeom prst="rect">
                <a:avLst/>
              </a:prstGeom>
              <a:ln>
                <a:solidFill>
                  <a:srgbClr val="D50951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6" name="Ellipse 15"/>
              <p:cNvSpPr/>
              <p:nvPr/>
            </p:nvSpPr>
            <p:spPr>
              <a:xfrm>
                <a:off x="1774529" y="5228576"/>
                <a:ext cx="273965" cy="214932"/>
              </a:xfrm>
              <a:prstGeom prst="ellipse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</p:grpSp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53054" flipH="1">
              <a:off x="1377752" y="6471439"/>
              <a:ext cx="833203" cy="503481"/>
            </a:xfrm>
            <a:prstGeom prst="rect">
              <a:avLst/>
            </a:prstGeom>
          </p:spPr>
        </p:pic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178" y="106372"/>
            <a:ext cx="445352" cy="28151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7170258" y="4205568"/>
            <a:ext cx="1440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</a:t>
            </a:r>
            <a:endParaRPr lang="fr-FR" sz="1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7801885" y="1182361"/>
            <a:ext cx="1440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s</a:t>
            </a:r>
            <a:endParaRPr lang="fr-FR" sz="800" dirty="0"/>
          </a:p>
        </p:txBody>
      </p:sp>
      <p:sp>
        <p:nvSpPr>
          <p:cNvPr id="19" name="Rectangle 18"/>
          <p:cNvSpPr/>
          <p:nvPr/>
        </p:nvSpPr>
        <p:spPr>
          <a:xfrm>
            <a:off x="4573112" y="6168102"/>
            <a:ext cx="5006574" cy="689897"/>
          </a:xfrm>
          <a:prstGeom prst="rect">
            <a:avLst/>
          </a:prstGeom>
          <a:noFill/>
          <a:ln w="38100">
            <a:solidFill>
              <a:srgbClr val="D509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19</a:t>
            </a:fld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4456886" y="647974"/>
            <a:ext cx="3067442" cy="44051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COMMENT PARTICIPER ?</a:t>
            </a:r>
            <a:endParaRPr lang="fr-FR" b="1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7003">
            <a:off x="3647876" y="4034409"/>
            <a:ext cx="699656" cy="34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7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4000" b="1" cap="al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plan</a:t>
            </a: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428624" y="1556792"/>
            <a:ext cx="8535864" cy="43106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chemeClr val="bg2">
                  <a:lumMod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Partie 1 : Contexte et objectifs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Partie 2 : Fonctionnement et visualisation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Partie 3 : Comment participer ?</a:t>
            </a:r>
            <a:endParaRPr lang="fr-FR" dirty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51648"/>
            <a:ext cx="4650163" cy="2906352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24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68" y="2715934"/>
            <a:ext cx="7543800" cy="4533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à coins arrondis 18"/>
          <p:cNvSpPr/>
          <p:nvPr/>
        </p:nvSpPr>
        <p:spPr>
          <a:xfrm>
            <a:off x="1038167" y="3132753"/>
            <a:ext cx="1943114" cy="183524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8540" y="1435901"/>
            <a:ext cx="8229600" cy="46868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</a:rPr>
              <a:t>Débusquer </a:t>
            </a:r>
            <a:r>
              <a:rPr lang="fr-FR" sz="2400" b="1" dirty="0">
                <a:solidFill>
                  <a:schemeClr val="accent4">
                    <a:lumMod val="75000"/>
                  </a:schemeClr>
                </a:solidFill>
              </a:rPr>
              <a:t>les erreurs de liage de notices </a:t>
            </a: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</a:rPr>
              <a:t>autorité :  </a:t>
            </a:r>
          </a:p>
          <a:p>
            <a:pPr marL="0" indent="0" algn="r">
              <a:buNone/>
            </a:pPr>
            <a:r>
              <a:rPr lang="fr-FR" sz="2400" dirty="0">
                <a:solidFill>
                  <a:schemeClr val="accent4">
                    <a:lumMod val="75000"/>
                  </a:schemeClr>
                </a:solidFill>
              </a:rPr>
              <a:t>Etats d’âme </a:t>
            </a:r>
            <a:r>
              <a:rPr lang="fr-FR" sz="2400" dirty="0" smtClean="0">
                <a:solidFill>
                  <a:schemeClr val="accent4">
                    <a:lumMod val="75000"/>
                  </a:schemeClr>
                </a:solidFill>
              </a:rPr>
              <a:t>2/2 : Cassiodore </a:t>
            </a:r>
            <a:r>
              <a:rPr lang="fr-FR" sz="2400" dirty="0">
                <a:solidFill>
                  <a:schemeClr val="accent4">
                    <a:lumMod val="75000"/>
                  </a:schemeClr>
                </a:solidFill>
              </a:rPr>
              <a:t>Vs </a:t>
            </a:r>
            <a:r>
              <a:rPr lang="fr-FR" sz="2400" dirty="0" smtClean="0">
                <a:solidFill>
                  <a:schemeClr val="accent4">
                    <a:lumMod val="75000"/>
                  </a:schemeClr>
                </a:solidFill>
              </a:rPr>
              <a:t>Aristote</a:t>
            </a:r>
            <a:endParaRPr lang="fr-FR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fr-FR" sz="1800" dirty="0" smtClean="0"/>
              <a:t>… et </a:t>
            </a:r>
            <a:r>
              <a:rPr lang="fr-FR" sz="1800" dirty="0"/>
              <a:t>une commande AFF K:500:700:701:702 </a:t>
            </a:r>
            <a:r>
              <a:rPr lang="fr-FR" sz="1800" dirty="0" smtClean="0"/>
              <a:t>plus tard…</a:t>
            </a:r>
            <a:endParaRPr lang="fr-FR" sz="1800" dirty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COMMENT PARTICIPER ?</a:t>
            </a:r>
            <a:endParaRPr lang="fr-FR" b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51" y="3007406"/>
            <a:ext cx="215824" cy="136426"/>
          </a:xfrm>
          <a:prstGeom prst="rect">
            <a:avLst/>
          </a:prstGeom>
        </p:spPr>
      </p:pic>
      <p:sp>
        <p:nvSpPr>
          <p:cNvPr id="51" name="Rectangle à coins arrondis 50"/>
          <p:cNvSpPr/>
          <p:nvPr/>
        </p:nvSpPr>
        <p:spPr>
          <a:xfrm>
            <a:off x="899591" y="5445224"/>
            <a:ext cx="5256585" cy="1812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52" name="Rectangle à coins arrondis 51"/>
          <p:cNvSpPr/>
          <p:nvPr/>
        </p:nvSpPr>
        <p:spPr>
          <a:xfrm>
            <a:off x="899591" y="5693331"/>
            <a:ext cx="4968553" cy="1812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56" name="Rectangle 55"/>
          <p:cNvSpPr/>
          <p:nvPr/>
        </p:nvSpPr>
        <p:spPr>
          <a:xfrm>
            <a:off x="767178" y="3176041"/>
            <a:ext cx="7445590" cy="127588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56999">
            <a:off x="3778344" y="3696484"/>
            <a:ext cx="1152128" cy="576064"/>
          </a:xfrm>
          <a:prstGeom prst="rect">
            <a:avLst/>
          </a:prstGeom>
        </p:spPr>
      </p:pic>
      <p:graphicFrame>
        <p:nvGraphicFramePr>
          <p:cNvPr id="39" name="Tableau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448136"/>
              </p:ext>
            </p:extLst>
          </p:nvPr>
        </p:nvGraphicFramePr>
        <p:xfrm>
          <a:off x="761565" y="4381096"/>
          <a:ext cx="3771900" cy="91440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3771900"/>
              </a:tblGrid>
              <a:tr h="1388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     PPN 034597875  (Tu)   </a:t>
                      </a:r>
                      <a:endParaRPr lang="fr-F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    230 ##‎$8frefre‎$91y‎$</a:t>
                      </a:r>
                      <a:r>
                        <a:rPr lang="fr-FR" sz="1800" dirty="0" err="1" smtClean="0"/>
                        <a:t>a@</a:t>
                      </a:r>
                      <a:r>
                        <a:rPr lang="fr-FR" sz="1800" b="1" dirty="0" err="1" smtClean="0"/>
                        <a:t>De</a:t>
                      </a:r>
                      <a:r>
                        <a:rPr lang="fr-FR" sz="1800" b="1" dirty="0" smtClean="0"/>
                        <a:t> l'âme</a:t>
                      </a:r>
                      <a:r>
                        <a:rPr lang="fr-FR" sz="1800" dirty="0" smtClean="0"/>
                        <a:t/>
                      </a:r>
                      <a:br>
                        <a:rPr lang="fr-FR" sz="1800" dirty="0" smtClean="0"/>
                      </a:br>
                      <a:r>
                        <a:rPr lang="fr-FR" sz="1800" dirty="0" smtClean="0"/>
                        <a:t>    300 0#‎$</a:t>
                      </a:r>
                      <a:r>
                        <a:rPr lang="fr-FR" sz="1800" dirty="0" err="1" smtClean="0"/>
                        <a:t>aAuteur</a:t>
                      </a:r>
                      <a:r>
                        <a:rPr lang="fr-FR" sz="1800" dirty="0" smtClean="0"/>
                        <a:t> : Cassiodore</a:t>
                      </a:r>
                      <a:endParaRPr lang="fr-FR" sz="1800" b="1" dirty="0" smtClean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" name="Imag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45" y="4442848"/>
            <a:ext cx="250948" cy="158628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788763" y="5884696"/>
            <a:ext cx="7429893" cy="130909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947" flipH="1">
            <a:off x="5944999" y="5974239"/>
            <a:ext cx="1308313" cy="654157"/>
          </a:xfrm>
          <a:prstGeom prst="rect">
            <a:avLst/>
          </a:prstGeom>
        </p:spPr>
      </p:pic>
      <p:graphicFrame>
        <p:nvGraphicFramePr>
          <p:cNvPr id="37" name="Tableau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305479"/>
              </p:ext>
            </p:extLst>
          </p:nvPr>
        </p:nvGraphicFramePr>
        <p:xfrm>
          <a:off x="4480914" y="4458560"/>
          <a:ext cx="3549717" cy="91440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3549717"/>
              </a:tblGrid>
              <a:tr h="1388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   PPN 030950333 </a:t>
                      </a:r>
                      <a:r>
                        <a:rPr lang="fr-FR" sz="1200" kern="1200" dirty="0" smtClean="0"/>
                        <a:t>(Tu)</a:t>
                      </a:r>
                      <a:endParaRPr lang="fr-FR" sz="1200" b="1" kern="1200" dirty="0" smtClean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  230 ##‎$8frefre‎$91y‎$</a:t>
                      </a:r>
                      <a:r>
                        <a:rPr lang="fr-FR" sz="1800" dirty="0" err="1" smtClean="0"/>
                        <a:t>a@</a:t>
                      </a:r>
                      <a:r>
                        <a:rPr lang="fr-FR" sz="1800" b="1" dirty="0" err="1" smtClean="0"/>
                        <a:t>De</a:t>
                      </a:r>
                      <a:r>
                        <a:rPr lang="fr-FR" sz="1800" b="1" dirty="0" smtClean="0"/>
                        <a:t> l'âme</a:t>
                      </a:r>
                      <a:r>
                        <a:rPr lang="fr-FR" sz="1800" dirty="0" smtClean="0"/>
                        <a:t/>
                      </a:r>
                      <a:br>
                        <a:rPr lang="fr-FR" sz="1800" dirty="0" smtClean="0"/>
                      </a:br>
                      <a:r>
                        <a:rPr lang="fr-FR" sz="1800" dirty="0" smtClean="0"/>
                        <a:t>  300 0#‎$</a:t>
                      </a:r>
                      <a:r>
                        <a:rPr lang="fr-FR" sz="1800" dirty="0" err="1" smtClean="0"/>
                        <a:t>aAuteur</a:t>
                      </a:r>
                      <a:r>
                        <a:rPr lang="fr-FR" sz="1800" dirty="0" smtClean="0"/>
                        <a:t> : </a:t>
                      </a:r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Aristote</a:t>
                      </a:r>
                      <a:endParaRPr lang="fr-FR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Flèche droite 37"/>
          <p:cNvSpPr/>
          <p:nvPr/>
        </p:nvSpPr>
        <p:spPr>
          <a:xfrm>
            <a:off x="3784652" y="4410302"/>
            <a:ext cx="824652" cy="415354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00" y="4514344"/>
            <a:ext cx="250948" cy="158628"/>
          </a:xfrm>
          <a:prstGeom prst="rect">
            <a:avLst/>
          </a:prstGeom>
        </p:spPr>
      </p:pic>
      <p:sp>
        <p:nvSpPr>
          <p:cNvPr id="55" name="Rectangle à coins arrondis 54"/>
          <p:cNvSpPr/>
          <p:nvPr/>
        </p:nvSpPr>
        <p:spPr>
          <a:xfrm>
            <a:off x="5491220" y="5080201"/>
            <a:ext cx="1617503" cy="24765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20</a:t>
            </a:fld>
            <a:endParaRPr lang="fr-FR"/>
          </a:p>
        </p:txBody>
      </p:sp>
      <p:cxnSp>
        <p:nvCxnSpPr>
          <p:cNvPr id="25" name="Connecteur droit avec flèche 24"/>
          <p:cNvCxnSpPr/>
          <p:nvPr/>
        </p:nvCxnSpPr>
        <p:spPr>
          <a:xfrm rot="5400000">
            <a:off x="1454173" y="3632994"/>
            <a:ext cx="977262" cy="505865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>
            <a:off x="565530" y="3110420"/>
            <a:ext cx="8454742" cy="254664"/>
            <a:chOff x="683568" y="3147355"/>
            <a:chExt cx="8454742" cy="254664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0" t="27669"/>
            <a:stretch/>
          </p:blipFill>
          <p:spPr>
            <a:xfrm>
              <a:off x="683568" y="3212976"/>
              <a:ext cx="8454742" cy="189043"/>
            </a:xfrm>
            <a:prstGeom prst="rect">
              <a:avLst/>
            </a:prstGeom>
          </p:spPr>
        </p:pic>
        <p:sp>
          <p:nvSpPr>
            <p:cNvPr id="20" name="Rectangle à coins arrondis 19"/>
            <p:cNvSpPr/>
            <p:nvPr/>
          </p:nvSpPr>
          <p:spPr>
            <a:xfrm>
              <a:off x="5937105" y="3147355"/>
              <a:ext cx="3139663" cy="247651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9" name="Rectangle à coins arrondis 28"/>
            <p:cNvSpPr/>
            <p:nvPr/>
          </p:nvSpPr>
          <p:spPr>
            <a:xfrm>
              <a:off x="745769" y="3147355"/>
              <a:ext cx="2343077" cy="247651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pic>
        <p:nvPicPr>
          <p:cNvPr id="33" name="Imag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750" y="2988043"/>
            <a:ext cx="414886" cy="494004"/>
          </a:xfrm>
          <a:prstGeom prst="rect">
            <a:avLst/>
          </a:prstGeom>
        </p:spPr>
      </p:pic>
      <p:grpSp>
        <p:nvGrpSpPr>
          <p:cNvPr id="60" name="Groupe 59"/>
          <p:cNvGrpSpPr/>
          <p:nvPr/>
        </p:nvGrpSpPr>
        <p:grpSpPr>
          <a:xfrm>
            <a:off x="341102" y="3224515"/>
            <a:ext cx="204832" cy="3568395"/>
            <a:chOff x="418551" y="3163499"/>
            <a:chExt cx="204832" cy="3568395"/>
          </a:xfrm>
        </p:grpSpPr>
        <p:cxnSp>
          <p:nvCxnSpPr>
            <p:cNvPr id="42" name="Connecteur droit 41"/>
            <p:cNvCxnSpPr>
              <a:stCxn id="16" idx="2"/>
              <a:endCxn id="40" idx="0"/>
            </p:cNvCxnSpPr>
            <p:nvPr/>
          </p:nvCxnSpPr>
          <p:spPr>
            <a:xfrm flipH="1">
              <a:off x="516761" y="3365367"/>
              <a:ext cx="8413" cy="3164659"/>
            </a:xfrm>
            <a:prstGeom prst="line">
              <a:avLst/>
            </a:prstGeom>
            <a:ln w="127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Image 15"/>
            <p:cNvPicPr/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20" r="25000" b="44737"/>
            <a:stretch/>
          </p:blipFill>
          <p:spPr bwMode="auto">
            <a:xfrm>
              <a:off x="426964" y="3163499"/>
              <a:ext cx="196419" cy="20186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" name="Image 39"/>
            <p:cNvPicPr/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20" r="25000" b="44737"/>
            <a:stretch/>
          </p:blipFill>
          <p:spPr bwMode="auto">
            <a:xfrm>
              <a:off x="418551" y="6530026"/>
              <a:ext cx="196419" cy="20186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47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/>
          <p:cNvGrpSpPr/>
          <p:nvPr/>
        </p:nvGrpSpPr>
        <p:grpSpPr>
          <a:xfrm>
            <a:off x="5553077" y="2420888"/>
            <a:ext cx="3513112" cy="5111415"/>
            <a:chOff x="6191477" y="857250"/>
            <a:chExt cx="2952524" cy="4639263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478" y="857250"/>
              <a:ext cx="2952523" cy="46122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Rectangle à coins arrondis 17"/>
            <p:cNvSpPr/>
            <p:nvPr/>
          </p:nvSpPr>
          <p:spPr>
            <a:xfrm>
              <a:off x="6191478" y="1712274"/>
              <a:ext cx="2952523" cy="22266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50" dirty="0"/>
                <a:t>                        </a:t>
              </a:r>
            </a:p>
          </p:txBody>
        </p:sp>
        <p:sp>
          <p:nvSpPr>
            <p:cNvPr id="21" name="Rectangle à coins arrondis 20"/>
            <p:cNvSpPr/>
            <p:nvPr/>
          </p:nvSpPr>
          <p:spPr>
            <a:xfrm>
              <a:off x="6191477" y="5343526"/>
              <a:ext cx="2952523" cy="15298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50" dirty="0"/>
                <a:t>                        </a:t>
              </a: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445910" y="3385701"/>
            <a:ext cx="4185797" cy="4270948"/>
            <a:chOff x="263558" y="3076071"/>
            <a:chExt cx="3829585" cy="3793861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558" y="3076071"/>
              <a:ext cx="3829585" cy="3793861"/>
            </a:xfrm>
            <a:prstGeom prst="rect">
              <a:avLst/>
            </a:prstGeom>
            <a:ln>
              <a:solidFill>
                <a:srgbClr val="D5095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Rectangle à coins arrondis 14"/>
            <p:cNvSpPr/>
            <p:nvPr/>
          </p:nvSpPr>
          <p:spPr>
            <a:xfrm>
              <a:off x="263558" y="4973000"/>
              <a:ext cx="3829585" cy="618175"/>
            </a:xfrm>
            <a:prstGeom prst="roundRect">
              <a:avLst/>
            </a:prstGeom>
            <a:noFill/>
            <a:ln w="38100">
              <a:solidFill>
                <a:srgbClr val="D509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50" dirty="0"/>
                <a:t>                        </a:t>
              </a:r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0796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</a:rPr>
              <a:t>Débusquer </a:t>
            </a:r>
            <a:r>
              <a:rPr lang="fr-FR" sz="2400" b="1" dirty="0">
                <a:solidFill>
                  <a:schemeClr val="accent4">
                    <a:lumMod val="75000"/>
                  </a:schemeClr>
                </a:solidFill>
              </a:rPr>
              <a:t>les erreurs de liage de notices </a:t>
            </a: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</a:rPr>
              <a:t>autorité… suite :  </a:t>
            </a:r>
          </a:p>
          <a:p>
            <a:pPr marL="0" indent="0" algn="r">
              <a:buNone/>
            </a:pPr>
            <a:r>
              <a:rPr lang="fr-FR" sz="2400" dirty="0" smtClean="0">
                <a:solidFill>
                  <a:schemeClr val="accent4">
                    <a:lumMod val="75000"/>
                  </a:schemeClr>
                </a:solidFill>
              </a:rPr>
              <a:t>Dans </a:t>
            </a:r>
            <a:r>
              <a:rPr lang="fr-FR" sz="2400" dirty="0">
                <a:solidFill>
                  <a:schemeClr val="accent4">
                    <a:lumMod val="75000"/>
                  </a:schemeClr>
                </a:solidFill>
              </a:rPr>
              <a:t>la famille Dumas, je voudrais le père </a:t>
            </a:r>
            <a:endParaRPr lang="fr-FR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sz="1800" dirty="0" smtClean="0"/>
              <a:t>La </a:t>
            </a:r>
            <a:r>
              <a:rPr lang="fr-FR" sz="1800" dirty="0"/>
              <a:t>notice </a:t>
            </a:r>
            <a:r>
              <a:rPr lang="fr-FR" sz="1800" dirty="0" smtClean="0"/>
              <a:t>de regroupement et le cluster sont corrects.</a:t>
            </a:r>
          </a:p>
          <a:p>
            <a:pPr marL="0" indent="0" algn="just">
              <a:buNone/>
            </a:pPr>
            <a:r>
              <a:rPr lang="fr-FR" sz="1800" dirty="0"/>
              <a:t>L</a:t>
            </a:r>
            <a:r>
              <a:rPr lang="fr-FR" sz="1800" dirty="0" smtClean="0"/>
              <a:t>’affichage </a:t>
            </a:r>
            <a:r>
              <a:rPr lang="fr-FR" sz="1800" dirty="0"/>
              <a:t>de la liste des notices </a:t>
            </a:r>
            <a:r>
              <a:rPr lang="fr-FR" sz="1800" dirty="0" smtClean="0"/>
              <a:t>bibliographiques</a:t>
            </a:r>
          </a:p>
          <a:p>
            <a:pPr marL="0" indent="0" algn="just">
              <a:buNone/>
            </a:pPr>
            <a:r>
              <a:rPr lang="fr-FR" sz="1800" dirty="0" smtClean="0"/>
              <a:t>liées révèle des </a:t>
            </a:r>
            <a:r>
              <a:rPr lang="fr-FR" sz="1800" dirty="0"/>
              <a:t>erreurs </a:t>
            </a:r>
            <a:r>
              <a:rPr lang="fr-FR" sz="1800" dirty="0" smtClean="0"/>
              <a:t>de </a:t>
            </a:r>
            <a:r>
              <a:rPr lang="fr-FR" sz="1800" dirty="0"/>
              <a:t>liage de notice </a:t>
            </a:r>
            <a:r>
              <a:rPr lang="fr-FR" sz="1800" dirty="0" smtClean="0"/>
              <a:t>autorité.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COMMENT PARTICIPER ?</a:t>
            </a:r>
            <a:endParaRPr lang="fr-FR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0563">
            <a:off x="-169361" y="6285566"/>
            <a:ext cx="785242" cy="39262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6764" flipH="1">
            <a:off x="7575594" y="3664335"/>
            <a:ext cx="1308313" cy="65415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5" y="3385701"/>
            <a:ext cx="315855" cy="19965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504" y="2754213"/>
            <a:ext cx="215262" cy="136070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1708878" y="3863353"/>
            <a:ext cx="1440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</a:t>
            </a:r>
            <a:endParaRPr lang="fr-FR" sz="1000" dirty="0"/>
          </a:p>
        </p:txBody>
      </p:sp>
      <p:sp>
        <p:nvSpPr>
          <p:cNvPr id="27" name="Ellipse 26"/>
          <p:cNvSpPr/>
          <p:nvPr/>
        </p:nvSpPr>
        <p:spPr>
          <a:xfrm>
            <a:off x="1761054" y="3365351"/>
            <a:ext cx="273965" cy="214932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28" name="Connecteur en arc 27"/>
          <p:cNvCxnSpPr>
            <a:endCxn id="27" idx="6"/>
          </p:cNvCxnSpPr>
          <p:nvPr/>
        </p:nvCxnSpPr>
        <p:spPr>
          <a:xfrm rot="10800000">
            <a:off x="2035020" y="3472817"/>
            <a:ext cx="3041037" cy="425638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e 28"/>
          <p:cNvGrpSpPr/>
          <p:nvPr/>
        </p:nvGrpSpPr>
        <p:grpSpPr>
          <a:xfrm>
            <a:off x="5255140" y="2924944"/>
            <a:ext cx="231626" cy="3796531"/>
            <a:chOff x="418551" y="3163499"/>
            <a:chExt cx="210358" cy="3568395"/>
          </a:xfrm>
        </p:grpSpPr>
        <p:cxnSp>
          <p:nvCxnSpPr>
            <p:cNvPr id="30" name="Connecteur droit 29"/>
            <p:cNvCxnSpPr>
              <a:stCxn id="31" idx="2"/>
              <a:endCxn id="32" idx="0"/>
            </p:cNvCxnSpPr>
            <p:nvPr/>
          </p:nvCxnSpPr>
          <p:spPr>
            <a:xfrm flipH="1">
              <a:off x="516761" y="3365367"/>
              <a:ext cx="11176" cy="3164660"/>
            </a:xfrm>
            <a:prstGeom prst="line">
              <a:avLst/>
            </a:prstGeom>
            <a:ln w="127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Image 30"/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20" r="25000" b="44737"/>
            <a:stretch/>
          </p:blipFill>
          <p:spPr bwMode="auto">
            <a:xfrm>
              <a:off x="426964" y="3163499"/>
              <a:ext cx="201945" cy="20186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Image 31"/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20" r="25000" b="44737"/>
            <a:stretch/>
          </p:blipFill>
          <p:spPr bwMode="auto">
            <a:xfrm>
              <a:off x="418551" y="6530026"/>
              <a:ext cx="196419" cy="20186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84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51345" y="2679360"/>
            <a:ext cx="8191667" cy="4120784"/>
            <a:chOff x="334083" y="2446986"/>
            <a:chExt cx="6840126" cy="2686251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300"/>
            <a:stretch/>
          </p:blipFill>
          <p:spPr>
            <a:xfrm>
              <a:off x="334083" y="2795778"/>
              <a:ext cx="5965864" cy="2337459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86" r="52395"/>
            <a:stretch/>
          </p:blipFill>
          <p:spPr>
            <a:xfrm>
              <a:off x="3583008" y="2446986"/>
              <a:ext cx="3591201" cy="2584999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3" name="Rectangle à coins arrondis 12"/>
            <p:cNvSpPr/>
            <p:nvPr/>
          </p:nvSpPr>
          <p:spPr>
            <a:xfrm>
              <a:off x="334083" y="4406126"/>
              <a:ext cx="2940286" cy="136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50" dirty="0"/>
                <a:t>                        </a:t>
              </a:r>
            </a:p>
          </p:txBody>
        </p:sp>
        <p:sp>
          <p:nvSpPr>
            <p:cNvPr id="15" name="Rectangle à coins arrondis 14"/>
            <p:cNvSpPr/>
            <p:nvPr/>
          </p:nvSpPr>
          <p:spPr>
            <a:xfrm>
              <a:off x="3600733" y="4853223"/>
              <a:ext cx="2233114" cy="16748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50" dirty="0"/>
                <a:t>                                               </a:t>
              </a:r>
            </a:p>
          </p:txBody>
        </p:sp>
        <p:sp>
          <p:nvSpPr>
            <p:cNvPr id="16" name="Rectangle à coins arrondis 15"/>
            <p:cNvSpPr/>
            <p:nvPr/>
          </p:nvSpPr>
          <p:spPr>
            <a:xfrm>
              <a:off x="3589969" y="3702755"/>
              <a:ext cx="1033542" cy="16459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50" dirty="0"/>
                <a:t>                        </a:t>
              </a:r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>
              <a:off x="1899491" y="4548315"/>
              <a:ext cx="1605535" cy="388649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4809" y="1932767"/>
            <a:ext cx="8229600" cy="375470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fr-FR" sz="2000" dirty="0"/>
              <a:t>Ici, </a:t>
            </a:r>
            <a:r>
              <a:rPr lang="fr-FR" sz="2000" dirty="0" smtClean="0"/>
              <a:t>le catalogage doit être affiné </a:t>
            </a:r>
            <a:r>
              <a:rPr lang="fr-FR" sz="2000" dirty="0"/>
              <a:t>pour la notice </a:t>
            </a:r>
            <a:r>
              <a:rPr lang="fr-FR" sz="2000" dirty="0" smtClean="0"/>
              <a:t>bibliographique liée PPN 129956112 afin de rendre à Frédéric ce qui appartient à Mistral.</a:t>
            </a:r>
            <a:endParaRPr lang="fr-FR" sz="20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COMMENT PARTICIPER ?</a:t>
            </a:r>
            <a:endParaRPr lang="fr-FR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46746">
            <a:off x="56020" y="6084361"/>
            <a:ext cx="1087955" cy="543978"/>
          </a:xfrm>
          <a:prstGeom prst="rect">
            <a:avLst/>
          </a:prstGeom>
        </p:spPr>
      </p:pic>
      <p:sp>
        <p:nvSpPr>
          <p:cNvPr id="24" name="Espace réservé du contenu 2"/>
          <p:cNvSpPr txBox="1">
            <a:spLocks/>
          </p:cNvSpPr>
          <p:nvPr/>
        </p:nvSpPr>
        <p:spPr>
          <a:xfrm>
            <a:off x="472786" y="1164349"/>
            <a:ext cx="8229600" cy="8726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</a:rPr>
              <a:t>Créer des zones de liens pertinentes : </a:t>
            </a:r>
          </a:p>
          <a:p>
            <a:pPr marL="0" indent="0" algn="r">
              <a:buNone/>
            </a:pPr>
            <a:r>
              <a:rPr lang="fr-FR" sz="2400" dirty="0" smtClean="0">
                <a:solidFill>
                  <a:schemeClr val="accent4">
                    <a:lumMod val="75000"/>
                  </a:schemeClr>
                </a:solidFill>
              </a:rPr>
              <a:t>Quand Elisabeth </a:t>
            </a:r>
            <a:r>
              <a:rPr lang="fr-FR" sz="2400" dirty="0">
                <a:solidFill>
                  <a:schemeClr val="accent4">
                    <a:lumMod val="75000"/>
                  </a:schemeClr>
                </a:solidFill>
              </a:rPr>
              <a:t>s’invite chez </a:t>
            </a:r>
            <a:r>
              <a:rPr lang="fr-FR" sz="2400" dirty="0" smtClean="0">
                <a:solidFill>
                  <a:schemeClr val="accent4">
                    <a:lumMod val="75000"/>
                  </a:schemeClr>
                </a:solidFill>
              </a:rPr>
              <a:t>Frédéric…</a:t>
            </a:r>
            <a:endParaRPr lang="fr-FR" sz="24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" y="2841495"/>
            <a:ext cx="445352" cy="281514"/>
          </a:xfrm>
          <a:prstGeom prst="rect">
            <a:avLst/>
          </a:prstGeom>
        </p:spPr>
      </p:pic>
      <p:pic>
        <p:nvPicPr>
          <p:cNvPr id="23" name="Image 22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0" r="25000" b="44737"/>
          <a:stretch/>
        </p:blipFill>
        <p:spPr bwMode="auto">
          <a:xfrm>
            <a:off x="3598958" y="2674829"/>
            <a:ext cx="322772" cy="3333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3950562" y="2674829"/>
            <a:ext cx="1940385" cy="192178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6751" flipH="1">
            <a:off x="4850588" y="3430655"/>
            <a:ext cx="835367" cy="417684"/>
          </a:xfrm>
          <a:prstGeom prst="rect">
            <a:avLst/>
          </a:prstGeom>
        </p:spPr>
      </p:pic>
      <p:cxnSp>
        <p:nvCxnSpPr>
          <p:cNvPr id="28" name="Connecteur droit avec flèche 27"/>
          <p:cNvCxnSpPr/>
          <p:nvPr/>
        </p:nvCxnSpPr>
        <p:spPr>
          <a:xfrm flipH="1">
            <a:off x="5127210" y="4064578"/>
            <a:ext cx="717662" cy="515620"/>
          </a:xfrm>
          <a:prstGeom prst="straightConnector1">
            <a:avLst/>
          </a:prstGeom>
          <a:ln w="28575">
            <a:solidFill>
              <a:srgbClr val="151E5A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983216" y="4881317"/>
            <a:ext cx="2170181" cy="1448476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 rot="19637975">
            <a:off x="4830260" y="5729568"/>
            <a:ext cx="1515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33CC"/>
                </a:solidFill>
              </a:rPr>
              <a:t>Créer un lien</a:t>
            </a:r>
            <a:endParaRPr lang="fr-FR" b="1" dirty="0">
              <a:solidFill>
                <a:srgbClr val="FF33CC"/>
              </a:solidFill>
            </a:endParaRPr>
          </a:p>
        </p:txBody>
      </p:sp>
      <p:cxnSp>
        <p:nvCxnSpPr>
          <p:cNvPr id="35" name="Connecteur droit avec flèche 34"/>
          <p:cNvCxnSpPr/>
          <p:nvPr/>
        </p:nvCxnSpPr>
        <p:spPr>
          <a:xfrm flipH="1">
            <a:off x="5585999" y="6035345"/>
            <a:ext cx="418884" cy="261598"/>
          </a:xfrm>
          <a:prstGeom prst="straightConnector1">
            <a:avLst/>
          </a:prstGeom>
          <a:ln w="28575">
            <a:solidFill>
              <a:srgbClr val="FF33CC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3891659" y="2710682"/>
            <a:ext cx="1387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2060"/>
                </a:solidFill>
              </a:rPr>
              <a:t>PPN 129956112</a:t>
            </a:r>
            <a:endParaRPr lang="fr-FR" sz="1200" b="1" dirty="0">
              <a:solidFill>
                <a:srgbClr val="002060"/>
              </a:solidFill>
            </a:endParaRPr>
          </a:p>
        </p:txBody>
      </p:sp>
      <p:cxnSp>
        <p:nvCxnSpPr>
          <p:cNvPr id="7" name="Connecteur en arc 6"/>
          <p:cNvCxnSpPr>
            <a:stCxn id="42" idx="0"/>
            <a:endCxn id="23" idx="1"/>
          </p:cNvCxnSpPr>
          <p:nvPr/>
        </p:nvCxnSpPr>
        <p:spPr>
          <a:xfrm rot="5400000" flipH="1" flipV="1">
            <a:off x="1935580" y="3949162"/>
            <a:ext cx="2771045" cy="555712"/>
          </a:xfrm>
          <a:prstGeom prst="curvedConnector2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lipse 41"/>
          <p:cNvSpPr/>
          <p:nvPr/>
        </p:nvSpPr>
        <p:spPr>
          <a:xfrm>
            <a:off x="2469479" y="5612540"/>
            <a:ext cx="1147534" cy="40343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22</a:t>
            </a:fld>
            <a:endParaRPr lang="fr-FR"/>
          </a:p>
        </p:txBody>
      </p:sp>
      <p:grpSp>
        <p:nvGrpSpPr>
          <p:cNvPr id="18" name="Groupe 17"/>
          <p:cNvGrpSpPr/>
          <p:nvPr/>
        </p:nvGrpSpPr>
        <p:grpSpPr>
          <a:xfrm>
            <a:off x="5911441" y="2578357"/>
            <a:ext cx="3037887" cy="2322639"/>
            <a:chOff x="6809623" y="2039842"/>
            <a:chExt cx="5382377" cy="3653035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024"/>
            <a:stretch/>
          </p:blipFill>
          <p:spPr>
            <a:xfrm>
              <a:off x="6809624" y="2039842"/>
              <a:ext cx="5382376" cy="3653035"/>
            </a:xfrm>
            <a:prstGeom prst="rect">
              <a:avLst/>
            </a:prstGeom>
            <a:ln>
              <a:solidFill>
                <a:srgbClr val="151E5A"/>
              </a:solidFill>
            </a:ln>
          </p:spPr>
        </p:pic>
        <p:sp>
          <p:nvSpPr>
            <p:cNvPr id="26" name="Rectangle à coins arrondis 25"/>
            <p:cNvSpPr/>
            <p:nvPr/>
          </p:nvSpPr>
          <p:spPr>
            <a:xfrm>
              <a:off x="6809623" y="4119716"/>
              <a:ext cx="3140621" cy="26338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                        </a:t>
              </a:r>
              <a:endParaRPr lang="fr-FR" dirty="0"/>
            </a:p>
          </p:txBody>
        </p:sp>
        <p:pic>
          <p:nvPicPr>
            <p:cNvPr id="27" name="Image 26"/>
            <p:cNvPicPr/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20" r="25000" b="44737"/>
            <a:stretch/>
          </p:blipFill>
          <p:spPr bwMode="auto">
            <a:xfrm>
              <a:off x="11566275" y="2127403"/>
              <a:ext cx="462499" cy="43729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" name="Groupe 30"/>
          <p:cNvGrpSpPr/>
          <p:nvPr/>
        </p:nvGrpSpPr>
        <p:grpSpPr>
          <a:xfrm>
            <a:off x="6079799" y="4350794"/>
            <a:ext cx="2987499" cy="1886876"/>
            <a:chOff x="566315" y="3005180"/>
            <a:chExt cx="4654229" cy="2133898"/>
          </a:xfrm>
        </p:grpSpPr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801" y="3005180"/>
              <a:ext cx="4610743" cy="2133898"/>
            </a:xfrm>
            <a:prstGeom prst="rect">
              <a:avLst/>
            </a:prstGeom>
            <a:ln w="28575">
              <a:solidFill>
                <a:srgbClr val="FF33CC"/>
              </a:solidFill>
            </a:ln>
          </p:spPr>
        </p:pic>
        <p:sp>
          <p:nvSpPr>
            <p:cNvPr id="33" name="Rectangle à coins arrondis 32"/>
            <p:cNvSpPr/>
            <p:nvPr/>
          </p:nvSpPr>
          <p:spPr>
            <a:xfrm>
              <a:off x="566315" y="4584191"/>
              <a:ext cx="4589852" cy="321331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                        </a:t>
              </a:r>
              <a:endParaRPr lang="fr-FR" dirty="0"/>
            </a:p>
          </p:txBody>
        </p:sp>
      </p:grpSp>
      <p:pic>
        <p:nvPicPr>
          <p:cNvPr id="22" name="Imag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8445" flipH="1">
            <a:off x="6675043" y="6301477"/>
            <a:ext cx="908447" cy="454224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033" y="4380418"/>
            <a:ext cx="342013" cy="216192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 rot="19358768">
            <a:off x="4298154" y="3737950"/>
            <a:ext cx="220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151E5A"/>
                </a:solidFill>
              </a:rPr>
              <a:t>Compléter le titre</a:t>
            </a:r>
            <a:endParaRPr lang="fr-FR" b="1" dirty="0">
              <a:solidFill>
                <a:srgbClr val="151E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13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76" y="3717032"/>
            <a:ext cx="2664991" cy="292934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45"/>
          <a:stretch/>
        </p:blipFill>
        <p:spPr>
          <a:xfrm>
            <a:off x="3615159" y="3683270"/>
            <a:ext cx="4938017" cy="3130106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82315"/>
            <a:ext cx="8229600" cy="3303455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fr-FR" sz="1800" dirty="0"/>
              <a:t>L</a:t>
            </a:r>
            <a:r>
              <a:rPr lang="fr-FR" sz="1800" dirty="0" smtClean="0"/>
              <a:t>’index </a:t>
            </a:r>
            <a:r>
              <a:rPr lang="fr-FR" sz="1800" dirty="0"/>
              <a:t>DNT </a:t>
            </a:r>
            <a:r>
              <a:rPr lang="fr-FR" sz="1800" dirty="0" smtClean="0"/>
              <a:t>(«Doublon» </a:t>
            </a:r>
            <a:r>
              <a:rPr lang="fr-FR" sz="1800" dirty="0"/>
              <a:t>Numéro National de Thèse) </a:t>
            </a:r>
            <a:r>
              <a:rPr lang="fr-FR" sz="1800" dirty="0" smtClean="0"/>
              <a:t>sélectionne </a:t>
            </a:r>
            <a:r>
              <a:rPr lang="fr-FR" sz="1800" dirty="0"/>
              <a:t>les notices de </a:t>
            </a:r>
            <a:r>
              <a:rPr lang="fr-FR" sz="1800" dirty="0" smtClean="0"/>
              <a:t>regroupement, </a:t>
            </a:r>
            <a:r>
              <a:rPr lang="fr-FR" sz="1800" dirty="0"/>
              <a:t>ainsi que les notices bibliographiques comportant plus d'une </a:t>
            </a:r>
            <a:r>
              <a:rPr lang="fr-FR" sz="1800"/>
              <a:t>zone </a:t>
            </a:r>
            <a:r>
              <a:rPr lang="fr-FR" sz="1800" smtClean="0"/>
              <a:t>B029. </a:t>
            </a:r>
            <a:r>
              <a:rPr lang="fr-FR" sz="1800" dirty="0"/>
              <a:t>La commande BAL DNT </a:t>
            </a:r>
            <a:r>
              <a:rPr lang="fr-FR" sz="1800" dirty="0" smtClean="0"/>
              <a:t>ou CHE DNT… permet </a:t>
            </a:r>
            <a:r>
              <a:rPr lang="fr-FR" sz="1800" dirty="0"/>
              <a:t>ainsi de repérer des anomalies dues à des erreurs de saisie, la présence de doublons, etc</a:t>
            </a:r>
            <a:r>
              <a:rPr lang="fr-FR" sz="1800" dirty="0" smtClean="0"/>
              <a:t>.</a:t>
            </a:r>
            <a:endParaRPr lang="fr-FR" sz="18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COMMENT PARTICIPER ?</a:t>
            </a:r>
            <a:endParaRPr lang="fr-FR" b="1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497" flipH="1">
            <a:off x="7472739" y="3706963"/>
            <a:ext cx="1308313" cy="654157"/>
          </a:xfrm>
          <a:prstGeom prst="rect">
            <a:avLst/>
          </a:prstGeom>
        </p:spPr>
      </p:pic>
      <p:sp>
        <p:nvSpPr>
          <p:cNvPr id="24" name="Espace réservé du contenu 2"/>
          <p:cNvSpPr txBox="1">
            <a:spLocks/>
          </p:cNvSpPr>
          <p:nvPr/>
        </p:nvSpPr>
        <p:spPr>
          <a:xfrm>
            <a:off x="457200" y="1600200"/>
            <a:ext cx="8229600" cy="872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400" b="1" dirty="0">
                <a:solidFill>
                  <a:schemeClr val="accent4">
                    <a:lumMod val="75000"/>
                  </a:schemeClr>
                </a:solidFill>
              </a:rPr>
              <a:t>Les thèses </a:t>
            </a: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</a:rPr>
              <a:t>privilégiées </a:t>
            </a:r>
            <a:r>
              <a:rPr lang="fr-FR" sz="2400" b="1" dirty="0">
                <a:solidFill>
                  <a:schemeClr val="accent4">
                    <a:lumMod val="75000"/>
                  </a:schemeClr>
                </a:solidFill>
              </a:rPr>
              <a:t>avec l’index </a:t>
            </a: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</a:rPr>
              <a:t>DNT</a:t>
            </a:r>
            <a:endParaRPr lang="fr-FR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4162">
            <a:off x="69212" y="4243061"/>
            <a:ext cx="1152128" cy="576064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22999"/>
            <a:ext cx="1424614" cy="135038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22708"/>
            <a:ext cx="8229600" cy="3303455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fr-FR" sz="2000" b="1" dirty="0" smtClean="0"/>
              <a:t>Evaluer l’Algoclc</a:t>
            </a:r>
            <a:r>
              <a:rPr lang="fr-FR" sz="2000" b="1" dirty="0" smtClean="0">
                <a:solidFill>
                  <a:srgbClr val="00B050"/>
                </a:solidFill>
              </a:rPr>
              <a:t>2</a:t>
            </a:r>
            <a:r>
              <a:rPr lang="fr-FR" sz="2000" b="1" dirty="0" smtClean="0"/>
              <a:t> </a:t>
            </a:r>
            <a:r>
              <a:rPr lang="fr-FR" sz="2000" dirty="0"/>
              <a:t>sur un échantillon </a:t>
            </a:r>
            <a:r>
              <a:rPr lang="fr-FR" sz="2000" dirty="0" smtClean="0"/>
              <a:t>représentatif début 2020 : un travail collaboratif en interne à l’</a:t>
            </a:r>
            <a:r>
              <a:rPr lang="fr-FR" sz="2000" dirty="0" err="1" smtClean="0"/>
              <a:t>Abes</a:t>
            </a:r>
            <a:r>
              <a:rPr lang="fr-FR" sz="2000" dirty="0" smtClean="0"/>
              <a:t> qui s’appuiera aussi sur les retours et la curation des </a:t>
            </a:r>
            <a:r>
              <a:rPr lang="fr-FR" sz="2000" smtClean="0"/>
              <a:t>données faits </a:t>
            </a:r>
            <a:r>
              <a:rPr lang="fr-FR" sz="2000" dirty="0" smtClean="0"/>
              <a:t>par le réseau</a:t>
            </a:r>
          </a:p>
          <a:p>
            <a:pPr algn="just">
              <a:spcBef>
                <a:spcPts val="0"/>
              </a:spcBef>
              <a:defRPr/>
            </a:pPr>
            <a:endParaRPr lang="fr-FR" sz="2000" dirty="0"/>
          </a:p>
          <a:p>
            <a:pPr algn="just">
              <a:spcBef>
                <a:spcPts val="0"/>
              </a:spcBef>
              <a:defRPr/>
            </a:pPr>
            <a:endParaRPr lang="fr-FR" sz="2000" dirty="0" smtClean="0"/>
          </a:p>
          <a:p>
            <a:pPr algn="just">
              <a:spcBef>
                <a:spcPts val="0"/>
              </a:spcBef>
              <a:defRPr/>
            </a:pPr>
            <a:r>
              <a:rPr lang="fr-FR" sz="2000" dirty="0" smtClean="0"/>
              <a:t>Pour réfléchir ensuite en interne à la </a:t>
            </a:r>
            <a:r>
              <a:rPr lang="fr-FR" sz="2000" b="1" dirty="0" smtClean="0"/>
              <a:t>suite à donner </a:t>
            </a:r>
            <a:r>
              <a:rPr lang="fr-FR" sz="2000" dirty="0" smtClean="0"/>
              <a:t>selon les résultats obtenus qui doivent alimenter les chantiers prioritaires issus du projet d’établissement.</a:t>
            </a:r>
          </a:p>
          <a:p>
            <a:pPr>
              <a:spcBef>
                <a:spcPts val="0"/>
              </a:spcBef>
              <a:defRPr/>
            </a:pPr>
            <a:endParaRPr lang="fr-FR" sz="1800" dirty="0"/>
          </a:p>
          <a:p>
            <a:pPr marL="0" lvl="0" indent="0">
              <a:spcBef>
                <a:spcPts val="0"/>
              </a:spcBef>
              <a:buNone/>
              <a:defRPr/>
            </a:pPr>
            <a:endParaRPr lang="fr-FR" sz="18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COMMENT PARTICIPER ?</a:t>
            </a:r>
            <a:endParaRPr lang="fr-FR" b="1" dirty="0"/>
          </a:p>
        </p:txBody>
      </p:sp>
      <p:sp>
        <p:nvSpPr>
          <p:cNvPr id="24" name="Espace réservé du contenu 2"/>
          <p:cNvSpPr txBox="1">
            <a:spLocks/>
          </p:cNvSpPr>
          <p:nvPr/>
        </p:nvSpPr>
        <p:spPr>
          <a:xfrm>
            <a:off x="457200" y="1600200"/>
            <a:ext cx="8229600" cy="8726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</a:rPr>
              <a:t>Pendant ce temps à l’</a:t>
            </a:r>
            <a:r>
              <a:rPr lang="fr-FR" sz="2400" b="1" dirty="0" err="1" smtClean="0">
                <a:solidFill>
                  <a:schemeClr val="accent4">
                    <a:lumMod val="75000"/>
                  </a:schemeClr>
                </a:solidFill>
              </a:rPr>
              <a:t>Abes</a:t>
            </a: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</a:rPr>
              <a:t> :</a:t>
            </a:r>
          </a:p>
          <a:p>
            <a:pPr marL="0" indent="0" algn="r">
              <a:buNone/>
            </a:pPr>
            <a:r>
              <a:rPr lang="fr-FR" sz="2400" dirty="0" smtClean="0">
                <a:solidFill>
                  <a:schemeClr val="accent4">
                    <a:lumMod val="75000"/>
                  </a:schemeClr>
                </a:solidFill>
              </a:rPr>
              <a:t>Préparation de la phase 3 de la recette pour l’Algoclc</a:t>
            </a:r>
            <a:r>
              <a:rPr lang="fr-FR" sz="2400" b="1" dirty="0" smtClean="0">
                <a:solidFill>
                  <a:srgbClr val="00B050"/>
                </a:solidFill>
              </a:rPr>
              <a:t>2</a:t>
            </a:r>
            <a:endParaRPr lang="fr-FR" sz="2400" b="1" dirty="0">
              <a:solidFill>
                <a:srgbClr val="00B050"/>
              </a:solidFill>
            </a:endParaRPr>
          </a:p>
          <a:p>
            <a:pPr marL="0" indent="0" algn="just">
              <a:buFont typeface="Arial" pitchFamily="34" charset="0"/>
              <a:buNone/>
            </a:pPr>
            <a:endParaRPr lang="fr-FR" sz="24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980508"/>
            <a:ext cx="998079" cy="1844824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2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à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retenir…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b="1" dirty="0" smtClean="0">
                <a:solidFill>
                  <a:schemeClr val="bg2">
                    <a:lumMod val="25000"/>
                  </a:schemeClr>
                </a:solidFill>
              </a:rPr>
              <a:t>CONTEXTE et OBJECTIFS</a:t>
            </a:r>
            <a:r>
              <a:rPr lang="fr-FR" dirty="0" smtClean="0"/>
              <a:t> : </a:t>
            </a:r>
          </a:p>
          <a:p>
            <a:pPr lvl="1" algn="just"/>
            <a:r>
              <a:rPr lang="fr-FR" dirty="0" smtClean="0"/>
              <a:t>Algorithme OCLC avec modélisation a minima pour déterminer le niveau œuvre dans les données existantes du </a:t>
            </a:r>
            <a:r>
              <a:rPr lang="fr-FR" dirty="0" err="1" smtClean="0"/>
              <a:t>Sudoc</a:t>
            </a:r>
            <a:endParaRPr lang="fr-FR" dirty="0" smtClean="0"/>
          </a:p>
          <a:p>
            <a:pPr lvl="1" algn="just"/>
            <a:r>
              <a:rPr lang="fr-FR" dirty="0" smtClean="0"/>
              <a:t>Obtenir </a:t>
            </a:r>
            <a:r>
              <a:rPr lang="fr-FR" dirty="0"/>
              <a:t>des grappes de notices bibliographiques </a:t>
            </a:r>
            <a:r>
              <a:rPr lang="fr-FR" dirty="0" smtClean="0"/>
              <a:t>cohérentes</a:t>
            </a:r>
          </a:p>
          <a:p>
            <a:pPr lvl="1" algn="just"/>
            <a:endParaRPr lang="fr-FR" dirty="0" smtClean="0"/>
          </a:p>
          <a:p>
            <a:pPr algn="just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FONCTIONNEMENT et VISUALISATION</a:t>
            </a:r>
            <a:r>
              <a:rPr lang="fr-FR" dirty="0" smtClean="0"/>
              <a:t> : </a:t>
            </a:r>
          </a:p>
          <a:p>
            <a:pPr lvl="1" algn="just"/>
            <a:r>
              <a:rPr lang="fr-FR" dirty="0"/>
              <a:t>Processus automatisé sans intervention manuelle sur les notices de regroupement et les zones </a:t>
            </a:r>
            <a:r>
              <a:rPr lang="fr-FR" dirty="0" smtClean="0"/>
              <a:t>B579</a:t>
            </a:r>
            <a:endParaRPr lang="fr-FR" dirty="0"/>
          </a:p>
          <a:p>
            <a:pPr lvl="1" algn="just"/>
            <a:r>
              <a:rPr lang="fr-FR" dirty="0"/>
              <a:t>I</a:t>
            </a:r>
            <a:r>
              <a:rPr lang="fr-FR" dirty="0" smtClean="0"/>
              <a:t>nterface professionnelle WINIBW uniquement</a:t>
            </a:r>
          </a:p>
          <a:p>
            <a:pPr lvl="1" algn="just"/>
            <a:endParaRPr lang="fr-FR" dirty="0" smtClean="0"/>
          </a:p>
          <a:p>
            <a:pPr algn="just"/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COMMENT PARTICIPER ? </a:t>
            </a:r>
          </a:p>
          <a:p>
            <a:pPr lvl="1" algn="just"/>
            <a:r>
              <a:rPr lang="fr-FR" b="1" dirty="0" smtClean="0"/>
              <a:t>Améliorer les notices bibliographiques et d’autorité liées </a:t>
            </a:r>
            <a:r>
              <a:rPr lang="fr-FR" dirty="0" smtClean="0"/>
              <a:t>à une notice de regroupement pour faciliter le travail de l’algorithme et ainsi mieux évaluer sa pertinence</a:t>
            </a:r>
          </a:p>
          <a:p>
            <a:pPr lvl="1" algn="just"/>
            <a:r>
              <a:rPr lang="fr-FR" b="1" dirty="0" smtClean="0"/>
              <a:t>Faire remonter les anomalies </a:t>
            </a:r>
            <a:r>
              <a:rPr lang="fr-FR" dirty="0" smtClean="0"/>
              <a:t>qui ne relèvent pas du catalogage. </a:t>
            </a:r>
          </a:p>
          <a:p>
            <a:pPr lvl="1" algn="just"/>
            <a:endParaRPr lang="fr-FR" dirty="0" smtClean="0"/>
          </a:p>
          <a:p>
            <a:pPr algn="just"/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72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accent6"/>
                </a:solidFill>
              </a:rPr>
              <a:t>Des questions ?</a:t>
            </a:r>
            <a:endParaRPr lang="fr-FR" dirty="0">
              <a:solidFill>
                <a:schemeClr val="accent6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559" y="3842657"/>
            <a:ext cx="2019300" cy="304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Documents d’appui 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Guide méthodologique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http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hlinkClick r:id="rId4"/>
              </a:rPr>
              <a:t>://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documentation.abes.fr/sudoc/autres/SudocFRBR-ALGOCLC2.htm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Blog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Oubipo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hlinkClick r:id="rId5"/>
              </a:rPr>
              <a:t>://oubipo.abes.fr/?s=frbr+sudoc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4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9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PARTIE 1 : Contexte et objectifs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2675583" cy="362407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17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86458"/>
            <a:ext cx="8229600" cy="4232423"/>
          </a:xfrm>
          <a:ln w="12700">
            <a:noFill/>
          </a:ln>
        </p:spPr>
        <p:txBody>
          <a:bodyPr>
            <a:normAutofit fontScale="25000" lnSpcReduction="20000"/>
          </a:bodyPr>
          <a:lstStyle/>
          <a:p>
            <a:pPr algn="just"/>
            <a:r>
              <a:rPr lang="fr-FR" sz="8000" b="1" dirty="0">
                <a:solidFill>
                  <a:schemeClr val="bg2">
                    <a:lumMod val="25000"/>
                  </a:schemeClr>
                </a:solidFill>
              </a:rPr>
              <a:t>U</a:t>
            </a:r>
            <a:r>
              <a:rPr lang="fr-FR" sz="8000" b="1" dirty="0" smtClean="0">
                <a:solidFill>
                  <a:schemeClr val="bg2">
                    <a:lumMod val="25000"/>
                  </a:schemeClr>
                </a:solidFill>
              </a:rPr>
              <a:t>tiliser </a:t>
            </a:r>
            <a:r>
              <a:rPr lang="fr-FR" sz="8000" b="1" dirty="0">
                <a:solidFill>
                  <a:schemeClr val="bg2">
                    <a:lumMod val="25000"/>
                  </a:schemeClr>
                </a:solidFill>
              </a:rPr>
              <a:t>un algorithme </a:t>
            </a:r>
            <a:r>
              <a:rPr lang="fr-FR" sz="8000" b="1" dirty="0" smtClean="0">
                <a:solidFill>
                  <a:schemeClr val="bg2">
                    <a:lumMod val="25000"/>
                  </a:schemeClr>
                </a:solidFill>
              </a:rPr>
              <a:t>opportunément </a:t>
            </a:r>
            <a:r>
              <a:rPr lang="fr-FR" sz="8000" b="1" dirty="0">
                <a:solidFill>
                  <a:schemeClr val="bg2">
                    <a:lumMod val="25000"/>
                  </a:schemeClr>
                </a:solidFill>
              </a:rPr>
              <a:t>disponible </a:t>
            </a:r>
            <a:r>
              <a:rPr lang="fr-FR" sz="8000" b="1" dirty="0" smtClean="0">
                <a:solidFill>
                  <a:schemeClr val="bg2">
                    <a:lumMod val="25000"/>
                  </a:schemeClr>
                </a:solidFill>
              </a:rPr>
              <a:t>pour : </a:t>
            </a:r>
            <a:endParaRPr lang="fr-FR" sz="8000" dirty="0"/>
          </a:p>
          <a:p>
            <a:pPr lvl="1" algn="just"/>
            <a:r>
              <a:rPr lang="fr-FR" sz="6400" b="1" dirty="0"/>
              <a:t>calculer automatiquement des regroupements </a:t>
            </a:r>
            <a:r>
              <a:rPr lang="fr-FR" sz="6400" dirty="0"/>
              <a:t>(grappes ou clusters) de notices bibliographiques censées représenter une même œuvre dans la base de production du </a:t>
            </a:r>
            <a:r>
              <a:rPr lang="fr-FR" sz="6400" dirty="0" err="1" smtClean="0"/>
              <a:t>Sudoc</a:t>
            </a:r>
            <a:endParaRPr lang="fr-FR" sz="6400" dirty="0"/>
          </a:p>
          <a:p>
            <a:pPr lvl="1" algn="just"/>
            <a:r>
              <a:rPr lang="fr-FR" sz="6400" b="1" dirty="0"/>
              <a:t>créer des notices de </a:t>
            </a:r>
            <a:r>
              <a:rPr lang="fr-FR" sz="6400" b="1" dirty="0" smtClean="0"/>
              <a:t>regroupement </a:t>
            </a:r>
            <a:r>
              <a:rPr lang="fr-FR" sz="6400" dirty="0"/>
              <a:t>(pré-notice d’œuvre) de type </a:t>
            </a:r>
            <a:r>
              <a:rPr lang="fr-FR" sz="6400" dirty="0" smtClean="0"/>
              <a:t>autorité (Tr) </a:t>
            </a:r>
            <a:r>
              <a:rPr lang="fr-FR" sz="6400" dirty="0"/>
              <a:t>auxquelles sont rattachées des </a:t>
            </a:r>
            <a:r>
              <a:rPr lang="fr-FR" sz="6400" dirty="0" smtClean="0"/>
              <a:t>grappes (ou clusters) </a:t>
            </a:r>
            <a:r>
              <a:rPr lang="fr-FR" sz="6400" dirty="0"/>
              <a:t>de notices bibliographiques</a:t>
            </a:r>
            <a:r>
              <a:rPr lang="fr-FR" sz="6400" dirty="0" smtClean="0"/>
              <a:t>.</a:t>
            </a:r>
          </a:p>
          <a:p>
            <a:pPr lvl="1" algn="just"/>
            <a:endParaRPr lang="fr-FR" sz="6400" dirty="0" smtClean="0"/>
          </a:p>
          <a:p>
            <a:pPr algn="just"/>
            <a:r>
              <a:rPr lang="fr-FR" sz="8000" b="1" dirty="0" smtClean="0">
                <a:solidFill>
                  <a:schemeClr val="bg2">
                    <a:lumMod val="25000"/>
                  </a:schemeClr>
                </a:solidFill>
              </a:rPr>
              <a:t>A partir d’une modélisation </a:t>
            </a:r>
            <a:r>
              <a:rPr lang="fr-FR" sz="8000" b="1" dirty="0">
                <a:solidFill>
                  <a:schemeClr val="bg2">
                    <a:lumMod val="25000"/>
                  </a:schemeClr>
                </a:solidFill>
              </a:rPr>
              <a:t>a minima :</a:t>
            </a:r>
            <a:endParaRPr lang="fr-FR" sz="8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 algn="just"/>
            <a:r>
              <a:rPr lang="fr-FR" sz="6400" dirty="0" smtClean="0"/>
              <a:t>identifier </a:t>
            </a:r>
            <a:r>
              <a:rPr lang="fr-FR" sz="6400" dirty="0"/>
              <a:t>l’</a:t>
            </a:r>
            <a:r>
              <a:rPr lang="fr-FR" sz="6400" b="1" dirty="0"/>
              <a:t>entité œuvre </a:t>
            </a:r>
            <a:endParaRPr lang="fr-FR" sz="6400" dirty="0" smtClean="0"/>
          </a:p>
          <a:p>
            <a:pPr marL="457200" lvl="1" indent="0" algn="just">
              <a:buNone/>
            </a:pPr>
            <a:endParaRPr lang="fr-FR" sz="6400" dirty="0"/>
          </a:p>
          <a:p>
            <a:pPr algn="just"/>
            <a:r>
              <a:rPr lang="fr-FR" sz="8000" b="1" dirty="0" smtClean="0">
                <a:solidFill>
                  <a:schemeClr val="bg2">
                    <a:lumMod val="25000"/>
                  </a:schemeClr>
                </a:solidFill>
              </a:rPr>
              <a:t>Et un processus entièrement automatisé :</a:t>
            </a:r>
            <a:r>
              <a:rPr lang="fr-FR" sz="8000" dirty="0" smtClean="0"/>
              <a:t> </a:t>
            </a:r>
            <a:endParaRPr lang="fr-FR" sz="8000" dirty="0"/>
          </a:p>
          <a:p>
            <a:pPr lvl="1" algn="just"/>
            <a:r>
              <a:rPr lang="fr-FR" sz="6400" dirty="0"/>
              <a:t>L’algorithme </a:t>
            </a:r>
            <a:r>
              <a:rPr lang="fr-FR" sz="6400" b="1" dirty="0"/>
              <a:t>tourne toutes les nuits pour créer, modifier ou supprimer </a:t>
            </a:r>
            <a:r>
              <a:rPr lang="fr-FR" sz="6400" dirty="0"/>
              <a:t>des grappes de notices bibliographiques et les notices autorité de regroupement. </a:t>
            </a:r>
          </a:p>
          <a:p>
            <a:pPr marL="0" indent="0" algn="just">
              <a:buNone/>
            </a:pP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cap="all" dirty="0" smtClean="0">
                <a:solidFill>
                  <a:schemeClr val="bg2">
                    <a:lumMod val="25000"/>
                  </a:schemeClr>
                </a:solidFill>
              </a:rPr>
              <a:t>Contexte</a:t>
            </a:r>
            <a:endParaRPr lang="fr-FR" sz="4000" b="1" cap="all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7632291" y="116979"/>
            <a:ext cx="1348656" cy="1300365"/>
            <a:chOff x="7020272" y="2492896"/>
            <a:chExt cx="1348656" cy="1300365"/>
          </a:xfrm>
        </p:grpSpPr>
        <p:pic>
          <p:nvPicPr>
            <p:cNvPr id="21" name="Image 20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20" r="25000" b="44737"/>
            <a:stretch/>
          </p:blipFill>
          <p:spPr bwMode="auto">
            <a:xfrm>
              <a:off x="7381459" y="2773941"/>
              <a:ext cx="333375" cy="3534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5" name="Groupe 14"/>
            <p:cNvGrpSpPr/>
            <p:nvPr/>
          </p:nvGrpSpPr>
          <p:grpSpPr>
            <a:xfrm>
              <a:off x="7020272" y="2492896"/>
              <a:ext cx="1348656" cy="1300365"/>
              <a:chOff x="7308304" y="2204864"/>
              <a:chExt cx="1634782" cy="1588397"/>
            </a:xfrm>
          </p:grpSpPr>
          <p:sp>
            <p:nvSpPr>
              <p:cNvPr id="8" name="Ellipse 7"/>
              <p:cNvSpPr/>
              <p:nvPr/>
            </p:nvSpPr>
            <p:spPr>
              <a:xfrm>
                <a:off x="7308304" y="2204864"/>
                <a:ext cx="1634782" cy="1588397"/>
              </a:xfrm>
              <a:prstGeom prst="ellipse">
                <a:avLst/>
              </a:prstGeom>
              <a:noFill/>
              <a:ln w="38100">
                <a:solidFill>
                  <a:srgbClr val="151E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9" name="Connecteur en arc 8"/>
              <p:cNvCxnSpPr>
                <a:stCxn id="11" idx="3"/>
              </p:cNvCxnSpPr>
              <p:nvPr/>
            </p:nvCxnSpPr>
            <p:spPr>
              <a:xfrm flipV="1">
                <a:off x="7994912" y="2694420"/>
                <a:ext cx="339945" cy="457428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rgbClr val="151E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en arc 9"/>
              <p:cNvCxnSpPr>
                <a:stCxn id="11" idx="3"/>
              </p:cNvCxnSpPr>
              <p:nvPr/>
            </p:nvCxnSpPr>
            <p:spPr>
              <a:xfrm flipV="1">
                <a:off x="7994912" y="3079844"/>
                <a:ext cx="310620" cy="72004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rgbClr val="151E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" name="Image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55076" y="2979913"/>
                <a:ext cx="539836" cy="343869"/>
              </a:xfrm>
              <a:prstGeom prst="rect">
                <a:avLst/>
              </a:prstGeom>
            </p:spPr>
          </p:pic>
          <p:cxnSp>
            <p:nvCxnSpPr>
              <p:cNvPr id="12" name="Connecteur en arc 11"/>
              <p:cNvCxnSpPr>
                <a:endCxn id="11" idx="3"/>
              </p:cNvCxnSpPr>
              <p:nvPr/>
            </p:nvCxnSpPr>
            <p:spPr>
              <a:xfrm rot="16200000" flipH="1">
                <a:off x="7837587" y="2994523"/>
                <a:ext cx="243938" cy="70712"/>
              </a:xfrm>
              <a:prstGeom prst="curvedConnector4">
                <a:avLst>
                  <a:gd name="adj1" fmla="val 14758"/>
                  <a:gd name="adj2" fmla="val 111708"/>
                </a:avLst>
              </a:prstGeom>
              <a:ln w="28575">
                <a:solidFill>
                  <a:srgbClr val="151E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" name="Image 21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20" r="25000" b="44737"/>
            <a:stretch/>
          </p:blipFill>
          <p:spPr bwMode="auto">
            <a:xfrm>
              <a:off x="7821929" y="2717474"/>
              <a:ext cx="190560" cy="20491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Image 22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20" r="25000" b="44737"/>
            <a:stretch/>
          </p:blipFill>
          <p:spPr bwMode="auto">
            <a:xfrm>
              <a:off x="7835100" y="3049494"/>
              <a:ext cx="261243" cy="2533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" name="Groupe 4"/>
          <p:cNvGrpSpPr/>
          <p:nvPr/>
        </p:nvGrpSpPr>
        <p:grpSpPr>
          <a:xfrm>
            <a:off x="57176" y="4126955"/>
            <a:ext cx="1467553" cy="801436"/>
            <a:chOff x="107504" y="5801782"/>
            <a:chExt cx="1872208" cy="1074386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65" t="13023" r="15047" b="10507"/>
            <a:stretch/>
          </p:blipFill>
          <p:spPr>
            <a:xfrm>
              <a:off x="1434052" y="6285036"/>
              <a:ext cx="545660" cy="591132"/>
            </a:xfrm>
            <a:prstGeom prst="rect">
              <a:avLst/>
            </a:prstGeom>
          </p:spPr>
        </p:pic>
        <p:grpSp>
          <p:nvGrpSpPr>
            <p:cNvPr id="29" name="Groupe 28"/>
            <p:cNvGrpSpPr/>
            <p:nvPr/>
          </p:nvGrpSpPr>
          <p:grpSpPr>
            <a:xfrm>
              <a:off x="107504" y="5801782"/>
              <a:ext cx="1438751" cy="966508"/>
              <a:chOff x="61923" y="5491651"/>
              <a:chExt cx="1438751" cy="966508"/>
            </a:xfrm>
          </p:grpSpPr>
          <p:pic>
            <p:nvPicPr>
              <p:cNvPr id="26" name="Image 2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03" y="5817851"/>
                <a:ext cx="745171" cy="506484"/>
              </a:xfrm>
              <a:prstGeom prst="rect">
                <a:avLst/>
              </a:prstGeom>
            </p:spPr>
          </p:pic>
          <p:pic>
            <p:nvPicPr>
              <p:cNvPr id="28" name="Image 2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23" y="5491651"/>
                <a:ext cx="966508" cy="966508"/>
              </a:xfrm>
              <a:prstGeom prst="rect">
                <a:avLst/>
              </a:prstGeom>
            </p:spPr>
          </p:pic>
        </p:grp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4</a:t>
            </a:fld>
            <a:endParaRPr lang="fr-FR"/>
          </a:p>
        </p:txBody>
      </p:sp>
      <p:grpSp>
        <p:nvGrpSpPr>
          <p:cNvPr id="19" name="Groupe 18"/>
          <p:cNvGrpSpPr/>
          <p:nvPr/>
        </p:nvGrpSpPr>
        <p:grpSpPr>
          <a:xfrm>
            <a:off x="1" y="5337319"/>
            <a:ext cx="9144000" cy="1621258"/>
            <a:chOff x="-189410" y="5080156"/>
            <a:chExt cx="12381412" cy="1841905"/>
          </a:xfrm>
        </p:grpSpPr>
        <p:sp>
          <p:nvSpPr>
            <p:cNvPr id="20" name="ZoneTexte 19"/>
            <p:cNvSpPr txBox="1"/>
            <p:nvPr/>
          </p:nvSpPr>
          <p:spPr>
            <a:xfrm>
              <a:off x="-189410" y="5593339"/>
              <a:ext cx="12381412" cy="132872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fr-FR" sz="1000" dirty="0" smtClean="0"/>
            </a:p>
            <a:p>
              <a:endParaRPr lang="fr-FR" sz="1000" dirty="0"/>
            </a:p>
            <a:p>
              <a:endParaRPr lang="fr-FR" sz="1000" dirty="0" smtClean="0"/>
            </a:p>
            <a:p>
              <a:endParaRPr lang="fr-FR" sz="1000" dirty="0"/>
            </a:p>
            <a:p>
              <a:endParaRPr lang="fr-FR" sz="1000" dirty="0" smtClean="0"/>
            </a:p>
            <a:p>
              <a:endParaRPr lang="fr-FR" sz="1000" dirty="0"/>
            </a:p>
            <a:p>
              <a:endParaRPr lang="fr-FR" sz="1000" dirty="0"/>
            </a:p>
          </p:txBody>
        </p:sp>
        <p:sp>
          <p:nvSpPr>
            <p:cNvPr id="27" name="Légende encadrée avec une bordure 2 26"/>
            <p:cNvSpPr/>
            <p:nvPr/>
          </p:nvSpPr>
          <p:spPr>
            <a:xfrm rot="16200000">
              <a:off x="1186091" y="4852864"/>
              <a:ext cx="384343" cy="838928"/>
            </a:xfrm>
            <a:prstGeom prst="accent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27848"/>
                <a:gd name="adj6" fmla="val -77162"/>
              </a:avLst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fr-FR" sz="1200" dirty="0" smtClean="0"/>
                <a:t>2</a:t>
              </a:r>
              <a:r>
                <a:rPr lang="fr-FR" sz="1200" dirty="0" smtClean="0">
                  <a:solidFill>
                    <a:schemeClr val="tx1"/>
                  </a:solidFill>
                </a:rPr>
                <a:t>2013</a:t>
              </a:r>
              <a:r>
                <a:rPr lang="fr-FR" sz="1000" dirty="0" smtClean="0"/>
                <a:t>3</a:t>
              </a:r>
              <a:endParaRPr lang="fr-FR" sz="1000" dirty="0"/>
            </a:p>
          </p:txBody>
        </p:sp>
        <p:sp>
          <p:nvSpPr>
            <p:cNvPr id="30" name="Légende encadrée avec une bordure 2 29"/>
            <p:cNvSpPr/>
            <p:nvPr/>
          </p:nvSpPr>
          <p:spPr>
            <a:xfrm rot="16200000">
              <a:off x="3446010" y="4852866"/>
              <a:ext cx="384343" cy="838928"/>
            </a:xfrm>
            <a:prstGeom prst="accent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27848"/>
                <a:gd name="adj6" fmla="val -77162"/>
              </a:avLst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fr-FR" sz="1200" dirty="0" smtClean="0"/>
                <a:t>2</a:t>
              </a:r>
              <a:r>
                <a:rPr lang="fr-FR" sz="1200" dirty="0" smtClean="0">
                  <a:solidFill>
                    <a:schemeClr val="tx1"/>
                  </a:solidFill>
                </a:rPr>
                <a:t>2014</a:t>
              </a:r>
              <a:r>
                <a:rPr lang="fr-FR" sz="1200" dirty="0" smtClean="0"/>
                <a:t>3</a:t>
              </a:r>
              <a:endParaRPr lang="fr-FR" sz="1200" dirty="0"/>
            </a:p>
          </p:txBody>
        </p:sp>
        <p:sp>
          <p:nvSpPr>
            <p:cNvPr id="31" name="Légende encadrée avec une bordure 2 30"/>
            <p:cNvSpPr/>
            <p:nvPr/>
          </p:nvSpPr>
          <p:spPr>
            <a:xfrm rot="16200000">
              <a:off x="8228550" y="4852865"/>
              <a:ext cx="384343" cy="838928"/>
            </a:xfrm>
            <a:prstGeom prst="accent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27848"/>
                <a:gd name="adj6" fmla="val -77162"/>
              </a:avLst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fr-FR" sz="1200" dirty="0" smtClean="0"/>
                <a:t>2</a:t>
              </a:r>
              <a:r>
                <a:rPr lang="fr-FR" sz="1200" dirty="0" smtClean="0">
                  <a:solidFill>
                    <a:schemeClr val="tx1"/>
                  </a:solidFill>
                </a:rPr>
                <a:t>2017</a:t>
              </a:r>
              <a:r>
                <a:rPr lang="fr-FR" sz="1200" dirty="0" smtClean="0"/>
                <a:t>3</a:t>
              </a:r>
              <a:endParaRPr lang="fr-FR" sz="1200" dirty="0"/>
            </a:p>
          </p:txBody>
        </p:sp>
        <p:sp>
          <p:nvSpPr>
            <p:cNvPr id="32" name="Légende encadrée avec une bordure 2 31"/>
            <p:cNvSpPr/>
            <p:nvPr/>
          </p:nvSpPr>
          <p:spPr>
            <a:xfrm rot="16200000">
              <a:off x="10530137" y="4861556"/>
              <a:ext cx="384343" cy="838928"/>
            </a:xfrm>
            <a:prstGeom prst="accent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27848"/>
                <a:gd name="adj6" fmla="val -77162"/>
              </a:avLst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fr-FR" sz="1200" dirty="0" smtClean="0"/>
                <a:t>2</a:t>
              </a:r>
              <a:r>
                <a:rPr lang="fr-FR" sz="1200" dirty="0" smtClean="0">
                  <a:solidFill>
                    <a:schemeClr val="tx1"/>
                  </a:solidFill>
                </a:rPr>
                <a:t>2019</a:t>
              </a:r>
              <a:r>
                <a:rPr lang="fr-FR" sz="1200" dirty="0" smtClean="0"/>
                <a:t>3</a:t>
              </a:r>
              <a:endParaRPr lang="fr-FR" sz="1200" dirty="0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437847" y="5740898"/>
              <a:ext cx="1425375" cy="314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 fin de CBS ? </a:t>
              </a:r>
              <a:endParaRPr lang="fr-FR" sz="1200" dirty="0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-43846" y="6538886"/>
              <a:ext cx="8884031" cy="314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Le modèle FRBR évolue avec FRAD et FRSAD----------------------------&gt; Fusion FRBR/FRAD/FRSAD =&gt;</a:t>
              </a:r>
              <a:endParaRPr lang="fr-FR" sz="1200" dirty="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-14154" y="6289085"/>
              <a:ext cx="4357910" cy="314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….Projet </a:t>
              </a:r>
              <a:r>
                <a:rPr lang="fr-FR" sz="1200" dirty="0" err="1" smtClean="0"/>
                <a:t>SGBm</a:t>
              </a:r>
              <a:r>
                <a:rPr lang="fr-FR" sz="1200" dirty="0" smtClean="0"/>
                <a:t> mis en place…………………….</a:t>
              </a:r>
              <a:endParaRPr lang="fr-FR" sz="1200" dirty="0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-14154" y="6015206"/>
              <a:ext cx="3584669" cy="314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…. Code de catalogage RDA ……………</a:t>
              </a:r>
              <a:endParaRPr lang="fr-FR" sz="1200" dirty="0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2774053" y="5799301"/>
              <a:ext cx="5683565" cy="314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|1</a:t>
              </a:r>
              <a:r>
                <a:rPr lang="fr-FR" sz="1200" baseline="30000" dirty="0" smtClean="0"/>
                <a:t>ère</a:t>
              </a:r>
              <a:r>
                <a:rPr lang="fr-FR" sz="1200" dirty="0" smtClean="0"/>
                <a:t> expérimentation </a:t>
              </a:r>
              <a:r>
                <a:rPr lang="fr-FR" sz="1200" dirty="0" err="1" smtClean="0"/>
                <a:t>Sudoc</a:t>
              </a:r>
              <a:r>
                <a:rPr lang="fr-FR" sz="1200" dirty="0" smtClean="0"/>
                <a:t> </a:t>
              </a:r>
              <a:r>
                <a:rPr lang="fr-FR" sz="1200" dirty="0"/>
                <a:t>FRBR-</a:t>
              </a:r>
              <a:r>
                <a:rPr lang="fr-FR" sz="1200" dirty="0" smtClean="0"/>
                <a:t>-----------------------------------&gt;  </a:t>
              </a:r>
              <a:endParaRPr lang="fr-FR" sz="12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066938" y="5781385"/>
              <a:ext cx="1217675" cy="5244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dirty="0" smtClean="0"/>
                <a:t>23 octobre </a:t>
              </a:r>
            </a:p>
            <a:p>
              <a:pPr algn="ctr"/>
              <a:r>
                <a:rPr lang="fr-FR" sz="1200" b="1" dirty="0" smtClean="0"/>
                <a:t>Algoclc1</a:t>
              </a:r>
              <a:endParaRPr lang="fr-FR" sz="1200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492595" y="5633848"/>
              <a:ext cx="1217675" cy="5244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dirty="0" smtClean="0"/>
                <a:t>14 octobre </a:t>
              </a:r>
            </a:p>
            <a:p>
              <a:pPr algn="ctr"/>
              <a:r>
                <a:rPr lang="fr-FR" sz="1200" b="1" dirty="0" smtClean="0"/>
                <a:t>Algoclc2</a:t>
              </a:r>
              <a:endParaRPr lang="fr-FR" sz="1200" b="1" dirty="0"/>
            </a:p>
          </p:txBody>
        </p:sp>
        <p:sp>
          <p:nvSpPr>
            <p:cNvPr id="40" name="Légende encadrée avec une bordure 2 39"/>
            <p:cNvSpPr/>
            <p:nvPr/>
          </p:nvSpPr>
          <p:spPr>
            <a:xfrm rot="16200000">
              <a:off x="9309958" y="4852864"/>
              <a:ext cx="384343" cy="838928"/>
            </a:xfrm>
            <a:prstGeom prst="accent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27848"/>
                <a:gd name="adj6" fmla="val -77162"/>
              </a:avLst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fr-FR" sz="1200" dirty="0" smtClean="0"/>
                <a:t>2</a:t>
              </a:r>
              <a:r>
                <a:rPr lang="fr-FR" sz="1200" dirty="0" smtClean="0">
                  <a:solidFill>
                    <a:schemeClr val="tx1"/>
                  </a:solidFill>
                </a:rPr>
                <a:t>2018</a:t>
              </a:r>
              <a:r>
                <a:rPr lang="fr-FR" sz="1200" dirty="0" smtClean="0"/>
                <a:t>3</a:t>
              </a:r>
              <a:endParaRPr lang="fr-FR" sz="1200" dirty="0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9135945" y="5787736"/>
              <a:ext cx="1697119" cy="73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|2</a:t>
              </a:r>
              <a:r>
                <a:rPr lang="fr-FR" sz="1200" baseline="30000" dirty="0" smtClean="0"/>
                <a:t>ème</a:t>
              </a:r>
              <a:r>
                <a:rPr lang="fr-FR" sz="1200" dirty="0" smtClean="0"/>
                <a:t> ------------&gt;</a:t>
              </a:r>
            </a:p>
            <a:p>
              <a:r>
                <a:rPr lang="fr-FR" sz="1200" dirty="0" smtClean="0"/>
                <a:t>expérimentation Sudoc FRBR/LRM </a:t>
              </a:r>
              <a:endParaRPr lang="fr-FR" sz="1200" dirty="0"/>
            </a:p>
          </p:txBody>
        </p:sp>
        <p:sp>
          <p:nvSpPr>
            <p:cNvPr id="42" name="Légende encadrée avec une bordure 2 41"/>
            <p:cNvSpPr/>
            <p:nvPr/>
          </p:nvSpPr>
          <p:spPr>
            <a:xfrm rot="16200000">
              <a:off x="229559" y="4927177"/>
              <a:ext cx="384342" cy="714062"/>
            </a:xfrm>
            <a:prstGeom prst="accent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8354"/>
                <a:gd name="adj6" fmla="val -176160"/>
              </a:avLst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</a:rPr>
                <a:t>2009 /2010</a:t>
              </a:r>
              <a:r>
                <a:rPr lang="fr-FR" sz="1100" dirty="0" smtClean="0"/>
                <a:t>3</a:t>
              </a:r>
              <a:endParaRPr lang="fr-FR" sz="11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067645" y="6529169"/>
              <a:ext cx="1604465" cy="3146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dirty="0" smtClean="0"/>
                <a:t>IFLA LRM publié</a:t>
              </a:r>
              <a:endParaRPr lang="fr-FR" sz="1200" dirty="0"/>
            </a:p>
          </p:txBody>
        </p:sp>
      </p:grpSp>
      <p:cxnSp>
        <p:nvCxnSpPr>
          <p:cNvPr id="7" name="Connecteur droit 6"/>
          <p:cNvCxnSpPr/>
          <p:nvPr/>
        </p:nvCxnSpPr>
        <p:spPr>
          <a:xfrm>
            <a:off x="0" y="5202643"/>
            <a:ext cx="9144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454145" y="5007295"/>
            <a:ext cx="166636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2">
                    <a:lumMod val="25000"/>
                  </a:schemeClr>
                </a:solidFill>
              </a:rPr>
              <a:t>Frise chronologique</a:t>
            </a:r>
            <a:endParaRPr lang="fr-FR" sz="1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2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fr-FR" sz="9600" b="1" dirty="0">
                <a:solidFill>
                  <a:schemeClr val="bg2">
                    <a:lumMod val="25000"/>
                  </a:schemeClr>
                </a:solidFill>
              </a:rPr>
              <a:t>G</a:t>
            </a:r>
            <a:r>
              <a:rPr lang="fr-FR" sz="9600" b="1" dirty="0" smtClean="0">
                <a:solidFill>
                  <a:schemeClr val="bg2">
                    <a:lumMod val="25000"/>
                  </a:schemeClr>
                </a:solidFill>
              </a:rPr>
              <a:t>rand </a:t>
            </a:r>
            <a:r>
              <a:rPr lang="fr-FR" sz="9600" b="1" dirty="0">
                <a:solidFill>
                  <a:schemeClr val="bg2">
                    <a:lumMod val="25000"/>
                  </a:schemeClr>
                </a:solidFill>
              </a:rPr>
              <a:t>principe retenu pour cette seconde </a:t>
            </a:r>
            <a:r>
              <a:rPr lang="fr-FR" sz="9600" b="1" dirty="0" smtClean="0">
                <a:solidFill>
                  <a:schemeClr val="bg2">
                    <a:lumMod val="25000"/>
                  </a:schemeClr>
                </a:solidFill>
              </a:rPr>
              <a:t>expérimentation : </a:t>
            </a:r>
          </a:p>
          <a:p>
            <a:pPr marL="0" indent="0" algn="just">
              <a:buNone/>
            </a:pPr>
            <a:endParaRPr lang="fr-FR" sz="7200" dirty="0" smtClean="0"/>
          </a:p>
          <a:p>
            <a:pPr marL="57150" indent="0" algn="ctr">
              <a:buNone/>
            </a:pPr>
            <a:r>
              <a:rPr lang="fr-FR" sz="9600" b="1" i="1" dirty="0"/>
              <a:t>O</a:t>
            </a:r>
            <a:r>
              <a:rPr lang="fr-FR" sz="9600" b="1" i="1" dirty="0" smtClean="0"/>
              <a:t>btenir </a:t>
            </a:r>
            <a:r>
              <a:rPr lang="fr-FR" sz="9600" b="1" i="1" dirty="0"/>
              <a:t>des grappes de notices bibliographiques cohérentes, quitte à créer moins de clusters ou plus de petits </a:t>
            </a:r>
            <a:r>
              <a:rPr lang="fr-FR" sz="9600" b="1" i="1" dirty="0" smtClean="0"/>
              <a:t>clusters. </a:t>
            </a:r>
            <a:endParaRPr lang="fr-FR" sz="9600" b="1" i="1" dirty="0"/>
          </a:p>
          <a:p>
            <a:pPr lvl="1" algn="just"/>
            <a:endParaRPr lang="fr-FR" sz="7200" dirty="0"/>
          </a:p>
          <a:p>
            <a:pPr marL="457200" lvl="1" indent="0" algn="just">
              <a:buNone/>
            </a:pPr>
            <a:endParaRPr lang="fr-FR" sz="7200" dirty="0"/>
          </a:p>
          <a:p>
            <a:pPr algn="just"/>
            <a:r>
              <a:rPr lang="fr-FR" sz="9600" b="1" dirty="0">
                <a:solidFill>
                  <a:schemeClr val="bg2">
                    <a:lumMod val="25000"/>
                  </a:schemeClr>
                </a:solidFill>
              </a:rPr>
              <a:t>P</a:t>
            </a:r>
            <a:r>
              <a:rPr lang="fr-FR" sz="9600" b="1" dirty="0" smtClean="0">
                <a:solidFill>
                  <a:schemeClr val="bg2">
                    <a:lumMod val="25000"/>
                  </a:schemeClr>
                </a:solidFill>
              </a:rPr>
              <a:t>rincipaux </a:t>
            </a:r>
            <a:r>
              <a:rPr lang="fr-FR" sz="9600" b="1" dirty="0">
                <a:solidFill>
                  <a:schemeClr val="bg2">
                    <a:lumMod val="25000"/>
                  </a:schemeClr>
                </a:solidFill>
              </a:rPr>
              <a:t>objectifs </a:t>
            </a:r>
            <a:r>
              <a:rPr lang="fr-FR" sz="9600" b="1" dirty="0" smtClean="0">
                <a:solidFill>
                  <a:schemeClr val="bg2">
                    <a:lumMod val="25000"/>
                  </a:schemeClr>
                </a:solidFill>
              </a:rPr>
              <a:t>visés :</a:t>
            </a:r>
          </a:p>
          <a:p>
            <a:pPr marL="0" indent="0" algn="just">
              <a:buNone/>
            </a:pPr>
            <a:r>
              <a:rPr lang="fr-FR" sz="7200" b="1" dirty="0"/>
              <a:t>	</a:t>
            </a:r>
          </a:p>
          <a:p>
            <a:pPr lvl="1" algn="just"/>
            <a:r>
              <a:rPr lang="fr-FR" sz="7200" b="1" dirty="0" smtClean="0"/>
              <a:t>évaluer</a:t>
            </a:r>
            <a:r>
              <a:rPr lang="fr-FR" sz="7200" dirty="0" smtClean="0"/>
              <a:t> </a:t>
            </a:r>
            <a:r>
              <a:rPr lang="fr-FR" sz="7200" dirty="0"/>
              <a:t>le périmètre de données que ce programme peut traiter correctement dans le Sudoc (hors </a:t>
            </a:r>
            <a:r>
              <a:rPr lang="fr-FR" sz="7200" dirty="0" smtClean="0"/>
              <a:t>anomalies dues aux questions de </a:t>
            </a:r>
            <a:r>
              <a:rPr lang="fr-FR" sz="7200" dirty="0"/>
              <a:t>catalogage</a:t>
            </a:r>
            <a:r>
              <a:rPr lang="fr-FR" sz="7200" dirty="0" smtClean="0"/>
              <a:t>)</a:t>
            </a:r>
          </a:p>
          <a:p>
            <a:pPr lvl="1" algn="just"/>
            <a:endParaRPr lang="fr-FR" sz="7200" dirty="0"/>
          </a:p>
          <a:p>
            <a:pPr lvl="1" algn="just"/>
            <a:r>
              <a:rPr lang="fr-FR" sz="7200" b="1" dirty="0" smtClean="0"/>
              <a:t>mesurer</a:t>
            </a:r>
            <a:r>
              <a:rPr lang="fr-FR" sz="7200" dirty="0" smtClean="0"/>
              <a:t> </a:t>
            </a:r>
            <a:r>
              <a:rPr lang="fr-FR" sz="7200" dirty="0"/>
              <a:t>ce qu'il faudra traiter d'une autre façon </a:t>
            </a:r>
            <a:endParaRPr lang="fr-FR" sz="7200" dirty="0" smtClean="0"/>
          </a:p>
          <a:p>
            <a:pPr lvl="1" algn="just"/>
            <a:endParaRPr lang="fr-FR" sz="7200" dirty="0"/>
          </a:p>
          <a:p>
            <a:pPr lvl="1" algn="just"/>
            <a:r>
              <a:rPr lang="fr-FR" sz="7200" b="1" dirty="0" smtClean="0"/>
              <a:t>détecter </a:t>
            </a:r>
            <a:r>
              <a:rPr lang="fr-FR" sz="7200" dirty="0"/>
              <a:t>les anomalies dues à des problèmes de catalogage et ainsi </a:t>
            </a:r>
            <a:r>
              <a:rPr lang="fr-FR" sz="7200" b="1" dirty="0" smtClean="0"/>
              <a:t>améliorer</a:t>
            </a:r>
            <a:r>
              <a:rPr lang="fr-FR" sz="7200" dirty="0" smtClean="0"/>
              <a:t> </a:t>
            </a:r>
            <a:r>
              <a:rPr lang="fr-FR" sz="7200" dirty="0"/>
              <a:t>la qualité des données.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cap="all" dirty="0">
                <a:solidFill>
                  <a:schemeClr val="bg2">
                    <a:lumMod val="25000"/>
                  </a:schemeClr>
                </a:solidFill>
              </a:rPr>
              <a:t>Objectifs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1268" flipH="1">
            <a:off x="7757129" y="179082"/>
            <a:ext cx="1316033" cy="94075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49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24744"/>
            <a:ext cx="6390835" cy="53797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Partie 2 : fonctionnement et visualisation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2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cap="all" dirty="0" smtClean="0">
                <a:solidFill>
                  <a:schemeClr val="accent2">
                    <a:lumMod val="75000"/>
                  </a:schemeClr>
                </a:solidFill>
              </a:rPr>
              <a:t>Fonctionnement</a:t>
            </a:r>
            <a:endParaRPr lang="fr-FR" sz="2000" b="1" cap="al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53136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fr-FR" sz="6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Principes généraux encore d’actualité </a:t>
            </a:r>
            <a:r>
              <a:rPr lang="fr-FR" sz="60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fr-FR" sz="6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Algoclc</a:t>
            </a:r>
            <a:r>
              <a:rPr lang="fr-FR" sz="6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</a:t>
            </a:r>
            <a:r>
              <a:rPr lang="fr-FR" sz="6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&amp; </a:t>
            </a:r>
            <a:r>
              <a:rPr lang="fr-FR" sz="60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2</a:t>
            </a:r>
            <a:r>
              <a:rPr lang="fr-FR" sz="60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algn="just"/>
            <a:r>
              <a:rPr lang="fr-FR" sz="4500" b="1" dirty="0" smtClean="0"/>
              <a:t>Identification </a:t>
            </a:r>
            <a:r>
              <a:rPr lang="fr-FR" sz="4500" b="1" dirty="0"/>
              <a:t>de l’entité œuvre uniquement </a:t>
            </a:r>
            <a:endParaRPr lang="fr-FR" sz="4500" b="1" dirty="0" smtClean="0"/>
          </a:p>
          <a:p>
            <a:pPr algn="just"/>
            <a:r>
              <a:rPr lang="fr-FR" sz="4500" b="1" dirty="0" smtClean="0"/>
              <a:t>Opérations </a:t>
            </a:r>
            <a:r>
              <a:rPr lang="fr-FR" sz="4500" b="1" dirty="0"/>
              <a:t>entièrement automatisées </a:t>
            </a:r>
            <a:endParaRPr lang="fr-FR" sz="4500" b="1" dirty="0" smtClean="0"/>
          </a:p>
          <a:p>
            <a:pPr algn="just"/>
            <a:r>
              <a:rPr lang="fr-FR" sz="4500" b="1" dirty="0" smtClean="0"/>
              <a:t>Une </a:t>
            </a:r>
            <a:r>
              <a:rPr lang="fr-FR" sz="4500" b="1" dirty="0"/>
              <a:t>notice bibliographique ne peut appartenir qu’à un seul cluster à la fois</a:t>
            </a:r>
          </a:p>
          <a:p>
            <a:pPr algn="just"/>
            <a:r>
              <a:rPr lang="fr-FR" sz="4500" b="1" dirty="0"/>
              <a:t>Création d’une notice autorité de </a:t>
            </a:r>
            <a:r>
              <a:rPr lang="fr-FR" sz="4500" b="1" dirty="0" smtClean="0"/>
              <a:t>regroupement (Tr) </a:t>
            </a:r>
          </a:p>
          <a:p>
            <a:pPr algn="just"/>
            <a:r>
              <a:rPr lang="fr-FR" sz="4500" b="1" dirty="0" smtClean="0"/>
              <a:t>Agrégats</a:t>
            </a:r>
            <a:r>
              <a:rPr lang="fr-FR" sz="4500" dirty="0" smtClean="0"/>
              <a:t> et </a:t>
            </a:r>
            <a:r>
              <a:rPr lang="fr-FR" sz="4500" b="1" dirty="0" smtClean="0"/>
              <a:t>notices </a:t>
            </a:r>
            <a:r>
              <a:rPr lang="fr-FR" sz="4500" b="1" dirty="0"/>
              <a:t>uniques ou isolées </a:t>
            </a:r>
            <a:r>
              <a:rPr lang="fr-FR" sz="4500" dirty="0" smtClean="0"/>
              <a:t>sont </a:t>
            </a:r>
            <a:r>
              <a:rPr lang="fr-FR" sz="4500" b="1" dirty="0" smtClean="0"/>
              <a:t>exclus </a:t>
            </a:r>
            <a:r>
              <a:rPr lang="fr-FR" sz="4500" b="1" dirty="0"/>
              <a:t>des traitements </a:t>
            </a:r>
            <a:r>
              <a:rPr lang="fr-FR" sz="4500" dirty="0"/>
              <a:t>(</a:t>
            </a:r>
            <a:r>
              <a:rPr lang="fr-FR" sz="4500" dirty="0" smtClean="0"/>
              <a:t>il </a:t>
            </a:r>
            <a:r>
              <a:rPr lang="fr-FR" sz="4500" dirty="0"/>
              <a:t>doit y avoir au minimum 2 notices bibliographiques avec localisation qu’il est possible de </a:t>
            </a:r>
            <a:r>
              <a:rPr lang="fr-FR" sz="4500" dirty="0" smtClean="0"/>
              <a:t>rassembler).</a:t>
            </a:r>
          </a:p>
          <a:p>
            <a:pPr algn="just"/>
            <a:endParaRPr lang="fr-FR" sz="5000" dirty="0"/>
          </a:p>
          <a:p>
            <a:pPr marL="0" indent="0" algn="just">
              <a:buNone/>
            </a:pPr>
            <a:r>
              <a:rPr lang="fr-FR" sz="60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+</a:t>
            </a:r>
            <a:r>
              <a:rPr lang="fr-FR" sz="60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6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Algoclc</a:t>
            </a:r>
            <a:r>
              <a:rPr lang="fr-FR" sz="60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2</a:t>
            </a:r>
            <a:endParaRPr lang="fr-FR" sz="60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fr-FR" sz="5000" dirty="0"/>
              <a:t>Seules les </a:t>
            </a:r>
            <a:r>
              <a:rPr lang="fr-FR" sz="5000" b="1" dirty="0"/>
              <a:t>notices localisées</a:t>
            </a:r>
            <a:r>
              <a:rPr lang="fr-FR" sz="5000" dirty="0"/>
              <a:t> sont traitées</a:t>
            </a:r>
          </a:p>
          <a:p>
            <a:pPr algn="just"/>
            <a:r>
              <a:rPr lang="fr-FR" sz="5000" dirty="0"/>
              <a:t>Les </a:t>
            </a:r>
            <a:r>
              <a:rPr lang="fr-FR" sz="5000" b="1" dirty="0"/>
              <a:t>notices de thèses bénéficient d’un traitement particulier </a:t>
            </a:r>
            <a:r>
              <a:rPr lang="fr-FR" sz="5000" dirty="0"/>
              <a:t>pour </a:t>
            </a:r>
            <a:r>
              <a:rPr lang="fr-FR" sz="5000" dirty="0" smtClean="0"/>
              <a:t>limiter la création de clusters aux notices correctement signalées et privilégier </a:t>
            </a:r>
            <a:r>
              <a:rPr lang="fr-FR" sz="5000" dirty="0"/>
              <a:t>la notice </a:t>
            </a:r>
            <a:r>
              <a:rPr lang="fr-FR" sz="5000" dirty="0" smtClean="0"/>
              <a:t>originelle comme notice de référence pour construire la notice de regroupement.</a:t>
            </a:r>
            <a:endParaRPr lang="fr-FR" sz="5000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67"/>
          <a:stretch/>
        </p:blipFill>
        <p:spPr>
          <a:xfrm>
            <a:off x="6719061" y="-27311"/>
            <a:ext cx="2417245" cy="136808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7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851920" y="5445224"/>
            <a:ext cx="4176464" cy="1169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</a:rPr>
              <a:t>Mi-octobre 2019 :</a:t>
            </a:r>
          </a:p>
          <a:p>
            <a:r>
              <a:rPr lang="fr-FR" sz="1400" b="1" dirty="0" smtClean="0">
                <a:solidFill>
                  <a:srgbClr val="00B050"/>
                </a:solidFill>
              </a:rPr>
              <a:t>≈ 1 200 000 notices autorité de regroupement</a:t>
            </a:r>
          </a:p>
          <a:p>
            <a:pPr algn="ctr"/>
            <a:endParaRPr lang="fr-FR" sz="1400" b="1" dirty="0" smtClean="0">
              <a:solidFill>
                <a:srgbClr val="00B050"/>
              </a:solidFill>
            </a:endParaRPr>
          </a:p>
          <a:p>
            <a:r>
              <a:rPr lang="fr-FR" sz="1400" b="1" dirty="0" smtClean="0">
                <a:solidFill>
                  <a:srgbClr val="00B050"/>
                </a:solidFill>
              </a:rPr>
              <a:t>≈ 3 500 000 notices bibliographiques liées à un cluster</a:t>
            </a:r>
          </a:p>
          <a:p>
            <a:pPr algn="ctr"/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280134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cap="all" dirty="0" smtClean="0">
                <a:solidFill>
                  <a:schemeClr val="accent2">
                    <a:lumMod val="75000"/>
                  </a:schemeClr>
                </a:solidFill>
              </a:rPr>
              <a:t>Fonctionnement </a:t>
            </a:r>
            <a:endParaRPr lang="fr-FR" sz="4000" b="1" cap="al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87464"/>
            <a:ext cx="8679106" cy="1100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b="1" dirty="0" smtClean="0">
                <a:latin typeface="+mj-lt"/>
                <a:ea typeface="+mj-ea"/>
                <a:cs typeface="+mj-cs"/>
              </a:rPr>
              <a:t>Algoclc</a:t>
            </a:r>
            <a:r>
              <a:rPr lang="fr-FR" sz="28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2</a:t>
            </a:r>
            <a:r>
              <a:rPr lang="fr-FR" sz="2800" b="1" dirty="0" smtClean="0">
                <a:latin typeface="+mj-lt"/>
                <a:ea typeface="+mj-ea"/>
                <a:cs typeface="+mj-cs"/>
              </a:rPr>
              <a:t> opère en 2 étapes</a:t>
            </a:r>
            <a:endParaRPr lang="fr-FR" sz="2800" dirty="0"/>
          </a:p>
          <a:p>
            <a:pPr algn="just"/>
            <a:endParaRPr lang="fr-FR" sz="2000" dirty="0"/>
          </a:p>
          <a:p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67"/>
          <a:stretch/>
        </p:blipFill>
        <p:spPr>
          <a:xfrm>
            <a:off x="6719061" y="-27311"/>
            <a:ext cx="2417245" cy="1368080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323528" y="2387676"/>
            <a:ext cx="6644267" cy="4476601"/>
            <a:chOff x="323528" y="2353595"/>
            <a:chExt cx="6644267" cy="4476601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97" r="-1"/>
            <a:stretch/>
          </p:blipFill>
          <p:spPr>
            <a:xfrm>
              <a:off x="2339752" y="2353595"/>
              <a:ext cx="4628043" cy="4476601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2564904"/>
              <a:ext cx="2376264" cy="915942"/>
            </a:xfrm>
            <a:prstGeom prst="rect">
              <a:avLst/>
            </a:prstGeom>
          </p:spPr>
        </p:pic>
      </p:grp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24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09" y="2410191"/>
            <a:ext cx="4789982" cy="44275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cap="all" dirty="0" smtClean="0">
                <a:solidFill>
                  <a:schemeClr val="accent2">
                    <a:lumMod val="75000"/>
                  </a:schemeClr>
                </a:solidFill>
              </a:rPr>
              <a:t>Fonctionnement </a:t>
            </a:r>
            <a:endParaRPr lang="fr-FR" sz="4000" b="1" cap="all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67"/>
          <a:stretch/>
        </p:blipFill>
        <p:spPr>
          <a:xfrm>
            <a:off x="6719061" y="-27311"/>
            <a:ext cx="2417245" cy="1368080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232447" y="1018306"/>
            <a:ext cx="8679106" cy="1637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/>
              <a:t>Algoclc</a:t>
            </a:r>
            <a:r>
              <a:rPr lang="fr-FR" sz="2000" b="1" dirty="0">
                <a:solidFill>
                  <a:srgbClr val="00B050"/>
                </a:solidFill>
              </a:rPr>
              <a:t>2</a:t>
            </a:r>
            <a:r>
              <a:rPr lang="fr-FR" sz="2000" b="1" dirty="0"/>
              <a:t> opère en 2 étapes</a:t>
            </a:r>
          </a:p>
          <a:p>
            <a:pPr marL="0" indent="0" algn="just">
              <a:buNone/>
            </a:pP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Etape 1</a:t>
            </a:r>
            <a:r>
              <a:rPr lang="fr-FR" sz="1600" dirty="0"/>
              <a:t> </a:t>
            </a:r>
            <a:r>
              <a:rPr lang="fr-FR" sz="1600" dirty="0" smtClean="0"/>
              <a:t>: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générer 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</a:rPr>
              <a:t>des clés de 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comparaisons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titres 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</a:rPr>
              <a:t>pour créer des sous-ensembles de notices. </a:t>
            </a:r>
          </a:p>
          <a:p>
            <a:pPr marL="0" indent="0" algn="just">
              <a:buNone/>
            </a:pPr>
            <a:r>
              <a:rPr lang="fr-FR" sz="1600" b="1" dirty="0" smtClean="0"/>
              <a:t>Objectif</a:t>
            </a:r>
            <a:r>
              <a:rPr lang="fr-FR" sz="1600" dirty="0" smtClean="0"/>
              <a:t> </a:t>
            </a:r>
            <a:r>
              <a:rPr lang="fr-FR" sz="1600" dirty="0"/>
              <a:t>: avoir plus de bruit que de silence pour favoriser les opportunités de comparaisons de notices avant de créer des grappes dans la seconde étape de traitement</a:t>
            </a:r>
            <a:r>
              <a:rPr lang="fr-FR" sz="2000" dirty="0" smtClean="0"/>
              <a:t>. </a:t>
            </a:r>
            <a:endParaRPr lang="fr-FR" sz="2000" dirty="0"/>
          </a:p>
          <a:p>
            <a:pPr marL="0" indent="0" algn="just">
              <a:buFont typeface="Arial" pitchFamily="34" charset="0"/>
              <a:buNone/>
            </a:pPr>
            <a:endParaRPr lang="fr-FR" sz="2000" dirty="0" smtClean="0"/>
          </a:p>
          <a:p>
            <a:pPr algn="just"/>
            <a:endParaRPr lang="fr-FR" sz="2000" dirty="0" smtClean="0"/>
          </a:p>
          <a:p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6440540" y="3861048"/>
            <a:ext cx="2257052" cy="101566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Zones unimarc utilisées :</a:t>
            </a:r>
          </a:p>
          <a:p>
            <a:pPr algn="just"/>
            <a:r>
              <a:rPr lang="fr-FR" sz="1600" dirty="0" smtClean="0"/>
              <a:t>B200, B454 et B500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 smtClean="0"/>
              <a:t>titre </a:t>
            </a:r>
            <a:r>
              <a:rPr lang="fr-FR" sz="1400" dirty="0"/>
              <a:t>propre </a:t>
            </a:r>
            <a:endParaRPr lang="fr-FR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 smtClean="0"/>
              <a:t>complément </a:t>
            </a:r>
            <a:r>
              <a:rPr lang="fr-FR" sz="1400" dirty="0"/>
              <a:t>de </a:t>
            </a:r>
            <a:r>
              <a:rPr lang="fr-FR" sz="1400" dirty="0" smtClean="0"/>
              <a:t>titre</a:t>
            </a:r>
            <a:endParaRPr lang="fr-FR" sz="1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44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eu_x0020_de_x0020_la_x0020_formation xmlns="9cb235b8-7541-4a6e-b886-1bf4192805bd">A renseigner</Lieu_x0020_de_x0020_la_x0020_formation>
    <Exaged_DocName xmlns="$ListId:Supports3;" xsi:nil="true"/>
    <Etat_x0020_du_x0020_document xmlns="9cb235b8-7541-4a6e-b886-1bf4192805bd">Document de travail</Etat_x0020_du_x0020_document>
    <Nom_x0020_de_x0020_la_x0020_formation xmlns="9cb235b8-7541-4a6e-b886-1bf4192805bd">A renseigner</Nom_x0020_de_x0020_la_x0020_formation>
    <TRI xmlns="9cb235b8-7541-4a6e-b886-1bf4192805bd">IAN</TRI>
    <Tags xmlns="9cb235b8-7541-4a6e-b886-1bf4192805bd" xsi:nil="true"/>
    <Structure xmlns="9cb235b8-7541-4a6e-b886-1bf4192805bd">DSR</Structure>
    <Type_x0020_de_x0020_document_x0020_standard xmlns="9cb235b8-7541-4a6e-b886-1bf4192805bd">Diaporama Formation</Type_x0020_de_x0020_document_x0020_standard>
    <Année xmlns="9cb235b8-7541-4a6e-b886-1bf4192805bd">2019</Année>
    <N_x00b0__x0020_session xmlns="9cb235b8-7541-4a6e-b886-1bf4192805bd" xsi:nil="true"/>
    <_DCDateCreated xmlns="http://schemas.microsoft.com/sharepoint/v3/fields">2019-10-23T22:00:00+00:00</_DCDateCreate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Formation PPT" ma:contentTypeID="0x010100505AF35FDCA54D2FA379F261E520FD37003BA607584A07684089D0538041E4120804070802004495013D04E6D140B0554904C0AFA86A" ma:contentTypeVersion="56" ma:contentTypeDescription="" ma:contentTypeScope="" ma:versionID="dcfd5717662527a03e43707cf51fd92b">
  <xsd:schema xmlns:xsd="http://www.w3.org/2001/XMLSchema" xmlns:xs="http://www.w3.org/2001/XMLSchema" xmlns:p="http://schemas.microsoft.com/office/2006/metadata/properties" xmlns:ns2="9cb235b8-7541-4a6e-b886-1bf4192805bd" xmlns:ns3="http://schemas.microsoft.com/sharepoint/v3/fields" xmlns:ns4="$ListId:Supports3;" targetNamespace="http://schemas.microsoft.com/office/2006/metadata/properties" ma:root="true" ma:fieldsID="75b30a2f5286308b784a9bb56e7e1da4" ns2:_="" ns3:_="" ns4:_="">
    <xsd:import namespace="9cb235b8-7541-4a6e-b886-1bf4192805bd"/>
    <xsd:import namespace="http://schemas.microsoft.com/sharepoint/v3/fields"/>
    <xsd:import namespace="$ListId:Supports3;"/>
    <xsd:element name="properties">
      <xsd:complexType>
        <xsd:sequence>
          <xsd:element name="documentManagement">
            <xsd:complexType>
              <xsd:all>
                <xsd:element ref="ns2:Structure" minOccurs="0"/>
                <xsd:element ref="ns2:TRI" minOccurs="0"/>
                <xsd:element ref="ns2:Type_x0020_de_x0020_document_x0020_standard" minOccurs="0"/>
                <xsd:element ref="ns2:Etat_x0020_du_x0020_document" minOccurs="0"/>
                <xsd:element ref="ns2:Année" minOccurs="0"/>
                <xsd:element ref="ns3:_DCDateCreated" minOccurs="0"/>
                <xsd:element ref="ns2:Tags" minOccurs="0"/>
                <xsd:element ref="ns2:Lieu_x0020_de_x0020_la_x0020_formation" minOccurs="0"/>
                <xsd:element ref="ns2:N_x00b0__x0020_session" minOccurs="0"/>
                <xsd:element ref="ns4:Exaged_DocName" minOccurs="0"/>
                <xsd:element ref="ns2:Nom_x0020_de_x0020_la_x0020_form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b235b8-7541-4a6e-b886-1bf4192805bd" elementFormDefault="qualified">
    <xsd:import namespace="http://schemas.microsoft.com/office/2006/documentManagement/types"/>
    <xsd:import namespace="http://schemas.microsoft.com/office/infopath/2007/PartnerControls"/>
    <xsd:element name="Structure" ma:index="2" nillable="true" ma:displayName="Structure émettrice" ma:default="ABES" ma:format="Dropdown" ma:indexed="true" ma:internalName="Structure">
      <xsd:simpleType>
        <xsd:restriction base="dms:Choice">
          <xsd:enumeration value="ABES"/>
          <xsd:enumeration value="ADBU"/>
          <xsd:enumeration value="AMUE"/>
          <xsd:enumeration value="ANR"/>
          <xsd:enumeration value="BNF"/>
          <xsd:enumeration value="CERL"/>
          <xsd:enumeration value="CNRS"/>
          <xsd:enumeration value="CNRS-DIST"/>
          <xsd:enumeration value="Couperin"/>
          <xsd:enumeration value="Cellule budgétaire"/>
          <xsd:enumeration value="Cellule Communication"/>
          <xsd:enumeration value="Cellule Qualité"/>
          <xsd:enumeration value="CINES"/>
          <xsd:enumeration value="CRFCB"/>
          <xsd:enumeration value="CTLes"/>
          <xsd:enumeration value="DART"/>
          <xsd:enumeration value="DEP"/>
          <xsd:enumeration value="Direction"/>
          <xsd:enumeration value="DSG"/>
          <xsd:enumeration value="DSG - PACT"/>
          <xsd:enumeration value="DSG - Finances"/>
          <xsd:enumeration value="DSG - RH"/>
          <xsd:enumeration value="DSG - Secrétariat"/>
          <xsd:enumeration value="Dept ADELE"/>
          <xsd:enumeration value="DSI"/>
          <xsd:enumeration value="DSI - P2I"/>
          <xsd:enumeration value="DSI - PEM"/>
          <xsd:enumeration value="DSI - PSD"/>
          <xsd:enumeration value="DSI - PSIR"/>
          <xsd:enumeration value="DSIN - SSGI"/>
          <xsd:enumeration value="DSR"/>
          <xsd:enumeration value="DSR - Méta"/>
          <xsd:enumeration value="DSR - PFD"/>
          <xsd:enumeration value="DSR - PGC"/>
          <xsd:enumeration value="DSR - PGR"/>
          <xsd:enumeration value="DSR - PIT"/>
          <xsd:enumeration value="FILL"/>
          <xsd:enumeration value="INIST"/>
          <xsd:enumeration value="ISSN"/>
          <xsd:enumeration value="LIRM"/>
          <xsd:enumeration value="MCC"/>
          <xsd:enumeration value="MESR"/>
          <xsd:enumeration value="Mission évaluation"/>
          <xsd:enumeration value="Mission Normalisation"/>
          <xsd:enumeration value="Mission PEB"/>
          <xsd:enumeration value="Missions Projets Européens"/>
          <xsd:enumeration value="Mission Ressources Electroniques"/>
          <xsd:enumeration value="Mission Rétroconversion"/>
          <xsd:enumeration value="Mission SGB mutualisé"/>
          <xsd:enumeration value="Mission Sudoc PS"/>
          <xsd:enumeration value="Mission Thèses"/>
          <xsd:enumeration value="OCLC"/>
          <xsd:enumeration value="Réseau Calames"/>
          <xsd:enumeration value="Réseau Sudoc"/>
          <xsd:enumeration value="Réseau Sudoc-PS"/>
          <xsd:enumeration value="Réseau thèses"/>
          <xsd:enumeration value="RNSR"/>
          <xsd:enumeration value="Autre"/>
        </xsd:restriction>
      </xsd:simpleType>
    </xsd:element>
    <xsd:element name="TRI" ma:index="3" nillable="true" ma:displayName="Trigramme" ma:default="A renseigner" ma:format="Dropdown" ma:internalName="TRI">
      <xsd:simpleType>
        <xsd:restriction base="dms:Choice">
          <xsd:enumeration value="A renseigner"/>
          <xsd:enumeration value="ACT"/>
          <xsd:enumeration value="AFE"/>
          <xsd:enumeration value="AHE"/>
          <xsd:enumeration value="AJL"/>
          <xsd:enumeration value="ALM"/>
          <xsd:enumeration value="ALP"/>
          <xsd:enumeration value="AMZ"/>
          <xsd:enumeration value="BBR"/>
          <xsd:enumeration value="BEB"/>
          <xsd:enumeration value="BDE"/>
          <xsd:enumeration value="BML"/>
          <xsd:enumeration value="BTS"/>
          <xsd:enumeration value="CAD"/>
          <xsd:enumeration value="CBD"/>
          <xsd:enumeration value="CCI"/>
          <xsd:enumeration value="CDT"/>
          <xsd:enumeration value="CFY"/>
          <xsd:enumeration value="CLY"/>
          <xsd:enumeration value="CMC"/>
          <xsd:enumeration value="COU"/>
          <xsd:enumeration value="CPD"/>
          <xsd:enumeration value="CST"/>
          <xsd:enumeration value="DAN"/>
          <xsd:enumeration value="DBZ"/>
          <xsd:enumeration value="DED"/>
          <xsd:enumeration value="DOO"/>
          <xsd:enumeration value="DRY"/>
          <xsd:enumeration value="DSA"/>
          <xsd:enumeration value="ECU"/>
          <xsd:enumeration value="ECT"/>
          <xsd:enumeration value="EHR"/>
          <xsd:enumeration value="EMS"/>
          <xsd:enumeration value="ERM"/>
          <xsd:enumeration value="FBE"/>
          <xsd:enumeration value="FBT"/>
          <xsd:enumeration value="FCR"/>
          <xsd:enumeration value="FBR"/>
          <xsd:enumeration value="FML"/>
          <xsd:enumeration value="FPX"/>
          <xsd:enumeration value="GLT"/>
          <xsd:enumeration value="HLE"/>
          <xsd:enumeration value="HST"/>
          <xsd:enumeration value="IAN"/>
          <xsd:enumeration value="ILU"/>
          <xsd:enumeration value="IMN"/>
          <xsd:enumeration value="IMR"/>
          <xsd:enumeration value="JBN"/>
          <xsd:enumeration value="JCE"/>
          <xsd:enumeration value="JFH"/>
          <xsd:enumeration value="JFZ"/>
          <xsd:enumeration value="JGT"/>
          <xsd:enumeration value="JHN"/>
          <xsd:enumeration value="JKN"/>
          <xsd:enumeration value="JLR"/>
          <xsd:enumeration value="JLP"/>
          <xsd:enumeration value="JMF"/>
          <xsd:enumeration value="JML"/>
          <xsd:enumeration value="JNO"/>
          <xsd:enumeration value="JPA"/>
          <xsd:enumeration value="JVK"/>
          <xsd:enumeration value="KGX"/>
          <xsd:enumeration value="KMI"/>
          <xsd:enumeration value="LBL"/>
          <xsd:enumeration value="LBT"/>
          <xsd:enumeration value="LJZ"/>
          <xsd:enumeration value="LNA"/>
          <xsd:enumeration value="LPL"/>
          <xsd:enumeration value="MBA"/>
          <xsd:enumeration value="MBN"/>
          <xsd:enumeration value="MBT"/>
          <xsd:enumeration value="MCN"/>
          <xsd:enumeration value="MCO"/>
          <xsd:enumeration value="MCR"/>
          <xsd:enumeration value="MCS"/>
          <xsd:enumeration value="MEN"/>
          <xsd:enumeration value="MGD"/>
          <xsd:enumeration value="MGT"/>
          <xsd:enumeration value="MGX"/>
          <xsd:enumeration value="MJN"/>
          <xsd:enumeration value="MLD"/>
          <xsd:enumeration value="MLP"/>
          <xsd:enumeration value="MPD"/>
          <xsd:enumeration value="MPN"/>
          <xsd:enumeration value="MPR"/>
          <xsd:enumeration value="MPT"/>
          <xsd:enumeration value="MRX"/>
          <xsd:enumeration value="MSR"/>
          <xsd:enumeration value="MTE"/>
          <xsd:enumeration value="NBD"/>
          <xsd:enumeration value="NBT"/>
          <xsd:enumeration value="OCN"/>
          <xsd:enumeration value="OKI"/>
          <xsd:enumeration value="OMZ"/>
          <xsd:enumeration value="ORX"/>
          <xsd:enumeration value="PDZ"/>
          <xsd:enumeration value="PFK"/>
          <xsd:enumeration value="PLP"/>
          <xsd:enumeration value="PMA"/>
          <xsd:enumeration value="PMI"/>
          <xsd:enumeration value="PML"/>
          <xsd:enumeration value="PPN"/>
          <xsd:enumeration value="PPO"/>
          <xsd:enumeration value="PPS"/>
          <xsd:enumeration value="RBD"/>
          <xsd:enumeration value="RJD"/>
          <xsd:enumeration value="ROA"/>
          <xsd:enumeration value="RPA"/>
          <xsd:enumeration value="RPT"/>
          <xsd:enumeration value="SBL"/>
          <xsd:enumeration value="SDT"/>
          <xsd:enumeration value="SGT"/>
          <xsd:enumeration value="SGY"/>
          <xsd:enumeration value="SLM"/>
          <xsd:enumeration value="SPE"/>
          <xsd:enumeration value="SPR"/>
          <xsd:enumeration value="SRY"/>
          <xsd:enumeration value="SSI"/>
          <xsd:enumeration value="TCN"/>
          <xsd:enumeration value="TDN"/>
          <xsd:enumeration value="TFU"/>
          <xsd:enumeration value="TMX"/>
          <xsd:enumeration value="VGO"/>
          <xsd:enumeration value="VSA"/>
          <xsd:enumeration value="YBN"/>
          <xsd:enumeration value="YDD"/>
          <xsd:enumeration value="YNS"/>
        </xsd:restriction>
      </xsd:simpleType>
    </xsd:element>
    <xsd:element name="Type_x0020_de_x0020_document_x0020_standard" ma:index="4" nillable="true" ma:displayName="Type de document" ma:default="A renseigner" ma:format="Dropdown" ma:internalName="Type_x0020_de_x0020_document_x0020_standard">
      <xsd:simpleType>
        <xsd:restriction base="dms:Choice">
          <xsd:enumeration value="A renseigner"/>
          <xsd:enumeration value="Acte d'engagement"/>
          <xsd:enumeration value="Affichette porte"/>
          <xsd:enumeration value="Annexe"/>
          <xsd:enumeration value="Annexe 2"/>
          <xsd:enumeration value="Annuaire"/>
          <xsd:enumeration value="Avenant"/>
          <xsd:enumeration value="Avenant au marché"/>
          <xsd:enumeration value="BE"/>
          <xsd:enumeration value="Bon de livraison"/>
          <xsd:enumeration value="Brochure commerciale"/>
          <xsd:enumeration value="CCAP"/>
          <xsd:enumeration value="CCTP"/>
          <xsd:enumeration value="Chevalet"/>
          <xsd:enumeration value="Chrono"/>
          <xsd:enumeration value="Compte-rendu réunion"/>
          <xsd:enumeration value="Convention"/>
          <xsd:enumeration value="Courrier"/>
          <xsd:enumeration value="DC 1"/>
          <xsd:enumeration value="DC 2"/>
          <xsd:enumeration value="Demande de précisions"/>
          <xsd:enumeration value="Devis"/>
          <xsd:enumeration value="Diaporama Formation"/>
          <xsd:enumeration value="Documentation fonctionnelle"/>
          <xsd:enumeration value="Documentation technique"/>
          <xsd:enumeration value="Dossier de candidature"/>
          <xsd:enumeration value="Dossier d'exploitation"/>
          <xsd:enumeration value="Dossier de spécifications"/>
          <xsd:enumeration value="Dossier de recette"/>
          <xsd:enumeration value="Enquête"/>
          <xsd:enumeration value="Etiquette"/>
          <xsd:enumeration value="Etude"/>
          <xsd:enumeration value="Fiche application"/>
          <xsd:enumeration value="Fiche formateur"/>
          <xsd:enumeration value="Fiche projet"/>
          <xsd:enumeration value="Licence"/>
          <xsd:enumeration value="Manuel"/>
          <xsd:enumeration value="Norme"/>
          <xsd:enumeration value="Note"/>
          <xsd:enumeration value="Notification"/>
          <xsd:enumeration value="Notification rejet"/>
          <xsd:enumeration value="Ordre du jour réunion"/>
          <xsd:enumeration value="Organigramme"/>
          <xsd:enumeration value="Ouverture de plis"/>
          <xsd:enumeration value="Plan de formation"/>
          <xsd:enumeration value="Plan de communication"/>
          <xsd:enumeration value="Plaquette - brochure"/>
          <xsd:enumeration value="Présentation - Communication"/>
          <xsd:enumeration value="Procédure"/>
          <xsd:enumeration value="Programme (formation)"/>
          <xsd:enumeration value="Rapport"/>
          <xsd:enumeration value="Rapport d'activité"/>
          <xsd:enumeration value="Rapport de présentation"/>
          <xsd:enumeration value="Reconduction"/>
          <xsd:enumeration value="Revue application"/>
          <xsd:enumeration value="Support"/>
          <xsd:enumeration value="Tableau de bord"/>
          <xsd:enumeration value="Tableau de suivi"/>
          <xsd:enumeration value="TP Formation"/>
          <xsd:enumeration value="TP jeu1"/>
          <xsd:enumeration value="TP jeu2"/>
          <xsd:enumeration value="TP jeu3"/>
          <xsd:enumeration value="Tp jeu corsé"/>
          <xsd:enumeration value="Autre"/>
        </xsd:restriction>
      </xsd:simpleType>
    </xsd:element>
    <xsd:element name="Etat_x0020_du_x0020_document" ma:index="5" nillable="true" ma:displayName="Etat du document" ma:format="Dropdown" ma:internalName="Etat_x0020_du_x0020_document">
      <xsd:simpleType>
        <xsd:restriction base="dms:Choice">
          <xsd:enumeration value="Brouillon"/>
          <xsd:enumeration value="Document de travail"/>
          <xsd:enumeration value="Document préparatoire"/>
          <xsd:enumeration value="A valider"/>
          <xsd:enumeration value="Validé"/>
          <xsd:enumeration value="Diffusé"/>
          <xsd:enumeration value="Applicable"/>
          <xsd:enumeration value="Publié"/>
          <xsd:enumeration value="Périmé"/>
          <xsd:enumeration value="Version finale à conserver"/>
        </xsd:restriction>
      </xsd:simpleType>
    </xsd:element>
    <xsd:element name="Année" ma:index="6" nillable="true" ma:displayName="Année" ma:default="A renseigner" ma:format="Dropdown" ma:internalName="Ann_x00e9_e">
      <xsd:simpleType>
        <xsd:restriction base="dms:Choice">
          <xsd:enumeration value="A renseigner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</xsd:restriction>
      </xsd:simpleType>
    </xsd:element>
    <xsd:element name="Tags" ma:index="10" nillable="true" ma:displayName="Tags" ma:internalName="Tags">
      <xsd:simpleType>
        <xsd:restriction base="dms:Text">
          <xsd:maxLength value="255"/>
        </xsd:restriction>
      </xsd:simpleType>
    </xsd:element>
    <xsd:element name="Lieu_x0020_de_x0020_la_x0020_formation" ma:index="11" nillable="true" ma:displayName="Lieu de la formation" ma:default="A renseigner" ma:format="Dropdown" ma:internalName="Lieu_x0020_de_x0020_la_x0020_formation">
      <xsd:simpleType>
        <xsd:restriction base="dms:Choice">
          <xsd:enumeration value="A renseigner"/>
          <xsd:enumeration value="Montpellier"/>
          <xsd:enumeration value="Paris"/>
        </xsd:restriction>
      </xsd:simpleType>
    </xsd:element>
    <xsd:element name="N_x00b0__x0020_session" ma:index="12" nillable="true" ma:displayName="N° session" ma:internalName="N_x00B0__x0020_session" ma:readOnly="false">
      <xsd:simpleType>
        <xsd:restriction base="dms:Text">
          <xsd:maxLength value="250"/>
        </xsd:restriction>
      </xsd:simpleType>
    </xsd:element>
    <xsd:element name="Nom_x0020_de_x0020_la_x0020_formation" ma:index="20" nillable="true" ma:displayName="Liste des formations" ma:default="A renseigner" ma:format="Dropdown" ma:internalName="Nom_x0020_de_x0020_la_x0020_formation">
      <xsd:simpleType>
        <xsd:restriction base="dms:Choice">
          <xsd:enumeration value="A renseigner"/>
          <xsd:enumeration value="Calames"/>
          <xsd:enumeration value="Collègues"/>
          <xsd:enumeration value="Coordi"/>
          <xsd:enumeration value="Coraut"/>
          <xsd:enumeration value="Immersion"/>
          <xsd:enumeration value="INIT"/>
          <xsd:enumeration value="Moodle"/>
          <xsd:enumeration value="RespCR"/>
          <xsd:enumeration value="STAR"/>
          <xsd:enumeration value="SUPEB"/>
          <xsd:enumeration value="WebDewey"/>
          <xsd:enumeration value="Webstats"/>
          <xsd:enumeration value="WinIBW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7" nillable="true" ma:displayName="Date de création" ma:default="[today]" ma:description="Date à laquelle la ressource a été créée" ma:format="DateOnly" ma:internalName="_DCDateCreat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$ListId:Supports3;" elementFormDefault="qualified">
    <xsd:import namespace="http://schemas.microsoft.com/office/2006/documentManagement/types"/>
    <xsd:import namespace="http://schemas.microsoft.com/office/infopath/2007/PartnerControls"/>
    <xsd:element name="Exaged_DocName" ma:index="14" nillable="true" ma:displayName="Nom du document" ma:hidden="true" ma:internalName="Exaged_Doc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Type de contenu"/>
        <xsd:element ref="dc:title" minOccurs="0" maxOccurs="1" ma:index="1" ma:displayName="Titre"/>
        <xsd:element ref="dc:subject" minOccurs="0" maxOccurs="1"/>
        <xsd:element ref="dc:description" minOccurs="0" maxOccurs="1" ma:index="8" ma:displayName="Commentaires"/>
        <xsd:element name="keywords" minOccurs="0" maxOccurs="1" type="xsd:string" ma:index="9" ma:displayName="Mots clé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D3DA22-16E7-418E-A1F2-1C90A5F308B5}">
  <ds:schemaRefs>
    <ds:schemaRef ds:uri="http://schemas.microsoft.com/office/2006/documentManagement/types"/>
    <ds:schemaRef ds:uri="http://schemas.microsoft.com/sharepoint/v3/fields"/>
    <ds:schemaRef ds:uri="http://purl.org/dc/terms/"/>
    <ds:schemaRef ds:uri="http://purl.org/dc/dcmitype/"/>
    <ds:schemaRef ds:uri="9cb235b8-7541-4a6e-b886-1bf4192805bd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$ListId:Supports3;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33C7513-14A8-4550-AEDA-C4E9602D4A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243EC8-84BE-4786-9763-13D7191F61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b235b8-7541-4a6e-b886-1bf4192805bd"/>
    <ds:schemaRef ds:uri="http://schemas.microsoft.com/sharepoint/v3/fields"/>
    <ds:schemaRef ds:uri="$ListId:Supports3;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3825</TotalTime>
  <Words>1288</Words>
  <Application>Microsoft Office PowerPoint</Application>
  <PresentationFormat>Affichage à l'écran (4:3)</PresentationFormat>
  <Paragraphs>275</Paragraphs>
  <Slides>26</Slides>
  <Notes>26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Thème Office</vt:lpstr>
      <vt:lpstr>Présentation PowerPoint</vt:lpstr>
      <vt:lpstr>plan</vt:lpstr>
      <vt:lpstr>PARTIE 1 : Contexte et objectifs</vt:lpstr>
      <vt:lpstr>Contexte</vt:lpstr>
      <vt:lpstr>Objectifs</vt:lpstr>
      <vt:lpstr>Partie 2 : fonctionnement et visualisation</vt:lpstr>
      <vt:lpstr>Fonctionnement</vt:lpstr>
      <vt:lpstr>Fonctionnement </vt:lpstr>
      <vt:lpstr>Fonctionnement </vt:lpstr>
      <vt:lpstr>Fonctionnement </vt:lpstr>
      <vt:lpstr>Fonctionnement </vt:lpstr>
      <vt:lpstr>visualisation </vt:lpstr>
      <vt:lpstr>visualisation </vt:lpstr>
      <vt:lpstr>visualisation </vt:lpstr>
      <vt:lpstr>visualisation </vt:lpstr>
      <vt:lpstr>PARTIE 3 : Comment participer ?</vt:lpstr>
      <vt:lpstr>COMMENT PARTICIPER ?</vt:lpstr>
      <vt:lpstr>COMMENT PARTICIPER ?</vt:lpstr>
      <vt:lpstr>COMMENT PARTICIPER ?</vt:lpstr>
      <vt:lpstr>COMMENT PARTICIPER ?</vt:lpstr>
      <vt:lpstr>COMMENT PARTICIPER ?</vt:lpstr>
      <vt:lpstr>COMMENT PARTICIPER ?</vt:lpstr>
      <vt:lpstr>COMMENT PARTICIPER ?</vt:lpstr>
      <vt:lpstr>COMMENT PARTICIPER ?</vt:lpstr>
      <vt:lpstr>à retenir…</vt:lpstr>
      <vt:lpstr>Des questions ?</vt:lpstr>
    </vt:vector>
  </TitlesOfParts>
  <Company>ABES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Expérimentation Sudoc FRBR LRM Saison II</dc:title>
  <dc:creator>Olivier Kosinski</dc:creator>
  <cp:keywords/>
  <dc:description/>
  <cp:lastModifiedBy>Olivier Kosinski</cp:lastModifiedBy>
  <cp:revision>725</cp:revision>
  <dcterms:created xsi:type="dcterms:W3CDTF">2014-12-08T14:08:59Z</dcterms:created>
  <dcterms:modified xsi:type="dcterms:W3CDTF">2019-11-28T14:39:35Z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0x010100505AF35FDCA54D2FA379F261E520FD37003BA607584A07684089D0538041E4120804070802004495013D04E6D140B0554904C0AFA86A</vt:lpwstr>
  </property>
</Properties>
</file>