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2"/>
  </p:notesMasterIdLst>
  <p:sldIdLst>
    <p:sldId id="256" r:id="rId5"/>
    <p:sldId id="258" r:id="rId6"/>
    <p:sldId id="259" r:id="rId7"/>
    <p:sldId id="288" r:id="rId8"/>
    <p:sldId id="267" r:id="rId9"/>
    <p:sldId id="274" r:id="rId10"/>
    <p:sldId id="276" r:id="rId11"/>
    <p:sldId id="291" r:id="rId12"/>
    <p:sldId id="260" r:id="rId13"/>
    <p:sldId id="261" r:id="rId14"/>
    <p:sldId id="292" r:id="rId15"/>
    <p:sldId id="277" r:id="rId16"/>
    <p:sldId id="289" r:id="rId17"/>
    <p:sldId id="290" r:id="rId18"/>
    <p:sldId id="263" r:id="rId19"/>
    <p:sldId id="280" r:id="rId20"/>
    <p:sldId id="286" r:id="rId21"/>
    <p:sldId id="281" r:id="rId22"/>
    <p:sldId id="282" r:id="rId23"/>
    <p:sldId id="287" r:id="rId24"/>
    <p:sldId id="271" r:id="rId25"/>
    <p:sldId id="262" r:id="rId26"/>
    <p:sldId id="283" r:id="rId27"/>
    <p:sldId id="284" r:id="rId28"/>
    <p:sldId id="285" r:id="rId29"/>
    <p:sldId id="269" r:id="rId30"/>
    <p:sldId id="268" r:id="rId3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 Jestaz" initials="LJ" lastIdx="26" clrIdx="0">
    <p:extLst>
      <p:ext uri="{19B8F6BF-5375-455C-9EA6-DF929625EA0E}">
        <p15:presenceInfo xmlns:p15="http://schemas.microsoft.com/office/powerpoint/2012/main" userId="S-1-5-21-116659660-2524593236-2569697501-2259" providerId="AD"/>
      </p:ext>
    </p:extLst>
  </p:cmAuthor>
  <p:cmAuthor id="2" name="Maïté Roux" initials="MR" lastIdx="2" clrIdx="1">
    <p:extLst>
      <p:ext uri="{19B8F6BF-5375-455C-9EA6-DF929625EA0E}">
        <p15:presenceInfo xmlns:p15="http://schemas.microsoft.com/office/powerpoint/2012/main" userId="S-1-5-21-116659660-2524593236-2569697501-28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2E2"/>
    <a:srgbClr val="1E2B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4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117C9-DC69-4474-95AE-B5B905E0C089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E5AB4-6DAB-460B-B1F2-D187681C3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216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B2254C-B2CA-47D4-BFD4-19CC24CAB27B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9772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Si la reproduction se trouve dans un autre établissement, je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51277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539A91-674E-4F70-A4A9-5F92CE3A298B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6622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983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solidFill>
                  <a:prstClr val="black"/>
                </a:solidFill>
              </a:rPr>
              <a:t>25/09/2014</a:t>
            </a:r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709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3219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 noter : les microfiches vont faire l’objet d’un signalement en masse dans le Sudoc,</a:t>
            </a:r>
            <a:r>
              <a:rPr lang="fr-FR" baseline="0" dirty="0" smtClean="0"/>
              <a:t> par l’Abes.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3259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L’existence de la thèse est attestée</a:t>
            </a:r>
            <a:r>
              <a:rPr lang="fr-FR" baseline="0" dirty="0" smtClean="0"/>
              <a:t> par l’existence d’une reproduction, ou par sa mention dans une base tierce, ou par son signalement par un tiers (auteur, directeur de thèse, membre du jury), etc.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6893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7574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Si la reproduction se trouve dans un autre établissement, je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554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Si la reproduction se trouve dans un autre établissement, je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232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96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74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85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1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57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137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05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54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3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803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14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1AFB5-915E-4D0A-971C-5AE5F329E906}" type="datetimeFigureOut">
              <a:rPr lang="fr-FR" smtClean="0"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30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hyperlink" Target="http://moodle.abes.fr/" TargetMode="External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france.gouv.fr/affichCodeArticle.do;jsessionid=103FE093732E459709D65B6D4894E065.tplgfr28s_1?idArticle=LEGIARTI000006278875&amp;cidTexte=LEGITEXT000006069414&amp;dateTexte=20190405" TargetMode="External"/><Relationship Id="rId2" Type="http://schemas.openxmlformats.org/officeDocument/2006/relationships/hyperlink" Target="https://www.legifrance.gouv.fr/affichCodeArticle.do;jsessionid=103FE093732E459709D65B6D4894E065.tplgfr28s_1?idArticle=LEGIARTI000006278873&amp;cidTexte=LEGITEXT000006069414&amp;dateTexte=2019040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egifrance.gouv.fr/affichCodeArticle.do;jsessionid=103FE093732E459709D65B6D4894E065.tplgfr28s_1?idArticle=LEGIARTI000032860057&amp;cidTexte=LEGITEXT000006074236&amp;dateTexte=20190405" TargetMode="External"/><Relationship Id="rId5" Type="http://schemas.openxmlformats.org/officeDocument/2006/relationships/hyperlink" Target="https://www.legifrance.gouv.fr/affichCodeArticle.do?cidTexte=LEGITEXT000006074236&amp;idArticle=LEGIARTI000006845559&amp;dateTexte=&amp;categorieLien=cid" TargetMode="External"/><Relationship Id="rId4" Type="http://schemas.openxmlformats.org/officeDocument/2006/relationships/hyperlink" Target="https://www.legifrance.gouv.fr/affichCodeArticle.do?cidTexte=LEGITEXT000031366350&amp;idArticle=LEGIARTI000031367689&amp;dateTexte=&amp;categorieLien=cid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 txBox="1">
            <a:spLocks/>
          </p:cNvSpPr>
          <p:nvPr/>
        </p:nvSpPr>
        <p:spPr>
          <a:xfrm>
            <a:off x="684213" y="1166887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b="1" dirty="0" smtClean="0">
                <a:solidFill>
                  <a:srgbClr val="1E2B62"/>
                </a:solidFill>
              </a:rPr>
              <a:t>Echanges autour des consignes de signalement </a:t>
            </a:r>
            <a:r>
              <a:rPr lang="fr-FR" b="1" dirty="0">
                <a:solidFill>
                  <a:srgbClr val="1E2B62"/>
                </a:solidFill>
              </a:rPr>
              <a:t>d</a:t>
            </a:r>
            <a:r>
              <a:rPr lang="fr-FR" b="1" dirty="0" smtClean="0">
                <a:solidFill>
                  <a:srgbClr val="1E2B62"/>
                </a:solidFill>
              </a:rPr>
              <a:t>es thèses perdues ou incommunicables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79" y="6143068"/>
            <a:ext cx="900156" cy="60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07" r="18012"/>
          <a:stretch/>
        </p:blipFill>
        <p:spPr bwMode="auto">
          <a:xfrm>
            <a:off x="0" y="195671"/>
            <a:ext cx="9144000" cy="64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323528" y="3140968"/>
            <a:ext cx="403244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Description</a:t>
            </a:r>
            <a:endParaRPr lang="fr-FR" dirty="0" smtClean="0">
              <a:solidFill>
                <a:schemeClr val="tx2"/>
              </a:solidFill>
            </a:endParaRPr>
          </a:p>
          <a:p>
            <a:r>
              <a:rPr lang="fr-FR" sz="1600" dirty="0" smtClean="0"/>
              <a:t>Rappel et échanges autour des consignes relatives au signalement, dans le Sudoc, des thèses perdues ou incommunicables.</a:t>
            </a:r>
          </a:p>
          <a:p>
            <a:endParaRPr lang="fr-FR" sz="1600" dirty="0"/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 smtClean="0"/>
          </a:p>
        </p:txBody>
      </p:sp>
      <p:sp>
        <p:nvSpPr>
          <p:cNvPr id="36" name="Rectangle 35"/>
          <p:cNvSpPr/>
          <p:nvPr/>
        </p:nvSpPr>
        <p:spPr>
          <a:xfrm>
            <a:off x="4716016" y="3140968"/>
            <a:ext cx="410445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Public</a:t>
            </a:r>
            <a:endParaRPr lang="fr-FR" dirty="0" smtClean="0">
              <a:solidFill>
                <a:schemeClr val="tx2"/>
              </a:solidFill>
            </a:endParaRPr>
          </a:p>
          <a:p>
            <a:r>
              <a:rPr lang="fr-FR" sz="1600" dirty="0" smtClean="0"/>
              <a:t>Personnels chargés du signalement des thèses dans le Sudoc.</a:t>
            </a:r>
            <a:endParaRPr lang="fr-FR" sz="1600" dirty="0"/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/>
          </a:p>
        </p:txBody>
      </p:sp>
      <p:sp>
        <p:nvSpPr>
          <p:cNvPr id="37" name="Rectangle 36"/>
          <p:cNvSpPr/>
          <p:nvPr/>
        </p:nvSpPr>
        <p:spPr>
          <a:xfrm>
            <a:off x="107504" y="4726885"/>
            <a:ext cx="885698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solidFill>
                  <a:schemeClr val="tx2"/>
                </a:solidFill>
              </a:rPr>
              <a:t>Intervenants</a:t>
            </a:r>
          </a:p>
          <a:p>
            <a:pPr algn="ctr"/>
            <a:r>
              <a:rPr lang="fr-FR" sz="1600" dirty="0" smtClean="0"/>
              <a:t>Maïté Roux, responsable du Service des Thèses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115615" y="6141204"/>
            <a:ext cx="7200801" cy="600164"/>
          </a:xfrm>
          <a:prstGeom prst="rect">
            <a:avLst/>
          </a:prstGeom>
          <a:solidFill>
            <a:srgbClr val="E2E2E2"/>
          </a:solidFill>
        </p:spPr>
        <p:txBody>
          <a:bodyPr wrap="square">
            <a:spAutoFit/>
          </a:bodyPr>
          <a:lstStyle/>
          <a:p>
            <a:pPr algn="ctr"/>
            <a:r>
              <a:rPr lang="fr-FR" sz="1100" dirty="0" smtClean="0"/>
              <a:t>La formation débutera à 11h, merci de votre patience…</a:t>
            </a:r>
            <a:r>
              <a:rPr lang="fr-FR" sz="1100" dirty="0"/>
              <a:t/>
            </a:r>
            <a:br>
              <a:rPr lang="fr-FR" sz="1100" dirty="0"/>
            </a:br>
            <a:r>
              <a:rPr lang="fr-FR" sz="1100" u="sng" dirty="0"/>
              <a:t>Attention :</a:t>
            </a:r>
            <a:r>
              <a:rPr lang="fr-FR" sz="1100" dirty="0"/>
              <a:t> </a:t>
            </a:r>
            <a:r>
              <a:rPr lang="fr-FR" sz="1100" dirty="0" smtClean="0"/>
              <a:t>La </a:t>
            </a:r>
            <a:r>
              <a:rPr lang="fr-FR" sz="1100" dirty="0"/>
              <a:t>session sera enregistrée afin d'être diffusée sur notre </a:t>
            </a:r>
            <a:r>
              <a:rPr lang="fr-FR" sz="1100" dirty="0" smtClean="0"/>
              <a:t>plateforme d'autoformation </a:t>
            </a:r>
            <a:r>
              <a:rPr lang="fr-FR" sz="1100" dirty="0" smtClean="0">
                <a:hlinkClick r:id="rId4"/>
              </a:rPr>
              <a:t>http://moodle.abes.fr</a:t>
            </a:r>
            <a:r>
              <a:rPr lang="fr-FR" sz="1100" dirty="0" smtClean="0"/>
              <a:t>.</a:t>
            </a:r>
            <a:br>
              <a:rPr lang="fr-FR" sz="1100" dirty="0" smtClean="0"/>
            </a:br>
            <a:r>
              <a:rPr lang="fr-FR" sz="1100" dirty="0" smtClean="0"/>
              <a:t>En </a:t>
            </a:r>
            <a:r>
              <a:rPr lang="fr-FR" sz="1100" dirty="0"/>
              <a:t>rejoignant cette session, vous consentez à ces enregistrements.</a:t>
            </a:r>
          </a:p>
        </p:txBody>
      </p:sp>
      <p:pic>
        <p:nvPicPr>
          <p:cNvPr id="1038" name="Picture 14" descr="Calames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52" r="25272"/>
          <a:stretch/>
        </p:blipFill>
        <p:spPr bwMode="auto">
          <a:xfrm>
            <a:off x="9180512" y="2204864"/>
            <a:ext cx="699601" cy="708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Sudoc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4" r="24717"/>
          <a:stretch/>
        </p:blipFill>
        <p:spPr bwMode="auto">
          <a:xfrm>
            <a:off x="8366789" y="6093296"/>
            <a:ext cx="731938" cy="708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Star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34" r="28608"/>
          <a:stretch/>
        </p:blipFill>
        <p:spPr bwMode="auto">
          <a:xfrm>
            <a:off x="9252520" y="2996952"/>
            <a:ext cx="594498" cy="708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STEP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6" r="24039"/>
          <a:stretch/>
        </p:blipFill>
        <p:spPr bwMode="auto">
          <a:xfrm>
            <a:off x="9180512" y="3717032"/>
            <a:ext cx="728946" cy="701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Webstats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6" r="22051"/>
          <a:stretch/>
        </p:blipFill>
        <p:spPr bwMode="auto">
          <a:xfrm>
            <a:off x="9180512" y="4418299"/>
            <a:ext cx="808487" cy="705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6536" y="5272532"/>
            <a:ext cx="1390650" cy="72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2520" y="6152112"/>
            <a:ext cx="560039" cy="590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6536" y="908720"/>
            <a:ext cx="2044977" cy="68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15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1776" y="0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Procédure à suivre (1)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r>
              <a:rPr lang="fr-FR" b="1" dirty="0" smtClean="0"/>
              <a:t>Acquérir</a:t>
            </a:r>
            <a:r>
              <a:rPr lang="fr-FR" dirty="0" smtClean="0"/>
              <a:t> une </a:t>
            </a:r>
            <a:r>
              <a:rPr lang="fr-FR" u="sng" dirty="0" smtClean="0"/>
              <a:t>reproduction conforme</a:t>
            </a:r>
          </a:p>
          <a:p>
            <a:endParaRPr lang="fr-FR" b="1" dirty="0" smtClean="0"/>
          </a:p>
          <a:p>
            <a:r>
              <a:rPr lang="fr-FR" b="1" dirty="0" smtClean="0"/>
              <a:t>Signaler</a:t>
            </a:r>
            <a:r>
              <a:rPr lang="fr-FR" dirty="0" smtClean="0"/>
              <a:t> et </a:t>
            </a:r>
            <a:r>
              <a:rPr lang="fr-FR" b="1" dirty="0" err="1" smtClean="0"/>
              <a:t>exemplariser</a:t>
            </a:r>
            <a:r>
              <a:rPr lang="fr-FR" dirty="0" smtClean="0"/>
              <a:t> </a:t>
            </a:r>
            <a:r>
              <a:rPr lang="fr-FR" u="sng" dirty="0" smtClean="0"/>
              <a:t>la reproduction </a:t>
            </a:r>
            <a:r>
              <a:rPr lang="fr-FR" dirty="0" smtClean="0"/>
              <a:t>dans </a:t>
            </a:r>
            <a:r>
              <a:rPr lang="fr-FR" dirty="0" err="1" smtClean="0"/>
              <a:t>WinIBW</a:t>
            </a:r>
            <a:r>
              <a:rPr lang="fr-FR" dirty="0" smtClean="0"/>
              <a:t> : </a:t>
            </a:r>
            <a:r>
              <a:rPr lang="fr-FR" sz="2800" i="1" dirty="0" smtClean="0"/>
              <a:t>partir de la notice originelle et utiliser les </a:t>
            </a:r>
            <a:r>
              <a:rPr lang="fr-FR" sz="2800" b="1" i="1" dirty="0" smtClean="0"/>
              <a:t>scripts</a:t>
            </a:r>
            <a:r>
              <a:rPr lang="fr-FR" sz="2800" i="1" dirty="0" smtClean="0"/>
              <a:t> pour créer la notice de reproduction</a:t>
            </a:r>
            <a:endParaRPr lang="fr-FR" i="1" dirty="0" smtClean="0"/>
          </a:p>
          <a:p>
            <a:endParaRPr lang="fr-FR" dirty="0" smtClean="0"/>
          </a:p>
          <a:p>
            <a:r>
              <a:rPr lang="fr-FR" dirty="0" smtClean="0"/>
              <a:t>Faire les </a:t>
            </a:r>
            <a:r>
              <a:rPr lang="fr-FR" b="1" dirty="0" smtClean="0"/>
              <a:t>liens</a:t>
            </a:r>
            <a:r>
              <a:rPr lang="fr-FR" dirty="0" smtClean="0"/>
              <a:t> (456/455) entre la notice de la thèse originelle et la notice de reproduction</a:t>
            </a:r>
          </a:p>
        </p:txBody>
      </p:sp>
    </p:spTree>
    <p:extLst>
      <p:ext uri="{BB962C8B-B14F-4D97-AF65-F5344CB8AC3E}">
        <p14:creationId xmlns:p14="http://schemas.microsoft.com/office/powerpoint/2010/main" val="272653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1776" y="0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Procédure à suivre (2)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r>
              <a:rPr lang="fr-FR" b="1" dirty="0" smtClean="0"/>
              <a:t>Conserver le dernier exemplaire de la notice de version originelle OU recréer un exemplaire</a:t>
            </a:r>
            <a:r>
              <a:rPr lang="fr-FR" dirty="0" smtClean="0"/>
              <a:t> si le dernier exemplaire a été supprimé</a:t>
            </a:r>
          </a:p>
          <a:p>
            <a:endParaRPr lang="fr-FR" b="1" dirty="0"/>
          </a:p>
          <a:p>
            <a:r>
              <a:rPr lang="fr-FR" b="1" dirty="0" smtClean="0"/>
              <a:t>Ajouter </a:t>
            </a:r>
            <a:r>
              <a:rPr lang="fr-FR" b="1" dirty="0"/>
              <a:t>une note d’exemplaire E316 à l’exemplaire de la </a:t>
            </a:r>
            <a:r>
              <a:rPr lang="fr-FR" b="1" u="sng" dirty="0"/>
              <a:t>notice originelle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163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2912" y="0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Procédure à suivre (3)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fr-FR" b="1" dirty="0" smtClean="0"/>
              <a:t>Structuration de la note d’exemplaire E316 :</a:t>
            </a:r>
            <a:endParaRPr lang="fr-FR" b="1" u="sng" dirty="0" smtClean="0"/>
          </a:p>
          <a:p>
            <a:pPr marL="0" indent="0">
              <a:buNone/>
            </a:pPr>
            <a:endParaRPr lang="fr-FR" u="sng" dirty="0" smtClean="0"/>
          </a:p>
          <a:p>
            <a:pPr marL="0" indent="0">
              <a:buNone/>
            </a:pPr>
            <a:r>
              <a:rPr lang="fr-FR" b="1" dirty="0">
                <a:solidFill>
                  <a:srgbClr val="0070C0"/>
                </a:solidFill>
              </a:rPr>
              <a:t>$a : </a:t>
            </a:r>
            <a:r>
              <a:rPr lang="fr-FR" dirty="0"/>
              <a:t>signaler l'absence ou l'incommunicabilité de l'exemplaire, la cause, ainsi que la date du sinistre qui a causé l'indisponibilité ou la date à laquelle la perte de l'exemplaire a été </a:t>
            </a:r>
            <a:r>
              <a:rPr lang="fr-FR" dirty="0" smtClean="0"/>
              <a:t>constatée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dirty="0">
                <a:solidFill>
                  <a:srgbClr val="0070C0"/>
                </a:solidFill>
              </a:rPr>
              <a:t>$u </a:t>
            </a:r>
            <a:r>
              <a:rPr lang="fr-FR" dirty="0"/>
              <a:t>et </a:t>
            </a:r>
            <a:r>
              <a:rPr lang="fr-FR" b="1" dirty="0">
                <a:solidFill>
                  <a:srgbClr val="0070C0"/>
                </a:solidFill>
              </a:rPr>
              <a:t>$2 </a:t>
            </a:r>
            <a:r>
              <a:rPr lang="fr-FR" dirty="0"/>
              <a:t>: renvoyer vers les reproductions conformes qui remplacent la thèse originelle</a:t>
            </a:r>
            <a:endParaRPr lang="fr-FR" b="1" dirty="0" smtClean="0"/>
          </a:p>
        </p:txBody>
      </p:sp>
    </p:spTree>
    <p:extLst>
      <p:ext uri="{BB962C8B-B14F-4D97-AF65-F5344CB8AC3E}">
        <p14:creationId xmlns:p14="http://schemas.microsoft.com/office/powerpoint/2010/main" val="35989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Contenu de la note d’exemplaire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5472608"/>
          </a:xfrm>
        </p:spPr>
        <p:txBody>
          <a:bodyPr>
            <a:normAutofit/>
          </a:bodyPr>
          <a:lstStyle/>
          <a:p>
            <a:r>
              <a:rPr lang="fr-FR" b="1" dirty="0"/>
              <a:t>En cas de sinistre </a:t>
            </a:r>
            <a:r>
              <a:rPr lang="fr-FR" dirty="0" smtClean="0"/>
              <a:t> </a:t>
            </a:r>
          </a:p>
          <a:p>
            <a:pPr marL="400050" lvl="1" indent="0">
              <a:buNone/>
            </a:pP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manquant/incommunicable </a:t>
            </a:r>
            <a:r>
              <a:rPr lang="fr-FR" i="1" dirty="0"/>
              <a:t>[choisir l'une des deux mentions]</a:t>
            </a:r>
            <a:r>
              <a:rPr lang="fr-FR" dirty="0"/>
              <a:t> depuis </a:t>
            </a:r>
            <a:r>
              <a:rPr lang="fr-FR" i="1" dirty="0"/>
              <a:t>AAAA</a:t>
            </a:r>
            <a:r>
              <a:rPr lang="fr-FR" dirty="0"/>
              <a:t>, pour cause de </a:t>
            </a:r>
            <a:r>
              <a:rPr lang="fr-FR" dirty="0" smtClean="0"/>
              <a:t>….</a:t>
            </a:r>
            <a:r>
              <a:rPr lang="fr-FR" b="1" i="1" dirty="0" smtClean="0">
                <a:solidFill>
                  <a:srgbClr val="0070C0"/>
                </a:solidFill>
              </a:rPr>
              <a:t>$</a:t>
            </a:r>
            <a:r>
              <a:rPr lang="fr-FR" b="1" i="1" dirty="0" err="1">
                <a:solidFill>
                  <a:srgbClr val="0070C0"/>
                </a:solidFill>
              </a:rPr>
              <a:t>u</a:t>
            </a:r>
            <a:r>
              <a:rPr lang="fr-FR" i="1" dirty="0" err="1"/>
              <a:t>lien</a:t>
            </a:r>
            <a:r>
              <a:rPr lang="fr-FR" i="1" dirty="0"/>
              <a:t> vers la notice Sudoc de la reproduction </a:t>
            </a:r>
            <a:r>
              <a:rPr lang="fr-FR" i="1" dirty="0" smtClean="0"/>
              <a:t>conforme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 smtClean="0"/>
              <a:t>Consulter la </a:t>
            </a:r>
            <a:r>
              <a:rPr lang="fr-FR" dirty="0"/>
              <a:t>r</a:t>
            </a:r>
            <a:r>
              <a:rPr lang="fr-FR" dirty="0" smtClean="0"/>
              <a:t>eproduction conforme</a:t>
            </a:r>
            <a:endParaRPr lang="fr-FR" dirty="0"/>
          </a:p>
          <a:p>
            <a:pPr marL="400050" lvl="1" indent="0">
              <a:buNone/>
            </a:pPr>
            <a:endParaRPr lang="fr-FR" dirty="0" smtClean="0"/>
          </a:p>
          <a:p>
            <a:pPr marL="400050" lvl="1" indent="0">
              <a:buNone/>
            </a:pPr>
            <a:r>
              <a:rPr lang="fr-FR" i="1" dirty="0" smtClean="0">
                <a:solidFill>
                  <a:schemeClr val="accent2"/>
                </a:solidFill>
              </a:rPr>
              <a:t>Exemple : </a:t>
            </a:r>
          </a:p>
          <a:p>
            <a:pPr marL="400050" lvl="1" indent="0">
              <a:buNone/>
            </a:pPr>
            <a:r>
              <a:rPr lang="fr-FR" b="1" dirty="0">
                <a:solidFill>
                  <a:srgbClr val="00B050"/>
                </a:solidFill>
              </a:rPr>
              <a:t>E316</a:t>
            </a:r>
            <a:r>
              <a:rPr lang="fr-FR" dirty="0"/>
              <a:t> </a:t>
            </a:r>
            <a:r>
              <a:rPr lang="fr-FR" dirty="0">
                <a:solidFill>
                  <a:srgbClr val="0070C0"/>
                </a:solidFill>
              </a:rPr>
              <a:t>##</a:t>
            </a:r>
            <a:r>
              <a:rPr lang="fr-FR" b="1" dirty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incommunicable depuis 2015, pour cause d'inondation</a:t>
            </a:r>
            <a:r>
              <a:rPr lang="fr-FR" dirty="0" smtClean="0"/>
              <a:t>.</a:t>
            </a: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u</a:t>
            </a:r>
            <a:r>
              <a:rPr lang="fr-FR" dirty="0" err="1"/>
              <a:t>http</a:t>
            </a:r>
            <a:r>
              <a:rPr lang="fr-FR" dirty="0"/>
              <a:t>://</a:t>
            </a:r>
            <a:r>
              <a:rPr lang="fr-FR" dirty="0" smtClean="0"/>
              <a:t>www.sudoc.fr/10720858X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 smtClean="0"/>
              <a:t>Consulter la reproduction </a:t>
            </a:r>
            <a:r>
              <a:rPr lang="fr-FR" dirty="0"/>
              <a:t>conforme</a:t>
            </a:r>
          </a:p>
          <a:p>
            <a:pPr marL="400050" lvl="1" indent="0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6" y="3827992"/>
            <a:ext cx="9144000" cy="1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94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Contenu de la note d’exemplaire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5184576"/>
          </a:xfrm>
        </p:spPr>
        <p:txBody>
          <a:bodyPr>
            <a:normAutofit/>
          </a:bodyPr>
          <a:lstStyle/>
          <a:p>
            <a:r>
              <a:rPr lang="fr-FR" b="1" dirty="0" smtClean="0"/>
              <a:t>En </a:t>
            </a:r>
            <a:r>
              <a:rPr lang="fr-FR" b="1" dirty="0"/>
              <a:t>cas de </a:t>
            </a:r>
            <a:r>
              <a:rPr lang="fr-FR" b="1" dirty="0" smtClean="0"/>
              <a:t>perte</a:t>
            </a:r>
          </a:p>
          <a:p>
            <a:pPr marL="400050" lvl="1" indent="0">
              <a:buNone/>
            </a:pP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 smtClean="0">
                <a:solidFill>
                  <a:srgbClr val="0070C0"/>
                </a:solidFill>
              </a:rPr>
              <a:t>a</a:t>
            </a:r>
            <a:r>
              <a:rPr lang="fr-FR" dirty="0" err="1" smtClean="0"/>
              <a:t>Exemplaire</a:t>
            </a:r>
            <a:r>
              <a:rPr lang="fr-FR" dirty="0" smtClean="0"/>
              <a:t> </a:t>
            </a:r>
            <a:r>
              <a:rPr lang="fr-FR" dirty="0"/>
              <a:t>manquant [constaté en </a:t>
            </a:r>
            <a:r>
              <a:rPr lang="fr-FR" i="1" dirty="0"/>
              <a:t>AAAA</a:t>
            </a:r>
            <a:r>
              <a:rPr lang="fr-FR" dirty="0" smtClean="0"/>
              <a:t>].</a:t>
            </a:r>
            <a:r>
              <a:rPr lang="fr-FR" b="1" i="1" dirty="0" smtClean="0">
                <a:solidFill>
                  <a:srgbClr val="0070C0"/>
                </a:solidFill>
              </a:rPr>
              <a:t>$</a:t>
            </a:r>
            <a:r>
              <a:rPr lang="fr-FR" b="1" i="1" dirty="0" err="1">
                <a:solidFill>
                  <a:srgbClr val="0070C0"/>
                </a:solidFill>
              </a:rPr>
              <a:t>u</a:t>
            </a:r>
            <a:r>
              <a:rPr lang="fr-FR" i="1" dirty="0" err="1"/>
              <a:t>lien</a:t>
            </a:r>
            <a:r>
              <a:rPr lang="fr-FR" i="1" dirty="0"/>
              <a:t> vers la notice Sudoc de la reproduction </a:t>
            </a:r>
            <a:r>
              <a:rPr lang="fr-FR" i="1" dirty="0" smtClean="0"/>
              <a:t>conforme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 smtClean="0"/>
              <a:t>Consulter la reproduction </a:t>
            </a:r>
            <a:r>
              <a:rPr lang="fr-FR" dirty="0"/>
              <a:t>conforme</a:t>
            </a:r>
            <a:r>
              <a:rPr lang="fr-FR" dirty="0" smtClean="0"/>
              <a:t>.</a:t>
            </a:r>
          </a:p>
          <a:p>
            <a:pPr marL="400050" lvl="1" indent="0">
              <a:buNone/>
            </a:pPr>
            <a:endParaRPr lang="fr-FR" dirty="0" smtClean="0"/>
          </a:p>
          <a:p>
            <a:pPr marL="400050" lvl="1" indent="0">
              <a:buNone/>
            </a:pPr>
            <a:r>
              <a:rPr lang="fr-FR" dirty="0" smtClean="0">
                <a:solidFill>
                  <a:schemeClr val="accent2"/>
                </a:solidFill>
              </a:rPr>
              <a:t>Exemple :</a:t>
            </a:r>
            <a:endParaRPr lang="fr-FR" dirty="0">
              <a:solidFill>
                <a:schemeClr val="accent2"/>
              </a:solidFill>
            </a:endParaRPr>
          </a:p>
          <a:p>
            <a:pPr marL="400050" lvl="1" indent="0">
              <a:buNone/>
            </a:pPr>
            <a:r>
              <a:rPr lang="fr-FR" b="1" dirty="0">
                <a:solidFill>
                  <a:srgbClr val="00B050"/>
                </a:solidFill>
              </a:rPr>
              <a:t>E316</a:t>
            </a:r>
            <a:r>
              <a:rPr lang="fr-FR" dirty="0"/>
              <a:t> </a:t>
            </a:r>
            <a:r>
              <a:rPr lang="fr-FR" dirty="0">
                <a:solidFill>
                  <a:srgbClr val="0070C0"/>
                </a:solidFill>
              </a:rPr>
              <a:t>##</a:t>
            </a:r>
            <a:r>
              <a:rPr lang="fr-FR" b="1" dirty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manquant [constaté en 2014</a:t>
            </a:r>
            <a:r>
              <a:rPr lang="fr-FR" dirty="0" smtClean="0"/>
              <a:t>].</a:t>
            </a: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u</a:t>
            </a:r>
            <a:r>
              <a:rPr lang="fr-FR" dirty="0" err="1"/>
              <a:t>http</a:t>
            </a:r>
            <a:r>
              <a:rPr lang="fr-FR" dirty="0"/>
              <a:t>://</a:t>
            </a:r>
            <a:r>
              <a:rPr lang="fr-FR" dirty="0" smtClean="0"/>
              <a:t>www.sudoc.fr/PPN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 smtClean="0"/>
              <a:t>Consulter la reproduction </a:t>
            </a:r>
            <a:r>
              <a:rPr lang="fr-FR" dirty="0"/>
              <a:t>conforme</a:t>
            </a:r>
            <a:endParaRPr lang="fr-FR" b="1" dirty="0"/>
          </a:p>
          <a:p>
            <a:pPr marL="40005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203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fr-FR" dirty="0">
                <a:solidFill>
                  <a:schemeClr val="accent4">
                    <a:lumMod val="75000"/>
                  </a:schemeClr>
                </a:solidFill>
              </a:rPr>
              <a:t>Cas de figure 2 : la thèse perdue n’a jamais été signalée dans le Sudoc</a:t>
            </a:r>
          </a:p>
        </p:txBody>
      </p:sp>
    </p:spTree>
    <p:extLst>
      <p:ext uri="{BB962C8B-B14F-4D97-AF65-F5344CB8AC3E}">
        <p14:creationId xmlns:p14="http://schemas.microsoft.com/office/powerpoint/2010/main" val="77769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Le dernier exemplaire est incommunicable, mais n’est pas détruit ou perdu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963690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Signaler la version originelle à partir de l’exemplaire restant</a:t>
            </a:r>
          </a:p>
          <a:p>
            <a:r>
              <a:rPr lang="fr-FR" b="1" dirty="0" smtClean="0"/>
              <a:t>Acquérir</a:t>
            </a:r>
            <a:r>
              <a:rPr lang="fr-FR" dirty="0" smtClean="0"/>
              <a:t> une </a:t>
            </a:r>
            <a:r>
              <a:rPr lang="fr-FR" u="sng" dirty="0" smtClean="0"/>
              <a:t>reproduction au contenu conforme</a:t>
            </a:r>
          </a:p>
          <a:p>
            <a:r>
              <a:rPr lang="fr-FR" b="1" dirty="0" smtClean="0"/>
              <a:t>Signaler</a:t>
            </a:r>
            <a:r>
              <a:rPr lang="fr-FR" dirty="0" smtClean="0"/>
              <a:t> et </a:t>
            </a:r>
            <a:r>
              <a:rPr lang="fr-FR" b="1" dirty="0" err="1" smtClean="0"/>
              <a:t>exemplariser</a:t>
            </a:r>
            <a:r>
              <a:rPr lang="fr-FR" dirty="0" smtClean="0"/>
              <a:t> la </a:t>
            </a:r>
            <a:r>
              <a:rPr lang="fr-FR" u="sng" dirty="0" smtClean="0"/>
              <a:t>reproduction</a:t>
            </a:r>
            <a:r>
              <a:rPr lang="fr-FR" dirty="0" smtClean="0"/>
              <a:t> dans </a:t>
            </a:r>
            <a:r>
              <a:rPr lang="fr-FR" dirty="0" err="1" smtClean="0"/>
              <a:t>WinIBW</a:t>
            </a:r>
            <a:r>
              <a:rPr lang="fr-FR" dirty="0" smtClean="0"/>
              <a:t> : </a:t>
            </a:r>
            <a:r>
              <a:rPr lang="fr-FR" sz="3000" i="1" dirty="0" smtClean="0"/>
              <a:t>partir de la notice originelle et utiliser les </a:t>
            </a:r>
            <a:r>
              <a:rPr lang="fr-FR" sz="3000" b="1" i="1" dirty="0" smtClean="0"/>
              <a:t>scripts</a:t>
            </a:r>
            <a:r>
              <a:rPr lang="fr-FR" sz="3000" i="1" dirty="0" smtClean="0"/>
              <a:t> pour créer la notice de reproduction</a:t>
            </a:r>
          </a:p>
          <a:p>
            <a:r>
              <a:rPr lang="fr-FR" dirty="0" smtClean="0"/>
              <a:t>Faire les </a:t>
            </a:r>
            <a:r>
              <a:rPr lang="fr-FR" b="1" dirty="0" smtClean="0"/>
              <a:t>liens</a:t>
            </a:r>
            <a:r>
              <a:rPr lang="fr-FR" dirty="0" smtClean="0"/>
              <a:t> entre la notice de la thèse originelle et la notice de reproduction</a:t>
            </a:r>
          </a:p>
          <a:p>
            <a:r>
              <a:rPr lang="fr-FR" b="1" dirty="0" err="1" smtClean="0"/>
              <a:t>Exemplariser</a:t>
            </a:r>
            <a:r>
              <a:rPr lang="fr-FR" b="1" dirty="0" smtClean="0"/>
              <a:t> la thèse originelle et ajouter une note en E316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884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31960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Contenu de la note d’exemplaire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0920" y="1268760"/>
            <a:ext cx="8229600" cy="5112568"/>
          </a:xfrm>
        </p:spPr>
        <p:txBody>
          <a:bodyPr>
            <a:normAutofit/>
          </a:bodyPr>
          <a:lstStyle/>
          <a:p>
            <a:r>
              <a:rPr lang="fr-FR" b="1" dirty="0"/>
              <a:t>En cas de </a:t>
            </a:r>
            <a:r>
              <a:rPr lang="fr-FR" b="1" dirty="0" smtClean="0"/>
              <a:t>sinistre</a:t>
            </a:r>
          </a:p>
          <a:p>
            <a:pPr marL="400050" lvl="1" indent="0">
              <a:buNone/>
            </a:pP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 smtClean="0">
                <a:solidFill>
                  <a:srgbClr val="0070C0"/>
                </a:solidFill>
              </a:rPr>
              <a:t>a</a:t>
            </a:r>
            <a:r>
              <a:rPr lang="fr-FR" dirty="0" err="1" smtClean="0"/>
              <a:t>Exemplaire</a:t>
            </a:r>
            <a:r>
              <a:rPr lang="fr-FR" dirty="0" smtClean="0"/>
              <a:t> </a:t>
            </a:r>
            <a:r>
              <a:rPr lang="fr-FR" dirty="0"/>
              <a:t>manquant/incommunicable </a:t>
            </a:r>
            <a:r>
              <a:rPr lang="fr-FR" i="1" dirty="0"/>
              <a:t>[choisir l'une des deux mentions]</a:t>
            </a:r>
            <a:r>
              <a:rPr lang="fr-FR" dirty="0"/>
              <a:t> depuis </a:t>
            </a:r>
            <a:r>
              <a:rPr lang="fr-FR" i="1" dirty="0"/>
              <a:t>AAAA</a:t>
            </a:r>
            <a:r>
              <a:rPr lang="fr-FR" dirty="0"/>
              <a:t>, pour cause de …. </a:t>
            </a:r>
            <a:r>
              <a:rPr lang="fr-FR" b="1" i="1" dirty="0" smtClean="0">
                <a:solidFill>
                  <a:srgbClr val="0070C0"/>
                </a:solidFill>
              </a:rPr>
              <a:t>$</a:t>
            </a:r>
            <a:r>
              <a:rPr lang="fr-FR" b="1" i="1" dirty="0" err="1">
                <a:solidFill>
                  <a:srgbClr val="0070C0"/>
                </a:solidFill>
              </a:rPr>
              <a:t>u</a:t>
            </a:r>
            <a:r>
              <a:rPr lang="fr-FR" i="1" dirty="0" err="1"/>
              <a:t>lien</a:t>
            </a:r>
            <a:r>
              <a:rPr lang="fr-FR" i="1" dirty="0"/>
              <a:t> vers la notice Sudoc de la reproduction </a:t>
            </a:r>
            <a:r>
              <a:rPr lang="fr-FR" i="1" dirty="0" smtClean="0"/>
              <a:t>conforme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/>
              <a:t> Consulter la reproduction conforme</a:t>
            </a:r>
            <a:r>
              <a:rPr lang="fr-FR" dirty="0" smtClean="0"/>
              <a:t>.</a:t>
            </a:r>
          </a:p>
          <a:p>
            <a:pPr marL="400050" lvl="1" indent="0">
              <a:buNone/>
            </a:pPr>
            <a:r>
              <a:rPr lang="fr-FR" dirty="0" smtClean="0"/>
              <a:t> </a:t>
            </a:r>
            <a:endParaRPr lang="fr-FR" dirty="0"/>
          </a:p>
          <a:p>
            <a:r>
              <a:rPr lang="fr-FR" b="1" dirty="0"/>
              <a:t>En cas de perte </a:t>
            </a:r>
            <a:endParaRPr lang="fr-FR" dirty="0" smtClean="0"/>
          </a:p>
          <a:p>
            <a:pPr marL="400050" lvl="1" indent="0">
              <a:buNone/>
            </a:pP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manquant [constaté en </a:t>
            </a:r>
            <a:r>
              <a:rPr lang="fr-FR" i="1" dirty="0"/>
              <a:t>AAAA</a:t>
            </a:r>
            <a:r>
              <a:rPr lang="fr-FR"/>
              <a:t>]. </a:t>
            </a:r>
            <a:r>
              <a:rPr lang="fr-FR" b="1" i="1" smtClean="0">
                <a:solidFill>
                  <a:srgbClr val="0070C0"/>
                </a:solidFill>
              </a:rPr>
              <a:t>$</a:t>
            </a:r>
            <a:r>
              <a:rPr lang="fr-FR" b="1" i="1" dirty="0" err="1">
                <a:solidFill>
                  <a:srgbClr val="0070C0"/>
                </a:solidFill>
              </a:rPr>
              <a:t>u</a:t>
            </a:r>
            <a:r>
              <a:rPr lang="fr-FR" i="1" dirty="0" err="1"/>
              <a:t>lien</a:t>
            </a:r>
            <a:r>
              <a:rPr lang="fr-FR" i="1" dirty="0"/>
              <a:t> vers la notice Sudoc de la reproduction </a:t>
            </a:r>
            <a:r>
              <a:rPr lang="fr-FR" i="1" dirty="0" smtClean="0"/>
              <a:t>conforme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/>
              <a:t> Consulter la reproduction conforme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377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L’établissement ne conserve plus aucun exemplaire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4876" y="1628800"/>
            <a:ext cx="8229600" cy="49636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L’existence </a:t>
            </a:r>
            <a:r>
              <a:rPr lang="fr-FR" dirty="0"/>
              <a:t>de la thèse est attestée </a:t>
            </a:r>
            <a:r>
              <a:rPr lang="fr-FR" dirty="0" smtClean="0"/>
              <a:t>:</a:t>
            </a:r>
          </a:p>
          <a:p>
            <a:r>
              <a:rPr lang="fr-FR" dirty="0" smtClean="0"/>
              <a:t>par </a:t>
            </a:r>
            <a:r>
              <a:rPr lang="fr-FR" dirty="0"/>
              <a:t>l’existence d’une </a:t>
            </a:r>
            <a:r>
              <a:rPr lang="fr-FR" dirty="0" smtClean="0"/>
              <a:t>reproduction signalée dans le Sudoc </a:t>
            </a:r>
          </a:p>
          <a:p>
            <a:r>
              <a:rPr lang="fr-FR" dirty="0" smtClean="0"/>
              <a:t>par </a:t>
            </a:r>
            <a:r>
              <a:rPr lang="fr-FR" dirty="0"/>
              <a:t>sa mention dans une base </a:t>
            </a:r>
            <a:r>
              <a:rPr lang="fr-FR" dirty="0" smtClean="0"/>
              <a:t>tierce (ANRT, « Thèses à la carte »)</a:t>
            </a:r>
          </a:p>
          <a:p>
            <a:r>
              <a:rPr lang="fr-FR" dirty="0" smtClean="0"/>
              <a:t>par </a:t>
            </a:r>
            <a:r>
              <a:rPr lang="fr-FR" dirty="0"/>
              <a:t>son signalement par un tiers </a:t>
            </a:r>
            <a:r>
              <a:rPr lang="fr-FR" dirty="0" smtClean="0"/>
              <a:t>: auteur</a:t>
            </a:r>
            <a:r>
              <a:rPr lang="fr-FR" dirty="0"/>
              <a:t>, directeur de thèse, membre du </a:t>
            </a:r>
            <a:r>
              <a:rPr lang="fr-FR" dirty="0" smtClean="0"/>
              <a:t>jury, bibliographie, </a:t>
            </a:r>
            <a:r>
              <a:rPr lang="fr-FR" dirty="0"/>
              <a:t>etc.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169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4876" y="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Procédure à suivre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200" y="1412776"/>
            <a:ext cx="8568952" cy="4963690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 smtClean="0"/>
              <a:t>Acquérir</a:t>
            </a:r>
            <a:r>
              <a:rPr lang="fr-FR" dirty="0" smtClean="0"/>
              <a:t> une </a:t>
            </a:r>
            <a:r>
              <a:rPr lang="fr-FR" u="sng" dirty="0" smtClean="0"/>
              <a:t>reproduction conforme</a:t>
            </a:r>
          </a:p>
          <a:p>
            <a:r>
              <a:rPr lang="fr-FR" b="1" dirty="0" smtClean="0">
                <a:solidFill>
                  <a:srgbClr val="00B050"/>
                </a:solidFill>
              </a:rPr>
              <a:t>Créer une </a:t>
            </a:r>
            <a:r>
              <a:rPr lang="fr-FR" b="1" u="sng" dirty="0" smtClean="0">
                <a:solidFill>
                  <a:srgbClr val="00B050"/>
                </a:solidFill>
              </a:rPr>
              <a:t>notice pour la thèse originelle</a:t>
            </a:r>
            <a:r>
              <a:rPr lang="fr-FR" b="1" dirty="0" smtClean="0">
                <a:solidFill>
                  <a:srgbClr val="00B050"/>
                </a:solidFill>
              </a:rPr>
              <a:t>, à partir de la reproduction</a:t>
            </a:r>
          </a:p>
          <a:p>
            <a:r>
              <a:rPr lang="fr-FR" b="1" dirty="0" smtClean="0"/>
              <a:t>Signaler</a:t>
            </a:r>
            <a:r>
              <a:rPr lang="fr-FR" dirty="0" smtClean="0"/>
              <a:t> et </a:t>
            </a:r>
            <a:r>
              <a:rPr lang="fr-FR" dirty="0" err="1" smtClean="0"/>
              <a:t>exemplariser</a:t>
            </a:r>
            <a:r>
              <a:rPr lang="fr-FR" dirty="0" smtClean="0"/>
              <a:t> </a:t>
            </a:r>
            <a:r>
              <a:rPr lang="fr-FR" u="sng" dirty="0" smtClean="0"/>
              <a:t>la reproduction </a:t>
            </a:r>
            <a:r>
              <a:rPr lang="fr-FR" dirty="0" smtClean="0"/>
              <a:t>dans </a:t>
            </a:r>
            <a:r>
              <a:rPr lang="fr-FR" dirty="0" err="1" smtClean="0"/>
              <a:t>WinIBW</a:t>
            </a:r>
            <a:r>
              <a:rPr lang="fr-FR" dirty="0"/>
              <a:t> </a:t>
            </a:r>
            <a:r>
              <a:rPr lang="fr-FR" dirty="0" smtClean="0"/>
              <a:t>: </a:t>
            </a:r>
            <a:r>
              <a:rPr lang="fr-FR" sz="3000" i="1" dirty="0" smtClean="0"/>
              <a:t>partir de la notice originelle et utiliser les </a:t>
            </a:r>
            <a:r>
              <a:rPr lang="fr-FR" sz="3000" b="1" i="1" dirty="0" smtClean="0"/>
              <a:t>scripts</a:t>
            </a:r>
            <a:r>
              <a:rPr lang="fr-FR" sz="3000" i="1" dirty="0" smtClean="0"/>
              <a:t> pour créer la notice de reproduction</a:t>
            </a:r>
          </a:p>
          <a:p>
            <a:r>
              <a:rPr lang="fr-FR" dirty="0" smtClean="0"/>
              <a:t>Faire les </a:t>
            </a:r>
            <a:r>
              <a:rPr lang="fr-FR" b="1" dirty="0" smtClean="0"/>
              <a:t>liens</a:t>
            </a:r>
            <a:r>
              <a:rPr lang="fr-FR" dirty="0" smtClean="0"/>
              <a:t> (456/455) entre la notice de la thèse originelle et la notice de reproduction</a:t>
            </a:r>
          </a:p>
          <a:p>
            <a:r>
              <a:rPr lang="fr-FR" b="1" dirty="0" err="1" smtClean="0"/>
              <a:t>Exemplariser</a:t>
            </a:r>
            <a:r>
              <a:rPr lang="fr-FR" b="1" dirty="0" smtClean="0"/>
              <a:t> la thèse originelle et ajouter une note en E316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887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4000" b="1" cap="al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455639" y="1124744"/>
            <a:ext cx="8535864" cy="4310608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>
              <a:solidFill>
                <a:schemeClr val="bg2">
                  <a:lumMod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L’archivage et le signalement des thèses de doctorat : une obligation réglementaire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Cas de figure 1 : la thèse perdue est signalée dans le Sudoc</a:t>
            </a:r>
          </a:p>
          <a:p>
            <a:pPr>
              <a:defRPr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Cas de figure 2 : la thèse perdue n’a jamais été signalée dans le Sudoc</a:t>
            </a:r>
          </a:p>
          <a:p>
            <a:pPr>
              <a:defRPr/>
            </a:pPr>
            <a:r>
              <a:rPr lang="fr-FR" dirty="0" smtClean="0">
                <a:solidFill>
                  <a:srgbClr val="00B050"/>
                </a:solidFill>
              </a:rPr>
              <a:t>Quelques conseils pratiques</a:t>
            </a:r>
            <a:endParaRPr lang="fr-FR" dirty="0">
              <a:solidFill>
                <a:srgbClr val="00B05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>
              <a:solidFill>
                <a:schemeClr val="accent4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10240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3672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Contenu de la note d’exemplaire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r>
              <a:rPr lang="fr-FR" b="1" dirty="0"/>
              <a:t>En cas de </a:t>
            </a:r>
            <a:r>
              <a:rPr lang="fr-FR" b="1" dirty="0" smtClean="0"/>
              <a:t>sinistre</a:t>
            </a:r>
          </a:p>
          <a:p>
            <a:pPr marL="400050" lvl="1" indent="0">
              <a:buNone/>
            </a:pP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 smtClean="0">
                <a:solidFill>
                  <a:srgbClr val="0070C0"/>
                </a:solidFill>
              </a:rPr>
              <a:t>a</a:t>
            </a:r>
            <a:r>
              <a:rPr lang="fr-FR" dirty="0" err="1" smtClean="0"/>
              <a:t>Exemplaire</a:t>
            </a:r>
            <a:r>
              <a:rPr lang="fr-FR" dirty="0" smtClean="0"/>
              <a:t> </a:t>
            </a:r>
            <a:r>
              <a:rPr lang="fr-FR" dirty="0"/>
              <a:t>manquant/incommunicable </a:t>
            </a:r>
            <a:r>
              <a:rPr lang="fr-FR" i="1" dirty="0"/>
              <a:t>[choisir l'une des deux mentions]</a:t>
            </a:r>
            <a:r>
              <a:rPr lang="fr-FR" dirty="0"/>
              <a:t> depuis </a:t>
            </a:r>
            <a:r>
              <a:rPr lang="fr-FR" i="1" dirty="0"/>
              <a:t>AAAA</a:t>
            </a:r>
            <a:r>
              <a:rPr lang="fr-FR" dirty="0"/>
              <a:t>, pour cause de </a:t>
            </a:r>
            <a:r>
              <a:rPr lang="fr-FR" dirty="0" smtClean="0"/>
              <a:t>….</a:t>
            </a:r>
            <a:r>
              <a:rPr lang="fr-FR" b="1" i="1" dirty="0" smtClean="0">
                <a:solidFill>
                  <a:srgbClr val="0070C0"/>
                </a:solidFill>
              </a:rPr>
              <a:t>$</a:t>
            </a:r>
            <a:r>
              <a:rPr lang="fr-FR" b="1" i="1" dirty="0" err="1">
                <a:solidFill>
                  <a:srgbClr val="0070C0"/>
                </a:solidFill>
              </a:rPr>
              <a:t>u</a:t>
            </a:r>
            <a:r>
              <a:rPr lang="fr-FR" i="1" dirty="0" err="1"/>
              <a:t>lien</a:t>
            </a:r>
            <a:r>
              <a:rPr lang="fr-FR" i="1" dirty="0"/>
              <a:t> vers la notice Sudoc de la reproduction </a:t>
            </a:r>
            <a:r>
              <a:rPr lang="fr-FR" i="1" dirty="0" smtClean="0"/>
              <a:t>conforme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 smtClean="0"/>
              <a:t>Consulter </a:t>
            </a:r>
            <a:r>
              <a:rPr lang="fr-FR" dirty="0"/>
              <a:t>la reproduction conforme. </a:t>
            </a:r>
            <a:endParaRPr lang="fr-FR" dirty="0" smtClean="0"/>
          </a:p>
          <a:p>
            <a:pPr marL="400050" lvl="1" indent="0">
              <a:buNone/>
            </a:pPr>
            <a:endParaRPr lang="fr-FR" dirty="0"/>
          </a:p>
          <a:p>
            <a:r>
              <a:rPr lang="fr-FR" b="1" dirty="0"/>
              <a:t>En cas de </a:t>
            </a:r>
            <a:r>
              <a:rPr lang="fr-FR" b="1" dirty="0" smtClean="0"/>
              <a:t>perte</a:t>
            </a:r>
          </a:p>
          <a:p>
            <a:pPr marL="400050" lvl="1" indent="0">
              <a:buNone/>
            </a:pP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 smtClean="0">
                <a:solidFill>
                  <a:srgbClr val="0070C0"/>
                </a:solidFill>
              </a:rPr>
              <a:t>a</a:t>
            </a:r>
            <a:r>
              <a:rPr lang="fr-FR" dirty="0" err="1" smtClean="0"/>
              <a:t>Exemplaire</a:t>
            </a:r>
            <a:r>
              <a:rPr lang="fr-FR" dirty="0" smtClean="0"/>
              <a:t> </a:t>
            </a:r>
            <a:r>
              <a:rPr lang="fr-FR" dirty="0"/>
              <a:t>manquant [constaté en </a:t>
            </a:r>
            <a:r>
              <a:rPr lang="fr-FR" i="1" dirty="0"/>
              <a:t>AAAA</a:t>
            </a:r>
            <a:r>
              <a:rPr lang="fr-FR" dirty="0" smtClean="0"/>
              <a:t>].</a:t>
            </a:r>
            <a:r>
              <a:rPr lang="fr-FR" b="1" i="1" dirty="0" smtClean="0">
                <a:solidFill>
                  <a:srgbClr val="0070C0"/>
                </a:solidFill>
              </a:rPr>
              <a:t>$</a:t>
            </a:r>
            <a:r>
              <a:rPr lang="fr-FR" b="1" i="1" dirty="0" err="1">
                <a:solidFill>
                  <a:srgbClr val="0070C0"/>
                </a:solidFill>
              </a:rPr>
              <a:t>u</a:t>
            </a:r>
            <a:r>
              <a:rPr lang="fr-FR" i="1" dirty="0" err="1"/>
              <a:t>lien</a:t>
            </a:r>
            <a:r>
              <a:rPr lang="fr-FR" i="1" dirty="0"/>
              <a:t> vers la notice Sudoc de la reproduction </a:t>
            </a:r>
            <a:r>
              <a:rPr lang="fr-FR" i="1" dirty="0" smtClean="0"/>
              <a:t>conforme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 smtClean="0"/>
              <a:t>Consulter </a:t>
            </a:r>
            <a:r>
              <a:rPr lang="fr-FR" dirty="0"/>
              <a:t>la </a:t>
            </a:r>
            <a:r>
              <a:rPr lang="fr-FR" dirty="0" smtClean="0"/>
              <a:t>reproduction </a:t>
            </a:r>
            <a:r>
              <a:rPr lang="fr-FR" dirty="0"/>
              <a:t>conforme</a:t>
            </a:r>
            <a:r>
              <a:rPr lang="fr-FR" dirty="0" smtClean="0"/>
              <a:t>.</a:t>
            </a:r>
            <a:endParaRPr lang="fr-FR" dirty="0"/>
          </a:p>
          <a:p>
            <a:pPr marL="0" indent="0">
              <a:buNone/>
            </a:pPr>
            <a:endParaRPr lang="fr-FR" b="1" dirty="0" smtClean="0"/>
          </a:p>
        </p:txBody>
      </p:sp>
    </p:spTree>
    <p:extLst>
      <p:ext uri="{BB962C8B-B14F-4D97-AF65-F5344CB8AC3E}">
        <p14:creationId xmlns:p14="http://schemas.microsoft.com/office/powerpoint/2010/main" val="359535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Quelques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Conseils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pratiques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23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45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Où trouver une reproduction conforme ?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Microfiches de l’ANRT</a:t>
            </a:r>
          </a:p>
          <a:p>
            <a:r>
              <a:rPr lang="fr-FR" dirty="0" smtClean="0"/>
              <a:t>« Thèses à la carte » de l’ANRT</a:t>
            </a:r>
          </a:p>
          <a:p>
            <a:r>
              <a:rPr lang="fr-FR" dirty="0" smtClean="0"/>
              <a:t>Reproduction conforme conservée dans une BUFR ou un laboratoire</a:t>
            </a:r>
          </a:p>
          <a:p>
            <a:r>
              <a:rPr lang="fr-FR" dirty="0" smtClean="0"/>
              <a:t>Reproduction conforme envoyée à un autre établissement</a:t>
            </a:r>
          </a:p>
          <a:p>
            <a:r>
              <a:rPr lang="fr-FR" dirty="0" smtClean="0"/>
              <a:t>Reproduction conforme fournie par le directeur de thèse ou un membre du jury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453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6640" y="137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Cas des reproductions présentes dans un autre établissement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fr-FR" dirty="0" smtClean="0"/>
              <a:t>Demander à l’établissement possesseur de faire don de </a:t>
            </a:r>
            <a:r>
              <a:rPr lang="fr-FR" dirty="0"/>
              <a:t>l</a:t>
            </a:r>
            <a:r>
              <a:rPr lang="fr-FR" dirty="0" smtClean="0"/>
              <a:t>a reproduction</a:t>
            </a:r>
          </a:p>
          <a:p>
            <a:r>
              <a:rPr lang="fr-FR" dirty="0" smtClean="0"/>
              <a:t>OU demander à l’établissement possesseur une reproduction de ladite reproduction</a:t>
            </a:r>
          </a:p>
          <a:p>
            <a:r>
              <a:rPr lang="fr-FR" dirty="0" smtClean="0"/>
              <a:t>OU suivre la procédure et faire le lien (dans la notice bibliographique et dans la note d’exemplaire) entre la notice originelle et la reproduction conservée dans un autre établissement</a:t>
            </a:r>
          </a:p>
        </p:txBody>
      </p:sp>
    </p:spTree>
    <p:extLst>
      <p:ext uri="{BB962C8B-B14F-4D97-AF65-F5344CB8AC3E}">
        <p14:creationId xmlns:p14="http://schemas.microsoft.com/office/powerpoint/2010/main" val="20608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3672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Il n’existe pas de reproduction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0364" y="1412776"/>
            <a:ext cx="8363272" cy="5069160"/>
          </a:xfrm>
        </p:spPr>
        <p:txBody>
          <a:bodyPr>
            <a:normAutofit/>
          </a:bodyPr>
          <a:lstStyle/>
          <a:p>
            <a:r>
              <a:rPr lang="fr-FR" dirty="0" smtClean="0"/>
              <a:t>Signaler le problème à l’Abes</a:t>
            </a:r>
          </a:p>
          <a:p>
            <a:r>
              <a:rPr lang="fr-FR" dirty="0" smtClean="0"/>
              <a:t>Suivre la procédure de signalement</a:t>
            </a:r>
          </a:p>
          <a:p>
            <a:r>
              <a:rPr lang="fr-FR" b="1" dirty="0" smtClean="0"/>
              <a:t>Contenu de la E316</a:t>
            </a:r>
          </a:p>
          <a:p>
            <a:pPr marL="400050" lvl="1" indent="0">
              <a:buNone/>
            </a:pP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 smtClean="0">
                <a:solidFill>
                  <a:srgbClr val="0070C0"/>
                </a:solidFill>
              </a:rPr>
              <a:t>a</a:t>
            </a:r>
            <a:r>
              <a:rPr lang="fr-FR" dirty="0" err="1" smtClean="0"/>
              <a:t>Exemplaire</a:t>
            </a:r>
            <a:r>
              <a:rPr lang="fr-FR" dirty="0" smtClean="0"/>
              <a:t> manquant/incommunicable </a:t>
            </a:r>
            <a:r>
              <a:rPr lang="fr-FR" i="1" dirty="0"/>
              <a:t>[choisir l'une des deux mentions]</a:t>
            </a:r>
            <a:r>
              <a:rPr lang="fr-FR" dirty="0"/>
              <a:t> depuis </a:t>
            </a:r>
            <a:r>
              <a:rPr lang="fr-FR" i="1" dirty="0"/>
              <a:t>AAAA</a:t>
            </a:r>
            <a:r>
              <a:rPr lang="fr-FR" dirty="0"/>
              <a:t>, pour cause de </a:t>
            </a:r>
            <a:r>
              <a:rPr lang="fr-FR" dirty="0" smtClean="0"/>
              <a:t>….   </a:t>
            </a:r>
            <a:r>
              <a:rPr lang="fr-FR" b="1" strike="sngStrike" dirty="0" smtClean="0"/>
              <a:t>Pas de </a:t>
            </a:r>
            <a:r>
              <a:rPr lang="fr-FR" b="1" strike="sngStrike" dirty="0" smtClean="0">
                <a:solidFill>
                  <a:srgbClr val="0070C0"/>
                </a:solidFill>
              </a:rPr>
              <a:t>$u</a:t>
            </a:r>
            <a:r>
              <a:rPr lang="fr-FR" b="1" strike="sngStrike" dirty="0" smtClean="0"/>
              <a:t> ni de </a:t>
            </a:r>
            <a:r>
              <a:rPr lang="fr-FR" b="1" strike="sngStrike" dirty="0" smtClean="0">
                <a:solidFill>
                  <a:srgbClr val="0070C0"/>
                </a:solidFill>
              </a:rPr>
              <a:t>$2</a:t>
            </a:r>
          </a:p>
          <a:p>
            <a:pPr marL="400050" lvl="1" indent="0">
              <a:buNone/>
            </a:pPr>
            <a:endParaRPr lang="fr-FR" dirty="0" smtClean="0"/>
          </a:p>
          <a:p>
            <a:pPr marL="400050" lvl="1" indent="0">
              <a:buNone/>
            </a:pPr>
            <a:r>
              <a:rPr lang="fr-FR" b="1" dirty="0" smtClean="0"/>
              <a:t>Exemple </a:t>
            </a:r>
            <a:r>
              <a:rPr lang="fr-FR" dirty="0" smtClean="0"/>
              <a:t>: </a:t>
            </a:r>
            <a:r>
              <a:rPr lang="fr-FR" b="1" dirty="0">
                <a:solidFill>
                  <a:srgbClr val="00B050"/>
                </a:solidFill>
              </a:rPr>
              <a:t>E316</a:t>
            </a:r>
            <a:r>
              <a:rPr lang="fr-FR" dirty="0"/>
              <a:t> </a:t>
            </a:r>
            <a:r>
              <a:rPr lang="fr-FR" dirty="0">
                <a:solidFill>
                  <a:srgbClr val="0070C0"/>
                </a:solidFill>
              </a:rPr>
              <a:t>##</a:t>
            </a:r>
            <a:r>
              <a:rPr lang="fr-FR" b="1" dirty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incommunicable depuis 2015, pour cause d'inondation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88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8621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Il ne faut pas que les thèses perdues apparaissent dans le SIGB de l’établissement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0364" y="1988840"/>
            <a:ext cx="8363272" cy="4752528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Signaler le problème à l’Abes : </a:t>
            </a:r>
          </a:p>
          <a:p>
            <a:pPr lvl="1"/>
            <a:r>
              <a:rPr lang="fr-FR" dirty="0" smtClean="0"/>
              <a:t>guichet </a:t>
            </a:r>
            <a:r>
              <a:rPr lang="fr-FR" dirty="0" err="1" smtClean="0"/>
              <a:t>ABESstp</a:t>
            </a:r>
            <a:r>
              <a:rPr lang="fr-FR" dirty="0" smtClean="0"/>
              <a:t> </a:t>
            </a:r>
            <a:r>
              <a:rPr lang="fr-FR" dirty="0" err="1" smtClean="0"/>
              <a:t>SudocPro</a:t>
            </a:r>
            <a:r>
              <a:rPr lang="fr-FR" dirty="0" smtClean="0"/>
              <a:t> &gt; Domaine « Autres » &gt; Objet de la demande  « </a:t>
            </a:r>
            <a:r>
              <a:rPr lang="fr-FR" dirty="0" err="1" smtClean="0"/>
              <a:t>Exemplarisation</a:t>
            </a:r>
            <a:r>
              <a:rPr lang="fr-FR" dirty="0" smtClean="0"/>
              <a:t> des thèses perdues »</a:t>
            </a:r>
          </a:p>
          <a:p>
            <a:r>
              <a:rPr lang="fr-FR" dirty="0" smtClean="0"/>
              <a:t>Fournir un tableur qui comporte 3 colonnes : </a:t>
            </a:r>
          </a:p>
          <a:p>
            <a:pPr lvl="1"/>
            <a:r>
              <a:rPr lang="fr-FR" dirty="0" smtClean="0"/>
              <a:t>PPN </a:t>
            </a:r>
            <a:r>
              <a:rPr lang="fr-FR" dirty="0"/>
              <a:t>de thèses perdues à </a:t>
            </a:r>
            <a:r>
              <a:rPr lang="fr-FR" dirty="0" err="1"/>
              <a:t>exemplariser</a:t>
            </a:r>
            <a:r>
              <a:rPr lang="fr-FR" dirty="0"/>
              <a:t> </a:t>
            </a:r>
          </a:p>
          <a:p>
            <a:pPr lvl="1"/>
            <a:r>
              <a:rPr lang="fr-FR" dirty="0" smtClean="0"/>
              <a:t>contenu </a:t>
            </a:r>
            <a:r>
              <a:rPr lang="fr-FR" dirty="0"/>
              <a:t>de la E316$a </a:t>
            </a:r>
            <a:endParaRPr lang="fr-FR" dirty="0" smtClean="0"/>
          </a:p>
          <a:p>
            <a:pPr lvl="1"/>
            <a:r>
              <a:rPr lang="fr-FR" dirty="0" smtClean="0"/>
              <a:t>contenu </a:t>
            </a:r>
            <a:r>
              <a:rPr lang="fr-FR" dirty="0"/>
              <a:t>de la E316$u </a:t>
            </a:r>
            <a:r>
              <a:rPr lang="fr-FR" dirty="0" smtClean="0"/>
              <a:t>(URL </a:t>
            </a:r>
            <a:r>
              <a:rPr lang="fr-FR" dirty="0"/>
              <a:t>pérenne de la notice de reproduction conforme)</a:t>
            </a:r>
            <a:endParaRPr lang="fr-FR" dirty="0" smtClean="0"/>
          </a:p>
          <a:p>
            <a:r>
              <a:rPr lang="fr-FR" dirty="0" smtClean="0"/>
              <a:t>Les notices seront </a:t>
            </a:r>
            <a:r>
              <a:rPr lang="fr-FR" dirty="0" err="1" smtClean="0"/>
              <a:t>exemplarisées</a:t>
            </a:r>
            <a:r>
              <a:rPr lang="fr-FR" dirty="0" smtClean="0"/>
              <a:t> avec un exemplaire ABES </a:t>
            </a:r>
            <a:r>
              <a:rPr lang="fr-FR" sz="2600" dirty="0" smtClean="0"/>
              <a:t>(RCR </a:t>
            </a:r>
            <a:r>
              <a:rPr lang="fr-FR" sz="2600" dirty="0"/>
              <a:t>: 341725299, ABES-Réseau </a:t>
            </a:r>
            <a:r>
              <a:rPr lang="fr-FR" sz="2600" dirty="0" smtClean="0"/>
              <a:t>Sudoc)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87901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0912" y="-13672"/>
            <a:ext cx="8229600" cy="1143000"/>
          </a:xfrm>
        </p:spPr>
        <p:txBody>
          <a:bodyPr/>
          <a:lstStyle/>
          <a:p>
            <a:r>
              <a:rPr lang="fr-FR" b="1" dirty="0" smtClean="0">
                <a:solidFill>
                  <a:schemeClr val="accent6"/>
                </a:solidFill>
              </a:rPr>
              <a:t>Récapitulatif</a:t>
            </a:r>
            <a:endParaRPr lang="fr-FR" b="1" dirty="0">
              <a:solidFill>
                <a:schemeClr val="accent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Trouver une reproduction conforme</a:t>
            </a:r>
            <a:r>
              <a:rPr lang="fr-FR" dirty="0"/>
              <a:t>, la signaler et l’</a:t>
            </a:r>
            <a:r>
              <a:rPr lang="fr-FR" dirty="0" err="1"/>
              <a:t>exemplariser</a:t>
            </a:r>
            <a:endParaRPr lang="fr-FR" dirty="0"/>
          </a:p>
          <a:p>
            <a:r>
              <a:rPr lang="fr-FR" b="1" dirty="0"/>
              <a:t>Signaler</a:t>
            </a:r>
            <a:r>
              <a:rPr lang="fr-FR" dirty="0"/>
              <a:t> la thèse originelle et </a:t>
            </a:r>
            <a:r>
              <a:rPr lang="fr-FR" b="1" dirty="0"/>
              <a:t>conserver</a:t>
            </a:r>
            <a:r>
              <a:rPr lang="fr-FR" dirty="0"/>
              <a:t> </a:t>
            </a:r>
            <a:r>
              <a:rPr lang="fr-FR" b="1" dirty="0"/>
              <a:t>un exemplaire </a:t>
            </a:r>
            <a:r>
              <a:rPr lang="fr-FR" dirty="0" smtClean="0"/>
              <a:t>(</a:t>
            </a:r>
            <a:r>
              <a:rPr lang="fr-FR" dirty="0"/>
              <a:t>exemplaire établissement ou exemplaire Abes)</a:t>
            </a:r>
          </a:p>
          <a:p>
            <a:r>
              <a:rPr lang="fr-FR" b="1" dirty="0"/>
              <a:t>Lier</a:t>
            </a:r>
            <a:r>
              <a:rPr lang="fr-FR" dirty="0"/>
              <a:t> les deux notices</a:t>
            </a:r>
          </a:p>
          <a:p>
            <a:r>
              <a:rPr lang="fr-FR" dirty="0"/>
              <a:t>Ajouter une </a:t>
            </a:r>
            <a:r>
              <a:rPr lang="fr-FR" b="1" dirty="0"/>
              <a:t>note d’exemplaire E316 </a:t>
            </a:r>
            <a:r>
              <a:rPr lang="fr-FR" dirty="0"/>
              <a:t>à l’exemplaire de la </a:t>
            </a:r>
            <a:r>
              <a:rPr lang="fr-FR" b="1" dirty="0"/>
              <a:t>notice </a:t>
            </a:r>
            <a:r>
              <a:rPr lang="fr-FR" b="1" dirty="0" smtClean="0"/>
              <a:t>originelle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69372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Des questions ?</a:t>
            </a:r>
            <a:endParaRPr lang="fr-F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98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L’archivage et le signalement des thèses de doctorat : une obligation réglementaire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17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-13672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 statut de la thèse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7638"/>
            <a:ext cx="8424936" cy="480913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 smtClean="0"/>
              <a:t>Une thèse est :</a:t>
            </a:r>
          </a:p>
          <a:p>
            <a:r>
              <a:rPr lang="fr-FR" dirty="0"/>
              <a:t>une œuvre de l’esprit </a:t>
            </a:r>
            <a:r>
              <a:rPr lang="fr-FR" dirty="0" smtClean="0"/>
              <a:t>(</a:t>
            </a:r>
            <a:r>
              <a:rPr lang="fr-FR" dirty="0"/>
              <a:t>articles </a:t>
            </a:r>
            <a:r>
              <a:rPr lang="fr-FR" u="sng" dirty="0">
                <a:hlinkClick r:id="rId2"/>
              </a:rPr>
              <a:t>L112-1</a:t>
            </a:r>
            <a:r>
              <a:rPr lang="fr-FR" dirty="0"/>
              <a:t> et </a:t>
            </a:r>
            <a:r>
              <a:rPr lang="fr-FR" u="sng" dirty="0" smtClean="0">
                <a:hlinkClick r:id="rId3"/>
              </a:rPr>
              <a:t>L112-2</a:t>
            </a:r>
            <a:r>
              <a:rPr lang="fr-FR" dirty="0" smtClean="0"/>
              <a:t> du Code </a:t>
            </a:r>
            <a:r>
              <a:rPr lang="fr-FR" dirty="0"/>
              <a:t>de la propriété </a:t>
            </a:r>
            <a:r>
              <a:rPr lang="fr-FR" dirty="0" smtClean="0"/>
              <a:t>intellectuelle)</a:t>
            </a:r>
          </a:p>
          <a:p>
            <a:r>
              <a:rPr lang="fr-FR" b="1" dirty="0"/>
              <a:t>u</a:t>
            </a:r>
            <a:r>
              <a:rPr lang="fr-FR" b="1" dirty="0" smtClean="0"/>
              <a:t>n document administratif (</a:t>
            </a:r>
            <a:r>
              <a:rPr lang="fr-FR" u="sng" dirty="0">
                <a:hlinkClick r:id="rId4"/>
              </a:rPr>
              <a:t>article L300-2 du Code des relations entre le public et </a:t>
            </a:r>
            <a:r>
              <a:rPr lang="fr-FR" u="sng" dirty="0" smtClean="0">
                <a:hlinkClick r:id="rId4"/>
              </a:rPr>
              <a:t>l’administration</a:t>
            </a:r>
            <a:r>
              <a:rPr lang="fr-FR" dirty="0" smtClean="0"/>
              <a:t>)</a:t>
            </a:r>
            <a:endParaRPr lang="fr-FR" b="1" dirty="0" smtClean="0"/>
          </a:p>
          <a:p>
            <a:r>
              <a:rPr lang="fr-FR" dirty="0" smtClean="0"/>
              <a:t>une </a:t>
            </a:r>
            <a:r>
              <a:rPr lang="fr-FR" b="1" dirty="0" smtClean="0"/>
              <a:t>archive publique</a:t>
            </a:r>
            <a:r>
              <a:rPr lang="fr-FR" dirty="0"/>
              <a:t> </a:t>
            </a:r>
            <a:r>
              <a:rPr lang="fr-FR" dirty="0" smtClean="0"/>
              <a:t>(</a:t>
            </a:r>
            <a:r>
              <a:rPr lang="fr-FR" dirty="0"/>
              <a:t>articles </a:t>
            </a:r>
            <a:r>
              <a:rPr lang="fr-FR" u="sng" dirty="0">
                <a:hlinkClick r:id="rId5"/>
              </a:rPr>
              <a:t>L211-1</a:t>
            </a:r>
            <a:r>
              <a:rPr lang="fr-FR" dirty="0"/>
              <a:t> et </a:t>
            </a:r>
            <a:r>
              <a:rPr lang="fr-FR" u="sng" dirty="0">
                <a:hlinkClick r:id="rId6"/>
              </a:rPr>
              <a:t>L211-4 du Code du patrimoine </a:t>
            </a:r>
            <a:r>
              <a:rPr lang="fr-FR" dirty="0" smtClean="0"/>
              <a:t>)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 smtClean="0"/>
              <a:t>Elle prouve qu’une personne possède un doctorat.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743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-4528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Ce qui est obligatoire (1)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7638"/>
            <a:ext cx="8424936" cy="480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Une thèse de doctorat doit obligatoirement :</a:t>
            </a:r>
          </a:p>
          <a:p>
            <a:r>
              <a:rPr lang="fr-FR" b="1" dirty="0" smtClean="0"/>
              <a:t>être archivée</a:t>
            </a:r>
            <a:r>
              <a:rPr lang="fr-FR" dirty="0" smtClean="0"/>
              <a:t> en bibliothèque</a:t>
            </a:r>
          </a:p>
          <a:p>
            <a:r>
              <a:rPr lang="fr-FR" b="1" dirty="0" smtClean="0"/>
              <a:t>être signalée</a:t>
            </a:r>
            <a:r>
              <a:rPr lang="fr-FR" dirty="0" smtClean="0"/>
              <a:t> dans le Sudoc public.</a:t>
            </a:r>
          </a:p>
          <a:p>
            <a:r>
              <a:rPr lang="fr-FR" b="1" dirty="0" smtClean="0"/>
              <a:t>être communiquée</a:t>
            </a:r>
            <a:r>
              <a:rPr lang="fr-FR" dirty="0" smtClean="0"/>
              <a:t> au public (sauf confidentialité).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410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2696" y="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Ce qui est obligatoire (2)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7638"/>
            <a:ext cx="8229600" cy="5251722"/>
          </a:xfrm>
        </p:spPr>
        <p:txBody>
          <a:bodyPr>
            <a:normAutofit/>
          </a:bodyPr>
          <a:lstStyle/>
          <a:p>
            <a:r>
              <a:rPr lang="fr-FR" b="1" dirty="0" smtClean="0"/>
              <a:t>Une thèse (version originelle) = </a:t>
            </a:r>
            <a:r>
              <a:rPr lang="fr-FR" dirty="0" smtClean="0"/>
              <a:t>une </a:t>
            </a:r>
            <a:r>
              <a:rPr lang="fr-FR" b="1" dirty="0" smtClean="0"/>
              <a:t>archive pérenne </a:t>
            </a:r>
            <a:r>
              <a:rPr lang="fr-FR" dirty="0" smtClean="0"/>
              <a:t>en bibliothèque + </a:t>
            </a:r>
            <a:r>
              <a:rPr lang="fr-FR" b="1" dirty="0" smtClean="0"/>
              <a:t>une notice bibliographique</a:t>
            </a:r>
            <a:r>
              <a:rPr lang="fr-FR" dirty="0" smtClean="0"/>
              <a:t> dans le Sudoc</a:t>
            </a:r>
          </a:p>
          <a:p>
            <a:pPr marL="400050" lvl="1" indent="0">
              <a:buNone/>
            </a:pPr>
            <a:r>
              <a:rPr lang="fr-FR" b="1" dirty="0" smtClean="0">
                <a:solidFill>
                  <a:srgbClr val="00B050"/>
                </a:solidFill>
              </a:rPr>
              <a:t>=&gt; Obligation réglementaire</a:t>
            </a:r>
          </a:p>
          <a:p>
            <a:r>
              <a:rPr lang="fr-FR" b="1" dirty="0" smtClean="0"/>
              <a:t>Une thèse (version originelle) = un exemplaire </a:t>
            </a:r>
            <a:r>
              <a:rPr lang="fr-FR" dirty="0" smtClean="0"/>
              <a:t>sous la notice bibliographique</a:t>
            </a:r>
          </a:p>
          <a:p>
            <a:pPr marL="400050" lvl="1" indent="0">
              <a:buNone/>
            </a:pPr>
            <a:r>
              <a:rPr lang="fr-FR" b="1" dirty="0" smtClean="0">
                <a:solidFill>
                  <a:srgbClr val="00B050"/>
                </a:solidFill>
              </a:rPr>
              <a:t>=&gt;</a:t>
            </a:r>
            <a:r>
              <a:rPr lang="fr-FR" dirty="0" smtClean="0">
                <a:solidFill>
                  <a:srgbClr val="00B050"/>
                </a:solidFill>
              </a:rPr>
              <a:t> sans exemplaire, la thèse originelle </a:t>
            </a:r>
            <a:r>
              <a:rPr lang="fr-FR" b="1" dirty="0" smtClean="0">
                <a:solidFill>
                  <a:srgbClr val="00B050"/>
                </a:solidFill>
              </a:rPr>
              <a:t>n’apparaît pas </a:t>
            </a:r>
            <a:r>
              <a:rPr lang="fr-FR" b="1" u="sng" dirty="0" smtClean="0">
                <a:solidFill>
                  <a:srgbClr val="00B050"/>
                </a:solidFill>
              </a:rPr>
              <a:t>dans le </a:t>
            </a:r>
            <a:r>
              <a:rPr lang="fr-FR" b="1" u="sng" dirty="0" err="1" smtClean="0">
                <a:solidFill>
                  <a:srgbClr val="00B050"/>
                </a:solidFill>
              </a:rPr>
              <a:t>Sudoc</a:t>
            </a:r>
            <a:r>
              <a:rPr lang="fr-FR" b="1" u="sng" dirty="0" smtClean="0">
                <a:solidFill>
                  <a:srgbClr val="00B050"/>
                </a:solidFill>
              </a:rPr>
              <a:t> public</a:t>
            </a:r>
            <a:r>
              <a:rPr lang="fr-FR" u="sng" dirty="0" smtClean="0">
                <a:solidFill>
                  <a:srgbClr val="00B050"/>
                </a:solidFill>
              </a:rPr>
              <a:t> </a:t>
            </a:r>
            <a:r>
              <a:rPr lang="fr-FR" dirty="0" smtClean="0">
                <a:solidFill>
                  <a:srgbClr val="00B050"/>
                </a:solidFill>
              </a:rPr>
              <a:t>et la </a:t>
            </a:r>
            <a:r>
              <a:rPr lang="fr-FR" b="1" dirty="0" smtClean="0">
                <a:solidFill>
                  <a:srgbClr val="00B050"/>
                </a:solidFill>
              </a:rPr>
              <a:t>famille, formée par la thèse originelle et </a:t>
            </a:r>
            <a:r>
              <a:rPr lang="fr-FR" b="1" dirty="0">
                <a:solidFill>
                  <a:srgbClr val="00B050"/>
                </a:solidFill>
              </a:rPr>
              <a:t>s</a:t>
            </a:r>
            <a:r>
              <a:rPr lang="fr-FR" b="1" dirty="0" smtClean="0">
                <a:solidFill>
                  <a:srgbClr val="00B050"/>
                </a:solidFill>
              </a:rPr>
              <a:t>es reproductions, n’apparaît pas </a:t>
            </a:r>
            <a:r>
              <a:rPr lang="fr-FR" b="1" u="sng" dirty="0" smtClean="0">
                <a:solidFill>
                  <a:srgbClr val="00B050"/>
                </a:solidFill>
              </a:rPr>
              <a:t>dans theses.fr</a:t>
            </a:r>
          </a:p>
        </p:txBody>
      </p:sp>
    </p:spTree>
    <p:extLst>
      <p:ext uri="{BB962C8B-B14F-4D97-AF65-F5344CB8AC3E}">
        <p14:creationId xmlns:p14="http://schemas.microsoft.com/office/powerpoint/2010/main" val="36921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8091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sz="5400" b="1" dirty="0">
                <a:solidFill>
                  <a:schemeClr val="accent2"/>
                </a:solidFill>
              </a:rPr>
              <a:t>La perte ou </a:t>
            </a:r>
            <a:r>
              <a:rPr lang="fr-FR" sz="5400" b="1" dirty="0" smtClean="0">
                <a:solidFill>
                  <a:schemeClr val="accent2"/>
                </a:solidFill>
              </a:rPr>
              <a:t>la destruction </a:t>
            </a:r>
            <a:r>
              <a:rPr lang="fr-FR" sz="5400" b="1" dirty="0">
                <a:solidFill>
                  <a:schemeClr val="accent2"/>
                </a:solidFill>
              </a:rPr>
              <a:t>d’une thèse est grave et doit rester </a:t>
            </a:r>
            <a:r>
              <a:rPr lang="fr-FR" sz="5400" b="1" dirty="0" smtClean="0">
                <a:solidFill>
                  <a:schemeClr val="accent2"/>
                </a:solidFill>
              </a:rPr>
              <a:t>exceptionnelle</a:t>
            </a:r>
            <a:endParaRPr lang="fr-FR" sz="54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fr-FR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45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8990" y="16048"/>
            <a:ext cx="8568952" cy="1354162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bg2">
                    <a:lumMod val="50000"/>
                  </a:schemeClr>
                </a:solidFill>
              </a:rPr>
              <a:t>Que doit faire l’établissement de soutenance en cas de perte ou destruction d’une thèse ?</a:t>
            </a:r>
            <a:endParaRPr lang="fr-FR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556792"/>
            <a:ext cx="8229600" cy="5025157"/>
          </a:xfrm>
        </p:spPr>
        <p:txBody>
          <a:bodyPr>
            <a:normAutofit/>
          </a:bodyPr>
          <a:lstStyle/>
          <a:p>
            <a:r>
              <a:rPr lang="fr-FR" b="1" dirty="0" smtClean="0"/>
              <a:t>Récupérer, si possible, un exemplaire </a:t>
            </a:r>
            <a:r>
              <a:rPr lang="fr-FR" dirty="0" smtClean="0"/>
              <a:t>de la thèse originelle </a:t>
            </a:r>
            <a:r>
              <a:rPr lang="fr-FR" sz="2800" dirty="0" smtClean="0"/>
              <a:t>(auprès d’un autre établissement, du docteur, du directeur de thèse)</a:t>
            </a:r>
          </a:p>
          <a:p>
            <a:r>
              <a:rPr lang="fr-FR" dirty="0" smtClean="0"/>
              <a:t>OU proposer aux lecteurs une </a:t>
            </a:r>
            <a:r>
              <a:rPr lang="fr-FR" b="1" dirty="0" smtClean="0"/>
              <a:t>reproduction conforme (contenu strictement identique)</a:t>
            </a:r>
          </a:p>
          <a:p>
            <a:r>
              <a:rPr lang="fr-FR" b="1" dirty="0" smtClean="0">
                <a:solidFill>
                  <a:srgbClr val="00B050"/>
                </a:solidFill>
              </a:rPr>
              <a:t>NE PAS SUPPRIMER </a:t>
            </a:r>
            <a:r>
              <a:rPr lang="fr-FR" b="1" dirty="0" smtClean="0"/>
              <a:t>la notice bibliographique </a:t>
            </a:r>
            <a:r>
              <a:rPr lang="fr-FR" b="1" u="sng" dirty="0" smtClean="0"/>
              <a:t>de la version originelle </a:t>
            </a:r>
            <a:r>
              <a:rPr lang="fr-FR" b="1" dirty="0" smtClean="0"/>
              <a:t>dans </a:t>
            </a:r>
            <a:r>
              <a:rPr lang="fr-FR" b="1" dirty="0" err="1" smtClean="0"/>
              <a:t>WinIBW</a:t>
            </a:r>
            <a:endParaRPr lang="fr-FR" b="1" dirty="0" smtClean="0"/>
          </a:p>
          <a:p>
            <a:r>
              <a:rPr lang="fr-FR" b="1" dirty="0" smtClean="0">
                <a:solidFill>
                  <a:srgbClr val="00B050"/>
                </a:solidFill>
              </a:rPr>
              <a:t>NE PAS SUPPRIMER </a:t>
            </a:r>
            <a:r>
              <a:rPr lang="fr-FR" b="1" dirty="0" smtClean="0"/>
              <a:t>le dernier exemplaire </a:t>
            </a:r>
            <a:r>
              <a:rPr lang="fr-FR" b="1" u="sng" dirty="0" smtClean="0"/>
              <a:t>de la version originelle</a:t>
            </a:r>
          </a:p>
        </p:txBody>
      </p:sp>
    </p:spTree>
    <p:extLst>
      <p:ext uri="{BB962C8B-B14F-4D97-AF65-F5344CB8AC3E}">
        <p14:creationId xmlns:p14="http://schemas.microsoft.com/office/powerpoint/2010/main" val="82509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Cas de figure 1 : la thèse perdue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est signalée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dans le Sudoc</a:t>
            </a:r>
          </a:p>
        </p:txBody>
      </p:sp>
    </p:spTree>
    <p:extLst>
      <p:ext uri="{BB962C8B-B14F-4D97-AF65-F5344CB8AC3E}">
        <p14:creationId xmlns:p14="http://schemas.microsoft.com/office/powerpoint/2010/main" val="220127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4495013D04E6D140B0554904C0AFA86A" ma:contentTypeVersion="56" ma:contentTypeDescription="" ma:contentTypeScope="" ma:versionID="8b42cf7eb64f2cf8d25ced06e79c7366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3f915dbfb4fab79eecdd4358c33ac2d4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IN - SSGI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GT-Calames"/>
          <xsd:enumeration value="GT-EAD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FE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DE"/>
          <xsd:enumeration value="BML"/>
          <xsd:enumeration value="BTS"/>
          <xsd:enumeration value="CAD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BZ"/>
          <xsd:enumeration value="DED"/>
          <xsd:enumeration value="DOO"/>
          <xsd:enumeration value="DRY"/>
          <xsd:enumeration value="DSA"/>
          <xsd:enumeration value="ECU"/>
          <xsd:enumeration value="ECT"/>
          <xsd:enumeration value="EHR"/>
          <xsd:enumeration value="ELS"/>
          <xsd:enumeration value="EMS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HLE"/>
          <xsd:enumeration value="HS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HN"/>
          <xsd:enumeration value="JKN"/>
          <xsd:enumeration value="JLR"/>
          <xsd:enumeration value="JLP"/>
          <xsd:enumeration value="JMF"/>
          <xsd:enumeration value="JML"/>
          <xsd:enumeration value="JNO"/>
          <xsd:enumeration value="JPA"/>
          <xsd:enumeration value="JVK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EN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RX"/>
          <xsd:enumeration value="MSO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RPT"/>
          <xsd:enumeration value="SBL"/>
          <xsd:enumeration value="SDT"/>
          <xsd:enumeration value="SGT"/>
          <xsd:enumeration value="SGY"/>
          <xsd:enumeration value="SLM"/>
          <xsd:enumeration value="SPE"/>
          <xsd:enumeration value="SPR"/>
          <xsd:enumeration value="SRY"/>
          <xsd:enumeration value="SSI"/>
          <xsd:enumeration value="TCN"/>
          <xsd:enumeration value="TDN"/>
          <xsd:enumeration value="TFU"/>
          <xsd:enumeration value="TMX"/>
          <xsd:enumeration value="VGO"/>
          <xsd:enumeration value="VSA"/>
          <xsd:enumeration value="YBN"/>
          <xsd:enumeration value="YDD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Bon de livraison"/>
          <xsd:enumeration value="Brochure commercial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nquê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eu_x0020_de_x0020_la_x0020_formation xmlns="9cb235b8-7541-4a6e-b886-1bf4192805bd">A renseigner</Lieu_x0020_de_x0020_la_x0020_formation>
    <Exaged_DocName xmlns="$ListId:Supports3;" xsi:nil="true"/>
    <Etat_x0020_du_x0020_document xmlns="9cb235b8-7541-4a6e-b886-1bf4192805bd">Document de travail</Etat_x0020_du_x0020_document>
    <Nom_x0020_de_x0020_la_x0020_formation xmlns="9cb235b8-7541-4a6e-b886-1bf4192805bd">A renseigner</Nom_x0020_de_x0020_la_x0020_formation>
    <TRI xmlns="9cb235b8-7541-4a6e-b886-1bf4192805bd">RPA</TRI>
    <Tags xmlns="9cb235b8-7541-4a6e-b886-1bf4192805bd" xsi:nil="true"/>
    <Structure xmlns="9cb235b8-7541-4a6e-b886-1bf4192805bd">ABES</Structure>
    <Type_x0020_de_x0020_document_x0020_standard xmlns="9cb235b8-7541-4a6e-b886-1bf4192805bd">Diaporama Formation</Type_x0020_de_x0020_document_x0020_standard>
    <Année xmlns="9cb235b8-7541-4a6e-b886-1bf4192805bd">2020</Année>
    <N_x00b0__x0020_session xmlns="9cb235b8-7541-4a6e-b886-1bf4192805bd" xsi:nil="true"/>
    <_DCDateCreated xmlns="http://schemas.microsoft.com/sharepoint/v3/fields">2018-01-09T23:00:00+00:00</_DCDateCreated>
  </documentManagement>
</p:properties>
</file>

<file path=customXml/itemProps1.xml><?xml version="1.0" encoding="utf-8"?>
<ds:datastoreItem xmlns:ds="http://schemas.openxmlformats.org/officeDocument/2006/customXml" ds:itemID="{70FE79F0-5756-4D06-996B-AC4539ED73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3C7513-14A8-4550-AEDA-C4E9602D4A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D3DA22-16E7-418E-A1F2-1C90A5F308B5}">
  <ds:schemaRefs>
    <ds:schemaRef ds:uri="http://purl.org/dc/dcmitype/"/>
    <ds:schemaRef ds:uri="http://schemas.microsoft.com/office/infopath/2007/PartnerControls"/>
    <ds:schemaRef ds:uri="9cb235b8-7541-4a6e-b886-1bf4192805bd"/>
    <ds:schemaRef ds:uri="http://purl.org/dc/terms/"/>
    <ds:schemaRef ds:uri="http://schemas.microsoft.com/office/2006/documentManagement/types"/>
    <ds:schemaRef ds:uri="http://schemas.microsoft.com/sharepoint/v3/fields"/>
    <ds:schemaRef ds:uri="$ListId:Supports3;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1147</TotalTime>
  <Words>1266</Words>
  <Application>Microsoft Office PowerPoint</Application>
  <PresentationFormat>Affichage à l'écran (4:3)</PresentationFormat>
  <Paragraphs>156</Paragraphs>
  <Slides>27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0" baseType="lpstr">
      <vt:lpstr>Arial</vt:lpstr>
      <vt:lpstr>Calibri</vt:lpstr>
      <vt:lpstr>Thème Office</vt:lpstr>
      <vt:lpstr>Présentation PowerPoint</vt:lpstr>
      <vt:lpstr>plan</vt:lpstr>
      <vt:lpstr>L’archivage et le signalement des thèses de doctorat : une obligation réglementaire</vt:lpstr>
      <vt:lpstr>Le statut de la thèse</vt:lpstr>
      <vt:lpstr>Ce qui est obligatoire (1)</vt:lpstr>
      <vt:lpstr>Ce qui est obligatoire (2)</vt:lpstr>
      <vt:lpstr>Présentation PowerPoint</vt:lpstr>
      <vt:lpstr>Que doit faire l’établissement de soutenance en cas de perte ou destruction d’une thèse ?</vt:lpstr>
      <vt:lpstr>Cas de figure 1 : la thèse perdue est signalée dans le Sudoc</vt:lpstr>
      <vt:lpstr>Procédure à suivre (1)</vt:lpstr>
      <vt:lpstr>Procédure à suivre (2)</vt:lpstr>
      <vt:lpstr>Procédure à suivre (3)</vt:lpstr>
      <vt:lpstr>Contenu de la note d’exemplaire</vt:lpstr>
      <vt:lpstr>Contenu de la note d’exemplaire</vt:lpstr>
      <vt:lpstr>Cas de figure 2 : la thèse perdue n’a jamais été signalée dans le Sudoc</vt:lpstr>
      <vt:lpstr>Le dernier exemplaire est incommunicable, mais n’est pas détruit ou perdu</vt:lpstr>
      <vt:lpstr>Contenu de la note d’exemplaire</vt:lpstr>
      <vt:lpstr>L’établissement ne conserve plus aucun exemplaire</vt:lpstr>
      <vt:lpstr>Procédure à suivre</vt:lpstr>
      <vt:lpstr>Contenu de la note d’exemplaire</vt:lpstr>
      <vt:lpstr>Quelques Conseils pratiques</vt:lpstr>
      <vt:lpstr>Où trouver une reproduction conforme ?</vt:lpstr>
      <vt:lpstr>Cas des reproductions présentes dans un autre établissement</vt:lpstr>
      <vt:lpstr>Il n’existe pas de reproduction</vt:lpstr>
      <vt:lpstr>Il ne faut pas que les thèses perdues apparaissent dans le SIGB de l’établissement</vt:lpstr>
      <vt:lpstr>Récapitulatif</vt:lpstr>
      <vt:lpstr>Des questions ?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Signaler les thèses perdues</dc:title>
  <dc:creator>Olivier Kosinski</dc:creator>
  <cp:keywords>thèses perdues, catalogage</cp:keywords>
  <dc:description/>
  <cp:lastModifiedBy>Olivier Kosinski</cp:lastModifiedBy>
  <cp:revision>82</cp:revision>
  <dcterms:created xsi:type="dcterms:W3CDTF">2014-12-08T14:08:59Z</dcterms:created>
  <dcterms:modified xsi:type="dcterms:W3CDTF">2020-04-14T12:08:49Z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0x010100505AF35FDCA54D2FA379F261E520FD37003BA607584A07684089D0538041E4120804070802004495013D04E6D140B0554904C0AFA86A</vt:lpwstr>
  </property>
</Properties>
</file>