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1"/>
  </p:notesMasterIdLst>
  <p:sldIdLst>
    <p:sldId id="256" r:id="rId5"/>
    <p:sldId id="258" r:id="rId6"/>
    <p:sldId id="259" r:id="rId7"/>
    <p:sldId id="288" r:id="rId8"/>
    <p:sldId id="267" r:id="rId9"/>
    <p:sldId id="295" r:id="rId10"/>
    <p:sldId id="274" r:id="rId11"/>
    <p:sldId id="276" r:id="rId12"/>
    <p:sldId id="260" r:id="rId13"/>
    <p:sldId id="330" r:id="rId14"/>
    <p:sldId id="318" r:id="rId15"/>
    <p:sldId id="331" r:id="rId16"/>
    <p:sldId id="291" r:id="rId17"/>
    <p:sldId id="261" r:id="rId18"/>
    <p:sldId id="292" r:id="rId19"/>
    <p:sldId id="277" r:id="rId20"/>
    <p:sldId id="289" r:id="rId21"/>
    <p:sldId id="290" r:id="rId22"/>
    <p:sldId id="332" r:id="rId23"/>
    <p:sldId id="294" r:id="rId24"/>
    <p:sldId id="296" r:id="rId25"/>
    <p:sldId id="297" r:id="rId26"/>
    <p:sldId id="298" r:id="rId27"/>
    <p:sldId id="299" r:id="rId28"/>
    <p:sldId id="300" r:id="rId29"/>
    <p:sldId id="338" r:id="rId30"/>
    <p:sldId id="303" r:id="rId31"/>
    <p:sldId id="302" r:id="rId32"/>
    <p:sldId id="301" r:id="rId33"/>
    <p:sldId id="305" r:id="rId34"/>
    <p:sldId id="339" r:id="rId35"/>
    <p:sldId id="306" r:id="rId36"/>
    <p:sldId id="307" r:id="rId37"/>
    <p:sldId id="308" r:id="rId38"/>
    <p:sldId id="263" r:id="rId39"/>
    <p:sldId id="333" r:id="rId40"/>
    <p:sldId id="316" r:id="rId41"/>
    <p:sldId id="334" r:id="rId42"/>
    <p:sldId id="310" r:id="rId43"/>
    <p:sldId id="335" r:id="rId44"/>
    <p:sldId id="311" r:id="rId45"/>
    <p:sldId id="314" r:id="rId46"/>
    <p:sldId id="315" r:id="rId47"/>
    <p:sldId id="309" r:id="rId48"/>
    <p:sldId id="336" r:id="rId49"/>
    <p:sldId id="317" r:id="rId50"/>
    <p:sldId id="319" r:id="rId51"/>
    <p:sldId id="328" r:id="rId52"/>
    <p:sldId id="337" r:id="rId53"/>
    <p:sldId id="320" r:id="rId54"/>
    <p:sldId id="324" r:id="rId55"/>
    <p:sldId id="323" r:id="rId56"/>
    <p:sldId id="321" r:id="rId57"/>
    <p:sldId id="325" r:id="rId58"/>
    <p:sldId id="271" r:id="rId59"/>
    <p:sldId id="262" r:id="rId60"/>
    <p:sldId id="283" r:id="rId61"/>
    <p:sldId id="326" r:id="rId62"/>
    <p:sldId id="285" r:id="rId63"/>
    <p:sldId id="340" r:id="rId64"/>
    <p:sldId id="341" r:id="rId65"/>
    <p:sldId id="342" r:id="rId66"/>
    <p:sldId id="343" r:id="rId67"/>
    <p:sldId id="327" r:id="rId68"/>
    <p:sldId id="329" r:id="rId69"/>
    <p:sldId id="268" r:id="rId7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 Jestaz" initials="LJ" lastIdx="59" clrIdx="0">
    <p:extLst>
      <p:ext uri="{19B8F6BF-5375-455C-9EA6-DF929625EA0E}">
        <p15:presenceInfo xmlns:p15="http://schemas.microsoft.com/office/powerpoint/2012/main" userId="S-1-5-21-116659660-2524593236-2569697501-2259" providerId="AD"/>
      </p:ext>
    </p:extLst>
  </p:cmAuthor>
  <p:cmAuthor id="2" name="Maïté Roux" initials="MR" lastIdx="38" clrIdx="1">
    <p:extLst>
      <p:ext uri="{19B8F6BF-5375-455C-9EA6-DF929625EA0E}">
        <p15:presenceInfo xmlns:p15="http://schemas.microsoft.com/office/powerpoint/2012/main" userId="S-1-5-21-116659660-2524593236-2569697501-2847" providerId="AD"/>
      </p:ext>
    </p:extLst>
  </p:cmAuthor>
  <p:cmAuthor id="3" name="Raphaelle Poveda" initials="RP" lastIdx="1" clrIdx="2">
    <p:extLst>
      <p:ext uri="{19B8F6BF-5375-455C-9EA6-DF929625EA0E}">
        <p15:presenceInfo xmlns:p15="http://schemas.microsoft.com/office/powerpoint/2012/main" userId="S-1-5-21-116659660-2524593236-2569697501-21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2E2"/>
    <a:srgbClr val="1E2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09" autoAdjust="0"/>
    <p:restoredTop sz="82739" autoAdjust="0"/>
  </p:normalViewPr>
  <p:slideViewPr>
    <p:cSldViewPr>
      <p:cViewPr varScale="1">
        <p:scale>
          <a:sx n="93" d="100"/>
          <a:sy n="93" d="100"/>
        </p:scale>
        <p:origin x="18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tableStyles" Target="tableStyles.xml"/><Relationship Id="rId7" Type="http://schemas.openxmlformats.org/officeDocument/2006/relationships/slide" Target="slides/slide3.xml"/><Relationship Id="rId71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117C9-DC69-4474-95AE-B5B905E0C089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E5AB4-6DAB-460B-B1F2-D187681C3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216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B2254C-B2CA-47D4-BFD4-19CC24CAB27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977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31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solidFill>
                  <a:prstClr val="black"/>
                </a:solidFill>
              </a:rPr>
              <a:t>25/09/2014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0931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 noter : les microfiches vont faire l’objet d’un signalement en masse dans le Sudoc,</a:t>
            </a:r>
            <a:r>
              <a:rPr lang="fr-FR" baseline="0" dirty="0" smtClean="0"/>
              <a:t> par l’Abes.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6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 noter : les microfiches vont faire l’objet d’un signalement en masse dans le Sudoc,</a:t>
            </a:r>
            <a:r>
              <a:rPr lang="fr-FR" baseline="0" dirty="0" smtClean="0"/>
              <a:t> par l’Abes.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765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 noter : les microfiches vont faire l’objet d’un signalement en masse dans le Sudoc,</a:t>
            </a:r>
            <a:r>
              <a:rPr lang="fr-FR" baseline="0" dirty="0" smtClean="0"/>
              <a:t> par l’Abes.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9545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35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3219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36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11888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38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17879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40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5876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44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8300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45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536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9839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49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5480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55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5744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Si la reproduction se trouve dans un autre établissement, je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57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5547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Si la reproduction se trouve dans un autre établissement, je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59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51277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539A91-674E-4F70-A4A9-5F92CE3A298B}" type="slidenum">
              <a:rPr lang="fr-FR" smtClean="0"/>
              <a:pPr>
                <a:defRPr/>
              </a:pPr>
              <a:t>63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9342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539A91-674E-4F70-A4A9-5F92CE3A298B}" type="slidenum">
              <a:rPr lang="fr-FR" smtClean="0"/>
              <a:pPr>
                <a:defRPr/>
              </a:pPr>
              <a:t>66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6622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104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solidFill>
                  <a:prstClr val="black"/>
                </a:solidFill>
              </a:rPr>
              <a:t>25/09/2014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709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solidFill>
                  <a:prstClr val="black"/>
                </a:solidFill>
              </a:rPr>
              <a:t>25/09/2014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92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solidFill>
                  <a:prstClr val="black"/>
                </a:solidFill>
              </a:rPr>
              <a:t>25/09/2014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700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solidFill>
                  <a:prstClr val="black"/>
                </a:solidFill>
              </a:rPr>
              <a:t>25/09/2014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670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26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solidFill>
                  <a:prstClr val="black"/>
                </a:solidFill>
              </a:rPr>
              <a:t>25/09/2014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7844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7488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96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7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5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1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57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3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5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54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03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4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AFB5-915E-4D0A-971C-5AE5F329E906}" type="datetimeFigureOut">
              <a:rPr lang="fr-FR" smtClean="0"/>
              <a:t>15/10/2020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30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hyperlink" Target="http://moodle.abes.fr/" TargetMode="External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france.gouv.fr/affichCodeArticle.do;jsessionid=103FE093732E459709D65B6D4894E065.tplgfr28s_1?idArticle=LEGIARTI000006278875&amp;cidTexte=LEGITEXT000006069414&amp;dateTexte=20190405" TargetMode="External"/><Relationship Id="rId2" Type="http://schemas.openxmlformats.org/officeDocument/2006/relationships/hyperlink" Target="https://www.legifrance.gouv.fr/affichCodeArticle.do;jsessionid=103FE093732E459709D65B6D4894E065.tplgfr28s_1?idArticle=LEGIARTI000006278873&amp;cidTexte=LEGITEXT000006069414&amp;dateTexte=2019040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egifrance.gouv.fr/affichCodeArticle.do;jsessionid=103FE093732E459709D65B6D4894E065.tplgfr28s_1?idArticle=LEGIARTI000032860057&amp;cidTexte=LEGITEXT000006074236&amp;dateTexte=20190405" TargetMode="External"/><Relationship Id="rId5" Type="http://schemas.openxmlformats.org/officeDocument/2006/relationships/hyperlink" Target="https://www.legifrance.gouv.fr/affichCodeArticle.do?cidTexte=LEGITEXT000006074236&amp;idArticle=LEGIARTI000006845559&amp;dateTexte=&amp;categorieLien=cid" TargetMode="External"/><Relationship Id="rId4" Type="http://schemas.openxmlformats.org/officeDocument/2006/relationships/hyperlink" Target="https://www.legifrance.gouv.fr/affichCodeArticle.do?cidTexte=LEGITEXT000031366350&amp;idArticle=LEGIARTI000031367689&amp;dateTexte=&amp;categorieLien=cid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hyperlink" Target="http://documentation.abes.fr/sudoc/manuels/logiciel_winibw/scripts/index.html" TargetMode="Externa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ation.abes.fr/sudoc/regles/Catalogage/Regles_Theses_SignalementNonDeposeesTableau.pdf" TargetMode="External"/><Relationship Id="rId2" Type="http://schemas.openxmlformats.org/officeDocument/2006/relationships/hyperlink" Target="http://documentation.abes.fr/sudoc/regles/Catalogage/Regles_Theses_SignalementPerduesTableau.pdf" TargetMode="Externa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684213" y="116688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b="1" dirty="0" smtClean="0">
                <a:solidFill>
                  <a:srgbClr val="1E2B62"/>
                </a:solidFill>
              </a:rPr>
              <a:t>Nouvelles </a:t>
            </a:r>
            <a:r>
              <a:rPr lang="fr-FR" b="1" dirty="0">
                <a:solidFill>
                  <a:srgbClr val="1E2B62"/>
                </a:solidFill>
              </a:rPr>
              <a:t>consignes autour du signalement des thèses non déposées/non </a:t>
            </a:r>
            <a:r>
              <a:rPr lang="fr-FR" b="1" dirty="0" smtClean="0">
                <a:solidFill>
                  <a:srgbClr val="1E2B62"/>
                </a:solidFill>
              </a:rPr>
              <a:t>corrigées</a:t>
            </a:r>
          </a:p>
          <a:p>
            <a:pPr>
              <a:defRPr/>
            </a:pPr>
            <a:r>
              <a:rPr lang="fr-FR" b="1" dirty="0">
                <a:solidFill>
                  <a:srgbClr val="1E2B62"/>
                </a:solidFill>
              </a:rPr>
              <a:t>-</a:t>
            </a:r>
            <a:endParaRPr lang="fr-FR" b="1" dirty="0" smtClean="0">
              <a:solidFill>
                <a:srgbClr val="1E2B62"/>
              </a:solidFill>
            </a:endParaRPr>
          </a:p>
          <a:p>
            <a:pPr>
              <a:defRPr/>
            </a:pPr>
            <a:r>
              <a:rPr lang="fr-FR" b="1" dirty="0">
                <a:solidFill>
                  <a:srgbClr val="1E2B62"/>
                </a:solidFill>
              </a:rPr>
              <a:t>M</a:t>
            </a:r>
            <a:r>
              <a:rPr lang="fr-FR" b="1" dirty="0" smtClean="0">
                <a:solidFill>
                  <a:srgbClr val="1E2B62"/>
                </a:solidFill>
              </a:rPr>
              <a:t>ise </a:t>
            </a:r>
            <a:r>
              <a:rPr lang="fr-FR" b="1" dirty="0">
                <a:solidFill>
                  <a:srgbClr val="1E2B62"/>
                </a:solidFill>
              </a:rPr>
              <a:t>à jour des consignes de signalement des thèses </a:t>
            </a:r>
            <a:r>
              <a:rPr lang="fr-FR" b="1" dirty="0" smtClean="0">
                <a:solidFill>
                  <a:srgbClr val="1E2B62"/>
                </a:solidFill>
              </a:rPr>
              <a:t>perdues/incommunicables</a:t>
            </a:r>
            <a:endParaRPr lang="fr-FR" b="1" dirty="0">
              <a:solidFill>
                <a:srgbClr val="1E2B62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79" y="6143068"/>
            <a:ext cx="900156" cy="6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r="18012"/>
          <a:stretch/>
        </p:blipFill>
        <p:spPr bwMode="auto">
          <a:xfrm>
            <a:off x="0" y="195671"/>
            <a:ext cx="9144000" cy="64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149879" y="2963411"/>
            <a:ext cx="420609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Description</a:t>
            </a:r>
            <a:endParaRPr lang="fr-FR" dirty="0" smtClean="0">
              <a:solidFill>
                <a:schemeClr val="tx2"/>
              </a:solidFill>
            </a:endParaRPr>
          </a:p>
          <a:p>
            <a:pPr algn="just"/>
            <a:r>
              <a:rPr lang="fr-FR" sz="1600" dirty="0"/>
              <a:t>Présentation des consignes relatives au signalement, dans le </a:t>
            </a:r>
            <a:r>
              <a:rPr lang="fr-FR" sz="1600" dirty="0" err="1"/>
              <a:t>Sudoc</a:t>
            </a:r>
            <a:r>
              <a:rPr lang="fr-FR" sz="1600" dirty="0"/>
              <a:t>, des thèses de doctorat non déposées ou non corrigées. Mise à jour des consignes relatives au signalement des thèses perdues, détruites ou incommunicables (consignes diffusées en février 2020 et présentées lors d'un précédent </a:t>
            </a:r>
            <a:r>
              <a:rPr lang="fr-FR" sz="1600" dirty="0" err="1"/>
              <a:t>J.e</a:t>
            </a:r>
            <a:r>
              <a:rPr lang="fr-FR" sz="1600" dirty="0"/>
              <a:t>-cours</a:t>
            </a:r>
            <a:r>
              <a:rPr lang="fr-FR" sz="1600" dirty="0" smtClean="0"/>
              <a:t>).</a:t>
            </a:r>
            <a:endParaRPr lang="fr-FR" sz="1600" dirty="0"/>
          </a:p>
        </p:txBody>
      </p:sp>
      <p:sp>
        <p:nvSpPr>
          <p:cNvPr id="36" name="Rectangle 35"/>
          <p:cNvSpPr/>
          <p:nvPr/>
        </p:nvSpPr>
        <p:spPr>
          <a:xfrm>
            <a:off x="4755953" y="2998251"/>
            <a:ext cx="410445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Public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 smtClean="0"/>
              <a:t>Personnels chargés du signalement des thèses dans le Sudoc.</a:t>
            </a:r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/>
          </a:p>
        </p:txBody>
      </p:sp>
      <p:sp>
        <p:nvSpPr>
          <p:cNvPr id="37" name="Rectangle 36"/>
          <p:cNvSpPr/>
          <p:nvPr/>
        </p:nvSpPr>
        <p:spPr>
          <a:xfrm>
            <a:off x="-72516" y="5477743"/>
            <a:ext cx="885698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chemeClr val="tx2"/>
                </a:solidFill>
              </a:rPr>
              <a:t>Intervenants</a:t>
            </a:r>
          </a:p>
          <a:p>
            <a:pPr algn="ctr"/>
            <a:r>
              <a:rPr lang="fr-FR" sz="1600" dirty="0" smtClean="0"/>
              <a:t>Maïté Roux, responsable du Service des Thèses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15615" y="6141204"/>
            <a:ext cx="7200801" cy="600164"/>
          </a:xfrm>
          <a:prstGeom prst="rect">
            <a:avLst/>
          </a:prstGeom>
          <a:solidFill>
            <a:srgbClr val="E2E2E2"/>
          </a:solidFill>
        </p:spPr>
        <p:txBody>
          <a:bodyPr wrap="square">
            <a:spAutoFit/>
          </a:bodyPr>
          <a:lstStyle/>
          <a:p>
            <a:pPr algn="ctr"/>
            <a:r>
              <a:rPr lang="fr-FR" sz="1100" dirty="0" smtClean="0"/>
              <a:t>La formation débutera à 11h, merci de votre patience…</a:t>
            </a:r>
            <a:r>
              <a:rPr lang="fr-FR" sz="1100" dirty="0"/>
              <a:t/>
            </a:r>
            <a:br>
              <a:rPr lang="fr-FR" sz="1100" dirty="0"/>
            </a:br>
            <a:r>
              <a:rPr lang="fr-FR" sz="1100" u="sng" dirty="0"/>
              <a:t>Attention :</a:t>
            </a:r>
            <a:r>
              <a:rPr lang="fr-FR" sz="1100" dirty="0"/>
              <a:t> </a:t>
            </a:r>
            <a:r>
              <a:rPr lang="fr-FR" sz="1100" dirty="0" smtClean="0"/>
              <a:t>La </a:t>
            </a:r>
            <a:r>
              <a:rPr lang="fr-FR" sz="1100" dirty="0"/>
              <a:t>session sera enregistrée afin d'être diffusée sur notre </a:t>
            </a:r>
            <a:r>
              <a:rPr lang="fr-FR" sz="1100" dirty="0" smtClean="0"/>
              <a:t>plateforme d'autoformation </a:t>
            </a:r>
            <a:r>
              <a:rPr lang="fr-FR" sz="1100" dirty="0" smtClean="0">
                <a:hlinkClick r:id="rId4"/>
              </a:rPr>
              <a:t>http://moodle.abes.fr</a:t>
            </a:r>
            <a:r>
              <a:rPr lang="fr-FR" sz="1100" dirty="0" smtClean="0"/>
              <a:t>.</a:t>
            </a:r>
            <a:br>
              <a:rPr lang="fr-FR" sz="1100" dirty="0" smtClean="0"/>
            </a:br>
            <a:r>
              <a:rPr lang="fr-FR" sz="1100" dirty="0" smtClean="0"/>
              <a:t>En </a:t>
            </a:r>
            <a:r>
              <a:rPr lang="fr-FR" sz="1100" dirty="0"/>
              <a:t>rejoignant cette session, vous consentez à ces enregistrements.</a:t>
            </a:r>
          </a:p>
        </p:txBody>
      </p:sp>
      <p:pic>
        <p:nvPicPr>
          <p:cNvPr id="1038" name="Picture 14" descr="Calames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52" r="25272"/>
          <a:stretch/>
        </p:blipFill>
        <p:spPr bwMode="auto">
          <a:xfrm>
            <a:off x="9180512" y="2204864"/>
            <a:ext cx="699601" cy="70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Sudoc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4" r="24717"/>
          <a:stretch/>
        </p:blipFill>
        <p:spPr bwMode="auto">
          <a:xfrm>
            <a:off x="8366789" y="6093296"/>
            <a:ext cx="731938" cy="70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Star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34" r="28608"/>
          <a:stretch/>
        </p:blipFill>
        <p:spPr bwMode="auto">
          <a:xfrm>
            <a:off x="9252520" y="2996952"/>
            <a:ext cx="594498" cy="708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STEP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6" r="24039"/>
          <a:stretch/>
        </p:blipFill>
        <p:spPr bwMode="auto">
          <a:xfrm>
            <a:off x="9180512" y="3717032"/>
            <a:ext cx="728946" cy="701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Webstats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6" r="22051"/>
          <a:stretch/>
        </p:blipFill>
        <p:spPr bwMode="auto">
          <a:xfrm>
            <a:off x="9180512" y="4418299"/>
            <a:ext cx="808487" cy="705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6536" y="5272532"/>
            <a:ext cx="1390650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2520" y="6152112"/>
            <a:ext cx="560039" cy="590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536" y="908720"/>
            <a:ext cx="2044977" cy="68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15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68960"/>
            <a:ext cx="7772400" cy="175840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MISE A JOUR DES CONSIGNES RELATIVES AU SIGNALEMENT DES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Thèses PERDUES OU détruites</a:t>
            </a: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98757" y="5445224"/>
            <a:ext cx="7772400" cy="72008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Définitions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35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Les thèses perdues, détruites, incommunicables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dirty="0" smtClean="0"/>
              <a:t>Les thèses perdues sont les thèses dont l'établissement </a:t>
            </a:r>
            <a:r>
              <a:rPr lang="fr-FR" dirty="0"/>
              <a:t>de soutenance a possédé </a:t>
            </a:r>
            <a:r>
              <a:rPr lang="fr-FR" u="sng" dirty="0"/>
              <a:t>au moins un exemplaire</a:t>
            </a:r>
            <a:r>
              <a:rPr lang="fr-FR" dirty="0"/>
              <a:t> qui, par la suite, a été soit égaré, soit </a:t>
            </a:r>
            <a:r>
              <a:rPr lang="fr-FR" dirty="0" smtClean="0"/>
              <a:t>détérioré au point d’empêcher sa communication, soit détruit </a:t>
            </a:r>
            <a:r>
              <a:rPr lang="fr-FR" dirty="0"/>
              <a:t>dans un sinistre (inondation, incendie, pollution, contamination, etc.). </a:t>
            </a: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La </a:t>
            </a:r>
            <a:r>
              <a:rPr lang="fr-FR" dirty="0"/>
              <a:t>présence du document dans les collections est attestée par un fantôme en rayon, une trace dans le </a:t>
            </a:r>
            <a:r>
              <a:rPr lang="fr-FR" dirty="0" smtClean="0"/>
              <a:t>SGB</a:t>
            </a:r>
            <a:r>
              <a:rPr lang="fr-FR" dirty="0" smtClean="0"/>
              <a:t>, dans le </a:t>
            </a:r>
            <a:r>
              <a:rPr lang="fr-FR" dirty="0" err="1" smtClean="0"/>
              <a:t>Sudoc</a:t>
            </a:r>
            <a:r>
              <a:rPr lang="fr-FR" dirty="0"/>
              <a:t>,</a:t>
            </a:r>
            <a:r>
              <a:rPr lang="fr-FR" dirty="0" smtClean="0"/>
              <a:t> </a:t>
            </a:r>
            <a:r>
              <a:rPr lang="fr-FR" dirty="0"/>
              <a:t>dans un registre </a:t>
            </a:r>
            <a:r>
              <a:rPr lang="fr-FR" dirty="0" smtClean="0"/>
              <a:t>papier ou un inventaire, ou par l’existence d’une reproduction conforme.</a:t>
            </a:r>
          </a:p>
          <a:p>
            <a:pPr marL="0" indent="0" algn="just">
              <a:buNone/>
            </a:pPr>
            <a:r>
              <a:rPr lang="fr-FR" b="1" u="sng" dirty="0" smtClean="0"/>
              <a:t>Le dépôt a bien été fait et signalé.</a:t>
            </a:r>
          </a:p>
        </p:txBody>
      </p:sp>
    </p:spTree>
    <p:extLst>
      <p:ext uri="{BB962C8B-B14F-4D97-AF65-F5344CB8AC3E}">
        <p14:creationId xmlns:p14="http://schemas.microsoft.com/office/powerpoint/2010/main" val="226089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68960"/>
            <a:ext cx="7772400" cy="175840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MISE A JOUR DES CONSIGNES RELATIVES AU SIGNALEMENT DES Thèses PERDUES OU détruites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98757" y="5445224"/>
            <a:ext cx="7772400" cy="72008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Rappel de la procédure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19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Que doit faire l’établissement de soutenance en cas de perte ou destruction d’une thèse ?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/>
              <a:t>Récupérer, si possible, un exemplaire </a:t>
            </a:r>
            <a:r>
              <a:rPr lang="fr-FR" dirty="0" smtClean="0"/>
              <a:t>de la thèse originelle </a:t>
            </a:r>
            <a:r>
              <a:rPr lang="fr-FR" sz="2800" dirty="0" smtClean="0"/>
              <a:t>(auprès d’un autre établissement, du docteur, du directeur de thèse)</a:t>
            </a:r>
          </a:p>
          <a:p>
            <a:r>
              <a:rPr lang="fr-FR" dirty="0" smtClean="0"/>
              <a:t>OU proposer aux lecteurs une </a:t>
            </a:r>
            <a:r>
              <a:rPr lang="fr-FR" b="1" dirty="0" smtClean="0"/>
              <a:t>reproduction conforme (contenu strictement identique, support identique ou différent)</a:t>
            </a:r>
          </a:p>
          <a:p>
            <a:r>
              <a:rPr lang="fr-FR" b="1" dirty="0" smtClean="0">
                <a:solidFill>
                  <a:srgbClr val="00B050"/>
                </a:solidFill>
              </a:rPr>
              <a:t>NE PAS SUPPRIMER </a:t>
            </a:r>
            <a:r>
              <a:rPr lang="fr-FR" b="1" dirty="0" smtClean="0"/>
              <a:t>la notice bibliographique </a:t>
            </a:r>
            <a:r>
              <a:rPr lang="fr-FR" b="1" u="sng" dirty="0" smtClean="0"/>
              <a:t>de la version originelle </a:t>
            </a:r>
            <a:r>
              <a:rPr lang="fr-FR" b="1" dirty="0" smtClean="0"/>
              <a:t>dans </a:t>
            </a:r>
            <a:r>
              <a:rPr lang="fr-FR" b="1" dirty="0" err="1" smtClean="0"/>
              <a:t>WinIBW</a:t>
            </a:r>
            <a:endParaRPr lang="fr-FR" b="1" dirty="0" smtClean="0"/>
          </a:p>
          <a:p>
            <a:r>
              <a:rPr lang="fr-FR" b="1" dirty="0" smtClean="0">
                <a:solidFill>
                  <a:srgbClr val="00B050"/>
                </a:solidFill>
              </a:rPr>
              <a:t>NE PAS SUPPRIMER </a:t>
            </a:r>
            <a:r>
              <a:rPr lang="fr-FR" b="1" dirty="0" smtClean="0"/>
              <a:t>le dernier exemplaire </a:t>
            </a:r>
            <a:r>
              <a:rPr lang="fr-FR" b="1" u="sng" dirty="0" smtClean="0"/>
              <a:t>de la version originelle</a:t>
            </a:r>
            <a:r>
              <a:rPr lang="fr-FR" dirty="0" smtClean="0"/>
              <a:t> </a:t>
            </a:r>
            <a:r>
              <a:rPr lang="fr-FR" sz="2600" dirty="0" smtClean="0"/>
              <a:t>(même s’il est devenu incommunicable ou a été détruit)</a:t>
            </a:r>
          </a:p>
        </p:txBody>
      </p:sp>
    </p:spTree>
    <p:extLst>
      <p:ext uri="{BB962C8B-B14F-4D97-AF65-F5344CB8AC3E}">
        <p14:creationId xmlns:p14="http://schemas.microsoft.com/office/powerpoint/2010/main" val="82509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177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Signaler les thèses perdues </a:t>
            </a:r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à partir d’une reproduction conforme - procédure 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(1)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r>
              <a:rPr lang="fr-FR" b="1" dirty="0" smtClean="0"/>
              <a:t>Acquérir</a:t>
            </a:r>
            <a:r>
              <a:rPr lang="fr-FR" dirty="0" smtClean="0"/>
              <a:t> une </a:t>
            </a:r>
            <a:r>
              <a:rPr lang="fr-FR" u="sng" dirty="0" smtClean="0"/>
              <a:t>reproduction conforme</a:t>
            </a:r>
            <a:endParaRPr lang="fr-FR" b="1" dirty="0" smtClean="0"/>
          </a:p>
          <a:p>
            <a:r>
              <a:rPr lang="fr-FR" b="1" dirty="0" smtClean="0"/>
              <a:t>Signaler</a:t>
            </a:r>
            <a:r>
              <a:rPr lang="fr-FR" dirty="0" smtClean="0"/>
              <a:t> et </a:t>
            </a:r>
            <a:r>
              <a:rPr lang="fr-FR" b="1" dirty="0" err="1" smtClean="0"/>
              <a:t>exemplariser</a:t>
            </a:r>
            <a:r>
              <a:rPr lang="fr-FR" dirty="0" smtClean="0"/>
              <a:t> </a:t>
            </a:r>
            <a:r>
              <a:rPr lang="fr-FR" u="sng" dirty="0" smtClean="0"/>
              <a:t>la reproduction </a:t>
            </a:r>
            <a:r>
              <a:rPr lang="fr-FR" dirty="0" smtClean="0"/>
              <a:t>dans </a:t>
            </a:r>
            <a:r>
              <a:rPr lang="fr-FR" dirty="0" err="1" smtClean="0"/>
              <a:t>WinIBW</a:t>
            </a:r>
            <a:r>
              <a:rPr lang="fr-FR" dirty="0" smtClean="0"/>
              <a:t> : </a:t>
            </a:r>
            <a:r>
              <a:rPr lang="fr-FR" sz="2800" i="1" dirty="0" smtClean="0"/>
              <a:t>partir de la notice originelle et utiliser les </a:t>
            </a:r>
            <a:r>
              <a:rPr lang="fr-FR" sz="2800" b="1" i="1" dirty="0" smtClean="0"/>
              <a:t>scripts</a:t>
            </a:r>
            <a:r>
              <a:rPr lang="fr-FR" sz="2800" i="1" dirty="0" smtClean="0"/>
              <a:t> pour créer la notice de reproduction</a:t>
            </a:r>
            <a:endParaRPr lang="fr-FR" i="1" dirty="0" smtClean="0"/>
          </a:p>
          <a:p>
            <a:pPr algn="just"/>
            <a:r>
              <a:rPr lang="fr-FR" b="1" u="sng" dirty="0" smtClean="0">
                <a:solidFill>
                  <a:srgbClr val="00B050"/>
                </a:solidFill>
              </a:rPr>
              <a:t>Si la version originelle de la thèse n’a jamais été signalée dans le </a:t>
            </a:r>
            <a:r>
              <a:rPr lang="fr-FR" b="1" u="sng" dirty="0" err="1" smtClean="0">
                <a:solidFill>
                  <a:srgbClr val="00B050"/>
                </a:solidFill>
              </a:rPr>
              <a:t>Sudoc</a:t>
            </a:r>
            <a:r>
              <a:rPr lang="fr-FR" b="1" u="sng" dirty="0" smtClean="0">
                <a:solidFill>
                  <a:srgbClr val="00B050"/>
                </a:solidFill>
              </a:rPr>
              <a:t> </a:t>
            </a:r>
            <a:r>
              <a:rPr lang="fr-FR" b="1" dirty="0" smtClean="0">
                <a:solidFill>
                  <a:srgbClr val="00B050"/>
                </a:solidFill>
              </a:rPr>
              <a:t>: signaler </a:t>
            </a:r>
            <a:r>
              <a:rPr lang="fr-FR" b="1" dirty="0">
                <a:solidFill>
                  <a:srgbClr val="00B050"/>
                </a:solidFill>
              </a:rPr>
              <a:t>la version originelle à partir de l’exemplaire </a:t>
            </a:r>
            <a:r>
              <a:rPr lang="fr-FR" b="1" dirty="0" smtClean="0">
                <a:solidFill>
                  <a:srgbClr val="00B050"/>
                </a:solidFill>
              </a:rPr>
              <a:t>détérioré de la thèse OU de sa reproduction</a:t>
            </a:r>
            <a:endParaRPr lang="fr-FR" dirty="0" smtClean="0"/>
          </a:p>
          <a:p>
            <a:pPr algn="just"/>
            <a:r>
              <a:rPr lang="fr-FR" dirty="0" smtClean="0"/>
              <a:t>Faire les </a:t>
            </a:r>
            <a:r>
              <a:rPr lang="fr-FR" b="1" dirty="0" smtClean="0"/>
              <a:t>liens</a:t>
            </a:r>
            <a:r>
              <a:rPr lang="fr-FR" dirty="0" smtClean="0"/>
              <a:t> (456/455) entre la notice de la thèse originelle et la notice de reproduction</a:t>
            </a:r>
          </a:p>
        </p:txBody>
      </p:sp>
    </p:spTree>
    <p:extLst>
      <p:ext uri="{BB962C8B-B14F-4D97-AF65-F5344CB8AC3E}">
        <p14:creationId xmlns:p14="http://schemas.microsoft.com/office/powerpoint/2010/main" val="272653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177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Signaler les thèses perdues à partir d’une 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reproduction conforme </a:t>
            </a:r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- procédure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 (2)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1776" y="1556792"/>
            <a:ext cx="7998656" cy="4896544"/>
          </a:xfrm>
        </p:spPr>
        <p:txBody>
          <a:bodyPr>
            <a:normAutofit/>
          </a:bodyPr>
          <a:lstStyle/>
          <a:p>
            <a:r>
              <a:rPr lang="fr-FR" b="1" dirty="0" smtClean="0"/>
              <a:t>Conserver le dernier exemplaire de la notice de version originelle OU recréer un exemplaire</a:t>
            </a:r>
            <a:r>
              <a:rPr lang="fr-FR" dirty="0" smtClean="0"/>
              <a:t> si le dernier exemplaire a été supprimé </a:t>
            </a:r>
            <a:r>
              <a:rPr lang="fr-FR" sz="2400" dirty="0" smtClean="0"/>
              <a:t>(pour permettre la visibilité de la thèse dans le </a:t>
            </a:r>
            <a:r>
              <a:rPr lang="fr-FR" sz="2400" dirty="0" err="1" smtClean="0"/>
              <a:t>Sudoc</a:t>
            </a:r>
            <a:r>
              <a:rPr lang="fr-FR" sz="2400" dirty="0" smtClean="0"/>
              <a:t> et dans theses.fr)</a:t>
            </a:r>
          </a:p>
          <a:p>
            <a:endParaRPr lang="fr-FR" b="1" dirty="0"/>
          </a:p>
          <a:p>
            <a:r>
              <a:rPr lang="fr-FR" b="1" dirty="0" smtClean="0"/>
              <a:t>Ajouter </a:t>
            </a:r>
            <a:r>
              <a:rPr lang="fr-FR" b="1" dirty="0"/>
              <a:t>une note d’exemplaire E316 à l’exemplaire de la </a:t>
            </a:r>
            <a:r>
              <a:rPr lang="fr-FR" b="1" u="sng" dirty="0"/>
              <a:t>notice originelle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163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2912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Signaler les thèses 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perdues à partir d’une </a:t>
            </a:r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reproduction 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conforme </a:t>
            </a:r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- procédure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 (3)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040560"/>
          </a:xfrm>
        </p:spPr>
        <p:txBody>
          <a:bodyPr>
            <a:normAutofit fontScale="92500"/>
          </a:bodyPr>
          <a:lstStyle/>
          <a:p>
            <a:r>
              <a:rPr lang="fr-FR" b="1" dirty="0"/>
              <a:t>Structuration de la note d’exemplaire E316 sous la notice de la thèse originelle :</a:t>
            </a:r>
            <a:endParaRPr lang="fr-FR" b="1" u="sng" dirty="0"/>
          </a:p>
          <a:p>
            <a:pPr marL="0" indent="0">
              <a:buNone/>
            </a:pPr>
            <a:endParaRPr lang="fr-FR" u="sng" dirty="0"/>
          </a:p>
          <a:p>
            <a:pPr marL="0" indent="0" algn="just">
              <a:buNone/>
            </a:pPr>
            <a:r>
              <a:rPr lang="fr-FR" b="1" dirty="0">
                <a:solidFill>
                  <a:srgbClr val="0070C0"/>
                </a:solidFill>
              </a:rPr>
              <a:t>$a : </a:t>
            </a:r>
            <a:r>
              <a:rPr lang="fr-FR" dirty="0"/>
              <a:t>signaler l'absence ou l'incommunicabilité de l'exemplaire, la cause, ainsi que la date du sinistre qui a causé l'indisponibilité ou la date à laquelle la perte de l'exemplaire a été constatée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70C0"/>
                </a:solidFill>
              </a:rPr>
              <a:t>$u </a:t>
            </a:r>
            <a:r>
              <a:rPr lang="fr-FR" dirty="0"/>
              <a:t>et </a:t>
            </a:r>
            <a:r>
              <a:rPr lang="fr-FR" b="1" dirty="0">
                <a:solidFill>
                  <a:srgbClr val="0070C0"/>
                </a:solidFill>
              </a:rPr>
              <a:t>$2 </a:t>
            </a:r>
            <a:r>
              <a:rPr lang="fr-FR" dirty="0"/>
              <a:t>: renvoyer vers la notice d’une reproduction conforme </a:t>
            </a:r>
            <a:r>
              <a:rPr lang="fr-FR" dirty="0" smtClean="0"/>
              <a:t>qui </a:t>
            </a:r>
            <a:r>
              <a:rPr lang="fr-FR" dirty="0"/>
              <a:t>remplace </a:t>
            </a:r>
            <a:r>
              <a:rPr lang="fr-FR" dirty="0" smtClean="0"/>
              <a:t>la </a:t>
            </a:r>
            <a:r>
              <a:rPr lang="fr-FR" dirty="0"/>
              <a:t>thèse originelle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5989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La note d’exemplaire renvoie à une reproduction conforme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472608"/>
          </a:xfrm>
        </p:spPr>
        <p:txBody>
          <a:bodyPr>
            <a:normAutofit/>
          </a:bodyPr>
          <a:lstStyle/>
          <a:p>
            <a:r>
              <a:rPr lang="fr-FR" b="1" dirty="0"/>
              <a:t>En cas de sinistre </a:t>
            </a:r>
            <a:r>
              <a:rPr lang="fr-FR" dirty="0" smtClean="0"/>
              <a:t> </a:t>
            </a:r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manquant/incommunicable </a:t>
            </a:r>
            <a:r>
              <a:rPr lang="fr-FR" i="1" dirty="0"/>
              <a:t>[choisir l'une des deux mentions]</a:t>
            </a:r>
            <a:r>
              <a:rPr lang="fr-FR" dirty="0"/>
              <a:t> depuis </a:t>
            </a:r>
            <a:r>
              <a:rPr lang="fr-FR" i="1" dirty="0"/>
              <a:t>AAAA</a:t>
            </a:r>
            <a:r>
              <a:rPr lang="fr-FR" dirty="0"/>
              <a:t>, pour cause de </a:t>
            </a:r>
            <a:r>
              <a:rPr lang="fr-FR" dirty="0" smtClean="0"/>
              <a:t>….</a:t>
            </a:r>
            <a:r>
              <a:rPr lang="fr-FR" b="1" i="1" dirty="0" smtClean="0">
                <a:solidFill>
                  <a:srgbClr val="0070C0"/>
                </a:solidFill>
              </a:rPr>
              <a:t>$</a:t>
            </a:r>
            <a:r>
              <a:rPr lang="fr-FR" b="1" i="1" dirty="0" err="1">
                <a:solidFill>
                  <a:srgbClr val="0070C0"/>
                </a:solidFill>
              </a:rPr>
              <a:t>u</a:t>
            </a:r>
            <a:r>
              <a:rPr lang="fr-FR" i="1" dirty="0" err="1"/>
              <a:t>lien</a:t>
            </a:r>
            <a:r>
              <a:rPr lang="fr-FR" i="1" dirty="0"/>
              <a:t> vers la notice Sudoc de la reproduction </a:t>
            </a:r>
            <a:r>
              <a:rPr lang="fr-FR" i="1" dirty="0" smtClean="0"/>
              <a:t>conforme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la </a:t>
            </a:r>
            <a:r>
              <a:rPr lang="fr-FR" dirty="0"/>
              <a:t>r</a:t>
            </a:r>
            <a:r>
              <a:rPr lang="fr-FR" dirty="0" smtClean="0"/>
              <a:t>eproduction conforme</a:t>
            </a:r>
            <a:endParaRPr lang="fr-FR" dirty="0"/>
          </a:p>
          <a:p>
            <a:pPr marL="400050" lvl="1" indent="0">
              <a:buNone/>
            </a:pPr>
            <a:endParaRPr lang="fr-FR" dirty="0" smtClean="0"/>
          </a:p>
          <a:p>
            <a:pPr marL="400050" lvl="1" indent="0">
              <a:buNone/>
            </a:pPr>
            <a:r>
              <a:rPr lang="fr-FR" i="1" dirty="0" smtClean="0">
                <a:solidFill>
                  <a:schemeClr val="accent2"/>
                </a:solidFill>
              </a:rPr>
              <a:t>Exemple : </a:t>
            </a:r>
          </a:p>
          <a:p>
            <a:pPr marL="400050" lvl="1" indent="0">
              <a:buNone/>
            </a:pPr>
            <a:r>
              <a:rPr lang="fr-FR" b="1" dirty="0">
                <a:solidFill>
                  <a:srgbClr val="00B050"/>
                </a:solidFill>
              </a:rPr>
              <a:t>E316</a:t>
            </a:r>
            <a:r>
              <a:rPr lang="fr-FR" dirty="0"/>
              <a:t> </a:t>
            </a:r>
            <a:r>
              <a:rPr lang="fr-FR" dirty="0">
                <a:solidFill>
                  <a:srgbClr val="0070C0"/>
                </a:solidFill>
              </a:rPr>
              <a:t>##</a:t>
            </a: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incommunicable depuis 2015, pour cause </a:t>
            </a:r>
            <a:r>
              <a:rPr lang="fr-FR" dirty="0" smtClean="0"/>
              <a:t>d'inondation. </a:t>
            </a: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 smtClean="0">
                <a:solidFill>
                  <a:srgbClr val="0070C0"/>
                </a:solidFill>
              </a:rPr>
              <a:t>u</a:t>
            </a:r>
            <a:r>
              <a:rPr lang="fr-FR" dirty="0" err="1" smtClean="0"/>
              <a:t>http</a:t>
            </a:r>
            <a:r>
              <a:rPr lang="fr-FR" dirty="0"/>
              <a:t>://</a:t>
            </a:r>
            <a:r>
              <a:rPr lang="fr-FR" dirty="0" smtClean="0"/>
              <a:t>www.sudoc.fr/10720858X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la reproduction </a:t>
            </a:r>
            <a:r>
              <a:rPr lang="fr-FR" dirty="0"/>
              <a:t>conforme</a:t>
            </a:r>
          </a:p>
          <a:p>
            <a:pPr marL="400050" lvl="1" indent="0">
              <a:buNone/>
            </a:pP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" y="3827992"/>
            <a:ext cx="9144000" cy="1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94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La note d’exemplaire renvoie à une reproduction 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conforme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184576"/>
          </a:xfrm>
        </p:spPr>
        <p:txBody>
          <a:bodyPr>
            <a:normAutofit/>
          </a:bodyPr>
          <a:lstStyle/>
          <a:p>
            <a:r>
              <a:rPr lang="fr-FR" b="1" dirty="0" smtClean="0"/>
              <a:t>En </a:t>
            </a:r>
            <a:r>
              <a:rPr lang="fr-FR" b="1" dirty="0"/>
              <a:t>cas de </a:t>
            </a:r>
            <a:r>
              <a:rPr lang="fr-FR" b="1" dirty="0" smtClean="0"/>
              <a:t>perte</a:t>
            </a:r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 smtClean="0">
                <a:solidFill>
                  <a:srgbClr val="0070C0"/>
                </a:solidFill>
              </a:rPr>
              <a:t>a</a:t>
            </a:r>
            <a:r>
              <a:rPr lang="fr-FR" dirty="0" err="1" smtClean="0"/>
              <a:t>Exemplaire</a:t>
            </a:r>
            <a:r>
              <a:rPr lang="fr-FR" dirty="0" smtClean="0"/>
              <a:t> </a:t>
            </a:r>
            <a:r>
              <a:rPr lang="fr-FR" dirty="0"/>
              <a:t>manquant [constaté en </a:t>
            </a:r>
            <a:r>
              <a:rPr lang="fr-FR" i="1" dirty="0"/>
              <a:t>AAAA</a:t>
            </a:r>
            <a:r>
              <a:rPr lang="fr-FR" dirty="0" smtClean="0"/>
              <a:t>].</a:t>
            </a:r>
            <a:r>
              <a:rPr lang="fr-FR" b="1" i="1" dirty="0" smtClean="0">
                <a:solidFill>
                  <a:srgbClr val="0070C0"/>
                </a:solidFill>
              </a:rPr>
              <a:t>$</a:t>
            </a:r>
            <a:r>
              <a:rPr lang="fr-FR" b="1" i="1" dirty="0" err="1">
                <a:solidFill>
                  <a:srgbClr val="0070C0"/>
                </a:solidFill>
              </a:rPr>
              <a:t>u</a:t>
            </a:r>
            <a:r>
              <a:rPr lang="fr-FR" i="1" dirty="0" err="1"/>
              <a:t>lien</a:t>
            </a:r>
            <a:r>
              <a:rPr lang="fr-FR" i="1" dirty="0"/>
              <a:t> vers la notice Sudoc de la reproduction </a:t>
            </a:r>
            <a:r>
              <a:rPr lang="fr-FR" i="1" dirty="0" smtClean="0"/>
              <a:t>conforme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la reproduction </a:t>
            </a:r>
            <a:r>
              <a:rPr lang="fr-FR" dirty="0"/>
              <a:t>conforme</a:t>
            </a:r>
            <a:r>
              <a:rPr lang="fr-FR" dirty="0" smtClean="0"/>
              <a:t>.</a:t>
            </a:r>
          </a:p>
          <a:p>
            <a:pPr marL="400050" lvl="1" indent="0">
              <a:buNone/>
            </a:pPr>
            <a:endParaRPr lang="fr-FR" dirty="0" smtClean="0"/>
          </a:p>
          <a:p>
            <a:pPr marL="400050" lvl="1" indent="0">
              <a:buNone/>
            </a:pPr>
            <a:r>
              <a:rPr lang="fr-FR" dirty="0" smtClean="0">
                <a:solidFill>
                  <a:schemeClr val="accent2"/>
                </a:solidFill>
              </a:rPr>
              <a:t>Exemple :</a:t>
            </a:r>
            <a:endParaRPr lang="fr-FR" dirty="0">
              <a:solidFill>
                <a:schemeClr val="accent2"/>
              </a:solidFill>
            </a:endParaRPr>
          </a:p>
          <a:p>
            <a:pPr marL="400050" lvl="1" indent="0">
              <a:buNone/>
            </a:pPr>
            <a:r>
              <a:rPr lang="fr-FR" b="1" dirty="0">
                <a:solidFill>
                  <a:srgbClr val="00B050"/>
                </a:solidFill>
              </a:rPr>
              <a:t>E316</a:t>
            </a:r>
            <a:r>
              <a:rPr lang="fr-FR" dirty="0"/>
              <a:t> </a:t>
            </a:r>
            <a:r>
              <a:rPr lang="fr-FR" dirty="0">
                <a:solidFill>
                  <a:srgbClr val="0070C0"/>
                </a:solidFill>
              </a:rPr>
              <a:t>##</a:t>
            </a: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 [constaté en 2014</a:t>
            </a:r>
            <a:r>
              <a:rPr lang="fr-FR" dirty="0" smtClean="0"/>
              <a:t>].</a:t>
            </a: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u</a:t>
            </a:r>
            <a:r>
              <a:rPr lang="fr-FR" dirty="0" err="1"/>
              <a:t>http</a:t>
            </a:r>
            <a:r>
              <a:rPr lang="fr-FR" dirty="0"/>
              <a:t>://</a:t>
            </a:r>
            <a:r>
              <a:rPr lang="fr-FR" dirty="0" smtClean="0"/>
              <a:t>www.sudoc.fr/PPN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la reproduction </a:t>
            </a:r>
            <a:r>
              <a:rPr lang="fr-FR" dirty="0"/>
              <a:t>conforme</a:t>
            </a:r>
            <a:endParaRPr lang="fr-FR" b="1" dirty="0"/>
          </a:p>
          <a:p>
            <a:pPr marL="40005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203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68960"/>
            <a:ext cx="7772400" cy="175840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MISE A JOUR DES CONSIGNES RELATIVES AU SIGNALEMENT DES Thèses PERDUES OU détruites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98757" y="5445224"/>
            <a:ext cx="7772400" cy="72008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fr-FR">
                <a:solidFill>
                  <a:schemeClr val="accent2">
                    <a:lumMod val="75000"/>
                  </a:schemeClr>
                </a:solidFill>
              </a:rPr>
              <a:t>Nouveauté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fr-FR">
                <a:solidFill>
                  <a:schemeClr val="accent2">
                    <a:lumMod val="75000"/>
                  </a:schemeClr>
                </a:solidFill>
              </a:rPr>
              <a:t> : 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signaler les thèses perdues à partir d’une autre version de la thèse – Cas général</a:t>
            </a:r>
          </a:p>
        </p:txBody>
      </p:sp>
    </p:spTree>
    <p:extLst>
      <p:ext uri="{BB962C8B-B14F-4D97-AF65-F5344CB8AC3E}">
        <p14:creationId xmlns:p14="http://schemas.microsoft.com/office/powerpoint/2010/main" val="161655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4000" b="1" cap="al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455639" y="1124744"/>
            <a:ext cx="8364833" cy="4310608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L’archivage et le signalement des thèses de doctorat : une obligation réglementaire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Mise à jour des consignes relatives au signalement des thèses perdues/détruites</a:t>
            </a:r>
          </a:p>
          <a:p>
            <a:pPr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Signalement des thèses non corrigées</a:t>
            </a:r>
          </a:p>
          <a:p>
            <a:pPr>
              <a:defRPr/>
            </a:pPr>
            <a:r>
              <a:rPr lang="fr-FR" dirty="0" smtClean="0">
                <a:solidFill>
                  <a:schemeClr val="accent6"/>
                </a:solidFill>
                <a:latin typeface="+mj-lt"/>
                <a:ea typeface="+mj-ea"/>
                <a:cs typeface="+mj-cs"/>
              </a:rPr>
              <a:t>Signalement des thèses non déposées</a:t>
            </a:r>
          </a:p>
          <a:p>
            <a:pPr>
              <a:defRPr/>
            </a:pPr>
            <a:r>
              <a:rPr lang="fr-FR" dirty="0" smtClean="0">
                <a:solidFill>
                  <a:srgbClr val="00B050"/>
                </a:solidFill>
              </a:rPr>
              <a:t>Quelques conseils pratiques</a:t>
            </a:r>
          </a:p>
          <a:p>
            <a:pPr>
              <a:defRPr/>
            </a:pPr>
            <a:r>
              <a:rPr lang="fr-FR" dirty="0" smtClean="0">
                <a:solidFill>
                  <a:schemeClr val="accent1"/>
                </a:solidFill>
              </a:rPr>
              <a:t>Conclusion </a:t>
            </a:r>
            <a:endParaRPr lang="fr-FR" dirty="0">
              <a:solidFill>
                <a:schemeClr val="accent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>
              <a:solidFill>
                <a:schemeClr val="accent4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024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Cas général : La thèse originelle est signalée dans le </a:t>
            </a:r>
            <a:r>
              <a:rPr lang="fr-FR" sz="3600" dirty="0" err="1" smtClean="0">
                <a:solidFill>
                  <a:schemeClr val="accent2">
                    <a:lumMod val="75000"/>
                  </a:schemeClr>
                </a:solidFill>
              </a:rPr>
              <a:t>Sudoc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47525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2400" dirty="0" smtClean="0"/>
              <a:t>Si l’établissement ne parvient pas à trouver une reproduction conforme</a:t>
            </a:r>
            <a:r>
              <a:rPr lang="fr-FR" sz="2400" dirty="0"/>
              <a:t> </a:t>
            </a:r>
            <a:r>
              <a:rPr lang="fr-FR" sz="2400" dirty="0" smtClean="0"/>
              <a:t>(contenu strictement identique), </a:t>
            </a:r>
            <a:r>
              <a:rPr lang="fr-FR" sz="2400" b="1" dirty="0" smtClean="0"/>
              <a:t>il doit, en dernier recours, renvoyer le lecteur à une autre version de la thèse : commercialisée, remaniée, non corrigée</a:t>
            </a:r>
            <a:r>
              <a:rPr lang="fr-FR" sz="2400" dirty="0" smtClean="0"/>
              <a:t>.</a:t>
            </a:r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r>
              <a:rPr lang="fr-FR" sz="2400" dirty="0" smtClean="0"/>
              <a:t>Le contenu de la note </a:t>
            </a:r>
            <a:r>
              <a:rPr lang="fr-FR" sz="2400" dirty="0" smtClean="0">
                <a:solidFill>
                  <a:srgbClr val="00B050"/>
                </a:solidFill>
              </a:rPr>
              <a:t>E316</a:t>
            </a:r>
            <a:r>
              <a:rPr lang="fr-FR" sz="2400" dirty="0" smtClean="0"/>
              <a:t> sera différent. </a:t>
            </a:r>
            <a:r>
              <a:rPr lang="fr-FR" sz="2400" b="1" dirty="0" smtClean="0"/>
              <a:t>Il est important de signaler au lecteur que le document diffère de la version originelle</a:t>
            </a:r>
            <a:r>
              <a:rPr lang="fr-FR" sz="2400" dirty="0" smtClean="0"/>
              <a:t>.</a:t>
            </a:r>
          </a:p>
          <a:p>
            <a:pPr marL="0" indent="0">
              <a:buNone/>
            </a:pPr>
            <a:endParaRPr lang="fr-FR" sz="2400" dirty="0"/>
          </a:p>
          <a:p>
            <a:pPr marL="0" indent="0" algn="just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Contrairement à une reproduction conforme, qui peut tenir lieu de version originelle, la version remaniée d’une thèse n’aura jamais la même valeur scientifique et juridique.</a:t>
            </a:r>
          </a:p>
        </p:txBody>
      </p:sp>
    </p:spTree>
    <p:extLst>
      <p:ext uri="{BB962C8B-B14F-4D97-AF65-F5344CB8AC3E}">
        <p14:creationId xmlns:p14="http://schemas.microsoft.com/office/powerpoint/2010/main" val="280903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177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Cas général : Signaler les thèses perdues à partir d’une 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autre version de la thèse - procédure (1)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328592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Acquérir une autre version de la thèse</a:t>
            </a:r>
          </a:p>
          <a:p>
            <a:r>
              <a:rPr lang="fr-FR" sz="2800" b="1" dirty="0" smtClean="0"/>
              <a:t>Signaler</a:t>
            </a:r>
            <a:r>
              <a:rPr lang="fr-FR" sz="2800" dirty="0" smtClean="0"/>
              <a:t> et </a:t>
            </a:r>
            <a:r>
              <a:rPr lang="fr-FR" sz="2800" b="1" dirty="0" err="1" smtClean="0"/>
              <a:t>exemplariser</a:t>
            </a:r>
            <a:r>
              <a:rPr lang="fr-FR" sz="2800" dirty="0" smtClean="0"/>
              <a:t> </a:t>
            </a:r>
            <a:r>
              <a:rPr lang="fr-FR" sz="2800" u="sng" dirty="0" smtClean="0"/>
              <a:t>cette autre version </a:t>
            </a:r>
            <a:r>
              <a:rPr lang="fr-FR" sz="2800" dirty="0" smtClean="0"/>
              <a:t>dans </a:t>
            </a:r>
            <a:r>
              <a:rPr lang="fr-FR" sz="2800" dirty="0" err="1" smtClean="0"/>
              <a:t>WinIBW</a:t>
            </a:r>
            <a:r>
              <a:rPr lang="fr-FR" sz="2800" dirty="0" smtClean="0"/>
              <a:t> : </a:t>
            </a:r>
            <a:r>
              <a:rPr lang="fr-FR" sz="2400" i="1" dirty="0" smtClean="0"/>
              <a:t>partir de la notice originelle et utiliser les </a:t>
            </a:r>
            <a:r>
              <a:rPr lang="fr-FR" sz="2400" b="1" i="1" dirty="0" smtClean="0"/>
              <a:t>scripts</a:t>
            </a:r>
            <a:r>
              <a:rPr lang="fr-FR" sz="2400" i="1" dirty="0" smtClean="0"/>
              <a:t> pour créer la notice de la version remaniée/commercialisée</a:t>
            </a:r>
          </a:p>
          <a:p>
            <a:r>
              <a:rPr lang="fr-FR" sz="2800" dirty="0" smtClean="0"/>
              <a:t>Faire les </a:t>
            </a:r>
            <a:r>
              <a:rPr lang="fr-FR" sz="2800" b="1" dirty="0" smtClean="0"/>
              <a:t>liens</a:t>
            </a:r>
            <a:r>
              <a:rPr lang="fr-FR" sz="2800" dirty="0" smtClean="0"/>
              <a:t> (</a:t>
            </a:r>
            <a:r>
              <a:rPr lang="fr-FR" sz="2800" dirty="0" smtClean="0">
                <a:solidFill>
                  <a:srgbClr val="00B050"/>
                </a:solidFill>
              </a:rPr>
              <a:t>452/452</a:t>
            </a:r>
            <a:r>
              <a:rPr lang="fr-FR" sz="2800" dirty="0" smtClean="0"/>
              <a:t> ou </a:t>
            </a:r>
            <a:r>
              <a:rPr lang="fr-FR" sz="2800" dirty="0" smtClean="0">
                <a:solidFill>
                  <a:srgbClr val="00B050"/>
                </a:solidFill>
              </a:rPr>
              <a:t>451/451</a:t>
            </a:r>
            <a:r>
              <a:rPr lang="fr-FR" sz="2800" dirty="0" smtClean="0"/>
              <a:t>) entre la notice de la thèse originelle et la notice de reproduction.</a:t>
            </a:r>
          </a:p>
          <a:p>
            <a:r>
              <a:rPr lang="fr-FR" sz="2800" b="1" dirty="0"/>
              <a:t>Conserver le dernier exemplaire de la notice de version originelle OU recréer un exemplaire</a:t>
            </a:r>
            <a:r>
              <a:rPr lang="fr-FR" sz="2800" dirty="0"/>
              <a:t> si le dernier exemplaire a été </a:t>
            </a:r>
            <a:r>
              <a:rPr lang="fr-FR" sz="2800" dirty="0" smtClean="0"/>
              <a:t>supprimé</a:t>
            </a:r>
            <a:endParaRPr lang="fr-FR" sz="2800" b="1" dirty="0"/>
          </a:p>
          <a:p>
            <a:r>
              <a:rPr lang="fr-FR" sz="2800" b="1" dirty="0"/>
              <a:t>Ajouter une note d’exemplaire </a:t>
            </a:r>
            <a:r>
              <a:rPr lang="fr-FR" sz="2800" b="1" dirty="0">
                <a:solidFill>
                  <a:srgbClr val="00B050"/>
                </a:solidFill>
              </a:rPr>
              <a:t>E316</a:t>
            </a:r>
            <a:r>
              <a:rPr lang="fr-FR" sz="2800" b="1" dirty="0"/>
              <a:t> à l’exemplaire de la </a:t>
            </a:r>
            <a:r>
              <a:rPr lang="fr-FR" sz="2800" b="1" u="sng" dirty="0"/>
              <a:t>notice originelle</a:t>
            </a:r>
          </a:p>
          <a:p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126747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2912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Cas général : Signaler les thèses perdues 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à partir d’une </a:t>
            </a:r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autre version de la 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thèse </a:t>
            </a:r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- procédure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 (2)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/>
              <a:t>Structuration </a:t>
            </a:r>
            <a:r>
              <a:rPr lang="fr-FR" b="1" dirty="0"/>
              <a:t>de la note d’exemplaire E316 :</a:t>
            </a:r>
            <a:endParaRPr lang="fr-FR" b="1" u="sng" dirty="0"/>
          </a:p>
          <a:p>
            <a:pPr marL="0" indent="0" algn="just">
              <a:buNone/>
            </a:pP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>
                <a:solidFill>
                  <a:srgbClr val="0070C0"/>
                </a:solidFill>
              </a:rPr>
              <a:t>a : </a:t>
            </a:r>
            <a:r>
              <a:rPr lang="fr-FR" dirty="0"/>
              <a:t>signaler l'absence ou l'incommunicabilité de l'exemplaire, la cause, ainsi que la date du sinistre qui a causé l'indisponibilité ou la date à laquelle la perte de l'exemplaire a été constatée. </a:t>
            </a:r>
            <a:r>
              <a:rPr lang="fr-FR" b="1" dirty="0"/>
              <a:t>Expliciter le fait qu’il n’existe pas de reproduction conforme de la version de soutenance.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70C0"/>
                </a:solidFill>
              </a:rPr>
              <a:t>$u </a:t>
            </a:r>
            <a:r>
              <a:rPr lang="fr-FR" dirty="0"/>
              <a:t>et </a:t>
            </a:r>
            <a:r>
              <a:rPr lang="fr-FR" b="1" dirty="0">
                <a:solidFill>
                  <a:srgbClr val="0070C0"/>
                </a:solidFill>
              </a:rPr>
              <a:t>$2 </a:t>
            </a:r>
            <a:r>
              <a:rPr lang="fr-FR" dirty="0"/>
              <a:t>: renvoyer vers la notice de la version remaniée de la thèse, en précisant bien la nature du document.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24562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Cas général : La 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note d’exemplaire renvoie </a:t>
            </a:r>
            <a:b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vers une version non corrigée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472608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En cas de sinistre</a:t>
            </a:r>
            <a:endParaRPr lang="fr-FR" dirty="0" smtClean="0"/>
          </a:p>
          <a:p>
            <a:pPr marL="400050" lvl="1" indent="0">
              <a:buNone/>
            </a:pP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manquant/incommunicable </a:t>
            </a:r>
            <a:r>
              <a:rPr lang="fr-FR" i="1" dirty="0"/>
              <a:t>[choisir l'une des deux mentions]</a:t>
            </a:r>
            <a:r>
              <a:rPr lang="fr-FR" dirty="0"/>
              <a:t> depuis </a:t>
            </a:r>
            <a:r>
              <a:rPr lang="fr-FR" i="1" dirty="0"/>
              <a:t>AAAA</a:t>
            </a:r>
            <a:r>
              <a:rPr lang="fr-FR" dirty="0"/>
              <a:t>, pour cause de …. Il n'existe pas de copie conforme (au contenu strictement identique) de la version de </a:t>
            </a:r>
            <a:r>
              <a:rPr lang="fr-FR" dirty="0" smtClean="0"/>
              <a:t>soutenance.</a:t>
            </a:r>
            <a:r>
              <a:rPr lang="fr-FR" b="1" i="1" dirty="0" smtClean="0">
                <a:solidFill>
                  <a:srgbClr val="0070C0"/>
                </a:solidFill>
              </a:rPr>
              <a:t>$</a:t>
            </a:r>
            <a:r>
              <a:rPr lang="fr-FR" b="1" i="1" dirty="0" err="1">
                <a:solidFill>
                  <a:srgbClr val="0070C0"/>
                </a:solidFill>
              </a:rPr>
              <a:t>u</a:t>
            </a:r>
            <a:r>
              <a:rPr lang="fr-FR" i="1" dirty="0" err="1"/>
              <a:t>lien</a:t>
            </a:r>
            <a:r>
              <a:rPr lang="fr-FR" i="1" dirty="0"/>
              <a:t> vers la notice Sudoc de la </a:t>
            </a:r>
            <a:r>
              <a:rPr lang="fr-FR" i="1" dirty="0" smtClean="0"/>
              <a:t>version non corrigée de la thèse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>
                <a:solidFill>
                  <a:srgbClr val="FF0000"/>
                </a:solidFill>
              </a:rPr>
              <a:t>Consulter la version non corrigée de la thèse</a:t>
            </a:r>
          </a:p>
          <a:p>
            <a:pPr marL="400050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r>
              <a:rPr lang="fr-FR" b="1" dirty="0"/>
              <a:t>En cas de perte</a:t>
            </a:r>
            <a:endParaRPr lang="fr-FR" dirty="0"/>
          </a:p>
          <a:p>
            <a:pPr marL="400050" lvl="1" indent="0" algn="just">
              <a:buNone/>
            </a:pP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manquant/incommunicable </a:t>
            </a:r>
            <a:r>
              <a:rPr lang="fr-FR" i="1" dirty="0"/>
              <a:t>[choisir l'une des deux mentions]</a:t>
            </a:r>
            <a:r>
              <a:rPr lang="fr-FR" dirty="0"/>
              <a:t> [constaté en </a:t>
            </a:r>
            <a:r>
              <a:rPr lang="fr-FR" i="1" dirty="0"/>
              <a:t>AAAA</a:t>
            </a:r>
            <a:r>
              <a:rPr lang="fr-FR" dirty="0"/>
              <a:t>]. Il n'existe pas de copie conforme (au contenu strictement identique) de la version de soutenance</a:t>
            </a:r>
            <a:r>
              <a:rPr lang="fr-FR" dirty="0" smtClean="0"/>
              <a:t>.</a:t>
            </a:r>
            <a:r>
              <a:rPr lang="fr-FR" b="1" i="1" dirty="0" smtClean="0">
                <a:solidFill>
                  <a:srgbClr val="0070C0"/>
                </a:solidFill>
              </a:rPr>
              <a:t>$</a:t>
            </a:r>
            <a:r>
              <a:rPr lang="fr-FR" b="1" i="1" dirty="0" err="1">
                <a:solidFill>
                  <a:srgbClr val="0070C0"/>
                </a:solidFill>
              </a:rPr>
              <a:t>u</a:t>
            </a:r>
            <a:r>
              <a:rPr lang="fr-FR" i="1" dirty="0" err="1"/>
              <a:t>lien</a:t>
            </a:r>
            <a:r>
              <a:rPr lang="fr-FR" i="1" dirty="0"/>
              <a:t> vers la notice </a:t>
            </a:r>
            <a:r>
              <a:rPr lang="fr-FR" i="1" dirty="0" err="1"/>
              <a:t>Sudoc</a:t>
            </a:r>
            <a:r>
              <a:rPr lang="fr-FR" i="1" dirty="0"/>
              <a:t> de la version </a:t>
            </a:r>
            <a:r>
              <a:rPr lang="fr-FR" i="1" dirty="0" smtClean="0"/>
              <a:t>non corrigée de </a:t>
            </a:r>
            <a:r>
              <a:rPr lang="fr-FR" i="1" dirty="0"/>
              <a:t>la thèse</a:t>
            </a:r>
            <a:r>
              <a:rPr lang="fr-FR" b="1" dirty="0">
                <a:solidFill>
                  <a:srgbClr val="0070C0"/>
                </a:solidFill>
              </a:rPr>
              <a:t>$2</a:t>
            </a:r>
            <a:r>
              <a:rPr lang="fr-FR" dirty="0">
                <a:solidFill>
                  <a:srgbClr val="FF0000"/>
                </a:solidFill>
              </a:rPr>
              <a:t>Consulter la version </a:t>
            </a:r>
            <a:r>
              <a:rPr lang="fr-FR" dirty="0" smtClean="0">
                <a:solidFill>
                  <a:srgbClr val="FF0000"/>
                </a:solidFill>
              </a:rPr>
              <a:t>non corrigée de </a:t>
            </a:r>
            <a:r>
              <a:rPr lang="fr-FR" dirty="0">
                <a:solidFill>
                  <a:srgbClr val="FF0000"/>
                </a:solidFill>
              </a:rPr>
              <a:t>la thèse</a:t>
            </a:r>
          </a:p>
          <a:p>
            <a:pPr marL="400050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640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Cas général : La note d’exemplaire 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renvoie </a:t>
            </a:r>
            <a:b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vers </a:t>
            </a:r>
            <a:r>
              <a:rPr lang="fr-FR" sz="3600" dirty="0">
                <a:solidFill>
                  <a:schemeClr val="accent2">
                    <a:lumMod val="75000"/>
                  </a:schemeClr>
                </a:solidFill>
              </a:rPr>
              <a:t>une version 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commercialisée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472608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En cas de sinistre</a:t>
            </a:r>
            <a:endParaRPr lang="fr-FR" dirty="0"/>
          </a:p>
          <a:p>
            <a:pPr marL="400050" lvl="1" indent="0">
              <a:buNone/>
            </a:pP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manquant/incommunicable </a:t>
            </a:r>
            <a:r>
              <a:rPr lang="fr-FR" i="1" dirty="0"/>
              <a:t>[choisir l'une des deux mentions]</a:t>
            </a:r>
            <a:r>
              <a:rPr lang="fr-FR" dirty="0"/>
              <a:t> depuis </a:t>
            </a:r>
            <a:r>
              <a:rPr lang="fr-FR" i="1" dirty="0"/>
              <a:t>AAAA</a:t>
            </a:r>
            <a:r>
              <a:rPr lang="fr-FR" dirty="0"/>
              <a:t>, pour cause de …. Il n'existe pas de copie conforme (au contenu strictement identique) de la version de </a:t>
            </a:r>
            <a:r>
              <a:rPr lang="fr-FR" dirty="0" smtClean="0"/>
              <a:t>soutenance.</a:t>
            </a:r>
            <a:r>
              <a:rPr lang="fr-FR" b="1" i="1" dirty="0" smtClean="0">
                <a:solidFill>
                  <a:srgbClr val="0070C0"/>
                </a:solidFill>
              </a:rPr>
              <a:t>$</a:t>
            </a:r>
            <a:r>
              <a:rPr lang="fr-FR" b="1" i="1" dirty="0" err="1" smtClean="0">
                <a:solidFill>
                  <a:srgbClr val="0070C0"/>
                </a:solidFill>
              </a:rPr>
              <a:t>u</a:t>
            </a:r>
            <a:r>
              <a:rPr lang="fr-FR" i="1" dirty="0" err="1" smtClean="0"/>
              <a:t>lien</a:t>
            </a:r>
            <a:r>
              <a:rPr lang="fr-FR" i="1" dirty="0" smtClean="0"/>
              <a:t> </a:t>
            </a:r>
            <a:r>
              <a:rPr lang="fr-FR" i="1" dirty="0"/>
              <a:t>vers la notice </a:t>
            </a:r>
            <a:r>
              <a:rPr lang="fr-FR" i="1" dirty="0" err="1"/>
              <a:t>Sudoc</a:t>
            </a:r>
            <a:r>
              <a:rPr lang="fr-FR" i="1" dirty="0"/>
              <a:t> de la version </a:t>
            </a:r>
            <a:r>
              <a:rPr lang="fr-FR" i="1" dirty="0" smtClean="0"/>
              <a:t>commercialisée de </a:t>
            </a:r>
            <a:r>
              <a:rPr lang="fr-FR" i="1" dirty="0"/>
              <a:t>la thèse</a:t>
            </a:r>
            <a:r>
              <a:rPr lang="fr-FR" b="1" dirty="0">
                <a:solidFill>
                  <a:srgbClr val="0070C0"/>
                </a:solidFill>
              </a:rPr>
              <a:t>$2</a:t>
            </a:r>
            <a:r>
              <a:rPr lang="fr-FR" dirty="0">
                <a:solidFill>
                  <a:srgbClr val="FF0000"/>
                </a:solidFill>
              </a:rPr>
              <a:t>Consulter la version </a:t>
            </a:r>
            <a:r>
              <a:rPr lang="fr-FR" dirty="0" smtClean="0">
                <a:solidFill>
                  <a:srgbClr val="FF0000"/>
                </a:solidFill>
              </a:rPr>
              <a:t>commercialisée de </a:t>
            </a:r>
            <a:r>
              <a:rPr lang="fr-FR" dirty="0">
                <a:solidFill>
                  <a:srgbClr val="FF0000"/>
                </a:solidFill>
              </a:rPr>
              <a:t>la </a:t>
            </a:r>
            <a:r>
              <a:rPr lang="fr-FR" dirty="0" smtClean="0">
                <a:solidFill>
                  <a:srgbClr val="FF0000"/>
                </a:solidFill>
              </a:rPr>
              <a:t>thèse</a:t>
            </a:r>
            <a:endParaRPr lang="fr-FR" dirty="0"/>
          </a:p>
          <a:p>
            <a:pPr marL="400050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r>
              <a:rPr lang="fr-FR" b="1" dirty="0"/>
              <a:t>En cas de </a:t>
            </a:r>
            <a:r>
              <a:rPr lang="fr-FR" b="1" dirty="0" smtClean="0"/>
              <a:t>perte</a:t>
            </a:r>
            <a:endParaRPr lang="fr-FR" dirty="0"/>
          </a:p>
          <a:p>
            <a:pPr marL="400050" lvl="1" indent="0">
              <a:buNone/>
            </a:pP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manquant/incommunicable </a:t>
            </a:r>
            <a:r>
              <a:rPr lang="fr-FR" i="1" dirty="0"/>
              <a:t>[choisir l'une des deux mentions]</a:t>
            </a:r>
            <a:r>
              <a:rPr lang="fr-FR" dirty="0"/>
              <a:t> </a:t>
            </a:r>
            <a:r>
              <a:rPr lang="fr-FR" dirty="0" smtClean="0"/>
              <a:t>[constaté en </a:t>
            </a:r>
            <a:r>
              <a:rPr lang="fr-FR" i="1" dirty="0" smtClean="0"/>
              <a:t>AAAA</a:t>
            </a:r>
            <a:r>
              <a:rPr lang="fr-FR" dirty="0"/>
              <a:t>]. Il n'existe pas de copie conforme (au contenu strictement identique) de la version de </a:t>
            </a:r>
            <a:r>
              <a:rPr lang="fr-FR" dirty="0" smtClean="0"/>
              <a:t>soutenance.</a:t>
            </a:r>
            <a:r>
              <a:rPr lang="fr-FR" b="1" i="1" dirty="0">
                <a:solidFill>
                  <a:srgbClr val="0070C0"/>
                </a:solidFill>
              </a:rPr>
              <a:t> $</a:t>
            </a:r>
            <a:r>
              <a:rPr lang="fr-FR" b="1" i="1" dirty="0" err="1" smtClean="0">
                <a:solidFill>
                  <a:srgbClr val="0070C0"/>
                </a:solidFill>
              </a:rPr>
              <a:t>u</a:t>
            </a:r>
            <a:r>
              <a:rPr lang="fr-FR" i="1" dirty="0" err="1" smtClean="0"/>
              <a:t>lien</a:t>
            </a:r>
            <a:r>
              <a:rPr lang="fr-FR" i="1" dirty="0" smtClean="0"/>
              <a:t> </a:t>
            </a:r>
            <a:r>
              <a:rPr lang="fr-FR" i="1" dirty="0"/>
              <a:t>vers la notice </a:t>
            </a:r>
            <a:r>
              <a:rPr lang="fr-FR" i="1" dirty="0" err="1"/>
              <a:t>Sudoc</a:t>
            </a:r>
            <a:r>
              <a:rPr lang="fr-FR" i="1" dirty="0"/>
              <a:t> de la version commercialisée de la thèse</a:t>
            </a:r>
            <a:r>
              <a:rPr lang="fr-FR" b="1" dirty="0">
                <a:solidFill>
                  <a:srgbClr val="0070C0"/>
                </a:solidFill>
              </a:rPr>
              <a:t>$2</a:t>
            </a:r>
            <a:r>
              <a:rPr lang="fr-FR" dirty="0">
                <a:solidFill>
                  <a:srgbClr val="FF0000"/>
                </a:solidFill>
              </a:rPr>
              <a:t>Consulter la version commercialisée de la </a:t>
            </a:r>
            <a:r>
              <a:rPr lang="fr-FR" dirty="0" smtClean="0">
                <a:solidFill>
                  <a:srgbClr val="FF0000"/>
                </a:solidFill>
              </a:rPr>
              <a:t>thèse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17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fr-FR" sz="2800" dirty="0">
                <a:solidFill>
                  <a:schemeClr val="accent2">
                    <a:lumMod val="75000"/>
                  </a:schemeClr>
                </a:solidFill>
              </a:rPr>
              <a:t>Cas général : La note d’exemplaire </a:t>
            </a:r>
            <a:r>
              <a:rPr lang="fr-FR" sz="2800" dirty="0" smtClean="0">
                <a:solidFill>
                  <a:schemeClr val="accent2">
                    <a:lumMod val="75000"/>
                  </a:schemeClr>
                </a:solidFill>
              </a:rPr>
              <a:t>renvoie </a:t>
            </a:r>
            <a:br>
              <a:rPr lang="fr-FR" sz="2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sz="2800" dirty="0" smtClean="0">
                <a:solidFill>
                  <a:schemeClr val="accent2">
                    <a:lumMod val="75000"/>
                  </a:schemeClr>
                </a:solidFill>
              </a:rPr>
              <a:t>vers </a:t>
            </a:r>
            <a:r>
              <a:rPr lang="fr-FR" sz="2800" dirty="0">
                <a:solidFill>
                  <a:schemeClr val="accent2">
                    <a:lumMod val="75000"/>
                  </a:schemeClr>
                </a:solidFill>
              </a:rPr>
              <a:t>une version </a:t>
            </a:r>
            <a:r>
              <a:rPr lang="fr-FR" sz="2800" dirty="0" smtClean="0">
                <a:solidFill>
                  <a:schemeClr val="accent2">
                    <a:lumMod val="75000"/>
                  </a:schemeClr>
                </a:solidFill>
              </a:rPr>
              <a:t>remaniée non commercialisée (dépôt auteur sur une archive ouverte ou à la BU)</a:t>
            </a:r>
            <a:endParaRPr lang="fr-F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472608"/>
          </a:xfrm>
        </p:spPr>
        <p:txBody>
          <a:bodyPr>
            <a:normAutofit fontScale="85000" lnSpcReduction="10000"/>
          </a:bodyPr>
          <a:lstStyle/>
          <a:p>
            <a:r>
              <a:rPr lang="fr-FR" b="1" dirty="0" smtClean="0"/>
              <a:t>En cas de sinistre</a:t>
            </a:r>
            <a:endParaRPr lang="fr-FR" dirty="0"/>
          </a:p>
          <a:p>
            <a:pPr marL="400050" lvl="1" indent="0" algn="just">
              <a:buNone/>
            </a:pP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manquant/incommunicable </a:t>
            </a:r>
            <a:r>
              <a:rPr lang="fr-FR" i="1" dirty="0"/>
              <a:t>[choisir l'une des deux mentions]</a:t>
            </a:r>
            <a:r>
              <a:rPr lang="fr-FR" dirty="0"/>
              <a:t> depuis </a:t>
            </a:r>
            <a:r>
              <a:rPr lang="fr-FR" i="1" dirty="0"/>
              <a:t>AAAA</a:t>
            </a:r>
            <a:r>
              <a:rPr lang="fr-FR" dirty="0"/>
              <a:t>, pour cause de …. Il n'existe pas de copie conforme (au contenu strictement identique) de la version de </a:t>
            </a:r>
            <a:r>
              <a:rPr lang="fr-FR" dirty="0" smtClean="0"/>
              <a:t>soutenance.</a:t>
            </a:r>
            <a:r>
              <a:rPr lang="fr-FR" b="1" i="1" dirty="0" smtClean="0">
                <a:solidFill>
                  <a:srgbClr val="0070C0"/>
                </a:solidFill>
              </a:rPr>
              <a:t>$</a:t>
            </a:r>
            <a:r>
              <a:rPr lang="fr-FR" b="1" i="1" dirty="0" err="1" smtClean="0">
                <a:solidFill>
                  <a:srgbClr val="0070C0"/>
                </a:solidFill>
              </a:rPr>
              <a:t>u</a:t>
            </a:r>
            <a:r>
              <a:rPr lang="fr-FR" i="1" dirty="0" err="1" smtClean="0"/>
              <a:t>lien</a:t>
            </a:r>
            <a:r>
              <a:rPr lang="fr-FR" i="1" dirty="0" smtClean="0"/>
              <a:t> </a:t>
            </a:r>
            <a:r>
              <a:rPr lang="fr-FR" i="1" dirty="0"/>
              <a:t>vers la notice </a:t>
            </a:r>
            <a:r>
              <a:rPr lang="fr-FR" i="1" dirty="0" err="1"/>
              <a:t>Sudoc</a:t>
            </a:r>
            <a:r>
              <a:rPr lang="fr-FR" i="1" dirty="0"/>
              <a:t> de la version </a:t>
            </a:r>
            <a:r>
              <a:rPr lang="fr-FR" i="1" dirty="0" smtClean="0"/>
              <a:t>de </a:t>
            </a:r>
            <a:r>
              <a:rPr lang="fr-FR" i="1" dirty="0"/>
              <a:t>la </a:t>
            </a:r>
            <a:r>
              <a:rPr lang="fr-FR" i="1" dirty="0" smtClean="0"/>
              <a:t>thèse remaniée par l’auteur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>
                <a:solidFill>
                  <a:srgbClr val="FF0000"/>
                </a:solidFill>
              </a:rPr>
              <a:t>Consulter </a:t>
            </a:r>
            <a:r>
              <a:rPr lang="fr-FR" dirty="0">
                <a:solidFill>
                  <a:srgbClr val="FF0000"/>
                </a:solidFill>
              </a:rPr>
              <a:t>la version </a:t>
            </a:r>
            <a:r>
              <a:rPr lang="fr-FR" dirty="0" smtClean="0">
                <a:solidFill>
                  <a:srgbClr val="FF0000"/>
                </a:solidFill>
              </a:rPr>
              <a:t>de </a:t>
            </a:r>
            <a:r>
              <a:rPr lang="fr-FR" dirty="0">
                <a:solidFill>
                  <a:srgbClr val="FF0000"/>
                </a:solidFill>
              </a:rPr>
              <a:t>la </a:t>
            </a:r>
            <a:r>
              <a:rPr lang="fr-FR" dirty="0" smtClean="0">
                <a:solidFill>
                  <a:srgbClr val="FF0000"/>
                </a:solidFill>
              </a:rPr>
              <a:t>thèse remaniée par l’auteur</a:t>
            </a:r>
            <a:endParaRPr lang="fr-FR" dirty="0"/>
          </a:p>
          <a:p>
            <a:pPr marL="400050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r>
              <a:rPr lang="fr-FR" b="1" dirty="0"/>
              <a:t>En cas de </a:t>
            </a:r>
            <a:r>
              <a:rPr lang="fr-FR" b="1" dirty="0" smtClean="0"/>
              <a:t>perte</a:t>
            </a:r>
            <a:endParaRPr lang="fr-FR" dirty="0"/>
          </a:p>
          <a:p>
            <a:pPr marL="400050" lvl="1" indent="0" algn="just">
              <a:buNone/>
            </a:pP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manquant/incommunicable </a:t>
            </a:r>
            <a:r>
              <a:rPr lang="fr-FR" i="1" dirty="0"/>
              <a:t>[choisir l'une des deux mentions]</a:t>
            </a:r>
            <a:r>
              <a:rPr lang="fr-FR" dirty="0"/>
              <a:t> </a:t>
            </a:r>
            <a:r>
              <a:rPr lang="fr-FR" dirty="0" smtClean="0"/>
              <a:t>[constaté en </a:t>
            </a:r>
            <a:r>
              <a:rPr lang="fr-FR" i="1" dirty="0" smtClean="0"/>
              <a:t>AAAA</a:t>
            </a:r>
            <a:r>
              <a:rPr lang="fr-FR" dirty="0"/>
              <a:t>]. Il n'existe pas de copie conforme (au contenu strictement identique) de la version de </a:t>
            </a:r>
            <a:r>
              <a:rPr lang="fr-FR" dirty="0" smtClean="0"/>
              <a:t>soutenance.</a:t>
            </a:r>
            <a:r>
              <a:rPr lang="fr-FR" b="1" i="1" dirty="0">
                <a:solidFill>
                  <a:srgbClr val="0070C0"/>
                </a:solidFill>
              </a:rPr>
              <a:t> $</a:t>
            </a:r>
            <a:r>
              <a:rPr lang="fr-FR" b="1" i="1" dirty="0" err="1" smtClean="0">
                <a:solidFill>
                  <a:srgbClr val="0070C0"/>
                </a:solidFill>
              </a:rPr>
              <a:t>u</a:t>
            </a:r>
            <a:r>
              <a:rPr lang="fr-FR" i="1" dirty="0" err="1" smtClean="0"/>
              <a:t>lien</a:t>
            </a:r>
            <a:r>
              <a:rPr lang="fr-FR" i="1" dirty="0" smtClean="0"/>
              <a:t> </a:t>
            </a:r>
            <a:r>
              <a:rPr lang="fr-FR" i="1" dirty="0"/>
              <a:t>vers la notice </a:t>
            </a:r>
            <a:r>
              <a:rPr lang="fr-FR" i="1" dirty="0" err="1"/>
              <a:t>Sudoc</a:t>
            </a:r>
            <a:r>
              <a:rPr lang="fr-FR" i="1" dirty="0"/>
              <a:t> de la version </a:t>
            </a:r>
            <a:r>
              <a:rPr lang="fr-FR" i="1" dirty="0" smtClean="0"/>
              <a:t>de </a:t>
            </a:r>
            <a:r>
              <a:rPr lang="fr-FR" i="1" dirty="0"/>
              <a:t>la </a:t>
            </a:r>
            <a:r>
              <a:rPr lang="fr-FR" i="1" dirty="0" smtClean="0"/>
              <a:t>thèse remaniée par l’auteur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>
                <a:solidFill>
                  <a:srgbClr val="FF0000"/>
                </a:solidFill>
              </a:rPr>
              <a:t>Consulter </a:t>
            </a:r>
            <a:r>
              <a:rPr lang="fr-FR" dirty="0">
                <a:solidFill>
                  <a:srgbClr val="FF0000"/>
                </a:solidFill>
              </a:rPr>
              <a:t>la version </a:t>
            </a:r>
            <a:r>
              <a:rPr lang="fr-FR" dirty="0" smtClean="0">
                <a:solidFill>
                  <a:srgbClr val="FF0000"/>
                </a:solidFill>
              </a:rPr>
              <a:t>de </a:t>
            </a:r>
            <a:r>
              <a:rPr lang="fr-FR" dirty="0">
                <a:solidFill>
                  <a:srgbClr val="FF0000"/>
                </a:solidFill>
              </a:rPr>
              <a:t>la </a:t>
            </a:r>
            <a:r>
              <a:rPr lang="fr-FR" dirty="0" smtClean="0">
                <a:solidFill>
                  <a:srgbClr val="FF0000"/>
                </a:solidFill>
              </a:rPr>
              <a:t>thèse remaniée par l’auteur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8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68960"/>
            <a:ext cx="7772400" cy="175840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MISE A JOUR DES CONSIGNES RELATIVES AU SIGNALEMENT DES Thèses PERDUES OU détruites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98757" y="5445224"/>
            <a:ext cx="7772400" cy="108012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Nouveauté 2 : signaler les thèses perdues à partir d’une autre version de la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thèse quand la thèse originelle n’est pas signalée dans le </a:t>
            </a: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Sudoc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80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35668"/>
            <a:ext cx="7313330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La thèse originelle n’est pas signalée dans le </a:t>
            </a:r>
            <a:r>
              <a:rPr lang="fr-FR" sz="3600" dirty="0" err="1" smtClean="0">
                <a:solidFill>
                  <a:schemeClr val="accent2">
                    <a:lumMod val="75000"/>
                  </a:schemeClr>
                </a:solidFill>
              </a:rPr>
              <a:t>Sudoc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 ? (1)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fr-FR" b="1" dirty="0" smtClean="0"/>
              <a:t>Cas 1 - Si l’établissement dispose d’une version non corrigée de la thèse : </a:t>
            </a:r>
            <a:r>
              <a:rPr lang="fr-FR" dirty="0" smtClean="0"/>
              <a:t>Signaler la version originelle à partir de la version non corrigée.</a:t>
            </a:r>
          </a:p>
          <a:p>
            <a:pPr algn="just"/>
            <a:r>
              <a:rPr lang="fr-FR" b="1" dirty="0"/>
              <a:t>Vérifier les métadonnées </a:t>
            </a:r>
            <a:r>
              <a:rPr lang="fr-FR" dirty="0"/>
              <a:t>(titre, date de soutenance, directeur de thèse, composition du jury) à l’aide de documents administratifs fiables : PV de soutenance, bordereau d’enregistrement, copie du diplôme, etc…</a:t>
            </a:r>
          </a:p>
          <a:p>
            <a:pPr algn="just"/>
            <a:r>
              <a:rPr lang="fr-FR" b="1" dirty="0" smtClean="0"/>
              <a:t>Attribuer un NNT </a:t>
            </a:r>
            <a:r>
              <a:rPr lang="fr-FR" dirty="0" smtClean="0"/>
              <a:t>à la thèse originelle.</a:t>
            </a:r>
          </a:p>
          <a:p>
            <a:pPr algn="just"/>
            <a:r>
              <a:rPr lang="fr-FR" dirty="0"/>
              <a:t>Compléter la </a:t>
            </a:r>
            <a:r>
              <a:rPr lang="fr-FR" b="1" dirty="0"/>
              <a:t>zone </a:t>
            </a:r>
            <a:r>
              <a:rPr lang="fr-FR" b="1" dirty="0">
                <a:solidFill>
                  <a:srgbClr val="00B050"/>
                </a:solidFill>
              </a:rPr>
              <a:t>215</a:t>
            </a:r>
            <a:r>
              <a:rPr lang="fr-FR" b="1" dirty="0"/>
              <a:t> </a:t>
            </a:r>
            <a:r>
              <a:rPr lang="fr-FR" dirty="0"/>
              <a:t>comme suit :</a:t>
            </a:r>
          </a:p>
          <a:p>
            <a:pPr lvl="1" algn="just"/>
            <a:r>
              <a:rPr lang="fr-FR" dirty="0"/>
              <a:t>Nb de volumes = nb de volumes de la thèse non corrigée</a:t>
            </a:r>
          </a:p>
          <a:p>
            <a:pPr lvl="1" algn="just"/>
            <a:r>
              <a:rPr lang="fr-FR" dirty="0"/>
              <a:t>Pas de nb de pages</a:t>
            </a:r>
          </a:p>
          <a:p>
            <a:pPr lvl="1" algn="just"/>
            <a:r>
              <a:rPr lang="fr-FR" dirty="0"/>
              <a:t>Dimensions </a:t>
            </a:r>
            <a:r>
              <a:rPr lang="fr-FR" dirty="0" smtClean="0"/>
              <a:t>standard </a:t>
            </a:r>
            <a:r>
              <a:rPr lang="fr-FR" dirty="0"/>
              <a:t>= 29 </a:t>
            </a:r>
            <a:r>
              <a:rPr lang="fr-FR" dirty="0" smtClean="0"/>
              <a:t>cm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068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8485" y="0"/>
            <a:ext cx="7169314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La thèse originelle n’est pas signalée dans le </a:t>
            </a:r>
            <a:r>
              <a:rPr lang="fr-FR" sz="3600" dirty="0" err="1" smtClean="0">
                <a:solidFill>
                  <a:schemeClr val="accent2">
                    <a:lumMod val="75000"/>
                  </a:schemeClr>
                </a:solidFill>
              </a:rPr>
              <a:t>Sudoc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 ? (2)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dirty="0" smtClean="0"/>
              <a:t>Ajouter une </a:t>
            </a:r>
            <a:r>
              <a:rPr lang="fr-FR" b="1" dirty="0" smtClean="0"/>
              <a:t>note en </a:t>
            </a:r>
            <a:r>
              <a:rPr lang="fr-FR" b="1" dirty="0" smtClean="0">
                <a:solidFill>
                  <a:srgbClr val="00B050"/>
                </a:solidFill>
              </a:rPr>
              <a:t>303</a:t>
            </a:r>
            <a:r>
              <a:rPr lang="fr-FR" b="1" dirty="0" smtClean="0">
                <a:solidFill>
                  <a:srgbClr val="0070C0"/>
                </a:solidFill>
              </a:rPr>
              <a:t>$a</a:t>
            </a:r>
            <a:r>
              <a:rPr lang="fr-FR" b="1" dirty="0" smtClean="0"/>
              <a:t> </a:t>
            </a:r>
            <a:r>
              <a:rPr lang="fr-FR" dirty="0" smtClean="0"/>
              <a:t>: </a:t>
            </a:r>
            <a:r>
              <a:rPr lang="fr-FR" dirty="0"/>
              <a:t>« Notice élaborée à partir de la version non corrigée de la thèse : la version de soutenance n'existe plus </a:t>
            </a:r>
            <a:r>
              <a:rPr lang="fr-FR" dirty="0" smtClean="0"/>
              <a:t>»</a:t>
            </a:r>
          </a:p>
          <a:p>
            <a:pPr algn="just"/>
            <a:r>
              <a:rPr lang="fr-FR" dirty="0" smtClean="0"/>
              <a:t>Faire les </a:t>
            </a:r>
            <a:r>
              <a:rPr lang="fr-FR" b="1" dirty="0" smtClean="0"/>
              <a:t>liens réciproques </a:t>
            </a:r>
            <a:r>
              <a:rPr lang="fr-FR" b="1" dirty="0" smtClean="0">
                <a:solidFill>
                  <a:srgbClr val="00B050"/>
                </a:solidFill>
              </a:rPr>
              <a:t>451/451</a:t>
            </a:r>
            <a:r>
              <a:rPr lang="fr-FR" b="1" dirty="0" smtClean="0"/>
              <a:t> </a:t>
            </a:r>
            <a:r>
              <a:rPr lang="fr-FR" dirty="0"/>
              <a:t>ou </a:t>
            </a:r>
            <a:r>
              <a:rPr lang="fr-FR" b="1" dirty="0">
                <a:solidFill>
                  <a:srgbClr val="00B050"/>
                </a:solidFill>
              </a:rPr>
              <a:t>452/452</a:t>
            </a:r>
            <a:r>
              <a:rPr lang="fr-FR" b="1" dirty="0"/>
              <a:t> </a:t>
            </a:r>
            <a:r>
              <a:rPr lang="fr-FR" dirty="0"/>
              <a:t>entre la notice de la thèse originelle et la notice </a:t>
            </a:r>
            <a:r>
              <a:rPr lang="fr-FR" dirty="0" smtClean="0"/>
              <a:t>de la version non corrigée.</a:t>
            </a:r>
          </a:p>
          <a:p>
            <a:pPr algn="just"/>
            <a:r>
              <a:rPr lang="fr-FR" dirty="0" smtClean="0"/>
              <a:t>Ajouter éventuellement une </a:t>
            </a:r>
            <a:r>
              <a:rPr lang="fr-FR" b="1" dirty="0" smtClean="0"/>
              <a:t>note en </a:t>
            </a:r>
            <a:r>
              <a:rPr lang="fr-FR" b="1" dirty="0" smtClean="0">
                <a:solidFill>
                  <a:srgbClr val="00B050"/>
                </a:solidFill>
              </a:rPr>
              <a:t>830</a:t>
            </a:r>
            <a:r>
              <a:rPr lang="fr-FR" b="1" dirty="0" smtClean="0">
                <a:solidFill>
                  <a:srgbClr val="0070C0"/>
                </a:solidFill>
              </a:rPr>
              <a:t>$a</a:t>
            </a:r>
            <a:r>
              <a:rPr lang="fr-FR" b="1" dirty="0" smtClean="0"/>
              <a:t> </a:t>
            </a:r>
            <a:r>
              <a:rPr lang="fr-FR" dirty="0" smtClean="0"/>
              <a:t>: « Notice </a:t>
            </a:r>
            <a:r>
              <a:rPr lang="fr-FR" dirty="0"/>
              <a:t>créée aux fins de signaler une thèse originelle perdue. Ceci n'est pas un doublon du PPN [...]. » </a:t>
            </a:r>
            <a:r>
              <a:rPr lang="fr-FR" dirty="0" smtClean="0"/>
              <a:t> </a:t>
            </a:r>
          </a:p>
          <a:p>
            <a:pPr algn="just"/>
            <a:r>
              <a:rPr lang="fr-FR" dirty="0" err="1" smtClean="0"/>
              <a:t>Exemplariser</a:t>
            </a:r>
            <a:r>
              <a:rPr lang="fr-FR" dirty="0" smtClean="0"/>
              <a:t> la thèse originelle et ajouter une </a:t>
            </a:r>
            <a:r>
              <a:rPr lang="fr-FR" b="1" dirty="0" smtClean="0"/>
              <a:t>note d’exemplaire en </a:t>
            </a:r>
            <a:r>
              <a:rPr lang="fr-FR" b="1" dirty="0" smtClean="0">
                <a:solidFill>
                  <a:srgbClr val="00B050"/>
                </a:solidFill>
              </a:rPr>
              <a:t>E316</a:t>
            </a:r>
            <a:r>
              <a:rPr lang="fr-FR" b="1" dirty="0" smtClean="0"/>
              <a:t> (voir cas général)</a:t>
            </a:r>
            <a:r>
              <a:rPr lang="fr-F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414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4017" y="188640"/>
            <a:ext cx="7457346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La thèse originelle n’est pas signalée dans le </a:t>
            </a:r>
            <a:r>
              <a:rPr lang="fr-FR" sz="3600" dirty="0" err="1" smtClean="0">
                <a:solidFill>
                  <a:schemeClr val="accent2">
                    <a:lumMod val="75000"/>
                  </a:schemeClr>
                </a:solidFill>
              </a:rPr>
              <a:t>Sudoc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 ? (3)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890" y="1628800"/>
            <a:ext cx="8229600" cy="50251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800" b="1" dirty="0" smtClean="0"/>
              <a:t>Cas 2 - Si l’établissement dispose d’une version commercialisée ou remaniée de la thèse : </a:t>
            </a:r>
            <a:r>
              <a:rPr lang="fr-FR" sz="2800" dirty="0" smtClean="0"/>
              <a:t>Signaler la version originelle.</a:t>
            </a:r>
          </a:p>
          <a:p>
            <a:pPr algn="just"/>
            <a:r>
              <a:rPr lang="fr-FR" sz="2800" b="1" dirty="0"/>
              <a:t>Extraire les métadonnées </a:t>
            </a:r>
            <a:r>
              <a:rPr lang="fr-FR" sz="2800" dirty="0"/>
              <a:t>(titre, date de soutenance, directeur de thèse, composition du jury) des documents administratifs fiables à disposition : PV de soutenance, bordereau d’enregistrement, copie du diplôme, etc</a:t>
            </a:r>
            <a:r>
              <a:rPr lang="fr-FR" sz="2800" dirty="0" smtClean="0"/>
              <a:t>…</a:t>
            </a:r>
          </a:p>
          <a:p>
            <a:pPr algn="just"/>
            <a:r>
              <a:rPr lang="fr-FR" sz="2800" b="1" dirty="0" smtClean="0"/>
              <a:t>Attribuer un NNT </a:t>
            </a:r>
            <a:r>
              <a:rPr lang="fr-FR" sz="2800" dirty="0" smtClean="0"/>
              <a:t>à la thèse originelle.</a:t>
            </a:r>
          </a:p>
          <a:p>
            <a:pPr algn="just"/>
            <a:r>
              <a:rPr lang="fr-FR" sz="2800" dirty="0"/>
              <a:t>Ne pas saisir de zone </a:t>
            </a:r>
            <a:r>
              <a:rPr lang="fr-FR" sz="2800" dirty="0">
                <a:solidFill>
                  <a:srgbClr val="00B050"/>
                </a:solidFill>
              </a:rPr>
              <a:t>215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83954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L’archivage et le signalement des thèses de doctorat : une obligation réglementaire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17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6457" y="-19417"/>
            <a:ext cx="7673370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La thèse originelle n’est pas signalée dans le </a:t>
            </a:r>
            <a:r>
              <a:rPr lang="fr-FR" sz="3600" dirty="0" err="1" smtClean="0">
                <a:solidFill>
                  <a:schemeClr val="accent2">
                    <a:lumMod val="75000"/>
                  </a:schemeClr>
                </a:solidFill>
              </a:rPr>
              <a:t>Sudoc</a:t>
            </a:r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 ? (4)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fr-FR" dirty="0" smtClean="0"/>
              <a:t>Ajouter une </a:t>
            </a:r>
            <a:r>
              <a:rPr lang="fr-FR" b="1" dirty="0" smtClean="0"/>
              <a:t>note en </a:t>
            </a:r>
            <a:r>
              <a:rPr lang="fr-FR" b="1" dirty="0" smtClean="0">
                <a:solidFill>
                  <a:srgbClr val="00B050"/>
                </a:solidFill>
              </a:rPr>
              <a:t>303</a:t>
            </a:r>
            <a:r>
              <a:rPr lang="fr-FR" b="1" dirty="0" smtClean="0">
                <a:solidFill>
                  <a:srgbClr val="0070C0"/>
                </a:solidFill>
              </a:rPr>
              <a:t>$a</a:t>
            </a:r>
            <a:r>
              <a:rPr lang="fr-FR" b="1" dirty="0" smtClean="0"/>
              <a:t> </a:t>
            </a:r>
            <a:r>
              <a:rPr lang="fr-FR" dirty="0" smtClean="0"/>
              <a:t>: </a:t>
            </a:r>
            <a:r>
              <a:rPr lang="fr-FR" dirty="0"/>
              <a:t>« Notice élaborée à partir de la version commercialisée / remaniée par l'auteur </a:t>
            </a:r>
            <a:r>
              <a:rPr lang="fr-FR" i="1" dirty="0"/>
              <a:t>[choisir la mention adéquate] </a:t>
            </a:r>
            <a:r>
              <a:rPr lang="fr-FR" dirty="0"/>
              <a:t>de la thèse : la version de soutenance n'existe plus. » </a:t>
            </a:r>
            <a:endParaRPr lang="fr-FR" dirty="0" smtClean="0"/>
          </a:p>
          <a:p>
            <a:pPr algn="just"/>
            <a:r>
              <a:rPr lang="fr-FR" dirty="0" smtClean="0"/>
              <a:t>Faire les </a:t>
            </a:r>
            <a:r>
              <a:rPr lang="fr-FR" b="1" dirty="0" smtClean="0"/>
              <a:t>liens réciproques </a:t>
            </a:r>
            <a:r>
              <a:rPr lang="fr-FR" b="1" dirty="0" smtClean="0">
                <a:solidFill>
                  <a:srgbClr val="00B050"/>
                </a:solidFill>
              </a:rPr>
              <a:t>451/451</a:t>
            </a:r>
            <a:r>
              <a:rPr lang="fr-FR" b="1" dirty="0" smtClean="0"/>
              <a:t> </a:t>
            </a:r>
            <a:r>
              <a:rPr lang="fr-FR" dirty="0"/>
              <a:t>ou </a:t>
            </a:r>
            <a:r>
              <a:rPr lang="fr-FR" b="1" dirty="0">
                <a:solidFill>
                  <a:srgbClr val="00B050"/>
                </a:solidFill>
              </a:rPr>
              <a:t>452/452</a:t>
            </a:r>
            <a:r>
              <a:rPr lang="fr-FR" b="1" dirty="0"/>
              <a:t> </a:t>
            </a:r>
            <a:r>
              <a:rPr lang="fr-FR" dirty="0"/>
              <a:t>entre la notice de la thèse originelle et la notice de </a:t>
            </a:r>
            <a:r>
              <a:rPr lang="fr-FR" dirty="0" smtClean="0"/>
              <a:t>la version commercialisée / remaniée.</a:t>
            </a:r>
          </a:p>
          <a:p>
            <a:pPr algn="just"/>
            <a:r>
              <a:rPr lang="fr-FR" dirty="0" smtClean="0"/>
              <a:t>Ajouter éventuellement une </a:t>
            </a:r>
            <a:r>
              <a:rPr lang="fr-FR" b="1" dirty="0" smtClean="0"/>
              <a:t>note en </a:t>
            </a:r>
            <a:r>
              <a:rPr lang="fr-FR" b="1" dirty="0" smtClean="0">
                <a:solidFill>
                  <a:srgbClr val="00B050"/>
                </a:solidFill>
              </a:rPr>
              <a:t>830</a:t>
            </a:r>
            <a:r>
              <a:rPr lang="fr-FR" b="1" dirty="0" smtClean="0">
                <a:solidFill>
                  <a:srgbClr val="0070C0"/>
                </a:solidFill>
              </a:rPr>
              <a:t>$a</a:t>
            </a:r>
            <a:r>
              <a:rPr lang="fr-FR" b="1" dirty="0" smtClean="0"/>
              <a:t> </a:t>
            </a:r>
            <a:r>
              <a:rPr lang="fr-FR" dirty="0" smtClean="0"/>
              <a:t>: </a:t>
            </a:r>
            <a:r>
              <a:rPr lang="fr-FR" dirty="0"/>
              <a:t>« Notice créée aux fins de signaler une thèse originelle perdue. Ceci n'est pas un doublon du PPN [...]. » </a:t>
            </a:r>
            <a:r>
              <a:rPr lang="fr-FR" dirty="0" smtClean="0"/>
              <a:t> </a:t>
            </a:r>
          </a:p>
          <a:p>
            <a:pPr algn="just"/>
            <a:r>
              <a:rPr lang="fr-FR" dirty="0" err="1" smtClean="0"/>
              <a:t>Exemplariser</a:t>
            </a:r>
            <a:r>
              <a:rPr lang="fr-FR" dirty="0" smtClean="0"/>
              <a:t> la thèse originelle et ajouter une </a:t>
            </a:r>
            <a:r>
              <a:rPr lang="fr-FR" b="1" dirty="0" smtClean="0"/>
              <a:t>note d’exemplaire en </a:t>
            </a:r>
            <a:r>
              <a:rPr lang="fr-FR" b="1" dirty="0" smtClean="0">
                <a:solidFill>
                  <a:srgbClr val="00B050"/>
                </a:solidFill>
              </a:rPr>
              <a:t>E316</a:t>
            </a:r>
            <a:r>
              <a:rPr lang="fr-FR" dirty="0" smtClean="0"/>
              <a:t> </a:t>
            </a:r>
            <a:r>
              <a:rPr lang="fr-FR" b="1" dirty="0"/>
              <a:t>(voir </a:t>
            </a:r>
            <a:r>
              <a:rPr lang="fr-FR" b="1" dirty="0" smtClean="0"/>
              <a:t>cas général)</a:t>
            </a:r>
            <a:r>
              <a:rPr lang="fr-F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462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068960"/>
            <a:ext cx="7772400" cy="175840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MISE A JOUR DES CONSIGNES RELATIVES AU SIGNALEMENT DES Thèses PERDUES OU détruites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598757" y="5445224"/>
            <a:ext cx="7772400" cy="108012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Nouveauté 3 : signaler les thèses perdues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quand il n’existe ni reproduction conforme ni autre version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09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chemeClr val="accent2">
                    <a:lumMod val="75000"/>
                  </a:schemeClr>
                </a:solidFill>
              </a:rPr>
              <a:t>L’établissement n’a pu acquérir ni reproduction conforme ni autre version de la thèse (1)</a:t>
            </a:r>
            <a:endParaRPr lang="fr-FR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L’existence </a:t>
            </a:r>
            <a:r>
              <a:rPr lang="fr-FR" dirty="0"/>
              <a:t>de la thèse est attestée </a:t>
            </a:r>
            <a:r>
              <a:rPr lang="fr-FR" dirty="0" smtClean="0"/>
              <a:t>:</a:t>
            </a:r>
          </a:p>
          <a:p>
            <a:r>
              <a:rPr lang="fr-FR" dirty="0" smtClean="0"/>
              <a:t>par </a:t>
            </a:r>
            <a:r>
              <a:rPr lang="fr-FR" dirty="0"/>
              <a:t>sa mention dans une base </a:t>
            </a:r>
            <a:r>
              <a:rPr lang="fr-FR" dirty="0" smtClean="0"/>
              <a:t>tierce (ANRT, « Thèses à la carte »)</a:t>
            </a:r>
          </a:p>
          <a:p>
            <a:r>
              <a:rPr lang="fr-FR" dirty="0" smtClean="0"/>
              <a:t>par </a:t>
            </a:r>
            <a:r>
              <a:rPr lang="fr-FR" dirty="0"/>
              <a:t>son signalement par un tiers </a:t>
            </a:r>
            <a:r>
              <a:rPr lang="fr-FR" dirty="0" smtClean="0"/>
              <a:t>: auteur</a:t>
            </a:r>
            <a:r>
              <a:rPr lang="fr-FR" dirty="0"/>
              <a:t>, directeur de thèse, membre du </a:t>
            </a:r>
            <a:r>
              <a:rPr lang="fr-FR" dirty="0" smtClean="0"/>
              <a:t>jury, bibliographie, </a:t>
            </a:r>
            <a:r>
              <a:rPr lang="fr-FR" dirty="0"/>
              <a:t>etc</a:t>
            </a:r>
            <a:r>
              <a:rPr lang="fr-FR" dirty="0" smtClean="0"/>
              <a:t>.</a:t>
            </a:r>
          </a:p>
          <a:p>
            <a:r>
              <a:rPr lang="fr-FR" dirty="0" smtClean="0"/>
              <a:t>par des documents administratifs.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8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chemeClr val="accent2">
                    <a:lumMod val="75000"/>
                  </a:schemeClr>
                </a:solidFill>
              </a:rPr>
              <a:t>L’établissement n’a pu acquérir ni reproduction ni autre version de la thèse (2)</a:t>
            </a:r>
            <a:endParaRPr lang="fr-FR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6844" y="1916832"/>
            <a:ext cx="8229600" cy="48245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dirty="0"/>
              <a:t>Signaler la version originelle </a:t>
            </a:r>
            <a:r>
              <a:rPr lang="fr-FR" dirty="0" smtClean="0"/>
              <a:t>:</a:t>
            </a:r>
            <a:endParaRPr lang="fr-FR" dirty="0"/>
          </a:p>
          <a:p>
            <a:pPr lvl="1" algn="just"/>
            <a:r>
              <a:rPr lang="fr-FR" b="1" dirty="0"/>
              <a:t>Extraire les métadonnées </a:t>
            </a:r>
            <a:r>
              <a:rPr lang="fr-FR" dirty="0"/>
              <a:t>(titre, date de soutenance, directeur de thèse, composition du jury) des documents administratifs fiables à disposition : PV de soutenance, bordereau d’enregistrement, copie du diplôme, etc…</a:t>
            </a:r>
          </a:p>
          <a:p>
            <a:pPr lvl="1" algn="just"/>
            <a:r>
              <a:rPr lang="fr-FR" b="1" dirty="0"/>
              <a:t>Attribuer un NNT </a:t>
            </a:r>
            <a:r>
              <a:rPr lang="fr-FR" dirty="0"/>
              <a:t>à la thèse originelle.</a:t>
            </a:r>
          </a:p>
          <a:p>
            <a:pPr lvl="1" algn="just"/>
            <a:r>
              <a:rPr lang="fr-FR" dirty="0"/>
              <a:t>Ne pas saisir de zone </a:t>
            </a:r>
            <a:r>
              <a:rPr lang="fr-FR" dirty="0">
                <a:solidFill>
                  <a:srgbClr val="00B050"/>
                </a:solidFill>
              </a:rPr>
              <a:t>215</a:t>
            </a:r>
            <a:r>
              <a:rPr lang="fr-FR" dirty="0" smtClean="0"/>
              <a:t>.</a:t>
            </a:r>
          </a:p>
          <a:p>
            <a:pPr lvl="1" algn="just"/>
            <a:r>
              <a:rPr lang="fr-FR" dirty="0"/>
              <a:t>Ajouter une </a:t>
            </a:r>
            <a:r>
              <a:rPr lang="fr-FR" b="1" dirty="0"/>
              <a:t>note en </a:t>
            </a:r>
            <a:r>
              <a:rPr lang="fr-FR" b="1" dirty="0">
                <a:solidFill>
                  <a:srgbClr val="00B050"/>
                </a:solidFill>
              </a:rPr>
              <a:t>303</a:t>
            </a:r>
            <a:r>
              <a:rPr lang="fr-FR" b="1" dirty="0">
                <a:solidFill>
                  <a:srgbClr val="0070C0"/>
                </a:solidFill>
              </a:rPr>
              <a:t>$a</a:t>
            </a:r>
            <a:r>
              <a:rPr lang="fr-FR" b="1" dirty="0"/>
              <a:t> </a:t>
            </a:r>
            <a:r>
              <a:rPr lang="fr-FR" dirty="0"/>
              <a:t>: « Notice élaborée à partir de </a:t>
            </a:r>
            <a:r>
              <a:rPr lang="fr-FR" i="1" dirty="0"/>
              <a:t>[préciser les documents administratifs utilisés pour établir la description]. </a:t>
            </a:r>
            <a:r>
              <a:rPr lang="fr-FR" dirty="0"/>
              <a:t>Le document qui a justifié l'obtention du diplôme n'existe plus. »</a:t>
            </a:r>
          </a:p>
        </p:txBody>
      </p:sp>
    </p:spTree>
    <p:extLst>
      <p:ext uri="{BB962C8B-B14F-4D97-AF65-F5344CB8AC3E}">
        <p14:creationId xmlns:p14="http://schemas.microsoft.com/office/powerpoint/2010/main" val="105320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chemeClr val="accent2">
                    <a:lumMod val="75000"/>
                  </a:schemeClr>
                </a:solidFill>
              </a:rPr>
              <a:t>L’établissement n’a pu acquérir ni reproduction ni autre version de la thèse (3)</a:t>
            </a:r>
            <a:endParaRPr lang="fr-FR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6570" y="2204864"/>
            <a:ext cx="8229600" cy="3960440"/>
          </a:xfrm>
        </p:spPr>
        <p:txBody>
          <a:bodyPr>
            <a:normAutofit/>
          </a:bodyPr>
          <a:lstStyle/>
          <a:p>
            <a:pPr algn="just"/>
            <a:r>
              <a:rPr lang="fr-FR" dirty="0" err="1" smtClean="0"/>
              <a:t>Exemplariser</a:t>
            </a:r>
            <a:r>
              <a:rPr lang="fr-FR" dirty="0" smtClean="0"/>
              <a:t> la notice de la thèse originelle.</a:t>
            </a:r>
          </a:p>
          <a:p>
            <a:pPr algn="just"/>
            <a:r>
              <a:rPr lang="fr-FR" dirty="0" smtClean="0"/>
              <a:t>Ajouter une note d’exemplaire en </a:t>
            </a:r>
            <a:r>
              <a:rPr lang="fr-FR" b="1" dirty="0" smtClean="0">
                <a:solidFill>
                  <a:srgbClr val="00B050"/>
                </a:solidFill>
              </a:rPr>
              <a:t>E316</a:t>
            </a: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smtClean="0"/>
              <a:t>a</a:t>
            </a:r>
            <a:r>
              <a:rPr lang="fr-FR" dirty="0" smtClean="0"/>
              <a:t> :</a:t>
            </a:r>
          </a:p>
          <a:p>
            <a:pPr lvl="1" algn="just"/>
            <a:r>
              <a:rPr lang="fr-FR" dirty="0" smtClean="0"/>
              <a:t>En cas </a:t>
            </a:r>
            <a:r>
              <a:rPr lang="fr-FR" dirty="0"/>
              <a:t>de sinistre : « </a:t>
            </a: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 depuis </a:t>
            </a:r>
            <a:r>
              <a:rPr lang="fr-FR" i="1" dirty="0"/>
              <a:t>AAAA</a:t>
            </a:r>
            <a:r>
              <a:rPr lang="fr-FR" dirty="0"/>
              <a:t>, pour cause de …. </a:t>
            </a:r>
            <a:r>
              <a:rPr lang="fr-FR" dirty="0" smtClean="0"/>
              <a:t>» </a:t>
            </a:r>
          </a:p>
          <a:p>
            <a:pPr lvl="1" algn="just"/>
            <a:r>
              <a:rPr lang="fr-FR" dirty="0" smtClean="0"/>
              <a:t>En cas de perte </a:t>
            </a:r>
            <a:r>
              <a:rPr lang="fr-FR" dirty="0"/>
              <a:t>: « </a:t>
            </a: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 [constaté en </a:t>
            </a:r>
            <a:r>
              <a:rPr lang="fr-FR" i="1" dirty="0"/>
              <a:t>AAAA</a:t>
            </a:r>
            <a:r>
              <a:rPr lang="fr-FR" dirty="0"/>
              <a:t>]. »</a:t>
            </a:r>
          </a:p>
        </p:txBody>
      </p:sp>
    </p:spTree>
    <p:extLst>
      <p:ext uri="{BB962C8B-B14F-4D97-AF65-F5344CB8AC3E}">
        <p14:creationId xmlns:p14="http://schemas.microsoft.com/office/powerpoint/2010/main" val="29619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SIGNALEMENT DES thèses NON corrigées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69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4293096"/>
            <a:ext cx="7772400" cy="1362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SIGNALEMENT DES Thèses NON corrigées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760356" y="5655171"/>
            <a:ext cx="7772400" cy="65414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Définition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9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4">
                    <a:lumMod val="75000"/>
                  </a:schemeClr>
                </a:solidFill>
              </a:rPr>
              <a:t>Les thèses non corrigées</a:t>
            </a:r>
            <a:endParaRPr lang="fr-FR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 smtClean="0"/>
              <a:t>On considère comme non corrigées les thèses pour lesquelles le jury a demandé des corrections que le docteur n’a pas apportées à l’issue du délai réglementaire de 3 mois, et ce malgré les relances de l’établissement.</a:t>
            </a:r>
          </a:p>
        </p:txBody>
      </p:sp>
    </p:spTree>
    <p:extLst>
      <p:ext uri="{BB962C8B-B14F-4D97-AF65-F5344CB8AC3E}">
        <p14:creationId xmlns:p14="http://schemas.microsoft.com/office/powerpoint/2010/main" val="410508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4293096"/>
            <a:ext cx="7772400" cy="1362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SIGNALEMENT DES Thèses NON corrigées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760356" y="5655171"/>
            <a:ext cx="7772400" cy="65414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Thèse corrigée = thèse validée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43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>
                <a:solidFill>
                  <a:schemeClr val="accent4">
                    <a:lumMod val="75000"/>
                  </a:schemeClr>
                </a:solidFill>
              </a:rPr>
              <a:t>L’établissement considère que la thèse non corrigée </a:t>
            </a:r>
            <a:r>
              <a:rPr lang="fr-FR" sz="3600" dirty="0" smtClean="0">
                <a:solidFill>
                  <a:schemeClr val="accent4">
                    <a:lumMod val="75000"/>
                  </a:schemeClr>
                </a:solidFill>
              </a:rPr>
              <a:t>est la </a:t>
            </a:r>
            <a:r>
              <a:rPr lang="fr-FR" sz="3600" dirty="0">
                <a:solidFill>
                  <a:schemeClr val="accent4">
                    <a:lumMod val="75000"/>
                  </a:schemeClr>
                </a:solidFill>
              </a:rPr>
              <a:t>thèse validée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fr-FR" dirty="0" smtClean="0"/>
              <a:t>L’établissement peut choisir de considérer que, passé le délai de 3 mois accordé au docteur, la </a:t>
            </a:r>
            <a:r>
              <a:rPr lang="fr-FR" b="1" dirty="0" smtClean="0"/>
              <a:t>version non corrigée de la thèse tient lieu de version définitive, validée</a:t>
            </a:r>
            <a:r>
              <a:rPr lang="fr-FR" dirty="0" smtClean="0"/>
              <a:t>. </a:t>
            </a:r>
          </a:p>
          <a:p>
            <a:pPr algn="just"/>
            <a:r>
              <a:rPr lang="fr-FR" dirty="0" smtClean="0"/>
              <a:t>Cette politique doit être validée, en amont, par les instances décisionnaires de l’établissement. La décision vaudra pour tous les docteurs (pas de cas par cas).</a:t>
            </a:r>
          </a:p>
          <a:p>
            <a:pPr algn="just"/>
            <a:r>
              <a:rPr lang="fr-FR" dirty="0"/>
              <a:t>L’établissement doit en informer </a:t>
            </a:r>
            <a:r>
              <a:rPr lang="fr-FR" dirty="0" smtClean="0"/>
              <a:t>les docteurs avant la soutenance, et une fois le délai de 3 mois écoulé (relance). </a:t>
            </a:r>
          </a:p>
          <a:p>
            <a:pPr algn="just"/>
            <a:r>
              <a:rPr lang="fr-FR" dirty="0" smtClean="0"/>
              <a:t>Les métadonnées récupérées sur la thèse non corrigée doivent être vérifiées à l’aide des documents administratifs à la disposition du catalogueur (date de soutenance, titre, composition du jury, directeur de thèse).</a:t>
            </a:r>
          </a:p>
          <a:p>
            <a:pPr algn="just"/>
            <a:r>
              <a:rPr lang="fr-FR" dirty="0" smtClean="0"/>
              <a:t>Le </a:t>
            </a:r>
            <a:r>
              <a:rPr lang="fr-FR" dirty="0"/>
              <a:t>catalogueur ajoute une note </a:t>
            </a:r>
            <a:r>
              <a:rPr lang="fr-FR" b="1" dirty="0">
                <a:solidFill>
                  <a:srgbClr val="00B050"/>
                </a:solidFill>
              </a:rPr>
              <a:t>305</a:t>
            </a:r>
            <a:r>
              <a:rPr lang="fr-FR" b="1" dirty="0">
                <a:solidFill>
                  <a:srgbClr val="0070C0"/>
                </a:solidFill>
              </a:rPr>
              <a:t>$a</a:t>
            </a:r>
            <a:r>
              <a:rPr lang="fr-FR" dirty="0"/>
              <a:t> : </a:t>
            </a:r>
            <a:endParaRPr lang="fr-FR" dirty="0" smtClean="0"/>
          </a:p>
          <a:p>
            <a:pPr lvl="1" algn="just"/>
            <a:r>
              <a:rPr lang="fr-FR" dirty="0" smtClean="0"/>
              <a:t>« </a:t>
            </a:r>
            <a:r>
              <a:rPr lang="fr-FR" dirty="0"/>
              <a:t>En l'absence de dépôt de la version définitive de la thèse, la version non corrigée fait office de dépôt légal »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73868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-1367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Le statut de la thèse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7638"/>
            <a:ext cx="8424936" cy="48091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/>
              <a:t>Une thèse est :</a:t>
            </a:r>
          </a:p>
          <a:p>
            <a:r>
              <a:rPr lang="fr-FR" dirty="0"/>
              <a:t>une œuvre de l’esprit </a:t>
            </a:r>
            <a:r>
              <a:rPr lang="fr-FR" dirty="0" smtClean="0"/>
              <a:t>(</a:t>
            </a:r>
            <a:r>
              <a:rPr lang="fr-FR" dirty="0"/>
              <a:t>articles </a:t>
            </a:r>
            <a:r>
              <a:rPr lang="fr-FR" u="sng" dirty="0">
                <a:hlinkClick r:id="rId2"/>
              </a:rPr>
              <a:t>L112-1</a:t>
            </a:r>
            <a:r>
              <a:rPr lang="fr-FR" dirty="0"/>
              <a:t> et </a:t>
            </a:r>
            <a:r>
              <a:rPr lang="fr-FR" u="sng" dirty="0" smtClean="0">
                <a:hlinkClick r:id="rId3"/>
              </a:rPr>
              <a:t>L112-2</a:t>
            </a:r>
            <a:r>
              <a:rPr lang="fr-FR" dirty="0" smtClean="0"/>
              <a:t> du Code </a:t>
            </a:r>
            <a:r>
              <a:rPr lang="fr-FR" dirty="0"/>
              <a:t>de la propriété </a:t>
            </a:r>
            <a:r>
              <a:rPr lang="fr-FR" dirty="0" smtClean="0"/>
              <a:t>intellectuelle)</a:t>
            </a:r>
          </a:p>
          <a:p>
            <a:r>
              <a:rPr lang="fr-FR" b="1" dirty="0"/>
              <a:t>u</a:t>
            </a:r>
            <a:r>
              <a:rPr lang="fr-FR" b="1" dirty="0" smtClean="0"/>
              <a:t>n document administratif (</a:t>
            </a:r>
            <a:r>
              <a:rPr lang="fr-FR" u="sng" dirty="0">
                <a:hlinkClick r:id="rId4"/>
              </a:rPr>
              <a:t>article L300-2 du Code des relations entre le public et </a:t>
            </a:r>
            <a:r>
              <a:rPr lang="fr-FR" u="sng" dirty="0" smtClean="0">
                <a:hlinkClick r:id="rId4"/>
              </a:rPr>
              <a:t>l’administration</a:t>
            </a:r>
            <a:r>
              <a:rPr lang="fr-FR" dirty="0" smtClean="0"/>
              <a:t>)</a:t>
            </a:r>
            <a:endParaRPr lang="fr-FR" b="1" dirty="0" smtClean="0"/>
          </a:p>
          <a:p>
            <a:r>
              <a:rPr lang="fr-FR" dirty="0" smtClean="0"/>
              <a:t>une </a:t>
            </a:r>
            <a:r>
              <a:rPr lang="fr-FR" b="1" dirty="0" smtClean="0"/>
              <a:t>archive publique</a:t>
            </a:r>
            <a:r>
              <a:rPr lang="fr-FR" dirty="0"/>
              <a:t> </a:t>
            </a:r>
            <a:r>
              <a:rPr lang="fr-FR" dirty="0" smtClean="0"/>
              <a:t>(</a:t>
            </a:r>
            <a:r>
              <a:rPr lang="fr-FR" dirty="0"/>
              <a:t>articles </a:t>
            </a:r>
            <a:r>
              <a:rPr lang="fr-FR" u="sng" dirty="0">
                <a:hlinkClick r:id="rId5"/>
              </a:rPr>
              <a:t>L211-1</a:t>
            </a:r>
            <a:r>
              <a:rPr lang="fr-FR" dirty="0"/>
              <a:t> et </a:t>
            </a:r>
            <a:r>
              <a:rPr lang="fr-FR" u="sng" dirty="0">
                <a:hlinkClick r:id="rId6"/>
              </a:rPr>
              <a:t>L211-4 du Code du patrimoine </a:t>
            </a:r>
            <a:r>
              <a:rPr lang="fr-FR" dirty="0" smtClean="0"/>
              <a:t>)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 smtClean="0"/>
              <a:t>Elle prouve qu’une personne possède un doctorat.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743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4293096"/>
            <a:ext cx="7772400" cy="1362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SIGNALEMENT DES Thèses NON corrigées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760356" y="5655171"/>
            <a:ext cx="7772400" cy="65414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Thèse corrigée ≠ thèse validée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14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4">
                    <a:lumMod val="75000"/>
                  </a:schemeClr>
                </a:solidFill>
              </a:rPr>
              <a:t>L’établissement considère que la thèse non corrigée n’est pas la thèse validée (1)</a:t>
            </a:r>
            <a:endParaRPr lang="fr-FR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dirty="0"/>
              <a:t>L’établissement peut choisir de considérer </a:t>
            </a:r>
            <a:r>
              <a:rPr lang="fr-FR" dirty="0" smtClean="0"/>
              <a:t>que la </a:t>
            </a:r>
            <a:r>
              <a:rPr lang="fr-FR" b="1" dirty="0"/>
              <a:t>version non corrigée de la thèse </a:t>
            </a:r>
            <a:r>
              <a:rPr lang="fr-FR" b="1" dirty="0" smtClean="0"/>
              <a:t>ne tient pas lieu </a:t>
            </a:r>
            <a:r>
              <a:rPr lang="fr-FR" b="1" dirty="0"/>
              <a:t>de version définitive, validée</a:t>
            </a:r>
            <a:r>
              <a:rPr lang="fr-FR" dirty="0"/>
              <a:t>. </a:t>
            </a:r>
            <a:r>
              <a:rPr lang="fr-FR" dirty="0" smtClean="0"/>
              <a:t>Seule la version corrigée par le docteur peut être considérée comme la version originelle de la thèse.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 smtClean="0"/>
              <a:t>Comment procéder si cette version corrigée n’est jamais déposée ?</a:t>
            </a:r>
          </a:p>
          <a:p>
            <a:pPr algn="just"/>
            <a:r>
              <a:rPr lang="fr-FR" dirty="0" smtClean="0"/>
              <a:t>Signaler la version non corrigée de la thèse :</a:t>
            </a:r>
          </a:p>
          <a:p>
            <a:pPr lvl="1" algn="just"/>
            <a:r>
              <a:rPr lang="fr-FR" b="1" dirty="0" smtClean="0"/>
              <a:t>Suivre les consignes pour le signalement des autres versions de thèse</a:t>
            </a:r>
          </a:p>
          <a:p>
            <a:pPr lvl="1" algn="just"/>
            <a:r>
              <a:rPr lang="fr-FR" b="1" dirty="0" smtClean="0"/>
              <a:t>Zone </a:t>
            </a:r>
            <a:r>
              <a:rPr lang="fr-FR" b="1" dirty="0" smtClean="0">
                <a:solidFill>
                  <a:srgbClr val="00B050"/>
                </a:solidFill>
              </a:rPr>
              <a:t>328</a:t>
            </a:r>
            <a:r>
              <a:rPr lang="fr-FR" b="1" dirty="0" smtClean="0"/>
              <a:t> </a:t>
            </a:r>
            <a:r>
              <a:rPr lang="fr-FR" dirty="0" smtClean="0"/>
              <a:t>débutant par </a:t>
            </a: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z</a:t>
            </a:r>
            <a:r>
              <a:rPr lang="fr-FR" b="1" dirty="0" err="1"/>
              <a:t>Version</a:t>
            </a:r>
            <a:r>
              <a:rPr lang="fr-FR" b="1" dirty="0"/>
              <a:t> non corrigée </a:t>
            </a:r>
            <a:r>
              <a:rPr lang="fr-FR" b="1" dirty="0" smtClean="0"/>
              <a:t>de</a:t>
            </a:r>
          </a:p>
          <a:p>
            <a:pPr lvl="1" algn="just"/>
            <a:r>
              <a:rPr lang="fr-FR" b="1" dirty="0" smtClean="0"/>
              <a:t>Ajout d’une note </a:t>
            </a:r>
            <a:r>
              <a:rPr lang="fr-FR" b="1" dirty="0" smtClean="0">
                <a:solidFill>
                  <a:srgbClr val="00B050"/>
                </a:solidFill>
              </a:rPr>
              <a:t>305</a:t>
            </a:r>
            <a:r>
              <a:rPr lang="fr-FR" b="1" dirty="0" smtClean="0">
                <a:solidFill>
                  <a:srgbClr val="0070C0"/>
                </a:solidFill>
              </a:rPr>
              <a:t>$a</a:t>
            </a:r>
            <a:r>
              <a:rPr lang="fr-FR" b="1" dirty="0" smtClean="0"/>
              <a:t> : </a:t>
            </a:r>
            <a:r>
              <a:rPr lang="fr-FR" dirty="0"/>
              <a:t>« Version non corrigée de la thèse. » </a:t>
            </a:r>
            <a:endParaRPr lang="fr-FR" dirty="0" smtClean="0"/>
          </a:p>
          <a:p>
            <a:pPr marL="457200" lvl="1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120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4">
                    <a:lumMod val="75000"/>
                  </a:schemeClr>
                </a:solidFill>
              </a:rPr>
              <a:t>L’établissement considère que la thèse non corrigée n’est pas la thèse validée (2)</a:t>
            </a:r>
            <a:endParaRPr lang="fr-FR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dirty="0" smtClean="0"/>
              <a:t>Signaler </a:t>
            </a:r>
            <a:r>
              <a:rPr lang="fr-FR" dirty="0"/>
              <a:t>la version originelle à partir de la version non </a:t>
            </a:r>
            <a:r>
              <a:rPr lang="fr-FR" dirty="0" smtClean="0"/>
              <a:t>corrigée de la thèse.</a:t>
            </a:r>
            <a:endParaRPr lang="fr-FR" dirty="0"/>
          </a:p>
          <a:p>
            <a:pPr lvl="1" algn="just"/>
            <a:r>
              <a:rPr lang="fr-FR" b="1" dirty="0"/>
              <a:t>Vérifier les métadonnées </a:t>
            </a:r>
            <a:r>
              <a:rPr lang="fr-FR" dirty="0"/>
              <a:t>(titre, date de soutenance, directeur de thèse, composition du jury) à l’aide de documents administratifs fiables : PV de soutenance, bordereau d’enregistrement, copie du diplôme, etc…</a:t>
            </a:r>
          </a:p>
          <a:p>
            <a:pPr lvl="1" algn="just"/>
            <a:r>
              <a:rPr lang="fr-FR" b="1" dirty="0"/>
              <a:t>Attribuer un NNT </a:t>
            </a:r>
            <a:r>
              <a:rPr lang="fr-FR" dirty="0"/>
              <a:t>à la thèse originelle.</a:t>
            </a:r>
          </a:p>
          <a:p>
            <a:pPr lvl="1" algn="just"/>
            <a:r>
              <a:rPr lang="fr-FR" dirty="0"/>
              <a:t>Compléter la </a:t>
            </a:r>
            <a:r>
              <a:rPr lang="fr-FR" b="1" dirty="0"/>
              <a:t>zone </a:t>
            </a:r>
            <a:r>
              <a:rPr lang="fr-FR" b="1" dirty="0">
                <a:solidFill>
                  <a:srgbClr val="00B050"/>
                </a:solidFill>
              </a:rPr>
              <a:t>215</a:t>
            </a:r>
            <a:r>
              <a:rPr lang="fr-FR" b="1" dirty="0"/>
              <a:t> </a:t>
            </a:r>
            <a:r>
              <a:rPr lang="fr-FR" dirty="0"/>
              <a:t>comme suit </a:t>
            </a:r>
            <a:r>
              <a:rPr lang="fr-FR" dirty="0" smtClean="0"/>
              <a:t>:</a:t>
            </a:r>
          </a:p>
          <a:p>
            <a:pPr lvl="2" algn="just"/>
            <a:r>
              <a:rPr lang="fr-FR" dirty="0"/>
              <a:t>Nb de volumes = nb de volumes de la thèse non corrigée</a:t>
            </a:r>
          </a:p>
          <a:p>
            <a:pPr lvl="2" algn="just"/>
            <a:r>
              <a:rPr lang="fr-FR" dirty="0"/>
              <a:t>Pas de nb de pages</a:t>
            </a:r>
          </a:p>
          <a:p>
            <a:pPr lvl="2" algn="just"/>
            <a:r>
              <a:rPr lang="fr-FR" dirty="0"/>
              <a:t>Dimensions </a:t>
            </a:r>
            <a:r>
              <a:rPr lang="fr-FR" dirty="0" smtClean="0"/>
              <a:t>standard </a:t>
            </a:r>
            <a:r>
              <a:rPr lang="fr-FR" dirty="0"/>
              <a:t>= 29 </a:t>
            </a:r>
            <a:r>
              <a:rPr lang="fr-FR" dirty="0" smtClean="0"/>
              <a:t>cm</a:t>
            </a:r>
          </a:p>
          <a:p>
            <a:pPr lvl="1" algn="just"/>
            <a:r>
              <a:rPr lang="fr-FR" dirty="0"/>
              <a:t>Ajouter une </a:t>
            </a:r>
            <a:r>
              <a:rPr lang="fr-FR" b="1" dirty="0"/>
              <a:t>note en </a:t>
            </a:r>
            <a:r>
              <a:rPr lang="fr-FR" b="1" dirty="0">
                <a:solidFill>
                  <a:srgbClr val="00B050"/>
                </a:solidFill>
              </a:rPr>
              <a:t>303</a:t>
            </a:r>
            <a:r>
              <a:rPr lang="fr-FR" b="1" dirty="0">
                <a:solidFill>
                  <a:srgbClr val="0070C0"/>
                </a:solidFill>
              </a:rPr>
              <a:t>$a</a:t>
            </a:r>
            <a:r>
              <a:rPr lang="fr-FR" b="1" dirty="0"/>
              <a:t> </a:t>
            </a:r>
            <a:r>
              <a:rPr lang="fr-FR" dirty="0"/>
              <a:t>: </a:t>
            </a:r>
            <a:endParaRPr lang="fr-FR" dirty="0" smtClean="0"/>
          </a:p>
          <a:p>
            <a:pPr lvl="2" algn="just"/>
            <a:r>
              <a:rPr lang="fr-FR" dirty="0" smtClean="0"/>
              <a:t>« </a:t>
            </a:r>
            <a:r>
              <a:rPr lang="fr-FR" dirty="0"/>
              <a:t>Notice élaborée à partir de la version non corrigée de la thèse : la version de soutenance n'a pas été </a:t>
            </a:r>
            <a:r>
              <a:rPr lang="fr-FR" dirty="0" smtClean="0"/>
              <a:t>déposée. </a:t>
            </a:r>
            <a:r>
              <a:rPr lang="fr-FR" dirty="0"/>
              <a:t>»</a:t>
            </a:r>
          </a:p>
          <a:p>
            <a:pPr lvl="1" algn="just"/>
            <a:endParaRPr lang="fr-FR" dirty="0"/>
          </a:p>
          <a:p>
            <a:pPr marL="0" indent="0" algn="just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61888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4">
                    <a:lumMod val="75000"/>
                  </a:schemeClr>
                </a:solidFill>
              </a:rPr>
              <a:t>L’établissement considère que la thèse non corrigée n’est pas la thèse validée (3)</a:t>
            </a:r>
            <a:endParaRPr lang="fr-FR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Faire les </a:t>
            </a:r>
            <a:r>
              <a:rPr lang="fr-FR" b="1" dirty="0"/>
              <a:t>liens réciproques </a:t>
            </a:r>
            <a:r>
              <a:rPr lang="fr-FR" b="1" dirty="0">
                <a:solidFill>
                  <a:srgbClr val="00B050"/>
                </a:solidFill>
              </a:rPr>
              <a:t>451/451</a:t>
            </a:r>
            <a:r>
              <a:rPr lang="fr-FR" b="1" dirty="0"/>
              <a:t> </a:t>
            </a:r>
            <a:r>
              <a:rPr lang="fr-FR" dirty="0"/>
              <a:t>ou </a:t>
            </a:r>
            <a:r>
              <a:rPr lang="fr-FR" b="1" dirty="0">
                <a:solidFill>
                  <a:srgbClr val="00B050"/>
                </a:solidFill>
              </a:rPr>
              <a:t>452/452</a:t>
            </a:r>
            <a:r>
              <a:rPr lang="fr-FR" b="1" dirty="0"/>
              <a:t> </a:t>
            </a:r>
            <a:r>
              <a:rPr lang="fr-FR" dirty="0"/>
              <a:t>entre la notice de la thèse originelle et la notice de la version non corrigée</a:t>
            </a:r>
            <a:r>
              <a:rPr lang="fr-FR" dirty="0" smtClean="0"/>
              <a:t>.</a:t>
            </a:r>
          </a:p>
          <a:p>
            <a:pPr algn="just"/>
            <a:r>
              <a:rPr lang="fr-FR" dirty="0" err="1" smtClean="0"/>
              <a:t>Exemplariser</a:t>
            </a:r>
            <a:r>
              <a:rPr lang="fr-FR" dirty="0" smtClean="0"/>
              <a:t> </a:t>
            </a:r>
            <a:r>
              <a:rPr lang="fr-FR" dirty="0"/>
              <a:t>la thèse originelle </a:t>
            </a:r>
          </a:p>
          <a:p>
            <a:pPr algn="just"/>
            <a:r>
              <a:rPr lang="fr-FR" dirty="0"/>
              <a:t>A</a:t>
            </a:r>
            <a:r>
              <a:rPr lang="fr-FR" dirty="0" smtClean="0"/>
              <a:t>jouter </a:t>
            </a:r>
            <a:r>
              <a:rPr lang="fr-FR" dirty="0"/>
              <a:t>une </a:t>
            </a:r>
            <a:r>
              <a:rPr lang="fr-FR" b="1" dirty="0"/>
              <a:t>note d’exemplaire en </a:t>
            </a:r>
            <a:r>
              <a:rPr lang="fr-FR" b="1" dirty="0" smtClean="0">
                <a:solidFill>
                  <a:srgbClr val="00B050"/>
                </a:solidFill>
              </a:rPr>
              <a:t>E316</a:t>
            </a:r>
            <a:r>
              <a:rPr lang="fr-FR" b="1" dirty="0" smtClean="0"/>
              <a:t> : </a:t>
            </a:r>
          </a:p>
          <a:p>
            <a:pPr lvl="1" algn="just"/>
            <a:r>
              <a:rPr lang="fr-FR" dirty="0" smtClean="0"/>
              <a:t>« </a:t>
            </a: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 : le docteur n'a jamais déposé la version corrigée, validée, de sa </a:t>
            </a:r>
            <a:r>
              <a:rPr lang="fr-FR" dirty="0" smtClean="0"/>
              <a:t>thèse.</a:t>
            </a: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u</a:t>
            </a:r>
            <a:r>
              <a:rPr lang="fr-FR" i="1" dirty="0" err="1"/>
              <a:t>lien</a:t>
            </a:r>
            <a:r>
              <a:rPr lang="fr-FR" i="1" dirty="0"/>
              <a:t> vers la notice </a:t>
            </a:r>
            <a:r>
              <a:rPr lang="fr-FR" i="1" dirty="0" err="1"/>
              <a:t>Sudoc</a:t>
            </a:r>
            <a:r>
              <a:rPr lang="fr-FR" i="1" dirty="0"/>
              <a:t> de la version non corrigée</a:t>
            </a:r>
            <a:r>
              <a:rPr lang="fr-FR" b="1" dirty="0">
                <a:solidFill>
                  <a:srgbClr val="0070C0"/>
                </a:solidFill>
              </a:rPr>
              <a:t>$2</a:t>
            </a:r>
            <a:r>
              <a:rPr lang="fr-FR" dirty="0"/>
              <a:t>Consulter la version non corrigée de la thèse »</a:t>
            </a:r>
          </a:p>
          <a:p>
            <a:pPr lvl="1" algn="just"/>
            <a:endParaRPr lang="fr-FR" dirty="0"/>
          </a:p>
          <a:p>
            <a:pPr marL="0" indent="0" algn="just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83310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6"/>
                </a:solidFill>
              </a:rPr>
              <a:t>SIGNALEMENT DES thèses NON déposées</a:t>
            </a:r>
            <a:endParaRPr lang="fr-FR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12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077071"/>
            <a:ext cx="7772400" cy="1362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6"/>
                </a:solidFill>
              </a:rPr>
              <a:t>SIGNALEMENT DES thèses NON déposées</a:t>
            </a:r>
            <a:endParaRPr lang="fr-FR" dirty="0">
              <a:solidFill>
                <a:schemeClr val="accent6"/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722313" y="5589240"/>
            <a:ext cx="7772400" cy="7200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fr-FR" dirty="0" smtClean="0">
                <a:solidFill>
                  <a:schemeClr val="accent6"/>
                </a:solidFill>
              </a:rPr>
              <a:t>Définition</a:t>
            </a:r>
            <a:endParaRPr lang="fr-FR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05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6"/>
                </a:solidFill>
              </a:rPr>
              <a:t>Les thèses non déposées</a:t>
            </a:r>
            <a:endParaRPr lang="fr-FR" sz="3600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dirty="0"/>
              <a:t>On considère comme non déposées les thèses pour lesquelles :</a:t>
            </a:r>
          </a:p>
          <a:p>
            <a:pPr algn="just"/>
            <a:r>
              <a:rPr lang="fr-FR" dirty="0"/>
              <a:t>aucun signalement n’a été effectué dans le </a:t>
            </a:r>
            <a:r>
              <a:rPr lang="fr-FR" dirty="0" err="1"/>
              <a:t>Sudoc</a:t>
            </a:r>
            <a:endParaRPr lang="fr-FR" dirty="0"/>
          </a:p>
          <a:p>
            <a:pPr algn="just"/>
            <a:r>
              <a:rPr lang="fr-FR" dirty="0"/>
              <a:t>ET</a:t>
            </a:r>
            <a:r>
              <a:rPr lang="fr-FR"/>
              <a:t> aucun </a:t>
            </a:r>
            <a:r>
              <a:rPr lang="fr-FR" dirty="0"/>
              <a:t>exemplaire n’a été déposé</a:t>
            </a:r>
          </a:p>
          <a:p>
            <a:pPr algn="just"/>
            <a:r>
              <a:rPr lang="fr-FR" dirty="0"/>
              <a:t>ET</a:t>
            </a:r>
            <a:r>
              <a:rPr lang="fr-FR"/>
              <a:t> aucune </a:t>
            </a:r>
            <a:r>
              <a:rPr lang="fr-FR" dirty="0"/>
              <a:t>reproduction conforme n’existe (ANRT, « Thèses à la carte », « numérisation », etc.)</a:t>
            </a:r>
          </a:p>
          <a:p>
            <a:pPr algn="just"/>
            <a:r>
              <a:rPr lang="fr-FR" dirty="0"/>
              <a:t>mais dont l’existence est attestée par :</a:t>
            </a:r>
          </a:p>
          <a:p>
            <a:pPr lvl="1"/>
            <a:r>
              <a:rPr lang="fr-FR" dirty="0"/>
              <a:t>des documents administratifs : bordereau, PV de soutenance, etc.</a:t>
            </a:r>
          </a:p>
          <a:p>
            <a:pPr lvl="1"/>
            <a:r>
              <a:rPr lang="fr-FR" dirty="0"/>
              <a:t>un tiers : auteur, directeur de thèse, membre du jury, bibliographie, etc.</a:t>
            </a:r>
          </a:p>
          <a:p>
            <a:pPr lvl="1"/>
            <a:r>
              <a:rPr lang="fr-FR" dirty="0"/>
              <a:t>l’existence d’une version remaniée, commercialisée, ou d’un dépôt auteur sur une archive ouverte.</a:t>
            </a:r>
          </a:p>
          <a:p>
            <a:pPr algn="just"/>
            <a:endParaRPr lang="fr-FR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418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6"/>
                </a:solidFill>
              </a:rPr>
              <a:t>Au préalable (1)</a:t>
            </a:r>
            <a:endParaRPr lang="fr-FR" sz="3600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 smtClean="0">
                <a:solidFill>
                  <a:srgbClr val="FF0000"/>
                </a:solidFill>
              </a:rPr>
              <a:t>Il est impératif de vérifier que ladite thèse a bien été soutenue et validée en France, en se basant sur les documents administratifs disponibles qui seuls font foi : copie du diplôme, PV de soutenance, bordereau, logiciel de gestion de la scolarité, archives des ED, etc</a:t>
            </a:r>
            <a:r>
              <a:rPr lang="fr-FR" dirty="0" smtClean="0"/>
              <a:t>.</a:t>
            </a:r>
          </a:p>
          <a:p>
            <a:pPr algn="just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40665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6"/>
                </a:solidFill>
              </a:rPr>
              <a:t>Au préalable (2)</a:t>
            </a:r>
            <a:endParaRPr lang="fr-FR" sz="3600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fr-FR" dirty="0" smtClean="0"/>
              <a:t>Le </a:t>
            </a:r>
            <a:r>
              <a:rPr lang="fr-FR" b="1" dirty="0" smtClean="0"/>
              <a:t>traitement</a:t>
            </a:r>
            <a:r>
              <a:rPr lang="fr-FR" dirty="0" smtClean="0"/>
              <a:t> des thèses non déposées est semblable au traitement des thèses perdues, à ceci près que :</a:t>
            </a:r>
          </a:p>
          <a:p>
            <a:pPr algn="just"/>
            <a:r>
              <a:rPr lang="fr-FR" dirty="0" smtClean="0"/>
              <a:t>Il n’y a ni thèse originelle, ni reproduction conforme, seulement des versions remaniées, voire rien du tout.</a:t>
            </a:r>
          </a:p>
          <a:p>
            <a:pPr algn="just"/>
            <a:r>
              <a:rPr lang="fr-FR" dirty="0" smtClean="0"/>
              <a:t>La notice bibliographique décrivant la thèse originelle est donc « fictive » : on décrit une œuvre pour laquelle il n’existe pas/plus ni expression ni manifestation.</a:t>
            </a:r>
          </a:p>
          <a:p>
            <a:pPr marL="0" indent="0" algn="just">
              <a:buNone/>
            </a:pP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Il </a:t>
            </a:r>
            <a:r>
              <a:rPr lang="fr-FR" dirty="0" smtClean="0"/>
              <a:t>est donc impératif d’appuyer le catalogage sur les documents administratifs : </a:t>
            </a:r>
            <a:r>
              <a:rPr lang="fr-FR" b="1" dirty="0" smtClean="0"/>
              <a:t>plus qu’un document, on décrit un diplôme.</a:t>
            </a:r>
          </a:p>
          <a:p>
            <a:pPr algn="just"/>
            <a:endParaRPr lang="fr-FR" dirty="0" smtClean="0"/>
          </a:p>
          <a:p>
            <a:pPr algn="just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91166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077071"/>
            <a:ext cx="7772400" cy="13620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6"/>
                </a:solidFill>
              </a:rPr>
              <a:t>SIGNALEMENT DES thèses NON déposées</a:t>
            </a:r>
            <a:endParaRPr lang="fr-FR" dirty="0">
              <a:solidFill>
                <a:schemeClr val="accent6"/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722313" y="5589240"/>
            <a:ext cx="7772400" cy="7200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fr-FR" dirty="0" smtClean="0">
                <a:solidFill>
                  <a:schemeClr val="accent6"/>
                </a:solidFill>
              </a:rPr>
              <a:t>Procédure</a:t>
            </a:r>
            <a:endParaRPr lang="fr-FR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55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-4528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Ce qui est obligatoire (1)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7638"/>
            <a:ext cx="8229600" cy="48091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Une thèse de doctorat doit obligatoirement :</a:t>
            </a:r>
          </a:p>
          <a:p>
            <a:r>
              <a:rPr lang="fr-FR" b="1" dirty="0" smtClean="0"/>
              <a:t>être archivée</a:t>
            </a:r>
            <a:r>
              <a:rPr lang="fr-FR" dirty="0" smtClean="0"/>
              <a:t> en bibliothèque</a:t>
            </a:r>
          </a:p>
          <a:p>
            <a:pPr algn="just"/>
            <a:r>
              <a:rPr lang="fr-FR" b="1" dirty="0" smtClean="0"/>
              <a:t>être signalée</a:t>
            </a:r>
            <a:r>
              <a:rPr lang="fr-FR" dirty="0" smtClean="0"/>
              <a:t> dans une base de données nationale (arrêté de 1985) : le </a:t>
            </a:r>
            <a:r>
              <a:rPr lang="fr-FR" dirty="0" err="1" smtClean="0"/>
              <a:t>Sudoc</a:t>
            </a:r>
            <a:r>
              <a:rPr lang="fr-FR" dirty="0" smtClean="0"/>
              <a:t> public depuis sa création en 2000 et theses.fr depuis 2010.</a:t>
            </a:r>
          </a:p>
          <a:p>
            <a:pPr algn="just"/>
            <a:r>
              <a:rPr lang="fr-FR" b="1" dirty="0" smtClean="0"/>
              <a:t>être communiquée</a:t>
            </a:r>
            <a:r>
              <a:rPr lang="fr-FR" dirty="0" smtClean="0"/>
              <a:t> au public (sauf confidentialité) : a minima sous forme imprimée ou via un intranet / sur internet avec l’autorisation du docteur.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410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5923" y="116632"/>
            <a:ext cx="8568952" cy="965546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6"/>
                </a:solidFill>
              </a:rPr>
              <a:t>Signaler les thèses non déposées (1)</a:t>
            </a:r>
            <a:endParaRPr lang="fr-FR" sz="3600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082178"/>
            <a:ext cx="8229600" cy="565919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b="1" dirty="0" smtClean="0"/>
              <a:t>Cas 1 – Il existe une version commercialisée, remaniée, un dépôt auteur de la thèse :</a:t>
            </a:r>
          </a:p>
          <a:p>
            <a:pPr algn="just"/>
            <a:r>
              <a:rPr lang="fr-FR" dirty="0" smtClean="0"/>
              <a:t>Signaler la version remaniée/commercialisée de la thèse en suivant les consignes relatives au signalement des autres versions de thèse</a:t>
            </a:r>
          </a:p>
          <a:p>
            <a:pPr algn="just"/>
            <a:r>
              <a:rPr lang="fr-FR" dirty="0" smtClean="0"/>
              <a:t>Signaler </a:t>
            </a:r>
            <a:r>
              <a:rPr lang="fr-FR" dirty="0"/>
              <a:t>la version originelle </a:t>
            </a:r>
            <a:r>
              <a:rPr lang="fr-FR" dirty="0" smtClean="0"/>
              <a:t>de la thèse :</a:t>
            </a:r>
            <a:endParaRPr lang="fr-FR" dirty="0"/>
          </a:p>
          <a:p>
            <a:pPr lvl="1" algn="just"/>
            <a:r>
              <a:rPr lang="fr-FR" b="1" dirty="0" smtClean="0"/>
              <a:t>Extraire </a:t>
            </a:r>
            <a:r>
              <a:rPr lang="fr-FR" b="1" dirty="0"/>
              <a:t>les métadonnées </a:t>
            </a:r>
            <a:r>
              <a:rPr lang="fr-FR" dirty="0"/>
              <a:t>(titre, date de soutenance, directeur de thèse, composition du jury) </a:t>
            </a:r>
            <a:r>
              <a:rPr lang="fr-FR" dirty="0" smtClean="0"/>
              <a:t>des </a:t>
            </a:r>
            <a:r>
              <a:rPr lang="fr-FR" dirty="0"/>
              <a:t>documents administratifs </a:t>
            </a:r>
            <a:r>
              <a:rPr lang="fr-FR" dirty="0" smtClean="0"/>
              <a:t>disponibles : </a:t>
            </a:r>
            <a:r>
              <a:rPr lang="fr-FR" dirty="0"/>
              <a:t>PV de soutenance, bordereau d’enregistrement, copie du diplôme, etc…</a:t>
            </a:r>
          </a:p>
          <a:p>
            <a:pPr lvl="1" algn="just"/>
            <a:r>
              <a:rPr lang="fr-FR" b="1" dirty="0"/>
              <a:t>Attribuer un NNT </a:t>
            </a:r>
            <a:r>
              <a:rPr lang="fr-FR" dirty="0"/>
              <a:t>à la thèse originelle.</a:t>
            </a:r>
          </a:p>
          <a:p>
            <a:pPr lvl="1" algn="just"/>
            <a:r>
              <a:rPr lang="fr-FR" dirty="0" smtClean="0"/>
              <a:t>Pas de </a:t>
            </a:r>
            <a:r>
              <a:rPr lang="fr-FR" b="1" dirty="0" smtClean="0"/>
              <a:t>zone </a:t>
            </a:r>
            <a:r>
              <a:rPr lang="fr-FR" b="1" dirty="0">
                <a:solidFill>
                  <a:srgbClr val="00B050"/>
                </a:solidFill>
              </a:rPr>
              <a:t>215</a:t>
            </a:r>
            <a:r>
              <a:rPr lang="fr-FR" b="1" dirty="0"/>
              <a:t> </a:t>
            </a:r>
            <a:endParaRPr lang="fr-FR" dirty="0"/>
          </a:p>
          <a:p>
            <a:pPr marL="0" indent="0" algn="just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86367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5923" y="116632"/>
            <a:ext cx="8568952" cy="965546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6"/>
                </a:solidFill>
              </a:rPr>
              <a:t>Signaler les thèses non déposées (2)</a:t>
            </a:r>
            <a:endParaRPr lang="fr-FR" sz="3600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086267"/>
            <a:ext cx="8665658" cy="5659190"/>
          </a:xfrm>
        </p:spPr>
        <p:txBody>
          <a:bodyPr>
            <a:normAutofit/>
          </a:bodyPr>
          <a:lstStyle/>
          <a:p>
            <a:pPr algn="just"/>
            <a:r>
              <a:rPr lang="fr-FR" dirty="0" smtClean="0"/>
              <a:t>Signaler </a:t>
            </a:r>
            <a:r>
              <a:rPr lang="fr-FR" dirty="0"/>
              <a:t>la version originelle </a:t>
            </a:r>
            <a:r>
              <a:rPr lang="fr-FR" dirty="0" smtClean="0"/>
              <a:t>de la thèse (suite) :</a:t>
            </a:r>
            <a:endParaRPr lang="fr-FR" dirty="0"/>
          </a:p>
          <a:p>
            <a:pPr lvl="1" algn="just"/>
            <a:r>
              <a:rPr lang="fr-FR" dirty="0" smtClean="0"/>
              <a:t>Ajouter </a:t>
            </a:r>
            <a:r>
              <a:rPr lang="fr-FR" dirty="0"/>
              <a:t>une </a:t>
            </a:r>
            <a:r>
              <a:rPr lang="fr-FR" b="1" dirty="0"/>
              <a:t>note en </a:t>
            </a:r>
            <a:r>
              <a:rPr lang="fr-FR" b="1" dirty="0">
                <a:solidFill>
                  <a:srgbClr val="00B050"/>
                </a:solidFill>
              </a:rPr>
              <a:t>303</a:t>
            </a:r>
            <a:r>
              <a:rPr lang="fr-FR" b="1" dirty="0">
                <a:solidFill>
                  <a:srgbClr val="0070C0"/>
                </a:solidFill>
              </a:rPr>
              <a:t>$a</a:t>
            </a:r>
            <a:r>
              <a:rPr lang="fr-FR" b="1" dirty="0"/>
              <a:t> </a:t>
            </a:r>
            <a:r>
              <a:rPr lang="fr-FR" dirty="0"/>
              <a:t>: </a:t>
            </a:r>
            <a:endParaRPr lang="fr-FR" dirty="0" smtClean="0"/>
          </a:p>
          <a:p>
            <a:pPr lvl="2" algn="just"/>
            <a:r>
              <a:rPr lang="fr-FR" dirty="0"/>
              <a:t>« Description établie à partir de [préciser les documents administratifs utilisés pour établir la description</a:t>
            </a:r>
            <a:r>
              <a:rPr lang="fr-FR" dirty="0" smtClean="0"/>
              <a:t>]»</a:t>
            </a:r>
          </a:p>
          <a:p>
            <a:pPr lvl="1" algn="just"/>
            <a:r>
              <a:rPr lang="fr-FR" dirty="0" smtClean="0"/>
              <a:t>Ajouter une </a:t>
            </a:r>
            <a:r>
              <a:rPr lang="fr-FR" b="1" dirty="0" smtClean="0"/>
              <a:t>note en </a:t>
            </a:r>
            <a:r>
              <a:rPr lang="fr-FR" b="1" dirty="0" smtClean="0">
                <a:solidFill>
                  <a:srgbClr val="00B050"/>
                </a:solidFill>
              </a:rPr>
              <a:t>305</a:t>
            </a:r>
            <a:r>
              <a:rPr lang="fr-FR" b="1" dirty="0" smtClean="0">
                <a:solidFill>
                  <a:srgbClr val="0070C0"/>
                </a:solidFill>
              </a:rPr>
              <a:t>$a</a:t>
            </a:r>
            <a:r>
              <a:rPr lang="fr-FR" b="1" dirty="0" smtClean="0"/>
              <a:t> </a:t>
            </a:r>
            <a:r>
              <a:rPr lang="fr-FR" dirty="0" smtClean="0"/>
              <a:t>: </a:t>
            </a:r>
          </a:p>
          <a:p>
            <a:pPr lvl="2" algn="just"/>
            <a:r>
              <a:rPr lang="fr-FR" dirty="0"/>
              <a:t>« La version de soutenance n'existe pas. Le docteur n'a déposé aucun exemplaire de sa thèse pour archivage et communication </a:t>
            </a:r>
            <a:r>
              <a:rPr lang="fr-FR" dirty="0" smtClean="0"/>
              <a:t>»  </a:t>
            </a:r>
            <a:endParaRPr lang="fr-FR" dirty="0"/>
          </a:p>
          <a:p>
            <a:pPr lvl="1" algn="just"/>
            <a:endParaRPr lang="fr-FR" dirty="0"/>
          </a:p>
          <a:p>
            <a:pPr marL="0" indent="0" algn="just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47986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5923" y="116632"/>
            <a:ext cx="8568952" cy="965546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6"/>
                </a:solidFill>
              </a:rPr>
              <a:t>Signaler les thèses non déposées (3)</a:t>
            </a:r>
            <a:endParaRPr lang="fr-FR" sz="3600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082178"/>
            <a:ext cx="8229600" cy="565919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dirty="0"/>
              <a:t>Faire les </a:t>
            </a:r>
            <a:r>
              <a:rPr lang="fr-FR" b="1" dirty="0"/>
              <a:t>liens réciproques </a:t>
            </a:r>
            <a:r>
              <a:rPr lang="fr-FR" b="1" dirty="0">
                <a:solidFill>
                  <a:srgbClr val="00B050"/>
                </a:solidFill>
              </a:rPr>
              <a:t>451/451</a:t>
            </a:r>
            <a:r>
              <a:rPr lang="fr-FR" b="1" dirty="0"/>
              <a:t> </a:t>
            </a:r>
            <a:r>
              <a:rPr lang="fr-FR" dirty="0"/>
              <a:t>ou </a:t>
            </a:r>
            <a:r>
              <a:rPr lang="fr-FR" b="1" dirty="0">
                <a:solidFill>
                  <a:srgbClr val="00B050"/>
                </a:solidFill>
              </a:rPr>
              <a:t>452/452</a:t>
            </a:r>
            <a:r>
              <a:rPr lang="fr-FR" b="1" dirty="0"/>
              <a:t> </a:t>
            </a:r>
            <a:r>
              <a:rPr lang="fr-FR" dirty="0"/>
              <a:t>entre la notice de la thèse originelle et la notice de la version </a:t>
            </a:r>
            <a:r>
              <a:rPr lang="fr-FR" dirty="0" smtClean="0"/>
              <a:t>remaniée.</a:t>
            </a:r>
            <a:endParaRPr lang="fr-FR" dirty="0"/>
          </a:p>
          <a:p>
            <a:pPr algn="just"/>
            <a:r>
              <a:rPr lang="fr-FR" dirty="0" err="1"/>
              <a:t>Exemplariser</a:t>
            </a:r>
            <a:r>
              <a:rPr lang="fr-FR" dirty="0"/>
              <a:t> la thèse originelle </a:t>
            </a:r>
            <a:r>
              <a:rPr lang="fr-FR" dirty="0" smtClean="0"/>
              <a:t>et ajouter </a:t>
            </a:r>
            <a:r>
              <a:rPr lang="fr-FR" dirty="0"/>
              <a:t>une </a:t>
            </a:r>
            <a:r>
              <a:rPr lang="fr-FR" b="1" dirty="0"/>
              <a:t>note d’exemplaire en </a:t>
            </a:r>
            <a:r>
              <a:rPr lang="fr-FR" b="1" dirty="0">
                <a:solidFill>
                  <a:srgbClr val="00B050"/>
                </a:solidFill>
              </a:rPr>
              <a:t>E316</a:t>
            </a:r>
            <a:r>
              <a:rPr lang="fr-FR" b="1" dirty="0"/>
              <a:t> : </a:t>
            </a:r>
          </a:p>
          <a:p>
            <a:pPr lvl="1" algn="just"/>
            <a:r>
              <a:rPr lang="fr-FR" b="1" dirty="0" smtClean="0"/>
              <a:t>Cas d’une version commercialisée : </a:t>
            </a:r>
            <a:r>
              <a:rPr lang="fr-FR" dirty="0" smtClean="0"/>
              <a:t>« </a:t>
            </a: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 smtClean="0">
                <a:solidFill>
                  <a:srgbClr val="0070C0"/>
                </a:solidFill>
              </a:rPr>
              <a:t>a</a:t>
            </a:r>
            <a:r>
              <a:rPr lang="fr-FR" dirty="0" err="1" smtClean="0"/>
              <a:t>Exemplaire</a:t>
            </a:r>
            <a:r>
              <a:rPr lang="fr-FR" dirty="0" smtClean="0"/>
              <a:t> manquant : le docteur n'a jamais déposé la version de sa thèse validée en </a:t>
            </a:r>
            <a:r>
              <a:rPr lang="fr-FR" dirty="0" err="1" smtClean="0"/>
              <a:t>soutenance</a:t>
            </a:r>
            <a:r>
              <a:rPr lang="fr-FR" b="1" dirty="0" err="1" smtClean="0">
                <a:solidFill>
                  <a:srgbClr val="0070C0"/>
                </a:solidFill>
              </a:rPr>
              <a:t>$u</a:t>
            </a:r>
            <a:r>
              <a:rPr lang="fr-FR" i="1" dirty="0" err="1" smtClean="0"/>
              <a:t>lien</a:t>
            </a:r>
            <a:r>
              <a:rPr lang="fr-FR" i="1" dirty="0" smtClean="0"/>
              <a:t> vers la notice </a:t>
            </a:r>
            <a:r>
              <a:rPr lang="fr-FR" i="1" dirty="0" err="1" smtClean="0"/>
              <a:t>Sudoc</a:t>
            </a:r>
            <a:r>
              <a:rPr lang="fr-FR" i="1" dirty="0" smtClean="0"/>
              <a:t> de la version commercialisée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la version commercialisée de la thèse » </a:t>
            </a:r>
            <a:endParaRPr lang="fr-FR" b="1" dirty="0" smtClean="0"/>
          </a:p>
          <a:p>
            <a:pPr lvl="1" algn="just"/>
            <a:r>
              <a:rPr lang="fr-FR" b="1" dirty="0" smtClean="0"/>
              <a:t>Cas d’une version remaniée : </a:t>
            </a:r>
            <a:r>
              <a:rPr lang="fr-FR" dirty="0" smtClean="0"/>
              <a:t>« </a:t>
            </a:r>
            <a:r>
              <a:rPr lang="fr-FR" b="1" dirty="0" smtClean="0">
                <a:solidFill>
                  <a:srgbClr val="0070C0"/>
                </a:solidFill>
              </a:rPr>
              <a:t>$</a:t>
            </a:r>
            <a:r>
              <a:rPr lang="fr-FR" b="1" dirty="0" err="1" smtClean="0">
                <a:solidFill>
                  <a:srgbClr val="0070C0"/>
                </a:solidFill>
              </a:rPr>
              <a:t>a</a:t>
            </a:r>
            <a:r>
              <a:rPr lang="fr-FR" dirty="0" err="1" smtClean="0"/>
              <a:t>Exemplaire</a:t>
            </a:r>
            <a:r>
              <a:rPr lang="fr-FR" dirty="0" smtClean="0"/>
              <a:t> manquant : le docteur n'a jamais déposé la version de sa thèse validée en </a:t>
            </a:r>
            <a:r>
              <a:rPr lang="fr-FR" dirty="0" err="1" smtClean="0"/>
              <a:t>soutenance</a:t>
            </a:r>
            <a:r>
              <a:rPr lang="fr-FR" b="1" dirty="0" err="1" smtClean="0">
                <a:solidFill>
                  <a:srgbClr val="0070C0"/>
                </a:solidFill>
              </a:rPr>
              <a:t>$u</a:t>
            </a:r>
            <a:r>
              <a:rPr lang="fr-FR" i="1" dirty="0" err="1" smtClean="0"/>
              <a:t>lien</a:t>
            </a:r>
            <a:r>
              <a:rPr lang="fr-FR" i="1" dirty="0" smtClean="0"/>
              <a:t> vers la notice </a:t>
            </a:r>
            <a:r>
              <a:rPr lang="fr-FR" i="1" dirty="0" err="1" smtClean="0"/>
              <a:t>Sudoc</a:t>
            </a:r>
            <a:r>
              <a:rPr lang="fr-FR" i="1" dirty="0" smtClean="0"/>
              <a:t> de la version remaniée par l'auteur</a:t>
            </a:r>
            <a:r>
              <a:rPr lang="fr-FR" b="1" dirty="0" smtClean="0">
                <a:solidFill>
                  <a:srgbClr val="0070C0"/>
                </a:solidFill>
              </a:rPr>
              <a:t>$2</a:t>
            </a:r>
            <a:r>
              <a:rPr lang="fr-FR" dirty="0" smtClean="0"/>
              <a:t>Consulter la version de la thèse remaniée par l'auteur »</a:t>
            </a:r>
          </a:p>
          <a:p>
            <a:pPr marL="0" indent="0" algn="just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4810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990" y="16048"/>
            <a:ext cx="8568952" cy="1354162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6"/>
                </a:solidFill>
              </a:rPr>
              <a:t>Signaler les thèses non déposées (4)</a:t>
            </a:r>
            <a:endParaRPr lang="fr-FR" sz="3600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556792"/>
            <a:ext cx="8229600" cy="502515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b="1" dirty="0" smtClean="0"/>
              <a:t>Cas 2 – Il n’existe aucune version de la thèse :</a:t>
            </a:r>
          </a:p>
          <a:p>
            <a:pPr algn="just"/>
            <a:r>
              <a:rPr lang="fr-FR" dirty="0" smtClean="0"/>
              <a:t>Signaler </a:t>
            </a:r>
            <a:r>
              <a:rPr lang="fr-FR" dirty="0"/>
              <a:t>la version originelle </a:t>
            </a:r>
            <a:r>
              <a:rPr lang="fr-FR" dirty="0" smtClean="0"/>
              <a:t>de la thèse :</a:t>
            </a:r>
            <a:endParaRPr lang="fr-FR" dirty="0"/>
          </a:p>
          <a:p>
            <a:pPr lvl="1" algn="just"/>
            <a:r>
              <a:rPr lang="fr-FR" b="1" dirty="0" smtClean="0"/>
              <a:t>Extraire </a:t>
            </a:r>
            <a:r>
              <a:rPr lang="fr-FR" b="1" dirty="0"/>
              <a:t>les métadonnées </a:t>
            </a:r>
            <a:r>
              <a:rPr lang="fr-FR" dirty="0"/>
              <a:t>(titre, date de soutenance, directeur de thèse, composition du jury) </a:t>
            </a:r>
            <a:r>
              <a:rPr lang="fr-FR" dirty="0" smtClean="0"/>
              <a:t>des </a:t>
            </a:r>
            <a:r>
              <a:rPr lang="fr-FR" dirty="0"/>
              <a:t>documents administratifs </a:t>
            </a:r>
            <a:r>
              <a:rPr lang="fr-FR" dirty="0" smtClean="0"/>
              <a:t>disponibles : </a:t>
            </a:r>
            <a:r>
              <a:rPr lang="fr-FR" dirty="0"/>
              <a:t>PV de soutenance, bordereau d’enregistrement, copie du diplôme, etc…</a:t>
            </a:r>
          </a:p>
          <a:p>
            <a:pPr lvl="1" algn="just"/>
            <a:r>
              <a:rPr lang="fr-FR" b="1" dirty="0"/>
              <a:t>Attribuer un NNT </a:t>
            </a:r>
            <a:r>
              <a:rPr lang="fr-FR" dirty="0"/>
              <a:t>à la thèse originelle.</a:t>
            </a:r>
          </a:p>
          <a:p>
            <a:pPr lvl="1" algn="just"/>
            <a:r>
              <a:rPr lang="fr-FR" dirty="0" smtClean="0"/>
              <a:t>Pas de </a:t>
            </a:r>
            <a:r>
              <a:rPr lang="fr-FR" b="1" dirty="0" smtClean="0"/>
              <a:t>zone </a:t>
            </a:r>
            <a:r>
              <a:rPr lang="fr-FR" b="1" dirty="0">
                <a:solidFill>
                  <a:srgbClr val="00B050"/>
                </a:solidFill>
              </a:rPr>
              <a:t>215</a:t>
            </a:r>
            <a:r>
              <a:rPr lang="fr-FR" b="1" dirty="0"/>
              <a:t> </a:t>
            </a:r>
            <a:endParaRPr lang="fr-FR" b="1" dirty="0" smtClean="0"/>
          </a:p>
          <a:p>
            <a:pPr lvl="1" algn="just"/>
            <a:r>
              <a:rPr lang="fr-FR" dirty="0" smtClean="0"/>
              <a:t>Ajouter </a:t>
            </a:r>
            <a:r>
              <a:rPr lang="fr-FR" dirty="0"/>
              <a:t>une </a:t>
            </a:r>
            <a:r>
              <a:rPr lang="fr-FR" b="1" dirty="0"/>
              <a:t>note en </a:t>
            </a:r>
            <a:r>
              <a:rPr lang="fr-FR" b="1" dirty="0">
                <a:solidFill>
                  <a:srgbClr val="00B050"/>
                </a:solidFill>
              </a:rPr>
              <a:t>303</a:t>
            </a:r>
            <a:r>
              <a:rPr lang="fr-FR" b="1" dirty="0">
                <a:solidFill>
                  <a:srgbClr val="0070C0"/>
                </a:solidFill>
              </a:rPr>
              <a:t>$a</a:t>
            </a:r>
            <a:r>
              <a:rPr lang="fr-FR" b="1" dirty="0"/>
              <a:t> </a:t>
            </a:r>
            <a:r>
              <a:rPr lang="fr-FR" dirty="0"/>
              <a:t>: </a:t>
            </a:r>
            <a:endParaRPr lang="fr-FR" dirty="0" smtClean="0"/>
          </a:p>
          <a:p>
            <a:pPr lvl="2" algn="just"/>
            <a:r>
              <a:rPr lang="fr-FR" dirty="0"/>
              <a:t>« Description établie à partir de [préciser les documents administratifs utilisés pour établir la description</a:t>
            </a:r>
            <a:r>
              <a:rPr lang="fr-FR" dirty="0" smtClean="0"/>
              <a:t>]»</a:t>
            </a:r>
          </a:p>
          <a:p>
            <a:pPr lvl="1" algn="just"/>
            <a:r>
              <a:rPr lang="fr-FR" dirty="0" smtClean="0"/>
              <a:t>Ajouter une </a:t>
            </a:r>
            <a:r>
              <a:rPr lang="fr-FR" b="1" dirty="0" smtClean="0"/>
              <a:t>note en </a:t>
            </a:r>
            <a:r>
              <a:rPr lang="fr-FR" b="1" dirty="0" smtClean="0">
                <a:solidFill>
                  <a:srgbClr val="00B050"/>
                </a:solidFill>
              </a:rPr>
              <a:t>305</a:t>
            </a:r>
            <a:r>
              <a:rPr lang="fr-FR" b="1" dirty="0" smtClean="0">
                <a:solidFill>
                  <a:srgbClr val="0070C0"/>
                </a:solidFill>
              </a:rPr>
              <a:t>$a</a:t>
            </a:r>
            <a:r>
              <a:rPr lang="fr-FR" b="1" dirty="0" smtClean="0"/>
              <a:t> </a:t>
            </a:r>
            <a:r>
              <a:rPr lang="fr-FR" dirty="0" smtClean="0"/>
              <a:t>: </a:t>
            </a:r>
          </a:p>
          <a:p>
            <a:pPr lvl="2" algn="just"/>
            <a:r>
              <a:rPr lang="fr-FR" dirty="0"/>
              <a:t>« La version de soutenance n'existe pas. Le docteur n'a déposé aucun exemplaire de sa thèse pour archivage et communication </a:t>
            </a:r>
            <a:r>
              <a:rPr lang="fr-FR" dirty="0" smtClean="0"/>
              <a:t>»  </a:t>
            </a:r>
            <a:endParaRPr lang="fr-FR" dirty="0"/>
          </a:p>
          <a:p>
            <a:pPr lvl="1" algn="just"/>
            <a:endParaRPr lang="fr-FR" dirty="0"/>
          </a:p>
          <a:p>
            <a:pPr marL="0" indent="0" algn="just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84657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5923" y="116632"/>
            <a:ext cx="8568952" cy="965546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6"/>
                </a:solidFill>
              </a:rPr>
              <a:t>Signaler les thèses non déposées (5)</a:t>
            </a:r>
            <a:endParaRPr lang="fr-FR" sz="3600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8342" y="1082178"/>
            <a:ext cx="8229600" cy="5659190"/>
          </a:xfrm>
        </p:spPr>
        <p:txBody>
          <a:bodyPr>
            <a:normAutofit/>
          </a:bodyPr>
          <a:lstStyle/>
          <a:p>
            <a:pPr algn="just"/>
            <a:r>
              <a:rPr lang="fr-FR" dirty="0" err="1" smtClean="0"/>
              <a:t>Exemplariser</a:t>
            </a:r>
            <a:r>
              <a:rPr lang="fr-FR" dirty="0" smtClean="0"/>
              <a:t> </a:t>
            </a:r>
            <a:r>
              <a:rPr lang="fr-FR" dirty="0"/>
              <a:t>la thèse originelle </a:t>
            </a:r>
          </a:p>
          <a:p>
            <a:pPr algn="just"/>
            <a:r>
              <a:rPr lang="fr-FR" dirty="0"/>
              <a:t>A</a:t>
            </a:r>
            <a:r>
              <a:rPr lang="fr-FR" dirty="0" smtClean="0"/>
              <a:t>jouter </a:t>
            </a:r>
            <a:r>
              <a:rPr lang="fr-FR" dirty="0"/>
              <a:t>une </a:t>
            </a:r>
            <a:r>
              <a:rPr lang="fr-FR" b="1" dirty="0"/>
              <a:t>note d’exemplaire en </a:t>
            </a:r>
            <a:r>
              <a:rPr lang="fr-FR" b="1" dirty="0">
                <a:solidFill>
                  <a:srgbClr val="00B050"/>
                </a:solidFill>
              </a:rPr>
              <a:t>E316</a:t>
            </a:r>
            <a:r>
              <a:rPr lang="fr-FR" b="1" dirty="0"/>
              <a:t> </a:t>
            </a:r>
            <a:r>
              <a:rPr lang="fr-FR" dirty="0" smtClean="0"/>
              <a:t>pour signaler que le dépôt n’a jamais été effectué : </a:t>
            </a:r>
            <a:endParaRPr lang="fr-FR" dirty="0"/>
          </a:p>
          <a:p>
            <a:pPr lvl="1" algn="just"/>
            <a:r>
              <a:rPr lang="fr-FR" dirty="0"/>
              <a:t>« </a:t>
            </a:r>
            <a:r>
              <a:rPr lang="fr-FR" b="1" dirty="0">
                <a:solidFill>
                  <a:srgbClr val="0070C0"/>
                </a:solidFill>
              </a:rPr>
              <a:t>$</a:t>
            </a:r>
            <a:r>
              <a:rPr lang="fr-FR" b="1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Exemplaire</a:t>
            </a:r>
            <a:r>
              <a:rPr lang="fr-FR" dirty="0"/>
              <a:t> manquant : le docteur n'a jamais déposé sa thèse »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9999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Quelques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ConseIls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pratiques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23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4528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</a:rPr>
              <a:t>Où trouver une reproduction conforme ?</a:t>
            </a:r>
            <a:endParaRPr lang="fr-FR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Microfiches de l’ANRT</a:t>
            </a:r>
          </a:p>
          <a:p>
            <a:r>
              <a:rPr lang="fr-FR" dirty="0" smtClean="0"/>
              <a:t>« Thèses à la carte » de l’ANRT</a:t>
            </a:r>
          </a:p>
          <a:p>
            <a:r>
              <a:rPr lang="fr-FR" dirty="0" smtClean="0"/>
              <a:t>Reproduction conforme conservée dans une BUFR ou un laboratoire</a:t>
            </a:r>
          </a:p>
          <a:p>
            <a:r>
              <a:rPr lang="fr-FR" dirty="0" smtClean="0"/>
              <a:t>Reproduction conforme envoyée à un autre établissement</a:t>
            </a:r>
          </a:p>
          <a:p>
            <a:r>
              <a:rPr lang="fr-FR" dirty="0" smtClean="0"/>
              <a:t>Reproduction conforme fournie par le directeur de thèse ou un membre du jury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453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6640" y="13760"/>
            <a:ext cx="8229600" cy="1143000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</a:rPr>
              <a:t>Cas des reproductions présentes dans un autre établissement</a:t>
            </a:r>
            <a:endParaRPr lang="fr-FR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fr-FR" dirty="0" smtClean="0"/>
              <a:t>Demander à l’établissement possesseur de faire don de </a:t>
            </a:r>
            <a:r>
              <a:rPr lang="fr-FR" dirty="0"/>
              <a:t>l</a:t>
            </a:r>
            <a:r>
              <a:rPr lang="fr-FR" dirty="0" smtClean="0"/>
              <a:t>a reproduction</a:t>
            </a:r>
          </a:p>
          <a:p>
            <a:r>
              <a:rPr lang="fr-FR" dirty="0" smtClean="0"/>
              <a:t>OU demander à l’établissement possesseur une reproduction de ladite reproduction</a:t>
            </a:r>
          </a:p>
          <a:p>
            <a:r>
              <a:rPr lang="fr-FR" dirty="0" smtClean="0"/>
              <a:t>OU suivre la procédure et faire le lien (dans la notice bibliographique et dans la note d’exemplaire) entre la notice originelle et la reproduction conservée dans un autre établissement</a:t>
            </a:r>
          </a:p>
        </p:txBody>
      </p:sp>
    </p:spTree>
    <p:extLst>
      <p:ext uri="{BB962C8B-B14F-4D97-AF65-F5344CB8AC3E}">
        <p14:creationId xmlns:p14="http://schemas.microsoft.com/office/powerpoint/2010/main" val="20608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4528"/>
            <a:ext cx="8229600" cy="1143000"/>
          </a:xfrm>
        </p:spPr>
        <p:txBody>
          <a:bodyPr>
            <a:normAutofit/>
          </a:bodyPr>
          <a:lstStyle/>
          <a:p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</a:rPr>
              <a:t>Où trouver une autre version de la thèse ?</a:t>
            </a:r>
            <a:endParaRPr lang="fr-FR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/>
          </a:bodyPr>
          <a:lstStyle/>
          <a:p>
            <a:r>
              <a:rPr lang="fr-FR" dirty="0" smtClean="0"/>
              <a:t>Chez un éditeur : version commercialisée.</a:t>
            </a:r>
          </a:p>
          <a:p>
            <a:r>
              <a:rPr lang="fr-FR" dirty="0" smtClean="0"/>
              <a:t>Sur une archive ouverte (HAL, TEL, </a:t>
            </a:r>
            <a:r>
              <a:rPr lang="fr-FR" dirty="0" err="1" smtClean="0"/>
              <a:t>ArXiv</a:t>
            </a:r>
            <a:r>
              <a:rPr lang="fr-FR" dirty="0" smtClean="0"/>
              <a:t>, etc.) : dépôt auteur.</a:t>
            </a:r>
          </a:p>
          <a:p>
            <a:r>
              <a:rPr lang="fr-FR" dirty="0" smtClean="0"/>
              <a:t>Dans les collections de la bibliothèque ou auprès des ED : thèses non corrigées.</a:t>
            </a:r>
          </a:p>
        </p:txBody>
      </p:sp>
    </p:spTree>
    <p:extLst>
      <p:ext uri="{BB962C8B-B14F-4D97-AF65-F5344CB8AC3E}">
        <p14:creationId xmlns:p14="http://schemas.microsoft.com/office/powerpoint/2010/main" val="218185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86210"/>
          </a:xfrm>
        </p:spPr>
        <p:txBody>
          <a:bodyPr>
            <a:normAutofit/>
          </a:bodyPr>
          <a:lstStyle/>
          <a:p>
            <a:r>
              <a:rPr lang="fr-FR" sz="3600" dirty="0" smtClean="0">
                <a:solidFill>
                  <a:schemeClr val="accent3">
                    <a:lumMod val="75000"/>
                  </a:schemeClr>
                </a:solidFill>
              </a:rPr>
              <a:t>Que faire si l’établissement ne souhaite pas que les thèses perdues/non déposées apparaissent dans son SGB ?</a:t>
            </a:r>
            <a:endParaRPr lang="fr-FR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0364" y="1988840"/>
            <a:ext cx="8363272" cy="4752528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Signaler le problème à l’Abes : </a:t>
            </a:r>
          </a:p>
          <a:p>
            <a:pPr lvl="1"/>
            <a:r>
              <a:rPr lang="fr-FR" dirty="0" smtClean="0"/>
              <a:t>guichet </a:t>
            </a:r>
            <a:r>
              <a:rPr lang="fr-FR" dirty="0" err="1" smtClean="0"/>
              <a:t>ABESstp</a:t>
            </a:r>
            <a:r>
              <a:rPr lang="fr-FR" dirty="0" smtClean="0"/>
              <a:t> </a:t>
            </a:r>
            <a:r>
              <a:rPr lang="fr-FR" dirty="0" err="1" smtClean="0"/>
              <a:t>SudocPro</a:t>
            </a:r>
            <a:r>
              <a:rPr lang="fr-FR" dirty="0" smtClean="0"/>
              <a:t> &gt; Domaine « Autres » &gt; Objet de la demande  « </a:t>
            </a:r>
            <a:r>
              <a:rPr lang="fr-FR" dirty="0" err="1" smtClean="0"/>
              <a:t>Exemplarisation</a:t>
            </a:r>
            <a:r>
              <a:rPr lang="fr-FR" dirty="0" smtClean="0"/>
              <a:t> des thèses perdues »</a:t>
            </a:r>
          </a:p>
          <a:p>
            <a:r>
              <a:rPr lang="fr-FR" dirty="0" smtClean="0"/>
              <a:t>Fournir un tableur qui comporte 3 colonnes : </a:t>
            </a:r>
          </a:p>
          <a:p>
            <a:pPr lvl="1"/>
            <a:r>
              <a:rPr lang="fr-FR" dirty="0" smtClean="0"/>
              <a:t>PPN </a:t>
            </a:r>
            <a:r>
              <a:rPr lang="fr-FR" dirty="0"/>
              <a:t>de thèses perdues à </a:t>
            </a:r>
            <a:r>
              <a:rPr lang="fr-FR" dirty="0" err="1"/>
              <a:t>exemplariser</a:t>
            </a:r>
            <a:r>
              <a:rPr lang="fr-FR" dirty="0"/>
              <a:t> </a:t>
            </a:r>
          </a:p>
          <a:p>
            <a:pPr lvl="1"/>
            <a:r>
              <a:rPr lang="fr-FR" dirty="0" smtClean="0"/>
              <a:t>contenu </a:t>
            </a:r>
            <a:r>
              <a:rPr lang="fr-FR" dirty="0"/>
              <a:t>de la E316$a </a:t>
            </a:r>
            <a:endParaRPr lang="fr-FR" dirty="0" smtClean="0"/>
          </a:p>
          <a:p>
            <a:pPr lvl="1"/>
            <a:r>
              <a:rPr lang="fr-FR" dirty="0" smtClean="0"/>
              <a:t>contenu </a:t>
            </a:r>
            <a:r>
              <a:rPr lang="fr-FR" dirty="0"/>
              <a:t>de la E316$u </a:t>
            </a:r>
            <a:r>
              <a:rPr lang="fr-FR" dirty="0" smtClean="0"/>
              <a:t>(URL </a:t>
            </a:r>
            <a:r>
              <a:rPr lang="fr-FR" dirty="0"/>
              <a:t>pérenne de la notice de reproduction conforme)</a:t>
            </a:r>
            <a:endParaRPr lang="fr-FR" dirty="0" smtClean="0"/>
          </a:p>
          <a:p>
            <a:r>
              <a:rPr lang="fr-FR" dirty="0" smtClean="0"/>
              <a:t>Les notices seront </a:t>
            </a:r>
            <a:r>
              <a:rPr lang="fr-FR" dirty="0" err="1" smtClean="0"/>
              <a:t>exemplarisées</a:t>
            </a:r>
            <a:r>
              <a:rPr lang="fr-FR" dirty="0" smtClean="0"/>
              <a:t> avec un exemplaire ABES </a:t>
            </a:r>
            <a:r>
              <a:rPr lang="fr-FR" sz="2600" dirty="0" smtClean="0"/>
              <a:t>(RCR </a:t>
            </a:r>
            <a:r>
              <a:rPr lang="fr-FR" sz="2600" dirty="0"/>
              <a:t>: 341725299, ABES-Réseau </a:t>
            </a:r>
            <a:r>
              <a:rPr lang="fr-FR" sz="2600" dirty="0" smtClean="0"/>
              <a:t>Sudoc)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87901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-4528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Ce qui est obligatoire (2)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7639"/>
            <a:ext cx="8229600" cy="467565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 smtClean="0"/>
              <a:t>Le doctorant a </a:t>
            </a:r>
            <a:r>
              <a:rPr lang="fr-FR" b="1" dirty="0" smtClean="0"/>
              <a:t>obligation de déposer sa thèse </a:t>
            </a:r>
            <a:r>
              <a:rPr lang="fr-FR" b="1" dirty="0" smtClean="0">
                <a:solidFill>
                  <a:srgbClr val="FF0000"/>
                </a:solidFill>
              </a:rPr>
              <a:t>avant la soutenance</a:t>
            </a:r>
            <a:r>
              <a:rPr lang="fr-FR" dirty="0" smtClean="0"/>
              <a:t>.</a:t>
            </a:r>
          </a:p>
          <a:p>
            <a:r>
              <a:rPr lang="fr-FR" dirty="0" smtClean="0"/>
              <a:t>Si le jury de la thèse ne demande pas de corrections : ce dépôt préalable devient le dépôt définitif.</a:t>
            </a:r>
          </a:p>
          <a:p>
            <a:r>
              <a:rPr lang="fr-FR" dirty="0" smtClean="0"/>
              <a:t>Si le jury de thèse demande des corrections : le docteur dispose de </a:t>
            </a:r>
            <a:r>
              <a:rPr lang="fr-FR" b="1" dirty="0" smtClean="0"/>
              <a:t>3 mois pour déposer la version corrigée de sa thèse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b="1" u="sng" dirty="0" smtClean="0"/>
              <a:t>TOUS les établissements doivent disposer, a minima, de la version avant soutenance de la thèse</a:t>
            </a:r>
            <a:r>
              <a:rPr lang="fr-FR" b="1" dirty="0" smtClean="0"/>
              <a:t>.</a:t>
            </a:r>
            <a:endParaRPr lang="fr-FR" b="1" dirty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82618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0912" y="-13672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Utiliser les scripts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WinIBW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(1)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7240" y="1115021"/>
            <a:ext cx="849694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Pour faciliter le travail de saisie, l’</a:t>
            </a:r>
            <a:r>
              <a:rPr lang="fr-FR" sz="2400" dirty="0" err="1" smtClean="0"/>
              <a:t>Abes</a:t>
            </a:r>
            <a:r>
              <a:rPr lang="fr-FR" sz="2400" dirty="0" smtClean="0"/>
              <a:t> met à votre disposition des scripts qui vous permettent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de créer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400" dirty="0"/>
              <a:t>u</a:t>
            </a:r>
            <a:r>
              <a:rPr lang="fr-FR" sz="2400" dirty="0" smtClean="0"/>
              <a:t>ne notice de thèse originelle imprimée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400" dirty="0"/>
              <a:t>u</a:t>
            </a:r>
            <a:r>
              <a:rPr lang="fr-FR" sz="2400" dirty="0" smtClean="0"/>
              <a:t>ne notice de reproduction électronique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400" dirty="0"/>
              <a:t>u</a:t>
            </a:r>
            <a:r>
              <a:rPr lang="fr-FR" sz="2400" dirty="0" smtClean="0"/>
              <a:t>ne notice de reproduction imprimée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400" dirty="0"/>
              <a:t>u</a:t>
            </a:r>
            <a:r>
              <a:rPr lang="fr-FR" sz="2400" dirty="0" smtClean="0"/>
              <a:t>ne notice de thèse commercialisée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d</a:t>
            </a:r>
            <a:r>
              <a:rPr lang="fr-FR" sz="2400" dirty="0" smtClean="0"/>
              <a:t>e transformer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400" dirty="0"/>
              <a:t>u</a:t>
            </a:r>
            <a:r>
              <a:rPr lang="fr-FR" sz="2400" dirty="0" smtClean="0"/>
              <a:t>ne notice de thèse imprimée en thèse électronique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une </a:t>
            </a:r>
            <a:r>
              <a:rPr lang="fr-FR" sz="2400" dirty="0"/>
              <a:t>notice de thèse </a:t>
            </a:r>
            <a:r>
              <a:rPr lang="fr-FR" sz="2400" dirty="0" smtClean="0"/>
              <a:t>imprimée </a:t>
            </a:r>
            <a:r>
              <a:rPr lang="fr-FR" sz="2400" dirty="0"/>
              <a:t>en </a:t>
            </a:r>
            <a:r>
              <a:rPr lang="fr-FR" sz="2400" dirty="0" smtClean="0"/>
              <a:t>microfiche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une </a:t>
            </a:r>
            <a:r>
              <a:rPr lang="fr-FR" sz="2400" dirty="0"/>
              <a:t>notice de thèse </a:t>
            </a:r>
            <a:r>
              <a:rPr lang="fr-FR" sz="2400" dirty="0" smtClean="0"/>
              <a:t>électronique en imprimée</a:t>
            </a:r>
          </a:p>
          <a:p>
            <a:pPr lvl="1"/>
            <a:endParaRPr lang="fr-FR" sz="2400" dirty="0"/>
          </a:p>
          <a:p>
            <a:r>
              <a:rPr lang="fr-FR" sz="2000" dirty="0" smtClean="0"/>
              <a:t>Pour utiliser les scripts, nous vous invitons à consulter la documentation :</a:t>
            </a:r>
          </a:p>
          <a:p>
            <a:r>
              <a:rPr lang="fr-FR" sz="2000" dirty="0" smtClean="0">
                <a:hlinkClick r:id="rId2"/>
              </a:rPr>
              <a:t>http</a:t>
            </a:r>
            <a:r>
              <a:rPr lang="fr-FR" sz="2000" dirty="0">
                <a:hlinkClick r:id="rId2"/>
              </a:rPr>
              <a:t>://</a:t>
            </a:r>
            <a:r>
              <a:rPr lang="fr-FR" sz="2000" dirty="0" smtClean="0">
                <a:hlinkClick r:id="rId2"/>
              </a:rPr>
              <a:t>documentation.abes.fr/sudoc/manuels/logiciel_winibw/scripts/index.html</a:t>
            </a:r>
            <a:r>
              <a:rPr lang="fr-FR" sz="2000" dirty="0" smtClean="0"/>
              <a:t>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20086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0912" y="-13672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Utiliser les scripts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WinIBW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(2)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Espace réservé du contenu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492896"/>
            <a:ext cx="4824536" cy="3904454"/>
          </a:xfrm>
          <a:prstGeom prst="rect">
            <a:avLst/>
          </a:prstGeom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470912" y="1052736"/>
            <a:ext cx="8229600" cy="561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fr-FR" sz="2400" dirty="0" smtClean="0"/>
              <a:t>Pour faire apparaître les scripts relatifs aux thèses dans votre barre d’outils </a:t>
            </a:r>
            <a:r>
              <a:rPr lang="fr-FR" sz="2400" dirty="0" err="1" smtClean="0"/>
              <a:t>WinIBW</a:t>
            </a:r>
            <a:r>
              <a:rPr lang="fr-FR" sz="2400" dirty="0" smtClean="0"/>
              <a:t> : « Personnaliser » -&gt; « Barres d’outils » -&gt; choisir </a:t>
            </a:r>
            <a:r>
              <a:rPr lang="fr-FR" sz="2400" dirty="0" err="1" smtClean="0"/>
              <a:t>CAT_Thèse</a:t>
            </a:r>
            <a:r>
              <a:rPr lang="fr-FR" sz="2400" dirty="0" smtClean="0"/>
              <a:t> et </a:t>
            </a:r>
            <a:r>
              <a:rPr lang="fr-FR" sz="2400" dirty="0" err="1" smtClean="0"/>
              <a:t>TRANSFO_Thèse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15249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0912" y="-13672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Utiliser les scripts </a:t>
            </a: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WinIBW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 (3)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619784"/>
            <a:ext cx="8229600" cy="486795"/>
          </a:xfrm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470912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fr-FR" dirty="0" smtClean="0"/>
              <a:t>Une fois sélectionnés, les scripts apparaissent en raccourci dans la barre de menu de votre </a:t>
            </a:r>
            <a:r>
              <a:rPr lang="fr-FR" dirty="0" err="1" smtClean="0"/>
              <a:t>WinIBW</a:t>
            </a:r>
            <a:r>
              <a:rPr lang="fr-FR" dirty="0" smtClean="0"/>
              <a:t> :</a:t>
            </a:r>
          </a:p>
          <a:p>
            <a:pPr marL="0" indent="0" algn="just">
              <a:buFont typeface="Arial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985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>
                <a:solidFill>
                  <a:schemeClr val="accent1"/>
                </a:solidFill>
              </a:rPr>
              <a:t>Conclusion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09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0912" y="0"/>
            <a:ext cx="8229600" cy="1143000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accent1"/>
                </a:solidFill>
              </a:rPr>
              <a:t>Récapitulatif</a:t>
            </a:r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0912" y="1484784"/>
            <a:ext cx="8229600" cy="50405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fr-FR" b="1" dirty="0"/>
          </a:p>
          <a:p>
            <a:pPr marL="0" indent="0" algn="just">
              <a:buNone/>
            </a:pPr>
            <a:endParaRPr lang="fr-FR" b="1" dirty="0"/>
          </a:p>
          <a:p>
            <a:pPr marL="0" indent="0" algn="just">
              <a:buNone/>
            </a:pPr>
            <a:endParaRPr lang="fr-FR" b="1" dirty="0"/>
          </a:p>
          <a:p>
            <a:pPr marL="0" indent="0" algn="just">
              <a:buNone/>
            </a:pPr>
            <a:endParaRPr lang="fr-FR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b="1" dirty="0"/>
              <a:t>Trouver une reproduction </a:t>
            </a:r>
            <a:r>
              <a:rPr lang="fr-FR" sz="2400" dirty="0"/>
              <a:t>conforme ou une autre version de la thèse, </a:t>
            </a:r>
            <a:r>
              <a:rPr lang="fr-FR" sz="2400" b="1" dirty="0"/>
              <a:t>créer la notice de la </a:t>
            </a:r>
            <a:r>
              <a:rPr lang="fr-FR" sz="2400" b="1"/>
              <a:t>thèse originelle </a:t>
            </a:r>
            <a:r>
              <a:rPr lang="fr-FR" sz="2400"/>
              <a:t>et </a:t>
            </a:r>
            <a:r>
              <a:rPr lang="fr-FR" sz="2400" b="1" smtClean="0"/>
              <a:t>l’exemplariser</a:t>
            </a:r>
            <a:r>
              <a:rPr lang="fr-FR" sz="2400" dirty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fr-FR" sz="2400" i="1" dirty="0"/>
              <a:t>Préciser la nature du document en note.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b="1" dirty="0"/>
              <a:t>Lier</a:t>
            </a:r>
            <a:r>
              <a:rPr lang="fr-FR" sz="2400" dirty="0"/>
              <a:t> les deux notices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b="1" dirty="0"/>
              <a:t>Enregistrer une note d’exemplaire en E316 </a:t>
            </a:r>
            <a:r>
              <a:rPr lang="fr-FR" sz="2400" dirty="0"/>
              <a:t>à l’exemplaire de la </a:t>
            </a:r>
            <a:r>
              <a:rPr lang="fr-FR" sz="2400" u="sng" dirty="0"/>
              <a:t>notice originelle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1345352" y="1052736"/>
            <a:ext cx="6480720" cy="223224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>
                <a:solidFill>
                  <a:schemeClr val="bg1"/>
                </a:solidFill>
              </a:rPr>
              <a:t>LA </a:t>
            </a:r>
            <a:r>
              <a:rPr lang="fr-FR" sz="2200" b="1">
                <a:solidFill>
                  <a:schemeClr val="bg1"/>
                </a:solidFill>
              </a:rPr>
              <a:t>REGLE </a:t>
            </a:r>
            <a:endParaRPr lang="fr-FR" sz="2200" b="1" dirty="0">
              <a:solidFill>
                <a:schemeClr val="bg1"/>
              </a:solidFill>
            </a:endParaRPr>
          </a:p>
          <a:p>
            <a:pPr algn="ctr"/>
            <a:endParaRPr lang="fr-FR" sz="800" dirty="0">
              <a:solidFill>
                <a:schemeClr val="bg1"/>
              </a:solidFill>
            </a:endParaRPr>
          </a:p>
          <a:p>
            <a:pPr algn="just"/>
            <a:r>
              <a:rPr lang="fr-FR" sz="2200" smtClean="0"/>
              <a:t>Quelque </a:t>
            </a:r>
            <a:r>
              <a:rPr lang="fr-FR" sz="2200" dirty="0"/>
              <a:t>soit le cas de figure,</a:t>
            </a:r>
            <a:r>
              <a:rPr lang="fr-FR" sz="2200" b="1" dirty="0"/>
              <a:t> </a:t>
            </a:r>
            <a:r>
              <a:rPr lang="fr-FR" sz="2200" dirty="0"/>
              <a:t>il </a:t>
            </a:r>
            <a:r>
              <a:rPr lang="fr-FR" sz="2200"/>
              <a:t>faut </a:t>
            </a:r>
            <a:r>
              <a:rPr lang="fr-FR" sz="2200" dirty="0"/>
              <a:t>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200" b="1"/>
              <a:t>SIGNALER </a:t>
            </a:r>
            <a:r>
              <a:rPr lang="fr-FR" sz="2200" b="1" dirty="0"/>
              <a:t>LA VERSION ORIGINELLE DE LA THESE </a:t>
            </a:r>
            <a:r>
              <a:rPr lang="fr-FR" sz="2200" dirty="0"/>
              <a:t>pour assurer son signalement </a:t>
            </a:r>
            <a:r>
              <a:rPr lang="fr-FR" sz="2200"/>
              <a:t>dans theses.fr</a:t>
            </a:r>
            <a:endParaRPr lang="fr-FR" sz="22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fr-FR" sz="2200" smtClean="0"/>
              <a:t>et</a:t>
            </a:r>
            <a:r>
              <a:rPr lang="fr-FR" sz="2200" b="1" smtClean="0"/>
              <a:t> </a:t>
            </a:r>
            <a:r>
              <a:rPr lang="fr-FR" sz="2200" b="1" dirty="0"/>
              <a:t>CONSERVER UN EXEMPLAIRE même fictif </a:t>
            </a:r>
            <a:r>
              <a:rPr lang="fr-FR" sz="2200" dirty="0"/>
              <a:t>(exemplaire établissement ou exemplaire </a:t>
            </a:r>
            <a:r>
              <a:rPr lang="fr-FR" sz="2200" dirty="0" err="1"/>
              <a:t>Abes</a:t>
            </a:r>
            <a:r>
              <a:rPr lang="fr-FR" sz="2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4717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0912" y="-13672"/>
            <a:ext cx="8229600" cy="1143000"/>
          </a:xfrm>
        </p:spPr>
        <p:txBody>
          <a:bodyPr/>
          <a:lstStyle/>
          <a:p>
            <a:r>
              <a:rPr lang="fr-FR" b="1" dirty="0" smtClean="0">
                <a:solidFill>
                  <a:schemeClr val="accent1"/>
                </a:solidFill>
              </a:rPr>
              <a:t>Boîte à outils</a:t>
            </a:r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0912" y="105273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dirty="0" smtClean="0"/>
              <a:t>Vous disposez de deux tableaux récapitulatifs des zones </a:t>
            </a:r>
            <a:r>
              <a:rPr lang="fr-FR" dirty="0" err="1" smtClean="0"/>
              <a:t>Unimarc</a:t>
            </a:r>
            <a:r>
              <a:rPr lang="fr-FR" dirty="0" smtClean="0"/>
              <a:t> à saisir, en fonction du cas de figure que vous rencontrez :</a:t>
            </a:r>
          </a:p>
          <a:p>
            <a:pPr algn="just"/>
            <a:r>
              <a:rPr lang="fr-FR" b="1" dirty="0" smtClean="0">
                <a:solidFill>
                  <a:schemeClr val="accent6"/>
                </a:solidFill>
              </a:rPr>
              <a:t>Thèses </a:t>
            </a:r>
            <a:r>
              <a:rPr lang="fr-FR" b="1" dirty="0">
                <a:solidFill>
                  <a:schemeClr val="accent6"/>
                </a:solidFill>
              </a:rPr>
              <a:t>perdues </a:t>
            </a:r>
            <a:r>
              <a:rPr lang="fr-FR" b="1" dirty="0" smtClean="0">
                <a:solidFill>
                  <a:schemeClr val="accent6"/>
                </a:solidFill>
              </a:rPr>
              <a:t>/ détruites </a:t>
            </a:r>
          </a:p>
          <a:p>
            <a:pPr marL="0" indent="0" algn="just">
              <a:buNone/>
            </a:pPr>
            <a:r>
              <a:rPr lang="fr-FR" dirty="0" smtClean="0">
                <a:hlinkClick r:id="rId2"/>
              </a:rPr>
              <a:t>http</a:t>
            </a:r>
            <a:r>
              <a:rPr lang="fr-FR" dirty="0">
                <a:hlinkClick r:id="rId2"/>
              </a:rPr>
              <a:t>://</a:t>
            </a:r>
            <a:r>
              <a:rPr lang="fr-FR" dirty="0" smtClean="0">
                <a:hlinkClick r:id="rId2"/>
              </a:rPr>
              <a:t>documentation.abes.fr/sudoc/regles/Catalogage/Regles_Theses_SignalementPerduesTableau.pdf</a:t>
            </a:r>
            <a:r>
              <a:rPr lang="fr-FR" dirty="0" smtClean="0"/>
              <a:t> </a:t>
            </a:r>
          </a:p>
          <a:p>
            <a:pPr algn="just"/>
            <a:r>
              <a:rPr lang="fr-FR" b="1" dirty="0" smtClean="0">
                <a:solidFill>
                  <a:schemeClr val="accent6"/>
                </a:solidFill>
              </a:rPr>
              <a:t>Thèses non déposées / </a:t>
            </a:r>
            <a:r>
              <a:rPr lang="fr-FR" b="1" dirty="0">
                <a:solidFill>
                  <a:schemeClr val="accent6"/>
                </a:solidFill>
              </a:rPr>
              <a:t>non corrigées </a:t>
            </a:r>
            <a:endParaRPr lang="fr-FR" b="1" dirty="0" smtClean="0">
              <a:solidFill>
                <a:schemeClr val="accent6"/>
              </a:solidFill>
            </a:endParaRPr>
          </a:p>
          <a:p>
            <a:pPr marL="0" indent="0" algn="just">
              <a:buNone/>
            </a:pPr>
            <a:r>
              <a:rPr lang="fr-FR" dirty="0" smtClean="0">
                <a:hlinkClick r:id="rId3"/>
              </a:rPr>
              <a:t>http</a:t>
            </a:r>
            <a:r>
              <a:rPr lang="fr-FR" dirty="0">
                <a:hlinkClick r:id="rId3"/>
              </a:rPr>
              <a:t>://</a:t>
            </a:r>
            <a:r>
              <a:rPr lang="fr-FR" dirty="0" smtClean="0">
                <a:hlinkClick r:id="rId3"/>
              </a:rPr>
              <a:t>documentation.abes.fr/sudoc/regles/Catalogage/Regles_Theses_SignalementNonDeposeesTableau.pdf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944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Des questions ?</a:t>
            </a:r>
            <a:endParaRPr lang="fr-F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98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2696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Ce qui est obligatoire (3)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7638"/>
            <a:ext cx="7920880" cy="5251722"/>
          </a:xfrm>
        </p:spPr>
        <p:txBody>
          <a:bodyPr>
            <a:normAutofit lnSpcReduction="10000"/>
          </a:bodyPr>
          <a:lstStyle/>
          <a:p>
            <a:r>
              <a:rPr lang="fr-FR" b="1" dirty="0" smtClean="0"/>
              <a:t>Une thèse (version originelle) = </a:t>
            </a:r>
            <a:r>
              <a:rPr lang="fr-FR" dirty="0" smtClean="0"/>
              <a:t>une </a:t>
            </a:r>
            <a:r>
              <a:rPr lang="fr-FR" b="1" dirty="0" smtClean="0"/>
              <a:t>archive pérenne </a:t>
            </a:r>
            <a:r>
              <a:rPr lang="fr-FR" dirty="0" smtClean="0"/>
              <a:t>en bibliothèque + </a:t>
            </a:r>
            <a:r>
              <a:rPr lang="fr-FR" b="1" dirty="0" smtClean="0"/>
              <a:t>une notice bibliographique</a:t>
            </a:r>
            <a:r>
              <a:rPr lang="fr-FR" dirty="0" smtClean="0"/>
              <a:t> dans le Sudoc</a:t>
            </a:r>
          </a:p>
          <a:p>
            <a:pPr marL="857250" lvl="1" indent="-457200">
              <a:buFont typeface="Symbol" panose="05050102010706020507" pitchFamily="18" charset="2"/>
              <a:buChar char="Þ"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Obligation réglementaire</a:t>
            </a:r>
          </a:p>
          <a:p>
            <a:pPr marL="400050" lvl="1" indent="0">
              <a:buNone/>
            </a:pPr>
            <a:endParaRPr lang="fr-FR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b="1" dirty="0" smtClean="0"/>
              <a:t>Une thèse (version originelle) = un exemplaire </a:t>
            </a:r>
            <a:r>
              <a:rPr lang="fr-FR" dirty="0" smtClean="0"/>
              <a:t>sous la notice bibliographique</a:t>
            </a:r>
          </a:p>
          <a:p>
            <a:pPr marL="400050" lvl="1" indent="0">
              <a:buNone/>
            </a:pP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=&gt;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sans exemplaire, la thèse originelle 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n’apparaît pas </a:t>
            </a:r>
            <a:r>
              <a:rPr lang="fr-FR" b="1" u="sng" dirty="0" smtClean="0">
                <a:solidFill>
                  <a:schemeClr val="accent2">
                    <a:lumMod val="75000"/>
                  </a:schemeClr>
                </a:solidFill>
              </a:rPr>
              <a:t>dans le </a:t>
            </a:r>
            <a:r>
              <a:rPr lang="fr-FR" b="1" u="sng" dirty="0" err="1" smtClean="0">
                <a:solidFill>
                  <a:schemeClr val="accent2">
                    <a:lumMod val="75000"/>
                  </a:schemeClr>
                </a:solidFill>
              </a:rPr>
              <a:t>Sudoc</a:t>
            </a:r>
            <a:r>
              <a:rPr lang="fr-FR" b="1" u="sng" dirty="0" smtClean="0">
                <a:solidFill>
                  <a:schemeClr val="accent2">
                    <a:lumMod val="75000"/>
                  </a:schemeClr>
                </a:solidFill>
              </a:rPr>
              <a:t> public</a:t>
            </a:r>
            <a:r>
              <a:rPr lang="fr-FR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et la 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famille, formée par la thèse originelle,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es reproductions et autres éditions, n’apparaît pas </a:t>
            </a:r>
            <a:r>
              <a:rPr lang="fr-FR" b="1" u="sng" dirty="0" smtClean="0">
                <a:solidFill>
                  <a:schemeClr val="accent2">
                    <a:lumMod val="75000"/>
                  </a:schemeClr>
                </a:solidFill>
              </a:rPr>
              <a:t>dans theses.fr</a:t>
            </a:r>
          </a:p>
        </p:txBody>
      </p:sp>
    </p:spTree>
    <p:extLst>
      <p:ext uri="{BB962C8B-B14F-4D97-AF65-F5344CB8AC3E}">
        <p14:creationId xmlns:p14="http://schemas.microsoft.com/office/powerpoint/2010/main" val="36921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8091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sz="5400" b="1" dirty="0">
                <a:solidFill>
                  <a:schemeClr val="accent2"/>
                </a:solidFill>
              </a:rPr>
              <a:t>La </a:t>
            </a:r>
            <a:r>
              <a:rPr lang="fr-FR" sz="5400" b="1" dirty="0" smtClean="0">
                <a:solidFill>
                  <a:schemeClr val="accent2"/>
                </a:solidFill>
              </a:rPr>
              <a:t>perte, la destruction, le non dépôt </a:t>
            </a:r>
            <a:r>
              <a:rPr lang="fr-FR" sz="5400" b="1" dirty="0">
                <a:solidFill>
                  <a:schemeClr val="accent2"/>
                </a:solidFill>
              </a:rPr>
              <a:t>d’une thèse </a:t>
            </a:r>
            <a:r>
              <a:rPr lang="fr-FR" sz="5400" b="1" dirty="0" smtClean="0">
                <a:solidFill>
                  <a:schemeClr val="accent2"/>
                </a:solidFill>
              </a:rPr>
              <a:t>sont graves </a:t>
            </a:r>
            <a:r>
              <a:rPr lang="fr-FR" sz="5400" b="1" dirty="0">
                <a:solidFill>
                  <a:schemeClr val="accent2"/>
                </a:solidFill>
              </a:rPr>
              <a:t>et </a:t>
            </a:r>
            <a:r>
              <a:rPr lang="fr-FR" sz="5400" b="1" dirty="0" smtClean="0">
                <a:solidFill>
                  <a:schemeClr val="accent2"/>
                </a:solidFill>
              </a:rPr>
              <a:t>doivent </a:t>
            </a:r>
            <a:r>
              <a:rPr lang="fr-FR" sz="5400" b="1" dirty="0">
                <a:solidFill>
                  <a:schemeClr val="accent2"/>
                </a:solidFill>
              </a:rPr>
              <a:t>rester </a:t>
            </a:r>
            <a:r>
              <a:rPr lang="fr-FR" sz="5400" b="1" dirty="0" smtClean="0">
                <a:solidFill>
                  <a:schemeClr val="accent2"/>
                </a:solidFill>
              </a:rPr>
              <a:t>exceptionnels</a:t>
            </a:r>
            <a:endParaRPr lang="fr-FR" sz="5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fr-FR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45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75840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MISE A JOUR DES CONSIGNES RELATIVES AU SIGNALEMENT DES THESES PERDUES OU DETRUITES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27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Document de travail</Etat_x0020_du_x0020_document>
    <Nom_x0020_de_x0020_la_x0020_formation xmlns="9cb235b8-7541-4a6e-b886-1bf4192805bd">A renseigner</Nom_x0020_de_x0020_la_x0020_formation>
    <TRI xmlns="9cb235b8-7541-4a6e-b886-1bf4192805bd">RPA</TRI>
    <Tags xmlns="9cb235b8-7541-4a6e-b886-1bf4192805bd" xsi:nil="true"/>
    <Structure xmlns="9cb235b8-7541-4a6e-b886-1bf4192805bd">ABES</Structure>
    <Type_x0020_de_x0020_document_x0020_standard xmlns="9cb235b8-7541-4a6e-b886-1bf4192805bd">Diaporama Formation</Type_x0020_de_x0020_document_x0020_standard>
    <Année xmlns="9cb235b8-7541-4a6e-b886-1bf4192805bd">2020</Année>
    <N_x00b0__x0020_session xmlns="9cb235b8-7541-4a6e-b886-1bf4192805bd" xsi:nil="true"/>
    <_DCDateCreated xmlns="http://schemas.microsoft.com/sharepoint/v3/fields">2018-01-09T23:00:00+00:00</_DCDateCrea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4495013D04E6D140B0554904C0AFA86A" ma:contentTypeVersion="56" ma:contentTypeDescription="" ma:contentTypeScope="" ma:versionID="31614c576605a9190443c03afd35264e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77ba811b0d76bbd7934f955c78b5fef8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GT-Calames"/>
          <xsd:enumeration value="GT-EAD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FE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BZ"/>
          <xsd:enumeration value="DED"/>
          <xsd:enumeration value="DOO"/>
          <xsd:enumeration value="DRY"/>
          <xsd:enumeration value="DSA"/>
          <xsd:enumeration value="ECU"/>
          <xsd:enumeration value="ECT"/>
          <xsd:enumeration value="EHR"/>
          <xsd:enumeration value="ELS"/>
          <xsd:enumeration value="EMS"/>
          <xsd:enumeration value="ENO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HLE"/>
          <xsd:enumeration value="HS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EN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RX"/>
          <xsd:enumeration value="MSO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LM"/>
          <xsd:enumeration value="SNX"/>
          <xsd:enumeration value="SPE"/>
          <xsd:enumeration value="SPR"/>
          <xsd:enumeration value="SRY"/>
          <xsd:enumeration value="SSI"/>
          <xsd:enumeration value="TCN"/>
          <xsd:enumeration value="TDN"/>
          <xsd:enumeration value="TFU"/>
          <xsd:enumeration value="TMX"/>
          <xsd:enumeration value="VGO"/>
          <xsd:enumeration value="VSA"/>
          <xsd:enumeration value="YBN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Besoins fonctionnels"/>
          <xsd:enumeration value="Bon de livraison"/>
          <xsd:enumeration value="Brochure commercial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nquê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Prospective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pecs développement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D3DA22-16E7-418E-A1F2-1C90A5F308B5}">
  <ds:schemaRefs>
    <ds:schemaRef ds:uri="http://schemas.microsoft.com/office/2006/metadata/properties"/>
    <ds:schemaRef ds:uri="http://purl.org/dc/terms/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sharepoint/v3/fields"/>
    <ds:schemaRef ds:uri="http://purl.org/dc/elements/1.1/"/>
    <ds:schemaRef ds:uri="9cb235b8-7541-4a6e-b886-1bf4192805b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33C7513-14A8-4550-AEDA-C4E9602D4A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4D7BFB-A243-4C7F-AFB2-7F189A927E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4174</Words>
  <Application>Microsoft Office PowerPoint</Application>
  <PresentationFormat>Affichage à l'écran (4:3)</PresentationFormat>
  <Paragraphs>372</Paragraphs>
  <Slides>66</Slides>
  <Notes>25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66</vt:i4>
      </vt:variant>
    </vt:vector>
  </HeadingPairs>
  <TitlesOfParts>
    <vt:vector size="71" baseType="lpstr">
      <vt:lpstr>Arial</vt:lpstr>
      <vt:lpstr>Calibri</vt:lpstr>
      <vt:lpstr>Symbol</vt:lpstr>
      <vt:lpstr>Wingdings</vt:lpstr>
      <vt:lpstr>Thème Office</vt:lpstr>
      <vt:lpstr>Présentation PowerPoint</vt:lpstr>
      <vt:lpstr>plan</vt:lpstr>
      <vt:lpstr>L’archivage et le signalement des thèses de doctorat : une obligation réglementaire</vt:lpstr>
      <vt:lpstr>Le statut de la thèse</vt:lpstr>
      <vt:lpstr>Ce qui est obligatoire (1)</vt:lpstr>
      <vt:lpstr>Ce qui est obligatoire (2)</vt:lpstr>
      <vt:lpstr>Ce qui est obligatoire (3)</vt:lpstr>
      <vt:lpstr>Présentation PowerPoint</vt:lpstr>
      <vt:lpstr>MISE A JOUR DES CONSIGNES RELATIVES AU SIGNALEMENT DES THESES PERDUES OU DETRUITES</vt:lpstr>
      <vt:lpstr>MISE A JOUR DES CONSIGNES RELATIVES AU SIGNALEMENT DES Thèses PERDUES OU détruites</vt:lpstr>
      <vt:lpstr>Les thèses perdues, détruites, incommunicables</vt:lpstr>
      <vt:lpstr>MISE A JOUR DES CONSIGNES RELATIVES AU SIGNALEMENT DES Thèses PERDUES OU détruites</vt:lpstr>
      <vt:lpstr>Que doit faire l’établissement de soutenance en cas de perte ou destruction d’une thèse ?</vt:lpstr>
      <vt:lpstr>Signaler les thèses perdues à partir d’une reproduction conforme - procédure (1)</vt:lpstr>
      <vt:lpstr>Signaler les thèses perdues à partir d’une reproduction conforme - procédure (2)</vt:lpstr>
      <vt:lpstr>Signaler les thèses perdues à partir d’une reproduction conforme - procédure (3)</vt:lpstr>
      <vt:lpstr>La note d’exemplaire renvoie à une reproduction conforme</vt:lpstr>
      <vt:lpstr>La note d’exemplaire renvoie à une reproduction conforme</vt:lpstr>
      <vt:lpstr>MISE A JOUR DES CONSIGNES RELATIVES AU SIGNALEMENT DES Thèses PERDUES OU détruites</vt:lpstr>
      <vt:lpstr>Cas général : La thèse originelle est signalée dans le Sudoc</vt:lpstr>
      <vt:lpstr>Cas général : Signaler les thèses perdues à partir d’une autre version de la thèse - procédure (1)</vt:lpstr>
      <vt:lpstr>Cas général : Signaler les thèses perdues à partir d’une autre version de la thèse - procédure (2)</vt:lpstr>
      <vt:lpstr>Cas général : La note d’exemplaire renvoie  vers une version non corrigée</vt:lpstr>
      <vt:lpstr>Cas général : La note d’exemplaire renvoie  vers une version commercialisée</vt:lpstr>
      <vt:lpstr>Cas général : La note d’exemplaire renvoie  vers une version remaniée non commercialisée (dépôt auteur sur une archive ouverte ou à la BU)</vt:lpstr>
      <vt:lpstr>MISE A JOUR DES CONSIGNES RELATIVES AU SIGNALEMENT DES Thèses PERDUES OU détruites</vt:lpstr>
      <vt:lpstr>La thèse originelle n’est pas signalée dans le Sudoc ? (1)</vt:lpstr>
      <vt:lpstr>La thèse originelle n’est pas signalée dans le Sudoc ? (2)</vt:lpstr>
      <vt:lpstr>La thèse originelle n’est pas signalée dans le Sudoc ? (3)</vt:lpstr>
      <vt:lpstr>La thèse originelle n’est pas signalée dans le Sudoc ? (4)</vt:lpstr>
      <vt:lpstr>MISE A JOUR DES CONSIGNES RELATIVES AU SIGNALEMENT DES Thèses PERDUES OU détruites</vt:lpstr>
      <vt:lpstr>L’établissement n’a pu acquérir ni reproduction conforme ni autre version de la thèse (1)</vt:lpstr>
      <vt:lpstr>L’établissement n’a pu acquérir ni reproduction ni autre version de la thèse (2)</vt:lpstr>
      <vt:lpstr>L’établissement n’a pu acquérir ni reproduction ni autre version de la thèse (3)</vt:lpstr>
      <vt:lpstr>SIGNALEMENT DES thèses NON corrigées</vt:lpstr>
      <vt:lpstr>SIGNALEMENT DES Thèses NON corrigées</vt:lpstr>
      <vt:lpstr>Les thèses non corrigées</vt:lpstr>
      <vt:lpstr>SIGNALEMENT DES Thèses NON corrigées</vt:lpstr>
      <vt:lpstr>L’établissement considère que la thèse non corrigée est la thèse validée</vt:lpstr>
      <vt:lpstr>SIGNALEMENT DES Thèses NON corrigées</vt:lpstr>
      <vt:lpstr>L’établissement considère que la thèse non corrigée n’est pas la thèse validée (1)</vt:lpstr>
      <vt:lpstr>L’établissement considère que la thèse non corrigée n’est pas la thèse validée (2)</vt:lpstr>
      <vt:lpstr>L’établissement considère que la thèse non corrigée n’est pas la thèse validée (3)</vt:lpstr>
      <vt:lpstr>SIGNALEMENT DES thèses NON déposées</vt:lpstr>
      <vt:lpstr>SIGNALEMENT DES thèses NON déposées</vt:lpstr>
      <vt:lpstr>Les thèses non déposées</vt:lpstr>
      <vt:lpstr>Au préalable (1)</vt:lpstr>
      <vt:lpstr>Au préalable (2)</vt:lpstr>
      <vt:lpstr>SIGNALEMENT DES thèses NON déposées</vt:lpstr>
      <vt:lpstr>Signaler les thèses non déposées (1)</vt:lpstr>
      <vt:lpstr>Signaler les thèses non déposées (2)</vt:lpstr>
      <vt:lpstr>Signaler les thèses non déposées (3)</vt:lpstr>
      <vt:lpstr>Signaler les thèses non déposées (4)</vt:lpstr>
      <vt:lpstr>Signaler les thèses non déposées (5)</vt:lpstr>
      <vt:lpstr>Quelques ConseIls pratiques</vt:lpstr>
      <vt:lpstr>Où trouver une reproduction conforme ?</vt:lpstr>
      <vt:lpstr>Cas des reproductions présentes dans un autre établissement</vt:lpstr>
      <vt:lpstr>Où trouver une autre version de la thèse ?</vt:lpstr>
      <vt:lpstr>Que faire si l’établissement ne souhaite pas que les thèses perdues/non déposées apparaissent dans son SGB ?</vt:lpstr>
      <vt:lpstr>Utiliser les scripts WinIBW (1)</vt:lpstr>
      <vt:lpstr>Utiliser les scripts WinIBW (2)</vt:lpstr>
      <vt:lpstr>Utiliser les scripts WinIBW (3)</vt:lpstr>
      <vt:lpstr>Conclusion</vt:lpstr>
      <vt:lpstr>Récapitulatif</vt:lpstr>
      <vt:lpstr>Boîte à outils</vt:lpstr>
      <vt:lpstr>Des questions ?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Signaler les thèses perdues, non deposees, non corrigees</dc:title>
  <dc:creator>Olivier Kosinski</dc:creator>
  <cp:keywords>thèses perdues, non déposées, non corrigées, catalogage</cp:keywords>
  <dc:description/>
  <cp:lastModifiedBy>Laure Jestaz</cp:lastModifiedBy>
  <cp:revision>170</cp:revision>
  <dcterms:created xsi:type="dcterms:W3CDTF">2014-12-08T14:08:59Z</dcterms:created>
  <dcterms:modified xsi:type="dcterms:W3CDTF">2020-10-15T06:02:35Z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0x010100505AF35FDCA54D2FA379F261E520FD37003BA607584A07684089D0538041E4120804070802004495013D04E6D140B0554904C0AFA86A</vt:lpwstr>
  </property>
</Properties>
</file>