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23"/>
  </p:notesMasterIdLst>
  <p:sldIdLst>
    <p:sldId id="256" r:id="rId5"/>
    <p:sldId id="258" r:id="rId6"/>
    <p:sldId id="259" r:id="rId7"/>
    <p:sldId id="272" r:id="rId8"/>
    <p:sldId id="267" r:id="rId9"/>
    <p:sldId id="274" r:id="rId10"/>
    <p:sldId id="271" r:id="rId11"/>
    <p:sldId id="275" r:id="rId12"/>
    <p:sldId id="270" r:id="rId13"/>
    <p:sldId id="273" r:id="rId14"/>
    <p:sldId id="260" r:id="rId15"/>
    <p:sldId id="261" r:id="rId16"/>
    <p:sldId id="276" r:id="rId17"/>
    <p:sldId id="279" r:id="rId18"/>
    <p:sldId id="280" r:id="rId19"/>
    <p:sldId id="277" r:id="rId20"/>
    <p:sldId id="278" r:id="rId21"/>
    <p:sldId id="262" r:id="rId2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2E2E2"/>
    <a:srgbClr val="1E2B6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7546" autoAdjust="0"/>
  </p:normalViewPr>
  <p:slideViewPr>
    <p:cSldViewPr>
      <p:cViewPr varScale="1">
        <p:scale>
          <a:sx n="69" d="100"/>
          <a:sy n="69" d="100"/>
        </p:scale>
        <p:origin x="1858" y="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E117C9-DC69-4474-95AE-B5B905E0C089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1E5AB4-6DAB-460B-B1F2-D187681C329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822162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2771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baseline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0B2254C-B2CA-47D4-BFD4-19CC24CAB27B}" type="slidenum">
              <a:rPr lang="fr-FR" smtClean="0"/>
              <a:pPr>
                <a:defRPr/>
              </a:pPr>
              <a:t>2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597725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sz="1200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/>
              <a:pPr>
                <a:defRPr/>
              </a:pPr>
              <a:t>3</a:t>
            </a:fld>
            <a:endParaRPr lang="fr-FR"/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/>
              <a:t>25/09/2014</a:t>
            </a:r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559839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301211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Espace réservé de l'image des diapositives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Espace réservé des commentair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fr-FR" b="0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39E1EE5-6A75-46C7-B7A1-1981E51235D0}" type="slidenum">
              <a:rPr lang="fr-FR" smtClean="0">
                <a:solidFill>
                  <a:prstClr val="black"/>
                </a:solidFill>
              </a:rPr>
              <a:pPr>
                <a:defRPr/>
              </a:pPr>
              <a:t>11</a:t>
            </a:fld>
            <a:endParaRPr lang="fr-FR">
              <a:solidFill>
                <a:prstClr val="black"/>
              </a:solidFill>
            </a:endParaRPr>
          </a:p>
        </p:txBody>
      </p:sp>
      <p:sp>
        <p:nvSpPr>
          <p:cNvPr id="2" name="Espace réservé de la date 1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pPr>
              <a:defRPr/>
            </a:pPr>
            <a:r>
              <a:rPr lang="fr-FR" smtClean="0">
                <a:solidFill>
                  <a:prstClr val="black"/>
                </a:solidFill>
              </a:rPr>
              <a:t>25/09/2014</a:t>
            </a:r>
            <a:endParaRPr lang="fr-FR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7870915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r>
              <a:rPr lang="fr-FR" baseline="0" dirty="0" smtClean="0"/>
              <a:t>réseau Calames, à Persée, à RERO et SLSP</a:t>
            </a:r>
          </a:p>
          <a:p>
            <a:pPr marL="228600" indent="-228600">
              <a:buAutoNum type="arabicParenR"/>
            </a:pPr>
            <a:endParaRPr lang="fr-FR" dirty="0" smtClean="0"/>
          </a:p>
          <a:p>
            <a:r>
              <a:rPr lang="fr-FR" dirty="0" smtClean="0"/>
              <a:t>3) Qui ne s’est pas retrouvé dans la situation de</a:t>
            </a:r>
            <a:r>
              <a:rPr lang="fr-FR" baseline="0" dirty="0" smtClean="0"/>
              <a:t> ne pas trouver dans la base d’appui une notice bien présente dans le Catalogue Général de le BnF</a:t>
            </a: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45507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smtClean="0"/>
              <a:t>Option 1 : </a:t>
            </a:r>
          </a:p>
          <a:p>
            <a:r>
              <a:rPr lang="fr-FR" smtClean="0"/>
              <a:t>PPN </a:t>
            </a:r>
            <a:r>
              <a:rPr lang="fr-FR" dirty="0" smtClean="0"/>
              <a:t>BIB 107161257</a:t>
            </a:r>
          </a:p>
          <a:p>
            <a:r>
              <a:rPr lang="fr-FR" dirty="0" smtClean="0"/>
              <a:t>Appellation</a:t>
            </a:r>
            <a:r>
              <a:rPr lang="fr-FR" baseline="0" dirty="0" smtClean="0"/>
              <a:t> </a:t>
            </a:r>
            <a:r>
              <a:rPr lang="fr-FR" baseline="0" dirty="0" err="1" smtClean="0"/>
              <a:t>Leonij</a:t>
            </a:r>
            <a:r>
              <a:rPr lang="fr-FR" baseline="0" dirty="0" smtClean="0"/>
              <a:t> Lorenzo</a:t>
            </a:r>
          </a:p>
          <a:p>
            <a:endParaRPr lang="fr-FR" baseline="0" dirty="0" smtClean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baseline="0" dirty="0" smtClean="0"/>
              <a:t>Option 2 : </a:t>
            </a:r>
            <a:r>
              <a:rPr lang="fr-FR" dirty="0" smtClean="0"/>
              <a:t>Démo</a:t>
            </a:r>
            <a:r>
              <a:rPr lang="fr-FR" baseline="0" dirty="0" smtClean="0"/>
              <a:t> avec u</a:t>
            </a:r>
            <a:r>
              <a:rPr lang="fr-FR" dirty="0" smtClean="0"/>
              <a:t>tilisation du script IdRef</a:t>
            </a:r>
          </a:p>
          <a:p>
            <a:endParaRPr lang="fr-FR" dirty="0" smtClean="0"/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959603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 smtClean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C1E5AB4-6DAB-460B-B1F2-D187681C329E}" type="slidenum">
              <a:rPr lang="fr-FR" smtClean="0"/>
              <a:t>17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72780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19960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07409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998519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696121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105721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081379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060549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285457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632354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180301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8149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1AFB5-915E-4D0A-971C-5AE5F329E906}" type="datetimeFigureOut">
              <a:rPr lang="fr-FR" smtClean="0"/>
              <a:t>23/11/2020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DDB0EE-562A-402E-B0CB-D9B0904D357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53012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://moodle.abes.f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documentation.abes.fr/aideidrefutilisateur/index.html#ExportZotero" TargetMode="External"/><Relationship Id="rId2" Type="http://schemas.openxmlformats.org/officeDocument/2006/relationships/hyperlink" Target="http://documentation.abes.fr/aideidrefpaprika/index.html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documentation.abes.fr/sudoc/manuels/controle_bibliographique/dedoublonnage/index.html#CasParticulierNoticesAutorite" TargetMode="External"/><Relationship Id="rId4" Type="http://schemas.openxmlformats.org/officeDocument/2006/relationships/hyperlink" Target="http://documentation.abes.fr/aideidrefcatalogueur/index.html#theme07-FusionNoticeDoublon" TargetMode="Externa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idref.fr/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catalogue.bnf.fr/ark:/12148/cb14056509p" TargetMode="External"/><Relationship Id="rId2" Type="http://schemas.openxmlformats.org/officeDocument/2006/relationships/hyperlink" Target="https://catalogue.bnf.fr/ark:/12148/cb167624272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catalogue.bnf.fr/ark:/12148/cb16749869c" TargetMode="Externa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http://documentation.abes.fr/aideidrefcatalogueur/index.html#DerivationNoticesBn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s://paprika.idref.fr/?lastname=blank&amp;firstname=ulrich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8.png"/><Relationship Id="rId4" Type="http://schemas.openxmlformats.org/officeDocument/2006/relationships/image" Target="../media/image11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 txBox="1">
            <a:spLocks/>
          </p:cNvSpPr>
          <p:nvPr/>
        </p:nvSpPr>
        <p:spPr>
          <a:xfrm>
            <a:off x="685800" y="932074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2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fr-FR" b="1" dirty="0" smtClean="0">
                <a:solidFill>
                  <a:schemeClr val="accent2"/>
                </a:solidFill>
              </a:rPr>
              <a:t>Nouvelles fonctionnalités </a:t>
            </a:r>
            <a:r>
              <a:rPr lang="fr-FR" b="1" dirty="0">
                <a:solidFill>
                  <a:schemeClr val="accent2"/>
                </a:solidFill>
              </a:rPr>
              <a:t>dans IdRef : dériver des autorités du réservoir </a:t>
            </a:r>
            <a:r>
              <a:rPr lang="fr-FR" b="1" dirty="0" smtClean="0">
                <a:solidFill>
                  <a:schemeClr val="accent2"/>
                </a:solidFill>
              </a:rPr>
              <a:t>BnF, </a:t>
            </a:r>
            <a:r>
              <a:rPr lang="fr-FR" b="1" dirty="0">
                <a:solidFill>
                  <a:schemeClr val="accent2"/>
                </a:solidFill>
              </a:rPr>
              <a:t>et autres</a:t>
            </a:r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9879" y="6143068"/>
            <a:ext cx="900156" cy="601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807" r="18012"/>
          <a:stretch/>
        </p:blipFill>
        <p:spPr bwMode="auto">
          <a:xfrm>
            <a:off x="0" y="195671"/>
            <a:ext cx="9144000" cy="64104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4" name="Rectangle 23"/>
          <p:cNvSpPr/>
          <p:nvPr/>
        </p:nvSpPr>
        <p:spPr>
          <a:xfrm>
            <a:off x="708629" y="3142841"/>
            <a:ext cx="3500936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>
                <a:solidFill>
                  <a:schemeClr val="tx2"/>
                </a:solidFill>
              </a:rPr>
              <a:t>Description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/>
              <a:t>IdRef s'enrichit de la fonctionnalité de dérivation d'autorités présentes dans le catalogue BnF.</a:t>
            </a:r>
            <a:br>
              <a:rPr lang="fr-FR" sz="1600" dirty="0"/>
            </a:br>
            <a:r>
              <a:rPr lang="fr-FR" sz="1600" dirty="0"/>
              <a:t>Cette fonctionnalité d'import à l'unité de notices existantes dans le réservoir BnF sera disponible aux catalogueurs de tous les réseaux via IdRef. </a:t>
            </a:r>
            <a:br>
              <a:rPr lang="fr-FR" sz="1600" dirty="0"/>
            </a:br>
            <a:r>
              <a:rPr lang="fr-FR" sz="1600" dirty="0"/>
              <a:t>Venez découvrir son fonctionnement et ses avantages.</a:t>
            </a:r>
          </a:p>
          <a:p>
            <a:endParaRPr lang="fr-FR" sz="1600" dirty="0" smtClean="0"/>
          </a:p>
          <a:p>
            <a:endParaRPr lang="fr-FR" sz="1600" dirty="0"/>
          </a:p>
          <a:p>
            <a:endParaRPr lang="fr-FR" sz="1600" dirty="0" smtClean="0"/>
          </a:p>
        </p:txBody>
      </p:sp>
      <p:sp>
        <p:nvSpPr>
          <p:cNvPr id="36" name="Rectangle 35"/>
          <p:cNvSpPr/>
          <p:nvPr/>
        </p:nvSpPr>
        <p:spPr>
          <a:xfrm>
            <a:off x="5548567" y="3422175"/>
            <a:ext cx="4104456" cy="209288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Public</a:t>
            </a:r>
            <a:endParaRPr lang="fr-FR" dirty="0" smtClean="0">
              <a:solidFill>
                <a:schemeClr val="tx2"/>
              </a:solidFill>
            </a:endParaRPr>
          </a:p>
          <a:p>
            <a:r>
              <a:rPr lang="fr-FR" sz="1600" dirty="0"/>
              <a:t>Correspondants autorités</a:t>
            </a:r>
            <a:br>
              <a:rPr lang="fr-FR" sz="1600" dirty="0"/>
            </a:br>
            <a:r>
              <a:rPr lang="fr-FR" sz="1600" dirty="0"/>
              <a:t>Correspondants catalogage</a:t>
            </a:r>
            <a:br>
              <a:rPr lang="fr-FR" sz="1600" dirty="0"/>
            </a:br>
            <a:r>
              <a:rPr lang="fr-FR" sz="1600" dirty="0"/>
              <a:t>Coordinateurs Sudoc</a:t>
            </a:r>
            <a:br>
              <a:rPr lang="fr-FR" sz="1600" dirty="0"/>
            </a:br>
            <a:r>
              <a:rPr lang="fr-FR" sz="1600" dirty="0"/>
              <a:t>Correspondants Calames</a:t>
            </a:r>
            <a:br>
              <a:rPr lang="fr-FR" sz="1600" dirty="0"/>
            </a:br>
            <a:r>
              <a:rPr lang="fr-FR" sz="1600" dirty="0"/>
              <a:t>Responsables CR</a:t>
            </a:r>
            <a:endParaRPr lang="fr-FR" sz="1600" dirty="0" smtClean="0"/>
          </a:p>
          <a:p>
            <a:endParaRPr lang="fr-FR" sz="1600" dirty="0"/>
          </a:p>
          <a:p>
            <a:endParaRPr lang="fr-FR" sz="1600" dirty="0"/>
          </a:p>
        </p:txBody>
      </p:sp>
      <p:sp>
        <p:nvSpPr>
          <p:cNvPr id="37" name="Rectangle 36"/>
          <p:cNvSpPr/>
          <p:nvPr/>
        </p:nvSpPr>
        <p:spPr>
          <a:xfrm>
            <a:off x="5548567" y="5207280"/>
            <a:ext cx="2910848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b="1" dirty="0" smtClean="0">
                <a:solidFill>
                  <a:schemeClr val="tx2"/>
                </a:solidFill>
              </a:rPr>
              <a:t>Intervenants</a:t>
            </a:r>
          </a:p>
          <a:p>
            <a:r>
              <a:rPr lang="fr-FR" sz="1600" dirty="0" smtClean="0"/>
              <a:t>François Mistral </a:t>
            </a:r>
          </a:p>
        </p:txBody>
      </p:sp>
      <p:sp>
        <p:nvSpPr>
          <p:cNvPr id="31" name="Rectangle 30"/>
          <p:cNvSpPr/>
          <p:nvPr/>
        </p:nvSpPr>
        <p:spPr>
          <a:xfrm>
            <a:off x="1115615" y="6141204"/>
            <a:ext cx="7200801" cy="600164"/>
          </a:xfrm>
          <a:prstGeom prst="rect">
            <a:avLst/>
          </a:prstGeom>
          <a:solidFill>
            <a:srgbClr val="E2E2E2"/>
          </a:solidFill>
        </p:spPr>
        <p:txBody>
          <a:bodyPr wrap="square">
            <a:spAutoFit/>
          </a:bodyPr>
          <a:lstStyle/>
          <a:p>
            <a:pPr algn="ctr"/>
            <a:r>
              <a:rPr lang="fr-FR" sz="1100" dirty="0" smtClean="0"/>
              <a:t>La formation débutera à 11h, merci de votre patience…</a:t>
            </a:r>
            <a:r>
              <a:rPr lang="fr-FR" sz="1100" dirty="0"/>
              <a:t/>
            </a:r>
            <a:br>
              <a:rPr lang="fr-FR" sz="1100" dirty="0"/>
            </a:br>
            <a:r>
              <a:rPr lang="fr-FR" sz="1100" u="sng" dirty="0"/>
              <a:t>Attention :</a:t>
            </a:r>
            <a:r>
              <a:rPr lang="fr-FR" sz="1100" dirty="0"/>
              <a:t> </a:t>
            </a:r>
            <a:r>
              <a:rPr lang="fr-FR" sz="1100" dirty="0" smtClean="0"/>
              <a:t>La </a:t>
            </a:r>
            <a:r>
              <a:rPr lang="fr-FR" sz="1100" dirty="0"/>
              <a:t>session sera enregistrée afin d'être diffusée sur notre </a:t>
            </a:r>
            <a:r>
              <a:rPr lang="fr-FR" sz="1100" dirty="0" smtClean="0"/>
              <a:t>plateforme d'autoformation </a:t>
            </a:r>
            <a:r>
              <a:rPr lang="fr-FR" sz="1100" dirty="0" smtClean="0">
                <a:hlinkClick r:id="rId4"/>
              </a:rPr>
              <a:t>http://moodle.abes.fr</a:t>
            </a:r>
            <a:r>
              <a:rPr lang="fr-FR" sz="1100" dirty="0" smtClean="0"/>
              <a:t>.</a:t>
            </a:r>
            <a:br>
              <a:rPr lang="fr-FR" sz="1100" dirty="0" smtClean="0"/>
            </a:br>
            <a:r>
              <a:rPr lang="fr-FR" sz="1100" dirty="0" smtClean="0"/>
              <a:t>En </a:t>
            </a:r>
            <a:r>
              <a:rPr lang="fr-FR" sz="1100" dirty="0"/>
              <a:t>rejoignant cette session, vous consentez à ces enregistrements.</a:t>
            </a:r>
          </a:p>
        </p:txBody>
      </p:sp>
      <p:pic>
        <p:nvPicPr>
          <p:cNvPr id="1040" name="Picture 16" descr="Sudoc"/>
          <p:cNvPicPr>
            <a:picLocks noChangeAspect="1" noChangeArrowheads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624" r="24717"/>
          <a:stretch/>
        </p:blipFill>
        <p:spPr bwMode="auto">
          <a:xfrm>
            <a:off x="8366789" y="6093296"/>
            <a:ext cx="731938" cy="708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15569" y="2656068"/>
            <a:ext cx="2044977" cy="6816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61513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Documentation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0200"/>
            <a:ext cx="8363272" cy="4925144"/>
          </a:xfrm>
        </p:spPr>
        <p:txBody>
          <a:bodyPr>
            <a:normAutofit fontScale="92500" lnSpcReduction="20000"/>
          </a:bodyPr>
          <a:lstStyle/>
          <a:p>
            <a:r>
              <a:rPr lang="fr-FR" dirty="0" smtClean="0"/>
              <a:t>Paprika</a:t>
            </a:r>
          </a:p>
          <a:p>
            <a:pPr marL="0" indent="0">
              <a:buNone/>
            </a:pPr>
            <a:r>
              <a:rPr lang="fr-FR" sz="2400" dirty="0">
                <a:hlinkClick r:id="rId2"/>
              </a:rPr>
              <a:t>http://</a:t>
            </a:r>
            <a:r>
              <a:rPr lang="fr-FR" sz="2400" dirty="0" smtClean="0">
                <a:hlinkClick r:id="rId2"/>
              </a:rPr>
              <a:t>documentation.abes.fr/aideidrefpaprika/index.html</a:t>
            </a:r>
            <a:endParaRPr lang="fr-FR" sz="2400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err="1" smtClean="0"/>
              <a:t>Zotero</a:t>
            </a:r>
            <a:endParaRPr lang="fr-FR" dirty="0" smtClean="0"/>
          </a:p>
          <a:p>
            <a:pPr marL="0" indent="0">
              <a:buNone/>
            </a:pPr>
            <a:r>
              <a:rPr lang="fr-FR" sz="2400" dirty="0">
                <a:hlinkClick r:id="rId3"/>
              </a:rPr>
              <a:t>http://</a:t>
            </a:r>
            <a:r>
              <a:rPr lang="fr-FR" sz="2400" dirty="0" smtClean="0">
                <a:hlinkClick r:id="rId3"/>
              </a:rPr>
              <a:t>documentation.abes.fr/aideidrefutilisateur/index.html#ExportZotero</a:t>
            </a:r>
            <a:endParaRPr lang="fr-FR" sz="2400" dirty="0" smtClean="0"/>
          </a:p>
          <a:p>
            <a:pPr marL="0" indent="0">
              <a:buNone/>
            </a:pPr>
            <a:endParaRPr lang="fr-FR" sz="2400" dirty="0" smtClean="0"/>
          </a:p>
          <a:p>
            <a:pPr marL="0" indent="0">
              <a:buNone/>
            </a:pPr>
            <a:r>
              <a:rPr lang="fr-FR" dirty="0" smtClean="0"/>
              <a:t>Fusion d’autorité</a:t>
            </a:r>
          </a:p>
          <a:p>
            <a:r>
              <a:rPr lang="fr-FR" sz="2200" dirty="0" smtClean="0"/>
              <a:t>Workflow </a:t>
            </a:r>
            <a:r>
              <a:rPr lang="fr-FR" sz="2200" dirty="0"/>
              <a:t>: </a:t>
            </a:r>
            <a:r>
              <a:rPr lang="fr-FR" sz="2200" dirty="0">
                <a:hlinkClick r:id="rId4"/>
              </a:rPr>
              <a:t>http://</a:t>
            </a:r>
            <a:r>
              <a:rPr lang="fr-FR" sz="2200" dirty="0" smtClean="0">
                <a:hlinkClick r:id="rId4"/>
              </a:rPr>
              <a:t>documentation.abes.fr/aideidrefcatalogueur/index.html#theme07-FusionNoticeDoublon</a:t>
            </a:r>
            <a:endParaRPr lang="fr-FR" sz="2200" dirty="0" smtClean="0"/>
          </a:p>
          <a:p>
            <a:r>
              <a:rPr lang="fr-FR" sz="2200" dirty="0" smtClean="0"/>
              <a:t>Méthodologie : </a:t>
            </a:r>
            <a:r>
              <a:rPr lang="fr-FR" sz="2200" dirty="0">
                <a:hlinkClick r:id="rId5"/>
              </a:rPr>
              <a:t>http://documentation.abes.fr/sudoc/manuels/controle_bibliographique/dedoublonnage/index.html#CasParticulierNoticesAutorite</a:t>
            </a:r>
            <a:endParaRPr lang="fr-FR" sz="2200" dirty="0"/>
          </a:p>
          <a:p>
            <a:pPr marL="0" indent="0">
              <a:buNone/>
            </a:pPr>
            <a:endParaRPr lang="fr-FR" sz="2400" dirty="0"/>
          </a:p>
          <a:p>
            <a:endParaRPr lang="fr-FR" sz="2400" dirty="0"/>
          </a:p>
          <a:p>
            <a:pPr marL="0" indent="0">
              <a:buNone/>
            </a:pPr>
            <a:endParaRPr lang="fr-FR" sz="2400" dirty="0"/>
          </a:p>
          <a:p>
            <a:endParaRPr lang="fr-FR" sz="2400" dirty="0"/>
          </a:p>
          <a:p>
            <a:endParaRPr lang="fr-FR" sz="2400" dirty="0"/>
          </a:p>
        </p:txBody>
      </p:sp>
    </p:spTree>
    <p:extLst>
      <p:ext uri="{BB962C8B-B14F-4D97-AF65-F5344CB8AC3E}">
        <p14:creationId xmlns:p14="http://schemas.microsoft.com/office/powerpoint/2010/main" val="1837660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Focus sur la DERIVATION BnF</a:t>
            </a:r>
            <a:endParaRPr lang="fr-FR" dirty="0">
              <a:solidFill>
                <a:schemeClr val="accent2">
                  <a:lumMod val="7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1272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La dérivation BnF dans WinIBW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23528" y="1601416"/>
            <a:ext cx="8363272" cy="5256584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 smtClean="0"/>
              <a:t>La dérivation de notices d’autorité BnF est :</a:t>
            </a: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Accessible aux utilisateurs de WinIBW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 partir de </a:t>
            </a:r>
            <a:r>
              <a:rPr lang="fr-FR" dirty="0"/>
              <a:t>la « base d’appui </a:t>
            </a:r>
            <a:r>
              <a:rPr lang="fr-FR" dirty="0" smtClean="0"/>
              <a:t>» (stock)</a:t>
            </a:r>
            <a:endParaRPr lang="fr-FR" dirty="0"/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Alimentée par imports bimensuels (flux)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Or :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Les autorités IdRef excèdent les utilisateurs du réseau Sudoc-WinIBW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Les manipulations d’imports humaines et techniques prennent du temps et souffrent d’aléas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base </a:t>
            </a:r>
            <a:r>
              <a:rPr lang="fr-FR" dirty="0"/>
              <a:t>est chargée en discontinu et </a:t>
            </a:r>
            <a:r>
              <a:rPr lang="fr-FR" dirty="0" smtClean="0"/>
              <a:t>partiellement</a:t>
            </a:r>
          </a:p>
          <a:p>
            <a:pPr marL="514350" indent="-514350">
              <a:buFont typeface="+mj-lt"/>
              <a:buAutoNum type="arabicPeriod"/>
            </a:pPr>
            <a:r>
              <a:rPr lang="fr-FR" dirty="0" smtClean="0"/>
              <a:t>La dérivation à l’unité n’est pas contrôlée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2726535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Nouvelle dérivation BnF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Le développement d’une « nouvelle dérivation BnF » se devait donc :</a:t>
            </a:r>
          </a:p>
          <a:p>
            <a:pPr>
              <a:buFontTx/>
              <a:buChar char="-"/>
            </a:pPr>
            <a:r>
              <a:rPr lang="fr-FR" dirty="0" smtClean="0"/>
              <a:t>d’être accessible à tous les utilisateurs des autorités</a:t>
            </a:r>
          </a:p>
          <a:p>
            <a:pPr>
              <a:buFontTx/>
              <a:buChar char="-"/>
            </a:pPr>
            <a:r>
              <a:rPr lang="fr-FR" dirty="0" smtClean="0"/>
              <a:t>d’offrir des données plus fraiches et plus complètes</a:t>
            </a:r>
          </a:p>
          <a:p>
            <a:pPr>
              <a:buFontTx/>
              <a:buChar char="-"/>
            </a:pPr>
            <a:r>
              <a:rPr lang="fr-FR" dirty="0" smtClean="0"/>
              <a:t>d’offrir plus de contrôle en catalogage</a:t>
            </a:r>
          </a:p>
          <a:p>
            <a:pPr>
              <a:buFontTx/>
              <a:buChar char="-"/>
            </a:pPr>
            <a:r>
              <a:rPr lang="fr-FR" dirty="0"/>
              <a:t>d’être plus </a:t>
            </a:r>
            <a:r>
              <a:rPr lang="fr-FR" dirty="0" smtClean="0"/>
              <a:t>économique </a:t>
            </a:r>
            <a:r>
              <a:rPr lang="fr-FR" dirty="0"/>
              <a:t>en temps de gestion </a:t>
            </a:r>
            <a:r>
              <a:rPr lang="fr-FR" dirty="0" smtClean="0"/>
              <a:t>et de maintenance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0045409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Nouvelle dérivation BnF </a:t>
            </a:r>
            <a:r>
              <a:rPr lang="fr-FR" dirty="0" smtClean="0"/>
              <a:t>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fr-FR" dirty="0" smtClean="0"/>
              <a:t>Service accessible à partir d’IdRef </a:t>
            </a:r>
            <a:r>
              <a:rPr lang="fr-FR" b="1" dirty="0" smtClean="0"/>
              <a:t>authentifié</a:t>
            </a:r>
          </a:p>
          <a:p>
            <a:r>
              <a:rPr lang="fr-FR" dirty="0" smtClean="0"/>
              <a:t>Interrogeant le SRU BnF, exposition complète et synchronisée du Catalogue Général</a:t>
            </a:r>
          </a:p>
          <a:p>
            <a:r>
              <a:rPr lang="fr-FR" dirty="0" smtClean="0"/>
              <a:t>Dérivation des notices </a:t>
            </a:r>
            <a:r>
              <a:rPr lang="fr-FR" b="1" dirty="0" smtClean="0"/>
              <a:t>Personnes, Collectivités, Titres/Auteurs-Titres et Lieux géographiques</a:t>
            </a:r>
          </a:p>
          <a:p>
            <a:r>
              <a:rPr lang="fr-FR" dirty="0" smtClean="0"/>
              <a:t>Dérivation contrôlée pour éviter les doublons et les imports d’anomalies</a:t>
            </a:r>
          </a:p>
          <a:p>
            <a:r>
              <a:rPr lang="fr-FR" dirty="0" smtClean="0"/>
              <a:t>Suivi statistique de l’utilisation</a:t>
            </a:r>
          </a:p>
          <a:p>
            <a:endParaRPr lang="fr-FR" dirty="0"/>
          </a:p>
          <a:p>
            <a:pPr marL="0" indent="0">
              <a:buNone/>
            </a:pPr>
            <a:r>
              <a:rPr lang="fr-FR" dirty="0" smtClean="0"/>
              <a:t>Une démonstration valant mieux qu’un long discours…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46409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fr-FR" dirty="0" smtClean="0"/>
              <a:t>Etape par étape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177176"/>
            <a:ext cx="8229600" cy="5564192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/>
              <a:t>Contexte de signalement documentaire, </a:t>
            </a:r>
            <a:r>
              <a:rPr lang="fr-FR" dirty="0" smtClean="0"/>
              <a:t>liage d’un </a:t>
            </a:r>
            <a:r>
              <a:rPr lang="fr-FR" dirty="0"/>
              <a:t>point d’accès </a:t>
            </a:r>
            <a:r>
              <a:rPr lang="fr-FR" dirty="0" smtClean="0"/>
              <a:t>bibliographique 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r>
              <a:rPr lang="fr-FR" dirty="0" smtClean="0"/>
              <a:t>Depuis l’outil de catalogage, </a:t>
            </a:r>
            <a:r>
              <a:rPr lang="fr-FR" dirty="0" smtClean="0"/>
              <a:t>en parallèle </a:t>
            </a:r>
            <a:r>
              <a:rPr lang="fr-FR" dirty="0" smtClean="0"/>
              <a:t>O</a:t>
            </a:r>
            <a:r>
              <a:rPr lang="fr-FR" dirty="0" smtClean="0"/>
              <a:t>uvrir </a:t>
            </a:r>
            <a:r>
              <a:rPr lang="fr-FR" dirty="0" smtClean="0">
                <a:hlinkClick r:id="rId3"/>
              </a:rPr>
              <a:t>IdRef</a:t>
            </a:r>
            <a:endParaRPr lang="fr-FR" dirty="0" smtClean="0"/>
          </a:p>
          <a:p>
            <a:r>
              <a:rPr lang="fr-FR" dirty="0" smtClean="0"/>
              <a:t>Faire une recherche : pas de résultat</a:t>
            </a:r>
            <a:endParaRPr lang="fr-FR" dirty="0" smtClean="0"/>
          </a:p>
          <a:p>
            <a:r>
              <a:rPr lang="fr-FR" dirty="0" smtClean="0"/>
              <a:t>S’authentifier et sélectionner « Créer une notice » :  </a:t>
            </a:r>
            <a:r>
              <a:rPr lang="fr-FR" i="1" dirty="0" smtClean="0"/>
              <a:t>utiliser l’encart </a:t>
            </a:r>
            <a:r>
              <a:rPr lang="fr-FR" i="1" dirty="0" smtClean="0"/>
              <a:t>« dérivation »</a:t>
            </a:r>
            <a:endParaRPr lang="fr-FR" i="1" dirty="0"/>
          </a:p>
          <a:p>
            <a:r>
              <a:rPr lang="fr-FR" dirty="0" smtClean="0"/>
              <a:t>R</a:t>
            </a:r>
            <a:r>
              <a:rPr lang="fr-FR" dirty="0" smtClean="0"/>
              <a:t>echercher </a:t>
            </a:r>
            <a:r>
              <a:rPr lang="fr-FR" dirty="0" smtClean="0"/>
              <a:t>dans le </a:t>
            </a:r>
            <a:r>
              <a:rPr lang="fr-FR" dirty="0" smtClean="0"/>
              <a:t>Catalogue général </a:t>
            </a:r>
            <a:r>
              <a:rPr lang="fr-FR" dirty="0" err="1" smtClean="0"/>
              <a:t>BnF</a:t>
            </a:r>
            <a:r>
              <a:rPr lang="fr-FR" dirty="0" smtClean="0"/>
              <a:t> </a:t>
            </a:r>
          </a:p>
          <a:p>
            <a:endParaRPr lang="fr-FR" dirty="0" smtClean="0"/>
          </a:p>
          <a:p>
            <a:r>
              <a:rPr lang="fr-FR" dirty="0" smtClean="0"/>
              <a:t>Copier l’ARK </a:t>
            </a:r>
            <a:r>
              <a:rPr lang="fr-FR" dirty="0" smtClean="0"/>
              <a:t>/ </a:t>
            </a:r>
            <a:r>
              <a:rPr lang="fr-FR" dirty="0"/>
              <a:t>Coller l’ARK </a:t>
            </a:r>
            <a:r>
              <a:rPr lang="fr-FR" dirty="0" smtClean="0"/>
              <a:t>dans l’encart </a:t>
            </a:r>
            <a:r>
              <a:rPr lang="fr-FR" dirty="0"/>
              <a:t>« dérivation </a:t>
            </a:r>
            <a:r>
              <a:rPr lang="fr-FR" dirty="0" smtClean="0"/>
              <a:t>» d’</a:t>
            </a:r>
            <a:r>
              <a:rPr lang="fr-FR" dirty="0" err="1" smtClean="0"/>
              <a:t>IdRef</a:t>
            </a:r>
            <a:endParaRPr lang="fr-FR" dirty="0" smtClean="0"/>
          </a:p>
          <a:p>
            <a:endParaRPr lang="fr-FR" dirty="0" smtClean="0"/>
          </a:p>
          <a:p>
            <a:r>
              <a:rPr lang="fr-FR" dirty="0" smtClean="0"/>
              <a:t>Sélectionner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43808" y="5935370"/>
            <a:ext cx="1514475" cy="2762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66149" y="4365104"/>
            <a:ext cx="4752975" cy="257175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2051720" y="5248858"/>
            <a:ext cx="4248472" cy="4329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800649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3 cas de blocage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Doublon d’identifiant BnF :</a:t>
            </a:r>
          </a:p>
          <a:p>
            <a:pPr marL="0" indent="0">
              <a:buNone/>
            </a:pPr>
            <a:r>
              <a:rPr lang="fr-FR" sz="2400" dirty="0">
                <a:hlinkClick r:id="rId2"/>
              </a:rPr>
              <a:t>https://catalogue.bnf.fr/ark:/</a:t>
            </a:r>
            <a:r>
              <a:rPr lang="fr-FR" sz="2400" dirty="0" smtClean="0">
                <a:hlinkClick r:id="rId2"/>
              </a:rPr>
              <a:t>12148/cb167624272</a:t>
            </a:r>
            <a:endParaRPr lang="fr-FR" sz="2400" dirty="0" smtClean="0"/>
          </a:p>
          <a:p>
            <a:pPr marL="0" indent="0">
              <a:buNone/>
            </a:pPr>
            <a:endParaRPr lang="fr-FR" sz="2400" dirty="0"/>
          </a:p>
          <a:p>
            <a:r>
              <a:rPr lang="fr-FR" dirty="0"/>
              <a:t>Notice élémentaire </a:t>
            </a:r>
            <a:r>
              <a:rPr lang="fr-FR" dirty="0" smtClean="0"/>
              <a:t>BnF :</a:t>
            </a:r>
          </a:p>
          <a:p>
            <a:pPr marL="0" indent="0">
              <a:buNone/>
            </a:pPr>
            <a:r>
              <a:rPr lang="fr-FR" sz="2400" dirty="0">
                <a:hlinkClick r:id="rId3"/>
              </a:rPr>
              <a:t>http://catalogue.bnf.fr/ark:/</a:t>
            </a:r>
            <a:r>
              <a:rPr lang="fr-FR" sz="2400" dirty="0" smtClean="0">
                <a:hlinkClick r:id="rId3"/>
              </a:rPr>
              <a:t>12148/cb14056509p</a:t>
            </a:r>
            <a:endParaRPr lang="fr-FR" sz="2400" dirty="0" smtClean="0"/>
          </a:p>
          <a:p>
            <a:pPr marL="0" indent="0">
              <a:buNone/>
            </a:pPr>
            <a:endParaRPr lang="fr-FR" sz="2400" dirty="0" smtClean="0"/>
          </a:p>
          <a:p>
            <a:r>
              <a:rPr lang="fr-FR" dirty="0" smtClean="0"/>
              <a:t>Anomalie de données dans la notice BnF :</a:t>
            </a:r>
          </a:p>
          <a:p>
            <a:pPr marL="0" indent="0">
              <a:buNone/>
            </a:pPr>
            <a:r>
              <a:rPr lang="fr-FR" sz="2400" dirty="0">
                <a:hlinkClick r:id="rId4"/>
              </a:rPr>
              <a:t>https://catalogue.bnf.fr/ark:/</a:t>
            </a:r>
            <a:r>
              <a:rPr lang="fr-FR" sz="2400" dirty="0" smtClean="0">
                <a:hlinkClick r:id="rId4"/>
              </a:rPr>
              <a:t>12148/cb16749869c</a:t>
            </a:r>
            <a:endParaRPr lang="fr-FR" sz="2400" dirty="0" smtClean="0"/>
          </a:p>
          <a:p>
            <a:pPr marL="0" indent="0">
              <a:buNone/>
            </a:pPr>
            <a:endParaRPr lang="fr-FR" sz="2400" dirty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5258545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Cas d’usage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fr-FR" dirty="0" smtClean="0"/>
              <a:t>Principes :</a:t>
            </a:r>
          </a:p>
          <a:p>
            <a:r>
              <a:rPr lang="fr-FR" dirty="0" smtClean="0"/>
              <a:t>Toujours en cas d’absence d’autorité</a:t>
            </a:r>
          </a:p>
          <a:p>
            <a:r>
              <a:rPr lang="fr-FR" dirty="0" smtClean="0"/>
              <a:t>La </a:t>
            </a:r>
            <a:r>
              <a:rPr lang="fr-FR" dirty="0"/>
              <a:t>création depuis </a:t>
            </a:r>
            <a:r>
              <a:rPr lang="fr-FR" dirty="0" smtClean="0"/>
              <a:t>votre ressource prime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Alors, dans </a:t>
            </a:r>
            <a:r>
              <a:rPr lang="fr-FR" dirty="0"/>
              <a:t>quel(s) cas </a:t>
            </a:r>
            <a:r>
              <a:rPr lang="fr-FR" dirty="0" smtClean="0"/>
              <a:t>opter </a:t>
            </a:r>
            <a:r>
              <a:rPr lang="fr-FR" dirty="0"/>
              <a:t>pour la dérivation </a:t>
            </a:r>
            <a:r>
              <a:rPr lang="fr-FR" dirty="0" smtClean="0"/>
              <a:t>?</a:t>
            </a:r>
          </a:p>
          <a:p>
            <a:r>
              <a:rPr lang="fr-FR" dirty="0"/>
              <a:t>P</a:t>
            </a:r>
            <a:r>
              <a:rPr lang="fr-FR" dirty="0" smtClean="0"/>
              <a:t>oint d’accès contenant un FRBNF</a:t>
            </a:r>
            <a:endParaRPr lang="fr-FR" dirty="0"/>
          </a:p>
          <a:p>
            <a:r>
              <a:rPr lang="fr-FR" dirty="0" smtClean="0"/>
              <a:t>Corpus patrimonial</a:t>
            </a:r>
          </a:p>
          <a:p>
            <a:r>
              <a:rPr lang="fr-FR" dirty="0" smtClean="0"/>
              <a:t>Données Sudoc pauvres / BnF riches</a:t>
            </a:r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551131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Documentation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r-FR" dirty="0" smtClean="0"/>
              <a:t>Dérivation une notice d’autorité BnF</a:t>
            </a:r>
          </a:p>
          <a:p>
            <a:pPr marL="0" indent="0">
              <a:buNone/>
            </a:pPr>
            <a:r>
              <a:rPr lang="fr-FR" dirty="0">
                <a:hlinkClick r:id="rId2"/>
              </a:rPr>
              <a:t>http://</a:t>
            </a:r>
            <a:r>
              <a:rPr lang="fr-FR" dirty="0" smtClean="0">
                <a:hlinkClick r:id="rId2"/>
              </a:rPr>
              <a:t>documentation.abes.fr/aideidrefcatalogueur/index.html#DerivationNoticesBnF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64536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fr-FR" sz="4000" b="1" cap="all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plan</a:t>
            </a:r>
          </a:p>
        </p:txBody>
      </p:sp>
      <p:sp>
        <p:nvSpPr>
          <p:cNvPr id="16387" name="Espace réservé du contenu 2"/>
          <p:cNvSpPr>
            <a:spLocks noGrp="1"/>
          </p:cNvSpPr>
          <p:nvPr>
            <p:ph idx="1"/>
          </p:nvPr>
        </p:nvSpPr>
        <p:spPr>
          <a:xfrm>
            <a:off x="428624" y="1556792"/>
            <a:ext cx="8535864" cy="4310608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fr-FR" dirty="0">
              <a:solidFill>
                <a:schemeClr val="bg2">
                  <a:lumMod val="25000"/>
                </a:schemeClr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Quelques nouvelles fonctionnalités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2">
                    <a:lumMod val="75000"/>
                  </a:schemeClr>
                </a:solidFill>
              </a:rPr>
              <a:t>Focus sur la dérivation BnF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fr-FR" dirty="0" smtClean="0">
                <a:solidFill>
                  <a:schemeClr val="accent4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Sondage</a:t>
            </a:r>
          </a:p>
        </p:txBody>
      </p:sp>
    </p:spTree>
    <p:extLst>
      <p:ext uri="{BB962C8B-B14F-4D97-AF65-F5344CB8AC3E}">
        <p14:creationId xmlns:p14="http://schemas.microsoft.com/office/powerpoint/2010/main" val="28102401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163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387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23528" y="4406900"/>
            <a:ext cx="8496943" cy="1362075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>QUATRE NOUVELLES </a:t>
            </a:r>
            <a:r>
              <a:rPr lang="fr-FR" dirty="0" err="1" smtClean="0">
                <a:solidFill>
                  <a:schemeClr val="bg2">
                    <a:lumMod val="25000"/>
                  </a:schemeClr>
                </a:solidFill>
              </a:rPr>
              <a:t>fonctionnalitéS</a:t>
            </a:r>
            <a:r>
              <a:rPr lang="fr-FR" dirty="0" smtClean="0">
                <a:solidFill>
                  <a:schemeClr val="bg2">
                    <a:lumMod val="25000"/>
                  </a:schemeClr>
                </a:solidFill>
              </a:rPr>
              <a:t/>
            </a:r>
            <a:br>
              <a:rPr lang="fr-FR" dirty="0" smtClean="0">
                <a:solidFill>
                  <a:schemeClr val="bg2">
                    <a:lumMod val="25000"/>
                  </a:schemeClr>
                </a:solidFill>
              </a:rPr>
            </a:b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00179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Ergonomie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r-FR" sz="2800" dirty="0" smtClean="0"/>
              <a:t>L’Abes cherche à vous construire un environnement de travail complet et ergonomique.</a:t>
            </a:r>
          </a:p>
          <a:p>
            <a:r>
              <a:rPr lang="fr-FR" sz="2800" b="1" dirty="0" smtClean="0"/>
              <a:t>Complet</a:t>
            </a:r>
            <a:r>
              <a:rPr lang="fr-FR" sz="2800" dirty="0" smtClean="0"/>
              <a:t> : une multitude d’applications, actions et opérations sont nécessaires au catalogage</a:t>
            </a:r>
          </a:p>
          <a:p>
            <a:r>
              <a:rPr lang="fr-FR" sz="2800" b="1" dirty="0" smtClean="0"/>
              <a:t>Ergonomique</a:t>
            </a:r>
            <a:r>
              <a:rPr lang="fr-FR" sz="2800" dirty="0" smtClean="0"/>
              <a:t> : il faut donc fluidifier les articulations, accroitre les passerelles.</a:t>
            </a:r>
          </a:p>
          <a:p>
            <a:endParaRPr lang="fr-FR" sz="2800" dirty="0" smtClean="0"/>
          </a:p>
          <a:p>
            <a:pPr marL="0" indent="0">
              <a:buNone/>
            </a:pPr>
            <a:r>
              <a:rPr lang="fr-FR" sz="2800" dirty="0" smtClean="0"/>
              <a:t>Ce </a:t>
            </a:r>
            <a:r>
              <a:rPr lang="fr-FR" sz="2800" dirty="0" smtClean="0"/>
              <a:t>qui a été </a:t>
            </a:r>
            <a:r>
              <a:rPr lang="fr-FR" sz="2800" dirty="0" smtClean="0"/>
              <a:t>fait au printemps 2020 </a:t>
            </a:r>
            <a:r>
              <a:rPr lang="fr-FR" sz="2800" dirty="0" smtClean="0"/>
              <a:t>avec </a:t>
            </a:r>
            <a:r>
              <a:rPr lang="fr-FR" sz="2800" dirty="0" smtClean="0"/>
              <a:t>:</a:t>
            </a:r>
          </a:p>
          <a:p>
            <a:r>
              <a:rPr lang="fr-FR" sz="2800" dirty="0" smtClean="0"/>
              <a:t>les </a:t>
            </a:r>
            <a:r>
              <a:rPr lang="fr-FR" sz="2800" dirty="0" smtClean="0"/>
              <a:t>passerelles </a:t>
            </a:r>
            <a:r>
              <a:rPr lang="fr-FR" sz="2800" dirty="0" smtClean="0"/>
              <a:t>vers Paprika </a:t>
            </a:r>
            <a:r>
              <a:rPr lang="fr-FR" sz="2800" dirty="0" smtClean="0"/>
              <a:t>dans </a:t>
            </a:r>
            <a:r>
              <a:rPr lang="fr-FR" sz="2800" dirty="0" smtClean="0"/>
              <a:t>les </a:t>
            </a:r>
            <a:r>
              <a:rPr lang="fr-FR" sz="2800" dirty="0" smtClean="0"/>
              <a:t>rapports </a:t>
            </a:r>
            <a:r>
              <a:rPr lang="fr-FR" sz="2800" dirty="0" err="1" smtClean="0"/>
              <a:t>AlgoLiens</a:t>
            </a:r>
            <a:r>
              <a:rPr lang="fr-FR" sz="2800" dirty="0" smtClean="0"/>
              <a:t>, </a:t>
            </a:r>
            <a:r>
              <a:rPr lang="fr-FR" sz="2800" dirty="0" err="1" smtClean="0"/>
              <a:t>AlgoDoublons</a:t>
            </a:r>
            <a:r>
              <a:rPr lang="fr-FR" sz="2800" dirty="0" smtClean="0"/>
              <a:t> </a:t>
            </a:r>
            <a:endParaRPr lang="fr-FR" sz="2800" dirty="0" smtClean="0"/>
          </a:p>
          <a:p>
            <a:r>
              <a:rPr lang="fr-FR" sz="2800" dirty="0" smtClean="0"/>
              <a:t>ou </a:t>
            </a:r>
            <a:r>
              <a:rPr lang="fr-FR" sz="2800" dirty="0" smtClean="0"/>
              <a:t>le script IdRef de WinIBW.</a:t>
            </a:r>
            <a:endParaRPr lang="fr-FR" sz="2800" dirty="0"/>
          </a:p>
        </p:txBody>
      </p:sp>
    </p:spTree>
    <p:extLst>
      <p:ext uri="{BB962C8B-B14F-4D97-AF65-F5344CB8AC3E}">
        <p14:creationId xmlns:p14="http://schemas.microsoft.com/office/powerpoint/2010/main" val="806345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err="1" smtClean="0"/>
              <a:t>IdRef</a:t>
            </a:r>
            <a:r>
              <a:rPr lang="fr-FR" dirty="0" smtClean="0"/>
              <a:t> </a:t>
            </a:r>
            <a:r>
              <a:rPr lang="fr-FR" dirty="0" smtClean="0"/>
              <a:t>vers </a:t>
            </a:r>
            <a:r>
              <a:rPr lang="fr-FR" dirty="0" smtClean="0"/>
              <a:t>Paprika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184576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fr-FR" dirty="0" smtClean="0"/>
              <a:t>Sur chaque notice de Personnes, la passerelle vers Paprika :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Bascule directe sur Paprika :</a:t>
            </a:r>
          </a:p>
          <a:p>
            <a:pPr marL="0" indent="0">
              <a:buNone/>
            </a:pPr>
            <a:r>
              <a:rPr lang="fr-FR" sz="2200" dirty="0" smtClean="0">
                <a:hlinkClick r:id="rId2"/>
              </a:rPr>
              <a:t>https</a:t>
            </a:r>
            <a:r>
              <a:rPr lang="fr-FR" sz="2200" dirty="0">
                <a:hlinkClick r:id="rId2"/>
              </a:rPr>
              <a:t>://paprika.idref.fr/?lastname=blank&amp;firstname=ulrich</a:t>
            </a:r>
            <a:r>
              <a:rPr lang="fr-FR" sz="2200" dirty="0" smtClean="0">
                <a:hlinkClick r:id="rId2"/>
              </a:rPr>
              <a:t> </a:t>
            </a:r>
            <a:endParaRPr lang="fr-FR" sz="2200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La curation des liens aux notices bibliographiques :</a:t>
            </a:r>
          </a:p>
          <a:p>
            <a:r>
              <a:rPr lang="fr-FR" dirty="0" smtClean="0"/>
              <a:t>liage des orphelines</a:t>
            </a:r>
          </a:p>
          <a:p>
            <a:r>
              <a:rPr lang="fr-FR" dirty="0" smtClean="0"/>
              <a:t>correction des mauvais liens</a:t>
            </a:r>
          </a:p>
          <a:p>
            <a:r>
              <a:rPr lang="fr-FR" dirty="0" smtClean="0"/>
              <a:t>création des autorités manquantes</a:t>
            </a:r>
            <a:endParaRPr lang="fr-FR" dirty="0"/>
          </a:p>
        </p:txBody>
      </p:sp>
      <p:pic>
        <p:nvPicPr>
          <p:cNvPr id="8" name="Imag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31841" y="1696921"/>
            <a:ext cx="1656184" cy="1724246"/>
          </a:xfrm>
          <a:prstGeom prst="rect">
            <a:avLst/>
          </a:prstGeom>
        </p:spPr>
      </p:pic>
      <p:pic>
        <p:nvPicPr>
          <p:cNvPr id="4" name="Image 3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1560" y="99955"/>
            <a:ext cx="1447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04100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Copier / Coller du PPN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FR" dirty="0" smtClean="0"/>
              <a:t>Dans chaque notice IdRef, un bouton pour charger le Presse-Papier avec le </a:t>
            </a:r>
            <a:r>
              <a:rPr lang="fr-FR" dirty="0" smtClean="0"/>
              <a:t>PPN :</a:t>
            </a: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33439" y="4509120"/>
            <a:ext cx="6077121" cy="790377"/>
          </a:xfrm>
          <a:prstGeom prst="rect">
            <a:avLst/>
          </a:prstGeom>
        </p:spPr>
      </p:pic>
      <p:pic>
        <p:nvPicPr>
          <p:cNvPr id="6" name="Image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5942" y="3210019"/>
            <a:ext cx="992113" cy="94487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3528" y="274638"/>
            <a:ext cx="1447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50059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Fusion </a:t>
            </a:r>
            <a:r>
              <a:rPr lang="fr-FR" dirty="0" err="1" smtClean="0"/>
              <a:t>IdRef</a:t>
            </a:r>
            <a:r>
              <a:rPr lang="fr-FR" dirty="0" smtClean="0"/>
              <a:t> (1)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78112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r-FR" dirty="0" smtClean="0"/>
              <a:t>Il est désormais possible d’opérer les fusions de doublons d’autorité 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Les </a:t>
            </a:r>
            <a:r>
              <a:rPr lang="fr-FR" dirty="0"/>
              <a:t>sous-zones $a </a:t>
            </a:r>
            <a:r>
              <a:rPr lang="fr-FR" b="1" dirty="0"/>
              <a:t>Nom de la table de fusion</a:t>
            </a:r>
            <a:r>
              <a:rPr lang="fr-FR" dirty="0"/>
              <a:t> et la $b </a:t>
            </a:r>
            <a:r>
              <a:rPr lang="fr-FR" b="1" dirty="0"/>
              <a:t>Etat de la fusion</a:t>
            </a:r>
            <a:r>
              <a:rPr lang="fr-FR" dirty="0"/>
              <a:t> sont remplies automatiquement</a:t>
            </a:r>
            <a:r>
              <a:rPr lang="fr-FR" dirty="0" smtClean="0"/>
              <a:t>.</a:t>
            </a:r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Seul </a:t>
            </a:r>
            <a:r>
              <a:rPr lang="fr-FR" dirty="0"/>
              <a:t>apparait le champ recevant le $</a:t>
            </a:r>
            <a:r>
              <a:rPr lang="fr-FR" dirty="0" smtClean="0"/>
              <a:t>3 </a:t>
            </a:r>
            <a:r>
              <a:rPr lang="fr-FR" b="1" i="1" dirty="0" smtClean="0"/>
              <a:t>PPN</a:t>
            </a:r>
            <a:r>
              <a:rPr lang="fr-FR" dirty="0" smtClean="0"/>
              <a:t>.</a:t>
            </a:r>
            <a:endParaRPr lang="fr-FR" i="1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 smtClean="0"/>
              <a:t>La récupération du PPN préféré s’opère par </a:t>
            </a:r>
            <a:r>
              <a:rPr lang="fr-FR" dirty="0" smtClean="0"/>
              <a:t>la fonction recherche « flèche orange »         </a:t>
            </a:r>
            <a:r>
              <a:rPr lang="fr-FR" dirty="0" smtClean="0"/>
              <a:t>ou par Copier/Coller      </a:t>
            </a: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3506" y="2056457"/>
            <a:ext cx="3381375" cy="13049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24375" y="2246956"/>
            <a:ext cx="4391025" cy="923925"/>
          </a:xfrm>
          <a:prstGeom prst="rect">
            <a:avLst/>
          </a:prstGeom>
        </p:spPr>
      </p:pic>
      <p:sp>
        <p:nvSpPr>
          <p:cNvPr id="6" name="Flèche droite 5"/>
          <p:cNvSpPr/>
          <p:nvPr/>
        </p:nvSpPr>
        <p:spPr>
          <a:xfrm>
            <a:off x="3959122" y="2569716"/>
            <a:ext cx="528439" cy="35565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55776" y="5601019"/>
            <a:ext cx="381000" cy="295275"/>
          </a:xfrm>
          <a:prstGeom prst="rect">
            <a:avLst/>
          </a:prstGeom>
        </p:spPr>
      </p:pic>
      <p:pic>
        <p:nvPicPr>
          <p:cNvPr id="9" name="Image 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510754" y="5534644"/>
            <a:ext cx="301033" cy="286698"/>
          </a:xfrm>
          <a:prstGeom prst="rect">
            <a:avLst/>
          </a:prstGeom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1107976" y="360363"/>
            <a:ext cx="1447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60604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Fusion </a:t>
            </a:r>
            <a:r>
              <a:rPr lang="fr-FR" dirty="0" err="1" smtClean="0"/>
              <a:t>IdRef</a:t>
            </a:r>
            <a:r>
              <a:rPr lang="fr-FR" dirty="0" smtClean="0"/>
              <a:t> </a:t>
            </a:r>
            <a:r>
              <a:rPr lang="fr-FR" dirty="0" smtClean="0"/>
              <a:t> (2)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r-FR" dirty="0" smtClean="0"/>
              <a:t>Les 3 </a:t>
            </a:r>
            <a:r>
              <a:rPr lang="fr-FR" dirty="0" smtClean="0"/>
              <a:t>étapes </a:t>
            </a:r>
            <a:r>
              <a:rPr lang="fr-FR" dirty="0" smtClean="0"/>
              <a:t>à suivre :</a:t>
            </a: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514350" indent="-514350">
              <a:buFont typeface="+mj-lt"/>
              <a:buAutoNum type="arabicPeriod"/>
            </a:pPr>
            <a:r>
              <a:rPr lang="fr-FR" b="1" dirty="0" smtClean="0"/>
              <a:t>Ajout de la 024</a:t>
            </a:r>
            <a:endParaRPr lang="fr-FR" b="1" dirty="0"/>
          </a:p>
          <a:p>
            <a:pPr marL="514350" indent="-514350">
              <a:buFont typeface="+mj-lt"/>
              <a:buAutoNum type="arabicPeriod"/>
            </a:pPr>
            <a:r>
              <a:rPr lang="fr-FR" b="1" dirty="0" smtClean="0"/>
              <a:t>Enrichissement de la notice préférée </a:t>
            </a:r>
            <a:r>
              <a:rPr lang="fr-FR" dirty="0" smtClean="0"/>
              <a:t>avec </a:t>
            </a:r>
            <a:r>
              <a:rPr lang="fr-FR" dirty="0" smtClean="0"/>
              <a:t>les champs à </a:t>
            </a:r>
            <a:r>
              <a:rPr lang="fr-FR" dirty="0" smtClean="0"/>
              <a:t>conserver </a:t>
            </a:r>
            <a:r>
              <a:rPr lang="fr-FR" dirty="0" smtClean="0"/>
              <a:t>de la notice fusionnée</a:t>
            </a:r>
          </a:p>
          <a:p>
            <a:pPr marL="514350" indent="-514350">
              <a:buFont typeface="+mj-lt"/>
              <a:buAutoNum type="arabicPeriod"/>
            </a:pPr>
            <a:r>
              <a:rPr lang="fr-FR" b="1" dirty="0" smtClean="0"/>
              <a:t>Contrôle des liens </a:t>
            </a:r>
            <a:r>
              <a:rPr lang="fr-FR" dirty="0" smtClean="0"/>
              <a:t>avec </a:t>
            </a:r>
            <a:r>
              <a:rPr lang="fr-FR" dirty="0" smtClean="0"/>
              <a:t>Paprika </a:t>
            </a:r>
          </a:p>
          <a:p>
            <a:pPr marL="514350" indent="-514350">
              <a:buFont typeface="+mj-lt"/>
              <a:buAutoNum type="arabicPeriod"/>
            </a:pPr>
            <a:endParaRPr lang="fr-FR" dirty="0"/>
          </a:p>
          <a:p>
            <a:pPr marL="0" indent="0" algn="ctr">
              <a:buNone/>
            </a:pPr>
            <a:r>
              <a:rPr lang="fr-FR" dirty="0" smtClean="0"/>
              <a:t>ex </a:t>
            </a:r>
            <a:r>
              <a:rPr lang="fr-FR" dirty="0"/>
              <a:t>: </a:t>
            </a:r>
            <a:r>
              <a:rPr lang="fr-FR" i="1" dirty="0"/>
              <a:t>Stofflet, Jean Nicolas (1753-1796)</a:t>
            </a:r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72200" y="4293096"/>
            <a:ext cx="657225" cy="619125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360363"/>
            <a:ext cx="1447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08482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/>
              <a:t>IdRef</a:t>
            </a:r>
            <a:r>
              <a:rPr lang="fr-FR" dirty="0"/>
              <a:t> </a:t>
            </a:r>
            <a:r>
              <a:rPr lang="fr-FR" dirty="0" smtClean="0"/>
              <a:t>vers</a:t>
            </a:r>
            <a:r>
              <a:rPr lang="fr-FR" dirty="0" smtClean="0"/>
              <a:t> </a:t>
            </a:r>
            <a:r>
              <a:rPr lang="fr-FR" dirty="0" err="1" smtClean="0"/>
              <a:t>Zotero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503569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fr-FR" dirty="0" smtClean="0"/>
              <a:t>Sur chaque notice IdRef, la possibilité de pousser les références bibliographiques dans </a:t>
            </a:r>
            <a:r>
              <a:rPr lang="fr-FR" dirty="0" err="1" smtClean="0"/>
              <a:t>Zotero</a:t>
            </a:r>
            <a:r>
              <a:rPr lang="fr-FR" dirty="0" smtClean="0"/>
              <a:t> :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endParaRPr lang="fr-FR" dirty="0" smtClean="0"/>
          </a:p>
          <a:p>
            <a:pPr marL="0" indent="0">
              <a:buNone/>
            </a:pPr>
            <a:r>
              <a:rPr lang="fr-FR" dirty="0"/>
              <a:t>L</a:t>
            </a:r>
            <a:r>
              <a:rPr lang="fr-FR" dirty="0" smtClean="0"/>
              <a:t>’ensemble </a:t>
            </a:r>
            <a:r>
              <a:rPr lang="fr-FR" dirty="0"/>
              <a:t>des références bibliographiques fédérées sur les pages IdRef sont récupérables par </a:t>
            </a:r>
            <a:r>
              <a:rPr lang="fr-FR" dirty="0" err="1" smtClean="0"/>
              <a:t>Zotero</a:t>
            </a:r>
            <a:r>
              <a:rPr lang="fr-FR" dirty="0" smtClean="0"/>
              <a:t> !</a:t>
            </a:r>
          </a:p>
          <a:p>
            <a:pPr marL="0" indent="0">
              <a:buNone/>
            </a:pPr>
            <a:endParaRPr lang="fr-FR" dirty="0"/>
          </a:p>
          <a:p>
            <a:pPr marL="0" indent="0">
              <a:buNone/>
            </a:pPr>
            <a:r>
              <a:rPr lang="fr-FR" dirty="0" smtClean="0"/>
              <a:t>Catalogues moissonnés : Sudoc</a:t>
            </a:r>
            <a:r>
              <a:rPr lang="fr-FR" dirty="0"/>
              <a:t>, </a:t>
            </a:r>
            <a:r>
              <a:rPr lang="fr-FR" dirty="0" smtClean="0"/>
              <a:t>theses.fr</a:t>
            </a:r>
            <a:r>
              <a:rPr lang="fr-FR" dirty="0"/>
              <a:t>, </a:t>
            </a:r>
            <a:r>
              <a:rPr lang="fr-FR" dirty="0" smtClean="0"/>
              <a:t>Persée</a:t>
            </a:r>
            <a:r>
              <a:rPr lang="fr-FR" dirty="0"/>
              <a:t>, </a:t>
            </a:r>
            <a:r>
              <a:rPr lang="fr-FR" dirty="0" smtClean="0"/>
              <a:t>BnF</a:t>
            </a:r>
            <a:r>
              <a:rPr lang="fr-FR" dirty="0"/>
              <a:t>, de HAL, </a:t>
            </a:r>
            <a:r>
              <a:rPr lang="fr-FR" dirty="0" smtClean="0"/>
              <a:t>OATAO, ORCID.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05708" y="2348880"/>
            <a:ext cx="1732583" cy="1795816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5616" y="360363"/>
            <a:ext cx="1447800" cy="9715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72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Formation PPT" ma:contentTypeID="0x010100505AF35FDCA54D2FA379F261E520FD37003BA607584A07684089D0538041E4120804070802004495013D04E6D140B0554904C0AFA86A" ma:contentTypeVersion="56" ma:contentTypeDescription="" ma:contentTypeScope="" ma:versionID="4c5baf28ca8015b3ff73e577890c27b0">
  <xsd:schema xmlns:xsd="http://www.w3.org/2001/XMLSchema" xmlns:xs="http://www.w3.org/2001/XMLSchema" xmlns:p="http://schemas.microsoft.com/office/2006/metadata/properties" xmlns:ns2="9cb235b8-7541-4a6e-b886-1bf4192805bd" xmlns:ns3="http://schemas.microsoft.com/sharepoint/v3/fields" xmlns:ns4="$ListId:Supports3;" targetNamespace="http://schemas.microsoft.com/office/2006/metadata/properties" ma:root="true" ma:fieldsID="2ae827e0e7db1cba2b9d3042e54c43ed" ns2:_="" ns3:_="" ns4:_="">
    <xsd:import namespace="9cb235b8-7541-4a6e-b886-1bf4192805bd"/>
    <xsd:import namespace="http://schemas.microsoft.com/sharepoint/v3/fields"/>
    <xsd:import namespace="$ListId:Supports3;"/>
    <xsd:element name="properties">
      <xsd:complexType>
        <xsd:sequence>
          <xsd:element name="documentManagement">
            <xsd:complexType>
              <xsd:all>
                <xsd:element ref="ns2:Structure" minOccurs="0"/>
                <xsd:element ref="ns2:TRI" minOccurs="0"/>
                <xsd:element ref="ns2:Type_x0020_de_x0020_document_x0020_standard" minOccurs="0"/>
                <xsd:element ref="ns2:Etat_x0020_du_x0020_document" minOccurs="0"/>
                <xsd:element ref="ns2:Année" minOccurs="0"/>
                <xsd:element ref="ns3:_DCDateCreated" minOccurs="0"/>
                <xsd:element ref="ns2:Tags" minOccurs="0"/>
                <xsd:element ref="ns2:Lieu_x0020_de_x0020_la_x0020_formation" minOccurs="0"/>
                <xsd:element ref="ns2:N_x00b0__x0020_session" minOccurs="0"/>
                <xsd:element ref="ns4:Exaged_DocName" minOccurs="0"/>
                <xsd:element ref="ns2:Nom_x0020_de_x0020_la_x0020_form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cb235b8-7541-4a6e-b886-1bf4192805bd" elementFormDefault="qualified">
    <xsd:import namespace="http://schemas.microsoft.com/office/2006/documentManagement/types"/>
    <xsd:import namespace="http://schemas.microsoft.com/office/infopath/2007/PartnerControls"/>
    <xsd:element name="Structure" ma:index="2" nillable="true" ma:displayName="Structure émettrice" ma:default="ABES" ma:format="Dropdown" ma:indexed="true" ma:internalName="Structure">
      <xsd:simpleType>
        <xsd:restriction base="dms:Choice">
          <xsd:enumeration value="ABES"/>
          <xsd:enumeration value="ADBU"/>
          <xsd:enumeration value="AMUE"/>
          <xsd:enumeration value="ANR"/>
          <xsd:enumeration value="BNF"/>
          <xsd:enumeration value="CERL"/>
          <xsd:enumeration value="CNRS"/>
          <xsd:enumeration value="CNRS-DIST"/>
          <xsd:enumeration value="Couperin"/>
          <xsd:enumeration value="Cellule budgétaire"/>
          <xsd:enumeration value="Cellule Communication"/>
          <xsd:enumeration value="Cellule Qualité"/>
          <xsd:enumeration value="CINES"/>
          <xsd:enumeration value="CRFCB"/>
          <xsd:enumeration value="CTLes"/>
          <xsd:enumeration value="DART"/>
          <xsd:enumeration value="DEP"/>
          <xsd:enumeration value="Direction"/>
          <xsd:enumeration value="DSG"/>
          <xsd:enumeration value="DSG - PACT"/>
          <xsd:enumeration value="DSG - Finances"/>
          <xsd:enumeration value="DSG - RH"/>
          <xsd:enumeration value="DSG - Secrétariat"/>
          <xsd:enumeration value="Dept ADELE"/>
          <xsd:enumeration value="DSI"/>
          <xsd:enumeration value="DSI - P2I"/>
          <xsd:enumeration value="DSI - PEM"/>
          <xsd:enumeration value="DSI - PSD"/>
          <xsd:enumeration value="DSI - PSIR"/>
          <xsd:enumeration value="DSIN - SSGI"/>
          <xsd:enumeration value="DSR"/>
          <xsd:enumeration value="DSR - Méta"/>
          <xsd:enumeration value="DSR - PFD"/>
          <xsd:enumeration value="DSR - PGC"/>
          <xsd:enumeration value="DSR - PGR"/>
          <xsd:enumeration value="DSR - PIT"/>
          <xsd:enumeration value="GT-Calames"/>
          <xsd:enumeration value="GT-EAD"/>
          <xsd:enumeration value="FILL"/>
          <xsd:enumeration value="INIST"/>
          <xsd:enumeration value="ISSN"/>
          <xsd:enumeration value="LIRM"/>
          <xsd:enumeration value="MCC"/>
          <xsd:enumeration value="MESR"/>
          <xsd:enumeration value="Mission évaluation"/>
          <xsd:enumeration value="Mission Normalisation"/>
          <xsd:enumeration value="Mission PEB"/>
          <xsd:enumeration value="Missions Projets Européens"/>
          <xsd:enumeration value="Mission Ressources Electroniques"/>
          <xsd:enumeration value="Mission Rétroconversion"/>
          <xsd:enumeration value="Mission SGB mutualisé"/>
          <xsd:enumeration value="Mission Sudoc PS"/>
          <xsd:enumeration value="Mission Thèses"/>
          <xsd:enumeration value="OCLC"/>
          <xsd:enumeration value="Réseau Calames"/>
          <xsd:enumeration value="Réseau Sudoc"/>
          <xsd:enumeration value="Réseau Sudoc-PS"/>
          <xsd:enumeration value="Réseau thèses"/>
          <xsd:enumeration value="RNSR"/>
          <xsd:enumeration value="Autre"/>
        </xsd:restriction>
      </xsd:simpleType>
    </xsd:element>
    <xsd:element name="TRI" ma:index="3" nillable="true" ma:displayName="Trigramme" ma:default="A renseigner" ma:format="Dropdown" ma:internalName="TRI">
      <xsd:simpleType>
        <xsd:restriction base="dms:Choice">
          <xsd:enumeration value="A renseigner"/>
          <xsd:enumeration value="ACT"/>
          <xsd:enumeration value="AFE"/>
          <xsd:enumeration value="AHE"/>
          <xsd:enumeration value="AJL"/>
          <xsd:enumeration value="ALM"/>
          <xsd:enumeration value="ALP"/>
          <xsd:enumeration value="AMZ"/>
          <xsd:enumeration value="BBR"/>
          <xsd:enumeration value="BEB"/>
          <xsd:enumeration value="BDE"/>
          <xsd:enumeration value="BML"/>
          <xsd:enumeration value="BTS"/>
          <xsd:enumeration value="CAD"/>
          <xsd:enumeration value="CBD"/>
          <xsd:enumeration value="CCI"/>
          <xsd:enumeration value="CDT"/>
          <xsd:enumeration value="CFY"/>
          <xsd:enumeration value="CLY"/>
          <xsd:enumeration value="CMC"/>
          <xsd:enumeration value="COU"/>
          <xsd:enumeration value="CPD"/>
          <xsd:enumeration value="CST"/>
          <xsd:enumeration value="DAN"/>
          <xsd:enumeration value="DBZ"/>
          <xsd:enumeration value="DED"/>
          <xsd:enumeration value="DOO"/>
          <xsd:enumeration value="DRY"/>
          <xsd:enumeration value="DSA"/>
          <xsd:enumeration value="DST"/>
          <xsd:enumeration value="ECU"/>
          <xsd:enumeration value="ECT"/>
          <xsd:enumeration value="EHR"/>
          <xsd:enumeration value="ELS"/>
          <xsd:enumeration value="EMS"/>
          <xsd:enumeration value="ENO"/>
          <xsd:enumeration value="ERM"/>
          <xsd:enumeration value="FBE"/>
          <xsd:enumeration value="FBT"/>
          <xsd:enumeration value="FCR"/>
          <xsd:enumeration value="FBR"/>
          <xsd:enumeration value="FML"/>
          <xsd:enumeration value="FPX"/>
          <xsd:enumeration value="FRF"/>
          <xsd:enumeration value="GLT"/>
          <xsd:enumeration value="HLE"/>
          <xsd:enumeration value="HST"/>
          <xsd:enumeration value="IAN"/>
          <xsd:enumeration value="ILU"/>
          <xsd:enumeration value="IMN"/>
          <xsd:enumeration value="IMR"/>
          <xsd:enumeration value="JBN"/>
          <xsd:enumeration value="JCE"/>
          <xsd:enumeration value="JFH"/>
          <xsd:enumeration value="JFZ"/>
          <xsd:enumeration value="JGT"/>
          <xsd:enumeration value="JHN"/>
          <xsd:enumeration value="JKN"/>
          <xsd:enumeration value="JLR"/>
          <xsd:enumeration value="JLP"/>
          <xsd:enumeration value="JMF"/>
          <xsd:enumeration value="JML"/>
          <xsd:enumeration value="JNO"/>
          <xsd:enumeration value="JPA"/>
          <xsd:enumeration value="JVK"/>
          <xsd:enumeration value="KGX"/>
          <xsd:enumeration value="KMI"/>
          <xsd:enumeration value="LBL"/>
          <xsd:enumeration value="LBT"/>
          <xsd:enumeration value="LJZ"/>
          <xsd:enumeration value="LNA"/>
          <xsd:enumeration value="LPL"/>
          <xsd:enumeration value="MBA"/>
          <xsd:enumeration value="MBN"/>
          <xsd:enumeration value="MBT"/>
          <xsd:enumeration value="MCN"/>
          <xsd:enumeration value="MCO"/>
          <xsd:enumeration value="MCR"/>
          <xsd:enumeration value="MCS"/>
          <xsd:enumeration value="MEN"/>
          <xsd:enumeration value="MGD"/>
          <xsd:enumeration value="MGT"/>
          <xsd:enumeration value="MGX"/>
          <xsd:enumeration value="MJN"/>
          <xsd:enumeration value="MLD"/>
          <xsd:enumeration value="MLP"/>
          <xsd:enumeration value="MPD"/>
          <xsd:enumeration value="MPN"/>
          <xsd:enumeration value="MPR"/>
          <xsd:enumeration value="MPT"/>
          <xsd:enumeration value="MRX"/>
          <xsd:enumeration value="MSO"/>
          <xsd:enumeration value="MSR"/>
          <xsd:enumeration value="MTE"/>
          <xsd:enumeration value="NBD"/>
          <xsd:enumeration value="NBT"/>
          <xsd:enumeration value="OCN"/>
          <xsd:enumeration value="OKI"/>
          <xsd:enumeration value="OMZ"/>
          <xsd:enumeration value="ORX"/>
          <xsd:enumeration value="PDZ"/>
          <xsd:enumeration value="PFK"/>
          <xsd:enumeration value="PLP"/>
          <xsd:enumeration value="PMA"/>
          <xsd:enumeration value="PMI"/>
          <xsd:enumeration value="PML"/>
          <xsd:enumeration value="PPN"/>
          <xsd:enumeration value="PPO"/>
          <xsd:enumeration value="PPS"/>
          <xsd:enumeration value="RBD"/>
          <xsd:enumeration value="RJD"/>
          <xsd:enumeration value="ROA"/>
          <xsd:enumeration value="RPA"/>
          <xsd:enumeration value="RPT"/>
          <xsd:enumeration value="SBL"/>
          <xsd:enumeration value="SDT"/>
          <xsd:enumeration value="SGT"/>
          <xsd:enumeration value="SGY"/>
          <xsd:enumeration value="SLM"/>
          <xsd:enumeration value="SNX"/>
          <xsd:enumeration value="SPE"/>
          <xsd:enumeration value="SPR"/>
          <xsd:enumeration value="SRY"/>
          <xsd:enumeration value="SSI"/>
          <xsd:enumeration value="TCN"/>
          <xsd:enumeration value="TDN"/>
          <xsd:enumeration value="TFU"/>
          <xsd:enumeration value="TMX"/>
          <xsd:enumeration value="VGO"/>
          <xsd:enumeration value="VSA"/>
          <xsd:enumeration value="YBN"/>
          <xsd:enumeration value="YDD"/>
          <xsd:enumeration value="YNS"/>
        </xsd:restriction>
      </xsd:simpleType>
    </xsd:element>
    <xsd:element name="Type_x0020_de_x0020_document_x0020_standard" ma:index="4" nillable="true" ma:displayName="Type de document" ma:default="A renseigner" ma:format="Dropdown" ma:internalName="Type_x0020_de_x0020_document_x0020_standard">
      <xsd:simpleType>
        <xsd:restriction base="dms:Choice">
          <xsd:enumeration value="A renseigner"/>
          <xsd:enumeration value="Acte d'engagement"/>
          <xsd:enumeration value="Affichette porte"/>
          <xsd:enumeration value="Annexe"/>
          <xsd:enumeration value="Annexe 2"/>
          <xsd:enumeration value="Annuaire"/>
          <xsd:enumeration value="Avenant"/>
          <xsd:enumeration value="Avenant au marché"/>
          <xsd:enumeration value="BE"/>
          <xsd:enumeration value="Besoins fonctionnels"/>
          <xsd:enumeration value="Bon de livraison"/>
          <xsd:enumeration value="Brochure commerciale"/>
          <xsd:enumeration value="CCAP"/>
          <xsd:enumeration value="CCTP"/>
          <xsd:enumeration value="Chevalet"/>
          <xsd:enumeration value="Chrono"/>
          <xsd:enumeration value="Compte-rendu réunion"/>
          <xsd:enumeration value="Convention"/>
          <xsd:enumeration value="Courrier"/>
          <xsd:enumeration value="DC 1"/>
          <xsd:enumeration value="DC 2"/>
          <xsd:enumeration value="Demande de précisions"/>
          <xsd:enumeration value="Devis"/>
          <xsd:enumeration value="Diaporama Formation"/>
          <xsd:enumeration value="Documentation fonctionnelle"/>
          <xsd:enumeration value="Documentation technique"/>
          <xsd:enumeration value="Dossier de candidature"/>
          <xsd:enumeration value="Dossier d'exploitation"/>
          <xsd:enumeration value="Dossier de spécifications"/>
          <xsd:enumeration value="Dossier de recette"/>
          <xsd:enumeration value="Enquête"/>
          <xsd:enumeration value="Etiquette"/>
          <xsd:enumeration value="Etude"/>
          <xsd:enumeration value="Fiche application"/>
          <xsd:enumeration value="Fiche formateur"/>
          <xsd:enumeration value="Fiche projet"/>
          <xsd:enumeration value="Licence"/>
          <xsd:enumeration value="Manuel"/>
          <xsd:enumeration value="Norme"/>
          <xsd:enumeration value="Note"/>
          <xsd:enumeration value="Notification"/>
          <xsd:enumeration value="Notification rejet"/>
          <xsd:enumeration value="Ordre du jour réunion"/>
          <xsd:enumeration value="Organigramme"/>
          <xsd:enumeration value="Ouverture de plis"/>
          <xsd:enumeration value="Plan de formation"/>
          <xsd:enumeration value="Plan de communication"/>
          <xsd:enumeration value="Plaquette - brochure"/>
          <xsd:enumeration value="Présentation - Communication"/>
          <xsd:enumeration value="Procédure"/>
          <xsd:enumeration value="Programme (formation)"/>
          <xsd:enumeration value="Prospective"/>
          <xsd:enumeration value="Rapport"/>
          <xsd:enumeration value="Rapport d'activité"/>
          <xsd:enumeration value="Rapport de présentation"/>
          <xsd:enumeration value="Reconduction"/>
          <xsd:enumeration value="Revue application"/>
          <xsd:enumeration value="Specs développement"/>
          <xsd:enumeration value="Support"/>
          <xsd:enumeration value="Tableau de bord"/>
          <xsd:enumeration value="Tableau de suivi"/>
          <xsd:enumeration value="TP Formation"/>
          <xsd:enumeration value="TP jeu1"/>
          <xsd:enumeration value="TP jeu2"/>
          <xsd:enumeration value="TP jeu3"/>
          <xsd:enumeration value="Tp jeu corsé"/>
          <xsd:enumeration value="Autre"/>
        </xsd:restriction>
      </xsd:simpleType>
    </xsd:element>
    <xsd:element name="Etat_x0020_du_x0020_document" ma:index="5" nillable="true" ma:displayName="Etat du document" ma:format="Dropdown" ma:internalName="Etat_x0020_du_x0020_document">
      <xsd:simpleType>
        <xsd:restriction base="dms:Choice">
          <xsd:enumeration value="Brouillon"/>
          <xsd:enumeration value="Document de travail"/>
          <xsd:enumeration value="Document préparatoire"/>
          <xsd:enumeration value="A valider"/>
          <xsd:enumeration value="Validé"/>
          <xsd:enumeration value="Diffusé"/>
          <xsd:enumeration value="Applicable"/>
          <xsd:enumeration value="Publié"/>
          <xsd:enumeration value="Périmé"/>
          <xsd:enumeration value="Version finale à conserver"/>
        </xsd:restriction>
      </xsd:simpleType>
    </xsd:element>
    <xsd:element name="Année" ma:index="6" nillable="true" ma:displayName="Année" ma:default="A renseigner" ma:format="Dropdown" ma:internalName="Ann_x00e9_e">
      <xsd:simpleType>
        <xsd:restriction base="dms:Choice">
          <xsd:enumeration value="A renseigner"/>
          <xsd:enumeration value="2021"/>
          <xsd:enumeration value="2020"/>
          <xsd:enumeration value="2019"/>
          <xsd:enumeration value="2018"/>
          <xsd:enumeration value="2017"/>
          <xsd:enumeration value="2016"/>
          <xsd:enumeration value="2015"/>
          <xsd:enumeration value="2014"/>
          <xsd:enumeration value="2013"/>
          <xsd:enumeration value="2012"/>
          <xsd:enumeration value="2011"/>
          <xsd:enumeration value="2010"/>
          <xsd:enumeration value="2009"/>
          <xsd:enumeration value="2008"/>
          <xsd:enumeration value="2007"/>
          <xsd:enumeration value="2006"/>
          <xsd:enumeration value="2005"/>
          <xsd:enumeration value="2004"/>
          <xsd:enumeration value="2003"/>
          <xsd:enumeration value="2002"/>
          <xsd:enumeration value="2001"/>
          <xsd:enumeration value="2000"/>
          <xsd:enumeration value="1999"/>
          <xsd:enumeration value="1998"/>
          <xsd:enumeration value="1997"/>
          <xsd:enumeration value="1996"/>
          <xsd:enumeration value="1995"/>
        </xsd:restriction>
      </xsd:simpleType>
    </xsd:element>
    <xsd:element name="Tags" ma:index="10" nillable="true" ma:displayName="Tags" ma:internalName="Tags">
      <xsd:simpleType>
        <xsd:restriction base="dms:Text">
          <xsd:maxLength value="255"/>
        </xsd:restriction>
      </xsd:simpleType>
    </xsd:element>
    <xsd:element name="Lieu_x0020_de_x0020_la_x0020_formation" ma:index="11" nillable="true" ma:displayName="Lieu de la formation" ma:default="A renseigner" ma:format="Dropdown" ma:internalName="Lieu_x0020_de_x0020_la_x0020_formation">
      <xsd:simpleType>
        <xsd:restriction base="dms:Choice">
          <xsd:enumeration value="A renseigner"/>
          <xsd:enumeration value="Montpellier"/>
          <xsd:enumeration value="Paris"/>
        </xsd:restriction>
      </xsd:simpleType>
    </xsd:element>
    <xsd:element name="N_x00b0__x0020_session" ma:index="12" nillable="true" ma:displayName="N° session" ma:internalName="N_x00B0__x0020_session" ma:readOnly="false">
      <xsd:simpleType>
        <xsd:restriction base="dms:Text">
          <xsd:maxLength value="250"/>
        </xsd:restriction>
      </xsd:simpleType>
    </xsd:element>
    <xsd:element name="Nom_x0020_de_x0020_la_x0020_formation" ma:index="20" nillable="true" ma:displayName="Liste des formations" ma:default="A renseigner" ma:format="Dropdown" ma:internalName="Nom_x0020_de_x0020_la_x0020_formation">
      <xsd:simpleType>
        <xsd:restriction base="dms:Choice">
          <xsd:enumeration value="A renseigner"/>
          <xsd:enumeration value="Calames"/>
          <xsd:enumeration value="Collègues"/>
          <xsd:enumeration value="Coordi"/>
          <xsd:enumeration value="Coraut"/>
          <xsd:enumeration value="Immersion"/>
          <xsd:enumeration value="INIT"/>
          <xsd:enumeration value="Moodle"/>
          <xsd:enumeration value="RespCR"/>
          <xsd:enumeration value="STAR"/>
          <xsd:enumeration value="SUPEB"/>
          <xsd:enumeration value="WebDewey"/>
          <xsd:enumeration value="Webstats"/>
          <xsd:enumeration value="WinIBW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DCDateCreated" ma:index="7" nillable="true" ma:displayName="Date de création" ma:default="[today]" ma:description="Date à laquelle la ressource a été créée" ma:format="DateOnly" ma:internalName="_DCDateCreated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$ListId:Supports3;" elementFormDefault="qualified">
    <xsd:import namespace="http://schemas.microsoft.com/office/2006/documentManagement/types"/>
    <xsd:import namespace="http://schemas.microsoft.com/office/infopath/2007/PartnerControls"/>
    <xsd:element name="Exaged_DocName" ma:index="14" nillable="true" ma:displayName="Nom du document" ma:hidden="true" ma:internalName="Exaged_DocNam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8" ma:displayName="Type de contenu"/>
        <xsd:element ref="dc:title" minOccurs="0" maxOccurs="1" ma:index="1" ma:displayName="Titre"/>
        <xsd:element ref="dc:subject" minOccurs="0" maxOccurs="1"/>
        <xsd:element ref="dc:description" minOccurs="0" maxOccurs="1" ma:index="8" ma:displayName="Commentaires"/>
        <xsd:element name="keywords" minOccurs="0" maxOccurs="1" type="xsd:string" ma:index="9" ma:displayName="Mots clé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ieu_x0020_de_x0020_la_x0020_formation xmlns="9cb235b8-7541-4a6e-b886-1bf4192805bd">A renseigner</Lieu_x0020_de_x0020_la_x0020_formation>
    <Exaged_DocName xmlns="$ListId:Supports3;" xsi:nil="true"/>
    <Etat_x0020_du_x0020_document xmlns="9cb235b8-7541-4a6e-b886-1bf4192805bd">Document de travail</Etat_x0020_du_x0020_document>
    <Nom_x0020_de_x0020_la_x0020_formation xmlns="9cb235b8-7541-4a6e-b886-1bf4192805bd">A renseigner</Nom_x0020_de_x0020_la_x0020_formation>
    <TRI xmlns="9cb235b8-7541-4a6e-b886-1bf4192805bd">FML</TRI>
    <Tags xmlns="9cb235b8-7541-4a6e-b886-1bf4192805bd" xsi:nil="true"/>
    <Structure xmlns="9cb235b8-7541-4a6e-b886-1bf4192805bd">ABES</Structure>
    <Type_x0020_de_x0020_document_x0020_standard xmlns="9cb235b8-7541-4a6e-b886-1bf4192805bd">Diaporama Formation</Type_x0020_de_x0020_document_x0020_standard>
    <Année xmlns="9cb235b8-7541-4a6e-b886-1bf4192805bd">2020</Année>
    <N_x00b0__x0020_session xmlns="9cb235b8-7541-4a6e-b886-1bf4192805bd" xsi:nil="true"/>
    <_DCDateCreated xmlns="http://schemas.microsoft.com/sharepoint/v3/fields">2020-11-16T23:00:00+00:00</_DCDateCreated>
  </documentManagement>
</p:properties>
</file>

<file path=customXml/itemProps1.xml><?xml version="1.0" encoding="utf-8"?>
<ds:datastoreItem xmlns:ds="http://schemas.openxmlformats.org/officeDocument/2006/customXml" ds:itemID="{633C7513-14A8-4550-AEDA-C4E9602D4A6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6D16FE0-FF67-4237-B724-FF138D3A61A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9cb235b8-7541-4a6e-b886-1bf4192805bd"/>
    <ds:schemaRef ds:uri="http://schemas.microsoft.com/sharepoint/v3/fields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F1D3DA22-16E7-418E-A1F2-1C90A5F308B5}">
  <ds:schemaRefs>
    <ds:schemaRef ds:uri="http://schemas.microsoft.com/office/2006/metadata/properties"/>
    <ds:schemaRef ds:uri="http://purl.org/dc/terms/"/>
    <ds:schemaRef ds:uri="$ListId:Supports3;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schemas.microsoft.com/sharepoint/v3/fields"/>
    <ds:schemaRef ds:uri="http://purl.org/dc/elements/1.1/"/>
    <ds:schemaRef ds:uri="9cb235b8-7541-4a6e-b886-1bf4192805bd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649</TotalTime>
  <Words>639</Words>
  <Application>Microsoft Office PowerPoint</Application>
  <PresentationFormat>Affichage à l'écran (4:3)</PresentationFormat>
  <Paragraphs>165</Paragraphs>
  <Slides>18</Slides>
  <Notes>7</Notes>
  <HiddenSlides>0</HiddenSlides>
  <MMClips>0</MMClips>
  <ScaleCrop>false</ScaleCrop>
  <HeadingPairs>
    <vt:vector size="6" baseType="variant">
      <vt:variant>
        <vt:lpstr>Polices utilisées</vt:lpstr>
      </vt:variant>
      <vt:variant>
        <vt:i4>2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18</vt:i4>
      </vt:variant>
    </vt:vector>
  </HeadingPairs>
  <TitlesOfParts>
    <vt:vector size="21" baseType="lpstr">
      <vt:lpstr>Arial</vt:lpstr>
      <vt:lpstr>Calibri</vt:lpstr>
      <vt:lpstr>Thème Office</vt:lpstr>
      <vt:lpstr>Présentation PowerPoint</vt:lpstr>
      <vt:lpstr>plan</vt:lpstr>
      <vt:lpstr>QUATRE NOUVELLES fonctionnalitéS </vt:lpstr>
      <vt:lpstr>Ergonomie</vt:lpstr>
      <vt:lpstr>IdRef vers Paprika</vt:lpstr>
      <vt:lpstr>Copier / Coller du PPN</vt:lpstr>
      <vt:lpstr>Fusion IdRef (1)</vt:lpstr>
      <vt:lpstr>Fusion IdRef  (2)</vt:lpstr>
      <vt:lpstr>IdRef vers Zotero</vt:lpstr>
      <vt:lpstr>Documentation</vt:lpstr>
      <vt:lpstr>Focus sur la DERIVATION BnF</vt:lpstr>
      <vt:lpstr>La dérivation BnF dans WinIBW</vt:lpstr>
      <vt:lpstr>Nouvelle dérivation BnF (1)</vt:lpstr>
      <vt:lpstr>Nouvelle dérivation BnF (2)</vt:lpstr>
      <vt:lpstr>Etape par étape</vt:lpstr>
      <vt:lpstr>3 cas de blocage</vt:lpstr>
      <vt:lpstr>Cas d’usage</vt:lpstr>
      <vt:lpstr>Documentation</vt:lpstr>
    </vt:vector>
  </TitlesOfParts>
  <Company>ABES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J.e-cours</dc:title>
  <dc:creator>Olivier Kosinski</dc:creator>
  <cp:keywords/>
  <dc:description/>
  <cp:lastModifiedBy>Raphaelle Poveda</cp:lastModifiedBy>
  <cp:revision>81</cp:revision>
  <dcterms:created xsi:type="dcterms:W3CDTF">2014-12-08T14:08:59Z</dcterms:created>
  <dcterms:modified xsi:type="dcterms:W3CDTF">2020-11-23T09:07:33Z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0x010100505AF35FDCA54D2FA379F261E520FD37003BA607584A07684089D0538041E4120804070802004495013D04E6D140B0554904C0AFA86A</vt:lpwstr>
  </property>
</Properties>
</file>