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62" r:id="rId5"/>
    <p:sldId id="327" r:id="rId6"/>
    <p:sldId id="271" r:id="rId7"/>
    <p:sldId id="264" r:id="rId8"/>
    <p:sldId id="296" r:id="rId9"/>
    <p:sldId id="315" r:id="rId10"/>
    <p:sldId id="297" r:id="rId11"/>
    <p:sldId id="280" r:id="rId12"/>
    <p:sldId id="294" r:id="rId13"/>
    <p:sldId id="275" r:id="rId14"/>
    <p:sldId id="265" r:id="rId15"/>
    <p:sldId id="288" r:id="rId16"/>
    <p:sldId id="306" r:id="rId17"/>
    <p:sldId id="307" r:id="rId18"/>
    <p:sldId id="290" r:id="rId19"/>
    <p:sldId id="330" r:id="rId20"/>
    <p:sldId id="291" r:id="rId21"/>
    <p:sldId id="322" r:id="rId22"/>
    <p:sldId id="320" r:id="rId23"/>
    <p:sldId id="319" r:id="rId24"/>
    <p:sldId id="321" r:id="rId25"/>
    <p:sldId id="318" r:id="rId26"/>
    <p:sldId id="323" r:id="rId27"/>
    <p:sldId id="270" r:id="rId28"/>
    <p:sldId id="278" r:id="rId29"/>
    <p:sldId id="300" r:id="rId30"/>
    <p:sldId id="301" r:id="rId31"/>
    <p:sldId id="302" r:id="rId32"/>
    <p:sldId id="303" r:id="rId33"/>
    <p:sldId id="304" r:id="rId34"/>
    <p:sldId id="305" r:id="rId35"/>
    <p:sldId id="308" r:id="rId36"/>
    <p:sldId id="277" r:id="rId37"/>
    <p:sldId id="328" r:id="rId38"/>
    <p:sldId id="287" r:id="rId39"/>
    <p:sldId id="329" r:id="rId40"/>
    <p:sldId id="324" r:id="rId41"/>
    <p:sldId id="317" r:id="rId42"/>
    <p:sldId id="326" r:id="rId43"/>
    <p:sldId id="325" r:id="rId44"/>
    <p:sldId id="268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 Jestaz" initials="LJ" lastIdx="15" clrIdx="0">
    <p:extLst>
      <p:ext uri="{19B8F6BF-5375-455C-9EA6-DF929625EA0E}">
        <p15:presenceInfo xmlns:p15="http://schemas.microsoft.com/office/powerpoint/2012/main" userId="S-1-5-21-116659660-2524593236-2569697501-2259" providerId="AD"/>
      </p:ext>
    </p:extLst>
  </p:cmAuthor>
  <p:cmAuthor id="2" name="Laurent Piquemal" initials="LP" lastIdx="22" clrIdx="1">
    <p:extLst>
      <p:ext uri="{19B8F6BF-5375-455C-9EA6-DF929625EA0E}">
        <p15:presenceInfo xmlns:p15="http://schemas.microsoft.com/office/powerpoint/2012/main" userId="S-1-5-21-116659660-2524593236-2569697501-1178" providerId="AD"/>
      </p:ext>
    </p:extLst>
  </p:cmAuthor>
  <p:cmAuthor id="3" name="Aurélie Faivre" initials="AF" lastIdx="85" clrIdx="2">
    <p:extLst>
      <p:ext uri="{19B8F6BF-5375-455C-9EA6-DF929625EA0E}">
        <p15:presenceInfo xmlns:p15="http://schemas.microsoft.com/office/powerpoint/2012/main" userId="S-1-5-21-116659660-2524593236-2569697501-2868" providerId="AD"/>
      </p:ext>
    </p:extLst>
  </p:cmAuthor>
  <p:cmAuthor id="4" name="Raphaelle Poveda" initials="RP" lastIdx="1" clrIdx="3">
    <p:extLst>
      <p:ext uri="{19B8F6BF-5375-455C-9EA6-DF929625EA0E}">
        <p15:presenceInfo xmlns:p15="http://schemas.microsoft.com/office/powerpoint/2012/main" userId="S-1-5-21-116659660-2524593236-2569697501-21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255C"/>
    <a:srgbClr val="677BA9"/>
    <a:srgbClr val="C97034"/>
    <a:srgbClr val="9CE0AD"/>
    <a:srgbClr val="7A92CB"/>
    <a:srgbClr val="D4C959"/>
    <a:srgbClr val="638255"/>
    <a:srgbClr val="C3D6E6"/>
    <a:srgbClr val="7BC4BB"/>
    <a:srgbClr val="DAA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945" autoAdjust="0"/>
  </p:normalViewPr>
  <p:slideViewPr>
    <p:cSldViewPr snapToGrid="0">
      <p:cViewPr varScale="1">
        <p:scale>
          <a:sx n="76" d="100"/>
          <a:sy n="76" d="100"/>
        </p:scale>
        <p:origin x="26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56300-AD1B-43F8-A479-5C5E1D3059EC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18D9B-0C44-49F3-890B-F6D0BD73FF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841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825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9E1EE5-6A75-46C7-B7A1-1981E51235D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black"/>
                </a:solidFill>
              </a:rPr>
              <a:t>25/09/2014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21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539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421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794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66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b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9E1EE5-6A75-46C7-B7A1-1981E51235D0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25/09/2014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411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05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152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204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881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b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9E1EE5-6A75-46C7-B7A1-1981E51235D0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25/09/2014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27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z="1200" b="0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B2254C-B2CA-47D4-BFD4-19CC24CAB27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25/09/2014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467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036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928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297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102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501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940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972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486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753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795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0894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b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9E1EE5-6A75-46C7-B7A1-1981E51235D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>
                <a:solidFill>
                  <a:prstClr val="black"/>
                </a:solidFill>
              </a:rPr>
              <a:t>25/09/2014</a:t>
            </a:r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50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691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6235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611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539A91-674E-4F70-A4A9-5F92CE3A298B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25/09/2014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40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z="1200" b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9E1EE5-6A75-46C7-B7A1-1981E51235D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25/09/2014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09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830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417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830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00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18D9B-0C44-49F3-890B-F6D0BD73FFE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69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12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54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19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71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3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6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11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47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52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9A643-4937-4339-92A4-0C67603E97B2}" type="datetimeFigureOut">
              <a:rPr lang="fr-FR" smtClean="0"/>
              <a:t>18/03/2021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93BE2-B04D-43F9-8D6D-DC09BFE769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29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moodle.abes.fr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gif"/><Relationship Id="rId4" Type="http://schemas.openxmlformats.org/officeDocument/2006/relationships/image" Target="../media/image28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png"/><Relationship Id="rId7" Type="http://schemas.openxmlformats.org/officeDocument/2006/relationships/image" Target="../media/image66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65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3.pn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4" Type="http://schemas.openxmlformats.org/officeDocument/2006/relationships/image" Target="../media/image67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documentation.abes.fr/sudoc/manuels/controle_bibliographique/dedoublonnage/index.html#DedoublonneurLocal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7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4.wdp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5" Type="http://schemas.openxmlformats.org/officeDocument/2006/relationships/image" Target="../media/image24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86.png"/><Relationship Id="rId10" Type="http://schemas.microsoft.com/office/2007/relationships/hdphoto" Target="../media/hdphoto4.wdp"/><Relationship Id="rId4" Type="http://schemas.openxmlformats.org/officeDocument/2006/relationships/image" Target="../media/image85.gif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6.png"/><Relationship Id="rId10" Type="http://schemas.openxmlformats.org/officeDocument/2006/relationships/image" Target="../media/image66.gif"/><Relationship Id="rId4" Type="http://schemas.openxmlformats.org/officeDocument/2006/relationships/image" Target="../media/image95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4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3.png"/><Relationship Id="rId10" Type="http://schemas.openxmlformats.org/officeDocument/2006/relationships/image" Target="../media/image66.gif"/><Relationship Id="rId4" Type="http://schemas.openxmlformats.org/officeDocument/2006/relationships/image" Target="../media/image96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6.png"/><Relationship Id="rId10" Type="http://schemas.openxmlformats.org/officeDocument/2006/relationships/image" Target="../media/image37.png"/><Relationship Id="rId4" Type="http://schemas.openxmlformats.org/officeDocument/2006/relationships/image" Target="../media/image97.gif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96.png"/><Relationship Id="rId7" Type="http://schemas.openxmlformats.org/officeDocument/2006/relationships/image" Target="../media/image2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2.png"/><Relationship Id="rId4" Type="http://schemas.openxmlformats.org/officeDocument/2006/relationships/image" Target="../media/image23.png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84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7.png"/><Relationship Id="rId10" Type="http://schemas.openxmlformats.org/officeDocument/2006/relationships/image" Target="../media/image101.png"/><Relationship Id="rId4" Type="http://schemas.microsoft.com/office/2007/relationships/hdphoto" Target="../media/hdphoto4.wdp"/><Relationship Id="rId9" Type="http://schemas.openxmlformats.org/officeDocument/2006/relationships/image" Target="../media/image10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2.gif"/><Relationship Id="rId7" Type="http://schemas.microsoft.com/office/2007/relationships/hdphoto" Target="../media/hdphoto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23.png"/><Relationship Id="rId10" Type="http://schemas.openxmlformats.org/officeDocument/2006/relationships/image" Target="../media/image106.png"/><Relationship Id="rId4" Type="http://schemas.openxmlformats.org/officeDocument/2006/relationships/image" Target="../media/image84.png"/><Relationship Id="rId9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8.png"/><Relationship Id="rId7" Type="http://schemas.openxmlformats.org/officeDocument/2006/relationships/hyperlink" Target="http://documentation.abes.fr/sudoc/formats/unmb/zones/024.ht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cumentation.abes.fr/sudoc/formats/unmb/zones/839.htm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109.gif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6.gif"/><Relationship Id="rId5" Type="http://schemas.openxmlformats.org/officeDocument/2006/relationships/image" Target="../media/image113.png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documentation.abes.fr/sudoc/manuels/controle_bibliographique/dedoublonnage/index.html" TargetMode="External"/><Relationship Id="rId7" Type="http://schemas.openxmlformats.org/officeDocument/2006/relationships/image" Target="../media/image10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hyperlink" Target="http://documentation.abes.fr/sudoc/TPDoublons/accueil/PageDAccueil.html" TargetMode="Externa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0.png"/><Relationship Id="rId7" Type="http://schemas.openxmlformats.org/officeDocument/2006/relationships/image" Target="../media/image10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cumentation.abes.fr/sudoc/manuels/logiciel_winibw/scripts/index.html#Dedoublonnag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3.png"/><Relationship Id="rId4" Type="http://schemas.openxmlformats.org/officeDocument/2006/relationships/image" Target="../media/image39.gif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 txBox="1">
            <a:spLocks/>
          </p:cNvSpPr>
          <p:nvPr/>
        </p:nvSpPr>
        <p:spPr>
          <a:xfrm>
            <a:off x="2208213" y="116688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 dirty="0" smtClean="0">
                <a:solidFill>
                  <a:srgbClr val="1E2B62"/>
                </a:solidFill>
              </a:rPr>
              <a:t>Comprendre et traiter les doublons de notices bibliographiques dans le Sudoc</a:t>
            </a:r>
            <a:endParaRPr lang="fr-FR" b="1" dirty="0">
              <a:solidFill>
                <a:srgbClr val="1E2B62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79" y="6143068"/>
            <a:ext cx="900156" cy="6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r="18012"/>
          <a:stretch/>
        </p:blipFill>
        <p:spPr bwMode="auto">
          <a:xfrm>
            <a:off x="1524000" y="195672"/>
            <a:ext cx="9144000" cy="64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923728" y="2745062"/>
            <a:ext cx="40324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Description</a:t>
            </a:r>
            <a:endParaRPr lang="fr-FR" dirty="0" smtClean="0">
              <a:solidFill>
                <a:schemeClr val="tx2"/>
              </a:solidFill>
            </a:endParaRPr>
          </a:p>
          <a:p>
            <a:r>
              <a:rPr lang="fr-FR" sz="1600" dirty="0"/>
              <a:t>Fusion, doublons, </a:t>
            </a:r>
            <a:r>
              <a:rPr lang="fr-FR" sz="1600" dirty="0" smtClean="0"/>
              <a:t>dédoublonnage, défusion : </a:t>
            </a:r>
            <a:endParaRPr lang="fr-FR" sz="1600" dirty="0"/>
          </a:p>
          <a:p>
            <a:pPr algn="just"/>
            <a:r>
              <a:rPr lang="fr-FR" sz="1600" dirty="0"/>
              <a:t>Pourquoi, quand, </a:t>
            </a:r>
            <a:r>
              <a:rPr lang="fr-FR" sz="1600" dirty="0" smtClean="0"/>
              <a:t>comment, quelles </a:t>
            </a:r>
            <a:r>
              <a:rPr lang="fr-FR" sz="1600" dirty="0"/>
              <a:t>zones, quel </a:t>
            </a:r>
            <a:r>
              <a:rPr lang="fr-FR" sz="1600" dirty="0" smtClean="0"/>
              <a:t>statut…? Cette formation vise à vous donner les clés des processus de fusion et de défusion des notices bibliographiques (hors ressources continues); les principes, les règles, les points de vigilance.</a:t>
            </a:r>
            <a:endParaRPr lang="fr-FR" sz="1600" dirty="0"/>
          </a:p>
        </p:txBody>
      </p:sp>
      <p:sp>
        <p:nvSpPr>
          <p:cNvPr id="36" name="Rectangle 35"/>
          <p:cNvSpPr/>
          <p:nvPr/>
        </p:nvSpPr>
        <p:spPr>
          <a:xfrm>
            <a:off x="6240016" y="2807325"/>
            <a:ext cx="41044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Public</a:t>
            </a:r>
            <a:endParaRPr lang="fr-FR" dirty="0">
              <a:solidFill>
                <a:schemeClr val="tx2"/>
              </a:solidFill>
            </a:endParaRPr>
          </a:p>
          <a:p>
            <a:r>
              <a:rPr lang="fr-FR" sz="1600" dirty="0"/>
              <a:t>Personnels </a:t>
            </a:r>
            <a:r>
              <a:rPr lang="fr-FR" sz="1600" dirty="0" smtClean="0"/>
              <a:t>en charge du catalogage de documents dans le Sudoc </a:t>
            </a:r>
          </a:p>
          <a:p>
            <a:r>
              <a:rPr lang="fr-FR" sz="1600" dirty="0" smtClean="0"/>
              <a:t>Personnels en charge du contrôle qualité des notices</a:t>
            </a:r>
          </a:p>
          <a:p>
            <a:r>
              <a:rPr lang="fr-FR" sz="1600" dirty="0" smtClean="0"/>
              <a:t>Dédoublonneurs locaux</a:t>
            </a:r>
            <a:endParaRPr lang="fr-FR" sz="1600" dirty="0"/>
          </a:p>
          <a:p>
            <a:endParaRPr lang="fr-FR" sz="1600" dirty="0"/>
          </a:p>
        </p:txBody>
      </p:sp>
      <p:sp>
        <p:nvSpPr>
          <p:cNvPr id="37" name="Rectangle 36"/>
          <p:cNvSpPr/>
          <p:nvPr/>
        </p:nvSpPr>
        <p:spPr>
          <a:xfrm>
            <a:off x="1682610" y="4911268"/>
            <a:ext cx="88569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tx2"/>
                </a:solidFill>
              </a:rPr>
              <a:t>Intervenantes</a:t>
            </a:r>
            <a:endParaRPr lang="fr-FR" b="1" dirty="0">
              <a:solidFill>
                <a:schemeClr val="tx2"/>
              </a:solidFill>
            </a:endParaRPr>
          </a:p>
          <a:p>
            <a:pPr algn="ctr"/>
            <a:r>
              <a:rPr lang="fr-FR" sz="1600" dirty="0" smtClean="0"/>
              <a:t>Aurélie Faivre et Laure </a:t>
            </a:r>
            <a:r>
              <a:rPr lang="fr-FR" sz="1600" dirty="0" err="1" smtClean="0"/>
              <a:t>Jestaz</a:t>
            </a:r>
            <a:endParaRPr lang="fr-FR" sz="1600" dirty="0"/>
          </a:p>
        </p:txBody>
      </p:sp>
      <p:sp>
        <p:nvSpPr>
          <p:cNvPr id="31" name="Rectangle 30"/>
          <p:cNvSpPr/>
          <p:nvPr/>
        </p:nvSpPr>
        <p:spPr>
          <a:xfrm>
            <a:off x="2639616" y="6141204"/>
            <a:ext cx="7200801" cy="600164"/>
          </a:xfrm>
          <a:prstGeom prst="rect">
            <a:avLst/>
          </a:prstGeom>
          <a:solidFill>
            <a:srgbClr val="E2E2E2"/>
          </a:solidFill>
        </p:spPr>
        <p:txBody>
          <a:bodyPr wrap="square">
            <a:spAutoFit/>
          </a:bodyPr>
          <a:lstStyle/>
          <a:p>
            <a:pPr algn="ctr"/>
            <a:r>
              <a:rPr lang="fr-FR" sz="1100" dirty="0"/>
              <a:t>La formation débutera à 11h, merci de votre patience…</a:t>
            </a:r>
            <a:br>
              <a:rPr lang="fr-FR" sz="1100" dirty="0"/>
            </a:br>
            <a:r>
              <a:rPr lang="fr-FR" sz="1100" u="sng" dirty="0"/>
              <a:t>Attention :</a:t>
            </a:r>
            <a:r>
              <a:rPr lang="fr-FR" sz="1100" dirty="0"/>
              <a:t> La session sera enregistrée afin d'être diffusée sur notre plateforme d'autoformation </a:t>
            </a:r>
            <a:r>
              <a:rPr lang="fr-FR" sz="1100" dirty="0">
                <a:hlinkClick r:id="rId5"/>
              </a:rPr>
              <a:t>http://moodle.abes.fr</a:t>
            </a:r>
            <a:r>
              <a:rPr lang="fr-FR" sz="1100" dirty="0"/>
              <a:t>.</a:t>
            </a:r>
            <a:br>
              <a:rPr lang="fr-FR" sz="1100" dirty="0"/>
            </a:br>
            <a:r>
              <a:rPr lang="fr-FR" sz="1100" dirty="0"/>
              <a:t>En rejoignant cette session, vous consentez à ces enregistrements.</a:t>
            </a:r>
          </a:p>
        </p:txBody>
      </p:sp>
      <p:pic>
        <p:nvPicPr>
          <p:cNvPr id="1040" name="Picture 16" descr="Sudo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r="24717"/>
          <a:stretch/>
        </p:blipFill>
        <p:spPr bwMode="auto">
          <a:xfrm>
            <a:off x="9890789" y="6093296"/>
            <a:ext cx="731938" cy="7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32484" y="5719712"/>
            <a:ext cx="757236" cy="22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92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 preferRelativeResize="0">
            <a:picLocks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21" y="1351988"/>
            <a:ext cx="2490792" cy="1939115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0" y="27977"/>
            <a:ext cx="6534150" cy="12954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7750" y="2161327"/>
            <a:ext cx="1746340" cy="5361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Coquille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dans le 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</a:rPr>
              <a:t>titre</a:t>
            </a:r>
          </a:p>
        </p:txBody>
      </p:sp>
      <p:grpSp>
        <p:nvGrpSpPr>
          <p:cNvPr id="36" name="Groupe 35"/>
          <p:cNvGrpSpPr/>
          <p:nvPr/>
        </p:nvGrpSpPr>
        <p:grpSpPr>
          <a:xfrm>
            <a:off x="1117422" y="4918885"/>
            <a:ext cx="2611682" cy="1939115"/>
            <a:chOff x="2746421" y="1655831"/>
            <a:chExt cx="2611682" cy="1939115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421" y="1655831"/>
              <a:ext cx="2490792" cy="1939115"/>
            </a:xfrm>
            <a:prstGeom prst="rect">
              <a:avLst/>
            </a:prstGeom>
          </p:spPr>
        </p:pic>
        <p:sp>
          <p:nvSpPr>
            <p:cNvPr id="18" name="Espace réservé du contenu 2"/>
            <p:cNvSpPr txBox="1">
              <a:spLocks/>
            </p:cNvSpPr>
            <p:nvPr/>
          </p:nvSpPr>
          <p:spPr>
            <a:xfrm>
              <a:off x="3202618" y="2267513"/>
              <a:ext cx="2155485" cy="4461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Notices de </a:t>
              </a:r>
              <a:r>
                <a:rPr lang="fr-FR" sz="2000" b="1" dirty="0" err="1" smtClean="0">
                  <a:solidFill>
                    <a:schemeClr val="bg2">
                      <a:lumMod val="50000"/>
                    </a:schemeClr>
                  </a:solidFill>
                </a:rPr>
                <a:t>rétroconversion</a:t>
              </a: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trop succinctes</a:t>
              </a:r>
              <a:endParaRPr lang="fr-FR" sz="2000" b="1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6097329" y="2383634"/>
            <a:ext cx="2746621" cy="1939115"/>
            <a:chOff x="5782118" y="2176209"/>
            <a:chExt cx="2746621" cy="1939115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2118" y="2176209"/>
              <a:ext cx="2490792" cy="1939115"/>
            </a:xfrm>
            <a:prstGeom prst="rect">
              <a:avLst/>
            </a:prstGeom>
          </p:spPr>
        </p:pic>
        <p:sp>
          <p:nvSpPr>
            <p:cNvPr id="19" name="Espace réservé du contenu 2"/>
            <p:cNvSpPr txBox="1">
              <a:spLocks/>
            </p:cNvSpPr>
            <p:nvPr/>
          </p:nvSpPr>
          <p:spPr>
            <a:xfrm>
              <a:off x="6147718" y="2818328"/>
              <a:ext cx="2381021" cy="494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Recherche initiale ou utilisation d’index 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erronées</a:t>
              </a:r>
              <a:endParaRPr lang="fr-FR" sz="2000" b="1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>
                <a:buFontTx/>
                <a:buChar char="-"/>
              </a:pPr>
              <a:endParaRPr lang="fr-FR" dirty="0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9614153" y="4784071"/>
            <a:ext cx="2490792" cy="1939115"/>
            <a:chOff x="9133607" y="1936782"/>
            <a:chExt cx="2490792" cy="1939115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607" y="1936782"/>
              <a:ext cx="2490792" cy="1939115"/>
            </a:xfrm>
            <a:prstGeom prst="rect">
              <a:avLst/>
            </a:prstGeom>
          </p:spPr>
        </p:pic>
        <p:sp>
          <p:nvSpPr>
            <p:cNvPr id="20" name="Espace réservé du contenu 2"/>
            <p:cNvSpPr txBox="1">
              <a:spLocks/>
            </p:cNvSpPr>
            <p:nvPr/>
          </p:nvSpPr>
          <p:spPr>
            <a:xfrm>
              <a:off x="9489278" y="2607584"/>
              <a:ext cx="1996765" cy="58338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… ou simple 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inattention ou hésitation </a:t>
              </a: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du catalogueur !</a:t>
              </a: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2724019" y="1922827"/>
            <a:ext cx="6032594" cy="545147"/>
            <a:chOff x="2295292" y="2172436"/>
            <a:chExt cx="6032594" cy="54514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/>
            <a:srcRect t="-22175" r="44357"/>
            <a:stretch/>
          </p:blipFill>
          <p:spPr>
            <a:xfrm>
              <a:off x="2295292" y="2172436"/>
              <a:ext cx="6032594" cy="313613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5"/>
            <a:srcRect l="55836" t="8284" r="2423" b="8157"/>
            <a:stretch/>
          </p:blipFill>
          <p:spPr>
            <a:xfrm>
              <a:off x="2909454" y="2503095"/>
              <a:ext cx="4525297" cy="214488"/>
            </a:xfrm>
            <a:prstGeom prst="rect">
              <a:avLst/>
            </a:prstGeom>
          </p:spPr>
        </p:pic>
      </p:grpSp>
      <p:grpSp>
        <p:nvGrpSpPr>
          <p:cNvPr id="42" name="Groupe 41"/>
          <p:cNvGrpSpPr/>
          <p:nvPr/>
        </p:nvGrpSpPr>
        <p:grpSpPr>
          <a:xfrm>
            <a:off x="335060" y="3501801"/>
            <a:ext cx="4252078" cy="1612573"/>
            <a:chOff x="1004887" y="2731264"/>
            <a:chExt cx="3920464" cy="1433375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6"/>
            <a:srcRect r="90725"/>
            <a:stretch/>
          </p:blipFill>
          <p:spPr>
            <a:xfrm>
              <a:off x="1004887" y="2735889"/>
              <a:ext cx="944415" cy="1428750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6"/>
            <a:srcRect l="70153"/>
            <a:stretch/>
          </p:blipFill>
          <p:spPr>
            <a:xfrm>
              <a:off x="1886322" y="2731264"/>
              <a:ext cx="3039029" cy="1428750"/>
            </a:xfrm>
            <a:prstGeom prst="rect">
              <a:avLst/>
            </a:prstGeom>
          </p:spPr>
        </p:pic>
      </p:grpSp>
      <p:sp>
        <p:nvSpPr>
          <p:cNvPr id="44" name="Arrondir un rectangle avec un coin diagonal 43"/>
          <p:cNvSpPr/>
          <p:nvPr/>
        </p:nvSpPr>
        <p:spPr>
          <a:xfrm>
            <a:off x="5255909" y="2218045"/>
            <a:ext cx="928756" cy="283237"/>
          </a:xfrm>
          <a:prstGeom prst="round2Diag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418227">
            <a:off x="1972559" y="2134858"/>
            <a:ext cx="710590" cy="589038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4655723">
            <a:off x="2035742" y="4941410"/>
            <a:ext cx="710590" cy="589038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7685872">
            <a:off x="7000920" y="4028230"/>
            <a:ext cx="710590" cy="589038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6200000">
            <a:off x="10342906" y="4844847"/>
            <a:ext cx="710590" cy="589038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559" y="4723245"/>
            <a:ext cx="4328064" cy="489354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2617" y="5288514"/>
            <a:ext cx="2716022" cy="573570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571" y="3169103"/>
            <a:ext cx="1905000" cy="15811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6389" y="2609241"/>
            <a:ext cx="3286703" cy="313019"/>
          </a:xfrm>
          <a:prstGeom prst="rect">
            <a:avLst/>
          </a:prstGeom>
        </p:spPr>
      </p:pic>
      <p:sp>
        <p:nvSpPr>
          <p:cNvPr id="52" name="Arrondir un rectangle avec un coin diagonal 51"/>
          <p:cNvSpPr/>
          <p:nvPr/>
        </p:nvSpPr>
        <p:spPr>
          <a:xfrm>
            <a:off x="5429693" y="2622535"/>
            <a:ext cx="680425" cy="299725"/>
          </a:xfrm>
          <a:prstGeom prst="round2Diag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5064381" y="887107"/>
            <a:ext cx="7884330" cy="1163315"/>
            <a:chOff x="5026363" y="1203811"/>
            <a:chExt cx="7884330" cy="1163315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5026363" y="1203811"/>
              <a:ext cx="7411899" cy="1163315"/>
            </a:xfrm>
            <a:prstGeom prst="rect">
              <a:avLst/>
            </a:prstGeom>
          </p:spPr>
        </p:pic>
        <p:sp>
          <p:nvSpPr>
            <p:cNvPr id="11" name="Titre 1"/>
            <p:cNvSpPr txBox="1">
              <a:spLocks/>
            </p:cNvSpPr>
            <p:nvPr/>
          </p:nvSpPr>
          <p:spPr>
            <a:xfrm>
              <a:off x="5391675" y="1404682"/>
              <a:ext cx="7519018" cy="6402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3600" b="1" dirty="0" smtClean="0">
                  <a:solidFill>
                    <a:schemeClr val="bg1"/>
                  </a:solidFill>
                  <a:latin typeface="+mn-lt"/>
                </a:rPr>
                <a:t>Parce que l'erreur est humaine</a:t>
              </a:r>
              <a:endParaRPr lang="fr-FR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4381" y="4833570"/>
            <a:ext cx="3897460" cy="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4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1794663" y="4410592"/>
            <a:ext cx="8294217" cy="12266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0" y="1359583"/>
            <a:ext cx="118776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0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81" y="1498539"/>
            <a:ext cx="860893" cy="8669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-48731" y="1498539"/>
            <a:ext cx="5803828" cy="119103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394" y="1708673"/>
            <a:ext cx="5483570" cy="5699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dirty="0" smtClean="0">
                <a:solidFill>
                  <a:schemeClr val="bg2">
                    <a:lumMod val="50000"/>
                  </a:schemeClr>
                </a:solidFill>
              </a:rPr>
              <a:t>Pour fusionner, il faut choisir : </a:t>
            </a:r>
          </a:p>
          <a:p>
            <a:pPr marL="0" indent="0" algn="ctr">
              <a:buNone/>
            </a:pP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237118" y="4689865"/>
            <a:ext cx="2490792" cy="1939115"/>
            <a:chOff x="237118" y="4689865"/>
            <a:chExt cx="2490792" cy="1939115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18" y="4689865"/>
              <a:ext cx="2490792" cy="1939115"/>
            </a:xfrm>
            <a:prstGeom prst="rect">
              <a:avLst/>
            </a:prstGeom>
          </p:spPr>
        </p:pic>
        <p:sp>
          <p:nvSpPr>
            <p:cNvPr id="5" name="Espace réservé du contenu 2"/>
            <p:cNvSpPr txBox="1">
              <a:spLocks/>
            </p:cNvSpPr>
            <p:nvPr/>
          </p:nvSpPr>
          <p:spPr>
            <a:xfrm>
              <a:off x="299313" y="5130183"/>
              <a:ext cx="2239669" cy="11773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Conserver la notice </a:t>
              </a:r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</a:rPr>
                <a:t>avec le plus petit PPN</a:t>
              </a:r>
              <a:endParaRPr lang="fr-FR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067267" y="2689576"/>
            <a:ext cx="3190169" cy="3167176"/>
            <a:chOff x="3067267" y="2689576"/>
            <a:chExt cx="3190169" cy="316717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267" y="2689576"/>
              <a:ext cx="3173790" cy="316717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075563" y="3069293"/>
              <a:ext cx="3181873" cy="145355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/>
              <a:r>
                <a:rPr lang="fr-FR" sz="2500" b="1" dirty="0">
                  <a:solidFill>
                    <a:schemeClr val="bg2">
                      <a:lumMod val="50000"/>
                    </a:schemeClr>
                  </a:solidFill>
                </a:rPr>
                <a:t>La notice qu’on souhaite </a:t>
              </a:r>
              <a:r>
                <a:rPr lang="fr-FR" sz="4400" b="1" dirty="0" smtClean="0">
                  <a:solidFill>
                    <a:srgbClr val="D4E2CA"/>
                  </a:solidFill>
                </a:rPr>
                <a:t>CONSERVER</a:t>
              </a:r>
              <a:r>
                <a:rPr lang="fr-FR" sz="2800" b="1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lang="fr-FR" sz="900" i="1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C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'est 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la notice dite "préférée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"</a:t>
              </a:r>
              <a:endParaRPr lang="fr-FR" sz="2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8806058" flipV="1">
            <a:off x="2688124" y="4795870"/>
            <a:ext cx="1077351" cy="864322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8896714" y="4689865"/>
            <a:ext cx="2942286" cy="2064303"/>
            <a:chOff x="8896714" y="4689865"/>
            <a:chExt cx="2942286" cy="2064303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6714" y="4689865"/>
              <a:ext cx="2942286" cy="206430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923080" y="5130183"/>
              <a:ext cx="291592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2">
                      <a:lumMod val="50000"/>
                    </a:schemeClr>
                  </a:solidFill>
                </a:rPr>
                <a:t>Ajouter une zone 024 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dans </a:t>
              </a:r>
              <a:r>
                <a:rPr lang="fr-FR" sz="2000" dirty="0">
                  <a:solidFill>
                    <a:schemeClr val="bg2">
                      <a:lumMod val="50000"/>
                    </a:schemeClr>
                  </a:solidFill>
                </a:rPr>
                <a:t>la notice à 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fusionner</a:t>
              </a:r>
              <a:endParaRPr lang="fr-FR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6528"/>
            <a:ext cx="8582025" cy="129540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6573637" y="1042898"/>
            <a:ext cx="3551786" cy="3544384"/>
            <a:chOff x="6573637" y="1042898"/>
            <a:chExt cx="3551786" cy="354438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637" y="1042898"/>
              <a:ext cx="3551786" cy="3544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755486" y="1487878"/>
              <a:ext cx="3218248" cy="2600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500" b="1" dirty="0">
                  <a:solidFill>
                    <a:schemeClr val="bg2">
                      <a:lumMod val="50000"/>
                    </a:schemeClr>
                  </a:solidFill>
                </a:rPr>
                <a:t>La notice qu’on </a:t>
              </a:r>
              <a:endParaRPr lang="fr-FR" sz="2500" b="1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fr-FR" sz="2500" b="1" dirty="0" smtClean="0">
                  <a:solidFill>
                    <a:schemeClr val="bg2">
                      <a:lumMod val="50000"/>
                    </a:schemeClr>
                  </a:solidFill>
                </a:rPr>
                <a:t>souhaite </a:t>
              </a:r>
              <a:r>
                <a:rPr lang="fr-FR" sz="4400" b="1" dirty="0" smtClean="0">
                  <a:solidFill>
                    <a:srgbClr val="E1B956"/>
                  </a:solidFill>
                </a:rPr>
                <a:t>FUSIONNER </a:t>
              </a:r>
              <a:endParaRPr lang="fr-FR" sz="2500" b="1" dirty="0" smtClean="0">
                <a:solidFill>
                  <a:srgbClr val="E1B956"/>
                </a:solidFill>
              </a:endParaRPr>
            </a:p>
            <a:p>
              <a:pPr algn="ctr"/>
              <a:endParaRPr lang="fr-FR" sz="900" i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C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ette 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notice est amenée à disparaître au profit de la notice 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préférée</a:t>
              </a:r>
              <a:endParaRPr lang="fr-FR" sz="2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2101275" flipV="1">
            <a:off x="8039788" y="4408968"/>
            <a:ext cx="1088271" cy="8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1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/>
          <p:cNvGrpSpPr/>
          <p:nvPr/>
        </p:nvGrpSpPr>
        <p:grpSpPr>
          <a:xfrm>
            <a:off x="2483618" y="4237946"/>
            <a:ext cx="1642476" cy="1426387"/>
            <a:chOff x="782694" y="3364488"/>
            <a:chExt cx="1288003" cy="100272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94" y="3364488"/>
              <a:ext cx="1288003" cy="100272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034512" y="3443884"/>
              <a:ext cx="1022232" cy="713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6000" b="1" dirty="0">
                  <a:solidFill>
                    <a:schemeClr val="bg1"/>
                  </a:solidFill>
                </a:rPr>
                <a:t>$a  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5792906" y="1883047"/>
            <a:ext cx="1773101" cy="1380382"/>
            <a:chOff x="3055541" y="1836066"/>
            <a:chExt cx="1773101" cy="138038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541" y="1836066"/>
              <a:ext cx="1773101" cy="138038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340246" y="2090454"/>
              <a:ext cx="130195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6000" b="1" dirty="0" smtClean="0">
                  <a:solidFill>
                    <a:schemeClr val="bg1"/>
                  </a:solidFill>
                </a:rPr>
                <a:t>$b</a:t>
              </a:r>
              <a:r>
                <a:rPr lang="fr-FR" sz="5400" b="1" dirty="0" smtClean="0">
                  <a:solidFill>
                    <a:schemeClr val="bg1"/>
                  </a:solidFill>
                </a:rPr>
                <a:t>  </a:t>
              </a:r>
              <a:endParaRPr lang="fr-FR" sz="5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8802577" y="3263429"/>
            <a:ext cx="1540214" cy="1194250"/>
            <a:chOff x="5906222" y="2249281"/>
            <a:chExt cx="1540214" cy="119425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222" y="2249281"/>
              <a:ext cx="1534013" cy="119425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168522" y="2318701"/>
              <a:ext cx="127791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6000" b="1" dirty="0" smtClean="0">
                  <a:solidFill>
                    <a:schemeClr val="bg1"/>
                  </a:solidFill>
                </a:rPr>
                <a:t>$3</a:t>
              </a:r>
              <a:r>
                <a:rPr lang="fr-FR" sz="5400" b="1" dirty="0" smtClean="0">
                  <a:solidFill>
                    <a:schemeClr val="bg1"/>
                  </a:solidFill>
                </a:rPr>
                <a:t>  </a:t>
              </a:r>
              <a:endParaRPr lang="fr-FR" sz="5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7363322" flipV="1">
            <a:off x="9805430" y="2897180"/>
            <a:ext cx="913038" cy="73249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3350479" flipV="1">
            <a:off x="6400424" y="3172113"/>
            <a:ext cx="842425" cy="67584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6684372" flipV="1">
            <a:off x="3062702" y="3783890"/>
            <a:ext cx="851825" cy="683390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9726" y="2097891"/>
            <a:ext cx="2274952" cy="4280110"/>
            <a:chOff x="211304" y="1724425"/>
            <a:chExt cx="2332463" cy="1889194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261787" y="1724425"/>
              <a:ext cx="2281980" cy="1889194"/>
            </a:xfrm>
            <a:prstGeom prst="rect">
              <a:avLst/>
            </a:prstGeom>
          </p:spPr>
        </p:pic>
        <p:sp>
          <p:nvSpPr>
            <p:cNvPr id="32" name="Espace réservé du contenu 2"/>
            <p:cNvSpPr txBox="1">
              <a:spLocks/>
            </p:cNvSpPr>
            <p:nvPr/>
          </p:nvSpPr>
          <p:spPr>
            <a:xfrm>
              <a:off x="211304" y="2237592"/>
              <a:ext cx="2200918" cy="5066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sz="4800" b="1" dirty="0" smtClean="0">
                  <a:solidFill>
                    <a:schemeClr val="bg2">
                      <a:lumMod val="50000"/>
                    </a:schemeClr>
                  </a:solidFill>
                </a:rPr>
                <a:t>ZONE 024</a:t>
              </a:r>
              <a:endParaRPr lang="fr-FR" sz="48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6528"/>
            <a:ext cx="8582025" cy="1295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449" y="3932016"/>
            <a:ext cx="3638824" cy="28314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7157" y="1384120"/>
            <a:ext cx="1940238" cy="14522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2949" y="1898507"/>
            <a:ext cx="3296377" cy="16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946085" y="2252916"/>
            <a:ext cx="8183738" cy="1123031"/>
            <a:chOff x="946085" y="2252916"/>
            <a:chExt cx="8183738" cy="1123031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769" y="2373817"/>
              <a:ext cx="3854054" cy="1002130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388" y="2252916"/>
              <a:ext cx="1428510" cy="1123031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677" y="2354929"/>
              <a:ext cx="1893076" cy="1021018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 rot="16200000">
              <a:off x="1190556" y="2192131"/>
              <a:ext cx="830184" cy="1319126"/>
            </a:xfrm>
            <a:prstGeom prst="rect">
              <a:avLst/>
            </a:prstGeom>
          </p:spPr>
        </p:pic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6541" y="2554873"/>
            <a:ext cx="8740352" cy="9502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400" b="1" dirty="0" smtClean="0">
                <a:solidFill>
                  <a:schemeClr val="bg2">
                    <a:lumMod val="50000"/>
                  </a:schemeClr>
                </a:solidFill>
              </a:rPr>
              <a:t>024</a:t>
            </a:r>
            <a:r>
              <a:rPr lang="fr-FR" sz="4400" dirty="0" smtClean="0"/>
              <a:t>   </a:t>
            </a:r>
            <a:r>
              <a:rPr lang="fr-FR" sz="4400" b="1" dirty="0" smtClean="0">
                <a:solidFill>
                  <a:schemeClr val="bg1"/>
                </a:solidFill>
              </a:rPr>
              <a:t>$a</a:t>
            </a:r>
            <a:r>
              <a:rPr lang="fr-FR" sz="4400" i="1" dirty="0" smtClean="0">
                <a:solidFill>
                  <a:schemeClr val="bg1"/>
                </a:solidFill>
              </a:rPr>
              <a:t>I012  </a:t>
            </a:r>
            <a:r>
              <a:rPr lang="fr-FR" sz="4400" b="1" dirty="0" smtClean="0">
                <a:solidFill>
                  <a:schemeClr val="bg1"/>
                </a:solidFill>
              </a:rPr>
              <a:t>$</a:t>
            </a:r>
            <a:r>
              <a:rPr lang="fr-FR" sz="4400" b="1" dirty="0" err="1" smtClean="0">
                <a:solidFill>
                  <a:schemeClr val="bg1"/>
                </a:solidFill>
              </a:rPr>
              <a:t>b</a:t>
            </a:r>
            <a:r>
              <a:rPr lang="fr-FR" sz="4400" i="1" dirty="0" err="1" smtClean="0">
                <a:solidFill>
                  <a:schemeClr val="bg1"/>
                </a:solidFill>
              </a:rPr>
              <a:t>M</a:t>
            </a:r>
            <a:r>
              <a:rPr lang="fr-FR" sz="4400" i="1" dirty="0">
                <a:solidFill>
                  <a:schemeClr val="bg1"/>
                </a:solidFill>
              </a:rPr>
              <a:t> </a:t>
            </a:r>
            <a:r>
              <a:rPr lang="fr-FR" sz="4400" i="1" dirty="0" smtClean="0">
                <a:solidFill>
                  <a:schemeClr val="bg1"/>
                </a:solidFill>
              </a:rPr>
              <a:t>  </a:t>
            </a:r>
            <a:r>
              <a:rPr lang="fr-FR" sz="4400" b="1" dirty="0" smtClean="0">
                <a:solidFill>
                  <a:schemeClr val="bg1"/>
                </a:solidFill>
              </a:rPr>
              <a:t>$3</a:t>
            </a:r>
            <a:r>
              <a:rPr lang="fr-FR" sz="4400" i="1" dirty="0" smtClean="0">
                <a:solidFill>
                  <a:schemeClr val="bg1"/>
                </a:solidFill>
              </a:rPr>
              <a:t>045222177</a:t>
            </a:r>
          </a:p>
          <a:p>
            <a:pPr marL="0" indent="0">
              <a:buNone/>
            </a:pPr>
            <a:endParaRPr lang="fr-FR" sz="2600" dirty="0" smtClean="0"/>
          </a:p>
        </p:txBody>
      </p:sp>
      <p:grpSp>
        <p:nvGrpSpPr>
          <p:cNvPr id="43" name="Groupe 42"/>
          <p:cNvGrpSpPr/>
          <p:nvPr/>
        </p:nvGrpSpPr>
        <p:grpSpPr>
          <a:xfrm>
            <a:off x="9384724" y="3677741"/>
            <a:ext cx="2755603" cy="2749861"/>
            <a:chOff x="9499742" y="3761459"/>
            <a:chExt cx="2755603" cy="2749861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9742" y="3761459"/>
              <a:ext cx="2755603" cy="2749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Espace réservé du contenu 2"/>
            <p:cNvSpPr txBox="1">
              <a:spLocks/>
            </p:cNvSpPr>
            <p:nvPr/>
          </p:nvSpPr>
          <p:spPr>
            <a:xfrm>
              <a:off x="9558844" y="4338573"/>
              <a:ext cx="2637397" cy="17434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sz="2000" b="1" dirty="0" smtClean="0">
                  <a:solidFill>
                    <a:schemeClr val="bg1"/>
                  </a:solidFill>
                </a:rPr>
                <a:t>Seul le dédoublonneur local peut créer une zone 024.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sz="2000" b="1" dirty="0" smtClean="0">
                  <a:solidFill>
                    <a:schemeClr val="bg1"/>
                  </a:solidFill>
                </a:rPr>
                <a:t>La fusion sera effective le lendemain</a:t>
              </a: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36" name="Imag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811" y="5739823"/>
            <a:ext cx="1202341" cy="111817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04599" y="1668141"/>
            <a:ext cx="4392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Exemple 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de zone 024 :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90708" y="3694551"/>
            <a:ext cx="8521869" cy="1864464"/>
            <a:chOff x="390708" y="3694551"/>
            <a:chExt cx="8521869" cy="1864464"/>
          </a:xfrm>
        </p:grpSpPr>
        <p:sp>
          <p:nvSpPr>
            <p:cNvPr id="35" name="Rectangle 34"/>
            <p:cNvSpPr/>
            <p:nvPr/>
          </p:nvSpPr>
          <p:spPr>
            <a:xfrm>
              <a:off x="390708" y="3804689"/>
              <a:ext cx="852186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2">
                      <a:lumMod val="50000"/>
                    </a:schemeClr>
                  </a:solidFill>
                </a:rPr>
                <a:t>Z</a:t>
              </a:r>
              <a:r>
                <a:rPr lang="fr-FR" sz="3200" dirty="0" smtClean="0">
                  <a:solidFill>
                    <a:schemeClr val="bg2">
                      <a:lumMod val="50000"/>
                    </a:schemeClr>
                  </a:solidFill>
                </a:rPr>
                <a:t>one </a:t>
              </a:r>
              <a:r>
                <a:rPr lang="fr-FR" sz="3200" dirty="0">
                  <a:solidFill>
                    <a:schemeClr val="bg2">
                      <a:lumMod val="50000"/>
                    </a:schemeClr>
                  </a:solidFill>
                </a:rPr>
                <a:t>024 indiquant que </a:t>
              </a:r>
              <a:r>
                <a:rPr lang="fr-FR" sz="3600" b="1" dirty="0">
                  <a:solidFill>
                    <a:srgbClr val="ECE063"/>
                  </a:solidFill>
                </a:rPr>
                <a:t>l’ILN 12 </a:t>
              </a:r>
              <a:endParaRPr lang="fr-FR" sz="3600" b="1" dirty="0" smtClean="0">
                <a:solidFill>
                  <a:srgbClr val="ECE063"/>
                </a:solidFill>
              </a:endParaRPr>
            </a:p>
            <a:p>
              <a:pPr algn="ctr"/>
              <a:r>
                <a:rPr lang="fr-FR" sz="3200" dirty="0" smtClean="0">
                  <a:solidFill>
                    <a:schemeClr val="bg2">
                      <a:lumMod val="50000"/>
                    </a:schemeClr>
                  </a:solidFill>
                </a:rPr>
                <a:t>a </a:t>
              </a:r>
              <a:r>
                <a:rPr lang="fr-FR" sz="3200" dirty="0">
                  <a:solidFill>
                    <a:schemeClr val="bg2">
                      <a:lumMod val="50000"/>
                    </a:schemeClr>
                  </a:solidFill>
                </a:rPr>
                <a:t>demandé la </a:t>
              </a:r>
              <a:r>
                <a:rPr lang="fr-FR" sz="3600" b="1" dirty="0">
                  <a:solidFill>
                    <a:srgbClr val="8EA7E5"/>
                  </a:solidFill>
                </a:rPr>
                <a:t>fusion (M)</a:t>
              </a:r>
              <a:r>
                <a:rPr lang="fr-FR" sz="3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fr-FR" sz="3200" dirty="0">
                  <a:solidFill>
                    <a:schemeClr val="bg2">
                      <a:lumMod val="50000"/>
                    </a:schemeClr>
                  </a:solidFill>
                </a:rPr>
                <a:t>de </a:t>
              </a:r>
              <a:r>
                <a:rPr lang="fr-FR" sz="3200" dirty="0" smtClean="0">
                  <a:solidFill>
                    <a:schemeClr val="bg2">
                      <a:lumMod val="50000"/>
                    </a:schemeClr>
                  </a:solidFill>
                </a:rPr>
                <a:t>cette notice </a:t>
              </a:r>
            </a:p>
            <a:p>
              <a:pPr algn="ctr"/>
              <a:r>
                <a:rPr lang="fr-FR" sz="3200" dirty="0" smtClean="0">
                  <a:solidFill>
                    <a:schemeClr val="bg2">
                      <a:lumMod val="50000"/>
                    </a:schemeClr>
                  </a:solidFill>
                </a:rPr>
                <a:t>avec </a:t>
              </a:r>
              <a:r>
                <a:rPr lang="fr-FR" sz="3200" dirty="0">
                  <a:solidFill>
                    <a:schemeClr val="bg2">
                      <a:lumMod val="50000"/>
                    </a:schemeClr>
                  </a:solidFill>
                </a:rPr>
                <a:t>le </a:t>
              </a:r>
              <a:r>
                <a:rPr lang="fr-FR" sz="3600" b="1" dirty="0">
                  <a:solidFill>
                    <a:srgbClr val="DA946C"/>
                  </a:solidFill>
                </a:rPr>
                <a:t>PPN 045222177</a:t>
              </a:r>
              <a:endParaRPr lang="fr-FR" sz="3200" b="1" dirty="0">
                <a:solidFill>
                  <a:srgbClr val="DA946C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670700" flipV="1">
              <a:off x="739419" y="3694551"/>
              <a:ext cx="1077351" cy="864322"/>
            </a:xfrm>
            <a:prstGeom prst="rect">
              <a:avLst/>
            </a:prstGeom>
          </p:spPr>
        </p:pic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6528"/>
            <a:ext cx="8582025" cy="1295400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8912577" y="692447"/>
            <a:ext cx="2711947" cy="2635121"/>
            <a:chOff x="9625982" y="3922081"/>
            <a:chExt cx="2711947" cy="2635121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643" y="3922081"/>
              <a:ext cx="2640624" cy="2635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Espace réservé du contenu 2"/>
            <p:cNvSpPr txBox="1">
              <a:spLocks/>
            </p:cNvSpPr>
            <p:nvPr/>
          </p:nvSpPr>
          <p:spPr>
            <a:xfrm>
              <a:off x="9625982" y="4387991"/>
              <a:ext cx="2711947" cy="17434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>
                  <a:solidFill>
                    <a:schemeClr val="bg1"/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 smtClean="0"/>
                <a:t>La zone </a:t>
              </a:r>
              <a:r>
                <a:rPr lang="fr-FR" dirty="0"/>
                <a:t>024 est à enregistrer dans la notice qui sera fusionnée et </a:t>
              </a:r>
              <a:r>
                <a:rPr lang="fr-FR" dirty="0" smtClean="0"/>
                <a:t>qui disparaîtra au </a:t>
              </a:r>
              <a:r>
                <a:rPr lang="fr-FR" dirty="0"/>
                <a:t>profit de la notice </a:t>
              </a:r>
              <a:r>
                <a:rPr lang="fr-FR" dirty="0" smtClean="0"/>
                <a:t>préférée.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90380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38" y="1963904"/>
            <a:ext cx="2443480" cy="2180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Une fusion transfère vers la notice préférée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3139227" y="1410624"/>
            <a:ext cx="6670866" cy="1059761"/>
            <a:chOff x="3139227" y="1410624"/>
            <a:chExt cx="6670866" cy="1059761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3472296" y="1432493"/>
              <a:ext cx="6337797" cy="103789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139227" y="1410624"/>
              <a:ext cx="6096000" cy="8925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 algn="ctr"/>
              <a:r>
                <a:rPr lang="fr-FR" sz="2800" b="1" dirty="0">
                  <a:solidFill>
                    <a:schemeClr val="bg2">
                      <a:lumMod val="50000"/>
                    </a:schemeClr>
                  </a:solidFill>
                </a:rPr>
                <a:t>Les numéros sources et </a:t>
              </a:r>
              <a:r>
                <a:rPr lang="fr-FR" sz="2800" b="1" dirty="0" smtClean="0">
                  <a:solidFill>
                    <a:schemeClr val="bg2">
                      <a:lumMod val="50000"/>
                    </a:schemeClr>
                  </a:solidFill>
                </a:rPr>
                <a:t>identifiants</a:t>
              </a:r>
            </a:p>
            <a:p>
              <a:pPr lvl="1" algn="ctr"/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Zones</a:t>
              </a:r>
              <a:r>
                <a:rPr lang="fr-FR" sz="2400" b="1" i="1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01X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, 03X… (ISBN, DOI…)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911223" y="3343921"/>
            <a:ext cx="7171517" cy="999904"/>
            <a:chOff x="2911223" y="3343921"/>
            <a:chExt cx="7171517" cy="999904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11" b="37778"/>
            <a:stretch/>
          </p:blipFill>
          <p:spPr>
            <a:xfrm>
              <a:off x="3533419" y="3343921"/>
              <a:ext cx="6459144" cy="99990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911223" y="3491600"/>
              <a:ext cx="7171517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fr-FR" sz="2600" b="1" dirty="0">
                  <a:solidFill>
                    <a:schemeClr val="bg2">
                      <a:lumMod val="50000"/>
                    </a:schemeClr>
                  </a:solidFill>
                </a:rPr>
                <a:t>Les zones </a:t>
              </a:r>
              <a:r>
                <a:rPr lang="fr-FR" sz="2600" b="1" dirty="0" smtClean="0">
                  <a:solidFill>
                    <a:schemeClr val="bg2">
                      <a:lumMod val="50000"/>
                    </a:schemeClr>
                  </a:solidFill>
                </a:rPr>
                <a:t>de données d’exemplaires et </a:t>
              </a:r>
              <a:r>
                <a:rPr lang="fr-FR" sz="2600" b="1" dirty="0">
                  <a:solidFill>
                    <a:schemeClr val="bg2">
                      <a:lumMod val="50000"/>
                    </a:schemeClr>
                  </a:solidFill>
                </a:rPr>
                <a:t>locales</a:t>
              </a:r>
              <a:r>
                <a:rPr lang="fr-FR" sz="26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lang="fr-FR" sz="26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lvl="1" algn="ctr"/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Blocs de niveau 1 et 2 : LXXX 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et 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EXXX</a:t>
              </a:r>
              <a:endParaRPr lang="fr-FR" sz="2000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3238499" y="2512913"/>
            <a:ext cx="6255604" cy="831007"/>
            <a:chOff x="3238499" y="2512913"/>
            <a:chExt cx="6255604" cy="831007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37"/>
            <a:stretch/>
          </p:blipFill>
          <p:spPr>
            <a:xfrm>
              <a:off x="3605574" y="2512913"/>
              <a:ext cx="5888529" cy="81179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38499" y="2512923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 algn="ctr"/>
              <a:r>
                <a:rPr lang="fr-FR" sz="2800" b="1" dirty="0">
                  <a:solidFill>
                    <a:schemeClr val="bg2">
                      <a:lumMod val="50000"/>
                    </a:schemeClr>
                  </a:solidFill>
                </a:rPr>
                <a:t>Le PPN de la notice fusionnée </a:t>
              </a:r>
              <a:endParaRPr lang="fr-FR" sz="2800" b="1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lvl="1" algn="ctr"/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(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enregistré en 839, exporté en 035 et 801)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9956695" y="742535"/>
            <a:ext cx="2136953" cy="3101338"/>
            <a:chOff x="9718348" y="910762"/>
            <a:chExt cx="2136953" cy="3101338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997" y="910762"/>
              <a:ext cx="1043654" cy="1053142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8348" y="1879600"/>
              <a:ext cx="2136953" cy="213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9777505" y="2252332"/>
              <a:ext cx="20220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Toutes les autres </a:t>
              </a:r>
              <a:r>
                <a:rPr lang="fr-FR" sz="2400" b="1" dirty="0">
                  <a:solidFill>
                    <a:schemeClr val="bg1"/>
                  </a:solidFill>
                </a:rPr>
                <a:t>zones sont 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perdues !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9315559" flipV="1">
            <a:off x="2637814" y="1740303"/>
            <a:ext cx="911734" cy="73145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20231620" flipV="1">
            <a:off x="2682869" y="2514360"/>
            <a:ext cx="911734" cy="73145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284910" flipV="1">
            <a:off x="2645892" y="3349320"/>
            <a:ext cx="911734" cy="731453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3577421" y="4808150"/>
            <a:ext cx="8414157" cy="1940707"/>
            <a:chOff x="-1405025" y="4706278"/>
            <a:chExt cx="8414157" cy="194070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8756">
              <a:off x="-1405025" y="4706278"/>
              <a:ext cx="982785" cy="830900"/>
            </a:xfrm>
            <a:prstGeom prst="rect">
              <a:avLst/>
            </a:prstGeom>
          </p:spPr>
        </p:pic>
        <p:sp>
          <p:nvSpPr>
            <p:cNvPr id="27" name="Espace réservé du contenu 2"/>
            <p:cNvSpPr txBox="1">
              <a:spLocks/>
            </p:cNvSpPr>
            <p:nvPr/>
          </p:nvSpPr>
          <p:spPr>
            <a:xfrm>
              <a:off x="-1376872" y="5527043"/>
              <a:ext cx="8386004" cy="111994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2">
                  <a:lumMod val="50000"/>
                </a:schemeClr>
              </a:solidFill>
              <a:prstDash val="solid"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fr-FR" sz="2400" dirty="0" smtClean="0">
                  <a:solidFill>
                    <a:schemeClr val="bg2">
                      <a:lumMod val="50000"/>
                    </a:schemeClr>
                  </a:solidFill>
                </a:rPr>
                <a:t>Avant toute fusion, il faut donc 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penser à enrichir la notice préférée </a:t>
              </a:r>
              <a:r>
                <a:rPr lang="fr-FR" sz="2400" dirty="0">
                  <a:solidFill>
                    <a:schemeClr val="bg2">
                      <a:lumMod val="50000"/>
                    </a:schemeClr>
                  </a:solidFill>
                </a:rPr>
                <a:t>des données de la notice qui sera supprimée (indexation, liens avec d'autres notices en </a:t>
              </a:r>
              <a:r>
                <a:rPr lang="fr-FR" sz="2400" dirty="0" smtClean="0">
                  <a:solidFill>
                    <a:schemeClr val="bg2">
                      <a:lumMod val="50000"/>
                    </a:schemeClr>
                  </a:solidFill>
                </a:rPr>
                <a:t>4XX, etc.).</a:t>
              </a: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6528"/>
            <a:ext cx="858202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6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28"/>
            <a:ext cx="8582025" cy="1295400"/>
          </a:xfrm>
          <a:prstGeom prst="rect">
            <a:avLst/>
          </a:prstGeom>
        </p:spPr>
      </p:pic>
      <p:grpSp>
        <p:nvGrpSpPr>
          <p:cNvPr id="74" name="Groupe 73"/>
          <p:cNvGrpSpPr/>
          <p:nvPr/>
        </p:nvGrpSpPr>
        <p:grpSpPr>
          <a:xfrm>
            <a:off x="6077514" y="974882"/>
            <a:ext cx="6115195" cy="5326591"/>
            <a:chOff x="6077514" y="974882"/>
            <a:chExt cx="6115195" cy="532659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7514" y="1329770"/>
              <a:ext cx="6115195" cy="4971703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8357906" y="974882"/>
              <a:ext cx="30396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/>
              </a:lvl1pPr>
            </a:lstStyle>
            <a:p>
              <a:r>
                <a:rPr lang="fr-FR" sz="2000" dirty="0"/>
                <a:t>N</a:t>
              </a:r>
              <a:r>
                <a:rPr lang="fr-FR" sz="2000" dirty="0" smtClean="0"/>
                <a:t>otice </a:t>
              </a:r>
              <a:r>
                <a:rPr lang="fr-FR" sz="2000" dirty="0" err="1" smtClean="0"/>
                <a:t>ppn</a:t>
              </a:r>
              <a:r>
                <a:rPr lang="fr-FR" sz="2000" dirty="0" smtClean="0"/>
                <a:t> </a:t>
              </a:r>
              <a:r>
                <a:rPr lang="fr-FR" sz="2000" dirty="0"/>
                <a:t>080994946</a:t>
              </a:r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194758" y="995064"/>
            <a:ext cx="5227847" cy="5831038"/>
            <a:chOff x="194758" y="995064"/>
            <a:chExt cx="5227847" cy="5831038"/>
          </a:xfrm>
        </p:grpSpPr>
        <p:grpSp>
          <p:nvGrpSpPr>
            <p:cNvPr id="20" name="Groupe 19"/>
            <p:cNvGrpSpPr/>
            <p:nvPr/>
          </p:nvGrpSpPr>
          <p:grpSpPr>
            <a:xfrm>
              <a:off x="194758" y="1366813"/>
              <a:ext cx="5227847" cy="5459289"/>
              <a:chOff x="194758" y="1366813"/>
              <a:chExt cx="5227847" cy="5459289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194758" y="1366813"/>
                <a:ext cx="5227847" cy="5459289"/>
                <a:chOff x="194758" y="1366813"/>
                <a:chExt cx="5227847" cy="5459289"/>
              </a:xfrm>
            </p:grpSpPr>
            <p:pic>
              <p:nvPicPr>
                <p:cNvPr id="6" name="Imag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4951"/>
                <a:stretch/>
              </p:blipFill>
              <p:spPr>
                <a:xfrm>
                  <a:off x="194758" y="1366813"/>
                  <a:ext cx="5199493" cy="4848487"/>
                </a:xfrm>
                <a:prstGeom prst="rect">
                  <a:avLst/>
                </a:prstGeom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3186" r="32182" b="49660"/>
                <a:stretch/>
              </p:blipFill>
              <p:spPr>
                <a:xfrm>
                  <a:off x="194758" y="6158987"/>
                  <a:ext cx="5227847" cy="667115"/>
                </a:xfrm>
                <a:prstGeom prst="rect">
                  <a:avLst/>
                </a:prstGeom>
              </p:spPr>
            </p:pic>
          </p:grpSp>
          <p:sp>
            <p:nvSpPr>
              <p:cNvPr id="44" name="ZoneTexte 43"/>
              <p:cNvSpPr txBox="1"/>
              <p:nvPr/>
            </p:nvSpPr>
            <p:spPr>
              <a:xfrm>
                <a:off x="228205" y="3013773"/>
                <a:ext cx="2058614" cy="123903"/>
              </a:xfrm>
              <a:prstGeom prst="rect">
                <a:avLst/>
              </a:prstGeom>
              <a:solidFill>
                <a:srgbClr val="FFFFE8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fr-FR" b="1" dirty="0"/>
              </a:p>
            </p:txBody>
          </p:sp>
        </p:grpSp>
        <p:sp>
          <p:nvSpPr>
            <p:cNvPr id="37" name="ZoneTexte 36"/>
            <p:cNvSpPr txBox="1"/>
            <p:nvPr/>
          </p:nvSpPr>
          <p:spPr>
            <a:xfrm>
              <a:off x="1552151" y="995064"/>
              <a:ext cx="3492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Notice </a:t>
              </a:r>
              <a:r>
                <a:rPr lang="fr-FR" sz="2000" dirty="0" err="1" smtClean="0"/>
                <a:t>ppn</a:t>
              </a:r>
              <a:r>
                <a:rPr lang="fr-FR" sz="2000" dirty="0" smtClean="0"/>
                <a:t> </a:t>
              </a:r>
              <a:r>
                <a:rPr lang="fr-FR" sz="2000" dirty="0"/>
                <a:t>081049358</a:t>
              </a:r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57456" y="2909356"/>
            <a:ext cx="26065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C00000"/>
                </a:solidFill>
              </a:rPr>
              <a:t>024 </a:t>
            </a:r>
            <a:r>
              <a:rPr lang="fr-FR" sz="1400" b="1" dirty="0">
                <a:solidFill>
                  <a:srgbClr val="5343F9"/>
                </a:solidFill>
              </a:rPr>
              <a:t>$</a:t>
            </a:r>
            <a:r>
              <a:rPr lang="fr-FR" sz="1400" b="1" dirty="0" err="1" smtClean="0">
                <a:solidFill>
                  <a:srgbClr val="5343F9"/>
                </a:solidFill>
              </a:rPr>
              <a:t>a</a:t>
            </a:r>
            <a:r>
              <a:rPr lang="fr-FR" sz="1400" b="1" dirty="0" err="1" smtClean="0">
                <a:solidFill>
                  <a:srgbClr val="C00000"/>
                </a:solidFill>
              </a:rPr>
              <a:t>I</a:t>
            </a:r>
            <a:r>
              <a:rPr lang="fr-FR" sz="1400" b="1" i="1" dirty="0" err="1" smtClean="0">
                <a:solidFill>
                  <a:srgbClr val="C00000"/>
                </a:solidFill>
              </a:rPr>
              <a:t>XXX</a:t>
            </a:r>
            <a:r>
              <a:rPr lang="fr-FR" sz="1400" b="1" dirty="0" smtClean="0"/>
              <a:t> </a:t>
            </a:r>
            <a:r>
              <a:rPr lang="fr-FR" sz="1400" b="1" dirty="0">
                <a:solidFill>
                  <a:srgbClr val="5343F9"/>
                </a:solidFill>
              </a:rPr>
              <a:t>$</a:t>
            </a:r>
            <a:r>
              <a:rPr lang="fr-FR" sz="1400" b="1" dirty="0" err="1">
                <a:solidFill>
                  <a:srgbClr val="5343F9"/>
                </a:solidFill>
              </a:rPr>
              <a:t>b</a:t>
            </a:r>
            <a:r>
              <a:rPr lang="fr-FR" sz="1400" b="1" dirty="0" err="1">
                <a:solidFill>
                  <a:srgbClr val="C00000"/>
                </a:solidFill>
              </a:rPr>
              <a:t>M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>
                <a:solidFill>
                  <a:srgbClr val="5343F9"/>
                </a:solidFill>
              </a:rPr>
              <a:t>$</a:t>
            </a:r>
            <a:r>
              <a:rPr lang="fr-FR" sz="1400" b="1" dirty="0" smtClean="0">
                <a:solidFill>
                  <a:srgbClr val="5343F9"/>
                </a:solidFill>
              </a:rPr>
              <a:t>3</a:t>
            </a:r>
            <a:r>
              <a:rPr lang="fr-FR" sz="1400" b="1" dirty="0" smtClean="0">
                <a:solidFill>
                  <a:srgbClr val="C00000"/>
                </a:solidFill>
              </a:rPr>
              <a:t>080994946</a:t>
            </a:r>
            <a:endParaRPr lang="fr-FR" sz="1400" b="1" dirty="0">
              <a:solidFill>
                <a:srgbClr val="C00000"/>
              </a:solidFill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9641746" y="1697519"/>
            <a:ext cx="2565184" cy="2243366"/>
            <a:chOff x="3850818" y="2759036"/>
            <a:chExt cx="2565184" cy="2243366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385" y="2759036"/>
              <a:ext cx="2248051" cy="224336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3850818" y="3153943"/>
              <a:ext cx="2565184" cy="145355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Notice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qu’on souhaite </a:t>
              </a:r>
              <a:r>
                <a:rPr lang="fr-FR" sz="3200" b="1" dirty="0" smtClean="0">
                  <a:solidFill>
                    <a:srgbClr val="D4E2CA"/>
                  </a:solidFill>
                </a:rPr>
                <a:t>CONSERVER</a:t>
              </a:r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lang="fr-FR" sz="900" i="1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Rectangle à coins arrondis 18"/>
          <p:cNvSpPr/>
          <p:nvPr/>
        </p:nvSpPr>
        <p:spPr>
          <a:xfrm>
            <a:off x="228205" y="6166254"/>
            <a:ext cx="1996814" cy="624415"/>
          </a:xfrm>
          <a:prstGeom prst="roundRect">
            <a:avLst/>
          </a:prstGeom>
          <a:solidFill>
            <a:srgbClr val="7A92CB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1714086" y="1928671"/>
            <a:ext cx="816463" cy="200582"/>
          </a:xfrm>
          <a:prstGeom prst="round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à coins arrondis 40"/>
          <p:cNvSpPr/>
          <p:nvPr/>
        </p:nvSpPr>
        <p:spPr>
          <a:xfrm>
            <a:off x="256557" y="3335752"/>
            <a:ext cx="2658311" cy="162238"/>
          </a:xfrm>
          <a:prstGeom prst="roundRect">
            <a:avLst/>
          </a:prstGeom>
          <a:solidFill>
            <a:srgbClr val="C97034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251365" y="3167871"/>
            <a:ext cx="1973653" cy="167881"/>
          </a:xfrm>
          <a:prstGeom prst="roundRect">
            <a:avLst/>
          </a:prstGeom>
          <a:solidFill>
            <a:srgbClr val="C97034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207263" y="2271095"/>
            <a:ext cx="2238833" cy="712483"/>
            <a:chOff x="702719" y="4345769"/>
            <a:chExt cx="2238833" cy="712483"/>
          </a:xfrm>
        </p:grpSpPr>
        <p:sp>
          <p:nvSpPr>
            <p:cNvPr id="45" name="ZoneTexte 44"/>
            <p:cNvSpPr txBox="1"/>
            <p:nvPr/>
          </p:nvSpPr>
          <p:spPr>
            <a:xfrm>
              <a:off x="702719" y="4345769"/>
              <a:ext cx="2238833" cy="369332"/>
            </a:xfrm>
            <a:prstGeom prst="rect">
              <a:avLst/>
            </a:prstGeom>
            <a:solidFill>
              <a:srgbClr val="FFFFE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00000"/>
                  </a:solidFill>
                </a:rPr>
                <a:t>Ajout d'une zone 024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sp>
          <p:nvSpPr>
            <p:cNvPr id="42" name="Flèche vers le haut 41"/>
            <p:cNvSpPr/>
            <p:nvPr/>
          </p:nvSpPr>
          <p:spPr>
            <a:xfrm flipV="1">
              <a:off x="1615775" y="4713068"/>
              <a:ext cx="300457" cy="345184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2533775" y="1968531"/>
            <a:ext cx="3746522" cy="4197723"/>
            <a:chOff x="2533775" y="1968531"/>
            <a:chExt cx="3746522" cy="4197723"/>
          </a:xfrm>
        </p:grpSpPr>
        <p:sp>
          <p:nvSpPr>
            <p:cNvPr id="59" name="Virage 58"/>
            <p:cNvSpPr/>
            <p:nvPr/>
          </p:nvSpPr>
          <p:spPr>
            <a:xfrm rot="5400000">
              <a:off x="4399831" y="4285787"/>
              <a:ext cx="2860598" cy="900335"/>
            </a:xfrm>
            <a:prstGeom prst="bentArrow">
              <a:avLst>
                <a:gd name="adj1" fmla="val 14111"/>
                <a:gd name="adj2" fmla="val 25000"/>
                <a:gd name="adj3" fmla="val 28149"/>
                <a:gd name="adj4" fmla="val 43750"/>
              </a:avLst>
            </a:prstGeom>
            <a:solidFill>
              <a:srgbClr val="9CE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7" name="Virage 66"/>
            <p:cNvSpPr/>
            <p:nvPr/>
          </p:nvSpPr>
          <p:spPr>
            <a:xfrm rot="16200000" flipH="1" flipV="1">
              <a:off x="2320158" y="2182148"/>
              <a:ext cx="1337123" cy="909890"/>
            </a:xfrm>
            <a:prstGeom prst="bentArrow">
              <a:avLst>
                <a:gd name="adj1" fmla="val 14111"/>
                <a:gd name="adj2" fmla="val 25000"/>
                <a:gd name="adj3" fmla="val 28149"/>
                <a:gd name="adj4" fmla="val 43750"/>
              </a:avLst>
            </a:prstGeom>
            <a:solidFill>
              <a:srgbClr val="9CE0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957149" y="3036895"/>
              <a:ext cx="2422812" cy="646331"/>
            </a:xfrm>
            <a:prstGeom prst="rect">
              <a:avLst/>
            </a:prstGeom>
            <a:solidFill>
              <a:srgbClr val="FFFFE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9CE0AD"/>
                  </a:solidFill>
                </a:rPr>
                <a:t>ppn transféré en zone 839 081049358</a:t>
              </a:r>
              <a:endParaRPr lang="fr-FR" b="1" dirty="0">
                <a:solidFill>
                  <a:srgbClr val="9CE0AD"/>
                </a:solidFill>
              </a:endParaRPr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2091070" y="3486061"/>
            <a:ext cx="5167421" cy="1233629"/>
            <a:chOff x="2091070" y="3486061"/>
            <a:chExt cx="5167421" cy="1233629"/>
          </a:xfrm>
        </p:grpSpPr>
        <p:sp>
          <p:nvSpPr>
            <p:cNvPr id="63" name="Virage 62"/>
            <p:cNvSpPr/>
            <p:nvPr/>
          </p:nvSpPr>
          <p:spPr>
            <a:xfrm rot="5400000" flipH="1">
              <a:off x="5889093" y="3102154"/>
              <a:ext cx="874556" cy="1864241"/>
            </a:xfrm>
            <a:prstGeom prst="bentArrow">
              <a:avLst>
                <a:gd name="adj1" fmla="val 14111"/>
                <a:gd name="adj2" fmla="val 25000"/>
                <a:gd name="adj3" fmla="val 25000"/>
                <a:gd name="adj4" fmla="val 43750"/>
              </a:avLst>
            </a:prstGeom>
            <a:solidFill>
              <a:srgbClr val="C97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8" name="Virage 67"/>
            <p:cNvSpPr/>
            <p:nvPr/>
          </p:nvSpPr>
          <p:spPr>
            <a:xfrm flipV="1">
              <a:off x="2091070" y="3486061"/>
              <a:ext cx="877428" cy="1148325"/>
            </a:xfrm>
            <a:prstGeom prst="bentArrow">
              <a:avLst>
                <a:gd name="adj1" fmla="val 14111"/>
                <a:gd name="adj2" fmla="val 25000"/>
                <a:gd name="adj3" fmla="val 28149"/>
                <a:gd name="adj4" fmla="val 43750"/>
              </a:avLst>
            </a:prstGeom>
            <a:solidFill>
              <a:srgbClr val="C97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707758" y="4073359"/>
              <a:ext cx="2686493" cy="646331"/>
            </a:xfrm>
            <a:prstGeom prst="rect">
              <a:avLst/>
            </a:prstGeom>
            <a:solidFill>
              <a:srgbClr val="FFFFE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C97034"/>
                  </a:solidFill>
                </a:rPr>
                <a:t>Transfert des numéros sources et identifiants</a:t>
              </a:r>
              <a:endParaRPr lang="fr-FR" b="1" dirty="0">
                <a:solidFill>
                  <a:srgbClr val="C97034"/>
                </a:solidFill>
              </a:endParaRPr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2225018" y="6061484"/>
            <a:ext cx="4021550" cy="646331"/>
            <a:chOff x="2225018" y="6061484"/>
            <a:chExt cx="4021550" cy="646331"/>
          </a:xfrm>
        </p:grpSpPr>
        <p:sp>
          <p:nvSpPr>
            <p:cNvPr id="60" name="Flèche droite 59"/>
            <p:cNvSpPr/>
            <p:nvPr/>
          </p:nvSpPr>
          <p:spPr>
            <a:xfrm>
              <a:off x="5274430" y="6244422"/>
              <a:ext cx="972138" cy="290623"/>
            </a:xfrm>
            <a:prstGeom prst="rightArrow">
              <a:avLst/>
            </a:prstGeom>
            <a:solidFill>
              <a:srgbClr val="7A9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Flèche droite 68"/>
            <p:cNvSpPr/>
            <p:nvPr/>
          </p:nvSpPr>
          <p:spPr>
            <a:xfrm>
              <a:off x="2225018" y="6261812"/>
              <a:ext cx="1127781" cy="290623"/>
            </a:xfrm>
            <a:prstGeom prst="rightArrow">
              <a:avLst/>
            </a:prstGeom>
            <a:solidFill>
              <a:srgbClr val="7A9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197157" y="6061484"/>
              <a:ext cx="2077273" cy="646331"/>
            </a:xfrm>
            <a:prstGeom prst="rect">
              <a:avLst/>
            </a:prstGeom>
            <a:solidFill>
              <a:srgbClr val="FFFFE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677BA9"/>
                  </a:solidFill>
                </a:rPr>
                <a:t>Transfert des zones de données locales</a:t>
              </a:r>
              <a:endParaRPr lang="fr-FR" b="1" dirty="0">
                <a:solidFill>
                  <a:srgbClr val="677BA9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704313" y="876040"/>
            <a:ext cx="2358980" cy="2084902"/>
            <a:chOff x="7197911" y="1128629"/>
            <a:chExt cx="2358980" cy="2084902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200" y="1128629"/>
              <a:ext cx="2089256" cy="2084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7197911" y="1403033"/>
              <a:ext cx="2358980" cy="149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Notice qu’on </a:t>
              </a:r>
            </a:p>
            <a:p>
              <a:pPr algn="ctr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souhaite </a:t>
              </a:r>
              <a:r>
                <a:rPr lang="fr-FR" sz="3200" b="1" dirty="0" smtClean="0">
                  <a:solidFill>
                    <a:srgbClr val="E1B956"/>
                  </a:solidFill>
                </a:rPr>
                <a:t>FUSIONNER </a:t>
              </a:r>
              <a:endParaRPr lang="fr-FR" sz="2500" b="1" dirty="0" smtClean="0">
                <a:solidFill>
                  <a:srgbClr val="E1B956"/>
                </a:solidFill>
              </a:endParaRPr>
            </a:p>
            <a:p>
              <a:pPr algn="ctr"/>
              <a:endParaRPr lang="fr-FR" sz="900" i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22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9" grpId="0" animBg="1"/>
      <p:bldP spid="17" grpId="0" animBg="1"/>
      <p:bldP spid="41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2038451" y="1169769"/>
            <a:ext cx="3350667" cy="377915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34290" y="1439538"/>
            <a:ext cx="3927548" cy="11908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dirty="0" smtClean="0">
                <a:solidFill>
                  <a:schemeClr val="bg2">
                    <a:lumMod val="50000"/>
                  </a:schemeClr>
                </a:solidFill>
              </a:rPr>
              <a:t>Personne </a:t>
            </a:r>
            <a:r>
              <a:rPr lang="fr-FR" sz="3600" b="1" dirty="0" smtClean="0">
                <a:solidFill>
                  <a:schemeClr val="bg2">
                    <a:lumMod val="50000"/>
                  </a:schemeClr>
                </a:solidFill>
              </a:rPr>
              <a:t>responsable du traitement des doublons </a:t>
            </a:r>
            <a:r>
              <a:rPr lang="fr-FR" sz="3600" dirty="0" smtClean="0">
                <a:solidFill>
                  <a:schemeClr val="bg2">
                    <a:lumMod val="50000"/>
                  </a:schemeClr>
                </a:solidFill>
              </a:rPr>
              <a:t>dans son établissement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5580982" y="819494"/>
            <a:ext cx="6342700" cy="4066794"/>
            <a:chOff x="5580982" y="819494"/>
            <a:chExt cx="6342700" cy="406679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1529" y="3264520"/>
              <a:ext cx="1625154" cy="162176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982" y="819494"/>
              <a:ext cx="2232523" cy="222787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779610" y="1047682"/>
              <a:ext cx="6144072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Le dédoublonneur a un</a:t>
              </a:r>
              <a:r>
                <a:rPr lang="fr-FR" sz="2000" b="1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fr-FR" sz="2800" b="1" dirty="0">
                  <a:solidFill>
                    <a:srgbClr val="BBD8A7"/>
                  </a:solidFill>
                </a:rPr>
                <a:t>login spécifique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(&lt;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ILN&gt;DED&lt;XXX&gt;)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just"/>
              <a:endParaRPr lang="fr-FR" sz="20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Ce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login est à demander par </a:t>
              </a:r>
              <a:r>
                <a:rPr lang="fr-FR" sz="2800" b="1" dirty="0" smtClean="0">
                  <a:solidFill>
                    <a:srgbClr val="BBD8A7"/>
                  </a:solidFill>
                </a:rPr>
                <a:t>le coordinateur. 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(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guichet 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d’assistance &gt; </a:t>
              </a:r>
              <a:r>
                <a:rPr lang="fr-FR" sz="2000" i="1" dirty="0" err="1">
                  <a:solidFill>
                    <a:schemeClr val="bg2">
                      <a:lumMod val="50000"/>
                    </a:schemeClr>
                  </a:solidFill>
                </a:rPr>
                <a:t>Sudoc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 espace pro &gt; domaine "Administration des utilisateurs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")</a:t>
              </a:r>
            </a:p>
            <a:p>
              <a:endParaRPr lang="fr-FR" sz="20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just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Avec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ce login, le dédoublonneur peut </a:t>
              </a:r>
              <a:r>
                <a:rPr lang="fr-FR" sz="2800" b="1" dirty="0">
                  <a:solidFill>
                    <a:srgbClr val="BBD8A7"/>
                  </a:solidFill>
                </a:rPr>
                <a:t>ajouter la zone 024</a:t>
              </a:r>
              <a:r>
                <a:rPr lang="fr-FR" sz="2800" b="1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qui signale une fusion à venir, avec le choix de la notice 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préférée.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oupe 3"/>
          <p:cNvGrpSpPr/>
          <p:nvPr/>
        </p:nvGrpSpPr>
        <p:grpSpPr>
          <a:xfrm>
            <a:off x="1308515" y="5228019"/>
            <a:ext cx="9635930" cy="1597227"/>
            <a:chOff x="1399420" y="5646845"/>
            <a:chExt cx="8633377" cy="1597227"/>
          </a:xfrm>
        </p:grpSpPr>
        <p:pic>
          <p:nvPicPr>
            <p:cNvPr id="9" name="Imag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9420" y="5883962"/>
              <a:ext cx="1608732" cy="1360110"/>
            </a:xfrm>
            <a:prstGeom prst="rect">
              <a:avLst/>
            </a:prstGeom>
          </p:spPr>
        </p:pic>
        <p:sp>
          <p:nvSpPr>
            <p:cNvPr id="18" name="Espace réservé du contenu 2"/>
            <p:cNvSpPr txBox="1">
              <a:spLocks/>
            </p:cNvSpPr>
            <p:nvPr/>
          </p:nvSpPr>
          <p:spPr>
            <a:xfrm>
              <a:off x="2971498" y="5646845"/>
              <a:ext cx="7061299" cy="159722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fr-FR" sz="2400" dirty="0" smtClean="0">
                  <a:solidFill>
                    <a:schemeClr val="bg2">
                      <a:lumMod val="50000"/>
                    </a:schemeClr>
                  </a:solidFill>
                </a:rPr>
                <a:t>Le dédoublonneur </a:t>
              </a:r>
              <a:r>
                <a:rPr lang="fr-FR" sz="2400" b="1" u="sng" dirty="0" smtClean="0">
                  <a:solidFill>
                    <a:schemeClr val="bg2">
                      <a:lumMod val="50000"/>
                    </a:schemeClr>
                  </a:solidFill>
                </a:rPr>
                <a:t>ne traite pas </a:t>
              </a:r>
              <a:r>
                <a:rPr lang="fr-FR" sz="2400" dirty="0" smtClean="0">
                  <a:solidFill>
                    <a:schemeClr val="bg2">
                      <a:lumMod val="50000"/>
                    </a:schemeClr>
                  </a:solidFill>
                </a:rPr>
                <a:t>:</a:t>
              </a:r>
            </a:p>
            <a:p>
              <a:pPr marL="0" indent="0" algn="just">
                <a:spcBef>
                  <a:spcPts val="0"/>
                </a:spcBef>
                <a:buFont typeface="Arial" panose="020B0604020202020204" pitchFamily="34" charset="0"/>
                <a:buNone/>
              </a:pPr>
              <a:endParaRPr lang="fr-FR" sz="6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0" indent="0" algn="just">
                <a:spcBef>
                  <a:spcPts val="0"/>
                </a:spcBef>
                <a:buNone/>
              </a:pP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&gt; Les doublons d'autorité 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 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traités par le Correspondant Autorités</a:t>
              </a:r>
            </a:p>
            <a:p>
              <a:pPr marL="0" indent="0" algn="just">
                <a:spcBef>
                  <a:spcPts val="0"/>
                </a:spcBef>
                <a:buNone/>
              </a:pP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&gt; Les notices sous lesquelles </a:t>
              </a:r>
              <a:r>
                <a:rPr lang="fr-FR" sz="2000" dirty="0">
                  <a:solidFill>
                    <a:schemeClr val="bg2">
                      <a:lumMod val="50000"/>
                    </a:schemeClr>
                  </a:solidFill>
                </a:rPr>
                <a:t>son établissement n’est pas 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localisé</a:t>
              </a:r>
            </a:p>
            <a:p>
              <a:pPr marL="0" indent="0" algn="just">
                <a:spcBef>
                  <a:spcPts val="0"/>
                </a:spcBef>
                <a:buNone/>
              </a:pP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&gt; Les doublons de ressources continues 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 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traités </a:t>
              </a:r>
              <a:r>
                <a:rPr lang="fr-FR" sz="2000" dirty="0">
                  <a:solidFill>
                    <a:schemeClr val="bg2">
                      <a:lumMod val="50000"/>
                    </a:schemeClr>
                  </a:solidFill>
                </a:rPr>
                <a:t>par le responsable 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CR, sauf </a:t>
              </a:r>
              <a:r>
                <a:rPr lang="fr-FR" sz="2000" dirty="0">
                  <a:solidFill>
                    <a:schemeClr val="bg2">
                      <a:lumMod val="50000"/>
                    </a:schemeClr>
                  </a:solidFill>
                </a:rPr>
                <a:t>dans certains cas, décrits dans le </a:t>
              </a:r>
              <a:r>
                <a:rPr lang="fr-FR" sz="2000" dirty="0">
                  <a:solidFill>
                    <a:schemeClr val="bg2">
                      <a:lumMod val="50000"/>
                    </a:schemeClr>
                  </a:solidFill>
                  <a:hlinkClick r:id="rId8"/>
                </a:rPr>
                <a:t>GM </a:t>
              </a:r>
              <a:r>
                <a:rPr lang="fr-FR" sz="2000" dirty="0">
                  <a:solidFill>
                    <a:schemeClr val="bg2">
                      <a:lumMod val="50000"/>
                    </a:schemeClr>
                  </a:solidFill>
                </a:rPr>
                <a:t>(rubrique </a:t>
              </a:r>
              <a:r>
                <a:rPr lang="fr-FR" sz="2000" i="1" dirty="0">
                  <a:solidFill>
                    <a:schemeClr val="bg2">
                      <a:lumMod val="50000"/>
                    </a:schemeClr>
                  </a:solidFill>
                </a:rPr>
                <a:t>Qui peut traiter quoi</a:t>
              </a:r>
              <a:r>
                <a:rPr lang="fr-FR" sz="2000" i="1" dirty="0" smtClean="0">
                  <a:solidFill>
                    <a:schemeClr val="bg2">
                      <a:lumMod val="50000"/>
                    </a:schemeClr>
                  </a:solidFill>
                </a:rPr>
                <a:t>?</a:t>
              </a:r>
              <a:r>
                <a:rPr lang="fr-FR" sz="2000" dirty="0" smtClean="0">
                  <a:solidFill>
                    <a:schemeClr val="bg2">
                      <a:lumMod val="50000"/>
                    </a:schemeClr>
                  </a:solidFill>
                </a:rPr>
                <a:t>)</a:t>
              </a:r>
            </a:p>
            <a:p>
              <a:pPr marL="0" indent="0" algn="just">
                <a:spcBef>
                  <a:spcPts val="0"/>
                </a:spcBef>
                <a:buNone/>
              </a:pPr>
              <a:r>
                <a:rPr lang="fr-FR" sz="16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lang="fr-FR" sz="1600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0" indent="0" algn="just">
                <a:spcBef>
                  <a:spcPts val="0"/>
                </a:spcBef>
                <a:buNone/>
              </a:pPr>
              <a:endParaRPr lang="fr-FR" sz="16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22"/>
            <a:ext cx="1947137" cy="2008945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282388" y="219229"/>
            <a:ext cx="1969739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FE185"/>
                </a:solidFill>
                <a:latin typeface="+mn-lt"/>
              </a:rPr>
              <a:t>FOCUS</a:t>
            </a:r>
            <a:endParaRPr lang="fr-FR" sz="4000" b="1" dirty="0">
              <a:solidFill>
                <a:srgbClr val="FFE185"/>
              </a:solidFill>
              <a:latin typeface="+mn-lt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451" y="15798"/>
            <a:ext cx="46577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1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2042858" y="4434539"/>
            <a:ext cx="8294217" cy="12266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28" y="1283856"/>
            <a:ext cx="84391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81700" cy="127635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47909" y="2068239"/>
            <a:ext cx="2592078" cy="2586675"/>
            <a:chOff x="47909" y="2068239"/>
            <a:chExt cx="2592078" cy="2586675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9" y="2068239"/>
              <a:ext cx="2592078" cy="2586675"/>
            </a:xfrm>
            <a:prstGeom prst="rect">
              <a:avLst/>
            </a:prstGeom>
          </p:spPr>
        </p:pic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84256" y="2339397"/>
              <a:ext cx="2119384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28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Vous êtes confrontés à des doublons ?</a:t>
              </a:r>
              <a:endPara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981277" y="3952525"/>
            <a:ext cx="2661015" cy="2782391"/>
            <a:chOff x="1981277" y="3952525"/>
            <a:chExt cx="2661015" cy="2782391"/>
          </a:xfrm>
        </p:grpSpPr>
        <p:grpSp>
          <p:nvGrpSpPr>
            <p:cNvPr id="7" name="Groupe 6"/>
            <p:cNvGrpSpPr/>
            <p:nvPr/>
          </p:nvGrpSpPr>
          <p:grpSpPr>
            <a:xfrm>
              <a:off x="2110209" y="4208111"/>
              <a:ext cx="2532083" cy="2526805"/>
              <a:chOff x="2110209" y="4208111"/>
              <a:chExt cx="2532083" cy="2526805"/>
            </a:xfrm>
          </p:grpSpPr>
          <p:pic>
            <p:nvPicPr>
              <p:cNvPr id="50" name="Image 49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0209" y="4208111"/>
                <a:ext cx="2532083" cy="2526805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2191077" y="4558691"/>
                <a:ext cx="2444749" cy="1938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altLang="fr-FR" b="1" dirty="0" smtClean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Vous devez </a:t>
                </a:r>
                <a:r>
                  <a:rPr lang="fr-FR" altLang="fr-FR" sz="2400" b="1" dirty="0" smtClean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analyser les notices </a:t>
                </a:r>
                <a:r>
                  <a:rPr lang="fr-FR" altLang="fr-FR" b="1" dirty="0" smtClean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soigneusement avant de prendre une décision</a:t>
                </a:r>
                <a:endParaRPr kumimoji="0" lang="fr-FR" altLang="fr-FR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610569" flipV="1">
              <a:off x="1981277" y="3952525"/>
              <a:ext cx="851825" cy="683390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4446176" y="2371923"/>
            <a:ext cx="4958216" cy="4281205"/>
            <a:chOff x="4446176" y="2371923"/>
            <a:chExt cx="4958216" cy="4281205"/>
          </a:xfrm>
        </p:grpSpPr>
        <p:grpSp>
          <p:nvGrpSpPr>
            <p:cNvPr id="10" name="Groupe 9"/>
            <p:cNvGrpSpPr/>
            <p:nvPr/>
          </p:nvGrpSpPr>
          <p:grpSpPr>
            <a:xfrm>
              <a:off x="5114244" y="2371923"/>
              <a:ext cx="4290148" cy="4281205"/>
              <a:chOff x="5114244" y="2371923"/>
              <a:chExt cx="4290148" cy="4281205"/>
            </a:xfrm>
          </p:grpSpPr>
          <p:pic>
            <p:nvPicPr>
              <p:cNvPr id="51" name="Image 50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4244" y="2371923"/>
                <a:ext cx="4290148" cy="4281205"/>
              </a:xfrm>
              <a:prstGeom prst="rect">
                <a:avLst/>
              </a:prstGeom>
            </p:spPr>
          </p:pic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5283917" y="2962767"/>
                <a:ext cx="3950801" cy="30546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Pour cela, il est absolument indispensable d'examiner les notices dans </a:t>
                </a:r>
                <a:r>
                  <a:rPr kumimoji="0" lang="fr-FR" altLang="fr-FR" sz="24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le format de catalogage </a:t>
                </a:r>
                <a:r>
                  <a:rPr kumimoji="0" lang="fr-FR" altLang="fr-F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(</a:t>
                </a:r>
                <a:r>
                  <a:rPr kumimoji="0" lang="fr-FR" altLang="fr-FR" sz="2000" b="1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Arial" panose="020B0604020202020204" pitchFamily="34" charset="0"/>
                  </a:rPr>
                  <a:t>AFF UNM</a:t>
                </a:r>
                <a:r>
                  <a:rPr kumimoji="0" lang="fr-FR" altLang="fr-FR" sz="20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)</a:t>
                </a:r>
                <a:r>
                  <a:rPr kumimoji="0" lang="fr-FR" altLang="fr-FR" sz="2000" b="1" i="0" u="none" strike="noStrike" cap="none" normalizeH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fr-FR" altLang="fr-FR" b="1" i="0" u="none" strike="noStrike" cap="none" normalizeH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dans </a:t>
                </a:r>
                <a:r>
                  <a:rPr kumimoji="0" lang="fr-FR" altLang="fr-FR" b="1" i="0" u="none" strike="noStrike" cap="none" normalizeH="0" dirty="0" err="1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WinIBW</a:t>
                </a:r>
                <a:endParaRPr kumimoji="0" lang="fr-FR" altLang="fr-FR" b="1" i="0" u="none" strike="noStrike" cap="none" normalizeH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altLang="fr-FR" sz="105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fr-FR" sz="160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Les formats d'affichage de type libellé ou ISBD ne retiennent qu'une partie des zones de la notice affichée, pouvant induire des erreurs d'appréciation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altLang="fr-FR" sz="1600" dirty="0" smtClean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graves </a:t>
                </a:r>
                <a:r>
                  <a:rPr kumimoji="0" lang="fr-FR" altLang="fr-FR" sz="160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lors de l'expertise</a:t>
                </a:r>
                <a:r>
                  <a:rPr kumimoji="0" lang="fr-FR" altLang="fr-FR" sz="1600" u="none" strike="noStrike" cap="none" normalizeH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</a:rPr>
                  <a:t> !</a:t>
                </a:r>
                <a:endParaRPr kumimoji="0" lang="fr-FR" altLang="fr-FR" sz="160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9193148" flipV="1">
              <a:off x="4446176" y="4812634"/>
              <a:ext cx="851825" cy="683390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9050193" y="331231"/>
            <a:ext cx="3079478" cy="3632762"/>
            <a:chOff x="8912355" y="309841"/>
            <a:chExt cx="3079478" cy="363276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3982">
              <a:off x="10891499" y="309841"/>
              <a:ext cx="1100334" cy="1205366"/>
            </a:xfrm>
            <a:prstGeom prst="rect">
              <a:avLst/>
            </a:prstGeom>
          </p:spPr>
        </p:pic>
        <p:grpSp>
          <p:nvGrpSpPr>
            <p:cNvPr id="12" name="Groupe 11"/>
            <p:cNvGrpSpPr/>
            <p:nvPr/>
          </p:nvGrpSpPr>
          <p:grpSpPr>
            <a:xfrm>
              <a:off x="8912355" y="1219534"/>
              <a:ext cx="3042779" cy="2723069"/>
              <a:chOff x="8912355" y="1219534"/>
              <a:chExt cx="3042779" cy="2723069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9052232" y="1219534"/>
                <a:ext cx="2902902" cy="2536145"/>
                <a:chOff x="9052232" y="1219534"/>
                <a:chExt cx="2902902" cy="2536145"/>
              </a:xfrm>
            </p:grpSpPr>
            <p:pic>
              <p:nvPicPr>
                <p:cNvPr id="53" name="Image 52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99368" y="1219534"/>
                  <a:ext cx="2541443" cy="2536145"/>
                </a:xfrm>
                <a:prstGeom prst="rect">
                  <a:avLst/>
                </a:prstGeom>
              </p:spPr>
            </p:pic>
            <p:sp>
              <p:nvSpPr>
                <p:cNvPr id="47" name="Rectangle 46"/>
                <p:cNvSpPr>
                  <a:spLocks noChangeArrowheads="1"/>
                </p:cNvSpPr>
                <p:nvPr/>
              </p:nvSpPr>
              <p:spPr bwMode="auto">
                <a:xfrm>
                  <a:off x="9052232" y="1706841"/>
                  <a:ext cx="2902902" cy="15696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altLang="fr-FR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latin typeface="Arial" panose="020B0604020202020204" pitchFamily="34" charset="0"/>
                    </a:rPr>
                    <a:t>Vous pourrez alors décider de </a:t>
                  </a:r>
                  <a:r>
                    <a:rPr kumimoji="0" lang="fr-FR" altLang="fr-FR" sz="2400" b="1" i="0" u="none" strike="noStrike" cap="none" normalizeH="0" baseline="0" dirty="0" err="1" smtClean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latin typeface="Arial" panose="020B0604020202020204" pitchFamily="34" charset="0"/>
                    </a:rPr>
                    <a:t>dédoublonner</a:t>
                  </a:r>
                  <a:r>
                    <a:rPr kumimoji="0" lang="fr-FR" altLang="fr-FR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latin typeface="Arial" panose="020B0604020202020204" pitchFamily="34" charset="0"/>
                    </a:rPr>
                    <a:t> 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altLang="fr-FR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latin typeface="Arial" panose="020B0604020202020204" pitchFamily="34" charset="0"/>
                    </a:rPr>
                    <a:t>(ou pas) !</a:t>
                  </a:r>
                </a:p>
              </p:txBody>
            </p:sp>
          </p:grpSp>
          <p:pic>
            <p:nvPicPr>
              <p:cNvPr id="54" name="Image 53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68" t="46269" r="77469" b="31921"/>
              <a:stretch/>
            </p:blipFill>
            <p:spPr>
              <a:xfrm rot="18482292" flipV="1">
                <a:off x="8828137" y="3174996"/>
                <a:ext cx="851825" cy="683390"/>
              </a:xfrm>
              <a:prstGeom prst="rect">
                <a:avLst/>
              </a:prstGeom>
            </p:spPr>
          </p:pic>
        </p:grpSp>
      </p:grp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1005299" y="1059785"/>
            <a:ext cx="6343653" cy="1044776"/>
          </a:xfrm>
          <a:prstGeom prst="rect">
            <a:avLst/>
          </a:prstGeom>
        </p:spPr>
      </p:pic>
      <p:sp>
        <p:nvSpPr>
          <p:cNvPr id="56" name="Espace réservé du contenu 2"/>
          <p:cNvSpPr>
            <a:spLocks noGrp="1"/>
          </p:cNvSpPr>
          <p:nvPr>
            <p:ph idx="1"/>
          </p:nvPr>
        </p:nvSpPr>
        <p:spPr>
          <a:xfrm>
            <a:off x="397563" y="1225753"/>
            <a:ext cx="7080250" cy="7368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chemeClr val="bg1"/>
                </a:solidFill>
              </a:rPr>
              <a:t>Méthode et principes généraux</a:t>
            </a:r>
            <a:endParaRPr lang="fr-FR" sz="2400" b="1" dirty="0">
              <a:solidFill>
                <a:schemeClr val="bg1"/>
              </a:solidFill>
              <a:latin typeface="Cheveuxdange" panose="02000603000000000000" pitchFamily="2" charset="0"/>
              <a:ea typeface="Cheveuxdang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b="3674"/>
          <a:stretch/>
        </p:blipFill>
        <p:spPr>
          <a:xfrm>
            <a:off x="0" y="0"/>
            <a:ext cx="5853090" cy="146729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/>
          <a:srcRect l="1932" t="11421" b="4919"/>
          <a:stretch/>
        </p:blipFill>
        <p:spPr>
          <a:xfrm>
            <a:off x="1041989" y="1375141"/>
            <a:ext cx="7443567" cy="152400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/>
          <a:srcRect l="4228" t="10601" b="4451"/>
          <a:stretch/>
        </p:blipFill>
        <p:spPr>
          <a:xfrm>
            <a:off x="2204484" y="2746745"/>
            <a:ext cx="5550195" cy="158140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/>
          <a:srcRect l="1405" t="8190" b="404"/>
          <a:stretch/>
        </p:blipFill>
        <p:spPr>
          <a:xfrm>
            <a:off x="3494567" y="4147665"/>
            <a:ext cx="7591648" cy="155208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/>
          <a:srcRect l="4266" t="14735" b="6222"/>
          <a:stretch/>
        </p:blipFill>
        <p:spPr>
          <a:xfrm>
            <a:off x="4954773" y="5330456"/>
            <a:ext cx="5470434" cy="15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5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1700" cy="12763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56" y="983284"/>
            <a:ext cx="1077752" cy="108536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805050" y="929493"/>
            <a:ext cx="7665458" cy="1567088"/>
          </a:xfrm>
          <a:prstGeom prst="rect">
            <a:avLst/>
          </a:prstGeom>
        </p:spPr>
      </p:pic>
      <p:sp>
        <p:nvSpPr>
          <p:cNvPr id="22" name="Espace réservé du contenu 2"/>
          <p:cNvSpPr>
            <a:spLocks noGrp="1"/>
          </p:cNvSpPr>
          <p:nvPr>
            <p:ph idx="1"/>
          </p:nvPr>
        </p:nvSpPr>
        <p:spPr>
          <a:xfrm>
            <a:off x="981763" y="1095461"/>
            <a:ext cx="7080250" cy="7368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chemeClr val="bg1"/>
                </a:solidFill>
              </a:rPr>
              <a:t>Principales zones à vérifier et à confronter </a:t>
            </a:r>
            <a:r>
              <a:rPr lang="fr-FR" sz="3200" b="1" dirty="0">
                <a:solidFill>
                  <a:schemeClr val="bg1"/>
                </a:solidFill>
              </a:rPr>
              <a:t>lors de suspicion de </a:t>
            </a:r>
            <a:r>
              <a:rPr lang="fr-FR" sz="3200" b="1" dirty="0" smtClean="0">
                <a:solidFill>
                  <a:schemeClr val="bg1"/>
                </a:solidFill>
              </a:rPr>
              <a:t>doublons</a:t>
            </a:r>
            <a:endParaRPr lang="fr-FR" sz="2400" b="1" dirty="0">
              <a:solidFill>
                <a:schemeClr val="bg1"/>
              </a:solidFill>
              <a:latin typeface="Cheveuxdange" panose="02000603000000000000" pitchFamily="2" charset="0"/>
              <a:ea typeface="Cheveuxdange" panose="02000603000000000000" pitchFamily="2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19596" y="2538799"/>
            <a:ext cx="2888380" cy="1904518"/>
            <a:chOff x="178769" y="1981656"/>
            <a:chExt cx="2888380" cy="1904518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76" y="1981656"/>
              <a:ext cx="818500" cy="81679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78769" y="2254958"/>
              <a:ext cx="2888380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Zone </a:t>
              </a:r>
              <a:r>
                <a:rPr lang="fr-FR" sz="28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008</a:t>
              </a:r>
            </a:p>
            <a:p>
              <a:pPr algn="ctr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Type de document </a:t>
              </a:r>
              <a:r>
                <a:rPr lang="fr-FR" sz="16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… parce qu'une même œuvre peut être sous une forme différente !</a:t>
              </a:r>
              <a:endParaRPr lang="fr-FR" sz="2000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5106216" y="2305668"/>
            <a:ext cx="3326043" cy="1148632"/>
            <a:chOff x="5102620" y="2476723"/>
            <a:chExt cx="3326043" cy="1148632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620" y="2476723"/>
              <a:ext cx="818500" cy="81679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252537" y="2732803"/>
              <a:ext cx="3176126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Zones 100/210/214 </a:t>
              </a:r>
              <a:endParaRPr lang="fr-FR" sz="2400" b="1" dirty="0" smtClean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  <a:p>
              <a:pPr algn="ctr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Dates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de publication</a:t>
              </a: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276469" y="3661249"/>
            <a:ext cx="3360087" cy="1441812"/>
            <a:chOff x="2697185" y="2819533"/>
            <a:chExt cx="3360087" cy="1441812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242" y="2819533"/>
              <a:ext cx="818500" cy="81679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697185" y="3091794"/>
              <a:ext cx="3360087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Zones 01X</a:t>
              </a:r>
            </a:p>
            <a:p>
              <a:pPr algn="ctr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Numéros d'identification</a:t>
              </a:r>
            </a:p>
            <a:p>
              <a:pPr algn="ctr"/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(ISBN, DOI…)</a:t>
              </a:r>
              <a:endParaRPr lang="fr-FR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8582176" y="3178381"/>
            <a:ext cx="3263900" cy="1537803"/>
            <a:chOff x="8416138" y="2476723"/>
            <a:chExt cx="3263900" cy="1537803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958" y="2476723"/>
              <a:ext cx="818500" cy="81679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8416138" y="2752642"/>
              <a:ext cx="326390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Sous-zone 105$b 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  <a:p>
              <a:pPr algn="ctr"/>
              <a:r>
                <a:rPr lang="fr-FR" sz="16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… la valeur enregistrée est déterminante, notamment dans </a:t>
              </a:r>
              <a:r>
                <a:rPr lang="fr-FR" sz="1600" b="1" dirty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le cas des thèses !</a:t>
              </a: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1480765" y="5235187"/>
            <a:ext cx="3960079" cy="1386180"/>
            <a:chOff x="4983507" y="3935622"/>
            <a:chExt cx="3960079" cy="138618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3507" y="3935622"/>
              <a:ext cx="818500" cy="81679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160627" y="4183029"/>
              <a:ext cx="3782959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Zones </a:t>
              </a:r>
              <a:r>
                <a:rPr lang="fr-FR" sz="28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200$f/200$g/7XX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  <a:p>
              <a:pPr algn="ctr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Mentions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de 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responsabilité </a:t>
              </a:r>
            </a:p>
            <a:p>
              <a:pPr algn="ctr"/>
              <a:r>
                <a:rPr lang="fr-FR" sz="16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(auteurs, directeurs de publication…)</a:t>
              </a:r>
              <a:endParaRPr lang="fr-FR" sz="1600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7101140" y="4945175"/>
            <a:ext cx="3005951" cy="1411658"/>
            <a:chOff x="8324939" y="5241008"/>
            <a:chExt cx="3005951" cy="1411658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558" y="5241008"/>
              <a:ext cx="818500" cy="81679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324939" y="5513893"/>
              <a:ext cx="3005951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Zone 215 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  <a:p>
              <a:pPr algn="ctr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Collation </a:t>
              </a:r>
            </a:p>
            <a:p>
              <a:pPr algn="ctr"/>
              <a:r>
                <a:rPr lang="fr-FR" sz="16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(nombre de volumes, de pages…)</a:t>
              </a:r>
              <a:endParaRPr lang="fr-FR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</p:txBody>
        </p:sp>
      </p:grp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805050" y="935767"/>
            <a:ext cx="7665458" cy="1567088"/>
          </a:xfrm>
          <a:prstGeom prst="rect">
            <a:avLst/>
          </a:prstGeom>
        </p:spPr>
      </p:pic>
      <p:sp>
        <p:nvSpPr>
          <p:cNvPr id="45" name="Espace réservé du contenu 2"/>
          <p:cNvSpPr txBox="1">
            <a:spLocks/>
          </p:cNvSpPr>
          <p:nvPr/>
        </p:nvSpPr>
        <p:spPr>
          <a:xfrm>
            <a:off x="981763" y="1101735"/>
            <a:ext cx="7080250" cy="736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b="1" smtClean="0">
                <a:solidFill>
                  <a:schemeClr val="bg1"/>
                </a:solidFill>
              </a:rPr>
              <a:t>Principales zones à vérifier et à confronter lors de suspicion de doublons</a:t>
            </a:r>
            <a:endParaRPr lang="fr-FR" sz="2400" b="1" dirty="0">
              <a:solidFill>
                <a:schemeClr val="bg1"/>
              </a:solidFill>
              <a:latin typeface="Cheveuxdange" panose="02000603000000000000" pitchFamily="2" charset="0"/>
              <a:ea typeface="Cheveuxdang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 1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45" y="211671"/>
            <a:ext cx="1382292" cy="116578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5994400" y="183090"/>
            <a:ext cx="2317750" cy="1038450"/>
          </a:xfrm>
          <a:prstGeom prst="rect">
            <a:avLst/>
          </a:prstGeom>
        </p:spPr>
      </p:pic>
      <p:sp>
        <p:nvSpPr>
          <p:cNvPr id="22" name="Espace réservé du contenu 2"/>
          <p:cNvSpPr>
            <a:spLocks noGrp="1"/>
          </p:cNvSpPr>
          <p:nvPr>
            <p:ph idx="1"/>
          </p:nvPr>
        </p:nvSpPr>
        <p:spPr>
          <a:xfrm>
            <a:off x="5810249" y="333904"/>
            <a:ext cx="2588313" cy="7368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solidFill>
                  <a:schemeClr val="bg1"/>
                </a:solidFill>
              </a:rPr>
              <a:t>EXEMPLE</a:t>
            </a:r>
            <a:endParaRPr lang="fr-FR" sz="2400" b="1" dirty="0">
              <a:solidFill>
                <a:schemeClr val="bg1"/>
              </a:solidFill>
              <a:latin typeface="Cheveuxdange" panose="02000603000000000000" pitchFamily="2" charset="0"/>
              <a:ea typeface="Cheveuxdange" panose="02000603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26" y="1402514"/>
            <a:ext cx="4350274" cy="49911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317" y="1316852"/>
            <a:ext cx="5095875" cy="5076825"/>
          </a:xfrm>
          <a:prstGeom prst="rect">
            <a:avLst/>
          </a:prstGeom>
        </p:spPr>
      </p:pic>
      <p:sp>
        <p:nvSpPr>
          <p:cNvPr id="54" name="Arrondir un rectangle avec un coin diagonal 53"/>
          <p:cNvSpPr/>
          <p:nvPr/>
        </p:nvSpPr>
        <p:spPr>
          <a:xfrm>
            <a:off x="6878241" y="2164902"/>
            <a:ext cx="643576" cy="184298"/>
          </a:xfrm>
          <a:prstGeom prst="round2Diag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3047981" y="1622988"/>
            <a:ext cx="2499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type de document </a:t>
            </a:r>
            <a:r>
              <a:rPr lang="fr-FR" dirty="0" smtClean="0"/>
              <a:t>(008) </a:t>
            </a:r>
          </a:p>
        </p:txBody>
      </p:sp>
      <p:cxnSp>
        <p:nvCxnSpPr>
          <p:cNvPr id="56" name="Connecteur droit 55"/>
          <p:cNvCxnSpPr>
            <a:stCxn id="55" idx="3"/>
            <a:endCxn id="54" idx="2"/>
          </p:cNvCxnSpPr>
          <p:nvPr/>
        </p:nvCxnSpPr>
        <p:spPr>
          <a:xfrm>
            <a:off x="5547858" y="1807654"/>
            <a:ext cx="1330383" cy="4493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rrondir un rectangle avec un coin diagonal 56"/>
          <p:cNvSpPr/>
          <p:nvPr/>
        </p:nvSpPr>
        <p:spPr>
          <a:xfrm>
            <a:off x="305526" y="2094604"/>
            <a:ext cx="740724" cy="222846"/>
          </a:xfrm>
          <a:prstGeom prst="round2Diag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57"/>
          <p:cNvCxnSpPr>
            <a:stCxn id="57" idx="0"/>
            <a:endCxn id="55" idx="1"/>
          </p:cNvCxnSpPr>
          <p:nvPr/>
        </p:nvCxnSpPr>
        <p:spPr>
          <a:xfrm flipV="1">
            <a:off x="1046250" y="1807654"/>
            <a:ext cx="2001731" cy="3983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rrondir un rectangle avec un coin diagonal 63"/>
          <p:cNvSpPr/>
          <p:nvPr/>
        </p:nvSpPr>
        <p:spPr>
          <a:xfrm>
            <a:off x="6841462" y="2603854"/>
            <a:ext cx="1953288" cy="291745"/>
          </a:xfrm>
          <a:prstGeom prst="round2DiagRect">
            <a:avLst/>
          </a:prstGeom>
          <a:noFill/>
          <a:ln w="28575">
            <a:solidFill>
              <a:srgbClr val="FDD3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/>
          <p:cNvSpPr txBox="1"/>
          <p:nvPr/>
        </p:nvSpPr>
        <p:spPr>
          <a:xfrm>
            <a:off x="4254273" y="2380394"/>
            <a:ext cx="1191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/>
                </a:solidFill>
              </a:rPr>
              <a:t>ISBN </a:t>
            </a:r>
            <a:r>
              <a:rPr lang="fr-FR" dirty="0" smtClean="0">
                <a:solidFill>
                  <a:schemeClr val="accent4"/>
                </a:solidFill>
              </a:rPr>
              <a:t>(010)</a:t>
            </a:r>
          </a:p>
        </p:txBody>
      </p:sp>
      <p:cxnSp>
        <p:nvCxnSpPr>
          <p:cNvPr id="66" name="Connecteur droit 65"/>
          <p:cNvCxnSpPr>
            <a:stCxn id="65" idx="3"/>
            <a:endCxn id="64" idx="2"/>
          </p:cNvCxnSpPr>
          <p:nvPr/>
        </p:nvCxnSpPr>
        <p:spPr>
          <a:xfrm>
            <a:off x="5445340" y="2565060"/>
            <a:ext cx="1396122" cy="184667"/>
          </a:xfrm>
          <a:prstGeom prst="line">
            <a:avLst/>
          </a:prstGeom>
          <a:ln w="19050">
            <a:solidFill>
              <a:srgbClr val="FDD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>
            <a:stCxn id="77" idx="0"/>
            <a:endCxn id="65" idx="1"/>
          </p:cNvCxnSpPr>
          <p:nvPr/>
        </p:nvCxnSpPr>
        <p:spPr>
          <a:xfrm flipV="1">
            <a:off x="2489200" y="2565060"/>
            <a:ext cx="1765073" cy="61140"/>
          </a:xfrm>
          <a:prstGeom prst="line">
            <a:avLst/>
          </a:prstGeom>
          <a:ln w="19050">
            <a:solidFill>
              <a:srgbClr val="FDD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Arrondir un rectangle avec un coin diagonal 76"/>
          <p:cNvSpPr/>
          <p:nvPr/>
        </p:nvSpPr>
        <p:spPr>
          <a:xfrm>
            <a:off x="306848" y="2533867"/>
            <a:ext cx="2182352" cy="184666"/>
          </a:xfrm>
          <a:prstGeom prst="round2DiagRect">
            <a:avLst/>
          </a:prstGeom>
          <a:noFill/>
          <a:ln w="28575">
            <a:solidFill>
              <a:srgbClr val="FDD3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Arrondir un rectangle avec un coin diagonal 81"/>
          <p:cNvSpPr/>
          <p:nvPr/>
        </p:nvSpPr>
        <p:spPr>
          <a:xfrm>
            <a:off x="306848" y="3148696"/>
            <a:ext cx="1162493" cy="170121"/>
          </a:xfrm>
          <a:prstGeom prst="round2Diag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Arrondir un rectangle avec un coin diagonal 82"/>
          <p:cNvSpPr/>
          <p:nvPr/>
        </p:nvSpPr>
        <p:spPr>
          <a:xfrm>
            <a:off x="296286" y="4465515"/>
            <a:ext cx="2999363" cy="165681"/>
          </a:xfrm>
          <a:prstGeom prst="round2Diag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2798320" y="3511170"/>
            <a:ext cx="34737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50000"/>
                  </a:schemeClr>
                </a:solidFill>
              </a:rPr>
              <a:t>date de publication </a:t>
            </a:r>
            <a:r>
              <a:rPr lang="fr-FR" dirty="0" smtClean="0">
                <a:solidFill>
                  <a:schemeClr val="accent4">
                    <a:lumMod val="50000"/>
                  </a:schemeClr>
                </a:solidFill>
              </a:rPr>
              <a:t>(100/210/214)</a:t>
            </a:r>
          </a:p>
        </p:txBody>
      </p:sp>
      <p:cxnSp>
        <p:nvCxnSpPr>
          <p:cNvPr id="85" name="Connecteur droit 84"/>
          <p:cNvCxnSpPr>
            <a:stCxn id="82" idx="0"/>
            <a:endCxn id="84" idx="1"/>
          </p:cNvCxnSpPr>
          <p:nvPr/>
        </p:nvCxnSpPr>
        <p:spPr>
          <a:xfrm>
            <a:off x="1469341" y="3233757"/>
            <a:ext cx="1328979" cy="46207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/>
          <p:cNvCxnSpPr>
            <a:stCxn id="83" idx="3"/>
            <a:endCxn id="84" idx="1"/>
          </p:cNvCxnSpPr>
          <p:nvPr/>
        </p:nvCxnSpPr>
        <p:spPr>
          <a:xfrm flipV="1">
            <a:off x="1795968" y="3695836"/>
            <a:ext cx="1002352" cy="76967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Arrondir un rectangle avec un coin diagonal 87"/>
          <p:cNvSpPr/>
          <p:nvPr/>
        </p:nvSpPr>
        <p:spPr>
          <a:xfrm>
            <a:off x="6812468" y="4452804"/>
            <a:ext cx="2999363" cy="165681"/>
          </a:xfrm>
          <a:prstGeom prst="round2Diag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Arrondir un rectangle avec un coin diagonal 88"/>
          <p:cNvSpPr/>
          <p:nvPr/>
        </p:nvSpPr>
        <p:spPr>
          <a:xfrm>
            <a:off x="6841659" y="3169408"/>
            <a:ext cx="886291" cy="149410"/>
          </a:xfrm>
          <a:prstGeom prst="round2Diag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/>
          <p:cNvCxnSpPr>
            <a:stCxn id="84" idx="3"/>
            <a:endCxn id="89" idx="2"/>
          </p:cNvCxnSpPr>
          <p:nvPr/>
        </p:nvCxnSpPr>
        <p:spPr>
          <a:xfrm flipV="1">
            <a:off x="6272063" y="3244113"/>
            <a:ext cx="569596" cy="45172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>
            <a:stCxn id="84" idx="3"/>
            <a:endCxn id="88" idx="2"/>
          </p:cNvCxnSpPr>
          <p:nvPr/>
        </p:nvCxnSpPr>
        <p:spPr>
          <a:xfrm>
            <a:off x="6272063" y="3695836"/>
            <a:ext cx="540405" cy="83980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Arrondir un rectangle avec un coin diagonal 112"/>
          <p:cNvSpPr/>
          <p:nvPr/>
        </p:nvSpPr>
        <p:spPr>
          <a:xfrm>
            <a:off x="3691470" y="4302903"/>
            <a:ext cx="886880" cy="175312"/>
          </a:xfrm>
          <a:prstGeom prst="round2Diag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ZoneTexte 113"/>
          <p:cNvSpPr txBox="1"/>
          <p:nvPr/>
        </p:nvSpPr>
        <p:spPr>
          <a:xfrm>
            <a:off x="3214768" y="5209459"/>
            <a:ext cx="40509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m</a:t>
            </a:r>
            <a:r>
              <a:rPr lang="fr-FR" b="1" dirty="0" smtClean="0">
                <a:solidFill>
                  <a:srgbClr val="7030A0"/>
                </a:solidFill>
              </a:rPr>
              <a:t>entions de responsabilité </a:t>
            </a:r>
            <a:r>
              <a:rPr lang="fr-FR" dirty="0" smtClean="0">
                <a:solidFill>
                  <a:srgbClr val="7030A0"/>
                </a:solidFill>
              </a:rPr>
              <a:t>(200/7XX)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115" name="Connecteur droit 114"/>
          <p:cNvCxnSpPr>
            <a:stCxn id="113" idx="0"/>
            <a:endCxn id="114" idx="0"/>
          </p:cNvCxnSpPr>
          <p:nvPr/>
        </p:nvCxnSpPr>
        <p:spPr>
          <a:xfrm>
            <a:off x="4578350" y="4390559"/>
            <a:ext cx="661911" cy="81890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/>
          <p:cNvCxnSpPr>
            <a:stCxn id="123" idx="1"/>
            <a:endCxn id="114" idx="0"/>
          </p:cNvCxnSpPr>
          <p:nvPr/>
        </p:nvCxnSpPr>
        <p:spPr>
          <a:xfrm flipH="1">
            <a:off x="5240261" y="4478215"/>
            <a:ext cx="5430840" cy="7312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Arrondir un rectangle avec un coin diagonal 122"/>
          <p:cNvSpPr/>
          <p:nvPr/>
        </p:nvSpPr>
        <p:spPr>
          <a:xfrm>
            <a:off x="10227661" y="4302903"/>
            <a:ext cx="886880" cy="175312"/>
          </a:xfrm>
          <a:prstGeom prst="round2Diag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Arrondir un rectangle avec un coin diagonal 127"/>
          <p:cNvSpPr/>
          <p:nvPr/>
        </p:nvSpPr>
        <p:spPr>
          <a:xfrm>
            <a:off x="305525" y="5897235"/>
            <a:ext cx="2793565" cy="173277"/>
          </a:xfrm>
          <a:prstGeom prst="round2Diag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Arrondir un rectangle avec un coin diagonal 128"/>
          <p:cNvSpPr/>
          <p:nvPr/>
        </p:nvSpPr>
        <p:spPr>
          <a:xfrm>
            <a:off x="6781777" y="5886520"/>
            <a:ext cx="4070373" cy="183992"/>
          </a:xfrm>
          <a:prstGeom prst="round2Diag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0" name="Connecteur droit 129"/>
          <p:cNvCxnSpPr>
            <a:stCxn id="114" idx="2"/>
            <a:endCxn id="128" idx="3"/>
          </p:cNvCxnSpPr>
          <p:nvPr/>
        </p:nvCxnSpPr>
        <p:spPr>
          <a:xfrm flipH="1">
            <a:off x="1702308" y="5578791"/>
            <a:ext cx="3537953" cy="3184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>
            <a:stCxn id="129" idx="2"/>
            <a:endCxn id="114" idx="2"/>
          </p:cNvCxnSpPr>
          <p:nvPr/>
        </p:nvCxnSpPr>
        <p:spPr>
          <a:xfrm flipH="1" flipV="1">
            <a:off x="5240261" y="5578791"/>
            <a:ext cx="1541516" cy="39972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Arrondir un rectangle avec un coin diagonal 151"/>
          <p:cNvSpPr/>
          <p:nvPr/>
        </p:nvSpPr>
        <p:spPr>
          <a:xfrm>
            <a:off x="296287" y="4618278"/>
            <a:ext cx="2192914" cy="165681"/>
          </a:xfrm>
          <a:prstGeom prst="round2Diag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Arrondir un rectangle avec un coin diagonal 152"/>
          <p:cNvSpPr/>
          <p:nvPr/>
        </p:nvSpPr>
        <p:spPr>
          <a:xfrm>
            <a:off x="6833108" y="4623300"/>
            <a:ext cx="1898142" cy="160659"/>
          </a:xfrm>
          <a:prstGeom prst="round2Diag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ZoneTexte 153"/>
          <p:cNvSpPr txBox="1"/>
          <p:nvPr/>
        </p:nvSpPr>
        <p:spPr>
          <a:xfrm>
            <a:off x="4878705" y="4427080"/>
            <a:ext cx="16216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c</a:t>
            </a:r>
            <a:r>
              <a:rPr lang="fr-FR" b="1" dirty="0" smtClean="0">
                <a:solidFill>
                  <a:srgbClr val="C00000"/>
                </a:solidFill>
              </a:rPr>
              <a:t>ollation </a:t>
            </a:r>
            <a:r>
              <a:rPr lang="fr-FR" dirty="0" smtClean="0">
                <a:solidFill>
                  <a:srgbClr val="C00000"/>
                </a:solidFill>
              </a:rPr>
              <a:t>(215)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155" name="Connecteur droit 154"/>
          <p:cNvCxnSpPr>
            <a:stCxn id="152" idx="0"/>
            <a:endCxn id="154" idx="1"/>
          </p:cNvCxnSpPr>
          <p:nvPr/>
        </p:nvCxnSpPr>
        <p:spPr>
          <a:xfrm flipV="1">
            <a:off x="2489201" y="4611746"/>
            <a:ext cx="2389504" cy="8937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/>
          <p:cNvCxnSpPr>
            <a:stCxn id="154" idx="3"/>
            <a:endCxn id="153" idx="2"/>
          </p:cNvCxnSpPr>
          <p:nvPr/>
        </p:nvCxnSpPr>
        <p:spPr>
          <a:xfrm>
            <a:off x="6500314" y="4611746"/>
            <a:ext cx="332794" cy="9188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9817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7" grpId="0" animBg="1"/>
      <p:bldP spid="64" grpId="0" animBg="1"/>
      <p:bldP spid="65" grpId="0" animBg="1"/>
      <p:bldP spid="77" grpId="0" animBg="1"/>
      <p:bldP spid="82" grpId="0" animBg="1"/>
      <p:bldP spid="83" grpId="0" animBg="1"/>
      <p:bldP spid="84" grpId="0" animBg="1"/>
      <p:bldP spid="88" grpId="0" animBg="1"/>
      <p:bldP spid="89" grpId="0" animBg="1"/>
      <p:bldP spid="113" grpId="0" animBg="1"/>
      <p:bldP spid="114" grpId="0" animBg="1"/>
      <p:bldP spid="123" grpId="0" animBg="1"/>
      <p:bldP spid="128" grpId="0" animBg="1"/>
      <p:bldP spid="129" grpId="0" animBg="1"/>
      <p:bldP spid="152" grpId="0" animBg="1"/>
      <p:bldP spid="153" grpId="0" animBg="1"/>
      <p:bldP spid="1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81700" cy="127635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72"/>
          <a:stretch/>
        </p:blipFill>
        <p:spPr>
          <a:xfrm>
            <a:off x="2542215" y="1962154"/>
            <a:ext cx="9933320" cy="1087603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78326" y="2252196"/>
            <a:ext cx="10714390" cy="718557"/>
          </a:xfrm>
        </p:spPr>
        <p:txBody>
          <a:bodyPr/>
          <a:lstStyle/>
          <a:p>
            <a:pPr marL="0" indent="0">
              <a:buNone/>
            </a:pPr>
            <a:r>
              <a:rPr lang="fr-FR" sz="3200" b="1" dirty="0" smtClean="0">
                <a:solidFill>
                  <a:schemeClr val="bg1"/>
                </a:solidFill>
              </a:rPr>
              <a:t>CAS </a:t>
            </a:r>
            <a:r>
              <a:rPr lang="fr-FR" sz="3200" b="1" dirty="0">
                <a:solidFill>
                  <a:schemeClr val="bg1"/>
                </a:solidFill>
              </a:rPr>
              <a:t>1 </a:t>
            </a:r>
            <a:r>
              <a:rPr lang="fr-FR" b="1" dirty="0" smtClean="0">
                <a:solidFill>
                  <a:schemeClr val="bg1"/>
                </a:solidFill>
              </a:rPr>
              <a:t>: notice </a:t>
            </a:r>
            <a:r>
              <a:rPr lang="fr-FR" b="1" dirty="0">
                <a:solidFill>
                  <a:schemeClr val="bg1"/>
                </a:solidFill>
              </a:rPr>
              <a:t>doublon </a:t>
            </a:r>
            <a:r>
              <a:rPr lang="fr-FR" b="1" dirty="0" smtClean="0">
                <a:solidFill>
                  <a:schemeClr val="bg1"/>
                </a:solidFill>
              </a:rPr>
              <a:t>venant d'être créée par un catalogueur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4"/>
          <p:cNvSpPr txBox="1">
            <a:spLocks/>
          </p:cNvSpPr>
          <p:nvPr/>
        </p:nvSpPr>
        <p:spPr>
          <a:xfrm>
            <a:off x="-132464" y="3295233"/>
            <a:ext cx="3232177" cy="1622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 smtClean="0">
                <a:solidFill>
                  <a:schemeClr val="bg2">
                    <a:lumMod val="50000"/>
                  </a:schemeClr>
                </a:solidFill>
              </a:rPr>
              <a:t>De quel type de doublon s'agit-il ?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3867553" y="3678489"/>
            <a:ext cx="10682249" cy="1382452"/>
            <a:chOff x="3458423" y="3057582"/>
            <a:chExt cx="10682249" cy="1382452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3458423" y="3057582"/>
              <a:ext cx="7350875" cy="1382452"/>
            </a:xfrm>
            <a:prstGeom prst="rect">
              <a:avLst/>
            </a:prstGeom>
          </p:spPr>
        </p:pic>
        <p:sp>
          <p:nvSpPr>
            <p:cNvPr id="12" name="Espace réservé du contenu 4"/>
            <p:cNvSpPr txBox="1">
              <a:spLocks/>
            </p:cNvSpPr>
            <p:nvPr/>
          </p:nvSpPr>
          <p:spPr>
            <a:xfrm>
              <a:off x="3625072" y="3551092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notice candidate doublon en statut B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703181" y="5508954"/>
            <a:ext cx="10766372" cy="1061486"/>
            <a:chOff x="3120254" y="4733198"/>
            <a:chExt cx="10766372" cy="106148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53" b="19896"/>
            <a:stretch/>
          </p:blipFill>
          <p:spPr>
            <a:xfrm>
              <a:off x="3120254" y="4733198"/>
              <a:ext cx="8425356" cy="1061486"/>
            </a:xfrm>
            <a:prstGeom prst="rect">
              <a:avLst/>
            </a:prstGeom>
          </p:spPr>
        </p:pic>
        <p:sp>
          <p:nvSpPr>
            <p:cNvPr id="13" name="Espace réservé du contenu 4"/>
            <p:cNvSpPr txBox="1">
              <a:spLocks/>
            </p:cNvSpPr>
            <p:nvPr/>
          </p:nvSpPr>
          <p:spPr>
            <a:xfrm>
              <a:off x="3371026" y="4992922"/>
              <a:ext cx="10515600" cy="6200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3</a:t>
              </a:r>
              <a:r>
                <a:rPr lang="fr-FR" b="1" dirty="0" smtClean="0">
                  <a:solidFill>
                    <a:schemeClr val="bg1"/>
                  </a:solidFill>
                  <a:latin typeface="Ghiya Strokes" pitchFamily="2" charset="0"/>
                </a:rPr>
                <a:t> </a:t>
              </a:r>
              <a:r>
                <a:rPr lang="fr-FR" b="1" dirty="0" smtClean="0">
                  <a:solidFill>
                    <a:schemeClr val="bg1"/>
                  </a:solidFill>
                </a:rPr>
                <a:t>: notice doublon repérée par un catalogueur</a:t>
              </a: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8599248" flipV="1">
            <a:off x="1956110" y="2654888"/>
            <a:ext cx="911734" cy="73145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20183444" flipV="1">
            <a:off x="2916225" y="3986077"/>
            <a:ext cx="911734" cy="73145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884824" flipV="1">
            <a:off x="1934348" y="5101466"/>
            <a:ext cx="911734" cy="731453"/>
          </a:xfrm>
          <a:prstGeom prst="rect">
            <a:avLst/>
          </a:prstGeom>
        </p:spPr>
      </p:pic>
      <p:sp>
        <p:nvSpPr>
          <p:cNvPr id="23" name="Espace réservé du contenu 4"/>
          <p:cNvSpPr txBox="1">
            <a:spLocks/>
          </p:cNvSpPr>
          <p:nvPr/>
        </p:nvSpPr>
        <p:spPr>
          <a:xfrm>
            <a:off x="864940" y="1163957"/>
            <a:ext cx="11327060" cy="677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Le type de doublon à traiter aura aussi toute son importance !</a:t>
            </a:r>
          </a:p>
        </p:txBody>
      </p:sp>
    </p:spTree>
    <p:extLst>
      <p:ext uri="{BB962C8B-B14F-4D97-AF65-F5344CB8AC3E}">
        <p14:creationId xmlns:p14="http://schemas.microsoft.com/office/powerpoint/2010/main" val="400840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904"/>
            <a:ext cx="11963400" cy="3200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2042858" y="4434539"/>
            <a:ext cx="8294217" cy="12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68" y="5419709"/>
            <a:ext cx="1748100" cy="147793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517" y="2407535"/>
            <a:ext cx="5157587" cy="110710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2600" b="1" dirty="0">
                <a:solidFill>
                  <a:schemeClr val="bg2">
                    <a:lumMod val="50000"/>
                  </a:schemeClr>
                </a:solidFill>
              </a:rPr>
              <a:t>Lors du catalogage courant, à </a:t>
            </a:r>
            <a:r>
              <a:rPr lang="fr-FR" sz="2600" b="1" dirty="0" smtClean="0">
                <a:solidFill>
                  <a:schemeClr val="bg2">
                    <a:lumMod val="50000"/>
                  </a:schemeClr>
                </a:solidFill>
              </a:rPr>
              <a:t>l’enregistrement </a:t>
            </a:r>
            <a:r>
              <a:rPr lang="fr-FR" sz="2600" b="1" dirty="0">
                <a:solidFill>
                  <a:schemeClr val="bg2">
                    <a:lumMod val="50000"/>
                  </a:schemeClr>
                </a:solidFill>
              </a:rPr>
              <a:t>d’une </a:t>
            </a:r>
            <a:r>
              <a:rPr lang="fr-FR" sz="2600" b="1" dirty="0" smtClean="0">
                <a:solidFill>
                  <a:schemeClr val="bg2">
                    <a:lumMod val="50000"/>
                  </a:schemeClr>
                </a:solidFill>
              </a:rPr>
              <a:t>notice, un </a:t>
            </a:r>
            <a:r>
              <a:rPr lang="fr-FR" sz="2600" b="1" dirty="0">
                <a:solidFill>
                  <a:schemeClr val="bg2">
                    <a:lumMod val="50000"/>
                  </a:schemeClr>
                </a:solidFill>
              </a:rPr>
              <a:t>avertissement </a:t>
            </a:r>
            <a:r>
              <a:rPr lang="fr-FR" sz="2600" b="1" dirty="0" smtClean="0">
                <a:solidFill>
                  <a:schemeClr val="bg2">
                    <a:lumMod val="50000"/>
                  </a:schemeClr>
                </a:solidFill>
              </a:rPr>
              <a:t>est émis par </a:t>
            </a:r>
            <a:r>
              <a:rPr lang="fr-FR" sz="2600" b="1" dirty="0" err="1">
                <a:solidFill>
                  <a:schemeClr val="bg2">
                    <a:lumMod val="50000"/>
                  </a:schemeClr>
                </a:solidFill>
              </a:rPr>
              <a:t>WinIBW</a:t>
            </a:r>
            <a:r>
              <a:rPr lang="fr-FR" sz="2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600" b="1" dirty="0" smtClean="0">
                <a:solidFill>
                  <a:schemeClr val="bg2">
                    <a:lumMod val="50000"/>
                  </a:schemeClr>
                </a:solidFill>
              </a:rPr>
              <a:t>dans le cas </a:t>
            </a:r>
            <a:r>
              <a:rPr lang="fr-FR" sz="2600" b="1" dirty="0">
                <a:solidFill>
                  <a:schemeClr val="bg2">
                    <a:lumMod val="50000"/>
                  </a:schemeClr>
                </a:solidFill>
              </a:rPr>
              <a:t>d’un doublon </a:t>
            </a:r>
            <a:r>
              <a:rPr lang="fr-FR" sz="2600" b="1" dirty="0" smtClean="0">
                <a:solidFill>
                  <a:schemeClr val="bg2">
                    <a:lumMod val="50000"/>
                  </a:schemeClr>
                </a:solidFill>
              </a:rPr>
              <a:t>potentiel :</a:t>
            </a:r>
            <a:endParaRPr lang="fr-FR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r="27101"/>
          <a:stretch/>
        </p:blipFill>
        <p:spPr>
          <a:xfrm>
            <a:off x="165382" y="4118602"/>
            <a:ext cx="4952233" cy="116666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72"/>
          <a:stretch/>
        </p:blipFill>
        <p:spPr>
          <a:xfrm>
            <a:off x="799046" y="935962"/>
            <a:ext cx="10580704" cy="1087603"/>
          </a:xfrm>
          <a:prstGeom prst="rect">
            <a:avLst/>
          </a:prstGeom>
        </p:spPr>
      </p:pic>
      <p:sp>
        <p:nvSpPr>
          <p:cNvPr id="17" name="Espace réservé du contenu 4"/>
          <p:cNvSpPr txBox="1">
            <a:spLocks/>
          </p:cNvSpPr>
          <p:nvPr/>
        </p:nvSpPr>
        <p:spPr>
          <a:xfrm>
            <a:off x="935157" y="1254356"/>
            <a:ext cx="10515600" cy="7185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 smtClean="0">
                <a:solidFill>
                  <a:schemeClr val="bg1"/>
                </a:solidFill>
              </a:rPr>
              <a:t>CAS 1 </a:t>
            </a:r>
            <a:r>
              <a:rPr lang="fr-FR" sz="3200" dirty="0" smtClean="0">
                <a:solidFill>
                  <a:schemeClr val="bg1"/>
                </a:solidFill>
              </a:rPr>
              <a:t>: </a:t>
            </a:r>
            <a:r>
              <a:rPr lang="fr-FR" sz="3200" b="1" dirty="0" smtClean="0">
                <a:solidFill>
                  <a:schemeClr val="bg1"/>
                </a:solidFill>
              </a:rPr>
              <a:t>notice doublon venant d'être créée par un catalogueur</a:t>
            </a:r>
            <a:endParaRPr lang="fr-FR" sz="3200" b="1" dirty="0">
              <a:solidFill>
                <a:schemeClr val="bg1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5276695" y="1951649"/>
            <a:ext cx="3925430" cy="3903857"/>
            <a:chOff x="-194032" y="3370441"/>
            <a:chExt cx="3788031" cy="3780137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4032" y="3370441"/>
              <a:ext cx="3788031" cy="3780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Espace réservé du contenu 2"/>
            <p:cNvSpPr txBox="1">
              <a:spLocks/>
            </p:cNvSpPr>
            <p:nvPr/>
          </p:nvSpPr>
          <p:spPr>
            <a:xfrm>
              <a:off x="95965" y="3733643"/>
              <a:ext cx="3335568" cy="20015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fr-FR" sz="2200" b="1" dirty="0" smtClean="0">
                  <a:solidFill>
                    <a:schemeClr val="bg1"/>
                  </a:solidFill>
                </a:rPr>
                <a:t>Dans ce cas, la notice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fr-FR" sz="2200" b="1" dirty="0" smtClean="0">
                  <a:solidFill>
                    <a:schemeClr val="bg1"/>
                  </a:solidFill>
                </a:rPr>
                <a:t>est tout de même créée.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fr-FR" sz="2200" b="1" dirty="0" smtClean="0">
                  <a:solidFill>
                    <a:schemeClr val="bg1"/>
                  </a:solidFill>
                </a:rPr>
                <a:t>S'il s'agit bien d'un doublon, le </a:t>
              </a:r>
              <a:r>
                <a:rPr lang="fr-FR" sz="2200" b="1" dirty="0">
                  <a:solidFill>
                    <a:schemeClr val="bg1"/>
                  </a:solidFill>
                </a:rPr>
                <a:t>catalogueur </a:t>
              </a:r>
              <a:r>
                <a:rPr lang="fr-FR" sz="2200" b="1" dirty="0" smtClean="0">
                  <a:solidFill>
                    <a:schemeClr val="bg1"/>
                  </a:solidFill>
                </a:rPr>
                <a:t>doit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</a:t>
              </a:r>
              <a:r>
                <a:rPr lang="fr-FR" b="1" dirty="0" smtClean="0">
                  <a:solidFill>
                    <a:srgbClr val="ECE063"/>
                  </a:solidFill>
                </a:rPr>
                <a:t>supprimer </a:t>
              </a:r>
              <a:r>
                <a:rPr lang="fr-FR" b="1" u="sng" dirty="0" smtClean="0">
                  <a:solidFill>
                    <a:srgbClr val="ECE063"/>
                  </a:solidFill>
                </a:rPr>
                <a:t>rapidement</a:t>
              </a:r>
              <a:r>
                <a:rPr lang="fr-FR" b="1" dirty="0" smtClean="0">
                  <a:solidFill>
                    <a:srgbClr val="ECE063"/>
                  </a:solidFill>
                </a:rPr>
                <a:t> la </a:t>
              </a:r>
              <a:r>
                <a:rPr lang="fr-FR" b="1" dirty="0">
                  <a:solidFill>
                    <a:srgbClr val="ECE063"/>
                  </a:solidFill>
                </a:rPr>
                <a:t>notice 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via la </a:t>
              </a:r>
              <a:r>
                <a:rPr lang="fr-FR" sz="2400" b="1" dirty="0">
                  <a:solidFill>
                    <a:schemeClr val="bg1"/>
                  </a:solidFill>
                </a:rPr>
                <a:t>commande SUP, à confirmer par le bouton </a:t>
              </a:r>
            </a:p>
            <a:p>
              <a:pPr marL="0" indent="0" algn="ctr">
                <a:buNone/>
              </a:pPr>
              <a:endParaRPr lang="fr-FR" sz="2400" dirty="0" smtClean="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fr-FR" sz="2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8"/>
            <a:srcRect l="5258" r="4044"/>
            <a:stretch/>
          </p:blipFill>
          <p:spPr>
            <a:xfrm>
              <a:off x="970304" y="6406908"/>
              <a:ext cx="1467293" cy="458402"/>
            </a:xfrm>
            <a:prstGeom prst="rect">
              <a:avLst/>
            </a:prstGeom>
          </p:spPr>
        </p:pic>
      </p:grpSp>
      <p:grpSp>
        <p:nvGrpSpPr>
          <p:cNvPr id="34" name="Groupe 33"/>
          <p:cNvGrpSpPr/>
          <p:nvPr/>
        </p:nvGrpSpPr>
        <p:grpSpPr>
          <a:xfrm>
            <a:off x="9722549" y="1848341"/>
            <a:ext cx="2308738" cy="2227871"/>
            <a:chOff x="5646640" y="4709980"/>
            <a:chExt cx="2308738" cy="2227871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4748" y="4709980"/>
              <a:ext cx="2232523" cy="2227871"/>
            </a:xfrm>
            <a:prstGeom prst="rect">
              <a:avLst/>
            </a:prstGeom>
          </p:spPr>
        </p:pic>
        <p:sp>
          <p:nvSpPr>
            <p:cNvPr id="26" name="Espace réservé du contenu 2"/>
            <p:cNvSpPr txBox="1">
              <a:spLocks/>
            </p:cNvSpPr>
            <p:nvPr/>
          </p:nvSpPr>
          <p:spPr>
            <a:xfrm>
              <a:off x="5646640" y="5102440"/>
              <a:ext cx="2308738" cy="11071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sz="2200" b="1" dirty="0" smtClean="0">
                  <a:solidFill>
                    <a:schemeClr val="bg2">
                      <a:lumMod val="50000"/>
                    </a:schemeClr>
                  </a:solidFill>
                </a:rPr>
                <a:t>La notice est alors supprimée et ne redescendra pas dans le catalogue local.</a:t>
              </a:r>
              <a:endParaRPr lang="fr-FR" sz="22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9427281" y="4210502"/>
            <a:ext cx="2831724" cy="2640241"/>
            <a:chOff x="9733528" y="4643860"/>
            <a:chExt cx="2697046" cy="2551920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3428" y="4643860"/>
              <a:ext cx="2557248" cy="2551920"/>
            </a:xfrm>
            <a:prstGeom prst="rect">
              <a:avLst/>
            </a:prstGeom>
          </p:spPr>
        </p:pic>
        <p:sp>
          <p:nvSpPr>
            <p:cNvPr id="27" name="Espace réservé du contenu 2"/>
            <p:cNvSpPr txBox="1">
              <a:spLocks/>
            </p:cNvSpPr>
            <p:nvPr/>
          </p:nvSpPr>
          <p:spPr>
            <a:xfrm>
              <a:off x="9733528" y="4812713"/>
              <a:ext cx="2697046" cy="11071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fr-FR" sz="2200" b="1" dirty="0">
                  <a:solidFill>
                    <a:schemeClr val="bg2">
                      <a:lumMod val="50000"/>
                    </a:schemeClr>
                  </a:solidFill>
                </a:rPr>
                <a:t>Un mail sera automatiquement envoyé à votre RCR.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Il ne faut prévenir personne… et se montrer plus vigilant la prochaine fois !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fr-FR" sz="22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639019" flipV="1">
            <a:off x="8896143" y="4152872"/>
            <a:ext cx="911734" cy="73145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9503816" flipV="1">
            <a:off x="8878415" y="2906887"/>
            <a:ext cx="911734" cy="73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36" y="4937901"/>
            <a:ext cx="2095500" cy="177165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4713065" y="727334"/>
            <a:ext cx="10682248" cy="1103260"/>
            <a:chOff x="2175429" y="1309430"/>
            <a:chExt cx="10682248" cy="110326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2175429" y="1309430"/>
              <a:ext cx="7344256" cy="1103260"/>
            </a:xfrm>
            <a:prstGeom prst="rect">
              <a:avLst/>
            </a:prstGeom>
          </p:spPr>
        </p:pic>
        <p:sp>
          <p:nvSpPr>
            <p:cNvPr id="10" name="Espace réservé du contenu 4"/>
            <p:cNvSpPr txBox="1">
              <a:spLocks/>
            </p:cNvSpPr>
            <p:nvPr/>
          </p:nvSpPr>
          <p:spPr>
            <a:xfrm>
              <a:off x="2342077" y="1665585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notice candidate doublon en statut B</a:t>
              </a:r>
            </a:p>
          </p:txBody>
        </p:sp>
      </p:grp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78808" y="2308908"/>
            <a:ext cx="8474703" cy="853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Le 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statut B en 008 indique un doublon potentiel :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la notice 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est donc 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à 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analyser 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et 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une décision doit être prise 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pour débloquer toute action. 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780" y="3838984"/>
            <a:ext cx="4089838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Pour 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analyser, une seule commande :</a:t>
            </a:r>
            <a:endParaRPr lang="fr-FR" sz="3200" b="1" dirty="0">
              <a:solidFill>
                <a:srgbClr val="D9BF6F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2157418" flipV="1">
            <a:off x="788914" y="4432571"/>
            <a:ext cx="911734" cy="731453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2418887" y="4409195"/>
            <a:ext cx="4059373" cy="1778047"/>
            <a:chOff x="6807101" y="4093185"/>
            <a:chExt cx="4059373" cy="1778047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2574" y="4093185"/>
              <a:ext cx="2283900" cy="177804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807101" y="4335878"/>
              <a:ext cx="2115131" cy="646331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/>
              <a:r>
                <a:rPr lang="fr-FR" sz="4800" b="1" dirty="0">
                  <a:solidFill>
                    <a:schemeClr val="bg2">
                      <a:lumMod val="50000"/>
                    </a:schemeClr>
                  </a:solidFill>
                </a:rPr>
                <a:t>l</a:t>
              </a:r>
              <a:r>
                <a:rPr lang="fr-FR" sz="4800" b="1" dirty="0" smtClean="0">
                  <a:solidFill>
                    <a:schemeClr val="bg2">
                      <a:lumMod val="50000"/>
                    </a:schemeClr>
                  </a:solidFill>
                </a:rPr>
                <a:t>a commande </a:t>
              </a:r>
              <a:r>
                <a:rPr lang="fr-FR" sz="8000" b="1" dirty="0">
                  <a:solidFill>
                    <a:schemeClr val="bg1"/>
                  </a:solidFill>
                </a:rPr>
                <a:t>DED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8253733" y="4227616"/>
            <a:ext cx="2648887" cy="2643367"/>
            <a:chOff x="640117" y="4304419"/>
            <a:chExt cx="2648887" cy="2643367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17" y="4304419"/>
              <a:ext cx="2648887" cy="26433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837508" y="4399731"/>
              <a:ext cx="225410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</a:rPr>
                <a:t>Tout catalogueur peut lancer la commande DED et statuer sur la 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fusion !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206354" y="1706294"/>
            <a:ext cx="2125721" cy="523220"/>
          </a:xfrm>
          <a:prstGeom prst="rect">
            <a:avLst/>
          </a:prstGeom>
          <a:solidFill>
            <a:srgbClr val="FFFF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008 </a:t>
            </a:r>
            <a:r>
              <a:rPr lang="fr-FR" sz="2800" b="1" dirty="0" smtClean="0">
                <a:solidFill>
                  <a:srgbClr val="5343F9"/>
                </a:solidFill>
              </a:rPr>
              <a:t>$a</a:t>
            </a:r>
            <a:r>
              <a:rPr lang="fr-FR" sz="2800" b="1" dirty="0" smtClean="0"/>
              <a:t>AaB3</a:t>
            </a:r>
            <a:endParaRPr lang="fr-FR" sz="28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2459709" y="1701970"/>
            <a:ext cx="2125721" cy="523220"/>
          </a:xfrm>
          <a:prstGeom prst="rect">
            <a:avLst/>
          </a:prstGeom>
          <a:solidFill>
            <a:srgbClr val="FFFF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008 </a:t>
            </a:r>
            <a:r>
              <a:rPr lang="fr-FR" sz="2800" b="1" dirty="0" smtClean="0">
                <a:solidFill>
                  <a:srgbClr val="5343F9"/>
                </a:solidFill>
              </a:rPr>
              <a:t>$a</a:t>
            </a:r>
            <a:r>
              <a:rPr lang="fr-FR" sz="2800" b="1" dirty="0"/>
              <a:t>O</a:t>
            </a:r>
            <a:r>
              <a:rPr lang="fr-FR" sz="2800" b="1" dirty="0" smtClean="0"/>
              <a:t>aB3</a:t>
            </a:r>
            <a:endParaRPr lang="fr-FR" sz="2800" b="1" dirty="0"/>
          </a:p>
        </p:txBody>
      </p:sp>
      <p:grpSp>
        <p:nvGrpSpPr>
          <p:cNvPr id="25" name="Groupe 24"/>
          <p:cNvGrpSpPr/>
          <p:nvPr/>
        </p:nvGrpSpPr>
        <p:grpSpPr>
          <a:xfrm>
            <a:off x="9454172" y="1811470"/>
            <a:ext cx="2603149" cy="2597725"/>
            <a:chOff x="779049" y="4053504"/>
            <a:chExt cx="2603149" cy="2597725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49" y="4053504"/>
              <a:ext cx="2603149" cy="2597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948756" y="4454046"/>
              <a:ext cx="229772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bg1"/>
                  </a:solidFill>
                </a:rPr>
                <a:t>Aucune nouvelle </a:t>
              </a:r>
              <a:r>
                <a:rPr lang="fr-FR" sz="2400" b="1" dirty="0" err="1" smtClean="0">
                  <a:solidFill>
                    <a:schemeClr val="bg1"/>
                  </a:solidFill>
                </a:rPr>
                <a:t>exemplarisation</a:t>
              </a:r>
              <a:r>
                <a:rPr lang="fr-FR" sz="2400" b="1" dirty="0" smtClean="0">
                  <a:solidFill>
                    <a:schemeClr val="bg1"/>
                  </a:solidFill>
                </a:rPr>
                <a:t> n'est possible sur une notice en statut B.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6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38" y="1752127"/>
            <a:ext cx="12135432" cy="10789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La commande DED permet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de visualiser les deux notices susceptibles d’être des doublons en confrontant leurs données : </a:t>
            </a:r>
            <a:r>
              <a:rPr lang="fr-FR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en rouge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, les données différentes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fr-FR" sz="2400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en </a:t>
            </a:r>
            <a:r>
              <a:rPr lang="fr-FR" sz="2400" b="1" dirty="0">
                <a:solidFill>
                  <a:schemeClr val="accent6"/>
                </a:solidFill>
                <a:sym typeface="Wingdings" panose="05000000000000000000" pitchFamily="2" charset="2"/>
              </a:rPr>
              <a:t>vert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les données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identiques :</a:t>
            </a:r>
            <a:endParaRPr lang="fr-FR" sz="2400" b="1" dirty="0">
              <a:solidFill>
                <a:schemeClr val="bg2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16" name="Espace réservé du contenu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" y="2474728"/>
            <a:ext cx="13139115" cy="5024769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4713065" y="727334"/>
            <a:ext cx="10682248" cy="1103260"/>
            <a:chOff x="2175429" y="1309430"/>
            <a:chExt cx="10682248" cy="110326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2175429" y="1309430"/>
              <a:ext cx="7344256" cy="1103260"/>
            </a:xfrm>
            <a:prstGeom prst="rect">
              <a:avLst/>
            </a:prstGeom>
          </p:spPr>
        </p:pic>
        <p:sp>
          <p:nvSpPr>
            <p:cNvPr id="21" name="Espace réservé du contenu 4"/>
            <p:cNvSpPr txBox="1">
              <a:spLocks/>
            </p:cNvSpPr>
            <p:nvPr/>
          </p:nvSpPr>
          <p:spPr>
            <a:xfrm>
              <a:off x="2342077" y="1665585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notice candidate doublon en statut B</a:t>
              </a:r>
            </a:p>
          </p:txBody>
        </p:sp>
      </p:grpSp>
      <p:sp>
        <p:nvSpPr>
          <p:cNvPr id="4" name="Arrondir un rectangle avec un coin diagonal 3"/>
          <p:cNvSpPr/>
          <p:nvPr/>
        </p:nvSpPr>
        <p:spPr>
          <a:xfrm>
            <a:off x="77973" y="3551274"/>
            <a:ext cx="643576" cy="184298"/>
          </a:xfrm>
          <a:prstGeom prst="round2Diag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Arrondir un rectangle avec un coin diagonal 22"/>
          <p:cNvSpPr/>
          <p:nvPr/>
        </p:nvSpPr>
        <p:spPr>
          <a:xfrm>
            <a:off x="7857463" y="3701520"/>
            <a:ext cx="643576" cy="184298"/>
          </a:xfrm>
          <a:prstGeom prst="round2Diag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Arrondir un rectangle avec un coin diagonal 24"/>
          <p:cNvSpPr/>
          <p:nvPr/>
        </p:nvSpPr>
        <p:spPr>
          <a:xfrm>
            <a:off x="77973" y="4001385"/>
            <a:ext cx="2027274" cy="180755"/>
          </a:xfrm>
          <a:prstGeom prst="round2Diag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Arrondir un rectangle avec un coin diagonal 25"/>
          <p:cNvSpPr/>
          <p:nvPr/>
        </p:nvSpPr>
        <p:spPr>
          <a:xfrm>
            <a:off x="7857463" y="4140473"/>
            <a:ext cx="1442482" cy="183434"/>
          </a:xfrm>
          <a:prstGeom prst="round2DiagRect">
            <a:avLst/>
          </a:prstGeom>
          <a:noFill/>
          <a:ln w="28575">
            <a:solidFill>
              <a:srgbClr val="FDD3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Arrondir un rectangle avec un coin diagonal 26"/>
          <p:cNvSpPr/>
          <p:nvPr/>
        </p:nvSpPr>
        <p:spPr>
          <a:xfrm>
            <a:off x="77973" y="4600353"/>
            <a:ext cx="1162493" cy="170121"/>
          </a:xfrm>
          <a:prstGeom prst="round2Diag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Arrondir un rectangle avec un coin diagonal 27"/>
          <p:cNvSpPr/>
          <p:nvPr/>
        </p:nvSpPr>
        <p:spPr>
          <a:xfrm>
            <a:off x="7857463" y="4465261"/>
            <a:ext cx="1162493" cy="170121"/>
          </a:xfrm>
          <a:prstGeom prst="round2Diag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rrondir un rectangle avec un coin diagonal 28"/>
          <p:cNvSpPr/>
          <p:nvPr/>
        </p:nvSpPr>
        <p:spPr>
          <a:xfrm>
            <a:off x="77973" y="5649434"/>
            <a:ext cx="1750828" cy="170120"/>
          </a:xfrm>
          <a:prstGeom prst="round2Diag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Arrondir un rectangle avec un coin diagonal 29"/>
          <p:cNvSpPr/>
          <p:nvPr/>
        </p:nvSpPr>
        <p:spPr>
          <a:xfrm>
            <a:off x="7850375" y="5805378"/>
            <a:ext cx="2817626" cy="170120"/>
          </a:xfrm>
          <a:prstGeom prst="round2Diag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3843507" y="3177035"/>
            <a:ext cx="2499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type de document </a:t>
            </a:r>
            <a:r>
              <a:rPr lang="fr-FR" dirty="0" smtClean="0"/>
              <a:t>(008)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863784" y="3885818"/>
            <a:ext cx="12567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4"/>
                </a:solidFill>
              </a:rPr>
              <a:t>ISBN </a:t>
            </a:r>
            <a:r>
              <a:rPr lang="fr-FR" dirty="0" smtClean="0">
                <a:solidFill>
                  <a:schemeClr val="accent4"/>
                </a:solidFill>
              </a:rPr>
              <a:t>(010)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018410" y="4987112"/>
            <a:ext cx="34737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4">
                    <a:lumMod val="50000"/>
                  </a:schemeClr>
                </a:solidFill>
              </a:rPr>
              <a:t>date de publication </a:t>
            </a:r>
            <a:r>
              <a:rPr lang="fr-FR" dirty="0" smtClean="0">
                <a:solidFill>
                  <a:schemeClr val="accent4">
                    <a:lumMod val="50000"/>
                  </a:schemeClr>
                </a:solidFill>
              </a:rPr>
              <a:t>(100/210/214)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499965" y="4052219"/>
            <a:ext cx="2925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v</a:t>
            </a:r>
            <a:r>
              <a:rPr lang="fr-FR" b="1" dirty="0" smtClean="0">
                <a:solidFill>
                  <a:srgbClr val="7030A0"/>
                </a:solidFill>
              </a:rPr>
              <a:t>aleur de la sous-zone 024$b</a:t>
            </a:r>
          </a:p>
          <a:p>
            <a:pPr algn="ctr"/>
            <a:r>
              <a:rPr lang="fr-FR" b="1" dirty="0" smtClean="0">
                <a:solidFill>
                  <a:srgbClr val="7030A0"/>
                </a:solidFill>
              </a:rPr>
              <a:t>% de </a:t>
            </a:r>
            <a:r>
              <a:rPr lang="fr-FR" b="1" dirty="0">
                <a:solidFill>
                  <a:srgbClr val="7030A0"/>
                </a:solidFill>
              </a:rPr>
              <a:t>similarité en 024$x</a:t>
            </a:r>
          </a:p>
        </p:txBody>
      </p:sp>
      <p:cxnSp>
        <p:nvCxnSpPr>
          <p:cNvPr id="5" name="Connecteur droit 4"/>
          <p:cNvCxnSpPr>
            <a:stCxn id="4" idx="0"/>
            <a:endCxn id="22" idx="1"/>
          </p:cNvCxnSpPr>
          <p:nvPr/>
        </p:nvCxnSpPr>
        <p:spPr>
          <a:xfrm flipV="1">
            <a:off x="721549" y="3361701"/>
            <a:ext cx="3121958" cy="281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6343384" y="3377258"/>
            <a:ext cx="1506991" cy="4237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stCxn id="24" idx="3"/>
          </p:cNvCxnSpPr>
          <p:nvPr/>
        </p:nvCxnSpPr>
        <p:spPr>
          <a:xfrm>
            <a:off x="7120522" y="4070484"/>
            <a:ext cx="729852" cy="160571"/>
          </a:xfrm>
          <a:prstGeom prst="line">
            <a:avLst/>
          </a:prstGeom>
          <a:ln w="19050">
            <a:solidFill>
              <a:srgbClr val="FDD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>
            <a:stCxn id="25" idx="0"/>
            <a:endCxn id="32" idx="1"/>
          </p:cNvCxnSpPr>
          <p:nvPr/>
        </p:nvCxnSpPr>
        <p:spPr>
          <a:xfrm>
            <a:off x="2105247" y="4091763"/>
            <a:ext cx="394718" cy="28362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1240466" y="4703905"/>
            <a:ext cx="1777944" cy="48239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endCxn id="28" idx="2"/>
          </p:cNvCxnSpPr>
          <p:nvPr/>
        </p:nvCxnSpPr>
        <p:spPr>
          <a:xfrm flipV="1">
            <a:off x="6492153" y="4550322"/>
            <a:ext cx="1365310" cy="597138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endCxn id="30" idx="2"/>
          </p:cNvCxnSpPr>
          <p:nvPr/>
        </p:nvCxnSpPr>
        <p:spPr>
          <a:xfrm>
            <a:off x="6485064" y="5225934"/>
            <a:ext cx="1365311" cy="66450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V="1">
            <a:off x="1828801" y="5311821"/>
            <a:ext cx="1189609" cy="390325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3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22" grpId="0" animBg="1"/>
      <p:bldP spid="24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303" y="2516063"/>
            <a:ext cx="11684450" cy="416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Plusieurs actions sont alors proposées en 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bas de l’écran 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:</a:t>
            </a:r>
            <a:endParaRPr lang="fr-FR" b="1" dirty="0">
              <a:solidFill>
                <a:schemeClr val="bg2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990" r="17856"/>
          <a:stretch/>
        </p:blipFill>
        <p:spPr>
          <a:xfrm>
            <a:off x="154034" y="3310593"/>
            <a:ext cx="11776989" cy="641975"/>
          </a:xfrm>
          <a:prstGeom prst="rect">
            <a:avLst/>
          </a:prstGeom>
        </p:spPr>
      </p:pic>
      <p:sp>
        <p:nvSpPr>
          <p:cNvPr id="15" name="Espace réservé du contenu 4"/>
          <p:cNvSpPr txBox="1">
            <a:spLocks/>
          </p:cNvSpPr>
          <p:nvPr/>
        </p:nvSpPr>
        <p:spPr>
          <a:xfrm>
            <a:off x="2207397" y="1242202"/>
            <a:ext cx="10515600" cy="597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dirty="0" smtClean="0">
                <a:solidFill>
                  <a:schemeClr val="bg1"/>
                </a:solidFill>
                <a:latin typeface="Ghiya Strokes" pitchFamily="2" charset="0"/>
              </a:rPr>
              <a:t>CAS </a:t>
            </a:r>
            <a:r>
              <a:rPr lang="fr-FR" sz="3200" b="1" dirty="0">
                <a:solidFill>
                  <a:schemeClr val="bg1"/>
                </a:solidFill>
                <a:latin typeface="Ghiya Strokes" pitchFamily="2" charset="0"/>
              </a:rPr>
              <a:t>2</a:t>
            </a:r>
            <a:r>
              <a:rPr lang="fr-FR" b="1" dirty="0" smtClean="0">
                <a:solidFill>
                  <a:schemeClr val="bg1"/>
                </a:solidFill>
              </a:rPr>
              <a:t> : notice candidate doublon en statut B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4713065" y="727334"/>
            <a:ext cx="10682248" cy="1103260"/>
            <a:chOff x="2175429" y="1309430"/>
            <a:chExt cx="10682248" cy="110326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2175429" y="1309430"/>
              <a:ext cx="7344256" cy="1103260"/>
            </a:xfrm>
            <a:prstGeom prst="rect">
              <a:avLst/>
            </a:prstGeom>
          </p:spPr>
        </p:pic>
        <p:sp>
          <p:nvSpPr>
            <p:cNvPr id="19" name="Espace réservé du contenu 4"/>
            <p:cNvSpPr txBox="1">
              <a:spLocks/>
            </p:cNvSpPr>
            <p:nvPr/>
          </p:nvSpPr>
          <p:spPr>
            <a:xfrm>
              <a:off x="2342077" y="1665585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notice candidate doublon en statut B</a:t>
              </a:r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295893" y="3929010"/>
            <a:ext cx="10265801" cy="1470545"/>
            <a:chOff x="295893" y="3929010"/>
            <a:chExt cx="10265801" cy="1470545"/>
          </a:xfrm>
        </p:grpSpPr>
        <p:grpSp>
          <p:nvGrpSpPr>
            <p:cNvPr id="51" name="Groupe 50"/>
            <p:cNvGrpSpPr/>
            <p:nvPr/>
          </p:nvGrpSpPr>
          <p:grpSpPr>
            <a:xfrm>
              <a:off x="8712947" y="3929010"/>
              <a:ext cx="1848747" cy="1409163"/>
              <a:chOff x="295893" y="3952568"/>
              <a:chExt cx="1848747" cy="1409163"/>
            </a:xfrm>
          </p:grpSpPr>
          <p:pic>
            <p:nvPicPr>
              <p:cNvPr id="52" name="Image 51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31" b="64961"/>
              <a:stretch/>
            </p:blipFill>
            <p:spPr>
              <a:xfrm>
                <a:off x="295893" y="3952568"/>
                <a:ext cx="1848747" cy="1409163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400065" y="4484418"/>
                <a:ext cx="14590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>
                        <a:lumMod val="50000"/>
                      </a:schemeClr>
                    </a:solidFill>
                  </a:rPr>
                  <a:t>Choix n° </a:t>
                </a:r>
                <a:r>
                  <a:rPr lang="fr-FR" sz="24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4</a:t>
                </a:r>
                <a:endParaRPr lang="fr-FR" sz="2400" b="1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5138508" y="3990392"/>
              <a:ext cx="1848747" cy="1409163"/>
              <a:chOff x="295893" y="3952568"/>
              <a:chExt cx="1848747" cy="1409163"/>
            </a:xfrm>
          </p:grpSpPr>
          <p:pic>
            <p:nvPicPr>
              <p:cNvPr id="49" name="Image 48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31" b="64961"/>
              <a:stretch/>
            </p:blipFill>
            <p:spPr>
              <a:xfrm>
                <a:off x="295893" y="3952568"/>
                <a:ext cx="1848747" cy="1409163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400065" y="4484418"/>
                <a:ext cx="14590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>
                        <a:lumMod val="50000"/>
                      </a:schemeClr>
                    </a:solidFill>
                  </a:rPr>
                  <a:t>Choix n° 3</a:t>
                </a:r>
              </a:p>
            </p:txBody>
          </p:sp>
        </p:grpSp>
        <p:grpSp>
          <p:nvGrpSpPr>
            <p:cNvPr id="45" name="Groupe 44"/>
            <p:cNvGrpSpPr/>
            <p:nvPr/>
          </p:nvGrpSpPr>
          <p:grpSpPr>
            <a:xfrm>
              <a:off x="2795971" y="3973497"/>
              <a:ext cx="1848747" cy="1409163"/>
              <a:chOff x="295893" y="3952568"/>
              <a:chExt cx="1848747" cy="1409163"/>
            </a:xfrm>
          </p:grpSpPr>
          <p:pic>
            <p:nvPicPr>
              <p:cNvPr id="46" name="Image 45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31" b="64961"/>
              <a:stretch/>
            </p:blipFill>
            <p:spPr>
              <a:xfrm>
                <a:off x="295893" y="3952568"/>
                <a:ext cx="1848747" cy="1409163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400065" y="4484418"/>
                <a:ext cx="14590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>
                        <a:lumMod val="50000"/>
                      </a:schemeClr>
                    </a:solidFill>
                  </a:rPr>
                  <a:t>Choix n° </a:t>
                </a:r>
                <a:r>
                  <a:rPr lang="fr-FR" sz="24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2</a:t>
                </a:r>
                <a:endParaRPr lang="fr-FR" sz="2400" b="1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295893" y="3952568"/>
              <a:ext cx="1848747" cy="1409163"/>
              <a:chOff x="295893" y="3952568"/>
              <a:chExt cx="1848747" cy="1409163"/>
            </a:xfrm>
          </p:grpSpPr>
          <p:pic>
            <p:nvPicPr>
              <p:cNvPr id="28" name="Image 27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31" b="64961"/>
              <a:stretch/>
            </p:blipFill>
            <p:spPr>
              <a:xfrm>
                <a:off x="295893" y="3952568"/>
                <a:ext cx="1848747" cy="1409163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400065" y="4484418"/>
                <a:ext cx="14590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>
                        <a:lumMod val="50000"/>
                      </a:schemeClr>
                    </a:solidFill>
                  </a:rPr>
                  <a:t>Choix n° 1</a:t>
                </a:r>
              </a:p>
            </p:txBody>
          </p:sp>
        </p:grpSp>
      </p:grp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4721405" flipV="1">
            <a:off x="967643" y="3894700"/>
            <a:ext cx="705524" cy="566018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4721405" flipV="1">
            <a:off x="3387867" y="3914790"/>
            <a:ext cx="705524" cy="566018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4721405" flipV="1">
            <a:off x="5703924" y="3909712"/>
            <a:ext cx="705524" cy="56601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2437790" flipV="1">
            <a:off x="8701874" y="3860720"/>
            <a:ext cx="705524" cy="566018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6188704" flipV="1">
            <a:off x="9771050" y="3888235"/>
            <a:ext cx="705524" cy="5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/>
          <a:srcRect t="4060" r="66618" b="42913"/>
          <a:stretch/>
        </p:blipFill>
        <p:spPr>
          <a:xfrm>
            <a:off x="352558" y="2858654"/>
            <a:ext cx="5608764" cy="401706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31" b="64961"/>
          <a:stretch/>
        </p:blipFill>
        <p:spPr>
          <a:xfrm>
            <a:off x="203701" y="1061157"/>
            <a:ext cx="2538946" cy="1935251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713065" y="727334"/>
            <a:ext cx="10682248" cy="1103260"/>
            <a:chOff x="2175429" y="1309430"/>
            <a:chExt cx="10682248" cy="110326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2175429" y="1309430"/>
              <a:ext cx="7344256" cy="1103260"/>
            </a:xfrm>
            <a:prstGeom prst="rect">
              <a:avLst/>
            </a:prstGeom>
          </p:spPr>
        </p:pic>
        <p:sp>
          <p:nvSpPr>
            <p:cNvPr id="19" name="Espace réservé du contenu 4"/>
            <p:cNvSpPr txBox="1">
              <a:spLocks/>
            </p:cNvSpPr>
            <p:nvPr/>
          </p:nvSpPr>
          <p:spPr>
            <a:xfrm>
              <a:off x="2342077" y="1665585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notice candidate doublon en statut B</a:t>
              </a:r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7"/>
          <a:srcRect l="1100" r="82478"/>
          <a:stretch/>
        </p:blipFill>
        <p:spPr>
          <a:xfrm>
            <a:off x="2742647" y="1848922"/>
            <a:ext cx="2664273" cy="7177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8844" y="1844983"/>
            <a:ext cx="1888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Choix n° 1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966976" y="2147051"/>
            <a:ext cx="6239201" cy="1508105"/>
            <a:chOff x="674350" y="1925440"/>
            <a:chExt cx="6239201" cy="1508105"/>
          </a:xfrm>
        </p:grpSpPr>
        <p:sp>
          <p:nvSpPr>
            <p:cNvPr id="2" name="Rectangle 1"/>
            <p:cNvSpPr/>
            <p:nvPr/>
          </p:nvSpPr>
          <p:spPr>
            <a:xfrm>
              <a:off x="1379610" y="1925440"/>
              <a:ext cx="5533941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Le RCR de la notice est </a:t>
              </a:r>
              <a:r>
                <a:rPr lang="fr-FR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alors modifié</a:t>
              </a:r>
            </a:p>
            <a:p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Votre RCR sera enregistré </a:t>
              </a:r>
              <a:r>
                <a:rPr lang="fr-FR" sz="2000" b="1" i="1" dirty="0">
                  <a:solidFill>
                    <a:schemeClr val="bg2">
                      <a:lumMod val="50000"/>
                    </a:schemeClr>
                  </a:solidFill>
                </a:rPr>
                <a:t>comme dernier modificateur 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en zone 005.</a:t>
              </a:r>
              <a:endParaRPr lang="fr-FR" sz="2000" b="1" i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endParaRPr lang="fr-FR" sz="2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8555908" flipV="1">
              <a:off x="584210" y="2486539"/>
              <a:ext cx="911734" cy="731453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5942237" y="3343970"/>
            <a:ext cx="6049719" cy="1261884"/>
            <a:chOff x="669854" y="3437754"/>
            <a:chExt cx="7250254" cy="1261884"/>
          </a:xfrm>
        </p:grpSpPr>
        <p:sp>
          <p:nvSpPr>
            <p:cNvPr id="10" name="Rectangle 9"/>
            <p:cNvSpPr/>
            <p:nvPr/>
          </p:nvSpPr>
          <p:spPr>
            <a:xfrm>
              <a:off x="1564019" y="3437754"/>
              <a:ext cx="6356089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La valeur de la sous-zone 024$b est également modifiée </a:t>
              </a:r>
            </a:p>
            <a:p>
              <a:r>
                <a:rPr lang="fr-FR" sz="2000" b="1" i="1" dirty="0">
                  <a:solidFill>
                    <a:schemeClr val="bg2">
                      <a:lumMod val="50000"/>
                    </a:schemeClr>
                  </a:solidFill>
                </a:rPr>
                <a:t>C'est le code 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M (</a:t>
              </a:r>
              <a:r>
                <a:rPr lang="fr-FR" sz="2000" b="1" i="1" dirty="0" err="1" smtClean="0">
                  <a:solidFill>
                    <a:schemeClr val="bg2">
                      <a:lumMod val="50000"/>
                    </a:schemeClr>
                  </a:solidFill>
                </a:rPr>
                <a:t>Merge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) qui apparaîtra en $b.</a:t>
              </a:r>
              <a:endParaRPr lang="fr-FR" sz="2000" b="1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8462966" flipV="1">
              <a:off x="672491" y="3808964"/>
              <a:ext cx="871332" cy="876606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9999537" y="4795023"/>
            <a:ext cx="2128667" cy="2070896"/>
            <a:chOff x="9694738" y="4900829"/>
            <a:chExt cx="2128667" cy="2070896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738" y="4900829"/>
              <a:ext cx="2075221" cy="2070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9707987" y="5092317"/>
              <a:ext cx="211541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A 19h, un programme procédera à la fusion des </a:t>
              </a:r>
              <a:r>
                <a:rPr lang="fr-FR" sz="2000" b="1" dirty="0">
                  <a:solidFill>
                    <a:schemeClr val="bg1"/>
                  </a:solidFill>
                </a:rPr>
                <a:t>deux </a:t>
              </a:r>
              <a:r>
                <a:rPr lang="fr-FR" sz="2000" b="1" dirty="0" smtClean="0">
                  <a:solidFill>
                    <a:schemeClr val="bg1"/>
                  </a:solidFill>
                </a:rPr>
                <a:t>notices.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49" y="5830471"/>
            <a:ext cx="1113896" cy="1035923"/>
          </a:xfrm>
          <a:prstGeom prst="rect">
            <a:avLst/>
          </a:prstGeom>
        </p:spPr>
      </p:pic>
      <p:grpSp>
        <p:nvGrpSpPr>
          <p:cNvPr id="40" name="Groupe 39"/>
          <p:cNvGrpSpPr/>
          <p:nvPr/>
        </p:nvGrpSpPr>
        <p:grpSpPr>
          <a:xfrm>
            <a:off x="522732" y="3203119"/>
            <a:ext cx="5608764" cy="338554"/>
            <a:chOff x="522732" y="3203119"/>
            <a:chExt cx="5608764" cy="338554"/>
          </a:xfrm>
        </p:grpSpPr>
        <p:sp>
          <p:nvSpPr>
            <p:cNvPr id="33" name="ZoneTexte 32"/>
            <p:cNvSpPr txBox="1"/>
            <p:nvPr/>
          </p:nvSpPr>
          <p:spPr>
            <a:xfrm>
              <a:off x="2766973" y="3203119"/>
              <a:ext cx="33645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005 XXXXXXXXX:03-03-21 09:51:24</a:t>
              </a:r>
              <a:endParaRPr lang="fr-FR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Connecteur droit 13"/>
            <p:cNvCxnSpPr/>
            <p:nvPr/>
          </p:nvCxnSpPr>
          <p:spPr>
            <a:xfrm>
              <a:off x="522732" y="3365602"/>
              <a:ext cx="236932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/>
          <p:cNvGrpSpPr/>
          <p:nvPr/>
        </p:nvGrpSpPr>
        <p:grpSpPr>
          <a:xfrm>
            <a:off x="528844" y="4420262"/>
            <a:ext cx="6137543" cy="323165"/>
            <a:chOff x="528844" y="4420262"/>
            <a:chExt cx="6137543" cy="323165"/>
          </a:xfrm>
        </p:grpSpPr>
        <p:sp>
          <p:nvSpPr>
            <p:cNvPr id="32" name="ZoneTexte 31"/>
            <p:cNvSpPr txBox="1"/>
            <p:nvPr/>
          </p:nvSpPr>
          <p:spPr>
            <a:xfrm>
              <a:off x="3215272" y="4420262"/>
              <a:ext cx="345111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>
                  <a:solidFill>
                    <a:srgbClr val="C00000"/>
                  </a:solidFill>
                </a:rPr>
                <a:t>024 </a:t>
              </a:r>
              <a:r>
                <a:rPr lang="fr-FR" sz="1500" b="1" dirty="0">
                  <a:solidFill>
                    <a:srgbClr val="5343F9"/>
                  </a:solidFill>
                </a:rPr>
                <a:t>$</a:t>
              </a:r>
              <a:r>
                <a:rPr lang="fr-FR" sz="1500" b="1" dirty="0" err="1" smtClean="0">
                  <a:solidFill>
                    <a:srgbClr val="5343F9"/>
                  </a:solidFill>
                </a:rPr>
                <a:t>a</a:t>
              </a:r>
              <a:r>
                <a:rPr lang="fr-FR" sz="1500" dirty="0" err="1" smtClean="0"/>
                <a:t>OUP</a:t>
              </a:r>
              <a:r>
                <a:rPr lang="fr-FR" sz="1500" b="1" dirty="0" smtClean="0"/>
                <a:t> </a:t>
              </a:r>
              <a:r>
                <a:rPr lang="fr-FR" sz="1500" b="1" dirty="0">
                  <a:solidFill>
                    <a:srgbClr val="5343F9"/>
                  </a:solidFill>
                </a:rPr>
                <a:t>$</a:t>
              </a:r>
              <a:r>
                <a:rPr lang="fr-FR" sz="1500" b="1" dirty="0" err="1">
                  <a:solidFill>
                    <a:srgbClr val="5343F9"/>
                  </a:solidFill>
                </a:rPr>
                <a:t>b</a:t>
              </a:r>
              <a:r>
                <a:rPr lang="fr-FR" sz="1500" b="1" dirty="0" err="1">
                  <a:solidFill>
                    <a:srgbClr val="C00000"/>
                  </a:solidFill>
                </a:rPr>
                <a:t>M</a:t>
              </a:r>
              <a:r>
                <a:rPr lang="fr-FR" sz="1500" b="1" dirty="0">
                  <a:solidFill>
                    <a:srgbClr val="C00000"/>
                  </a:solidFill>
                </a:rPr>
                <a:t> </a:t>
              </a:r>
              <a:r>
                <a:rPr lang="fr-FR" sz="1500" b="1" dirty="0">
                  <a:solidFill>
                    <a:srgbClr val="5343F9"/>
                  </a:solidFill>
                </a:rPr>
                <a:t>$x</a:t>
              </a:r>
              <a:r>
                <a:rPr lang="fr-FR" sz="1500" dirty="0" smtClean="0"/>
                <a:t>72.445</a:t>
              </a:r>
              <a:r>
                <a:rPr lang="fr-FR" sz="1500" b="1" dirty="0" smtClean="0">
                  <a:solidFill>
                    <a:srgbClr val="C00000"/>
                  </a:solidFill>
                </a:rPr>
                <a:t> </a:t>
              </a:r>
              <a:r>
                <a:rPr lang="fr-FR" sz="1500" b="1" dirty="0" smtClean="0">
                  <a:solidFill>
                    <a:srgbClr val="5343F9"/>
                  </a:solidFill>
                </a:rPr>
                <a:t>$3</a:t>
              </a:r>
              <a:r>
                <a:rPr lang="fr-FR" sz="1500" dirty="0" smtClean="0"/>
                <a:t>240771796</a:t>
              </a:r>
              <a:endParaRPr lang="fr-FR" sz="1500" dirty="0"/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528844" y="4579000"/>
              <a:ext cx="2774337" cy="114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13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31" b="64961"/>
          <a:stretch/>
        </p:blipFill>
        <p:spPr>
          <a:xfrm>
            <a:off x="203701" y="1061157"/>
            <a:ext cx="2538946" cy="1935251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713065" y="727334"/>
            <a:ext cx="10682248" cy="1103260"/>
            <a:chOff x="2175429" y="1309430"/>
            <a:chExt cx="10682248" cy="110326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2175429" y="1309430"/>
              <a:ext cx="7344256" cy="1103260"/>
            </a:xfrm>
            <a:prstGeom prst="rect">
              <a:avLst/>
            </a:prstGeom>
          </p:spPr>
        </p:pic>
        <p:sp>
          <p:nvSpPr>
            <p:cNvPr id="19" name="Espace réservé du contenu 4"/>
            <p:cNvSpPr txBox="1">
              <a:spLocks/>
            </p:cNvSpPr>
            <p:nvPr/>
          </p:nvSpPr>
          <p:spPr>
            <a:xfrm>
              <a:off x="2342077" y="1665585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notice candidate doublon en statut B</a:t>
              </a:r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/>
          <a:srcRect l="17465" r="66459"/>
          <a:stretch/>
        </p:blipFill>
        <p:spPr>
          <a:xfrm>
            <a:off x="2686339" y="1862621"/>
            <a:ext cx="2855985" cy="7859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5099" y="1881230"/>
            <a:ext cx="1888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Choix n° 2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7"/>
          <a:srcRect t="4060" r="66618" b="42913"/>
          <a:stretch/>
        </p:blipFill>
        <p:spPr>
          <a:xfrm>
            <a:off x="352558" y="2858654"/>
            <a:ext cx="5608764" cy="4017069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522732" y="3203119"/>
            <a:ext cx="5608764" cy="338554"/>
            <a:chOff x="522732" y="3203119"/>
            <a:chExt cx="5608764" cy="338554"/>
          </a:xfrm>
        </p:grpSpPr>
        <p:sp>
          <p:nvSpPr>
            <p:cNvPr id="31" name="ZoneTexte 30"/>
            <p:cNvSpPr txBox="1"/>
            <p:nvPr/>
          </p:nvSpPr>
          <p:spPr>
            <a:xfrm>
              <a:off x="2766973" y="3203119"/>
              <a:ext cx="33645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005 XXXXXXXXX:03-03-21 09:51:24</a:t>
              </a:r>
              <a:endParaRPr lang="fr-FR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2" name="Connecteur droit 31"/>
            <p:cNvCxnSpPr/>
            <p:nvPr/>
          </p:nvCxnSpPr>
          <p:spPr>
            <a:xfrm>
              <a:off x="522732" y="3365602"/>
              <a:ext cx="236932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528844" y="4417105"/>
            <a:ext cx="6096077" cy="323165"/>
            <a:chOff x="528844" y="4417105"/>
            <a:chExt cx="6096077" cy="323165"/>
          </a:xfrm>
        </p:grpSpPr>
        <p:sp>
          <p:nvSpPr>
            <p:cNvPr id="34" name="ZoneTexte 33"/>
            <p:cNvSpPr txBox="1"/>
            <p:nvPr/>
          </p:nvSpPr>
          <p:spPr>
            <a:xfrm>
              <a:off x="3303181" y="4417105"/>
              <a:ext cx="332174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>
                  <a:solidFill>
                    <a:srgbClr val="C00000"/>
                  </a:solidFill>
                </a:rPr>
                <a:t>024 </a:t>
              </a:r>
              <a:r>
                <a:rPr lang="fr-FR" sz="1500" b="1" dirty="0">
                  <a:solidFill>
                    <a:srgbClr val="5343F9"/>
                  </a:solidFill>
                </a:rPr>
                <a:t>$</a:t>
              </a:r>
              <a:r>
                <a:rPr lang="fr-FR" sz="1500" b="1" dirty="0" err="1" smtClean="0">
                  <a:solidFill>
                    <a:srgbClr val="5343F9"/>
                  </a:solidFill>
                </a:rPr>
                <a:t>a</a:t>
              </a:r>
              <a:r>
                <a:rPr lang="fr-FR" sz="1500" dirty="0" err="1" smtClean="0"/>
                <a:t>OUP</a:t>
              </a:r>
              <a:r>
                <a:rPr lang="fr-FR" sz="1500" b="1" dirty="0" smtClean="0"/>
                <a:t> </a:t>
              </a:r>
              <a:r>
                <a:rPr lang="fr-FR" sz="1500" b="1" dirty="0">
                  <a:solidFill>
                    <a:srgbClr val="5343F9"/>
                  </a:solidFill>
                </a:rPr>
                <a:t>$</a:t>
              </a:r>
              <a:r>
                <a:rPr lang="fr-FR" sz="1500" b="1" dirty="0" err="1" smtClean="0">
                  <a:solidFill>
                    <a:srgbClr val="5343F9"/>
                  </a:solidFill>
                </a:rPr>
                <a:t>b</a:t>
              </a:r>
              <a:r>
                <a:rPr lang="fr-FR" sz="1500" b="1" dirty="0" err="1" smtClean="0">
                  <a:solidFill>
                    <a:srgbClr val="C00000"/>
                  </a:solidFill>
                </a:rPr>
                <a:t>N</a:t>
              </a:r>
              <a:r>
                <a:rPr lang="fr-FR" sz="1500" b="1" dirty="0" smtClean="0">
                  <a:solidFill>
                    <a:srgbClr val="C00000"/>
                  </a:solidFill>
                </a:rPr>
                <a:t> </a:t>
              </a:r>
              <a:r>
                <a:rPr lang="fr-FR" sz="1500" b="1" dirty="0">
                  <a:solidFill>
                    <a:srgbClr val="5343F9"/>
                  </a:solidFill>
                </a:rPr>
                <a:t>$x</a:t>
              </a:r>
              <a:r>
                <a:rPr lang="fr-FR" sz="1500" dirty="0"/>
                <a:t>72.445</a:t>
              </a:r>
              <a:r>
                <a:rPr lang="fr-FR" sz="1500" b="1" dirty="0">
                  <a:solidFill>
                    <a:srgbClr val="C00000"/>
                  </a:solidFill>
                </a:rPr>
                <a:t> </a:t>
              </a:r>
              <a:r>
                <a:rPr lang="fr-FR" sz="1500" b="1" dirty="0" smtClean="0">
                  <a:solidFill>
                    <a:srgbClr val="5343F9"/>
                  </a:solidFill>
                </a:rPr>
                <a:t>$3</a:t>
              </a:r>
              <a:r>
                <a:rPr lang="fr-FR" sz="1500" dirty="0" smtClean="0"/>
                <a:t>240771796</a:t>
              </a:r>
              <a:endParaRPr lang="fr-FR" sz="1500" dirty="0"/>
            </a:p>
          </p:txBody>
        </p:sp>
        <p:cxnSp>
          <p:nvCxnSpPr>
            <p:cNvPr id="35" name="Connecteur droit 34"/>
            <p:cNvCxnSpPr/>
            <p:nvPr/>
          </p:nvCxnSpPr>
          <p:spPr>
            <a:xfrm>
              <a:off x="528844" y="4579000"/>
              <a:ext cx="2774337" cy="114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5966976" y="1984021"/>
            <a:ext cx="6239201" cy="1545723"/>
            <a:chOff x="674350" y="1762410"/>
            <a:chExt cx="6239201" cy="1545723"/>
          </a:xfrm>
        </p:grpSpPr>
        <p:sp>
          <p:nvSpPr>
            <p:cNvPr id="37" name="Rectangle 36"/>
            <p:cNvSpPr/>
            <p:nvPr/>
          </p:nvSpPr>
          <p:spPr>
            <a:xfrm>
              <a:off x="1379610" y="1762410"/>
              <a:ext cx="5533941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Le RCR de la notice est </a:t>
              </a:r>
              <a:r>
                <a:rPr lang="fr-FR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alors modifié</a:t>
              </a:r>
            </a:p>
            <a:p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Votre RCR sera enregistré </a:t>
              </a:r>
              <a:r>
                <a:rPr lang="fr-FR" sz="2000" b="1" i="1" dirty="0">
                  <a:solidFill>
                    <a:schemeClr val="bg2">
                      <a:lumMod val="50000"/>
                    </a:schemeClr>
                  </a:solidFill>
                </a:rPr>
                <a:t>comme dernier modificateur 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en zone 005.</a:t>
              </a:r>
              <a:endParaRPr lang="fr-FR" sz="2000" b="1" i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endParaRPr lang="fr-FR" sz="2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8555908" flipV="1">
              <a:off x="584210" y="2486539"/>
              <a:ext cx="911734" cy="731453"/>
            </a:xfrm>
            <a:prstGeom prst="rect">
              <a:avLst/>
            </a:prstGeom>
          </p:spPr>
        </p:pic>
      </p:grpSp>
      <p:grpSp>
        <p:nvGrpSpPr>
          <p:cNvPr id="39" name="Groupe 38"/>
          <p:cNvGrpSpPr/>
          <p:nvPr/>
        </p:nvGrpSpPr>
        <p:grpSpPr>
          <a:xfrm>
            <a:off x="5939914" y="3340717"/>
            <a:ext cx="6171580" cy="1261884"/>
            <a:chOff x="667071" y="3434501"/>
            <a:chExt cx="7396297" cy="1261884"/>
          </a:xfrm>
        </p:grpSpPr>
        <p:sp>
          <p:nvSpPr>
            <p:cNvPr id="40" name="Rectangle 39"/>
            <p:cNvSpPr/>
            <p:nvPr/>
          </p:nvSpPr>
          <p:spPr>
            <a:xfrm>
              <a:off x="1488014" y="3434501"/>
              <a:ext cx="6575354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La valeur de la sous-zone 024$b est également modifiée </a:t>
              </a:r>
            </a:p>
            <a:p>
              <a:r>
                <a:rPr lang="fr-FR" sz="2000" b="1" i="1" dirty="0">
                  <a:solidFill>
                    <a:schemeClr val="bg2">
                      <a:lumMod val="50000"/>
                    </a:schemeClr>
                  </a:solidFill>
                </a:rPr>
                <a:t>C'est le code 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N (Not </a:t>
              </a:r>
              <a:r>
                <a:rPr lang="fr-FR" sz="2000" b="1" i="1" dirty="0" err="1" smtClean="0">
                  <a:solidFill>
                    <a:schemeClr val="bg2">
                      <a:lumMod val="50000"/>
                    </a:schemeClr>
                  </a:solidFill>
                </a:rPr>
                <a:t>merge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) </a:t>
              </a:r>
              <a:r>
                <a:rPr lang="fr-FR" sz="2000" b="1" i="1" dirty="0">
                  <a:solidFill>
                    <a:schemeClr val="bg2">
                      <a:lumMod val="50000"/>
                    </a:schemeClr>
                  </a:solidFill>
                </a:rPr>
                <a:t>qui apparaîtra en $b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fr-FR" sz="2000" b="1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8462966" flipV="1">
              <a:off x="673495" y="3799849"/>
              <a:ext cx="863757" cy="876606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6913228" y="4578688"/>
            <a:ext cx="5098140" cy="2296557"/>
            <a:chOff x="6913228" y="4578688"/>
            <a:chExt cx="5098140" cy="2296557"/>
          </a:xfrm>
        </p:grpSpPr>
        <p:grpSp>
          <p:nvGrpSpPr>
            <p:cNvPr id="14" name="Groupe 13"/>
            <p:cNvGrpSpPr/>
            <p:nvPr/>
          </p:nvGrpSpPr>
          <p:grpSpPr>
            <a:xfrm>
              <a:off x="9840482" y="4578688"/>
              <a:ext cx="2170886" cy="1866332"/>
              <a:chOff x="10023452" y="5038596"/>
              <a:chExt cx="2170886" cy="1866332"/>
            </a:xfrm>
          </p:grpSpPr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4390" y="5038596"/>
                <a:ext cx="1870230" cy="18663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0023452" y="5156154"/>
                <a:ext cx="2170886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La notice candidate sera, dès le lendemain, de nouveau modifiable.</a:t>
                </a:r>
                <a:endParaRPr lang="fr-FR" sz="2000" b="1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2" name="Groupe 41"/>
            <p:cNvGrpSpPr/>
            <p:nvPr/>
          </p:nvGrpSpPr>
          <p:grpSpPr>
            <a:xfrm>
              <a:off x="7748052" y="4803874"/>
              <a:ext cx="2199291" cy="2070896"/>
              <a:chOff x="9522575" y="4917599"/>
              <a:chExt cx="2199291" cy="2070896"/>
            </a:xfrm>
          </p:grpSpPr>
          <p:pic>
            <p:nvPicPr>
              <p:cNvPr id="43" name="Image 42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6645" y="4917599"/>
                <a:ext cx="2075221" cy="20708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9522575" y="4978873"/>
                <a:ext cx="219603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 smtClean="0">
                    <a:solidFill>
                      <a:schemeClr val="bg1"/>
                    </a:solidFill>
                  </a:rPr>
                  <a:t>A 19h, un programme procédera à la suppression du statut B et de la zone 024.</a:t>
                </a:r>
                <a:endParaRPr lang="fr-F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228" y="5839322"/>
              <a:ext cx="1113896" cy="10359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840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272">
            <a:off x="10939315" y="2710486"/>
            <a:ext cx="1211263" cy="102154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55" y="3287335"/>
            <a:ext cx="2904777" cy="289872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21" y="80291"/>
            <a:ext cx="2032532" cy="2028295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5599054" y="1814067"/>
            <a:ext cx="6321139" cy="589038"/>
            <a:chOff x="5418705" y="1701977"/>
            <a:chExt cx="6321139" cy="58903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873687">
              <a:off x="5418705" y="1701977"/>
              <a:ext cx="710590" cy="58903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643844" y="1756879"/>
              <a:ext cx="6096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1"/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ni des </a:t>
              </a:r>
              <a:r>
                <a:rPr lang="fr-FR" sz="2000" b="1" dirty="0">
                  <a:solidFill>
                    <a:schemeClr val="bg2">
                      <a:lumMod val="50000"/>
                    </a:schemeClr>
                  </a:solidFill>
                </a:rPr>
                <a:t>doublons de notices </a:t>
              </a: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d’autorité</a:t>
              </a:r>
              <a:endParaRPr lang="fr-FR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571082" y="1425783"/>
            <a:ext cx="6778612" cy="589038"/>
            <a:chOff x="4975228" y="2125023"/>
            <a:chExt cx="6778612" cy="58903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873687">
              <a:off x="4975228" y="2125023"/>
              <a:ext cx="710590" cy="58903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145727" y="2152908"/>
              <a:ext cx="66081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 pas des </a:t>
              </a:r>
              <a:r>
                <a:rPr lang="fr-FR" sz="2000" b="1" dirty="0">
                  <a:solidFill>
                    <a:schemeClr val="bg2">
                      <a:lumMod val="50000"/>
                    </a:schemeClr>
                  </a:solidFill>
                </a:rPr>
                <a:t>doublons de notices de ressources </a:t>
              </a:r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continues</a:t>
              </a:r>
              <a:endParaRPr lang="fr-FR" sz="2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 rot="2677308">
            <a:off x="1450026" y="4375838"/>
            <a:ext cx="295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cap="all" dirty="0">
                <a:solidFill>
                  <a:schemeClr val="bg1"/>
                </a:solidFill>
                <a:latin typeface="Ghiya Strokes" pitchFamily="2" charset="0"/>
              </a:rPr>
              <a:t>i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054" y="385365"/>
            <a:ext cx="6353175" cy="10953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/>
          <a:srcRect l="6492" r="10431"/>
          <a:stretch/>
        </p:blipFill>
        <p:spPr>
          <a:xfrm>
            <a:off x="11096" y="-14630"/>
            <a:ext cx="5215738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3074" y="3134202"/>
            <a:ext cx="4254291" cy="90138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6232" y="4261523"/>
            <a:ext cx="6434916" cy="70903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9530" y="5264397"/>
            <a:ext cx="4426511" cy="134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5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45" y="1167450"/>
            <a:ext cx="957700" cy="80969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31" b="64961"/>
          <a:stretch/>
        </p:blipFill>
        <p:spPr>
          <a:xfrm>
            <a:off x="203701" y="1061157"/>
            <a:ext cx="2538946" cy="1935251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713065" y="727334"/>
            <a:ext cx="10682248" cy="1103260"/>
            <a:chOff x="2175429" y="1309430"/>
            <a:chExt cx="10682248" cy="110326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2175429" y="1309430"/>
              <a:ext cx="7344256" cy="1103260"/>
            </a:xfrm>
            <a:prstGeom prst="rect">
              <a:avLst/>
            </a:prstGeom>
          </p:spPr>
        </p:pic>
        <p:sp>
          <p:nvSpPr>
            <p:cNvPr id="19" name="Espace réservé du contenu 4"/>
            <p:cNvSpPr txBox="1">
              <a:spLocks/>
            </p:cNvSpPr>
            <p:nvPr/>
          </p:nvSpPr>
          <p:spPr>
            <a:xfrm>
              <a:off x="2342077" y="1665585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notice candidate doublon en statut B</a:t>
              </a: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/>
          <a:srcRect l="33542" r="50266"/>
          <a:stretch/>
        </p:blipFill>
        <p:spPr>
          <a:xfrm>
            <a:off x="2742646" y="1866943"/>
            <a:ext cx="2718016" cy="7426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8844" y="1866943"/>
            <a:ext cx="1888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Choix n° 3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8"/>
          <a:srcRect t="4060" r="66618" b="42913"/>
          <a:stretch/>
        </p:blipFill>
        <p:spPr>
          <a:xfrm>
            <a:off x="352558" y="2858654"/>
            <a:ext cx="5608764" cy="4017069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522732" y="3203119"/>
            <a:ext cx="5608764" cy="338554"/>
            <a:chOff x="522732" y="3203119"/>
            <a:chExt cx="5608764" cy="338554"/>
          </a:xfrm>
        </p:grpSpPr>
        <p:sp>
          <p:nvSpPr>
            <p:cNvPr id="33" name="ZoneTexte 32"/>
            <p:cNvSpPr txBox="1"/>
            <p:nvPr/>
          </p:nvSpPr>
          <p:spPr>
            <a:xfrm>
              <a:off x="2766973" y="3203119"/>
              <a:ext cx="3364523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C00000"/>
                  </a:solidFill>
                </a:rPr>
                <a:t>005 XXXXXXXXX:03-03-21 09:51:24</a:t>
              </a:r>
              <a:endParaRPr lang="fr-FR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522732" y="3365602"/>
              <a:ext cx="236932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528844" y="4408150"/>
            <a:ext cx="6079819" cy="323165"/>
            <a:chOff x="528844" y="4408150"/>
            <a:chExt cx="6079819" cy="323165"/>
          </a:xfrm>
        </p:grpSpPr>
        <p:sp>
          <p:nvSpPr>
            <p:cNvPr id="36" name="ZoneTexte 35"/>
            <p:cNvSpPr txBox="1"/>
            <p:nvPr/>
          </p:nvSpPr>
          <p:spPr>
            <a:xfrm>
              <a:off x="3273631" y="4408150"/>
              <a:ext cx="3335032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 smtClean="0">
                  <a:solidFill>
                    <a:srgbClr val="C00000"/>
                  </a:solidFill>
                </a:rPr>
                <a:t>024 </a:t>
              </a:r>
              <a:r>
                <a:rPr lang="fr-FR" sz="1500" b="1" dirty="0">
                  <a:solidFill>
                    <a:srgbClr val="5343F9"/>
                  </a:solidFill>
                </a:rPr>
                <a:t>$</a:t>
              </a:r>
              <a:r>
                <a:rPr lang="fr-FR" sz="1500" b="1" dirty="0" err="1" smtClean="0">
                  <a:solidFill>
                    <a:srgbClr val="5343F9"/>
                  </a:solidFill>
                </a:rPr>
                <a:t>a</a:t>
              </a:r>
              <a:r>
                <a:rPr lang="fr-FR" sz="1500" dirty="0" err="1" smtClean="0"/>
                <a:t>OUP</a:t>
              </a:r>
              <a:r>
                <a:rPr lang="fr-FR" sz="1500" b="1" dirty="0" smtClean="0"/>
                <a:t> </a:t>
              </a:r>
              <a:r>
                <a:rPr lang="fr-FR" sz="1500" b="1" dirty="0">
                  <a:solidFill>
                    <a:srgbClr val="5343F9"/>
                  </a:solidFill>
                </a:rPr>
                <a:t>$</a:t>
              </a:r>
              <a:r>
                <a:rPr lang="fr-FR" sz="1500" b="1" dirty="0" err="1" smtClean="0">
                  <a:solidFill>
                    <a:srgbClr val="5343F9"/>
                  </a:solidFill>
                </a:rPr>
                <a:t>b</a:t>
              </a:r>
              <a:r>
                <a:rPr lang="fr-FR" sz="1500" b="1" dirty="0" err="1">
                  <a:solidFill>
                    <a:srgbClr val="C00000"/>
                  </a:solidFill>
                </a:rPr>
                <a:t>U</a:t>
              </a:r>
              <a:r>
                <a:rPr lang="fr-FR" sz="1500" b="1" dirty="0" smtClean="0">
                  <a:solidFill>
                    <a:srgbClr val="C00000"/>
                  </a:solidFill>
                </a:rPr>
                <a:t> </a:t>
              </a:r>
              <a:r>
                <a:rPr lang="fr-FR" sz="1500" b="1" dirty="0">
                  <a:solidFill>
                    <a:srgbClr val="5343F9"/>
                  </a:solidFill>
                </a:rPr>
                <a:t>$x</a:t>
              </a:r>
              <a:r>
                <a:rPr lang="fr-FR" sz="1500" dirty="0"/>
                <a:t>72.445</a:t>
              </a:r>
              <a:r>
                <a:rPr lang="fr-FR" sz="1500" b="1" dirty="0">
                  <a:solidFill>
                    <a:srgbClr val="C00000"/>
                  </a:solidFill>
                </a:rPr>
                <a:t> </a:t>
              </a:r>
              <a:r>
                <a:rPr lang="fr-FR" sz="1500" b="1" dirty="0" smtClean="0">
                  <a:solidFill>
                    <a:srgbClr val="5343F9"/>
                  </a:solidFill>
                </a:rPr>
                <a:t>$3</a:t>
              </a:r>
              <a:r>
                <a:rPr lang="fr-FR" sz="1500" dirty="0" smtClean="0"/>
                <a:t>240771796</a:t>
              </a:r>
              <a:endParaRPr lang="fr-FR" sz="1500" dirty="0"/>
            </a:p>
          </p:txBody>
        </p:sp>
        <p:cxnSp>
          <p:nvCxnSpPr>
            <p:cNvPr id="37" name="Connecteur droit 36"/>
            <p:cNvCxnSpPr/>
            <p:nvPr/>
          </p:nvCxnSpPr>
          <p:spPr>
            <a:xfrm>
              <a:off x="528844" y="4579000"/>
              <a:ext cx="2774337" cy="114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5966976" y="2147051"/>
            <a:ext cx="6239201" cy="1508105"/>
            <a:chOff x="674350" y="1925440"/>
            <a:chExt cx="6239201" cy="1508105"/>
          </a:xfrm>
        </p:grpSpPr>
        <p:sp>
          <p:nvSpPr>
            <p:cNvPr id="39" name="Rectangle 38"/>
            <p:cNvSpPr/>
            <p:nvPr/>
          </p:nvSpPr>
          <p:spPr>
            <a:xfrm>
              <a:off x="1379610" y="1925440"/>
              <a:ext cx="5533941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Le RCR de la notice est </a:t>
              </a:r>
              <a:r>
                <a:rPr lang="fr-FR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alors modifié</a:t>
              </a:r>
            </a:p>
            <a:p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Votre RCR sera enregistré </a:t>
              </a:r>
              <a:r>
                <a:rPr lang="fr-FR" sz="2000" b="1" i="1" dirty="0">
                  <a:solidFill>
                    <a:schemeClr val="bg2">
                      <a:lumMod val="50000"/>
                    </a:schemeClr>
                  </a:solidFill>
                </a:rPr>
                <a:t>comme dernier modificateur 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en zone 005.</a:t>
              </a:r>
              <a:endParaRPr lang="fr-FR" sz="2000" b="1" i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endParaRPr lang="fr-FR" sz="2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8555908" flipV="1">
              <a:off x="584210" y="2486539"/>
              <a:ext cx="911734" cy="731453"/>
            </a:xfrm>
            <a:prstGeom prst="rect">
              <a:avLst/>
            </a:prstGeom>
          </p:spPr>
        </p:pic>
      </p:grpSp>
      <p:grpSp>
        <p:nvGrpSpPr>
          <p:cNvPr id="44" name="Groupe 43"/>
          <p:cNvGrpSpPr/>
          <p:nvPr/>
        </p:nvGrpSpPr>
        <p:grpSpPr>
          <a:xfrm>
            <a:off x="5928702" y="3312988"/>
            <a:ext cx="6011714" cy="1293334"/>
            <a:chOff x="653632" y="3406772"/>
            <a:chExt cx="7204704" cy="1293334"/>
          </a:xfrm>
        </p:grpSpPr>
        <p:sp>
          <p:nvSpPr>
            <p:cNvPr id="45" name="Rectangle 44"/>
            <p:cNvSpPr/>
            <p:nvPr/>
          </p:nvSpPr>
          <p:spPr>
            <a:xfrm>
              <a:off x="1502247" y="3406772"/>
              <a:ext cx="6356089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La valeur de la sous-zone 024$b est également modifiée </a:t>
              </a:r>
            </a:p>
            <a:p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C'est le code U (</a:t>
              </a:r>
              <a:r>
                <a:rPr lang="fr-FR" sz="2000" b="1" i="1" dirty="0" err="1" smtClean="0">
                  <a:solidFill>
                    <a:schemeClr val="bg2">
                      <a:lumMod val="50000"/>
                    </a:schemeClr>
                  </a:solidFill>
                </a:rPr>
                <a:t>Unknown</a:t>
              </a:r>
              <a:r>
                <a:rPr lang="fr-FR" sz="2000" b="1" i="1" dirty="0" smtClean="0">
                  <a:solidFill>
                    <a:schemeClr val="bg2">
                      <a:lumMod val="50000"/>
                    </a:schemeClr>
                  </a:solidFill>
                </a:rPr>
                <a:t>) qui apparaîtra en $b.</a:t>
              </a:r>
              <a:endParaRPr lang="fr-FR" sz="2000" b="1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8462966" flipV="1">
              <a:off x="632044" y="3801913"/>
              <a:ext cx="919781" cy="876606"/>
            </a:xfrm>
            <a:prstGeom prst="rect">
              <a:avLst/>
            </a:prstGeom>
          </p:spPr>
        </p:pic>
      </p:grpSp>
      <p:grpSp>
        <p:nvGrpSpPr>
          <p:cNvPr id="47" name="Groupe 46"/>
          <p:cNvGrpSpPr/>
          <p:nvPr/>
        </p:nvGrpSpPr>
        <p:grpSpPr>
          <a:xfrm>
            <a:off x="9677146" y="4579000"/>
            <a:ext cx="2213202" cy="2191398"/>
            <a:chOff x="9694738" y="4900829"/>
            <a:chExt cx="2101943" cy="2070896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738" y="4900829"/>
              <a:ext cx="2075221" cy="2070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Rectangle 48"/>
            <p:cNvSpPr/>
            <p:nvPr/>
          </p:nvSpPr>
          <p:spPr>
            <a:xfrm>
              <a:off x="9694738" y="5046456"/>
              <a:ext cx="2101943" cy="1541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La notice a enregistré votre action mais reste un </a:t>
              </a:r>
              <a:r>
                <a:rPr lang="fr-FR" sz="2000" b="1" dirty="0">
                  <a:solidFill>
                    <a:schemeClr val="bg1"/>
                  </a:solidFill>
                </a:rPr>
                <a:t>candidat doublon à </a:t>
              </a:r>
              <a:r>
                <a:rPr lang="fr-FR" sz="2000" b="1" dirty="0" smtClean="0">
                  <a:solidFill>
                    <a:schemeClr val="bg1"/>
                  </a:solidFill>
                </a:rPr>
                <a:t>traiter.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5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31" b="64961"/>
          <a:stretch/>
        </p:blipFill>
        <p:spPr>
          <a:xfrm>
            <a:off x="203701" y="1061157"/>
            <a:ext cx="2538946" cy="1935251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4713065" y="727334"/>
            <a:ext cx="10682248" cy="1103260"/>
            <a:chOff x="2175429" y="1309430"/>
            <a:chExt cx="10682248" cy="110326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2175429" y="1309430"/>
              <a:ext cx="7344256" cy="1103260"/>
            </a:xfrm>
            <a:prstGeom prst="rect">
              <a:avLst/>
            </a:prstGeom>
          </p:spPr>
        </p:pic>
        <p:sp>
          <p:nvSpPr>
            <p:cNvPr id="19" name="Espace réservé du contenu 4"/>
            <p:cNvSpPr txBox="1">
              <a:spLocks/>
            </p:cNvSpPr>
            <p:nvPr/>
          </p:nvSpPr>
          <p:spPr>
            <a:xfrm>
              <a:off x="2342077" y="1665585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notice candidate doublon en statut B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28844" y="1869690"/>
            <a:ext cx="1888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Choix n° 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4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49646" r="18086"/>
          <a:stretch/>
        </p:blipFill>
        <p:spPr>
          <a:xfrm>
            <a:off x="2652130" y="1899706"/>
            <a:ext cx="5158843" cy="70726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/>
          <a:srcRect t="4060" r="66618" b="42913"/>
          <a:stretch/>
        </p:blipFill>
        <p:spPr>
          <a:xfrm>
            <a:off x="352558" y="2858654"/>
            <a:ext cx="5608764" cy="4017069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862456" y="2989656"/>
            <a:ext cx="4713560" cy="1518336"/>
            <a:chOff x="5862456" y="2989656"/>
            <a:chExt cx="4713560" cy="1518336"/>
          </a:xfrm>
        </p:grpSpPr>
        <p:sp>
          <p:nvSpPr>
            <p:cNvPr id="3" name="Rectangle 2"/>
            <p:cNvSpPr/>
            <p:nvPr/>
          </p:nvSpPr>
          <p:spPr>
            <a:xfrm>
              <a:off x="6632630" y="2989656"/>
              <a:ext cx="394338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La notice reste telle quelle, aucune zone n'est modifiée !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8555908" flipV="1">
              <a:off x="5772316" y="3686398"/>
              <a:ext cx="911734" cy="731453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7563199" y="4757334"/>
            <a:ext cx="2285695" cy="1694997"/>
            <a:chOff x="7534627" y="4636540"/>
            <a:chExt cx="2285695" cy="169499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997" y="4636540"/>
              <a:ext cx="1052978" cy="1277418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34627" y="5913958"/>
              <a:ext cx="2285695" cy="417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08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6387738" y="0"/>
            <a:ext cx="10682248" cy="1103260"/>
            <a:chOff x="2175429" y="1309430"/>
            <a:chExt cx="10682248" cy="110326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72" b="56383"/>
            <a:stretch/>
          </p:blipFill>
          <p:spPr>
            <a:xfrm>
              <a:off x="2175429" y="1309430"/>
              <a:ext cx="4023962" cy="1103260"/>
            </a:xfrm>
            <a:prstGeom prst="rect">
              <a:avLst/>
            </a:prstGeom>
          </p:spPr>
        </p:pic>
        <p:sp>
          <p:nvSpPr>
            <p:cNvPr id="11" name="Espace réservé du contenu 4"/>
            <p:cNvSpPr txBox="1">
              <a:spLocks/>
            </p:cNvSpPr>
            <p:nvPr/>
          </p:nvSpPr>
          <p:spPr>
            <a:xfrm>
              <a:off x="2342077" y="1665585"/>
              <a:ext cx="10515600" cy="5977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</a:t>
              </a:r>
              <a:r>
                <a:rPr lang="fr-FR" sz="3200" b="1" dirty="0">
                  <a:solidFill>
                    <a:schemeClr val="bg1"/>
                  </a:solidFill>
                </a:rPr>
                <a:t>2</a:t>
              </a:r>
              <a:r>
                <a:rPr lang="fr-FR" b="1" dirty="0" smtClean="0">
                  <a:solidFill>
                    <a:schemeClr val="bg1"/>
                  </a:solidFill>
                </a:rPr>
                <a:t> : on récapitule !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33131" y="2975721"/>
            <a:ext cx="2303785" cy="3803348"/>
            <a:chOff x="66057" y="1797880"/>
            <a:chExt cx="2924164" cy="1889194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66057" y="1797880"/>
              <a:ext cx="2924164" cy="1889194"/>
            </a:xfrm>
            <a:prstGeom prst="rect">
              <a:avLst/>
            </a:prstGeom>
          </p:spPr>
        </p:pic>
        <p:sp>
          <p:nvSpPr>
            <p:cNvPr id="19" name="Espace réservé du contenu 2"/>
            <p:cNvSpPr txBox="1">
              <a:spLocks/>
            </p:cNvSpPr>
            <p:nvPr/>
          </p:nvSpPr>
          <p:spPr>
            <a:xfrm>
              <a:off x="211304" y="1959439"/>
              <a:ext cx="2332463" cy="5066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sz="4400" b="1" dirty="0" smtClean="0">
                  <a:solidFill>
                    <a:schemeClr val="bg1"/>
                  </a:solidFill>
                </a:rPr>
                <a:t>Notice en statut B</a:t>
              </a:r>
              <a:endParaRPr lang="fr-FR" sz="44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456707" y="1087097"/>
            <a:ext cx="2683316" cy="7189644"/>
            <a:chOff x="5456707" y="1087097"/>
            <a:chExt cx="2683316" cy="7189644"/>
          </a:xfrm>
        </p:grpSpPr>
        <p:grpSp>
          <p:nvGrpSpPr>
            <p:cNvPr id="28" name="Groupe 27"/>
            <p:cNvGrpSpPr/>
            <p:nvPr/>
          </p:nvGrpSpPr>
          <p:grpSpPr>
            <a:xfrm>
              <a:off x="5456707" y="1087097"/>
              <a:ext cx="2683316" cy="7189644"/>
              <a:chOff x="5456707" y="1087097"/>
              <a:chExt cx="2683316" cy="7189644"/>
            </a:xfrm>
          </p:grpSpPr>
          <p:pic>
            <p:nvPicPr>
              <p:cNvPr id="32" name="Image 31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2360" b="78422"/>
              <a:stretch/>
            </p:blipFill>
            <p:spPr>
              <a:xfrm>
                <a:off x="5456707" y="1172067"/>
                <a:ext cx="2683316" cy="7104674"/>
              </a:xfrm>
              <a:prstGeom prst="rect">
                <a:avLst/>
              </a:prstGeom>
            </p:spPr>
          </p:pic>
          <p:sp>
            <p:nvSpPr>
              <p:cNvPr id="38" name="Espace réservé du contenu 2"/>
              <p:cNvSpPr txBox="1">
                <a:spLocks/>
              </p:cNvSpPr>
              <p:nvPr/>
            </p:nvSpPr>
            <p:spPr>
              <a:xfrm>
                <a:off x="5748146" y="1087097"/>
                <a:ext cx="2157539" cy="102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fr-FR" sz="2400" b="1" dirty="0" smtClean="0">
                    <a:solidFill>
                      <a:schemeClr val="bg2">
                        <a:lumMod val="50000"/>
                      </a:schemeClr>
                    </a:solidFill>
                    <a:latin typeface="Cheveuxdange" panose="02000603000000000000" pitchFamily="2" charset="0"/>
                    <a:ea typeface="Cheveuxdange" panose="02000603000000000000" pitchFamily="2" charset="0"/>
                  </a:rPr>
                  <a:t>Modifications immédiates</a:t>
                </a:r>
                <a:endParaRPr lang="fr-FR" sz="2400" dirty="0" smtClean="0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291376" y="6121124"/>
              <a:ext cx="906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A</a:t>
              </a:r>
              <a:r>
                <a:rPr lang="fr-FR" b="1" dirty="0" smtClean="0">
                  <a:solidFill>
                    <a:schemeClr val="accent2">
                      <a:lumMod val="75000"/>
                    </a:schemeClr>
                  </a:solidFill>
                </a:rPr>
                <a:t>ucune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53" name="Groupe 52"/>
            <p:cNvGrpSpPr/>
            <p:nvPr/>
          </p:nvGrpSpPr>
          <p:grpSpPr>
            <a:xfrm>
              <a:off x="5695187" y="3762383"/>
              <a:ext cx="2048894" cy="682439"/>
              <a:chOff x="5695187" y="3762383"/>
              <a:chExt cx="2048894" cy="68243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796218" y="4075490"/>
                <a:ext cx="18068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rgbClr val="92D050"/>
                    </a:solidFill>
                  </a:rPr>
                  <a:t>024 $b devient N</a:t>
                </a:r>
                <a:endParaRPr lang="fr-FR" b="1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695187" y="3762383"/>
                <a:ext cx="20488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92D050"/>
                    </a:solidFill>
                  </a:rPr>
                  <a:t>RCR </a:t>
                </a:r>
                <a:r>
                  <a:rPr lang="fr-FR" b="1" dirty="0" smtClean="0">
                    <a:solidFill>
                      <a:srgbClr val="92D050"/>
                    </a:solidFill>
                  </a:rPr>
                  <a:t>modifié en 005</a:t>
                </a:r>
                <a:endParaRPr lang="fr-FR" b="1" dirty="0">
                  <a:solidFill>
                    <a:srgbClr val="92D050"/>
                  </a:solidFill>
                </a:endParaRPr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5734759" y="2516816"/>
              <a:ext cx="2048894" cy="699306"/>
              <a:chOff x="5734759" y="2516816"/>
              <a:chExt cx="2048894" cy="69930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734759" y="2516816"/>
                <a:ext cx="20488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0070C0"/>
                    </a:solidFill>
                  </a:rPr>
                  <a:t>RCR </a:t>
                </a:r>
                <a:r>
                  <a:rPr lang="fr-FR" b="1" dirty="0" smtClean="0">
                    <a:solidFill>
                      <a:srgbClr val="0070C0"/>
                    </a:solidFill>
                  </a:rPr>
                  <a:t>modifié en 005</a:t>
                </a:r>
                <a:endParaRPr lang="fr-FR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830939" y="2846790"/>
                <a:ext cx="18565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0070C0"/>
                    </a:solidFill>
                  </a:rPr>
                  <a:t>024 $</a:t>
                </a:r>
                <a:r>
                  <a:rPr lang="fr-FR" b="1" dirty="0" smtClean="0">
                    <a:solidFill>
                      <a:srgbClr val="0070C0"/>
                    </a:solidFill>
                  </a:rPr>
                  <a:t>b devient M</a:t>
                </a:r>
                <a:endParaRPr lang="fr-FR" b="1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54" name="Groupe 53"/>
            <p:cNvGrpSpPr/>
            <p:nvPr/>
          </p:nvGrpSpPr>
          <p:grpSpPr>
            <a:xfrm>
              <a:off x="5761184" y="4875875"/>
              <a:ext cx="2048894" cy="676844"/>
              <a:chOff x="5761184" y="4875875"/>
              <a:chExt cx="2048894" cy="67684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761184" y="4875875"/>
                <a:ext cx="20488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FFC000"/>
                    </a:solidFill>
                  </a:rPr>
                  <a:t>RCR </a:t>
                </a:r>
                <a:r>
                  <a:rPr lang="fr-FR" b="1" dirty="0" smtClean="0">
                    <a:solidFill>
                      <a:srgbClr val="FFC000"/>
                    </a:solidFill>
                  </a:rPr>
                  <a:t>modifié en 005</a:t>
                </a:r>
                <a:endParaRPr lang="fr-FR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870421" y="5183387"/>
                <a:ext cx="18052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rgbClr val="FFC000"/>
                    </a:solidFill>
                  </a:rPr>
                  <a:t>024 $b devient U</a:t>
                </a:r>
                <a:endParaRPr lang="fr-FR" b="1" dirty="0">
                  <a:solidFill>
                    <a:srgbClr val="FFC000"/>
                  </a:solidFill>
                </a:endParaRPr>
              </a:p>
            </p:txBody>
          </p:sp>
        </p:grpSp>
      </p:grpSp>
      <p:grpSp>
        <p:nvGrpSpPr>
          <p:cNvPr id="7" name="Groupe 6"/>
          <p:cNvGrpSpPr/>
          <p:nvPr/>
        </p:nvGrpSpPr>
        <p:grpSpPr>
          <a:xfrm>
            <a:off x="7905685" y="1070386"/>
            <a:ext cx="4114607" cy="7357688"/>
            <a:chOff x="7905685" y="1070386"/>
            <a:chExt cx="4114607" cy="7357688"/>
          </a:xfrm>
        </p:grpSpPr>
        <p:grpSp>
          <p:nvGrpSpPr>
            <p:cNvPr id="48" name="Groupe 47"/>
            <p:cNvGrpSpPr/>
            <p:nvPr/>
          </p:nvGrpSpPr>
          <p:grpSpPr>
            <a:xfrm>
              <a:off x="8475758" y="1070386"/>
              <a:ext cx="3052528" cy="7357688"/>
              <a:chOff x="8426140" y="1070386"/>
              <a:chExt cx="3052528" cy="7357688"/>
            </a:xfrm>
          </p:grpSpPr>
          <p:pic>
            <p:nvPicPr>
              <p:cNvPr id="33" name="Image 32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2360" b="78422"/>
              <a:stretch/>
            </p:blipFill>
            <p:spPr>
              <a:xfrm>
                <a:off x="8426140" y="1112874"/>
                <a:ext cx="3052528" cy="7315200"/>
              </a:xfrm>
              <a:prstGeom prst="rect">
                <a:avLst/>
              </a:prstGeom>
            </p:spPr>
          </p:pic>
          <p:sp>
            <p:nvSpPr>
              <p:cNvPr id="39" name="Espace réservé du contenu 2"/>
              <p:cNvSpPr txBox="1">
                <a:spLocks/>
              </p:cNvSpPr>
              <p:nvPr/>
            </p:nvSpPr>
            <p:spPr>
              <a:xfrm>
                <a:off x="8937604" y="1070386"/>
                <a:ext cx="2134830" cy="102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fr-FR" sz="2400" b="1" dirty="0" smtClean="0">
                    <a:solidFill>
                      <a:schemeClr val="bg2">
                        <a:lumMod val="50000"/>
                      </a:schemeClr>
                    </a:solidFill>
                    <a:latin typeface="Cheveuxdange" panose="02000603000000000000" pitchFamily="2" charset="0"/>
                    <a:ea typeface="Cheveuxdange" panose="02000603000000000000" pitchFamily="2" charset="0"/>
                  </a:rPr>
                  <a:t>Modifications de 19h</a:t>
                </a:r>
                <a:endParaRPr lang="fr-FR" sz="2400" dirty="0" smtClean="0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endParaRPr>
              </a:p>
            </p:txBody>
          </p:sp>
        </p:grpSp>
        <p:grpSp>
          <p:nvGrpSpPr>
            <p:cNvPr id="52" name="Groupe 51"/>
            <p:cNvGrpSpPr/>
            <p:nvPr/>
          </p:nvGrpSpPr>
          <p:grpSpPr>
            <a:xfrm>
              <a:off x="7905685" y="2043784"/>
              <a:ext cx="4114607" cy="1308980"/>
              <a:chOff x="7843055" y="2047089"/>
              <a:chExt cx="4114607" cy="130898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8572566" y="2047089"/>
                <a:ext cx="26008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rgbClr val="0070C0"/>
                    </a:solidFill>
                  </a:rPr>
                  <a:t>Statut </a:t>
                </a:r>
                <a:r>
                  <a:rPr lang="fr-FR" b="1" dirty="0">
                    <a:solidFill>
                      <a:srgbClr val="0070C0"/>
                    </a:solidFill>
                  </a:rPr>
                  <a:t>B </a:t>
                </a:r>
                <a:r>
                  <a:rPr lang="fr-FR" b="1" dirty="0" smtClean="0">
                    <a:solidFill>
                      <a:srgbClr val="0070C0"/>
                    </a:solidFill>
                  </a:rPr>
                  <a:t>en 008 supprimé</a:t>
                </a:r>
                <a:endParaRPr lang="fr-FR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977172" y="2400270"/>
                <a:ext cx="390259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0070C0"/>
                    </a:solidFill>
                  </a:rPr>
                  <a:t>PPN </a:t>
                </a:r>
                <a:r>
                  <a:rPr lang="fr-FR" b="1" dirty="0">
                    <a:solidFill>
                      <a:srgbClr val="0070C0"/>
                    </a:solidFill>
                  </a:rPr>
                  <a:t>de la notice </a:t>
                </a:r>
                <a:r>
                  <a:rPr lang="fr-FR" b="1" dirty="0" smtClean="0">
                    <a:solidFill>
                      <a:srgbClr val="0070C0"/>
                    </a:solidFill>
                  </a:rPr>
                  <a:t>supprimée en 839 </a:t>
                </a:r>
                <a:r>
                  <a:rPr lang="fr-FR" sz="1400" b="1" dirty="0" smtClean="0">
                    <a:solidFill>
                      <a:srgbClr val="0070C0"/>
                    </a:solidFill>
                  </a:rPr>
                  <a:t>(exportée en 035 et 801)</a:t>
                </a:r>
                <a:endParaRPr lang="fr-FR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843055" y="2986737"/>
                <a:ext cx="411460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0070C0"/>
                    </a:solidFill>
                  </a:rPr>
                  <a:t>Ajout des données locales</a:t>
                </a:r>
                <a:endParaRPr lang="fr-FR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608746" y="3767002"/>
              <a:ext cx="26537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solidFill>
                    <a:srgbClr val="92D050"/>
                  </a:solidFill>
                </a:rPr>
                <a:t>Statut B en 008 supprimé</a:t>
              </a:r>
            </a:p>
            <a:p>
              <a:pPr algn="ctr"/>
              <a:r>
                <a:rPr lang="fr-FR" b="1" dirty="0" smtClean="0">
                  <a:solidFill>
                    <a:srgbClr val="92D050"/>
                  </a:solidFill>
                </a:rPr>
                <a:t>024 supprimée</a:t>
              </a:r>
              <a:endParaRPr lang="fr-FR" b="1" dirty="0">
                <a:solidFill>
                  <a:srgbClr val="92D05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423628" y="5013323"/>
              <a:ext cx="906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solidFill>
                    <a:srgbClr val="FFC000"/>
                  </a:solidFill>
                </a:rPr>
                <a:t>Aucune</a:t>
              </a:r>
              <a:endParaRPr lang="fr-FR" b="1" dirty="0">
                <a:solidFill>
                  <a:srgbClr val="FFC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429970" y="6120098"/>
              <a:ext cx="906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A</a:t>
              </a:r>
              <a:r>
                <a:rPr lang="fr-FR" b="1" dirty="0" smtClean="0">
                  <a:solidFill>
                    <a:schemeClr val="accent2">
                      <a:lumMod val="75000"/>
                    </a:schemeClr>
                  </a:solidFill>
                </a:rPr>
                <a:t>ucune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642785" y="1562547"/>
            <a:ext cx="2425401" cy="5242814"/>
            <a:chOff x="2642785" y="1562547"/>
            <a:chExt cx="2425401" cy="5242814"/>
          </a:xfrm>
        </p:grpSpPr>
        <p:grpSp>
          <p:nvGrpSpPr>
            <p:cNvPr id="40" name="Groupe 39"/>
            <p:cNvGrpSpPr/>
            <p:nvPr/>
          </p:nvGrpSpPr>
          <p:grpSpPr>
            <a:xfrm>
              <a:off x="2686493" y="2509283"/>
              <a:ext cx="2381693" cy="867881"/>
              <a:chOff x="2686493" y="2622694"/>
              <a:chExt cx="2381693" cy="86788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686493" y="2622694"/>
                <a:ext cx="2381693" cy="86788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4"/>
              <a:srcRect l="1100" r="82478"/>
              <a:stretch/>
            </p:blipFill>
            <p:spPr>
              <a:xfrm>
                <a:off x="2868163" y="2776841"/>
                <a:ext cx="1976332" cy="540434"/>
              </a:xfrm>
              <a:prstGeom prst="rect">
                <a:avLst/>
              </a:prstGeom>
            </p:spPr>
          </p:pic>
        </p:grpSp>
        <p:grpSp>
          <p:nvGrpSpPr>
            <p:cNvPr id="41" name="Groupe 40"/>
            <p:cNvGrpSpPr/>
            <p:nvPr/>
          </p:nvGrpSpPr>
          <p:grpSpPr>
            <a:xfrm>
              <a:off x="2660607" y="3686104"/>
              <a:ext cx="2381693" cy="867881"/>
              <a:chOff x="2660607" y="3686104"/>
              <a:chExt cx="2381693" cy="867881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2660607" y="3686104"/>
                <a:ext cx="2381693" cy="86788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pic>
            <p:nvPicPr>
              <p:cNvPr id="13" name="Image 12"/>
              <p:cNvPicPr>
                <a:picLocks noChangeAspect="1"/>
              </p:cNvPicPr>
              <p:nvPr/>
            </p:nvPicPr>
            <p:blipFill rotWithShape="1">
              <a:blip r:embed="rId4"/>
              <a:srcRect l="17465" r="66459"/>
              <a:stretch/>
            </p:blipFill>
            <p:spPr>
              <a:xfrm>
                <a:off x="2839089" y="3843041"/>
                <a:ext cx="1972443" cy="542774"/>
              </a:xfrm>
              <a:prstGeom prst="rect">
                <a:avLst/>
              </a:prstGeom>
            </p:spPr>
          </p:pic>
        </p:grpSp>
        <p:grpSp>
          <p:nvGrpSpPr>
            <p:cNvPr id="42" name="Groupe 41"/>
            <p:cNvGrpSpPr/>
            <p:nvPr/>
          </p:nvGrpSpPr>
          <p:grpSpPr>
            <a:xfrm>
              <a:off x="2671624" y="4724404"/>
              <a:ext cx="2381693" cy="867881"/>
              <a:chOff x="2671624" y="4724404"/>
              <a:chExt cx="2381693" cy="867881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671624" y="4724404"/>
                <a:ext cx="2381693" cy="86788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4"/>
              <a:srcRect l="33542" r="50266"/>
              <a:stretch/>
            </p:blipFill>
            <p:spPr>
              <a:xfrm>
                <a:off x="2847411" y="4886170"/>
                <a:ext cx="1942876" cy="530833"/>
              </a:xfrm>
              <a:prstGeom prst="rect">
                <a:avLst/>
              </a:prstGeom>
            </p:spPr>
          </p:pic>
        </p:grpSp>
        <p:grpSp>
          <p:nvGrpSpPr>
            <p:cNvPr id="43" name="Groupe 42"/>
            <p:cNvGrpSpPr/>
            <p:nvPr/>
          </p:nvGrpSpPr>
          <p:grpSpPr>
            <a:xfrm>
              <a:off x="2642785" y="5753181"/>
              <a:ext cx="2381693" cy="1052180"/>
              <a:chOff x="2642785" y="5753181"/>
              <a:chExt cx="2381693" cy="105218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642785" y="5753181"/>
                <a:ext cx="2381693" cy="10521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grpSp>
            <p:nvGrpSpPr>
              <p:cNvPr id="2" name="Groupe 1"/>
              <p:cNvGrpSpPr/>
              <p:nvPr/>
            </p:nvGrpSpPr>
            <p:grpSpPr>
              <a:xfrm>
                <a:off x="2868163" y="5860985"/>
                <a:ext cx="1815359" cy="918084"/>
                <a:chOff x="9449878" y="1763365"/>
                <a:chExt cx="2547856" cy="1369601"/>
              </a:xfrm>
            </p:grpSpPr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9646" r="34044"/>
                <a:stretch/>
              </p:blipFill>
              <p:spPr>
                <a:xfrm>
                  <a:off x="9449878" y="1763365"/>
                  <a:ext cx="2547856" cy="707267"/>
                </a:xfrm>
                <a:prstGeom prst="rect">
                  <a:avLst/>
                </a:prstGeom>
              </p:spPr>
            </p:pic>
            <p:pic>
              <p:nvPicPr>
                <p:cNvPr id="16" name="Image 1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5977" r="18086"/>
                <a:stretch/>
              </p:blipFill>
              <p:spPr>
                <a:xfrm>
                  <a:off x="9449878" y="2425699"/>
                  <a:ext cx="2547856" cy="707267"/>
                </a:xfrm>
                <a:prstGeom prst="rect">
                  <a:avLst/>
                </a:prstGeom>
              </p:spPr>
            </p:pic>
          </p:grpSp>
        </p:grpSp>
        <p:sp>
          <p:nvSpPr>
            <p:cNvPr id="51" name="Espace réservé du contenu 2"/>
            <p:cNvSpPr txBox="1">
              <a:spLocks/>
            </p:cNvSpPr>
            <p:nvPr/>
          </p:nvSpPr>
          <p:spPr>
            <a:xfrm>
              <a:off x="2737135" y="1562547"/>
              <a:ext cx="2287343" cy="1020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rPr>
                <a:t>Choix d'actions</a:t>
              </a:r>
              <a:endParaRPr lang="fr-FR" sz="2400" dirty="0" smtClean="0">
                <a:solidFill>
                  <a:schemeClr val="bg2">
                    <a:lumMod val="50000"/>
                  </a:schemeClr>
                </a:solidFill>
                <a:latin typeface="Cheveuxdange" panose="02000603000000000000" pitchFamily="2" charset="0"/>
                <a:ea typeface="Cheveuxdange" panose="02000603000000000000" pitchFamily="2" charset="0"/>
              </a:endParaRPr>
            </a:p>
          </p:txBody>
        </p:sp>
      </p:grpSp>
      <p:pic>
        <p:nvPicPr>
          <p:cNvPr id="56" name="Imag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7789063" y="2509283"/>
            <a:ext cx="976495" cy="4106667"/>
            <a:chOff x="7746364" y="2527423"/>
            <a:chExt cx="976495" cy="4106667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805848" flipV="1">
              <a:off x="7782697" y="4817660"/>
              <a:ext cx="911734" cy="731453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805848" flipV="1">
              <a:off x="7811125" y="5902637"/>
              <a:ext cx="911734" cy="731453"/>
            </a:xfrm>
            <a:prstGeom prst="rect">
              <a:avLst/>
            </a:prstGeom>
          </p:spPr>
        </p:pic>
        <p:pic>
          <p:nvPicPr>
            <p:cNvPr id="68" name="Image 67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805848" flipV="1">
              <a:off x="7746825" y="3709763"/>
              <a:ext cx="911734" cy="731453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805848" flipV="1">
              <a:off x="7746364" y="2527423"/>
              <a:ext cx="911734" cy="731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6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83" y="2271554"/>
            <a:ext cx="2905479" cy="28994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71" y="1976603"/>
            <a:ext cx="3519356" cy="35120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256" y="2974906"/>
            <a:ext cx="4478191" cy="132556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Le catalogueur trouve 2 notices 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similaires, </a:t>
            </a:r>
            <a:br>
              <a:rPr lang="fr-FR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répondant à la </a:t>
            </a:r>
            <a:br>
              <a:rPr lang="fr-FR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même requête,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non 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repérées comme doublons par le système</a:t>
            </a:r>
            <a:endParaRPr lang="fr-FR" sz="3200" b="1" dirty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5011875" y="2434340"/>
            <a:ext cx="3260159" cy="21651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2400" b="1" u="sng" dirty="0" smtClean="0">
                <a:solidFill>
                  <a:schemeClr val="bg1"/>
                </a:solidFill>
              </a:rPr>
              <a:t>S'il s'agit bien d'un doublon</a:t>
            </a:r>
            <a:r>
              <a:rPr lang="fr-FR" sz="2400" b="1" dirty="0" smtClean="0">
                <a:solidFill>
                  <a:schemeClr val="bg1"/>
                </a:solidFill>
              </a:rPr>
              <a:t>, le catalogueur doit </a:t>
            </a:r>
            <a:r>
              <a:rPr lang="fr-FR" sz="2400" b="1" dirty="0">
                <a:solidFill>
                  <a:schemeClr val="bg1"/>
                </a:solidFill>
              </a:rPr>
              <a:t>le signaler au </a:t>
            </a:r>
            <a:r>
              <a:rPr lang="fr-FR" sz="2400" b="1" dirty="0" smtClean="0">
                <a:solidFill>
                  <a:schemeClr val="bg1"/>
                </a:solidFill>
              </a:rPr>
              <a:t>dédoublonneur local </a:t>
            </a:r>
            <a:r>
              <a:rPr lang="fr-FR" sz="2400" b="1" dirty="0">
                <a:solidFill>
                  <a:schemeClr val="bg1"/>
                </a:solidFill>
              </a:rPr>
              <a:t>de son établissement </a:t>
            </a:r>
            <a:r>
              <a:rPr lang="fr-FR" sz="2400" b="1" dirty="0" smtClean="0">
                <a:solidFill>
                  <a:schemeClr val="bg1"/>
                </a:solidFill>
              </a:rPr>
              <a:t>en lui indiquant les </a:t>
            </a:r>
            <a:r>
              <a:rPr lang="fr-FR" sz="2400" b="1" dirty="0">
                <a:solidFill>
                  <a:schemeClr val="bg1"/>
                </a:solidFill>
              </a:rPr>
              <a:t>2 </a:t>
            </a:r>
            <a:r>
              <a:rPr lang="fr-FR" sz="2400" b="1" dirty="0" smtClean="0">
                <a:solidFill>
                  <a:schemeClr val="bg1"/>
                </a:solidFill>
              </a:rPr>
              <a:t>PPN. </a:t>
            </a:r>
          </a:p>
          <a:p>
            <a:pPr marL="0" indent="0" algn="ctr">
              <a:buNone/>
            </a:pPr>
            <a:r>
              <a:rPr lang="fr-FR" sz="1600" b="1" dirty="0" smtClean="0">
                <a:solidFill>
                  <a:schemeClr val="bg1"/>
                </a:solidFill>
              </a:rPr>
              <a:t>(ppn </a:t>
            </a:r>
            <a:r>
              <a:rPr lang="fr-FR" sz="1600" b="1" dirty="0">
                <a:solidFill>
                  <a:schemeClr val="bg1"/>
                </a:solidFill>
              </a:rPr>
              <a:t>préféré / ppn à supprimer</a:t>
            </a:r>
            <a:r>
              <a:rPr lang="fr-FR" sz="1600" b="1" dirty="0" smtClean="0">
                <a:solidFill>
                  <a:schemeClr val="bg1"/>
                </a:solidFill>
              </a:rPr>
              <a:t>)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00707" y="2700985"/>
            <a:ext cx="2991293" cy="6463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Le dédoublonneur local 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(login DED)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enregistrera alors la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zone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024 dans la notice à supprimer</a:t>
            </a:r>
            <a:endParaRPr lang="fr-F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20805848" flipV="1">
            <a:off x="3862917" y="3181172"/>
            <a:ext cx="1072395" cy="8603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20805848" flipV="1">
            <a:off x="8282572" y="3237216"/>
            <a:ext cx="998354" cy="800945"/>
          </a:xfrm>
          <a:prstGeom prst="rect">
            <a:avLst/>
          </a:prstGeom>
        </p:spPr>
      </p:pic>
      <p:sp>
        <p:nvSpPr>
          <p:cNvPr id="22" name="Espace réservé du contenu 2"/>
          <p:cNvSpPr txBox="1">
            <a:spLocks/>
          </p:cNvSpPr>
          <p:nvPr/>
        </p:nvSpPr>
        <p:spPr>
          <a:xfrm>
            <a:off x="8074562" y="1192729"/>
            <a:ext cx="4469357" cy="569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608030" y="5298774"/>
            <a:ext cx="3402419" cy="400110"/>
          </a:xfrm>
          <a:prstGeom prst="rect">
            <a:avLst/>
          </a:prstGeom>
          <a:solidFill>
            <a:srgbClr val="FFFFE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024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>
                <a:solidFill>
                  <a:srgbClr val="5343F9"/>
                </a:solidFill>
              </a:rPr>
              <a:t>$</a:t>
            </a:r>
            <a:r>
              <a:rPr lang="fr-FR" sz="2000" b="1" dirty="0" err="1" smtClean="0">
                <a:solidFill>
                  <a:srgbClr val="5343F9"/>
                </a:solidFill>
              </a:rPr>
              <a:t>a</a:t>
            </a:r>
            <a:r>
              <a:rPr lang="fr-FR" sz="2000" b="1" dirty="0" err="1" smtClean="0"/>
              <a:t>I</a:t>
            </a:r>
            <a:r>
              <a:rPr lang="fr-FR" sz="2000" b="1" i="1" dirty="0" err="1" smtClean="0"/>
              <a:t>XXX</a:t>
            </a:r>
            <a:r>
              <a:rPr lang="fr-FR" sz="2000" b="1" dirty="0" smtClean="0"/>
              <a:t> </a:t>
            </a:r>
            <a:r>
              <a:rPr lang="fr-FR" sz="2000" b="1" dirty="0">
                <a:solidFill>
                  <a:srgbClr val="5343F9"/>
                </a:solidFill>
              </a:rPr>
              <a:t>$</a:t>
            </a:r>
            <a:r>
              <a:rPr lang="fr-FR" sz="2000" b="1" dirty="0" err="1" smtClean="0">
                <a:solidFill>
                  <a:srgbClr val="5343F9"/>
                </a:solidFill>
              </a:rPr>
              <a:t>b</a:t>
            </a:r>
            <a:r>
              <a:rPr lang="fr-FR" sz="2000" b="1" dirty="0" err="1" smtClean="0"/>
              <a:t>M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>
                <a:solidFill>
                  <a:srgbClr val="5343F9"/>
                </a:solidFill>
              </a:rPr>
              <a:t>$</a:t>
            </a:r>
            <a:r>
              <a:rPr lang="fr-FR" sz="2000" b="1" dirty="0" smtClean="0">
                <a:solidFill>
                  <a:srgbClr val="5343F9"/>
                </a:solidFill>
              </a:rPr>
              <a:t>3</a:t>
            </a:r>
            <a:r>
              <a:rPr lang="fr-FR" sz="2000" b="1" dirty="0" smtClean="0"/>
              <a:t>240771796</a:t>
            </a:r>
            <a:endParaRPr lang="fr-FR" sz="20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2623398" y="893271"/>
            <a:ext cx="11025866" cy="1061486"/>
            <a:chOff x="3120254" y="4733198"/>
            <a:chExt cx="11025866" cy="106148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53" b="19896"/>
            <a:stretch/>
          </p:blipFill>
          <p:spPr>
            <a:xfrm>
              <a:off x="3120254" y="4733198"/>
              <a:ext cx="9256592" cy="1061486"/>
            </a:xfrm>
            <a:prstGeom prst="rect">
              <a:avLst/>
            </a:prstGeom>
          </p:spPr>
        </p:pic>
        <p:sp>
          <p:nvSpPr>
            <p:cNvPr id="9" name="Espace réservé du contenu 4"/>
            <p:cNvSpPr txBox="1">
              <a:spLocks/>
            </p:cNvSpPr>
            <p:nvPr/>
          </p:nvSpPr>
          <p:spPr>
            <a:xfrm>
              <a:off x="3630520" y="4992922"/>
              <a:ext cx="10515600" cy="6200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3</a:t>
              </a:r>
              <a:r>
                <a:rPr lang="fr-FR" b="1" dirty="0" smtClean="0">
                  <a:solidFill>
                    <a:schemeClr val="bg1"/>
                  </a:solidFill>
                  <a:latin typeface="Ghiya Strokes" pitchFamily="2" charset="0"/>
                </a:rPr>
                <a:t> </a:t>
              </a:r>
              <a:r>
                <a:rPr lang="fr-FR" b="1" dirty="0" smtClean="0">
                  <a:solidFill>
                    <a:schemeClr val="bg1"/>
                  </a:solidFill>
                </a:rPr>
                <a:t>: notice doublon repérée par un catalogueur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635794" y="5433907"/>
            <a:ext cx="3568345" cy="1424093"/>
            <a:chOff x="4635794" y="5433907"/>
            <a:chExt cx="3568345" cy="142409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794" y="5433907"/>
              <a:ext cx="1684411" cy="1424093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0676" y="5612453"/>
              <a:ext cx="1993463" cy="1099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21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3" grpId="0"/>
      <p:bldP spid="22" grpId="0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302" y="1881858"/>
            <a:ext cx="1047950" cy="884208"/>
          </a:xfrm>
          <a:prstGeom prst="rect">
            <a:avLst/>
          </a:prstGeom>
        </p:spPr>
      </p:pic>
      <p:sp>
        <p:nvSpPr>
          <p:cNvPr id="22" name="Espace réservé du contenu 2"/>
          <p:cNvSpPr txBox="1">
            <a:spLocks/>
          </p:cNvSpPr>
          <p:nvPr/>
        </p:nvSpPr>
        <p:spPr>
          <a:xfrm>
            <a:off x="8074562" y="1192729"/>
            <a:ext cx="4469357" cy="569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7" y="27683"/>
            <a:ext cx="5495925" cy="13620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5501" y="2009292"/>
            <a:ext cx="8703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Avant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de procéder à la fusion,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le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CORCAT ou le dédoublonneur 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local </a:t>
            </a:r>
            <a:r>
              <a:rPr lang="fr-FR" sz="2400" b="1" u="sng" dirty="0" smtClean="0">
                <a:solidFill>
                  <a:schemeClr val="bg2">
                    <a:lumMod val="50000"/>
                  </a:schemeClr>
                </a:solidFill>
              </a:rPr>
              <a:t>doit demander </a:t>
            </a:r>
            <a:r>
              <a:rPr lang="fr-FR" sz="2400" b="1" u="sng" dirty="0">
                <a:solidFill>
                  <a:schemeClr val="bg2">
                    <a:lumMod val="50000"/>
                  </a:schemeClr>
                </a:solidFill>
              </a:rPr>
              <a:t>l'avis des </a:t>
            </a:r>
            <a:r>
              <a:rPr lang="fr-FR" sz="2400" b="1" u="sng" dirty="0" smtClean="0">
                <a:solidFill>
                  <a:schemeClr val="bg2">
                    <a:lumMod val="50000"/>
                  </a:schemeClr>
                </a:solidFill>
              </a:rPr>
              <a:t>CORCAT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des bibliothèques localisées</a:t>
            </a:r>
            <a:r>
              <a:rPr lang="fr-FR" sz="2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2623398" y="893271"/>
            <a:ext cx="11025866" cy="1061486"/>
            <a:chOff x="3120254" y="4733198"/>
            <a:chExt cx="11025866" cy="1061486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153" b="19896"/>
            <a:stretch/>
          </p:blipFill>
          <p:spPr>
            <a:xfrm>
              <a:off x="3120254" y="4733198"/>
              <a:ext cx="9256592" cy="1061486"/>
            </a:xfrm>
            <a:prstGeom prst="rect">
              <a:avLst/>
            </a:prstGeom>
          </p:spPr>
        </p:pic>
        <p:sp>
          <p:nvSpPr>
            <p:cNvPr id="23" name="Espace réservé du contenu 4"/>
            <p:cNvSpPr txBox="1">
              <a:spLocks/>
            </p:cNvSpPr>
            <p:nvPr/>
          </p:nvSpPr>
          <p:spPr>
            <a:xfrm>
              <a:off x="3630520" y="4992922"/>
              <a:ext cx="10515600" cy="6200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3200" b="1" dirty="0" smtClean="0">
                  <a:solidFill>
                    <a:schemeClr val="bg1"/>
                  </a:solidFill>
                </a:rPr>
                <a:t>CAS 3</a:t>
              </a:r>
              <a:r>
                <a:rPr lang="fr-FR" b="1" dirty="0" smtClean="0">
                  <a:solidFill>
                    <a:schemeClr val="bg1"/>
                  </a:solidFill>
                  <a:latin typeface="Ghiya Strokes" pitchFamily="2" charset="0"/>
                </a:rPr>
                <a:t> </a:t>
              </a:r>
              <a:r>
                <a:rPr lang="fr-FR" b="1" dirty="0" smtClean="0">
                  <a:solidFill>
                    <a:schemeClr val="bg1"/>
                  </a:solidFill>
                </a:rPr>
                <a:t>: notice doublon repérée par un catalogueur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53122" y="1577719"/>
            <a:ext cx="2180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50000"/>
                  </a:schemeClr>
                </a:solidFill>
              </a:rPr>
              <a:t>ATTENTION ! </a:t>
            </a:r>
            <a:endParaRPr lang="fr-F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1271" y="2921714"/>
            <a:ext cx="4613512" cy="3319979"/>
            <a:chOff x="61271" y="2921714"/>
            <a:chExt cx="4613512" cy="3319979"/>
          </a:xfrm>
        </p:grpSpPr>
        <p:grpSp>
          <p:nvGrpSpPr>
            <p:cNvPr id="2" name="Groupe 1"/>
            <p:cNvGrpSpPr/>
            <p:nvPr/>
          </p:nvGrpSpPr>
          <p:grpSpPr>
            <a:xfrm>
              <a:off x="139761" y="2921714"/>
              <a:ext cx="4535022" cy="3319979"/>
              <a:chOff x="139761" y="2921714"/>
              <a:chExt cx="4535022" cy="3319979"/>
            </a:xfrm>
          </p:grpSpPr>
          <p:pic>
            <p:nvPicPr>
              <p:cNvPr id="47" name="Image 46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832" t="1766" r="54032" b="63974"/>
              <a:stretch/>
            </p:blipFill>
            <p:spPr>
              <a:xfrm>
                <a:off x="139761" y="2921714"/>
                <a:ext cx="4535022" cy="3319979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95874" y="3051101"/>
                <a:ext cx="3949150" cy="2769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 dirty="0" smtClean="0">
                    <a:solidFill>
                      <a:srgbClr val="D4C959"/>
                    </a:solidFill>
                  </a:rPr>
                  <a:t>Regarder combien de bibliothèques sont localisées </a:t>
                </a:r>
              </a:p>
              <a:p>
                <a:pPr algn="ctr"/>
                <a:endParaRPr lang="fr-FR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algn="ctr"/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&gt; </a:t>
                </a:r>
                <a:r>
                  <a:rPr lang="fr-FR" b="1" u="sng" dirty="0" smtClean="0">
                    <a:solidFill>
                      <a:schemeClr val="bg2">
                        <a:lumMod val="50000"/>
                      </a:schemeClr>
                    </a:solidFill>
                  </a:rPr>
                  <a:t>si + de 20</a:t>
                </a:r>
                <a:r>
                  <a:rPr lang="fr-FR" u="sng" dirty="0" smtClean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: passer par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la </a:t>
                </a: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</a:rPr>
                  <a:t>liste de diffusion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 pour contacter tous les Correspondants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concernés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/>
                </a:r>
                <a:b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&gt; </a:t>
                </a:r>
                <a:r>
                  <a:rPr lang="fr-FR" b="1" u="sng" dirty="0" smtClean="0">
                    <a:solidFill>
                      <a:schemeClr val="bg2">
                        <a:lumMod val="50000"/>
                      </a:schemeClr>
                    </a:solidFill>
                  </a:rPr>
                  <a:t>si - de 20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: passer par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le </a:t>
                </a: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</a:rPr>
                  <a:t>script Correspondant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pour récupérer les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mails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des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seuls Correspondants concernés</a:t>
                </a:r>
                <a:endParaRPr lang="fr-FR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271" y="3008478"/>
              <a:ext cx="466725" cy="838200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4096070" y="3844356"/>
            <a:ext cx="4535022" cy="3435343"/>
            <a:chOff x="4096070" y="3844356"/>
            <a:chExt cx="4535022" cy="3435343"/>
          </a:xfrm>
        </p:grpSpPr>
        <p:grpSp>
          <p:nvGrpSpPr>
            <p:cNvPr id="3" name="Groupe 2"/>
            <p:cNvGrpSpPr/>
            <p:nvPr/>
          </p:nvGrpSpPr>
          <p:grpSpPr>
            <a:xfrm>
              <a:off x="4096070" y="3844356"/>
              <a:ext cx="4535022" cy="3435343"/>
              <a:chOff x="3989744" y="3538021"/>
              <a:chExt cx="4535022" cy="3435343"/>
            </a:xfrm>
          </p:grpSpPr>
          <p:pic>
            <p:nvPicPr>
              <p:cNvPr id="48" name="Image 47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832" t="1766" r="54032" b="63974"/>
              <a:stretch/>
            </p:blipFill>
            <p:spPr>
              <a:xfrm>
                <a:off x="3989744" y="3538021"/>
                <a:ext cx="4535022" cy="3319979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4436242" y="3741710"/>
                <a:ext cx="3577253" cy="3231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 dirty="0" smtClean="0">
                    <a:solidFill>
                      <a:srgbClr val="D4C959"/>
                    </a:solidFill>
                  </a:rPr>
                  <a:t>Rédiger un message </a:t>
                </a:r>
              </a:p>
              <a:p>
                <a:pPr algn="ctr"/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/>
                </a:r>
                <a:b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&gt; veiller à indiquer en objet du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message </a:t>
                </a:r>
                <a:r>
                  <a:rPr lang="fr-FR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le </a:t>
                </a: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</a:rPr>
                  <a:t>PPN concerné </a:t>
                </a:r>
                <a:r>
                  <a:rPr lang="fr-FR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et </a:t>
                </a: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</a:rPr>
                  <a:t>le titre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/>
                </a:r>
                <a:b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&gt; </a:t>
                </a:r>
                <a:r>
                  <a:rPr lang="fr-FR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préciser les </a:t>
                </a: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</a:rPr>
                  <a:t>RCR concernés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/>
                </a:r>
                <a:b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&gt; </a:t>
                </a:r>
                <a:r>
                  <a:rPr lang="fr-FR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expliquer clairement </a:t>
                </a: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</a:rPr>
                  <a:t>la suspicion de </a:t>
                </a:r>
                <a:r>
                  <a:rPr lang="fr-FR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doublon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,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et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indiquer la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date à laquelle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la fusion sera réalisée, 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sauf contre-ordre</a:t>
                </a:r>
                <a:b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/>
                </a:r>
                <a:b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endParaRPr lang="fr-FR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29938" y="3871073"/>
              <a:ext cx="600075" cy="733425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7599180" y="2737922"/>
            <a:ext cx="4682886" cy="3319979"/>
            <a:chOff x="7599180" y="2737922"/>
            <a:chExt cx="4682886" cy="3319979"/>
          </a:xfrm>
        </p:grpSpPr>
        <p:grpSp>
          <p:nvGrpSpPr>
            <p:cNvPr id="4" name="Groupe 3"/>
            <p:cNvGrpSpPr/>
            <p:nvPr/>
          </p:nvGrpSpPr>
          <p:grpSpPr>
            <a:xfrm>
              <a:off x="7747044" y="2737922"/>
              <a:ext cx="4535022" cy="3319979"/>
              <a:chOff x="7959009" y="3047430"/>
              <a:chExt cx="4535022" cy="3319979"/>
            </a:xfrm>
          </p:grpSpPr>
          <p:pic>
            <p:nvPicPr>
              <p:cNvPr id="49" name="Image 48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832" t="1766" r="54032" b="63974"/>
              <a:stretch/>
            </p:blipFill>
            <p:spPr>
              <a:xfrm>
                <a:off x="7959009" y="3047430"/>
                <a:ext cx="4535022" cy="3319979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8268182" y="3331577"/>
                <a:ext cx="4105347" cy="2431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D4C959"/>
                    </a:solidFill>
                  </a:rPr>
                  <a:t>Attendre les </a:t>
                </a:r>
                <a:r>
                  <a:rPr lang="fr-FR" sz="2400" b="1" dirty="0" smtClean="0">
                    <a:solidFill>
                      <a:srgbClr val="D4C959"/>
                    </a:solidFill>
                  </a:rPr>
                  <a:t>avis des collègues</a:t>
                </a:r>
              </a:p>
              <a:p>
                <a:pPr algn="ctr"/>
                <a:endParaRPr lang="fr-FR" sz="2000" b="1" dirty="0">
                  <a:solidFill>
                    <a:srgbClr val="D4C959"/>
                  </a:solidFill>
                </a:endParaRPr>
              </a:p>
              <a:p>
                <a:pPr algn="ctr"/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&gt; </a:t>
                </a:r>
                <a:r>
                  <a:rPr lang="fr-FR" u="sng" dirty="0" smtClean="0">
                    <a:solidFill>
                      <a:schemeClr val="bg2">
                        <a:lumMod val="50000"/>
                      </a:schemeClr>
                    </a:solidFill>
                  </a:rPr>
                  <a:t>s'ils </a:t>
                </a:r>
                <a:r>
                  <a:rPr lang="fr-FR" u="sng" dirty="0">
                    <a:solidFill>
                      <a:schemeClr val="bg2">
                        <a:lumMod val="50000"/>
                      </a:schemeClr>
                    </a:solidFill>
                  </a:rPr>
                  <a:t>s'opposent au doublon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,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ils doivent répondre impérativement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/>
                </a:r>
                <a:b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&gt; </a:t>
                </a:r>
                <a:r>
                  <a:rPr lang="fr-FR" u="sng" dirty="0" smtClean="0">
                    <a:solidFill>
                      <a:schemeClr val="bg2">
                        <a:lumMod val="50000"/>
                      </a:schemeClr>
                    </a:solidFill>
                  </a:rPr>
                  <a:t>s'ils </a:t>
                </a:r>
                <a:r>
                  <a:rPr lang="fr-FR" u="sng" dirty="0">
                    <a:solidFill>
                      <a:schemeClr val="bg2">
                        <a:lumMod val="50000"/>
                      </a:schemeClr>
                    </a:solidFill>
                  </a:rPr>
                  <a:t>ne s'opposent pas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, ils disposent d'un </a:t>
                </a: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</a:rPr>
                  <a:t>laps de temps pour déplacer leurs exemplaires, vérifier si le </a:t>
                </a:r>
                <a:r>
                  <a:rPr lang="fr-FR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doublon </a:t>
                </a:r>
                <a:r>
                  <a:rPr lang="fr-FR" b="1" dirty="0">
                    <a:solidFill>
                      <a:schemeClr val="bg2">
                        <a:lumMod val="50000"/>
                      </a:schemeClr>
                    </a:solidFill>
                  </a:rPr>
                  <a:t>n'existe pas aussi dans le SIGB</a:t>
                </a:r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, </a:t>
                </a:r>
                <a:r>
                  <a:rPr lang="fr-FR" dirty="0" smtClean="0">
                    <a:solidFill>
                      <a:schemeClr val="bg2">
                        <a:lumMod val="50000"/>
                      </a:schemeClr>
                    </a:solidFill>
                  </a:rPr>
                  <a:t>etc.</a:t>
                </a:r>
                <a:endParaRPr lang="fr-FR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99180" y="2856363"/>
              <a:ext cx="552450" cy="800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3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2042858" y="4434539"/>
            <a:ext cx="8294217" cy="122665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60" y="967071"/>
            <a:ext cx="84867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99"/>
            <a:ext cx="6000750" cy="1371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65" y="1342321"/>
            <a:ext cx="1323442" cy="111891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3872407" y="3626926"/>
            <a:ext cx="3046744" cy="3248275"/>
            <a:chOff x="4398542" y="3609725"/>
            <a:chExt cx="3046744" cy="3248275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542" y="3817607"/>
              <a:ext cx="3046744" cy="304039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449107" y="4373044"/>
              <a:ext cx="2932357" cy="2039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2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Demander </a:t>
              </a:r>
              <a:r>
                <a:rPr lang="fr-FR" altLang="fr-FR" sz="20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à l'</a:t>
              </a:r>
              <a:r>
                <a:rPr lang="fr-FR" altLang="fr-FR" sz="2000" b="1" dirty="0" err="1">
                  <a:solidFill>
                    <a:srgbClr val="FFC000"/>
                  </a:solidFill>
                  <a:ea typeface="Cheveuxdange" panose="02000603000000000000" pitchFamily="2" charset="0"/>
                </a:rPr>
                <a:t>Abes</a:t>
              </a:r>
              <a:r>
                <a:rPr lang="fr-FR" altLang="fr-FR" sz="20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 la suppression </a:t>
              </a:r>
              <a:r>
                <a:rPr lang="fr-FR" altLang="fr-FR" sz="2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des </a:t>
              </a:r>
              <a:r>
                <a:rPr lang="fr-FR" altLang="fr-FR" sz="20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zones ayant résulté de la fusion </a:t>
              </a:r>
              <a:endParaRPr lang="fr-FR" altLang="fr-FR" sz="2000" b="1" dirty="0" smtClean="0">
                <a:solidFill>
                  <a:srgbClr val="FFC000"/>
                </a:solidFill>
                <a:ea typeface="Cheveuxdange" panose="02000603000000000000" pitchFamily="2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05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Cette demande est à faire via </a:t>
              </a:r>
              <a:r>
                <a:rPr lang="fr-FR" altLang="fr-F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le guichet d'assistance (</a:t>
              </a:r>
              <a:r>
                <a:rPr lang="fr-FR" altLang="fr-FR" sz="1400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SudocPro</a:t>
              </a:r>
              <a:r>
                <a:rPr lang="fr-FR" altLang="fr-FR" sz="14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fr-FR" altLang="fr-F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&gt; Domaine "Suppression zone(s) </a:t>
              </a:r>
              <a:r>
                <a:rPr lang="fr-FR" altLang="fr-FR" sz="14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002,034,035,801,839")</a:t>
              </a:r>
              <a:endParaRPr lang="fr-FR" altLang="fr-FR" sz="14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05811" y="3609725"/>
              <a:ext cx="57419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sz="6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2</a:t>
              </a:r>
              <a:endParaRPr lang="fr-FR" sz="60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8886756" y="3386707"/>
            <a:ext cx="3305244" cy="3484187"/>
            <a:chOff x="7896167" y="2952279"/>
            <a:chExt cx="3305244" cy="3484187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167" y="3138112"/>
              <a:ext cx="3305244" cy="329835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145061" y="3685500"/>
              <a:ext cx="2904363" cy="2277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2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Prévenir </a:t>
              </a:r>
              <a:r>
                <a:rPr lang="fr-FR" altLang="fr-FR" sz="20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de la défusion les bibliothèques localisées sous la </a:t>
              </a:r>
              <a:r>
                <a:rPr lang="fr-FR" altLang="fr-FR" sz="2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notice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200" b="1" dirty="0">
                <a:solidFill>
                  <a:srgbClr val="748BC2"/>
                </a:solidFill>
                <a:latin typeface="Cheveuxdange" panose="02000603000000000000" pitchFamily="2" charset="0"/>
                <a:ea typeface="Cheveuxdange" panose="02000603000000000000" pitchFamily="2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L</a:t>
              </a:r>
              <a:r>
                <a:rPr lang="fr-FR" altLang="fr-FR" sz="14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es </a:t>
              </a:r>
              <a:r>
                <a:rPr lang="fr-FR" altLang="fr-F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bibliothèques </a:t>
              </a:r>
              <a:r>
                <a:rPr lang="fr-FR" altLang="fr-FR" sz="14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pourront alors, </a:t>
              </a:r>
              <a:r>
                <a:rPr lang="fr-FR" altLang="fr-F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si nécessaire, se (</a:t>
              </a:r>
              <a:r>
                <a:rPr lang="fr-FR" altLang="fr-FR" sz="14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re</a:t>
              </a:r>
              <a:r>
                <a:rPr lang="fr-FR" altLang="fr-FR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)localiser dans le Sudoc sous la notice réanimée et, si besoin est, corriger leurs données dans leur SIGB.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236306" y="2952279"/>
              <a:ext cx="57419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60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4</a:t>
              </a:r>
              <a:endParaRPr lang="fr-FR" sz="60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42838" y="2299065"/>
            <a:ext cx="3651905" cy="3792543"/>
            <a:chOff x="207034" y="2952279"/>
            <a:chExt cx="3651905" cy="3792543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34" y="3100530"/>
              <a:ext cx="3651905" cy="364429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46581" y="3747215"/>
              <a:ext cx="355364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2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Réanimer </a:t>
              </a:r>
              <a:r>
                <a:rPr lang="fr-FR" altLang="fr-FR" sz="20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la notice </a:t>
              </a:r>
              <a:endParaRPr lang="fr-FR" altLang="fr-FR" sz="2000" b="1" dirty="0" smtClean="0">
                <a:solidFill>
                  <a:srgbClr val="FFC000"/>
                </a:solidFill>
                <a:ea typeface="Cheveuxdange" panose="02000603000000000000" pitchFamily="2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2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supprimée à tort par la fusion</a:t>
              </a:r>
              <a:endParaRPr lang="fr-FR" altLang="fr-FR" sz="2000" b="1" dirty="0">
                <a:solidFill>
                  <a:srgbClr val="FFC000"/>
                </a:solidFill>
                <a:ea typeface="Cheveuxdange" panose="02000603000000000000" pitchFamily="2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400" b="1" i="1" dirty="0" smtClean="0">
                <a:solidFill>
                  <a:schemeClr val="bg2">
                    <a:lumMod val="50000"/>
                  </a:schemeClr>
                </a:solidFill>
                <a:latin typeface="Cheveuxdange" panose="02000603000000000000" pitchFamily="2" charset="0"/>
                <a:ea typeface="Cheveuxdange" panose="02000603000000000000" pitchFamily="2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b="1" dirty="0" smtClean="0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rPr>
                <a:t>&gt; </a:t>
              </a:r>
              <a:r>
                <a:rPr lang="fr-FR" altLang="fr-FR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C</a:t>
              </a: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hercher </a:t>
              </a:r>
              <a:r>
                <a:rPr lang="fr-FR" altLang="fr-FR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et afficher la notice par son PPN </a:t>
              </a: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(&gt; en </a:t>
              </a: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hlinkClick r:id="rId6" tooltip="zone 839 (nouvelle fenêtre)"/>
                </a:rPr>
                <a:t>zone </a:t>
              </a:r>
              <a:r>
                <a:rPr lang="fr-FR" altLang="fr-FR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hlinkClick r:id="rId6" tooltip="zone 839 (nouvelle fenêtre)"/>
                </a:rPr>
                <a:t>839</a:t>
              </a:r>
              <a:r>
                <a:rPr lang="fr-FR" altLang="fr-FR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 de la notice </a:t>
              </a: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préférée)</a:t>
              </a:r>
              <a:endParaRPr lang="fr-FR" alt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&gt; Saisir </a:t>
              </a:r>
              <a:r>
                <a:rPr lang="fr-FR" altLang="fr-FR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la commande </a:t>
              </a:r>
              <a:r>
                <a:rPr lang="fr-FR" altLang="fr-FR" sz="1600" b="1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REA</a:t>
              </a:r>
              <a:r>
                <a:rPr lang="fr-FR" altLang="fr-FR" sz="16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dans </a:t>
              </a:r>
              <a:r>
                <a:rPr lang="fr-FR" altLang="fr-FR" sz="1400" dirty="0" err="1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WinIBW</a:t>
              </a:r>
              <a:endParaRPr lang="fr-FR" altLang="fr-FR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&gt; Supprimer </a:t>
              </a:r>
              <a:r>
                <a:rPr lang="fr-FR" altLang="fr-FR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la </a:t>
              </a:r>
              <a:r>
                <a:rPr lang="fr-FR" altLang="fr-FR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hlinkClick r:id="rId7" tooltip="zone 024 (nouvelle fenêtre)"/>
                </a:rPr>
                <a:t>zone 024</a:t>
              </a:r>
              <a:r>
                <a:rPr lang="fr-FR" altLang="fr-FR" sz="14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 de la notice réanimée (possible uniquement avec un login dédoublonneur</a:t>
              </a: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)</a:t>
              </a:r>
              <a:endParaRPr lang="fr-FR" alt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707598" y="2952279"/>
              <a:ext cx="80502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sz="60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1</a:t>
              </a:r>
              <a:r>
                <a:rPr lang="fr-FR" altLang="fr-FR" sz="6000" b="1" dirty="0">
                  <a:solidFill>
                    <a:srgbClr val="FFC000"/>
                  </a:solidFill>
                  <a:latin typeface="Cheveuxdange" panose="02000603000000000000" pitchFamily="2" charset="0"/>
                  <a:ea typeface="Cheveuxdange" panose="02000603000000000000" pitchFamily="2" charset="0"/>
                </a:rPr>
                <a:t> </a:t>
              </a:r>
              <a:endParaRPr lang="fr-FR" sz="6000" dirty="0"/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341391" y="337573"/>
            <a:ext cx="5775918" cy="2123658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rgbClr val="677BA9"/>
                </a:solidFill>
                <a:effectLst/>
                <a:latin typeface="Arial" panose="020B0604020202020204" pitchFamily="34" charset="0"/>
              </a:rPr>
              <a:t>Il peut arriver que deux notices soient fusionnées</a:t>
            </a:r>
            <a:r>
              <a:rPr kumimoji="0" lang="fr-FR" altLang="fr-FR" sz="2400" b="1" i="0" u="none" strike="noStrike" cap="none" normalizeH="0" dirty="0" smtClean="0">
                <a:ln>
                  <a:noFill/>
                </a:ln>
                <a:solidFill>
                  <a:srgbClr val="677BA9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rgbClr val="677BA9"/>
                </a:solidFill>
                <a:effectLst/>
                <a:latin typeface="Arial" panose="020B0604020202020204" pitchFamily="34" charset="0"/>
              </a:rPr>
              <a:t>à</a:t>
            </a:r>
            <a:r>
              <a:rPr kumimoji="0" lang="fr-FR" altLang="fr-FR" sz="2400" b="1" i="0" u="none" strike="noStrike" cap="none" normalizeH="0" dirty="0" smtClean="0">
                <a:ln>
                  <a:noFill/>
                </a:ln>
                <a:solidFill>
                  <a:srgbClr val="677BA9"/>
                </a:solidFill>
                <a:effectLst/>
                <a:latin typeface="Arial" panose="020B0604020202020204" pitchFamily="34" charset="0"/>
              </a:rPr>
              <a:t> tort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rgbClr val="677BA9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Défusionner</a:t>
            </a:r>
            <a:r>
              <a:rPr kumimoji="0" lang="fr-FR" altLang="fr-FR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est une activité lourde </a:t>
            </a: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pour les bibliothèques concernées, puisqu'elle consiste à remettre le catalogue dans un état antérieur à une fusion qui n'aurait pas dû être faite.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059831" y="977737"/>
            <a:ext cx="3746963" cy="1027135"/>
            <a:chOff x="-641219" y="1112894"/>
            <a:chExt cx="6648450" cy="102713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-641219" y="1112894"/>
              <a:ext cx="6648450" cy="102713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46482" y="1229092"/>
              <a:ext cx="4186281" cy="57150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/>
              <a:r>
                <a:rPr lang="fr-FR" sz="3600" b="1" dirty="0" smtClean="0">
                  <a:solidFill>
                    <a:schemeClr val="bg1"/>
                  </a:solidFill>
                </a:rPr>
                <a:t>La défusion</a:t>
              </a:r>
            </a:p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27359" y="2016429"/>
            <a:ext cx="313817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Dans ce cas, il faut :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738168" flipV="1">
            <a:off x="3568725" y="3450151"/>
            <a:ext cx="998028" cy="800684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6576168" y="2350572"/>
            <a:ext cx="2531640" cy="2761083"/>
            <a:chOff x="4904395" y="4056483"/>
            <a:chExt cx="2531640" cy="2761083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395" y="4291204"/>
              <a:ext cx="2531640" cy="252636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5017188" y="4799058"/>
              <a:ext cx="2274514" cy="1946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2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Nettoyer la notice préférée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altLang="fr-FR" sz="1050" i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400" dirty="0" smtClean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</a:rPr>
                <a:t>Supprimer toutes les informations qui ont été ajoutées au moment de la fusion dans la notice préférée.</a:t>
              </a:r>
              <a:endParaRPr lang="fr-FR" altLang="fr-FR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69954" y="4056483"/>
              <a:ext cx="74892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altLang="fr-FR" sz="6000" b="1" dirty="0">
                  <a:solidFill>
                    <a:srgbClr val="FFC000"/>
                  </a:solidFill>
                  <a:ea typeface="Cheveuxdange" panose="02000603000000000000" pitchFamily="2" charset="0"/>
                </a:rPr>
                <a:t>3</a:t>
              </a:r>
              <a:r>
                <a:rPr lang="fr-FR" altLang="fr-FR" sz="6000" b="1" dirty="0" smtClean="0">
                  <a:solidFill>
                    <a:srgbClr val="FFC000"/>
                  </a:solidFill>
                  <a:ea typeface="Cheveuxdange" panose="02000603000000000000" pitchFamily="2" charset="0"/>
                </a:rPr>
                <a:t> </a:t>
              </a:r>
              <a:endParaRPr lang="fr-FR" sz="6000" dirty="0"/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18830383" flipV="1">
            <a:off x="5669717" y="3310405"/>
            <a:ext cx="998028" cy="80068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46269" r="77469" b="31921"/>
          <a:stretch/>
        </p:blipFill>
        <p:spPr>
          <a:xfrm rot="327550" flipV="1">
            <a:off x="8841333" y="3138805"/>
            <a:ext cx="998028" cy="8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892" y="1237050"/>
            <a:ext cx="980012" cy="1171560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188989" y="1880787"/>
            <a:ext cx="5558676" cy="2214233"/>
            <a:chOff x="188989" y="1880787"/>
            <a:chExt cx="5558676" cy="2214233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918" y="1880787"/>
              <a:ext cx="3159664" cy="2214233"/>
            </a:xfrm>
            <a:prstGeom prst="rect">
              <a:avLst/>
            </a:prstGeom>
          </p:spPr>
        </p:pic>
        <p:grpSp>
          <p:nvGrpSpPr>
            <p:cNvPr id="10" name="Groupe 9"/>
            <p:cNvGrpSpPr/>
            <p:nvPr/>
          </p:nvGrpSpPr>
          <p:grpSpPr>
            <a:xfrm>
              <a:off x="188989" y="2037591"/>
              <a:ext cx="5558676" cy="1979588"/>
              <a:chOff x="54055" y="1922058"/>
              <a:chExt cx="5558676" cy="1979588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55" y="2143783"/>
                <a:ext cx="1757863" cy="175786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733471" y="1922058"/>
                <a:ext cx="3879260" cy="175432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Les statistiques </a:t>
                </a:r>
                <a:r>
                  <a:rPr lang="fr-FR" sz="2400" b="1" dirty="0">
                    <a:solidFill>
                      <a:schemeClr val="bg2">
                        <a:lumMod val="50000"/>
                      </a:schemeClr>
                    </a:solidFill>
                  </a:rPr>
                  <a:t>de dédoublonnage sont </a:t>
                </a:r>
                <a:r>
                  <a:rPr lang="fr-FR" sz="24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disponibles dans </a:t>
                </a:r>
                <a:r>
                  <a:rPr lang="fr-FR" sz="2800" b="1" dirty="0">
                    <a:solidFill>
                      <a:schemeClr val="bg2">
                        <a:lumMod val="50000"/>
                      </a:schemeClr>
                    </a:solidFill>
                  </a:rPr>
                  <a:t>Webstats</a:t>
                </a:r>
                <a:r>
                  <a:rPr lang="fr-FR" sz="2400" b="1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fr-FR" sz="2000" dirty="0">
                    <a:solidFill>
                      <a:schemeClr val="bg2">
                        <a:lumMod val="50000"/>
                      </a:schemeClr>
                    </a:solidFill>
                  </a:rPr>
                  <a:t>: </a:t>
                </a:r>
                <a:br>
                  <a:rPr lang="fr-FR" sz="2000" dirty="0">
                    <a:solidFill>
                      <a:schemeClr val="bg2">
                        <a:lumMod val="50000"/>
                      </a:schemeClr>
                    </a:solidFill>
                  </a:rPr>
                </a:br>
                <a:r>
                  <a:rPr lang="fr-FR" sz="1600" i="1" dirty="0">
                    <a:solidFill>
                      <a:schemeClr val="bg2">
                        <a:lumMod val="50000"/>
                      </a:schemeClr>
                    </a:solidFill>
                  </a:rPr>
                  <a:t>Statistiques Sudoc &gt; Statistiques de votre établissement &gt; Activité de dédoublonnage</a:t>
                </a:r>
              </a:p>
            </p:txBody>
          </p:sp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99"/>
            <a:ext cx="6000750" cy="137160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932987" y="1071437"/>
            <a:ext cx="8539582" cy="1027135"/>
            <a:chOff x="158750" y="1101164"/>
            <a:chExt cx="8539582" cy="102713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158750" y="1101164"/>
              <a:ext cx="6648450" cy="102713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6482" y="1229092"/>
              <a:ext cx="8451850" cy="57150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</a:rPr>
                <a:t>Statistiques de dédoublonnage</a:t>
              </a:r>
            </a:p>
            <a:p>
              <a:endParaRPr lang="fr-FR" dirty="0"/>
            </a:p>
            <a:p>
              <a:endParaRPr lang="fr-FR" dirty="0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6661138" y="2012938"/>
            <a:ext cx="5793664" cy="4244986"/>
            <a:chOff x="6661138" y="1485115"/>
            <a:chExt cx="5793664" cy="613689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6661138" y="1485115"/>
              <a:ext cx="5793664" cy="613689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758975" y="2226500"/>
              <a:ext cx="5357762" cy="252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200" dirty="0" smtClean="0">
                  <a:solidFill>
                    <a:schemeClr val="bg2">
                      <a:lumMod val="50000"/>
                    </a:schemeClr>
                  </a:solidFill>
                </a:rPr>
                <a:t>Consulter </a:t>
              </a:r>
              <a:r>
                <a:rPr lang="fr-FR" sz="2200" dirty="0">
                  <a:solidFill>
                    <a:schemeClr val="bg2">
                      <a:lumMod val="50000"/>
                    </a:schemeClr>
                  </a:solidFill>
                </a:rPr>
                <a:t>l</a:t>
              </a:r>
              <a:r>
                <a:rPr lang="fr-FR" sz="2200" dirty="0" smtClean="0">
                  <a:solidFill>
                    <a:schemeClr val="bg2">
                      <a:lumMod val="50000"/>
                    </a:schemeClr>
                  </a:solidFill>
                </a:rPr>
                <a:t>es </a:t>
              </a:r>
              <a:r>
                <a:rPr lang="fr-FR" sz="2200" dirty="0">
                  <a:solidFill>
                    <a:schemeClr val="bg2">
                      <a:lumMod val="50000"/>
                    </a:schemeClr>
                  </a:solidFill>
                </a:rPr>
                <a:t>statistiques </a:t>
              </a:r>
              <a:r>
                <a:rPr lang="fr-FR" sz="2200" dirty="0" smtClean="0">
                  <a:solidFill>
                    <a:schemeClr val="bg2">
                      <a:lumMod val="50000"/>
                    </a:schemeClr>
                  </a:solidFill>
                </a:rPr>
                <a:t>permet de vérifier :</a:t>
              </a:r>
            </a:p>
            <a:p>
              <a:pPr algn="just"/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/>
              </a:r>
              <a:br>
                <a:rPr lang="fr-FR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- </a:t>
              </a:r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</a:rPr>
                <a:t>si </a:t>
              </a:r>
              <a:r>
                <a:rPr lang="fr-FR" b="1" dirty="0">
                  <a:solidFill>
                    <a:schemeClr val="bg2">
                      <a:lumMod val="50000"/>
                    </a:schemeClr>
                  </a:solidFill>
                </a:rPr>
                <a:t>les collègues se sont </a:t>
              </a:r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</a:rPr>
                <a:t>bien emparés </a:t>
              </a:r>
              <a:r>
                <a:rPr lang="fr-FR" b="1" dirty="0">
                  <a:solidFill>
                    <a:schemeClr val="bg2">
                      <a:lumMod val="50000"/>
                    </a:schemeClr>
                  </a:solidFill>
                </a:rPr>
                <a:t>des </a:t>
              </a:r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</a:rPr>
                <a:t>consignes… </a:t>
              </a:r>
              <a:r>
                <a:rPr lang="fr-FR" sz="1600" i="1" dirty="0">
                  <a:solidFill>
                    <a:schemeClr val="bg2">
                      <a:lumMod val="50000"/>
                    </a:schemeClr>
                  </a:solidFill>
                </a:rPr>
                <a:t>Si </a:t>
              </a:r>
              <a:r>
                <a:rPr lang="fr-FR" sz="1600" i="1" dirty="0" smtClean="0">
                  <a:solidFill>
                    <a:schemeClr val="bg2">
                      <a:lumMod val="50000"/>
                    </a:schemeClr>
                  </a:solidFill>
                </a:rPr>
                <a:t>le nombre de doublons non traités est important, une (nouvelle) formation est probablement nécessaire.</a:t>
              </a:r>
            </a:p>
            <a:p>
              <a:pPr algn="just"/>
              <a:r>
                <a:rPr lang="fr-FR" b="1" dirty="0">
                  <a:solidFill>
                    <a:schemeClr val="bg2">
                      <a:lumMod val="50000"/>
                    </a:schemeClr>
                  </a:solidFill>
                </a:rPr>
                <a:t/>
              </a:r>
              <a:br>
                <a:rPr lang="fr-FR" b="1" dirty="0">
                  <a:solidFill>
                    <a:schemeClr val="bg2">
                      <a:lumMod val="50000"/>
                    </a:schemeClr>
                  </a:solidFill>
                </a:rPr>
              </a:b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- </a:t>
              </a:r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</a:rPr>
                <a:t>l'activité </a:t>
              </a:r>
              <a:r>
                <a:rPr lang="fr-FR" b="1" dirty="0">
                  <a:solidFill>
                    <a:schemeClr val="bg2">
                      <a:lumMod val="50000"/>
                    </a:schemeClr>
                  </a:solidFill>
                </a:rPr>
                <a:t>de son dédoublonneur </a:t>
              </a:r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</a:rPr>
                <a:t>local… </a:t>
              </a:r>
            </a:p>
            <a:p>
              <a:pPr algn="just"/>
              <a:r>
                <a:rPr lang="fr-FR" sz="1600" i="1" dirty="0" smtClean="0">
                  <a:solidFill>
                    <a:schemeClr val="bg2">
                      <a:lumMod val="50000"/>
                    </a:schemeClr>
                  </a:solidFill>
                </a:rPr>
                <a:t>Si </a:t>
              </a:r>
              <a:r>
                <a:rPr lang="fr-FR" sz="1600" i="1" dirty="0">
                  <a:solidFill>
                    <a:schemeClr val="bg2">
                      <a:lumMod val="50000"/>
                    </a:schemeClr>
                  </a:solidFill>
                </a:rPr>
                <a:t>les </a:t>
              </a:r>
              <a:r>
                <a:rPr lang="fr-FR" sz="1600" i="1" dirty="0" smtClean="0">
                  <a:solidFill>
                    <a:schemeClr val="bg2">
                      <a:lumMod val="50000"/>
                    </a:schemeClr>
                  </a:solidFill>
                </a:rPr>
                <a:t>statistiques sont basses</a:t>
              </a:r>
              <a:r>
                <a:rPr lang="fr-FR" sz="1600" i="1" dirty="0">
                  <a:solidFill>
                    <a:schemeClr val="bg2">
                      <a:lumMod val="50000"/>
                    </a:schemeClr>
                  </a:solidFill>
                </a:rPr>
                <a:t>, </a:t>
              </a:r>
              <a:r>
                <a:rPr lang="fr-FR" sz="1600" i="1" dirty="0" smtClean="0">
                  <a:solidFill>
                    <a:schemeClr val="bg2">
                      <a:lumMod val="50000"/>
                    </a:schemeClr>
                  </a:solidFill>
                </a:rPr>
                <a:t>il se peut que sa charge </a:t>
              </a:r>
              <a:r>
                <a:rPr lang="fr-FR" sz="1600" i="1" dirty="0">
                  <a:solidFill>
                    <a:schemeClr val="bg2">
                      <a:lumMod val="50000"/>
                    </a:schemeClr>
                  </a:solidFill>
                </a:rPr>
                <a:t>de travail </a:t>
              </a:r>
              <a:r>
                <a:rPr lang="fr-FR" sz="1600" i="1" dirty="0" smtClean="0">
                  <a:solidFill>
                    <a:schemeClr val="bg2">
                      <a:lumMod val="50000"/>
                    </a:schemeClr>
                  </a:solidFill>
                </a:rPr>
                <a:t>soit trop lourde : une aide serait peut-être la bienvenue.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-32996" y="3943496"/>
            <a:ext cx="4052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Vous obtiendrez des statistiques sur :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558579" y="4299107"/>
            <a:ext cx="5764493" cy="732679"/>
            <a:chOff x="558579" y="4299107"/>
            <a:chExt cx="5764493" cy="732679"/>
          </a:xfrm>
        </p:grpSpPr>
        <p:sp>
          <p:nvSpPr>
            <p:cNvPr id="7" name="Rectangle 6"/>
            <p:cNvSpPr/>
            <p:nvPr/>
          </p:nvSpPr>
          <p:spPr>
            <a:xfrm>
              <a:off x="1207209" y="4354678"/>
              <a:ext cx="511586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000" b="1" dirty="0" smtClean="0">
                  <a:solidFill>
                    <a:srgbClr val="778EC6"/>
                  </a:solidFill>
                </a:rPr>
                <a:t>les notices </a:t>
              </a:r>
              <a:r>
                <a:rPr lang="fr-FR" sz="2000" b="1" dirty="0">
                  <a:solidFill>
                    <a:srgbClr val="778EC6"/>
                  </a:solidFill>
                </a:rPr>
                <a:t>en statut </a:t>
              </a:r>
              <a:r>
                <a:rPr lang="fr-FR" sz="2000" b="1" dirty="0" smtClean="0">
                  <a:solidFill>
                    <a:srgbClr val="778EC6"/>
                  </a:solidFill>
                </a:rPr>
                <a:t>B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, avec un distinguo entre les 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doublons traités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et les non traités </a:t>
              </a:r>
              <a:r>
                <a:rPr lang="fr-FR" sz="1400" dirty="0" smtClean="0">
                  <a:solidFill>
                    <a:schemeClr val="bg2">
                      <a:lumMod val="50000"/>
                    </a:schemeClr>
                  </a:solidFill>
                </a:rPr>
                <a:t>(traitables </a:t>
              </a:r>
              <a:r>
                <a:rPr lang="fr-FR" sz="1400" dirty="0">
                  <a:solidFill>
                    <a:schemeClr val="bg2">
                      <a:lumMod val="50000"/>
                    </a:schemeClr>
                  </a:solidFill>
                </a:rPr>
                <a:t>par </a:t>
              </a:r>
              <a:r>
                <a:rPr lang="fr-FR" sz="1400" dirty="0" smtClean="0">
                  <a:solidFill>
                    <a:schemeClr val="bg2">
                      <a:lumMod val="50000"/>
                    </a:schemeClr>
                  </a:solidFill>
                </a:rPr>
                <a:t>tous</a:t>
              </a:r>
              <a:r>
                <a:rPr lang="fr-FR" sz="1400" dirty="0">
                  <a:solidFill>
                    <a:schemeClr val="bg2">
                      <a:lumMod val="50000"/>
                    </a:schemeClr>
                  </a:solidFill>
                </a:rPr>
                <a:t>)</a:t>
              </a:r>
              <a:endParaRPr lang="fr-FR" sz="14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704883" flipV="1">
              <a:off x="558579" y="4299107"/>
              <a:ext cx="597149" cy="479072"/>
            </a:xfrm>
            <a:prstGeom prst="rect">
              <a:avLst/>
            </a:prstGeom>
          </p:spPr>
        </p:pic>
      </p:grpSp>
      <p:grpSp>
        <p:nvGrpSpPr>
          <p:cNvPr id="27" name="Groupe 26"/>
          <p:cNvGrpSpPr/>
          <p:nvPr/>
        </p:nvGrpSpPr>
        <p:grpSpPr>
          <a:xfrm>
            <a:off x="558456" y="5992148"/>
            <a:ext cx="6079447" cy="650165"/>
            <a:chOff x="558456" y="6284750"/>
            <a:chExt cx="6079447" cy="650165"/>
          </a:xfrm>
        </p:grpSpPr>
        <p:sp>
          <p:nvSpPr>
            <p:cNvPr id="22" name="Rectangle 21"/>
            <p:cNvSpPr/>
            <p:nvPr/>
          </p:nvSpPr>
          <p:spPr>
            <a:xfrm>
              <a:off x="1207209" y="6319362"/>
              <a:ext cx="5430694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smtClean="0">
                  <a:solidFill>
                    <a:srgbClr val="778EC6"/>
                  </a:solidFill>
                </a:rPr>
                <a:t>les </a:t>
              </a:r>
              <a:r>
                <a:rPr lang="fr-FR" sz="2000" b="1" dirty="0">
                  <a:solidFill>
                    <a:srgbClr val="778EC6"/>
                  </a:solidFill>
                </a:rPr>
                <a:t>notices d'autorité </a:t>
              </a:r>
              <a:endParaRPr lang="fr-FR" sz="2000" b="1" dirty="0" smtClean="0">
                <a:solidFill>
                  <a:srgbClr val="778EC6"/>
                </a:solidFill>
              </a:endParaRPr>
            </a:p>
            <a:p>
              <a:r>
                <a:rPr lang="fr-FR" sz="1400" dirty="0" smtClean="0">
                  <a:solidFill>
                    <a:schemeClr val="bg2">
                      <a:lumMod val="50000"/>
                    </a:schemeClr>
                  </a:solidFill>
                </a:rPr>
                <a:t>(</a:t>
              </a:r>
              <a:r>
                <a:rPr lang="fr-FR" sz="1400" dirty="0">
                  <a:solidFill>
                    <a:schemeClr val="bg2">
                      <a:lumMod val="50000"/>
                    </a:schemeClr>
                  </a:solidFill>
                </a:rPr>
                <a:t>traitables par le Correspondant Autorités)</a:t>
              </a:r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704883" flipV="1">
              <a:off x="558456" y="6284750"/>
              <a:ext cx="597149" cy="479072"/>
            </a:xfrm>
            <a:prstGeom prst="rect">
              <a:avLst/>
            </a:prstGeom>
          </p:spPr>
        </p:pic>
      </p:grpSp>
      <p:grpSp>
        <p:nvGrpSpPr>
          <p:cNvPr id="26" name="Groupe 25"/>
          <p:cNvGrpSpPr/>
          <p:nvPr/>
        </p:nvGrpSpPr>
        <p:grpSpPr>
          <a:xfrm>
            <a:off x="558579" y="5182236"/>
            <a:ext cx="5688602" cy="662400"/>
            <a:chOff x="558579" y="5555308"/>
            <a:chExt cx="5688602" cy="662400"/>
          </a:xfrm>
        </p:grpSpPr>
        <p:sp>
          <p:nvSpPr>
            <p:cNvPr id="21" name="Rectangle 20"/>
            <p:cNvSpPr/>
            <p:nvPr/>
          </p:nvSpPr>
          <p:spPr>
            <a:xfrm>
              <a:off x="1207210" y="5602155"/>
              <a:ext cx="503997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000" b="1" dirty="0" smtClean="0">
                  <a:solidFill>
                    <a:srgbClr val="778EC6"/>
                  </a:solidFill>
                </a:rPr>
                <a:t>les </a:t>
              </a:r>
              <a:r>
                <a:rPr lang="fr-FR" sz="2000" b="1" dirty="0">
                  <a:solidFill>
                    <a:srgbClr val="778EC6"/>
                  </a:solidFill>
                </a:rPr>
                <a:t>doublons non décelés par le système </a:t>
              </a:r>
              <a:r>
                <a:rPr lang="fr-FR" sz="1400" dirty="0">
                  <a:solidFill>
                    <a:schemeClr val="bg2">
                      <a:lumMod val="50000"/>
                    </a:schemeClr>
                  </a:solidFill>
                </a:rPr>
                <a:t>(traitables par le dédoublonneur local</a:t>
              </a:r>
              <a:r>
                <a:rPr lang="fr-FR" sz="1400" dirty="0" smtClean="0">
                  <a:solidFill>
                    <a:schemeClr val="bg2">
                      <a:lumMod val="50000"/>
                    </a:schemeClr>
                  </a:solidFill>
                </a:rPr>
                <a:t>)</a:t>
              </a:r>
              <a:endParaRPr lang="fr-FR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704883" flipV="1">
              <a:off x="558579" y="5555308"/>
              <a:ext cx="597149" cy="479072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7020698" y="5583331"/>
            <a:ext cx="5094075" cy="1270857"/>
            <a:chOff x="7020698" y="5583331"/>
            <a:chExt cx="5094075" cy="127085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698" y="5844636"/>
              <a:ext cx="1196505" cy="100955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113300" y="5583331"/>
              <a:ext cx="4001473" cy="1200329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</a:rPr>
                <a:t>Bon à savoir !</a:t>
              </a:r>
            </a:p>
            <a:p>
              <a:pPr algn="ctr"/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Les statistiques permettent aussi de suivre les 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bonifications accordées par l'</a:t>
              </a:r>
              <a:r>
                <a:rPr lang="fr-FR" dirty="0" err="1">
                  <a:solidFill>
                    <a:schemeClr val="bg2">
                      <a:lumMod val="50000"/>
                    </a:schemeClr>
                  </a:solidFill>
                </a:rPr>
                <a:t>Abes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 sur la facture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Sudoc.</a:t>
              </a:r>
              <a:endParaRPr lang="fr-FR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08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895" y="4089969"/>
            <a:ext cx="3676134" cy="273007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409395" y="2140985"/>
            <a:ext cx="6959946" cy="1539819"/>
            <a:chOff x="461598" y="2162994"/>
            <a:chExt cx="6959946" cy="1539819"/>
          </a:xfrm>
        </p:grpSpPr>
        <p:sp>
          <p:nvSpPr>
            <p:cNvPr id="2" name="Rectangle 1"/>
            <p:cNvSpPr/>
            <p:nvPr/>
          </p:nvSpPr>
          <p:spPr>
            <a:xfrm>
              <a:off x="1308099" y="2635250"/>
              <a:ext cx="6113445" cy="1067563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r>
                <a:rPr lang="fr-FR" sz="28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Manuel dédié au </a:t>
              </a:r>
              <a:r>
                <a:rPr lang="fr-FR" sz="2800" b="1" dirty="0" err="1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dédoublonnage</a:t>
              </a:r>
              <a:r>
                <a:rPr lang="fr-FR" sz="28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 dans le GM</a:t>
              </a:r>
              <a:endParaRPr lang="fr-FR" sz="2800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  <a:p>
              <a:r>
                <a:rPr lang="fr-FR" sz="1600" dirty="0" smtClean="0">
                  <a:hlinkClick r:id="rId3"/>
                </a:rPr>
                <a:t>http://documentation.abes.fr/sudoc/manuels/controle_bibliographique/dedoublonnage/index.html</a:t>
              </a:r>
              <a:r>
                <a:rPr lang="fr-FR" sz="1600" dirty="0" smtClean="0"/>
                <a:t> </a:t>
              </a:r>
            </a:p>
            <a:p>
              <a:endParaRPr lang="fr-FR" dirty="0"/>
            </a:p>
            <a:p>
              <a:endParaRPr lang="fr-FR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157418" flipV="1">
              <a:off x="461598" y="2162994"/>
              <a:ext cx="911734" cy="73145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489152" y="4287958"/>
            <a:ext cx="8260574" cy="1244116"/>
            <a:chOff x="451626" y="3945476"/>
            <a:chExt cx="8260574" cy="1244116"/>
          </a:xfrm>
        </p:grpSpPr>
        <p:sp>
          <p:nvSpPr>
            <p:cNvPr id="3" name="Rectangle 2"/>
            <p:cNvSpPr/>
            <p:nvPr/>
          </p:nvSpPr>
          <p:spPr>
            <a:xfrm>
              <a:off x="1308100" y="4420151"/>
              <a:ext cx="74041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Module </a:t>
              </a:r>
              <a:r>
                <a:rPr lang="fr-FR" sz="28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d’autoformation </a:t>
              </a:r>
              <a:r>
                <a:rPr lang="fr-FR" sz="1600" dirty="0" smtClean="0">
                  <a:hlinkClick r:id="rId5"/>
                </a:rPr>
                <a:t>http</a:t>
              </a:r>
              <a:r>
                <a:rPr lang="fr-FR" sz="1600" dirty="0">
                  <a:hlinkClick r:id="rId5"/>
                </a:rPr>
                <a:t>://documentation.abes.fr/sudoc/TPDoublons/accueil/PageDAccueil.html</a:t>
              </a:r>
              <a:endParaRPr lang="fr-FR" dirty="0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157418" flipV="1">
              <a:off x="451626" y="3945476"/>
              <a:ext cx="911734" cy="731453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747" y="1229092"/>
            <a:ext cx="3733800" cy="2686050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7918895" y="2511188"/>
            <a:ext cx="3656652" cy="234903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7918895" y="6112154"/>
            <a:ext cx="3656652" cy="46705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199"/>
            <a:ext cx="6000750" cy="137160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932987" y="1071437"/>
            <a:ext cx="8539582" cy="1027135"/>
            <a:chOff x="158750" y="1101164"/>
            <a:chExt cx="8539582" cy="102713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158750" y="1101164"/>
              <a:ext cx="6648450" cy="102713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6482" y="1229092"/>
              <a:ext cx="8451850" cy="57150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</a:rPr>
                <a:t>Outils utiles à votre disposition</a:t>
              </a:r>
            </a:p>
            <a:p>
              <a:endParaRPr lang="fr-FR" dirty="0"/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0511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8029022" y="839855"/>
            <a:ext cx="3294180" cy="3187002"/>
            <a:chOff x="7990598" y="493802"/>
            <a:chExt cx="3294180" cy="3187002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1053" y="1413854"/>
              <a:ext cx="3133725" cy="226695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598" y="493802"/>
              <a:ext cx="1727317" cy="897602"/>
            </a:xfrm>
            <a:prstGeom prst="rect">
              <a:avLst/>
            </a:prstGeom>
          </p:spPr>
        </p:pic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996" y="4355464"/>
            <a:ext cx="4082004" cy="2279252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349235" y="2153017"/>
            <a:ext cx="7232202" cy="1533803"/>
            <a:chOff x="401438" y="2169010"/>
            <a:chExt cx="7232202" cy="1533803"/>
          </a:xfrm>
        </p:grpSpPr>
        <p:sp>
          <p:nvSpPr>
            <p:cNvPr id="2" name="Rectangle 1"/>
            <p:cNvSpPr/>
            <p:nvPr/>
          </p:nvSpPr>
          <p:spPr>
            <a:xfrm>
              <a:off x="1308100" y="2635250"/>
              <a:ext cx="6325540" cy="1067563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r>
                <a:rPr lang="fr-FR" sz="28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Utiliser le multifenêtrage pour comparer vos notices</a:t>
              </a:r>
              <a:endParaRPr lang="fr-FR" sz="2800" b="1" dirty="0">
                <a:solidFill>
                  <a:schemeClr val="bg2">
                    <a:lumMod val="50000"/>
                  </a:schemeClr>
                </a:solidFill>
                <a:ea typeface="Cheveuxdange" panose="02000603000000000000" pitchFamily="2" charset="0"/>
              </a:endParaRPr>
            </a:p>
            <a:p>
              <a:endParaRPr lang="fr-FR" dirty="0"/>
            </a:p>
            <a:p>
              <a:endParaRPr lang="fr-FR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157418" flipV="1">
              <a:off x="401438" y="2169010"/>
              <a:ext cx="911734" cy="731453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477120" y="4197721"/>
            <a:ext cx="7364627" cy="2257683"/>
            <a:chOff x="439594" y="3855239"/>
            <a:chExt cx="7364627" cy="2257683"/>
          </a:xfrm>
        </p:grpSpPr>
        <p:sp>
          <p:nvSpPr>
            <p:cNvPr id="3" name="Rectangle 2"/>
            <p:cNvSpPr/>
            <p:nvPr/>
          </p:nvSpPr>
          <p:spPr>
            <a:xfrm>
              <a:off x="1308100" y="4420151"/>
              <a:ext cx="6496121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Utiliser un script pour la création de la zone 024</a:t>
              </a:r>
            </a:p>
            <a:p>
              <a:r>
                <a:rPr lang="fr-FR" sz="1600" dirty="0">
                  <a:hlinkClick r:id="rId6"/>
                </a:rPr>
                <a:t>http://documentation.abes.fr/sudoc/manuels/logiciel_winibw/scripts/index.html#Dedoublonnage</a:t>
              </a:r>
              <a:endParaRPr lang="fr-FR" sz="1600" dirty="0"/>
            </a:p>
            <a:p>
              <a:endParaRPr lang="fr-FR" sz="1600" dirty="0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157418" flipV="1">
              <a:off x="439594" y="3855239"/>
              <a:ext cx="911734" cy="731453"/>
            </a:xfrm>
            <a:prstGeom prst="rect">
              <a:avLst/>
            </a:prstGeom>
          </p:spPr>
        </p:pic>
      </p:grpSp>
      <p:sp>
        <p:nvSpPr>
          <p:cNvPr id="15" name="Rectangle à coins arrondis 14"/>
          <p:cNvSpPr/>
          <p:nvPr/>
        </p:nvSpPr>
        <p:spPr>
          <a:xfrm>
            <a:off x="8109996" y="5830290"/>
            <a:ext cx="1302712" cy="234903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8208281" y="2546612"/>
            <a:ext cx="3133725" cy="479888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199"/>
            <a:ext cx="6000750" cy="1371600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932987" y="1071437"/>
            <a:ext cx="8539582" cy="1027135"/>
            <a:chOff x="158750" y="1101164"/>
            <a:chExt cx="8539582" cy="1027135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158750" y="1101164"/>
              <a:ext cx="6648450" cy="102713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46482" y="1229092"/>
              <a:ext cx="8451850" cy="57150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r>
                <a:rPr lang="fr-FR" sz="3600" b="1" dirty="0" smtClean="0">
                  <a:solidFill>
                    <a:schemeClr val="bg1"/>
                  </a:solidFill>
                </a:rPr>
                <a:t>Outils utiles à votre disposition</a:t>
              </a:r>
            </a:p>
            <a:p>
              <a:endParaRPr lang="fr-FR" dirty="0"/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51751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360" b="78422"/>
          <a:stretch/>
        </p:blipFill>
        <p:spPr>
          <a:xfrm>
            <a:off x="1644166" y="4528192"/>
            <a:ext cx="9322577" cy="1370932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77120" y="116870"/>
            <a:ext cx="10515600" cy="1045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15" y="1508767"/>
            <a:ext cx="90392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0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02" y="5703064"/>
            <a:ext cx="1297204" cy="10945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1858" y="33230"/>
            <a:ext cx="6604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fr-FR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fr-FR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fr-FR" dirty="0">
                <a:solidFill>
                  <a:schemeClr val="bg2">
                    <a:lumMod val="50000"/>
                  </a:schemeClr>
                </a:solidFill>
              </a:rPr>
            </a:b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24680" y="5703064"/>
            <a:ext cx="5040928" cy="96284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Pensez à </a:t>
            </a:r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répartir le travail </a:t>
            </a:r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sur le plus grand nombre, pour alléger la charge de </a:t>
            </a:r>
            <a:r>
              <a:rPr lang="fr-FR" sz="2000" dirty="0" smtClean="0">
                <a:solidFill>
                  <a:schemeClr val="bg2">
                    <a:lumMod val="50000"/>
                  </a:schemeClr>
                </a:solidFill>
              </a:rPr>
              <a:t>quelques-uns 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(notamment </a:t>
            </a:r>
            <a:r>
              <a:rPr lang="fr-FR" sz="1600" dirty="0">
                <a:solidFill>
                  <a:schemeClr val="bg2">
                    <a:lumMod val="50000"/>
                  </a:schemeClr>
                </a:solidFill>
              </a:rPr>
              <a:t>des dédoublonneurs locaux)</a:t>
            </a:r>
            <a:r>
              <a:rPr lang="fr-FR" sz="2000" dirty="0">
                <a:solidFill>
                  <a:schemeClr val="bg2">
                    <a:lumMod val="50000"/>
                  </a:schemeClr>
                </a:solidFill>
              </a:rPr>
              <a:t> !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5697136" y="168690"/>
            <a:ext cx="4986365" cy="1384995"/>
            <a:chOff x="5411845" y="168690"/>
            <a:chExt cx="4986365" cy="1384995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03" r="80903" b="53509"/>
            <a:stretch/>
          </p:blipFill>
          <p:spPr>
            <a:xfrm>
              <a:off x="5411845" y="410910"/>
              <a:ext cx="788068" cy="61180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098563" y="168690"/>
              <a:ext cx="429964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S'arranger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pour ne pas créer des doublons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, faire attention au moment de la recherche et de la création de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notice !</a:t>
              </a:r>
            </a:p>
            <a:p>
              <a:pPr algn="just"/>
              <a:endParaRPr lang="fr-FR" dirty="0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5925029" y="1382107"/>
            <a:ext cx="5730313" cy="1846659"/>
            <a:chOff x="5419589" y="1727428"/>
            <a:chExt cx="5730313" cy="1846659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03" r="80903" b="53509"/>
            <a:stretch/>
          </p:blipFill>
          <p:spPr>
            <a:xfrm>
              <a:off x="5419589" y="1893285"/>
              <a:ext cx="788068" cy="611807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03" r="80903" b="53509"/>
            <a:stretch/>
          </p:blipFill>
          <p:spPr>
            <a:xfrm>
              <a:off x="6036779" y="1863684"/>
              <a:ext cx="788068" cy="61180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802053" y="1727428"/>
              <a:ext cx="4347849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S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upprimer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ses 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propres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doublons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, traiter les statuts B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ou les doublons non identifiés par le système quand 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on en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croise,  et seulement si on 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est sûr de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soi !</a:t>
              </a:r>
            </a:p>
            <a:p>
              <a:pPr algn="just"/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/>
              </a:r>
              <a:br>
                <a:rPr lang="fr-FR" dirty="0">
                  <a:solidFill>
                    <a:schemeClr val="bg2">
                      <a:lumMod val="50000"/>
                    </a:schemeClr>
                  </a:solidFill>
                </a:rPr>
              </a:br>
              <a:endParaRPr lang="fr-FR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6236612" y="2769434"/>
            <a:ext cx="5927150" cy="1015663"/>
            <a:chOff x="5420599" y="3238767"/>
            <a:chExt cx="5927150" cy="1015663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03" r="80903" b="53509"/>
            <a:stretch/>
          </p:blipFill>
          <p:spPr>
            <a:xfrm>
              <a:off x="5420599" y="3302446"/>
              <a:ext cx="788068" cy="611807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03" r="80903" b="53509"/>
            <a:stretch/>
          </p:blipFill>
          <p:spPr>
            <a:xfrm>
              <a:off x="6048412" y="3285631"/>
              <a:ext cx="788068" cy="611807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03" r="80903" b="53509"/>
            <a:stretch/>
          </p:blipFill>
          <p:spPr>
            <a:xfrm>
              <a:off x="6658396" y="3256030"/>
              <a:ext cx="788068" cy="61180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46093" y="3238767"/>
              <a:ext cx="400165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D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evenir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dédoublonneur local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et 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faire économiser des €€ à son établissement !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6001660" y="3899590"/>
            <a:ext cx="6008278" cy="1107996"/>
            <a:chOff x="6357505" y="3980523"/>
            <a:chExt cx="6008278" cy="1107996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03" r="80903" b="53509"/>
            <a:stretch/>
          </p:blipFill>
          <p:spPr>
            <a:xfrm rot="2986814">
              <a:off x="6269375" y="4100711"/>
              <a:ext cx="788068" cy="61180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936253" y="3980523"/>
              <a:ext cx="542953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b="1" dirty="0" smtClean="0">
                  <a:solidFill>
                    <a:srgbClr val="DAA82D"/>
                  </a:solidFill>
                </a:rPr>
                <a:t>Fusionner en cas de doute ou dans la précipitation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: reconnaître 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qu'on ne sait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pas est une 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attitude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bien plus </a:t>
              </a:r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responsable </a:t>
              </a:r>
              <a:r>
                <a:rPr lang="fr-FR" dirty="0" smtClean="0">
                  <a:solidFill>
                    <a:schemeClr val="bg2">
                      <a:lumMod val="50000"/>
                    </a:schemeClr>
                  </a:solidFill>
                </a:rPr>
                <a:t>!</a:t>
              </a:r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5222" r="6441"/>
          <a:stretch/>
        </p:blipFill>
        <p:spPr>
          <a:xfrm>
            <a:off x="-7095" y="2665"/>
            <a:ext cx="5826643" cy="6858000"/>
          </a:xfrm>
          <a:prstGeom prst="rect">
            <a:avLst/>
          </a:prstGeom>
        </p:spPr>
      </p:pic>
      <p:grpSp>
        <p:nvGrpSpPr>
          <p:cNvPr id="38" name="Groupe 37"/>
          <p:cNvGrpSpPr/>
          <p:nvPr/>
        </p:nvGrpSpPr>
        <p:grpSpPr>
          <a:xfrm>
            <a:off x="6040996" y="4880874"/>
            <a:ext cx="6221887" cy="788068"/>
            <a:chOff x="6397224" y="4343974"/>
            <a:chExt cx="6221887" cy="788068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03" r="80903" b="53509"/>
            <a:stretch/>
          </p:blipFill>
          <p:spPr>
            <a:xfrm rot="2986814">
              <a:off x="6309094" y="4432104"/>
              <a:ext cx="788068" cy="611807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6950539" y="4507175"/>
              <a:ext cx="56685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b="1" dirty="0" smtClean="0">
                  <a:solidFill>
                    <a:srgbClr val="DAA82D"/>
                  </a:solidFill>
                </a:rPr>
                <a:t>Fusionner uniquement pour </a:t>
              </a:r>
              <a:r>
                <a:rPr lang="fr-FR" sz="2400" b="1" dirty="0">
                  <a:solidFill>
                    <a:srgbClr val="DAA82D"/>
                  </a:solidFill>
                </a:rPr>
                <a:t>faire du chiffre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748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67" y="3969973"/>
            <a:ext cx="3408108" cy="2881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233" y="-114300"/>
            <a:ext cx="8971767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400300" y="6362700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Credits</a:t>
            </a:r>
            <a:r>
              <a:rPr lang="fr-FR" i="1" dirty="0"/>
              <a:t> : @https://giphy.com/</a:t>
            </a:r>
            <a:r>
              <a:rPr lang="fr-FR" i="1" dirty="0" err="1"/>
              <a:t>HappydogStickers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1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126540" y="3789913"/>
            <a:ext cx="4264460" cy="2988454"/>
            <a:chOff x="126540" y="3789913"/>
            <a:chExt cx="4264460" cy="2988454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40" y="3789913"/>
              <a:ext cx="4264460" cy="298845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94121" y="4260257"/>
              <a:ext cx="332141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2">
                      <a:lumMod val="50000"/>
                    </a:schemeClr>
                  </a:solidFill>
                </a:rPr>
                <a:t>Lors de ces imports, </a:t>
              </a:r>
            </a:p>
            <a:p>
              <a:pPr algn="ctr"/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un contrôle </a:t>
              </a:r>
              <a:r>
                <a:rPr lang="fr-FR" sz="2000" b="1" dirty="0">
                  <a:solidFill>
                    <a:schemeClr val="bg2">
                      <a:lumMod val="50000"/>
                    </a:schemeClr>
                  </a:solidFill>
                </a:rPr>
                <a:t>est fait pour détecter les notices déjà présentes dans le Sudoc. </a:t>
              </a:r>
              <a:r>
                <a:rPr lang="fr-FR" sz="2400" b="1" dirty="0">
                  <a:solidFill>
                    <a:schemeClr val="bg2">
                      <a:lumMod val="50000"/>
                    </a:schemeClr>
                  </a:solidFill>
                </a:rPr>
                <a:t>Un </a:t>
              </a:r>
              <a:r>
                <a:rPr lang="fr-FR" sz="2800" b="1" dirty="0">
                  <a:solidFill>
                    <a:srgbClr val="638255"/>
                  </a:solidFill>
                </a:rPr>
                <a:t>seuil de similarité </a:t>
              </a: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</a:rPr>
                <a:t>détermine :</a:t>
              </a:r>
              <a:endParaRPr lang="fr-FR" sz="12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0"/>
          <a:stretch/>
        </p:blipFill>
        <p:spPr>
          <a:xfrm>
            <a:off x="6760564" y="1981780"/>
            <a:ext cx="2400453" cy="1030146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850" y="1638193"/>
            <a:ext cx="5292877" cy="96001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De nombreuses notices bibliographiques sont importées dans le Sudoc.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1800" b="1" dirty="0" smtClean="0">
                <a:solidFill>
                  <a:schemeClr val="bg2">
                    <a:lumMod val="50000"/>
                  </a:schemeClr>
                </a:solidFill>
              </a:rPr>
              <a:t>Elles proviennent des catalogues locaux d'établissements, des éditeurs, ou encore de la </a:t>
            </a:r>
            <a:r>
              <a:rPr lang="fr-FR" sz="1800" b="1" dirty="0" err="1" smtClean="0">
                <a:solidFill>
                  <a:schemeClr val="bg2">
                    <a:lumMod val="50000"/>
                  </a:schemeClr>
                </a:solidFill>
              </a:rPr>
              <a:t>BnF</a:t>
            </a:r>
            <a:r>
              <a:rPr lang="fr-FR" sz="18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927055" y="3947387"/>
            <a:ext cx="6488684" cy="1052409"/>
            <a:chOff x="2637814" y="1419347"/>
            <a:chExt cx="6488684" cy="1052409"/>
          </a:xfrm>
        </p:grpSpPr>
        <p:grpSp>
          <p:nvGrpSpPr>
            <p:cNvPr id="47" name="Groupe 46"/>
            <p:cNvGrpSpPr/>
            <p:nvPr/>
          </p:nvGrpSpPr>
          <p:grpSpPr>
            <a:xfrm>
              <a:off x="3030498" y="1419347"/>
              <a:ext cx="6096000" cy="1037892"/>
              <a:chOff x="3030498" y="1419347"/>
              <a:chExt cx="6096000" cy="1037892"/>
            </a:xfrm>
          </p:grpSpPr>
          <p:pic>
            <p:nvPicPr>
              <p:cNvPr id="48" name="Image 47"/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2360" b="78422"/>
              <a:stretch/>
            </p:blipFill>
            <p:spPr>
              <a:xfrm>
                <a:off x="3678083" y="1419347"/>
                <a:ext cx="5448415" cy="1037892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3030498" y="1544694"/>
                <a:ext cx="6096000" cy="523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 algn="ctr"/>
                <a:r>
                  <a:rPr lang="fr-FR" sz="28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Une fusion</a:t>
                </a:r>
              </a:p>
            </p:txBody>
          </p:sp>
        </p:grpSp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19315559" flipV="1">
              <a:off x="2637814" y="1740303"/>
              <a:ext cx="911734" cy="731453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3972110" y="4894290"/>
            <a:ext cx="6906386" cy="879563"/>
            <a:chOff x="2682869" y="2366250"/>
            <a:chExt cx="6906386" cy="879563"/>
          </a:xfrm>
        </p:grpSpPr>
        <p:grpSp>
          <p:nvGrpSpPr>
            <p:cNvPr id="53" name="Groupe 52"/>
            <p:cNvGrpSpPr/>
            <p:nvPr/>
          </p:nvGrpSpPr>
          <p:grpSpPr>
            <a:xfrm>
              <a:off x="3238499" y="2366250"/>
              <a:ext cx="6350756" cy="811791"/>
              <a:chOff x="3238499" y="2366250"/>
              <a:chExt cx="6350756" cy="811791"/>
            </a:xfrm>
          </p:grpSpPr>
          <p:pic>
            <p:nvPicPr>
              <p:cNvPr id="54" name="Image 5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037"/>
              <a:stretch/>
            </p:blipFill>
            <p:spPr>
              <a:xfrm>
                <a:off x="3700726" y="2366250"/>
                <a:ext cx="5888529" cy="811791"/>
              </a:xfrm>
              <a:prstGeom prst="rect">
                <a:avLst/>
              </a:prstGeom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3238499" y="2512923"/>
                <a:ext cx="6096000" cy="523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 algn="ctr"/>
                <a:r>
                  <a:rPr lang="fr-FR" sz="28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La création d'une notice en statut B</a:t>
                </a:r>
              </a:p>
            </p:txBody>
          </p:sp>
        </p:grpSp>
        <p:pic>
          <p:nvPicPr>
            <p:cNvPr id="57" name="Image 5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0231620" flipV="1">
              <a:off x="2682869" y="2514360"/>
              <a:ext cx="911734" cy="731453"/>
            </a:xfrm>
            <a:prstGeom prst="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3935133" y="5833406"/>
            <a:ext cx="7222161" cy="917807"/>
            <a:chOff x="2645892" y="3305366"/>
            <a:chExt cx="7222161" cy="917807"/>
          </a:xfrm>
        </p:grpSpPr>
        <p:grpSp>
          <p:nvGrpSpPr>
            <p:cNvPr id="50" name="Groupe 49"/>
            <p:cNvGrpSpPr/>
            <p:nvPr/>
          </p:nvGrpSpPr>
          <p:grpSpPr>
            <a:xfrm>
              <a:off x="2696536" y="3305366"/>
              <a:ext cx="7171517" cy="917807"/>
              <a:chOff x="2696536" y="3305366"/>
              <a:chExt cx="7171517" cy="917807"/>
            </a:xfrm>
          </p:grpSpPr>
          <p:pic>
            <p:nvPicPr>
              <p:cNvPr id="51" name="Image 5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11" b="37778"/>
              <a:stretch/>
            </p:blipFill>
            <p:spPr>
              <a:xfrm>
                <a:off x="3608538" y="3305366"/>
                <a:ext cx="5882599" cy="917807"/>
              </a:xfrm>
              <a:prstGeom prst="rect">
                <a:avLst/>
              </a:prstGeom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2696536" y="3496415"/>
                <a:ext cx="717151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ctr"/>
                <a:r>
                  <a:rPr lang="fr-FR" sz="28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La création d'une nouvelle notice</a:t>
                </a:r>
                <a:endParaRPr lang="fr-FR" sz="2800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58" name="Image 5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" t="46269" r="77469" b="31921"/>
            <a:stretch/>
          </p:blipFill>
          <p:spPr>
            <a:xfrm rot="284910" flipV="1">
              <a:off x="2645892" y="3349320"/>
              <a:ext cx="911734" cy="731453"/>
            </a:xfrm>
            <a:prstGeom prst="rect">
              <a:avLst/>
            </a:prstGeom>
          </p:spPr>
        </p:pic>
      </p:grpSp>
      <p:grpSp>
        <p:nvGrpSpPr>
          <p:cNvPr id="25" name="Groupe 24"/>
          <p:cNvGrpSpPr/>
          <p:nvPr/>
        </p:nvGrpSpPr>
        <p:grpSpPr>
          <a:xfrm>
            <a:off x="5481632" y="1796373"/>
            <a:ext cx="1847951" cy="723399"/>
            <a:chOff x="2137826" y="2216150"/>
            <a:chExt cx="1847951" cy="723399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826" y="2410133"/>
              <a:ext cx="1002444" cy="529416"/>
            </a:xfrm>
            <a:prstGeom prst="rect">
              <a:avLst/>
            </a:prstGeom>
          </p:spPr>
        </p:pic>
        <p:sp>
          <p:nvSpPr>
            <p:cNvPr id="24" name="Flèche courbée vers la gauche 23"/>
            <p:cNvSpPr/>
            <p:nvPr/>
          </p:nvSpPr>
          <p:spPr>
            <a:xfrm rot="16200000">
              <a:off x="3331424" y="1855663"/>
              <a:ext cx="293866" cy="1014840"/>
            </a:xfrm>
            <a:prstGeom prst="curved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8820414" y="2412402"/>
            <a:ext cx="1959964" cy="1114704"/>
            <a:chOff x="5368013" y="2820890"/>
            <a:chExt cx="1959964" cy="1114704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657" y="3204218"/>
              <a:ext cx="1126320" cy="731376"/>
            </a:xfrm>
            <a:prstGeom prst="rect">
              <a:avLst/>
            </a:prstGeom>
          </p:spPr>
        </p:pic>
        <p:sp>
          <p:nvSpPr>
            <p:cNvPr id="72" name="Flèche courbée vers la gauche 71"/>
            <p:cNvSpPr/>
            <p:nvPr/>
          </p:nvSpPr>
          <p:spPr>
            <a:xfrm rot="6935866" flipH="1">
              <a:off x="5862456" y="2326447"/>
              <a:ext cx="294488" cy="1283374"/>
            </a:xfrm>
            <a:prstGeom prst="curved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7890967" y="2961699"/>
            <a:ext cx="1571134" cy="505219"/>
            <a:chOff x="7890967" y="2961699"/>
            <a:chExt cx="1571134" cy="505219"/>
          </a:xfrm>
        </p:grpSpPr>
        <p:sp>
          <p:nvSpPr>
            <p:cNvPr id="71" name="Flèche courbée vers la gauche 70"/>
            <p:cNvSpPr/>
            <p:nvPr/>
          </p:nvSpPr>
          <p:spPr>
            <a:xfrm rot="7834877">
              <a:off x="8169174" y="2683492"/>
              <a:ext cx="266188" cy="822601"/>
            </a:xfrm>
            <a:prstGeom prst="curved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14489" y="3029868"/>
              <a:ext cx="847612" cy="437050"/>
            </a:xfrm>
            <a:prstGeom prst="rect">
              <a:avLst/>
            </a:prstGeom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50" y="27977"/>
            <a:ext cx="6534150" cy="1295400"/>
          </a:xfrm>
          <a:prstGeom prst="rect">
            <a:avLst/>
          </a:prstGeom>
        </p:spPr>
      </p:pic>
      <p:grpSp>
        <p:nvGrpSpPr>
          <p:cNvPr id="59" name="Groupe 58"/>
          <p:cNvGrpSpPr/>
          <p:nvPr/>
        </p:nvGrpSpPr>
        <p:grpSpPr>
          <a:xfrm>
            <a:off x="6733728" y="57839"/>
            <a:ext cx="5781237" cy="1163315"/>
            <a:chOff x="5435848" y="1119708"/>
            <a:chExt cx="5781237" cy="923873"/>
          </a:xfrm>
        </p:grpSpPr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5435848" y="1119708"/>
              <a:ext cx="5737140" cy="923873"/>
            </a:xfrm>
            <a:prstGeom prst="rect">
              <a:avLst/>
            </a:prstGeom>
          </p:spPr>
        </p:pic>
        <p:sp>
          <p:nvSpPr>
            <p:cNvPr id="62" name="Titre 1"/>
            <p:cNvSpPr txBox="1">
              <a:spLocks/>
            </p:cNvSpPr>
            <p:nvPr/>
          </p:nvSpPr>
          <p:spPr>
            <a:xfrm>
              <a:off x="5857853" y="1190638"/>
              <a:ext cx="5359232" cy="6402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4000" b="1" dirty="0" smtClean="0">
                  <a:solidFill>
                    <a:schemeClr val="bg1"/>
                  </a:solidFill>
                  <a:latin typeface="+mn-lt"/>
                </a:rPr>
                <a:t>La faute aux imports</a:t>
              </a:r>
              <a:endParaRPr lang="fr-FR" sz="4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141368" y="2663630"/>
            <a:ext cx="1373220" cy="482517"/>
            <a:chOff x="6141368" y="2663630"/>
            <a:chExt cx="1373220" cy="482517"/>
          </a:xfrm>
        </p:grpSpPr>
        <p:sp>
          <p:nvSpPr>
            <p:cNvPr id="69" name="Flèche courbée vers la gauche 68"/>
            <p:cNvSpPr/>
            <p:nvPr/>
          </p:nvSpPr>
          <p:spPr>
            <a:xfrm rot="15017430" flipH="1">
              <a:off x="6968167" y="2599725"/>
              <a:ext cx="270242" cy="822601"/>
            </a:xfrm>
            <a:prstGeom prst="curved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141368" y="2663630"/>
              <a:ext cx="9422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SIGB 1</a:t>
              </a:r>
              <a:endParaRPr lang="fr-FR" sz="20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8162694" y="1630277"/>
            <a:ext cx="1527836" cy="462828"/>
            <a:chOff x="8162694" y="1630277"/>
            <a:chExt cx="1527836" cy="462828"/>
          </a:xfrm>
        </p:grpSpPr>
        <p:sp>
          <p:nvSpPr>
            <p:cNvPr id="70" name="Flèche courbée vers la gauche 69"/>
            <p:cNvSpPr/>
            <p:nvPr/>
          </p:nvSpPr>
          <p:spPr>
            <a:xfrm rot="4237019" flipH="1">
              <a:off x="8553498" y="1239473"/>
              <a:ext cx="270242" cy="1051849"/>
            </a:xfrm>
            <a:prstGeom prst="curvedLeft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819779" y="1692995"/>
              <a:ext cx="8707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 smtClean="0">
                  <a:solidFill>
                    <a:schemeClr val="bg2">
                      <a:lumMod val="50000"/>
                    </a:schemeClr>
                  </a:solidFill>
                </a:rPr>
                <a:t>SIGB 2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766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0" y="27977"/>
            <a:ext cx="6534150" cy="1295400"/>
          </a:xfrm>
          <a:prstGeom prst="rect">
            <a:avLst/>
          </a:prstGeom>
        </p:spPr>
      </p:pic>
      <p:grpSp>
        <p:nvGrpSpPr>
          <p:cNvPr id="104" name="Groupe 103"/>
          <p:cNvGrpSpPr/>
          <p:nvPr/>
        </p:nvGrpSpPr>
        <p:grpSpPr>
          <a:xfrm>
            <a:off x="8196374" y="1046318"/>
            <a:ext cx="3217952" cy="5904021"/>
            <a:chOff x="8196374" y="1046318"/>
            <a:chExt cx="3217952" cy="5904021"/>
          </a:xfrm>
        </p:grpSpPr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70"/>
            <a:stretch/>
          </p:blipFill>
          <p:spPr>
            <a:xfrm>
              <a:off x="8810971" y="1081324"/>
              <a:ext cx="1877992" cy="839487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4042" y="1841679"/>
              <a:ext cx="1388431" cy="1337190"/>
            </a:xfrm>
            <a:prstGeom prst="rect">
              <a:avLst/>
            </a:prstGeom>
          </p:spPr>
        </p:pic>
        <p:sp>
          <p:nvSpPr>
            <p:cNvPr id="119" name="Rectangle à coins arrondis 118"/>
            <p:cNvSpPr/>
            <p:nvPr/>
          </p:nvSpPr>
          <p:spPr>
            <a:xfrm>
              <a:off x="8196374" y="1046318"/>
              <a:ext cx="3198544" cy="51228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7887" y="4659860"/>
              <a:ext cx="1388431" cy="1337190"/>
            </a:xfrm>
            <a:prstGeom prst="rect">
              <a:avLst/>
            </a:prstGeom>
          </p:spPr>
        </p:pic>
        <p:pic>
          <p:nvPicPr>
            <p:cNvPr id="63" name="Image 62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349" y="3217955"/>
              <a:ext cx="1388431" cy="1337190"/>
            </a:xfrm>
            <a:prstGeom prst="rect">
              <a:avLst/>
            </a:prstGeom>
          </p:spPr>
        </p:pic>
        <p:sp>
          <p:nvSpPr>
            <p:cNvPr id="117" name="Espace réservé du contenu 4"/>
            <p:cNvSpPr txBox="1">
              <a:spLocks/>
            </p:cNvSpPr>
            <p:nvPr/>
          </p:nvSpPr>
          <p:spPr>
            <a:xfrm>
              <a:off x="8196374" y="6351720"/>
              <a:ext cx="3217952" cy="598619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sz="2000" dirty="0" smtClean="0">
                  <a:latin typeface="+mn-lt"/>
                </a:rPr>
                <a:t>3. Actions</a:t>
              </a:r>
              <a:endParaRPr lang="fr-FR" dirty="0">
                <a:latin typeface="+mn-lt"/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6733728" y="57839"/>
            <a:ext cx="5781237" cy="1163315"/>
            <a:chOff x="5435848" y="1119708"/>
            <a:chExt cx="5781237" cy="92387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5435848" y="1119708"/>
              <a:ext cx="5737140" cy="923873"/>
            </a:xfrm>
            <a:prstGeom prst="rect">
              <a:avLst/>
            </a:prstGeom>
          </p:spPr>
        </p:pic>
        <p:sp>
          <p:nvSpPr>
            <p:cNvPr id="13" name="Titre 1"/>
            <p:cNvSpPr txBox="1">
              <a:spLocks/>
            </p:cNvSpPr>
            <p:nvPr/>
          </p:nvSpPr>
          <p:spPr>
            <a:xfrm>
              <a:off x="5857853" y="1190638"/>
              <a:ext cx="5359232" cy="6402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4000" b="1" dirty="0" smtClean="0">
                  <a:solidFill>
                    <a:schemeClr val="bg1"/>
                  </a:solidFill>
                  <a:latin typeface="+mn-lt"/>
                </a:rPr>
                <a:t>La faute aux imports</a:t>
              </a:r>
              <a:endParaRPr lang="fr-FR" sz="4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-19136" y="2253189"/>
            <a:ext cx="2176116" cy="4301029"/>
            <a:chOff x="-19136" y="2253189"/>
            <a:chExt cx="2176116" cy="4301029"/>
          </a:xfrm>
        </p:grpSpPr>
        <p:grpSp>
          <p:nvGrpSpPr>
            <p:cNvPr id="93" name="Groupe 92"/>
            <p:cNvGrpSpPr/>
            <p:nvPr/>
          </p:nvGrpSpPr>
          <p:grpSpPr>
            <a:xfrm>
              <a:off x="247998" y="2253189"/>
              <a:ext cx="1590396" cy="3401415"/>
              <a:chOff x="247998" y="2253189"/>
              <a:chExt cx="1590396" cy="3401415"/>
            </a:xfrm>
          </p:grpSpPr>
          <p:pic>
            <p:nvPicPr>
              <p:cNvPr id="48" name="Image 47"/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98" y="2253189"/>
                <a:ext cx="987888" cy="985828"/>
              </a:xfrm>
              <a:prstGeom prst="rect">
                <a:avLst/>
              </a:prstGeom>
            </p:spPr>
          </p:pic>
          <p:pic>
            <p:nvPicPr>
              <p:cNvPr id="49" name="Image 4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315" y="3702180"/>
                <a:ext cx="955079" cy="953087"/>
              </a:xfrm>
              <a:prstGeom prst="rect">
                <a:avLst/>
              </a:prstGeom>
            </p:spPr>
          </p:pic>
          <p:pic>
            <p:nvPicPr>
              <p:cNvPr id="50" name="Image 4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98" y="4702556"/>
                <a:ext cx="964099" cy="952048"/>
              </a:xfrm>
              <a:prstGeom prst="rect">
                <a:avLst/>
              </a:prstGeom>
            </p:spPr>
          </p:pic>
        </p:grpSp>
        <p:sp>
          <p:nvSpPr>
            <p:cNvPr id="67" name="Espace réservé du contenu 4"/>
            <p:cNvSpPr txBox="1">
              <a:spLocks/>
            </p:cNvSpPr>
            <p:nvPr/>
          </p:nvSpPr>
          <p:spPr>
            <a:xfrm>
              <a:off x="-19136" y="5955599"/>
              <a:ext cx="2176116" cy="598619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sz="2000" dirty="0" smtClean="0">
                  <a:latin typeface="+mn-lt"/>
                </a:rPr>
                <a:t>1. Imports de nouvelles notices </a:t>
              </a:r>
              <a:r>
                <a:rPr lang="fr-FR" sz="1600" dirty="0" smtClean="0">
                  <a:latin typeface="+mn-lt"/>
                </a:rPr>
                <a:t>(hors </a:t>
              </a:r>
              <a:r>
                <a:rPr lang="fr-FR" sz="1600" dirty="0" err="1" smtClean="0">
                  <a:latin typeface="+mn-lt"/>
                </a:rPr>
                <a:t>BnF</a:t>
              </a:r>
              <a:r>
                <a:rPr lang="fr-FR" sz="1600" dirty="0" smtClean="0">
                  <a:latin typeface="+mn-lt"/>
                </a:rPr>
                <a:t>)</a:t>
              </a:r>
              <a:endParaRPr lang="fr-FR" sz="2000" dirty="0">
                <a:latin typeface="+mn-lt"/>
              </a:endParaRP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2917182" y="1081324"/>
            <a:ext cx="1982429" cy="5122831"/>
            <a:chOff x="2917182" y="1081324"/>
            <a:chExt cx="1982429" cy="5122831"/>
          </a:xfrm>
        </p:grpSpPr>
        <p:sp>
          <p:nvSpPr>
            <p:cNvPr id="92" name="Rectangle à coins arrondis 91"/>
            <p:cNvSpPr/>
            <p:nvPr/>
          </p:nvSpPr>
          <p:spPr>
            <a:xfrm>
              <a:off x="2917182" y="1081324"/>
              <a:ext cx="1982429" cy="51228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3037288" y="1215561"/>
              <a:ext cx="1731560" cy="4953594"/>
              <a:chOff x="6171355" y="2686864"/>
              <a:chExt cx="813750" cy="2449622"/>
            </a:xfrm>
          </p:grpSpPr>
          <p:pic>
            <p:nvPicPr>
              <p:cNvPr id="80" name="Image 7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370"/>
              <a:stretch/>
            </p:blipFill>
            <p:spPr>
              <a:xfrm>
                <a:off x="6171355" y="2686864"/>
                <a:ext cx="813750" cy="367470"/>
              </a:xfrm>
              <a:prstGeom prst="rect">
                <a:avLst/>
              </a:prstGeom>
            </p:spPr>
          </p:pic>
          <p:grpSp>
            <p:nvGrpSpPr>
              <p:cNvPr id="7" name="Groupe 6"/>
              <p:cNvGrpSpPr/>
              <p:nvPr/>
            </p:nvGrpSpPr>
            <p:grpSpPr>
              <a:xfrm>
                <a:off x="6244141" y="3025832"/>
                <a:ext cx="702593" cy="2110654"/>
                <a:chOff x="6244141" y="3025832"/>
                <a:chExt cx="702593" cy="2110654"/>
              </a:xfrm>
            </p:grpSpPr>
            <p:pic>
              <p:nvPicPr>
                <p:cNvPr id="55" name="Image 54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44141" y="3025832"/>
                  <a:ext cx="649948" cy="648593"/>
                </a:xfrm>
                <a:prstGeom prst="rect">
                  <a:avLst/>
                </a:prstGeom>
              </p:spPr>
            </p:pic>
            <p:pic>
              <p:nvPicPr>
                <p:cNvPr id="72" name="Image 71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3297" y="4454474"/>
                  <a:ext cx="683437" cy="682012"/>
                </a:xfrm>
                <a:prstGeom prst="rect">
                  <a:avLst/>
                </a:prstGeom>
              </p:spPr>
            </p:pic>
            <p:pic>
              <p:nvPicPr>
                <p:cNvPr id="79" name="Image 78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3623" y="3739690"/>
                  <a:ext cx="649948" cy="64859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6" name="Groupe 95"/>
          <p:cNvGrpSpPr/>
          <p:nvPr/>
        </p:nvGrpSpPr>
        <p:grpSpPr>
          <a:xfrm>
            <a:off x="1235886" y="2240592"/>
            <a:ext cx="3476217" cy="674161"/>
            <a:chOff x="1235886" y="2240592"/>
            <a:chExt cx="3476217" cy="674161"/>
          </a:xfrm>
        </p:grpSpPr>
        <p:sp>
          <p:nvSpPr>
            <p:cNvPr id="108" name="Espace réservé du contenu 4"/>
            <p:cNvSpPr txBox="1">
              <a:spLocks/>
            </p:cNvSpPr>
            <p:nvPr/>
          </p:nvSpPr>
          <p:spPr>
            <a:xfrm>
              <a:off x="3069949" y="2240592"/>
              <a:ext cx="1642154" cy="67416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sz="2400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Similarité &gt;90%</a:t>
              </a:r>
            </a:p>
          </p:txBody>
        </p:sp>
        <p:cxnSp>
          <p:nvCxnSpPr>
            <p:cNvPr id="15" name="Connecteur droit avec flèche 14"/>
            <p:cNvCxnSpPr>
              <a:stCxn id="48" idx="3"/>
              <a:endCxn id="55" idx="1"/>
            </p:cNvCxnSpPr>
            <p:nvPr/>
          </p:nvCxnSpPr>
          <p:spPr>
            <a:xfrm flipV="1">
              <a:off x="1235886" y="2556804"/>
              <a:ext cx="1956285" cy="189299"/>
            </a:xfrm>
            <a:prstGeom prst="straightConnector1">
              <a:avLst/>
            </a:prstGeom>
            <a:ln w="38100">
              <a:solidFill>
                <a:srgbClr val="B7B7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e 97"/>
          <p:cNvGrpSpPr/>
          <p:nvPr/>
        </p:nvGrpSpPr>
        <p:grpSpPr>
          <a:xfrm>
            <a:off x="1838394" y="3563016"/>
            <a:ext cx="2876121" cy="615708"/>
            <a:chOff x="1838394" y="3563016"/>
            <a:chExt cx="2876121" cy="615708"/>
          </a:xfrm>
        </p:grpSpPr>
        <p:sp>
          <p:nvSpPr>
            <p:cNvPr id="113" name="Espace réservé du contenu 4"/>
            <p:cNvSpPr txBox="1">
              <a:spLocks/>
            </p:cNvSpPr>
            <p:nvPr/>
          </p:nvSpPr>
          <p:spPr>
            <a:xfrm>
              <a:off x="3092898" y="3563016"/>
              <a:ext cx="1621617" cy="61140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>
                  <a:solidFill>
                    <a:schemeClr val="bg1"/>
                  </a:solidFill>
                  <a:latin typeface="+mn-lt"/>
                </a:rPr>
                <a:t>Similarité </a:t>
              </a:r>
              <a:r>
                <a:rPr lang="fr-FR" sz="2000" dirty="0" smtClean="0">
                  <a:solidFill>
                    <a:schemeClr val="bg1"/>
                  </a:solidFill>
                  <a:latin typeface="+mn-lt"/>
                </a:rPr>
                <a:t>entre 65% et 90%</a:t>
              </a:r>
              <a:endParaRPr lang="fr-FR" sz="20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77" name="Connecteur droit avec flèche 76"/>
            <p:cNvCxnSpPr>
              <a:stCxn id="49" idx="3"/>
            </p:cNvCxnSpPr>
            <p:nvPr/>
          </p:nvCxnSpPr>
          <p:spPr>
            <a:xfrm flipV="1">
              <a:off x="1838394" y="4000357"/>
              <a:ext cx="1394539" cy="178367"/>
            </a:xfrm>
            <a:prstGeom prst="straightConnector1">
              <a:avLst/>
            </a:prstGeom>
            <a:ln w="38100">
              <a:solidFill>
                <a:srgbClr val="9ED08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e 98"/>
          <p:cNvGrpSpPr/>
          <p:nvPr/>
        </p:nvGrpSpPr>
        <p:grpSpPr>
          <a:xfrm>
            <a:off x="1212097" y="5147145"/>
            <a:ext cx="3602006" cy="611406"/>
            <a:chOff x="1212097" y="5147145"/>
            <a:chExt cx="3602006" cy="611406"/>
          </a:xfrm>
        </p:grpSpPr>
        <p:sp>
          <p:nvSpPr>
            <p:cNvPr id="129" name="Espace réservé du contenu 4"/>
            <p:cNvSpPr txBox="1">
              <a:spLocks/>
            </p:cNvSpPr>
            <p:nvPr/>
          </p:nvSpPr>
          <p:spPr>
            <a:xfrm>
              <a:off x="3101418" y="5147145"/>
              <a:ext cx="1712685" cy="61140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>
                  <a:solidFill>
                    <a:schemeClr val="bg1"/>
                  </a:solidFill>
                  <a:latin typeface="+mn-lt"/>
                </a:rPr>
                <a:t>Similarité </a:t>
              </a:r>
              <a:r>
                <a:rPr lang="fr-FR" dirty="0" smtClean="0">
                  <a:solidFill>
                    <a:schemeClr val="bg1"/>
                  </a:solidFill>
                  <a:latin typeface="+mn-lt"/>
                </a:rPr>
                <a:t>&lt;65%</a:t>
              </a:r>
              <a:endParaRPr lang="fr-FR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84" name="Connecteur droit avec flèche 83"/>
            <p:cNvCxnSpPr>
              <a:stCxn id="50" idx="3"/>
              <a:endCxn id="72" idx="1"/>
            </p:cNvCxnSpPr>
            <p:nvPr/>
          </p:nvCxnSpPr>
          <p:spPr>
            <a:xfrm>
              <a:off x="1212097" y="5178580"/>
              <a:ext cx="2020836" cy="300995"/>
            </a:xfrm>
            <a:prstGeom prst="straightConnector1">
              <a:avLst/>
            </a:prstGeom>
            <a:ln w="38100">
              <a:solidFill>
                <a:srgbClr val="7BA9C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/>
          <p:cNvGrpSpPr/>
          <p:nvPr/>
        </p:nvGrpSpPr>
        <p:grpSpPr>
          <a:xfrm>
            <a:off x="4687204" y="4535562"/>
            <a:ext cx="5062764" cy="1461358"/>
            <a:chOff x="4687204" y="4535562"/>
            <a:chExt cx="5062764" cy="1461358"/>
          </a:xfrm>
        </p:grpSpPr>
        <p:sp>
          <p:nvSpPr>
            <p:cNvPr id="97" name="Espace réservé du contenu 4"/>
            <p:cNvSpPr txBox="1">
              <a:spLocks/>
            </p:cNvSpPr>
            <p:nvPr/>
          </p:nvSpPr>
          <p:spPr>
            <a:xfrm>
              <a:off x="4890526" y="4535562"/>
              <a:ext cx="3176864" cy="1020298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 smtClean="0">
                  <a:solidFill>
                    <a:srgbClr val="7BA9CE"/>
                  </a:solidFill>
                  <a:latin typeface="+mn-lt"/>
                </a:rPr>
                <a:t>Création </a:t>
              </a:r>
              <a:r>
                <a:rPr lang="fr-FR" dirty="0">
                  <a:solidFill>
                    <a:srgbClr val="7BA9CE"/>
                  </a:solidFill>
                  <a:latin typeface="+mn-lt"/>
                </a:rPr>
                <a:t>d'une </a:t>
              </a:r>
              <a:r>
                <a:rPr lang="fr-FR" dirty="0" smtClean="0">
                  <a:solidFill>
                    <a:srgbClr val="7BA9CE"/>
                  </a:solidFill>
                  <a:latin typeface="+mn-lt"/>
                </a:rPr>
                <a:t>nouvelle notice</a:t>
              </a:r>
              <a:endParaRPr lang="fr-FR" dirty="0">
                <a:solidFill>
                  <a:srgbClr val="7BA9CE"/>
                </a:solidFill>
                <a:latin typeface="+mn-lt"/>
              </a:endParaRPr>
            </a:p>
          </p:txBody>
        </p:sp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115" y="4662511"/>
              <a:ext cx="1367853" cy="1334409"/>
            </a:xfrm>
            <a:prstGeom prst="rect">
              <a:avLst/>
            </a:prstGeom>
          </p:spPr>
        </p:pic>
        <p:cxnSp>
          <p:nvCxnSpPr>
            <p:cNvPr id="86" name="Connecteur droit avec flèche 85"/>
            <p:cNvCxnSpPr>
              <a:endCxn id="62" idx="1"/>
            </p:cNvCxnSpPr>
            <p:nvPr/>
          </p:nvCxnSpPr>
          <p:spPr>
            <a:xfrm flipV="1">
              <a:off x="4687204" y="5329716"/>
              <a:ext cx="3694911" cy="74134"/>
            </a:xfrm>
            <a:prstGeom prst="straightConnector1">
              <a:avLst/>
            </a:prstGeom>
            <a:ln w="38100">
              <a:solidFill>
                <a:srgbClr val="7BA9C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e 106"/>
          <p:cNvGrpSpPr/>
          <p:nvPr/>
        </p:nvGrpSpPr>
        <p:grpSpPr>
          <a:xfrm>
            <a:off x="4575182" y="3083399"/>
            <a:ext cx="5591168" cy="1440836"/>
            <a:chOff x="4575182" y="3083399"/>
            <a:chExt cx="5591168" cy="1440836"/>
          </a:xfrm>
        </p:grpSpPr>
        <p:sp>
          <p:nvSpPr>
            <p:cNvPr id="114" name="Espace réservé du contenu 4"/>
            <p:cNvSpPr txBox="1">
              <a:spLocks/>
            </p:cNvSpPr>
            <p:nvPr/>
          </p:nvSpPr>
          <p:spPr>
            <a:xfrm>
              <a:off x="4913420" y="3083399"/>
              <a:ext cx="3176864" cy="1020298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>
                  <a:solidFill>
                    <a:schemeClr val="bg2">
                      <a:lumMod val="50000"/>
                    </a:schemeClr>
                  </a:solidFill>
                  <a:latin typeface="Cheveuxdange" panose="02000603000000000000" pitchFamily="2" charset="0"/>
                  <a:ea typeface="Cheveuxdange" panose="02000603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 smtClean="0">
                  <a:solidFill>
                    <a:srgbClr val="9ED089"/>
                  </a:solidFill>
                  <a:latin typeface="+mn-lt"/>
                </a:rPr>
                <a:t>Création </a:t>
              </a:r>
              <a:r>
                <a:rPr lang="fr-FR" dirty="0">
                  <a:solidFill>
                    <a:srgbClr val="9ED089"/>
                  </a:solidFill>
                  <a:latin typeface="+mn-lt"/>
                </a:rPr>
                <a:t>d'une notice en statut </a:t>
              </a:r>
              <a:r>
                <a:rPr lang="fr-FR" dirty="0" smtClean="0">
                  <a:solidFill>
                    <a:srgbClr val="9ED089"/>
                  </a:solidFill>
                  <a:latin typeface="+mn-lt"/>
                </a:rPr>
                <a:t>B</a:t>
              </a:r>
              <a:endParaRPr lang="fr-FR" dirty="0">
                <a:solidFill>
                  <a:srgbClr val="9ED089"/>
                </a:solidFill>
                <a:latin typeface="+mn-lt"/>
              </a:endParaRPr>
            </a:p>
          </p:txBody>
        </p:sp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738" y="3216502"/>
              <a:ext cx="1326519" cy="1307733"/>
            </a:xfrm>
            <a:prstGeom prst="rect">
              <a:avLst/>
            </a:prstGeom>
            <a:effectLst>
              <a:outerShdw blurRad="254000" dist="12700" dir="4260000" sx="1000" sy="1000" algn="ctr" rotWithShape="0">
                <a:srgbClr val="000000"/>
              </a:outerShdw>
            </a:effectLst>
          </p:spPr>
        </p:pic>
        <p:sp>
          <p:nvSpPr>
            <p:cNvPr id="61" name="Espace réservé du contenu 4"/>
            <p:cNvSpPr txBox="1">
              <a:spLocks/>
            </p:cNvSpPr>
            <p:nvPr/>
          </p:nvSpPr>
          <p:spPr>
            <a:xfrm>
              <a:off x="8759085" y="3573898"/>
              <a:ext cx="574396" cy="540796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sz="4000" b="1" dirty="0" smtClean="0">
                  <a:latin typeface="Franklin Gothic Heavy" panose="020B0903020102020204" pitchFamily="34" charset="0"/>
                  <a:ea typeface="Cheveuxdange" panose="02000603000000000000" pitchFamily="2" charset="0"/>
                </a:rPr>
                <a:t>B</a:t>
              </a:r>
              <a:endParaRPr lang="fr-FR" sz="4000" b="1" dirty="0">
                <a:latin typeface="Franklin Gothic Heavy" panose="020B0903020102020204" pitchFamily="34" charset="0"/>
                <a:ea typeface="Cheveuxdange" panose="02000603000000000000" pitchFamily="2" charset="0"/>
              </a:endParaRPr>
            </a:p>
          </p:txBody>
        </p:sp>
        <p:cxnSp>
          <p:nvCxnSpPr>
            <p:cNvPr id="81" name="Connecteur droit avec flèche 80"/>
            <p:cNvCxnSpPr>
              <a:endCxn id="60" idx="1"/>
            </p:cNvCxnSpPr>
            <p:nvPr/>
          </p:nvCxnSpPr>
          <p:spPr>
            <a:xfrm flipV="1">
              <a:off x="4575182" y="3870369"/>
              <a:ext cx="3796556" cy="65441"/>
            </a:xfrm>
            <a:prstGeom prst="straightConnector1">
              <a:avLst/>
            </a:prstGeom>
            <a:ln w="38100">
              <a:solidFill>
                <a:srgbClr val="9ED08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>
              <a:off x="9300119" y="3844295"/>
              <a:ext cx="86623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Espace réservé du contenu 4"/>
          <p:cNvSpPr txBox="1">
            <a:spLocks/>
          </p:cNvSpPr>
          <p:nvPr/>
        </p:nvSpPr>
        <p:spPr>
          <a:xfrm>
            <a:off x="2114820" y="6210505"/>
            <a:ext cx="3970204" cy="598619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bg2">
                    <a:lumMod val="50000"/>
                  </a:schemeClr>
                </a:solidFill>
                <a:latin typeface="Cheveuxdange" panose="02000603000000000000" pitchFamily="2" charset="0"/>
                <a:ea typeface="Cheveuxdange" panose="02000603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2000" dirty="0" smtClean="0">
                <a:latin typeface="+mn-lt"/>
              </a:rPr>
              <a:t>2. Vérification dans le Sudoc et calcul du taux de similarité</a:t>
            </a:r>
            <a:endParaRPr lang="fr-FR" dirty="0">
              <a:latin typeface="+mn-lt"/>
            </a:endParaRPr>
          </a:p>
        </p:txBody>
      </p:sp>
      <p:grpSp>
        <p:nvGrpSpPr>
          <p:cNvPr id="106" name="Groupe 105"/>
          <p:cNvGrpSpPr/>
          <p:nvPr/>
        </p:nvGrpSpPr>
        <p:grpSpPr>
          <a:xfrm>
            <a:off x="4575178" y="2069533"/>
            <a:ext cx="5586042" cy="890669"/>
            <a:chOff x="4575178" y="2069533"/>
            <a:chExt cx="5586042" cy="890669"/>
          </a:xfrm>
        </p:grpSpPr>
        <p:sp>
          <p:nvSpPr>
            <p:cNvPr id="111" name="Espace réservé du contenu 4"/>
            <p:cNvSpPr txBox="1">
              <a:spLocks/>
            </p:cNvSpPr>
            <p:nvPr/>
          </p:nvSpPr>
          <p:spPr>
            <a:xfrm>
              <a:off x="5493255" y="2153248"/>
              <a:ext cx="1991357" cy="674161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FR" b="1" dirty="0" smtClean="0">
                  <a:solidFill>
                    <a:schemeClr val="bg2">
                      <a:lumMod val="50000"/>
                    </a:schemeClr>
                  </a:solidFill>
                  <a:ea typeface="Cheveuxdange" panose="02000603000000000000" pitchFamily="2" charset="0"/>
                </a:rPr>
                <a:t>FUSION</a:t>
              </a:r>
            </a:p>
          </p:txBody>
        </p:sp>
        <p:cxnSp>
          <p:nvCxnSpPr>
            <p:cNvPr id="74" name="Connecteur droit avec flèche 73"/>
            <p:cNvCxnSpPr>
              <a:endCxn id="58" idx="1"/>
            </p:cNvCxnSpPr>
            <p:nvPr/>
          </p:nvCxnSpPr>
          <p:spPr>
            <a:xfrm flipV="1">
              <a:off x="4575178" y="2510274"/>
              <a:ext cx="4428864" cy="39681"/>
            </a:xfrm>
            <a:prstGeom prst="straightConnector1">
              <a:avLst/>
            </a:prstGeom>
            <a:ln w="38100">
              <a:solidFill>
                <a:srgbClr val="B7B7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5296" y="2069533"/>
              <a:ext cx="925924" cy="890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1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560" y="916811"/>
            <a:ext cx="3956992" cy="308057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3"/>
          <a:stretch/>
        </p:blipFill>
        <p:spPr>
          <a:xfrm>
            <a:off x="2254334" y="4213376"/>
            <a:ext cx="8249976" cy="2505411"/>
          </a:xfrm>
          <a:prstGeom prst="rect">
            <a:avLst/>
          </a:prstGeom>
        </p:spPr>
      </p:pic>
      <p:sp>
        <p:nvSpPr>
          <p:cNvPr id="17" name="Rectangle à coins arrondis 16"/>
          <p:cNvSpPr/>
          <p:nvPr/>
        </p:nvSpPr>
        <p:spPr>
          <a:xfrm>
            <a:off x="2289896" y="4492267"/>
            <a:ext cx="6267169" cy="241562"/>
          </a:xfrm>
          <a:prstGeom prst="roundRect">
            <a:avLst/>
          </a:prstGeom>
          <a:solidFill>
            <a:schemeClr val="accent4">
              <a:alpha val="4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2289896" y="5216444"/>
            <a:ext cx="6885790" cy="208003"/>
          </a:xfrm>
          <a:prstGeom prst="roundRect">
            <a:avLst/>
          </a:prstGeom>
          <a:solidFill>
            <a:schemeClr val="accent6">
              <a:alpha val="4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à coins arrondis 18"/>
          <p:cNvSpPr/>
          <p:nvPr/>
        </p:nvSpPr>
        <p:spPr>
          <a:xfrm>
            <a:off x="2285310" y="5483076"/>
            <a:ext cx="8188024" cy="213450"/>
          </a:xfrm>
          <a:prstGeom prst="roundRect">
            <a:avLst/>
          </a:prstGeom>
          <a:solidFill>
            <a:schemeClr val="bg2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8687" y="1670122"/>
            <a:ext cx="8249976" cy="1674426"/>
          </a:xfrm>
          <a:noFill/>
          <a:ln w="12700"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L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e statut </a:t>
            </a:r>
            <a:r>
              <a:rPr lang="fr-FR" sz="3600" b="1" dirty="0" smtClean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est enregistré en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3600" b="1" dirty="0" smtClean="0">
                <a:solidFill>
                  <a:schemeClr val="bg2">
                    <a:lumMod val="50000"/>
                  </a:schemeClr>
                </a:solidFill>
              </a:rPr>
              <a:t>zone 008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Il signale un </a:t>
            </a:r>
            <a:r>
              <a:rPr lang="fr-FR" sz="3600" b="1" dirty="0" smtClean="0">
                <a:solidFill>
                  <a:schemeClr val="bg2">
                    <a:lumMod val="50000"/>
                  </a:schemeClr>
                </a:solidFill>
              </a:rPr>
              <a:t>candidat</a:t>
            </a:r>
            <a:r>
              <a:rPr lang="fr-FR" sz="3600" b="1" dirty="0" smtClean="0">
                <a:solidFill>
                  <a:srgbClr val="FFE185"/>
                </a:solidFill>
              </a:rPr>
              <a:t> </a:t>
            </a:r>
            <a:r>
              <a:rPr lang="fr-FR" sz="3600" b="1" dirty="0" smtClean="0">
                <a:solidFill>
                  <a:schemeClr val="bg2">
                    <a:lumMod val="50000"/>
                  </a:schemeClr>
                </a:solidFill>
              </a:rPr>
              <a:t>doublon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ce qui signifie que la notice existe </a:t>
            </a:r>
            <a:r>
              <a:rPr lang="fr-FR" sz="3600" b="1" i="1" u="sng" dirty="0" smtClean="0">
                <a:solidFill>
                  <a:schemeClr val="bg2">
                    <a:lumMod val="50000"/>
                  </a:schemeClr>
                </a:solidFill>
              </a:rPr>
              <a:t>peut-être</a:t>
            </a:r>
            <a:r>
              <a:rPr lang="fr-FR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déjà.</a:t>
            </a:r>
          </a:p>
          <a:p>
            <a:pPr marL="457200" lvl="1" indent="0" algn="ctr">
              <a:buNone/>
            </a:pP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2285310" y="5942708"/>
            <a:ext cx="6267169" cy="241562"/>
          </a:xfrm>
          <a:prstGeom prst="roundRect">
            <a:avLst/>
          </a:prstGeom>
          <a:solidFill>
            <a:schemeClr val="accent4">
              <a:alpha val="4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2289896" y="6464872"/>
            <a:ext cx="6885790" cy="208003"/>
          </a:xfrm>
          <a:prstGeom prst="roundRect">
            <a:avLst/>
          </a:prstGeom>
          <a:solidFill>
            <a:schemeClr val="accent6">
              <a:alpha val="4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2285310" y="5720712"/>
            <a:ext cx="8188024" cy="213450"/>
          </a:xfrm>
          <a:prstGeom prst="roundRect">
            <a:avLst/>
          </a:prstGeom>
          <a:solidFill>
            <a:schemeClr val="bg2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Arrondir un rectangle avec un coin diagonal 31"/>
          <p:cNvSpPr/>
          <p:nvPr/>
        </p:nvSpPr>
        <p:spPr>
          <a:xfrm>
            <a:off x="2611718" y="4474434"/>
            <a:ext cx="552323" cy="259395"/>
          </a:xfrm>
          <a:prstGeom prst="round2Diag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Arrondir un rectangle avec un coin diagonal 32"/>
          <p:cNvSpPr/>
          <p:nvPr/>
        </p:nvSpPr>
        <p:spPr>
          <a:xfrm>
            <a:off x="2611716" y="5198095"/>
            <a:ext cx="552323" cy="259395"/>
          </a:xfrm>
          <a:prstGeom prst="round2Diag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Arrondir un rectangle avec un coin diagonal 33"/>
          <p:cNvSpPr/>
          <p:nvPr/>
        </p:nvSpPr>
        <p:spPr>
          <a:xfrm>
            <a:off x="2611716" y="5475516"/>
            <a:ext cx="552323" cy="259395"/>
          </a:xfrm>
          <a:prstGeom prst="round2Diag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courbée vers le haut 3"/>
          <p:cNvSpPr/>
          <p:nvPr/>
        </p:nvSpPr>
        <p:spPr>
          <a:xfrm rot="5400000">
            <a:off x="1229180" y="5134646"/>
            <a:ext cx="1626631" cy="510151"/>
          </a:xfrm>
          <a:prstGeom prst="curvedUpArrow">
            <a:avLst/>
          </a:prstGeom>
          <a:solidFill>
            <a:srgbClr val="FFE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Flèche courbée vers le haut 27"/>
          <p:cNvSpPr/>
          <p:nvPr/>
        </p:nvSpPr>
        <p:spPr>
          <a:xfrm rot="5400000">
            <a:off x="1286570" y="5729405"/>
            <a:ext cx="1468614" cy="510151"/>
          </a:xfrm>
          <a:prstGeom prst="curvedUpArrow">
            <a:avLst/>
          </a:prstGeom>
          <a:solidFill>
            <a:srgbClr val="BBD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Flèche courbée vers le haut 38"/>
          <p:cNvSpPr/>
          <p:nvPr/>
        </p:nvSpPr>
        <p:spPr>
          <a:xfrm rot="5400000">
            <a:off x="1947214" y="5581238"/>
            <a:ext cx="412986" cy="292865"/>
          </a:xfrm>
          <a:prstGeom prst="curvedUpArrow">
            <a:avLst/>
          </a:prstGeom>
          <a:solidFill>
            <a:srgbClr val="D9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22"/>
            <a:ext cx="1947137" cy="2008945"/>
          </a:xfrm>
          <a:prstGeom prst="rect">
            <a:avLst/>
          </a:prstGeom>
        </p:spPr>
      </p:pic>
      <p:sp>
        <p:nvSpPr>
          <p:cNvPr id="45" name="Titre 1"/>
          <p:cNvSpPr txBox="1">
            <a:spLocks/>
          </p:cNvSpPr>
          <p:nvPr/>
        </p:nvSpPr>
        <p:spPr>
          <a:xfrm>
            <a:off x="282388" y="219229"/>
            <a:ext cx="1969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rgbClr val="FFE185"/>
                </a:solidFill>
                <a:latin typeface="+mn-lt"/>
              </a:rPr>
              <a:t>FOCUS</a:t>
            </a:r>
            <a:endParaRPr lang="fr-FR" sz="4000" b="1" dirty="0">
              <a:solidFill>
                <a:srgbClr val="FFE185"/>
              </a:solidFill>
              <a:latin typeface="+mn-lt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389885" y="1299144"/>
            <a:ext cx="2691717" cy="3583006"/>
            <a:chOff x="9673368" y="1299144"/>
            <a:chExt cx="2409222" cy="324269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2392">
              <a:off x="10960102" y="1299144"/>
              <a:ext cx="945061" cy="1032030"/>
            </a:xfrm>
            <a:prstGeom prst="rect">
              <a:avLst/>
            </a:prstGeom>
          </p:spPr>
        </p:pic>
        <p:grpSp>
          <p:nvGrpSpPr>
            <p:cNvPr id="31" name="Groupe 30"/>
            <p:cNvGrpSpPr/>
            <p:nvPr/>
          </p:nvGrpSpPr>
          <p:grpSpPr>
            <a:xfrm>
              <a:off x="9673368" y="2137633"/>
              <a:ext cx="2409222" cy="2404202"/>
              <a:chOff x="9788386" y="2221351"/>
              <a:chExt cx="2409222" cy="2404202"/>
            </a:xfrm>
          </p:grpSpPr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8386" y="2221351"/>
                <a:ext cx="2409222" cy="24042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Espace réservé du contenu 2"/>
              <p:cNvSpPr txBox="1">
                <a:spLocks/>
              </p:cNvSpPr>
              <p:nvPr/>
            </p:nvSpPr>
            <p:spPr>
              <a:xfrm>
                <a:off x="9991510" y="2491336"/>
                <a:ext cx="2030948" cy="174349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fr-FR" sz="2000" b="1" dirty="0" smtClean="0">
                    <a:solidFill>
                      <a:schemeClr val="bg1"/>
                    </a:solidFill>
                  </a:rPr>
                  <a:t>Les notices de statut B peuvent être retrouvées par la commande </a:t>
                </a:r>
              </a:p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fr-FR" sz="2000" b="1" dirty="0" smtClean="0">
                    <a:solidFill>
                      <a:schemeClr val="bg1"/>
                    </a:solidFill>
                  </a:rPr>
                  <a:t>CHE </a:t>
                </a:r>
                <a:r>
                  <a:rPr lang="fr-FR" sz="2000" b="1" dirty="0">
                    <a:solidFill>
                      <a:schemeClr val="bg1"/>
                    </a:solidFill>
                  </a:rPr>
                  <a:t>SIM &lt;</a:t>
                </a:r>
                <a:r>
                  <a:rPr lang="fr-FR" sz="2000" b="1" i="1" dirty="0">
                    <a:solidFill>
                      <a:schemeClr val="bg1"/>
                    </a:solidFill>
                  </a:rPr>
                  <a:t>Nom de la table de </a:t>
                </a:r>
                <a:r>
                  <a:rPr lang="fr-FR" sz="2000" b="1" i="1" dirty="0" smtClean="0">
                    <a:solidFill>
                      <a:schemeClr val="bg1"/>
                    </a:solidFill>
                  </a:rPr>
                  <a:t>fusion</a:t>
                </a:r>
                <a:r>
                  <a:rPr lang="fr-FR" sz="2000" b="1" dirty="0" smtClean="0">
                    <a:solidFill>
                      <a:schemeClr val="bg1"/>
                    </a:solidFill>
                  </a:rPr>
                  <a:t>&gt;? </a:t>
                </a:r>
              </a:p>
              <a:p>
                <a:pPr marL="0" indent="0" algn="ctr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fr-FR" sz="2000" b="1" dirty="0" smtClean="0">
                    <a:solidFill>
                      <a:schemeClr val="bg1"/>
                    </a:solidFill>
                  </a:rPr>
                  <a:t>dans </a:t>
                </a:r>
                <a:r>
                  <a:rPr lang="fr-FR" sz="2000" b="1" dirty="0" err="1" smtClean="0">
                    <a:solidFill>
                      <a:schemeClr val="bg1"/>
                    </a:solidFill>
                  </a:rPr>
                  <a:t>WinIBW</a:t>
                </a:r>
                <a:r>
                  <a:rPr lang="fr-FR" sz="2000" b="1" dirty="0" smtClean="0">
                    <a:solidFill>
                      <a:schemeClr val="bg1"/>
                    </a:solidFill>
                  </a:rPr>
                  <a:t>.</a:t>
                </a:r>
                <a:endParaRPr lang="fr-FR" sz="2000" b="1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3707" y="-3815"/>
            <a:ext cx="66960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" grpId="0" uiExpand="1" build="p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4" grpId="0" animBg="1"/>
      <p:bldP spid="28" grpId="0" animBg="1"/>
      <p:bldP spid="39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3" y="2291576"/>
            <a:ext cx="802492" cy="66205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0"/>
          <a:stretch/>
        </p:blipFill>
        <p:spPr>
          <a:xfrm>
            <a:off x="187074" y="2739220"/>
            <a:ext cx="4169730" cy="268566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975" y="2925348"/>
            <a:ext cx="4180958" cy="73781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400" b="1" u="sng" dirty="0" smtClean="0">
                <a:solidFill>
                  <a:schemeClr val="bg2">
                    <a:lumMod val="50000"/>
                  </a:schemeClr>
                </a:solidFill>
              </a:rPr>
              <a:t>Pratiques </a:t>
            </a:r>
            <a:r>
              <a:rPr lang="fr-FR" sz="3400" b="1" u="sng" dirty="0">
                <a:solidFill>
                  <a:schemeClr val="bg2">
                    <a:lumMod val="50000"/>
                  </a:schemeClr>
                </a:solidFill>
              </a:rPr>
              <a:t>différentes </a:t>
            </a:r>
            <a:r>
              <a:rPr lang="fr-FR" sz="3600" b="1" u="sng" dirty="0">
                <a:solidFill>
                  <a:schemeClr val="bg2">
                    <a:lumMod val="50000"/>
                  </a:schemeClr>
                </a:solidFill>
              </a:rPr>
              <a:t>de </a:t>
            </a:r>
            <a:r>
              <a:rPr lang="fr-FR" sz="3600" b="1" u="sng" dirty="0" smtClean="0">
                <a:solidFill>
                  <a:schemeClr val="bg2">
                    <a:lumMod val="50000"/>
                  </a:schemeClr>
                </a:solidFill>
              </a:rPr>
              <a:t>catalogage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(catalogage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au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volume, 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à l’unité, cas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des suites fermées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…)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687" y="3564740"/>
            <a:ext cx="7965729" cy="683145"/>
          </a:xfrm>
          <a:prstGeom prst="rect">
            <a:avLst/>
          </a:prstGeom>
        </p:spPr>
      </p:pic>
      <p:pic>
        <p:nvPicPr>
          <p:cNvPr id="20" name="Espace réservé du contenu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874" y="2123081"/>
            <a:ext cx="6530926" cy="1213574"/>
          </a:xfrm>
          <a:prstGeom prst="rect">
            <a:avLst/>
          </a:prstGeom>
        </p:spPr>
      </p:pic>
      <p:sp>
        <p:nvSpPr>
          <p:cNvPr id="22" name="Rectangle à coins arrondis 21"/>
          <p:cNvSpPr/>
          <p:nvPr/>
        </p:nvSpPr>
        <p:spPr>
          <a:xfrm>
            <a:off x="7180300" y="2188753"/>
            <a:ext cx="1110669" cy="239231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6877607" y="3519629"/>
            <a:ext cx="1044186" cy="250269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822873" y="3031044"/>
            <a:ext cx="3922227" cy="257114"/>
          </a:xfrm>
          <a:prstGeom prst="round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9132670" y="3564740"/>
            <a:ext cx="1755157" cy="254572"/>
          </a:xfrm>
          <a:prstGeom prst="round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432" y="4894744"/>
            <a:ext cx="7306237" cy="7873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651" y="5866290"/>
            <a:ext cx="5875204" cy="732532"/>
          </a:xfrm>
          <a:prstGeom prst="rect">
            <a:avLst/>
          </a:prstGeom>
        </p:spPr>
      </p:pic>
      <p:sp>
        <p:nvSpPr>
          <p:cNvPr id="26" name="Rectangle à coins arrondis 25"/>
          <p:cNvSpPr/>
          <p:nvPr/>
        </p:nvSpPr>
        <p:spPr>
          <a:xfrm>
            <a:off x="5359675" y="5421004"/>
            <a:ext cx="563270" cy="201721"/>
          </a:xfrm>
          <a:prstGeom prst="roundRect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5922945" y="6283469"/>
            <a:ext cx="477851" cy="260928"/>
          </a:xfrm>
          <a:prstGeom prst="roundRect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8489525" y="5872927"/>
            <a:ext cx="987624" cy="244335"/>
          </a:xfrm>
          <a:prstGeom prst="roundRect">
            <a:avLst/>
          </a:prstGeom>
          <a:solidFill>
            <a:srgbClr val="C00000">
              <a:alpha val="3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50" y="27977"/>
            <a:ext cx="6534150" cy="1295400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5419354" y="839524"/>
            <a:ext cx="7103253" cy="1163315"/>
            <a:chOff x="5401621" y="1198380"/>
            <a:chExt cx="7103253" cy="1163315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5401621" y="1198380"/>
              <a:ext cx="7103253" cy="1163315"/>
            </a:xfrm>
            <a:prstGeom prst="rect">
              <a:avLst/>
            </a:prstGeom>
          </p:spPr>
        </p:pic>
        <p:sp>
          <p:nvSpPr>
            <p:cNvPr id="29" name="Titre 1"/>
            <p:cNvSpPr txBox="1">
              <a:spLocks/>
            </p:cNvSpPr>
            <p:nvPr/>
          </p:nvSpPr>
          <p:spPr>
            <a:xfrm>
              <a:off x="5807348" y="1363356"/>
              <a:ext cx="6471352" cy="6823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3600" b="1" dirty="0" smtClean="0">
                  <a:solidFill>
                    <a:schemeClr val="bg1"/>
                  </a:solidFill>
                  <a:latin typeface="+mn-lt"/>
                </a:rPr>
                <a:t>La faute aux règles du Sudoc</a:t>
              </a:r>
              <a:endParaRPr lang="fr-FR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6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2" grpId="0" animBg="1"/>
      <p:bldP spid="23" grpId="0" animBg="1"/>
      <p:bldP spid="24" grpId="0" animBg="1"/>
      <p:bldP spid="25" grpId="0" animBg="1"/>
      <p:bldP spid="26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0" y="27977"/>
            <a:ext cx="6534150" cy="12954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3" y="2299819"/>
            <a:ext cx="844294" cy="69654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0"/>
          <a:stretch/>
        </p:blipFill>
        <p:spPr>
          <a:xfrm>
            <a:off x="187074" y="2739220"/>
            <a:ext cx="4169730" cy="30548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r="2336" b="53920"/>
          <a:stretch/>
        </p:blipFill>
        <p:spPr>
          <a:xfrm>
            <a:off x="4467093" y="2782930"/>
            <a:ext cx="7131538" cy="140292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b="23890"/>
          <a:stretch/>
        </p:blipFill>
        <p:spPr>
          <a:xfrm>
            <a:off x="4162387" y="4459072"/>
            <a:ext cx="7883909" cy="1183829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154756" y="2841517"/>
            <a:ext cx="3989082" cy="3037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b="1" u="sng" dirty="0" smtClean="0">
                <a:solidFill>
                  <a:schemeClr val="bg2">
                    <a:lumMod val="50000"/>
                  </a:schemeClr>
                </a:solidFill>
              </a:rPr>
              <a:t>Cas des retirages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2 notices peuvent être créées pour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une même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édition, 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mais avec 2 dates de retirages distinctes </a:t>
            </a:r>
            <a:endParaRPr lang="fr-FR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(alors que, selon les règles du Sudoc, on attend une seule notice avec une note 305 pour le retirage !)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4536050" y="2969763"/>
            <a:ext cx="3108239" cy="221917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4209317" y="4611239"/>
            <a:ext cx="2680116" cy="214290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Arrondir un rectangle avec un coin diagonal 35"/>
          <p:cNvSpPr/>
          <p:nvPr/>
        </p:nvSpPr>
        <p:spPr>
          <a:xfrm>
            <a:off x="6353254" y="4597063"/>
            <a:ext cx="570675" cy="278738"/>
          </a:xfrm>
          <a:prstGeom prst="round2Diag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Arrondir un rectangle avec un coin diagonal 36"/>
          <p:cNvSpPr/>
          <p:nvPr/>
        </p:nvSpPr>
        <p:spPr>
          <a:xfrm>
            <a:off x="4536049" y="3500383"/>
            <a:ext cx="1741005" cy="283237"/>
          </a:xfrm>
          <a:prstGeom prst="round2Diag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5419354" y="839524"/>
            <a:ext cx="7103253" cy="1163315"/>
            <a:chOff x="5401621" y="1198380"/>
            <a:chExt cx="7103253" cy="1163315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360" b="78422"/>
            <a:stretch/>
          </p:blipFill>
          <p:spPr>
            <a:xfrm>
              <a:off x="5401621" y="1198380"/>
              <a:ext cx="7103253" cy="1163315"/>
            </a:xfrm>
            <a:prstGeom prst="rect">
              <a:avLst/>
            </a:prstGeom>
          </p:spPr>
        </p:pic>
        <p:sp>
          <p:nvSpPr>
            <p:cNvPr id="39" name="Titre 1"/>
            <p:cNvSpPr txBox="1">
              <a:spLocks/>
            </p:cNvSpPr>
            <p:nvPr/>
          </p:nvSpPr>
          <p:spPr>
            <a:xfrm>
              <a:off x="5807348" y="1363356"/>
              <a:ext cx="6471352" cy="6823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3600" b="1" dirty="0" smtClean="0">
                  <a:solidFill>
                    <a:schemeClr val="bg1"/>
                  </a:solidFill>
                  <a:latin typeface="+mn-lt"/>
                </a:rPr>
                <a:t>La faute aux règles du Sudoc</a:t>
              </a:r>
              <a:endParaRPr lang="fr-FR" sz="3600" b="1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01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tat_x0020_du_x0020_document xmlns="9cb235b8-7541-4a6e-b886-1bf4192805bd">Validé</Etat_x0020_du_x0020_document>
    <Nom_x0020_de_x0020_la_x0020_formation xmlns="9cb235b8-7541-4a6e-b886-1bf4192805bd">A renseigner</Nom_x0020_de_x0020_la_x0020_formation>
    <TRI xmlns="9cb235b8-7541-4a6e-b886-1bf4192805bd">AFE</TRI>
    <Tags xmlns="9cb235b8-7541-4a6e-b886-1bf4192805bd" xsi:nil="true"/>
    <Structure xmlns="9cb235b8-7541-4a6e-b886-1bf4192805bd">ABES</Structure>
    <Année xmlns="9cb235b8-7541-4a6e-b886-1bf4192805bd">2021</Année>
    <_DCDateCreated xmlns="http://schemas.microsoft.com/sharepoint/v3/fields">2021-01-20T23:00:00+00:00</_DCDateCreated>
    <Exaged_DocName xmlns="$ListId:Supports3;" xsi:nil="true"/>
    <Lieu_x0020_de_x0020_la_x0020_formation xmlns="9cb235b8-7541-4a6e-b886-1bf4192805bd">A renseigner</Lieu_x0020_de_x0020_la_x0020_formation>
    <Type_x0020_de_x0020_document_x0020_standard xmlns="9cb235b8-7541-4a6e-b886-1bf4192805bd">Support</Type_x0020_de_x0020_document_x0020_standard>
    <N_x00b0__x0020_session xmlns="9cb235b8-7541-4a6e-b886-1bf4192805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ormation PPT" ma:contentTypeID="0x010100505AF35FDCA54D2FA379F261E520FD37003BA607584A07684089D0538041E4120804070802004495013D04E6D140B0554904C0AFA86A" ma:contentTypeVersion="56" ma:contentTypeDescription="" ma:contentTypeScope="" ma:versionID="ee6573ae29e63882e8fc7a1f52b2cdb9">
  <xsd:schema xmlns:xsd="http://www.w3.org/2001/XMLSchema" xmlns:xs="http://www.w3.org/2001/XMLSchema" xmlns:p="http://schemas.microsoft.com/office/2006/metadata/properties" xmlns:ns2="9cb235b8-7541-4a6e-b886-1bf4192805bd" xmlns:ns3="http://schemas.microsoft.com/sharepoint/v3/fields" xmlns:ns4="$ListId:Supports3;" targetNamespace="http://schemas.microsoft.com/office/2006/metadata/properties" ma:root="true" ma:fieldsID="be68f22019bc0fb3972a860bc9284567" ns2:_="" ns3:_="" ns4:_="">
    <xsd:import namespace="9cb235b8-7541-4a6e-b886-1bf4192805bd"/>
    <xsd:import namespace="http://schemas.microsoft.com/sharepoint/v3/fields"/>
    <xsd:import namespace="$ListId:Supports3;"/>
    <xsd:element name="properties">
      <xsd:complexType>
        <xsd:sequence>
          <xsd:element name="documentManagement">
            <xsd:complexType>
              <xsd:all>
                <xsd:element ref="ns2:Structure" minOccurs="0"/>
                <xsd:element ref="ns2:TRI" minOccurs="0"/>
                <xsd:element ref="ns2:Type_x0020_de_x0020_document_x0020_standard" minOccurs="0"/>
                <xsd:element ref="ns2:Etat_x0020_du_x0020_document" minOccurs="0"/>
                <xsd:element ref="ns2:Année" minOccurs="0"/>
                <xsd:element ref="ns3:_DCDateCreated" minOccurs="0"/>
                <xsd:element ref="ns2:Tags" minOccurs="0"/>
                <xsd:element ref="ns2:Lieu_x0020_de_x0020_la_x0020_formation" minOccurs="0"/>
                <xsd:element ref="ns2:N_x00b0__x0020_session" minOccurs="0"/>
                <xsd:element ref="ns4:Exaged_DocName" minOccurs="0"/>
                <xsd:element ref="ns2:Nom_x0020_de_x0020_la_x0020_form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235b8-7541-4a6e-b886-1bf4192805bd" elementFormDefault="qualified">
    <xsd:import namespace="http://schemas.microsoft.com/office/2006/documentManagement/types"/>
    <xsd:import namespace="http://schemas.microsoft.com/office/infopath/2007/PartnerControls"/>
    <xsd:element name="Structure" ma:index="2" nillable="true" ma:displayName="Structure émettrice" ma:default="ABES" ma:format="Dropdown" ma:indexed="true" ma:internalName="Structure">
      <xsd:simpleType>
        <xsd:restriction base="dms:Choice">
          <xsd:enumeration value="AAF"/>
          <xsd:enumeration value="ABES"/>
          <xsd:enumeration value="ADBU"/>
          <xsd:enumeration value="AMUE"/>
          <xsd:enumeration value="AN"/>
          <xsd:enumeration value="ANR"/>
          <xsd:enumeration value="BNF"/>
          <xsd:enumeration value="CERL"/>
          <xsd:enumeration value="CNRS"/>
          <xsd:enumeration value="CNRS-DIST"/>
          <xsd:enumeration value="Couperin"/>
          <xsd:enumeration value="Cellule budgétaire"/>
          <xsd:enumeration value="Cellule Communication"/>
          <xsd:enumeration value="Cellule Qualité"/>
          <xsd:enumeration value="CINES"/>
          <xsd:enumeration value="CRFCB"/>
          <xsd:enumeration value="CTLes"/>
          <xsd:enumeration value="DART"/>
          <xsd:enumeration value="DEP"/>
          <xsd:enumeration value="Direction"/>
          <xsd:enumeration value="DSG"/>
          <xsd:enumeration value="DSG - PACT"/>
          <xsd:enumeration value="DSG - Finances"/>
          <xsd:enumeration value="DSG - RH"/>
          <xsd:enumeration value="DSG - Secrétariat"/>
          <xsd:enumeration value="Dept ADELE"/>
          <xsd:enumeration value="DSI"/>
          <xsd:enumeration value="DSI - P2I"/>
          <xsd:enumeration value="DSI - PEM"/>
          <xsd:enumeration value="DSI - PSD"/>
          <xsd:enumeration value="DSI - PSIR"/>
          <xsd:enumeration value="DSIN - SSGI"/>
          <xsd:enumeration value="DSR"/>
          <xsd:enumeration value="DSR - Méta"/>
          <xsd:enumeration value="DSR - PFD"/>
          <xsd:enumeration value="DSR - PGC"/>
          <xsd:enumeration value="DSR - PGR"/>
          <xsd:enumeration value="DSR - PIT"/>
          <xsd:enumeration value="GT-Calames"/>
          <xsd:enumeration value="GT-EAD"/>
          <xsd:enumeration value="FILL"/>
          <xsd:enumeration value="INIST"/>
          <xsd:enumeration value="ISSN"/>
          <xsd:enumeration value="LIRM"/>
          <xsd:enumeration value="MCC"/>
          <xsd:enumeration value="MESR"/>
          <xsd:enumeration value="Mission évaluation"/>
          <xsd:enumeration value="Mission Normalisation"/>
          <xsd:enumeration value="Mission PEB"/>
          <xsd:enumeration value="Missions Projets Européens"/>
          <xsd:enumeration value="Mission Ressources Electroniques"/>
          <xsd:enumeration value="Mission Rétroconversion"/>
          <xsd:enumeration value="Mission SGB mutualisé"/>
          <xsd:enumeration value="Mission Sudoc PS"/>
          <xsd:enumeration value="Mission Thèses"/>
          <xsd:enumeration value="OCLC"/>
          <xsd:enumeration value="Réseau Calames"/>
          <xsd:enumeration value="Réseau Sudoc"/>
          <xsd:enumeration value="Réseau Sudoc-PS"/>
          <xsd:enumeration value="Réseau thèses"/>
          <xsd:enumeration value="RNSR"/>
          <xsd:enumeration value="SIAF"/>
          <xsd:enumeration value="Autre"/>
        </xsd:restriction>
      </xsd:simpleType>
    </xsd:element>
    <xsd:element name="TRI" ma:index="3" nillable="true" ma:displayName="Trigramme" ma:default="A renseigner" ma:format="Dropdown" ma:internalName="TRI">
      <xsd:simpleType>
        <xsd:restriction base="dms:Choice">
          <xsd:enumeration value="A renseigner"/>
          <xsd:enumeration value="ACT"/>
          <xsd:enumeration value="AFE"/>
          <xsd:enumeration value="AHE"/>
          <xsd:enumeration value="AJL"/>
          <xsd:enumeration value="ALM"/>
          <xsd:enumeration value="ALP"/>
          <xsd:enumeration value="AMZ"/>
          <xsd:enumeration value="BBR"/>
          <xsd:enumeration value="BCS"/>
          <xsd:enumeration value="BEB"/>
          <xsd:enumeration value="BDE"/>
          <xsd:enumeration value="BML"/>
          <xsd:enumeration value="BTS"/>
          <xsd:enumeration value="CAD"/>
          <xsd:enumeration value="CBD"/>
          <xsd:enumeration value="CCI"/>
          <xsd:enumeration value="CDT"/>
          <xsd:enumeration value="CFY"/>
          <xsd:enumeration value="CLY"/>
          <xsd:enumeration value="CMC"/>
          <xsd:enumeration value="COU"/>
          <xsd:enumeration value="CPD"/>
          <xsd:enumeration value="CST"/>
          <xsd:enumeration value="DAN"/>
          <xsd:enumeration value="DBZ"/>
          <xsd:enumeration value="DED"/>
          <xsd:enumeration value="DOO"/>
          <xsd:enumeration value="DRY"/>
          <xsd:enumeration value="DSA"/>
          <xsd:enumeration value="DST"/>
          <xsd:enumeration value="ECU"/>
          <xsd:enumeration value="ECT"/>
          <xsd:enumeration value="EHR"/>
          <xsd:enumeration value="ELS"/>
          <xsd:enumeration value="EMS"/>
          <xsd:enumeration value="ENO"/>
          <xsd:enumeration value="ERM"/>
          <xsd:enumeration value="FBE"/>
          <xsd:enumeration value="FBT"/>
          <xsd:enumeration value="FCR"/>
          <xsd:enumeration value="FBR"/>
          <xsd:enumeration value="FML"/>
          <xsd:enumeration value="FPX"/>
          <xsd:enumeration value="FRF"/>
          <xsd:enumeration value="GLT"/>
          <xsd:enumeration value="HLE"/>
          <xsd:enumeration value="HST"/>
          <xsd:enumeration value="IAN"/>
          <xsd:enumeration value="ILU"/>
          <xsd:enumeration value="IMN"/>
          <xsd:enumeration value="IMR"/>
          <xsd:enumeration value="JBN"/>
          <xsd:enumeration value="JCE"/>
          <xsd:enumeration value="JFH"/>
          <xsd:enumeration value="JFZ"/>
          <xsd:enumeration value="JGT"/>
          <xsd:enumeration value="JHN"/>
          <xsd:enumeration value="JKN"/>
          <xsd:enumeration value="JLR"/>
          <xsd:enumeration value="JLP"/>
          <xsd:enumeration value="JMF"/>
          <xsd:enumeration value="JML"/>
          <xsd:enumeration value="JNO"/>
          <xsd:enumeration value="JPA"/>
          <xsd:enumeration value="JVK"/>
          <xsd:enumeration value="KGX"/>
          <xsd:enumeration value="KMI"/>
          <xsd:enumeration value="LBL"/>
          <xsd:enumeration value="LBT"/>
          <xsd:enumeration value="LJZ"/>
          <xsd:enumeration value="LNA"/>
          <xsd:enumeration value="LPL"/>
          <xsd:enumeration value="MBA"/>
          <xsd:enumeration value="MBN"/>
          <xsd:enumeration value="MBT"/>
          <xsd:enumeration value="MCN"/>
          <xsd:enumeration value="MCO"/>
          <xsd:enumeration value="MCR"/>
          <xsd:enumeration value="MCS"/>
          <xsd:enumeration value="MEN"/>
          <xsd:enumeration value="MGD"/>
          <xsd:enumeration value="MGT"/>
          <xsd:enumeration value="MGX"/>
          <xsd:enumeration value="MJN"/>
          <xsd:enumeration value="MLD"/>
          <xsd:enumeration value="MLP"/>
          <xsd:enumeration value="MPD"/>
          <xsd:enumeration value="MPN"/>
          <xsd:enumeration value="MPR"/>
          <xsd:enumeration value="MPT"/>
          <xsd:enumeration value="MRX"/>
          <xsd:enumeration value="MSO"/>
          <xsd:enumeration value="MSR"/>
          <xsd:enumeration value="MTE"/>
          <xsd:enumeration value="MYG"/>
          <xsd:enumeration value="NBD"/>
          <xsd:enumeration value="NBT"/>
          <xsd:enumeration value="OCN"/>
          <xsd:enumeration value="OKI"/>
          <xsd:enumeration value="OMZ"/>
          <xsd:enumeration value="ORX"/>
          <xsd:enumeration value="PDZ"/>
          <xsd:enumeration value="PFK"/>
          <xsd:enumeration value="PLP"/>
          <xsd:enumeration value="PMA"/>
          <xsd:enumeration value="PMI"/>
          <xsd:enumeration value="PML"/>
          <xsd:enumeration value="PPN"/>
          <xsd:enumeration value="PPO"/>
          <xsd:enumeration value="PPS"/>
          <xsd:enumeration value="RBD"/>
          <xsd:enumeration value="RJD"/>
          <xsd:enumeration value="ROA"/>
          <xsd:enumeration value="RPA"/>
          <xsd:enumeration value="RPT"/>
          <xsd:enumeration value="SBL"/>
          <xsd:enumeration value="SDT"/>
          <xsd:enumeration value="SGT"/>
          <xsd:enumeration value="SGY"/>
          <xsd:enumeration value="SLM"/>
          <xsd:enumeration value="SNX"/>
          <xsd:enumeration value="SPE"/>
          <xsd:enumeration value="SPR"/>
          <xsd:enumeration value="SRY"/>
          <xsd:enumeration value="SSI"/>
          <xsd:enumeration value="TCN"/>
          <xsd:enumeration value="TDN"/>
          <xsd:enumeration value="TFU"/>
          <xsd:enumeration value="TMX"/>
          <xsd:enumeration value="VGO"/>
          <xsd:enumeration value="VSA"/>
          <xsd:enumeration value="YBN"/>
          <xsd:enumeration value="YDD"/>
          <xsd:enumeration value="YNS"/>
        </xsd:restriction>
      </xsd:simpleType>
    </xsd:element>
    <xsd:element name="Type_x0020_de_x0020_document_x0020_standard" ma:index="4" nillable="true" ma:displayName="Type de document" ma:default="A renseigner" ma:format="Dropdown" ma:internalName="Type_x0020_de_x0020_document_x0020_standard">
      <xsd:simpleType>
        <xsd:restriction base="dms:Choice">
          <xsd:enumeration value="A renseigner"/>
          <xsd:enumeration value="Acte d'engagement"/>
          <xsd:enumeration value="Affichette porte"/>
          <xsd:enumeration value="Annexe"/>
          <xsd:enumeration value="Annexe 2"/>
          <xsd:enumeration value="Annuaire"/>
          <xsd:enumeration value="Avenant"/>
          <xsd:enumeration value="Avenant au marché"/>
          <xsd:enumeration value="BE"/>
          <xsd:enumeration value="Besoins fonctionnels"/>
          <xsd:enumeration value="Bon de livraison"/>
          <xsd:enumeration value="Brochure commerciale"/>
          <xsd:enumeration value="CCAP"/>
          <xsd:enumeration value="CCTP"/>
          <xsd:enumeration value="Chevalet"/>
          <xsd:enumeration value="Chrono"/>
          <xsd:enumeration value="Compte-rendu réunion"/>
          <xsd:enumeration value="Convention"/>
          <xsd:enumeration value="Courrier"/>
          <xsd:enumeration value="DC 1"/>
          <xsd:enumeration value="DC 2"/>
          <xsd:enumeration value="Déclaration"/>
          <xsd:enumeration value="Demande de précisions"/>
          <xsd:enumeration value="Devis"/>
          <xsd:enumeration value="Diaporama Formation"/>
          <xsd:enumeration value="Documentation fonctionnelle"/>
          <xsd:enumeration value="Documentation technique"/>
          <xsd:enumeration value="Dossier de candidature"/>
          <xsd:enumeration value="Dossier d'exploitation"/>
          <xsd:enumeration value="Dossier de spécifications"/>
          <xsd:enumeration value="Dossier de recette"/>
          <xsd:enumeration value="Enquête"/>
          <xsd:enumeration value="Etiquette"/>
          <xsd:enumeration value="Etude"/>
          <xsd:enumeration value="Fiche application"/>
          <xsd:enumeration value="Fiche formateur"/>
          <xsd:enumeration value="Fiche projet"/>
          <xsd:enumeration value="Licence"/>
          <xsd:enumeration value="Manuel"/>
          <xsd:enumeration value="Norme"/>
          <xsd:enumeration value="Note"/>
          <xsd:enumeration value="Notification"/>
          <xsd:enumeration value="Notification rejet"/>
          <xsd:enumeration value="Ordre du jour réunion"/>
          <xsd:enumeration value="Organigramme"/>
          <xsd:enumeration value="Ouverture de plis"/>
          <xsd:enumeration value="Plan de formation"/>
          <xsd:enumeration value="Plan de communication"/>
          <xsd:enumeration value="Plaquette - brochure"/>
          <xsd:enumeration value="Présentation - Communication"/>
          <xsd:enumeration value="Procédure"/>
          <xsd:enumeration value="Programme (formation)"/>
          <xsd:enumeration value="Prospective"/>
          <xsd:enumeration value="Rapport"/>
          <xsd:enumeration value="Rapport d'activité"/>
          <xsd:enumeration value="Rapport de présentation"/>
          <xsd:enumeration value="Reconduction"/>
          <xsd:enumeration value="Revue application"/>
          <xsd:enumeration value="Specs développement"/>
          <xsd:enumeration value="Support"/>
          <xsd:enumeration value="Tableau de bord"/>
          <xsd:enumeration value="Tableau de suivi"/>
          <xsd:enumeration value="TP Formation"/>
          <xsd:enumeration value="TP jeu1"/>
          <xsd:enumeration value="TP jeu2"/>
          <xsd:enumeration value="TP jeu3"/>
          <xsd:enumeration value="Tp jeu corsé"/>
          <xsd:enumeration value="Autre"/>
        </xsd:restriction>
      </xsd:simpleType>
    </xsd:element>
    <xsd:element name="Etat_x0020_du_x0020_document" ma:index="5" nillable="true" ma:displayName="Etat du document" ma:format="Dropdown" ma:internalName="Etat_x0020_du_x0020_document">
      <xsd:simpleType>
        <xsd:restriction base="dms:Choice">
          <xsd:enumeration value="Brouillon"/>
          <xsd:enumeration value="Document de travail"/>
          <xsd:enumeration value="Document préparatoire"/>
          <xsd:enumeration value="A valider"/>
          <xsd:enumeration value="Validé"/>
          <xsd:enumeration value="Diffusé"/>
          <xsd:enumeration value="Applicable"/>
          <xsd:enumeration value="En cours de publication"/>
          <xsd:enumeration value="Prêt à publier"/>
          <xsd:enumeration value="Publié"/>
          <xsd:enumeration value="Périmé"/>
          <xsd:enumeration value="Version finale à conserver"/>
        </xsd:restriction>
      </xsd:simpleType>
    </xsd:element>
    <xsd:element name="Année" ma:index="6" nillable="true" ma:displayName="Année" ma:default="A renseigner" ma:format="Dropdown" ma:internalName="Ann_x00e9_e">
      <xsd:simpleType>
        <xsd:restriction base="dms:Choice">
          <xsd:enumeration value="A renseigner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  <xsd:enumeration value="2002"/>
          <xsd:enumeration value="2001"/>
          <xsd:enumeration value="2000"/>
          <xsd:enumeration value="1999"/>
          <xsd:enumeration value="1998"/>
          <xsd:enumeration value="1997"/>
          <xsd:enumeration value="1996"/>
          <xsd:enumeration value="1995"/>
        </xsd:restriction>
      </xsd:simpleType>
    </xsd:element>
    <xsd:element name="Tags" ma:index="10" nillable="true" ma:displayName="Tags" ma:internalName="Tags">
      <xsd:simpleType>
        <xsd:restriction base="dms:Text">
          <xsd:maxLength value="255"/>
        </xsd:restriction>
      </xsd:simpleType>
    </xsd:element>
    <xsd:element name="Lieu_x0020_de_x0020_la_x0020_formation" ma:index="11" nillable="true" ma:displayName="Lieu de la formation" ma:default="A renseigner" ma:format="Dropdown" ma:internalName="Lieu_x0020_de_x0020_la_x0020_formation">
      <xsd:simpleType>
        <xsd:restriction base="dms:Choice">
          <xsd:enumeration value="A renseigner"/>
          <xsd:enumeration value="Montpellier"/>
          <xsd:enumeration value="Paris"/>
        </xsd:restriction>
      </xsd:simpleType>
    </xsd:element>
    <xsd:element name="N_x00b0__x0020_session" ma:index="12" nillable="true" ma:displayName="N° session" ma:internalName="N_x00B0__x0020_session" ma:readOnly="false">
      <xsd:simpleType>
        <xsd:restriction base="dms:Text">
          <xsd:maxLength value="250"/>
        </xsd:restriction>
      </xsd:simpleType>
    </xsd:element>
    <xsd:element name="Nom_x0020_de_x0020_la_x0020_formation" ma:index="20" nillable="true" ma:displayName="Liste des formations" ma:default="A renseigner" ma:format="Dropdown" ma:internalName="Nom_x0020_de_x0020_la_x0020_formation">
      <xsd:simpleType>
        <xsd:restriction base="dms:Choice">
          <xsd:enumeration value="A renseigner"/>
          <xsd:enumeration value="Calames"/>
          <xsd:enumeration value="Collègues"/>
          <xsd:enumeration value="Coordi"/>
          <xsd:enumeration value="Coraut"/>
          <xsd:enumeration value="Immersion"/>
          <xsd:enumeration value="INIT"/>
          <xsd:enumeration value="Moodle"/>
          <xsd:enumeration value="RespCR"/>
          <xsd:enumeration value="STAR"/>
          <xsd:enumeration value="SUPEB"/>
          <xsd:enumeration value="WebDewey"/>
          <xsd:enumeration value="Webstats"/>
          <xsd:enumeration value="WinIBW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7" nillable="true" ma:displayName="Date de création" ma:default="[today]" ma:description="Date à laquelle la ressource a été créée" ma:format="DateOnly" ma:internalName="_DCDateCrea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Supports3;" elementFormDefault="qualified">
    <xsd:import namespace="http://schemas.microsoft.com/office/2006/documentManagement/types"/>
    <xsd:import namespace="http://schemas.microsoft.com/office/infopath/2007/PartnerControls"/>
    <xsd:element name="Exaged_DocName" ma:index="14" nillable="true" ma:displayName="Nom du document" ma:hidden="true" ma:internalName="Exaged_DocNam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Type de contenu"/>
        <xsd:element ref="dc:title" minOccurs="0" maxOccurs="1" ma:index="1" ma:displayName="Titre"/>
        <xsd:element ref="dc:subject" minOccurs="0" maxOccurs="1"/>
        <xsd:element ref="dc:description" minOccurs="0" maxOccurs="1" ma:index="8" ma:displayName="Commentaires"/>
        <xsd:element name="keywords" minOccurs="0" maxOccurs="1" type="xsd:string" ma:index="9" ma:displayName="Mots clé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D731BA-A46D-470F-9444-514C561361EF}">
  <ds:schemaRefs>
    <ds:schemaRef ds:uri="http://schemas.microsoft.com/office/2006/documentManagement/types"/>
    <ds:schemaRef ds:uri="$ListId:Supports3;"/>
    <ds:schemaRef ds:uri="http://purl.org/dc/elements/1.1/"/>
    <ds:schemaRef ds:uri="http://schemas.microsoft.com/office/2006/metadata/properties"/>
    <ds:schemaRef ds:uri="9cb235b8-7541-4a6e-b886-1bf4192805bd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6BD9D0-C08B-427C-B59D-4BB6109321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EBCEDB-EBEB-4DB6-89A3-D7F9615595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b235b8-7541-4a6e-b886-1bf4192805bd"/>
    <ds:schemaRef ds:uri="http://schemas.microsoft.com/sharepoint/v3/fields"/>
    <ds:schemaRef ds:uri="$ListId:Supports3;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6878</TotalTime>
  <Words>2340</Words>
  <Application>Microsoft Office PowerPoint</Application>
  <PresentationFormat>Grand écran</PresentationFormat>
  <Paragraphs>337</Paragraphs>
  <Slides>41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Cheveuxdange</vt:lpstr>
      <vt:lpstr>Franklin Gothic Heavy</vt:lpstr>
      <vt:lpstr>Ghiya Strokes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FOCUS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catalogueur trouve 2 notices similaires,  répondant à la  même requête,  non repérées comme doublons par le système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ABES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Comprendre et traiter les doublons de monographies dans le Sudoc</dc:title>
  <dc:creator>Laure Jestaz</dc:creator>
  <cp:keywords/>
  <dc:description/>
  <cp:lastModifiedBy>Raphaelle Poveda</cp:lastModifiedBy>
  <cp:revision>1396</cp:revision>
  <dcterms:created xsi:type="dcterms:W3CDTF">2021-01-21T09:35:40Z</dcterms:created>
  <dcterms:modified xsi:type="dcterms:W3CDTF">2021-03-18T13:44:07Z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0x010100505AF35FDCA54D2FA379F261E520FD37003BA607584A07684089D0538041E4120804070802004495013D04E6D140B0554904C0AFA86A</vt:lpwstr>
  </property>
</Properties>
</file>