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1"/>
  </p:notesMasterIdLst>
  <p:sldIdLst>
    <p:sldId id="256" r:id="rId5"/>
    <p:sldId id="258" r:id="rId6"/>
    <p:sldId id="259" r:id="rId7"/>
    <p:sldId id="288" r:id="rId8"/>
    <p:sldId id="321" r:id="rId9"/>
    <p:sldId id="290" r:id="rId10"/>
    <p:sldId id="291" r:id="rId11"/>
    <p:sldId id="292" r:id="rId12"/>
    <p:sldId id="293" r:id="rId13"/>
    <p:sldId id="302" r:id="rId14"/>
    <p:sldId id="323" r:id="rId15"/>
    <p:sldId id="298" r:id="rId16"/>
    <p:sldId id="294" r:id="rId17"/>
    <p:sldId id="295" r:id="rId18"/>
    <p:sldId id="296" r:id="rId19"/>
    <p:sldId id="299" r:id="rId20"/>
    <p:sldId id="301" r:id="rId21"/>
    <p:sldId id="324" r:id="rId22"/>
    <p:sldId id="260" r:id="rId23"/>
    <p:sldId id="261" r:id="rId24"/>
    <p:sldId id="303" r:id="rId25"/>
    <p:sldId id="305" r:id="rId26"/>
    <p:sldId id="304" r:id="rId27"/>
    <p:sldId id="306" r:id="rId28"/>
    <p:sldId id="307" r:id="rId29"/>
    <p:sldId id="263" r:id="rId30"/>
    <p:sldId id="28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08" r:id="rId41"/>
    <p:sldId id="309" r:id="rId42"/>
    <p:sldId id="310" r:id="rId43"/>
    <p:sldId id="271" r:id="rId44"/>
    <p:sldId id="262" r:id="rId45"/>
    <p:sldId id="325" r:id="rId46"/>
    <p:sldId id="326" r:id="rId47"/>
    <p:sldId id="320" r:id="rId48"/>
    <p:sldId id="322" r:id="rId49"/>
    <p:sldId id="268" r:id="rId5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 Jestaz" initials="LJ" lastIdx="26" clrIdx="0">
    <p:extLst>
      <p:ext uri="{19B8F6BF-5375-455C-9EA6-DF929625EA0E}">
        <p15:presenceInfo xmlns:p15="http://schemas.microsoft.com/office/powerpoint/2012/main" userId="S-1-5-21-116659660-2524593236-2569697501-2259" providerId="AD"/>
      </p:ext>
    </p:extLst>
  </p:cmAuthor>
  <p:cmAuthor id="2" name="Maïté Roux" initials="MR" lastIdx="2" clrIdx="1">
    <p:extLst>
      <p:ext uri="{19B8F6BF-5375-455C-9EA6-DF929625EA0E}">
        <p15:presenceInfo xmlns:p15="http://schemas.microsoft.com/office/powerpoint/2012/main" userId="S-1-5-21-116659660-2524593236-2569697501-2847" providerId="AD"/>
      </p:ext>
    </p:extLst>
  </p:cmAuthor>
  <p:cmAuthor id="3" name="Raphaelle Poveda" initials="RP" lastIdx="1" clrIdx="2">
    <p:extLst>
      <p:ext uri="{19B8F6BF-5375-455C-9EA6-DF929625EA0E}">
        <p15:presenceInfo xmlns:p15="http://schemas.microsoft.com/office/powerpoint/2012/main" userId="S-1-5-21-116659660-2524593236-2569697501-21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2E2"/>
    <a:srgbClr val="1E2B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66" d="100"/>
          <a:sy n="66" d="100"/>
        </p:scale>
        <p:origin x="130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117C9-DC69-4474-95AE-B5B905E0C089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E5AB4-6DAB-460B-B1F2-D187681C3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21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200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B2254C-B2CA-47D4-BFD4-19CC24CAB27B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977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200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983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25/09/2014</a:t>
            </a: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71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25/09/2014</a:t>
            </a: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09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321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574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539A91-674E-4F70-A4A9-5F92CE3A298B}" type="slidenum">
              <a:rPr lang="fr-FR" smtClean="0"/>
              <a:pPr>
                <a:defRPr/>
              </a:pPr>
              <a:t>46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622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96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74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85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61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57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13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05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54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3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03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4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1AFB5-915E-4D0A-971C-5AE5F329E906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30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moodle.abes.fr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stp.abes.fr/node/3?origine=STAR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.archives-ouvertes.fr/etre-le-referent-d-une-structure-de-recherche/" TargetMode="External"/><Relationship Id="rId2" Type="http://schemas.openxmlformats.org/officeDocument/2006/relationships/hyperlink" Target="http://documentation.abes.fr/aidetheses/index.html#tel_pastel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684213" y="116688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b="1" dirty="0" smtClean="0">
                <a:solidFill>
                  <a:srgbClr val="1E2B62"/>
                </a:solidFill>
              </a:rPr>
              <a:t>Gérer les affiliations </a:t>
            </a:r>
            <a:r>
              <a:rPr lang="fr-FR" b="1" dirty="0" err="1" smtClean="0">
                <a:solidFill>
                  <a:srgbClr val="1E2B62"/>
                </a:solidFill>
              </a:rPr>
              <a:t>AuréHAL</a:t>
            </a:r>
            <a:r>
              <a:rPr lang="fr-FR" b="1" dirty="0" smtClean="0">
                <a:solidFill>
                  <a:srgbClr val="1E2B62"/>
                </a:solidFill>
              </a:rPr>
              <a:t> associées aux thèses de doctorat issues de STAR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9" y="6143068"/>
            <a:ext cx="900156" cy="6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7" r="18012"/>
          <a:stretch/>
        </p:blipFill>
        <p:spPr bwMode="auto">
          <a:xfrm>
            <a:off x="0" y="195671"/>
            <a:ext cx="9144000" cy="64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323528" y="3140968"/>
            <a:ext cx="403244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Description</a:t>
            </a:r>
            <a:endParaRPr lang="fr-FR" dirty="0" smtClean="0">
              <a:solidFill>
                <a:schemeClr val="tx2"/>
              </a:solidFill>
            </a:endParaRPr>
          </a:p>
          <a:p>
            <a:r>
              <a:rPr lang="fr-FR" sz="1600" dirty="0" smtClean="0"/>
              <a:t>Rappel et échanges autour des nouvelles consignes relatives à la saisie et à la mise à jour des affiliations </a:t>
            </a:r>
            <a:r>
              <a:rPr lang="fr-FR" sz="1600" dirty="0" err="1" smtClean="0"/>
              <a:t>AuréHAL</a:t>
            </a:r>
            <a:r>
              <a:rPr lang="fr-FR" sz="1600" dirty="0" smtClean="0"/>
              <a:t> dans STAR et TEL.</a:t>
            </a:r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</p:txBody>
      </p:sp>
      <p:sp>
        <p:nvSpPr>
          <p:cNvPr id="36" name="Rectangle 35"/>
          <p:cNvSpPr/>
          <p:nvPr/>
        </p:nvSpPr>
        <p:spPr>
          <a:xfrm>
            <a:off x="4716016" y="3140968"/>
            <a:ext cx="41044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Public</a:t>
            </a:r>
            <a:endParaRPr lang="fr-FR" dirty="0" smtClean="0">
              <a:solidFill>
                <a:schemeClr val="tx2"/>
              </a:solidFill>
            </a:endParaRPr>
          </a:p>
          <a:p>
            <a:r>
              <a:rPr lang="fr-FR" sz="1600" dirty="0" smtClean="0"/>
              <a:t>Personnels chargés du signalement des thèses dans STAR, dans le cas où l’établissement diffuse les thèses de doctorat sur TEL.</a:t>
            </a:r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/>
          </a:p>
        </p:txBody>
      </p:sp>
      <p:sp>
        <p:nvSpPr>
          <p:cNvPr id="37" name="Rectangle 36"/>
          <p:cNvSpPr/>
          <p:nvPr/>
        </p:nvSpPr>
        <p:spPr>
          <a:xfrm>
            <a:off x="107504" y="4726885"/>
            <a:ext cx="885698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Intervenants</a:t>
            </a:r>
          </a:p>
          <a:p>
            <a:pPr algn="ctr"/>
            <a:r>
              <a:rPr lang="fr-FR" sz="1600" dirty="0" smtClean="0"/>
              <a:t>Maïté Roux, responsable du Service des Thèses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115615" y="6141204"/>
            <a:ext cx="7200801" cy="600164"/>
          </a:xfrm>
          <a:prstGeom prst="rect">
            <a:avLst/>
          </a:prstGeom>
          <a:solidFill>
            <a:srgbClr val="E2E2E2"/>
          </a:solidFill>
        </p:spPr>
        <p:txBody>
          <a:bodyPr wrap="square">
            <a:spAutoFit/>
          </a:bodyPr>
          <a:lstStyle/>
          <a:p>
            <a:pPr algn="ctr"/>
            <a:r>
              <a:rPr lang="fr-FR" sz="1100" dirty="0" smtClean="0"/>
              <a:t>La formation débutera à 11h, merci de votre patience…</a:t>
            </a:r>
            <a:r>
              <a:rPr lang="fr-FR" sz="1100" dirty="0"/>
              <a:t/>
            </a:r>
            <a:br>
              <a:rPr lang="fr-FR" sz="1100" dirty="0"/>
            </a:br>
            <a:r>
              <a:rPr lang="fr-FR" sz="1100" u="sng" dirty="0"/>
              <a:t>Attention :</a:t>
            </a:r>
            <a:r>
              <a:rPr lang="fr-FR" sz="1100" dirty="0"/>
              <a:t> </a:t>
            </a:r>
            <a:r>
              <a:rPr lang="fr-FR" sz="1100" dirty="0" smtClean="0"/>
              <a:t>La </a:t>
            </a:r>
            <a:r>
              <a:rPr lang="fr-FR" sz="1100" dirty="0"/>
              <a:t>session sera enregistrée afin d'être diffusée sur notre </a:t>
            </a:r>
            <a:r>
              <a:rPr lang="fr-FR" sz="1100" dirty="0" smtClean="0"/>
              <a:t>plateforme d'autoformation </a:t>
            </a:r>
            <a:r>
              <a:rPr lang="fr-FR" sz="1100" dirty="0" smtClean="0">
                <a:hlinkClick r:id="rId4"/>
              </a:rPr>
              <a:t>http://moodle.abes.fr</a:t>
            </a:r>
            <a:r>
              <a:rPr lang="fr-FR" sz="1100" dirty="0" smtClean="0"/>
              <a:t>.</a:t>
            </a:r>
            <a:br>
              <a:rPr lang="fr-FR" sz="1100" dirty="0" smtClean="0"/>
            </a:br>
            <a:r>
              <a:rPr lang="fr-FR" sz="1100" dirty="0" smtClean="0"/>
              <a:t>En </a:t>
            </a:r>
            <a:r>
              <a:rPr lang="fr-FR" sz="1100" dirty="0"/>
              <a:t>rejoignant cette session, vous consentez à ces enregistrements.</a:t>
            </a:r>
          </a:p>
        </p:txBody>
      </p:sp>
      <p:pic>
        <p:nvPicPr>
          <p:cNvPr id="1042" name="Picture 18" descr="Sta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4" r="28608"/>
          <a:stretch/>
        </p:blipFill>
        <p:spPr bwMode="auto">
          <a:xfrm>
            <a:off x="8402500" y="6087064"/>
            <a:ext cx="594498" cy="70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1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13672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bg2">
                    <a:lumMod val="50000"/>
                  </a:schemeClr>
                </a:solidFill>
              </a:rPr>
              <a:t>Exemple dans la notice </a:t>
            </a:r>
            <a:r>
              <a:rPr lang="fr-FR" sz="3600" dirty="0" err="1" smtClean="0">
                <a:solidFill>
                  <a:schemeClr val="bg2">
                    <a:lumMod val="50000"/>
                  </a:schemeClr>
                </a:solidFill>
              </a:rPr>
              <a:t>IdRef</a:t>
            </a:r>
            <a:r>
              <a:rPr lang="fr-FR" sz="3600" dirty="0" smtClean="0">
                <a:solidFill>
                  <a:schemeClr val="bg2">
                    <a:lumMod val="50000"/>
                  </a:schemeClr>
                </a:solidFill>
              </a:rPr>
              <a:t> 148425550</a:t>
            </a:r>
            <a:endParaRPr lang="fr-FR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18567"/>
            <a:ext cx="8074749" cy="514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6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13672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bg2">
                    <a:lumMod val="50000"/>
                  </a:schemeClr>
                </a:solidFill>
              </a:rPr>
              <a:t>Nota Bene</a:t>
            </a:r>
            <a:endParaRPr lang="fr-FR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5760640"/>
          </a:xfrm>
        </p:spPr>
        <p:txBody>
          <a:bodyPr>
            <a:normAutofit/>
          </a:bodyPr>
          <a:lstStyle/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 err="1" smtClean="0">
                <a:solidFill>
                  <a:srgbClr val="FF0000"/>
                </a:solidFill>
              </a:rPr>
              <a:t>IdRef</a:t>
            </a:r>
            <a:r>
              <a:rPr lang="fr-FR" dirty="0" smtClean="0">
                <a:solidFill>
                  <a:srgbClr val="FF0000"/>
                </a:solidFill>
              </a:rPr>
              <a:t> n’alimente pas </a:t>
            </a:r>
            <a:r>
              <a:rPr lang="fr-FR" dirty="0" err="1" smtClean="0">
                <a:solidFill>
                  <a:srgbClr val="FF0000"/>
                </a:solidFill>
              </a:rPr>
              <a:t>AuréHAL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err="1" smtClean="0">
                <a:solidFill>
                  <a:srgbClr val="FF0000"/>
                </a:solidFill>
              </a:rPr>
              <a:t>AuréHAL</a:t>
            </a:r>
            <a:r>
              <a:rPr lang="fr-FR" dirty="0" smtClean="0">
                <a:solidFill>
                  <a:srgbClr val="FF0000"/>
                </a:solidFill>
              </a:rPr>
              <a:t> n’alimente pas </a:t>
            </a:r>
            <a:r>
              <a:rPr lang="fr-FR" dirty="0" err="1" smtClean="0">
                <a:solidFill>
                  <a:srgbClr val="FF0000"/>
                </a:solidFill>
              </a:rPr>
              <a:t>IdRef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Il n’y a pas de correspondance entre </a:t>
            </a:r>
            <a:r>
              <a:rPr lang="fr-FR" dirty="0" err="1" smtClean="0">
                <a:solidFill>
                  <a:srgbClr val="FF0000"/>
                </a:solidFill>
              </a:rPr>
              <a:t>AuréHAL</a:t>
            </a:r>
            <a:r>
              <a:rPr lang="fr-FR" dirty="0" smtClean="0">
                <a:solidFill>
                  <a:srgbClr val="FF0000"/>
                </a:solidFill>
              </a:rPr>
              <a:t> et </a:t>
            </a:r>
            <a:r>
              <a:rPr lang="fr-FR" dirty="0" err="1" smtClean="0">
                <a:solidFill>
                  <a:srgbClr val="FF0000"/>
                </a:solidFill>
              </a:rPr>
              <a:t>IdRef</a:t>
            </a:r>
            <a:endParaRPr lang="fr-FR" dirty="0" smtClean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8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5301208"/>
            <a:ext cx="7772400" cy="57606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STAR et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AuréHAL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97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13672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Le </a:t>
            </a:r>
            <a:r>
              <a:rPr lang="fr-FR" sz="3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LabTEL</a:t>
            </a:r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, une nécessité pour diffuser sur TEL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424936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err="1" smtClean="0"/>
              <a:t>LabTEL</a:t>
            </a:r>
            <a:r>
              <a:rPr lang="fr-FR" dirty="0" smtClean="0"/>
              <a:t> saisi dans STAR (</a:t>
            </a:r>
            <a:r>
              <a:rPr lang="fr-FR" i="1" dirty="0" smtClean="0"/>
              <a:t>onglet 4 « Incarnation de la thèse…) </a:t>
            </a:r>
            <a:r>
              <a:rPr lang="fr-FR" dirty="0" smtClean="0"/>
              <a:t>= porte d’entrée pour permettre d’envoyer la thèse dans TEL</a:t>
            </a:r>
          </a:p>
          <a:p>
            <a:pPr lvl="1"/>
            <a:r>
              <a:rPr lang="fr-FR" dirty="0" smtClean="0"/>
              <a:t>Un dépôt n’est accepté dans TEL que s’il est affilié à une structure </a:t>
            </a:r>
            <a:r>
              <a:rPr lang="fr-FR" dirty="0" err="1" smtClean="0"/>
              <a:t>AuréHAL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</p:txBody>
      </p:sp>
      <p:pic>
        <p:nvPicPr>
          <p:cNvPr id="5" name="Imag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99652" y="3501008"/>
            <a:ext cx="5760720" cy="311531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683568" y="4869160"/>
            <a:ext cx="7344816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28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424936" cy="5760640"/>
          </a:xfrm>
        </p:spPr>
        <p:txBody>
          <a:bodyPr>
            <a:normAutofit/>
          </a:bodyPr>
          <a:lstStyle/>
          <a:p>
            <a:r>
              <a:rPr lang="fr-FR" dirty="0" smtClean="0"/>
              <a:t>A </a:t>
            </a:r>
            <a:r>
              <a:rPr lang="fr-FR" dirty="0"/>
              <a:t>chaque mise à jour de la fiche de </a:t>
            </a:r>
            <a:r>
              <a:rPr lang="fr-FR" dirty="0" smtClean="0"/>
              <a:t>thèse, manuelle ou automatique, </a:t>
            </a:r>
            <a:r>
              <a:rPr lang="fr-FR" b="1" u="sng" dirty="0"/>
              <a:t>STAR </a:t>
            </a:r>
            <a:r>
              <a:rPr lang="fr-FR" b="1" u="sng" dirty="0" smtClean="0"/>
              <a:t>renvoyait </a:t>
            </a:r>
            <a:r>
              <a:rPr lang="fr-FR" b="1" u="sng" dirty="0"/>
              <a:t>toutes les métadonnées descriptives dans TEL et </a:t>
            </a:r>
            <a:r>
              <a:rPr lang="fr-FR" b="1" u="sng" dirty="0" smtClean="0"/>
              <a:t>écrasait </a:t>
            </a:r>
            <a:r>
              <a:rPr lang="fr-FR" b="1" u="sng" dirty="0"/>
              <a:t>toutes les métadonnées qui </a:t>
            </a:r>
            <a:r>
              <a:rPr lang="fr-FR" b="1" u="sng" dirty="0" smtClean="0"/>
              <a:t>avaient été </a:t>
            </a:r>
            <a:r>
              <a:rPr lang="fr-FR" b="1" u="sng" dirty="0"/>
              <a:t>saisies </a:t>
            </a:r>
            <a:r>
              <a:rPr lang="fr-FR" b="1" u="sng" dirty="0" smtClean="0"/>
              <a:t>manuellement dans TEL </a:t>
            </a:r>
            <a:r>
              <a:rPr lang="fr-FR" dirty="0" smtClean="0"/>
              <a:t>sans passer par STAR</a:t>
            </a:r>
          </a:p>
          <a:p>
            <a:pPr lvl="1"/>
            <a:r>
              <a:rPr lang="fr-FR" b="1" dirty="0" smtClean="0">
                <a:solidFill>
                  <a:srgbClr val="FF0000"/>
                </a:solidFill>
              </a:rPr>
              <a:t>Aucun champ protégé dans TEL</a:t>
            </a:r>
          </a:p>
          <a:p>
            <a:r>
              <a:rPr lang="fr-FR" dirty="0" smtClean="0"/>
              <a:t>Si le </a:t>
            </a:r>
            <a:r>
              <a:rPr lang="fr-FR" dirty="0" err="1" smtClean="0"/>
              <a:t>labTEL</a:t>
            </a:r>
            <a:r>
              <a:rPr lang="fr-FR" dirty="0" smtClean="0"/>
              <a:t> était erroné et qu’il fallait le corriger, ou s’il fallait ajouter une autre affiliation </a:t>
            </a:r>
            <a:r>
              <a:rPr lang="fr-FR" dirty="0" err="1" smtClean="0"/>
              <a:t>AuréHAL</a:t>
            </a:r>
            <a:r>
              <a:rPr lang="fr-FR" dirty="0" smtClean="0"/>
              <a:t> = </a:t>
            </a:r>
            <a:r>
              <a:rPr lang="fr-FR" b="1" u="sng" dirty="0" smtClean="0">
                <a:solidFill>
                  <a:srgbClr val="FF0000"/>
                </a:solidFill>
              </a:rPr>
              <a:t>correction ou ajout à faire dans STAR, pas dans TEL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97200" y="-99392"/>
            <a:ext cx="9021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Les consignes de saisie dans STAR </a:t>
            </a:r>
            <a:r>
              <a:rPr lang="fr-FR" sz="3200" u="sng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jusqu’à aujourd’hui</a:t>
            </a:r>
            <a:endParaRPr lang="fr-FR" sz="3200" u="sng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36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424936" cy="5760640"/>
          </a:xfrm>
        </p:spPr>
        <p:txBody>
          <a:bodyPr>
            <a:normAutofit fontScale="92500"/>
          </a:bodyPr>
          <a:lstStyle/>
          <a:p>
            <a:r>
              <a:rPr lang="fr-FR" b="1" dirty="0" smtClean="0"/>
              <a:t>Si les nouvelles structures sont créées dès qu’il y a un changement de structure de rattachement : pas de problème </a:t>
            </a:r>
            <a:r>
              <a:rPr lang="fr-FR" dirty="0" smtClean="0"/>
              <a:t>=&gt; ce sont les bonnes structures </a:t>
            </a:r>
            <a:r>
              <a:rPr lang="fr-FR" dirty="0" err="1" smtClean="0"/>
              <a:t>AuréHAL</a:t>
            </a:r>
            <a:r>
              <a:rPr lang="fr-FR" dirty="0" smtClean="0"/>
              <a:t> qui sont saisies dans STAR au moment de la validation des thèses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Pb avec le traitement du rétrospectif </a:t>
            </a:r>
            <a:r>
              <a:rPr lang="fr-FR" dirty="0" smtClean="0"/>
              <a:t>: lorsqu’on crée </a:t>
            </a:r>
            <a:r>
              <a:rPr lang="fr-FR" b="1" dirty="0" smtClean="0">
                <a:solidFill>
                  <a:srgbClr val="FF0000"/>
                </a:solidFill>
              </a:rPr>
              <a:t>a posteriori </a:t>
            </a:r>
            <a:r>
              <a:rPr lang="fr-FR" dirty="0" smtClean="0"/>
              <a:t>des structures déjà closes.</a:t>
            </a:r>
          </a:p>
          <a:p>
            <a:pPr lvl="1"/>
            <a:r>
              <a:rPr lang="fr-FR" dirty="0" smtClean="0"/>
              <a:t>Ex : pour le LIG, il n’y avait qu’une seule structure dans </a:t>
            </a:r>
            <a:r>
              <a:rPr lang="fr-FR" dirty="0" err="1" smtClean="0"/>
              <a:t>AuréHAL</a:t>
            </a:r>
            <a:r>
              <a:rPr lang="fr-FR" dirty="0" smtClean="0"/>
              <a:t> =&gt; Grenoble en a créé deux nouvelles pour pouvoir associer le LIG à ses trois structures de rattachement successives</a:t>
            </a:r>
          </a:p>
          <a:p>
            <a:endParaRPr lang="fr-FR" dirty="0" smtClean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67544" y="-13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Conséquences des nouvelles consignes du CCSD</a:t>
            </a:r>
            <a:endParaRPr lang="fr-FR" sz="32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5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424936" cy="5760640"/>
          </a:xfrm>
        </p:spPr>
        <p:txBody>
          <a:bodyPr>
            <a:normAutofit/>
          </a:bodyPr>
          <a:lstStyle/>
          <a:p>
            <a:r>
              <a:rPr lang="fr-FR" dirty="0" smtClean="0"/>
              <a:t>Certains établissements ont mené des chantiers de correction rétrospective des affiliations dans HAL/TEL :</a:t>
            </a:r>
          </a:p>
          <a:p>
            <a:pPr lvl="1"/>
            <a:r>
              <a:rPr lang="fr-FR" dirty="0" smtClean="0"/>
              <a:t>Clôture de certaines fiches structures </a:t>
            </a:r>
            <a:r>
              <a:rPr lang="fr-FR" dirty="0" err="1" smtClean="0"/>
              <a:t>AuréHAL</a:t>
            </a:r>
            <a:endParaRPr lang="fr-FR" dirty="0" smtClean="0"/>
          </a:p>
          <a:p>
            <a:pPr lvl="1"/>
            <a:r>
              <a:rPr lang="fr-FR" dirty="0" smtClean="0"/>
              <a:t>Création de nouvelles fiches structures </a:t>
            </a:r>
            <a:r>
              <a:rPr lang="fr-FR" dirty="0" err="1" smtClean="0"/>
              <a:t>AuréHAL</a:t>
            </a:r>
            <a:endParaRPr lang="fr-FR" dirty="0" smtClean="0"/>
          </a:p>
          <a:p>
            <a:pPr lvl="1"/>
            <a:r>
              <a:rPr lang="fr-FR" dirty="0" err="1" smtClean="0"/>
              <a:t>Réaffiliation</a:t>
            </a:r>
            <a:r>
              <a:rPr lang="fr-FR" dirty="0" smtClean="0"/>
              <a:t> des documents à la structure </a:t>
            </a:r>
            <a:r>
              <a:rPr lang="fr-FR" dirty="0" err="1" smtClean="0"/>
              <a:t>AuréHAL</a:t>
            </a:r>
            <a:r>
              <a:rPr lang="fr-FR" dirty="0" smtClean="0"/>
              <a:t> valide pour la période de publication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Problème : l’</a:t>
            </a:r>
            <a:r>
              <a:rPr lang="fr-FR" b="1" dirty="0" err="1" smtClean="0">
                <a:solidFill>
                  <a:srgbClr val="FF0000"/>
                </a:solidFill>
              </a:rPr>
              <a:t>Abes</a:t>
            </a:r>
            <a:r>
              <a:rPr lang="fr-FR" b="1" dirty="0" smtClean="0">
                <a:solidFill>
                  <a:srgbClr val="FF0000"/>
                </a:solidFill>
              </a:rPr>
              <a:t> n’a pas été informée de ces chantiers et le changement d’affiliation n’a pas été répercuté dans STAR</a:t>
            </a:r>
            <a:endParaRPr lang="fr-FR" dirty="0" smtClean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67544" y="-13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Décrochage entre STAR et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AuréHAL</a:t>
            </a:r>
            <a:endParaRPr lang="fr-FR" sz="32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26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424936" cy="5760640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Or, </a:t>
            </a:r>
            <a:r>
              <a:rPr lang="fr-FR" b="1" dirty="0" smtClean="0">
                <a:solidFill>
                  <a:srgbClr val="FF0000"/>
                </a:solidFill>
              </a:rPr>
              <a:t>à chaque mise à jour de la fiche de thèse, STAR renvoie dans TEL l’affiliation </a:t>
            </a:r>
            <a:r>
              <a:rPr lang="fr-FR" b="1" dirty="0" err="1" smtClean="0">
                <a:solidFill>
                  <a:srgbClr val="FF0000"/>
                </a:solidFill>
              </a:rPr>
              <a:t>AuréHAL</a:t>
            </a:r>
            <a:r>
              <a:rPr lang="fr-FR" b="1" dirty="0" smtClean="0">
                <a:solidFill>
                  <a:srgbClr val="FF0000"/>
                </a:solidFill>
              </a:rPr>
              <a:t> saisie dans l’onglet 4</a:t>
            </a:r>
            <a:r>
              <a:rPr lang="fr-FR" dirty="0" smtClean="0"/>
              <a:t>, que cette affiliations soit correcte ou non</a:t>
            </a:r>
          </a:p>
          <a:p>
            <a:r>
              <a:rPr lang="fr-FR" dirty="0" smtClean="0"/>
              <a:t>Les mises à jour des fiches de thèses dans STAR sont opérées :</a:t>
            </a:r>
          </a:p>
          <a:p>
            <a:pPr lvl="1"/>
            <a:r>
              <a:rPr lang="fr-FR" dirty="0"/>
              <a:t>Manuellement, par les établissements eux-mêmes</a:t>
            </a:r>
          </a:p>
          <a:p>
            <a:pPr lvl="1"/>
            <a:r>
              <a:rPr lang="fr-FR" dirty="0"/>
              <a:t>Automatiquement, par les programmes qui tournent toutes les nuits pour mettre à jour les données relatives aux autorités (changement de point d’accès, changement de type d’autorité, fusion de PPN)</a:t>
            </a:r>
          </a:p>
          <a:p>
            <a:pPr lvl="1"/>
            <a:r>
              <a:rPr lang="fr-FR" dirty="0"/>
              <a:t>Automatiquement par l’</a:t>
            </a:r>
            <a:r>
              <a:rPr lang="fr-FR" dirty="0" err="1"/>
              <a:t>Abes</a:t>
            </a:r>
            <a:r>
              <a:rPr lang="fr-FR" dirty="0"/>
              <a:t> lors de chantiers de rediffusion de </a:t>
            </a:r>
            <a:r>
              <a:rPr lang="fr-FR" dirty="0" smtClean="0"/>
              <a:t>masse (les établissements sont informés)</a:t>
            </a:r>
            <a:endParaRPr lang="fr-FR" dirty="0"/>
          </a:p>
          <a:p>
            <a:endParaRPr lang="fr-FR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Depuis</a:t>
            </a:r>
            <a:r>
              <a:rPr lang="fr-FR" dirty="0" smtClean="0"/>
              <a:t> </a:t>
            </a:r>
            <a:r>
              <a:rPr lang="fr-FR" b="1" dirty="0">
                <a:solidFill>
                  <a:srgbClr val="FF0000"/>
                </a:solidFill>
              </a:rPr>
              <a:t>les chantiers de correction menés avec le CCSD, STAR a renvoyé </a:t>
            </a:r>
            <a:r>
              <a:rPr lang="fr-FR" b="1" dirty="0" smtClean="0">
                <a:solidFill>
                  <a:srgbClr val="FF0000"/>
                </a:solidFill>
              </a:rPr>
              <a:t>beaucoup d’affiliations </a:t>
            </a:r>
            <a:r>
              <a:rPr lang="fr-FR" b="1" dirty="0">
                <a:solidFill>
                  <a:srgbClr val="FF0000"/>
                </a:solidFill>
              </a:rPr>
              <a:t>incorrectes dans </a:t>
            </a:r>
            <a:r>
              <a:rPr lang="fr-FR" b="1" dirty="0" smtClean="0">
                <a:solidFill>
                  <a:srgbClr val="FF0000"/>
                </a:solidFill>
              </a:rPr>
              <a:t>TEL : tout est à refaire !!</a:t>
            </a:r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67544" y="-13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Décrochage entre STAR et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AuréHAL</a:t>
            </a:r>
            <a:endParaRPr lang="fr-FR" sz="32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4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424936" cy="576064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STAR alimente TEL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TEL n’alimente pas STAR : </a:t>
            </a:r>
            <a:r>
              <a:rPr lang="fr-FR" u="sng" dirty="0" smtClean="0">
                <a:solidFill>
                  <a:srgbClr val="FF0000"/>
                </a:solidFill>
              </a:rPr>
              <a:t>TEL envoie à STAR l’URL de diffusion de la thèse, c’est tout</a:t>
            </a:r>
          </a:p>
          <a:p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Un </a:t>
            </a:r>
            <a:r>
              <a:rPr lang="fr-FR" dirty="0">
                <a:solidFill>
                  <a:srgbClr val="FF0000"/>
                </a:solidFill>
              </a:rPr>
              <a:t>programme permet de </a:t>
            </a:r>
            <a:r>
              <a:rPr lang="fr-FR" dirty="0" smtClean="0">
                <a:solidFill>
                  <a:srgbClr val="FF0000"/>
                </a:solidFill>
              </a:rPr>
              <a:t>répercuter chaque nuit </a:t>
            </a:r>
            <a:r>
              <a:rPr lang="fr-FR" dirty="0">
                <a:solidFill>
                  <a:srgbClr val="FF0000"/>
                </a:solidFill>
              </a:rPr>
              <a:t>les mises à jour des autorités </a:t>
            </a:r>
            <a:r>
              <a:rPr lang="fr-FR" dirty="0" err="1">
                <a:solidFill>
                  <a:srgbClr val="FF0000"/>
                </a:solidFill>
              </a:rPr>
              <a:t>IdRef</a:t>
            </a:r>
            <a:r>
              <a:rPr lang="fr-FR" dirty="0">
                <a:solidFill>
                  <a:srgbClr val="FF0000"/>
                </a:solidFill>
              </a:rPr>
              <a:t> dans STEP, STAR et theses.fr</a:t>
            </a:r>
          </a:p>
          <a:p>
            <a:r>
              <a:rPr lang="fr-FR" dirty="0">
                <a:solidFill>
                  <a:srgbClr val="FF0000"/>
                </a:solidFill>
              </a:rPr>
              <a:t>Il n’existe pas de programme permettant de répercuter les mises à jour des autorités </a:t>
            </a:r>
            <a:r>
              <a:rPr lang="fr-FR" dirty="0" err="1">
                <a:solidFill>
                  <a:srgbClr val="FF0000"/>
                </a:solidFill>
              </a:rPr>
              <a:t>AuréHAL</a:t>
            </a:r>
            <a:r>
              <a:rPr lang="fr-FR" dirty="0">
                <a:solidFill>
                  <a:srgbClr val="FF0000"/>
                </a:solidFill>
              </a:rPr>
              <a:t> dans STAR</a:t>
            </a:r>
            <a:r>
              <a:rPr lang="fr-FR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67544" y="-13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Nota Bene</a:t>
            </a:r>
            <a:endParaRPr lang="fr-FR" sz="32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11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4869160"/>
            <a:ext cx="7772400" cy="10801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3200" dirty="0" smtClean="0">
                <a:solidFill>
                  <a:schemeClr val="accent4">
                    <a:lumMod val="75000"/>
                  </a:schemeClr>
                </a:solidFill>
              </a:rPr>
              <a:t>la </a:t>
            </a:r>
            <a:r>
              <a:rPr lang="fr-FR" sz="3200" dirty="0">
                <a:solidFill>
                  <a:schemeClr val="accent4">
                    <a:lumMod val="75000"/>
                  </a:schemeClr>
                </a:solidFill>
              </a:rPr>
              <a:t>protection des affiliations </a:t>
            </a:r>
            <a:r>
              <a:rPr lang="fr-FR" sz="3200" dirty="0" err="1">
                <a:solidFill>
                  <a:schemeClr val="accent4">
                    <a:lumMod val="75000"/>
                  </a:schemeClr>
                </a:solidFill>
              </a:rPr>
              <a:t>AuréHAL</a:t>
            </a:r>
            <a:r>
              <a:rPr lang="fr-FR" sz="3200" dirty="0">
                <a:solidFill>
                  <a:schemeClr val="accent4">
                    <a:lumMod val="75000"/>
                  </a:schemeClr>
                </a:solidFill>
              </a:rPr>
              <a:t> dans TEL</a:t>
            </a:r>
          </a:p>
        </p:txBody>
      </p:sp>
    </p:spTree>
    <p:extLst>
      <p:ext uri="{BB962C8B-B14F-4D97-AF65-F5344CB8AC3E}">
        <p14:creationId xmlns:p14="http://schemas.microsoft.com/office/powerpoint/2010/main" val="22012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40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plan</a:t>
            </a: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455639" y="1124744"/>
            <a:ext cx="8535864" cy="4310608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chemeClr val="bg2">
                  <a:lumMod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 smtClean="0">
                <a:solidFill>
                  <a:schemeClr val="bg2">
                    <a:lumMod val="50000"/>
                  </a:schemeClr>
                </a:solidFill>
              </a:rPr>
              <a:t>AuréHAL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 : un référentiel de hiérarchie de structures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STAR et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AuréHAL</a:t>
            </a:r>
            <a:endParaRPr lang="fr-F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La protection 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des affiliations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AuréHAL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dans TEL</a:t>
            </a:r>
          </a:p>
          <a:p>
            <a:pPr>
              <a:defRPr/>
            </a:pPr>
            <a:r>
              <a:rPr lang="fr-FR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Procédure pour saisir et mettre </a:t>
            </a:r>
            <a:r>
              <a:rPr lang="fr-FR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à jour des affiliations dans </a:t>
            </a:r>
            <a:r>
              <a:rPr lang="fr-FR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STAR et TEL</a:t>
            </a:r>
          </a:p>
          <a:p>
            <a:pPr>
              <a:defRPr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Récapitulatif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1024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1776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accent4">
                    <a:lumMod val="75000"/>
                  </a:schemeClr>
                </a:solidFill>
              </a:rPr>
              <a:t>Solution 1 : mettre à jour les affiliations dans STAR ?</a:t>
            </a:r>
            <a:endParaRPr lang="fr-FR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424936" cy="57606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Non</a:t>
            </a:r>
          </a:p>
          <a:p>
            <a:r>
              <a:rPr lang="fr-FR" dirty="0" smtClean="0"/>
              <a:t>Complexe car beaucoup d’affiliations</a:t>
            </a:r>
          </a:p>
          <a:p>
            <a:pPr lvl="1"/>
            <a:r>
              <a:rPr lang="fr-FR" dirty="0" smtClean="0"/>
              <a:t>parfois 1 affiliation pour une seule thèse</a:t>
            </a:r>
          </a:p>
          <a:p>
            <a:pPr lvl="1"/>
            <a:r>
              <a:rPr lang="fr-FR" dirty="0" smtClean="0"/>
              <a:t>modification automatique 1 / 1</a:t>
            </a:r>
            <a:endParaRPr lang="fr-FR" dirty="0"/>
          </a:p>
          <a:p>
            <a:r>
              <a:rPr lang="fr-FR" dirty="0" smtClean="0"/>
              <a:t>Gourmand en ressources humaines « informatiques »</a:t>
            </a:r>
          </a:p>
          <a:p>
            <a:pPr lvl="1"/>
            <a:r>
              <a:rPr lang="fr-FR" dirty="0" smtClean="0"/>
              <a:t>Mais moyens informatiques ténus pour les applications thèses de l’</a:t>
            </a:r>
            <a:r>
              <a:rPr lang="fr-FR" dirty="0" err="1" smtClean="0"/>
              <a:t>Abes</a:t>
            </a:r>
            <a:endParaRPr lang="fr-FR" dirty="0" smtClean="0"/>
          </a:p>
          <a:p>
            <a:r>
              <a:rPr lang="fr-FR" dirty="0" smtClean="0"/>
              <a:t>Possible à faire de temps en temps pour un établissement, mais impossible de le faire pour tous les établissements</a:t>
            </a:r>
            <a:endParaRPr lang="fr-FR" dirty="0"/>
          </a:p>
          <a:p>
            <a:pPr lvl="1"/>
            <a:r>
              <a:rPr lang="fr-FR" dirty="0" smtClean="0"/>
              <a:t>L’</a:t>
            </a:r>
            <a:r>
              <a:rPr lang="fr-FR" dirty="0" err="1" smtClean="0"/>
              <a:t>Abes</a:t>
            </a:r>
            <a:r>
              <a:rPr lang="fr-FR" dirty="0" smtClean="0"/>
              <a:t> n’a pas été informée de tous les chantiers menés par les établissements</a:t>
            </a:r>
          </a:p>
        </p:txBody>
      </p:sp>
    </p:spTree>
    <p:extLst>
      <p:ext uri="{BB962C8B-B14F-4D97-AF65-F5344CB8AC3E}">
        <p14:creationId xmlns:p14="http://schemas.microsoft.com/office/powerpoint/2010/main" val="2726535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177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solidFill>
                  <a:schemeClr val="accent4">
                    <a:lumMod val="75000"/>
                  </a:schemeClr>
                </a:solidFill>
              </a:rPr>
              <a:t>Solution 2 : mettre en place des programmes d’alignement automatiques entre STAR et </a:t>
            </a:r>
            <a:r>
              <a:rPr lang="fr-FR" sz="3200" dirty="0" err="1" smtClean="0">
                <a:solidFill>
                  <a:schemeClr val="accent4">
                    <a:lumMod val="75000"/>
                  </a:schemeClr>
                </a:solidFill>
              </a:rPr>
              <a:t>AuréHAL</a:t>
            </a:r>
            <a:r>
              <a:rPr lang="fr-FR" sz="3200" dirty="0" smtClean="0">
                <a:solidFill>
                  <a:schemeClr val="accent4">
                    <a:lumMod val="75000"/>
                  </a:schemeClr>
                </a:solidFill>
              </a:rPr>
              <a:t> ?</a:t>
            </a:r>
            <a:endParaRPr lang="fr-FR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61776" y="1268760"/>
            <a:ext cx="8424936" cy="47525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Déjà en place entre STEP/STAR/theses.fr et </a:t>
            </a:r>
            <a:r>
              <a:rPr lang="fr-FR" dirty="0" err="1" smtClean="0"/>
              <a:t>IdRef</a:t>
            </a:r>
            <a:r>
              <a:rPr lang="fr-FR" dirty="0" smtClean="0"/>
              <a:t> =&gt; 3 programmes qui tournent toutes les nuits pour mettre à jour les autorités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Non</a:t>
            </a:r>
          </a:p>
          <a:p>
            <a:r>
              <a:rPr lang="fr-FR" dirty="0" smtClean="0"/>
              <a:t>Chantier impossible à mener à court terme.</a:t>
            </a:r>
          </a:p>
          <a:p>
            <a:r>
              <a:rPr lang="fr-FR" dirty="0" smtClean="0"/>
              <a:t>Ajout de flux à maintenir alors qu’il est déjà difficile d’assure la maintenance des flux actuels entre STEP/STAR/theses.fr et le reste des applications de l’</a:t>
            </a:r>
            <a:r>
              <a:rPr lang="fr-FR" dirty="0" err="1" smtClean="0"/>
              <a:t>Abes</a:t>
            </a:r>
            <a:r>
              <a:rPr lang="fr-F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093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1776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accent4">
                    <a:lumMod val="75000"/>
                  </a:schemeClr>
                </a:solidFill>
              </a:rPr>
              <a:t>Solution 3 : mettre en place des correspondances entre </a:t>
            </a:r>
            <a:r>
              <a:rPr lang="fr-FR" sz="3200" dirty="0" err="1" smtClean="0">
                <a:solidFill>
                  <a:schemeClr val="accent4">
                    <a:lumMod val="75000"/>
                  </a:schemeClr>
                </a:solidFill>
              </a:rPr>
              <a:t>IdRef</a:t>
            </a:r>
            <a:r>
              <a:rPr lang="fr-FR" sz="3200" dirty="0" smtClean="0">
                <a:solidFill>
                  <a:schemeClr val="accent4">
                    <a:lumMod val="75000"/>
                  </a:schemeClr>
                </a:solidFill>
              </a:rPr>
              <a:t> et </a:t>
            </a:r>
            <a:r>
              <a:rPr lang="fr-FR" sz="3200" dirty="0" err="1" smtClean="0">
                <a:solidFill>
                  <a:schemeClr val="accent4">
                    <a:lumMod val="75000"/>
                  </a:schemeClr>
                </a:solidFill>
              </a:rPr>
              <a:t>AuréHAL</a:t>
            </a:r>
            <a:endParaRPr lang="fr-FR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61776" y="1268760"/>
            <a:ext cx="8424936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Non</a:t>
            </a:r>
          </a:p>
          <a:p>
            <a:r>
              <a:rPr lang="fr-FR" dirty="0" smtClean="0"/>
              <a:t>Complexe car 1 </a:t>
            </a:r>
            <a:r>
              <a:rPr lang="fr-FR" dirty="0" err="1" smtClean="0"/>
              <a:t>IdRef</a:t>
            </a:r>
            <a:r>
              <a:rPr lang="fr-FR" dirty="0" smtClean="0"/>
              <a:t> = plusieurs </a:t>
            </a:r>
            <a:r>
              <a:rPr lang="fr-FR" dirty="0" err="1" smtClean="0"/>
              <a:t>AuréHAL</a:t>
            </a:r>
            <a:endParaRPr lang="fr-FR" dirty="0"/>
          </a:p>
          <a:p>
            <a:r>
              <a:rPr lang="fr-FR" dirty="0" smtClean="0"/>
              <a:t>Il faudrait que le CCSD :</a:t>
            </a:r>
          </a:p>
          <a:p>
            <a:pPr lvl="1"/>
            <a:r>
              <a:rPr lang="fr-FR" dirty="0" smtClean="0"/>
              <a:t>récupère les </a:t>
            </a:r>
            <a:r>
              <a:rPr lang="fr-FR" dirty="0" err="1" smtClean="0"/>
              <a:t>IdRef</a:t>
            </a:r>
            <a:r>
              <a:rPr lang="fr-FR" dirty="0" smtClean="0"/>
              <a:t> fournis par l’</a:t>
            </a:r>
            <a:r>
              <a:rPr lang="fr-FR" dirty="0" err="1" smtClean="0"/>
              <a:t>Abes</a:t>
            </a:r>
            <a:r>
              <a:rPr lang="fr-FR" dirty="0" smtClean="0"/>
              <a:t> lors de l’envoi de la thèse (pas le cas aujourd’hui)</a:t>
            </a:r>
          </a:p>
          <a:p>
            <a:pPr lvl="1"/>
            <a:r>
              <a:rPr lang="fr-FR" dirty="0" smtClean="0"/>
              <a:t>ajoute un contrôle sur la date de soutenance</a:t>
            </a:r>
          </a:p>
          <a:p>
            <a:r>
              <a:rPr lang="fr-FR" dirty="0" smtClean="0"/>
              <a:t>CCSD ne peut pas investir de moyens dans la mise en place de ces correspondances pour l’instant </a:t>
            </a:r>
          </a:p>
          <a:p>
            <a:pPr lvl="1"/>
            <a:r>
              <a:rPr lang="fr-FR" dirty="0"/>
              <a:t>s</a:t>
            </a:r>
            <a:r>
              <a:rPr lang="fr-FR" dirty="0" smtClean="0"/>
              <a:t>olution à long terme</a:t>
            </a:r>
          </a:p>
        </p:txBody>
      </p:sp>
    </p:spTree>
    <p:extLst>
      <p:ext uri="{BB962C8B-B14F-4D97-AF65-F5344CB8AC3E}">
        <p14:creationId xmlns:p14="http://schemas.microsoft.com/office/powerpoint/2010/main" val="4189251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1776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accent4">
                    <a:lumMod val="75000"/>
                  </a:schemeClr>
                </a:solidFill>
              </a:rPr>
              <a:t>Et de manière générale</a:t>
            </a:r>
            <a:endParaRPr lang="fr-FR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61776" y="1268760"/>
            <a:ext cx="8424936" cy="5184576"/>
          </a:xfrm>
        </p:spPr>
        <p:txBody>
          <a:bodyPr>
            <a:normAutofit/>
          </a:bodyPr>
          <a:lstStyle/>
          <a:p>
            <a:r>
              <a:rPr lang="fr-FR" dirty="0" smtClean="0"/>
              <a:t>CCSD pas satisfait du fonctionnement actuel des structures dans </a:t>
            </a:r>
            <a:r>
              <a:rPr lang="fr-FR" dirty="0" err="1" smtClean="0"/>
              <a:t>AuréHAL</a:t>
            </a:r>
            <a:r>
              <a:rPr lang="fr-FR" dirty="0" smtClean="0"/>
              <a:t> =&gt; laborieux de recréer les fiches structures.</a:t>
            </a:r>
          </a:p>
          <a:p>
            <a:pPr lvl="1"/>
            <a:r>
              <a:rPr lang="fr-FR" dirty="0" smtClean="0"/>
              <a:t>À terme : refonte envisagée</a:t>
            </a:r>
          </a:p>
          <a:p>
            <a:pPr lvl="1"/>
            <a:r>
              <a:rPr lang="fr-FR" dirty="0" smtClean="0"/>
              <a:t>L’</a:t>
            </a:r>
            <a:r>
              <a:rPr lang="fr-FR" dirty="0" err="1" smtClean="0"/>
              <a:t>Abes</a:t>
            </a:r>
            <a:r>
              <a:rPr lang="fr-FR" dirty="0" smtClean="0"/>
              <a:t> préfère éviter d’investir des moyens informatiques importants si le problème est provisoire</a:t>
            </a:r>
          </a:p>
          <a:p>
            <a:r>
              <a:rPr lang="fr-FR" dirty="0"/>
              <a:t>Pas </a:t>
            </a:r>
            <a:r>
              <a:rPr lang="fr-FR" dirty="0" smtClean="0"/>
              <a:t>possible pour </a:t>
            </a:r>
            <a:r>
              <a:rPr lang="fr-FR" dirty="0"/>
              <a:t>l’</a:t>
            </a:r>
            <a:r>
              <a:rPr lang="fr-FR" dirty="0" err="1"/>
              <a:t>Abes</a:t>
            </a:r>
            <a:r>
              <a:rPr lang="fr-FR" dirty="0"/>
              <a:t> de dépenser autant de ressources car les affiliations </a:t>
            </a:r>
            <a:r>
              <a:rPr lang="fr-FR" dirty="0" err="1"/>
              <a:t>AuréHAL</a:t>
            </a:r>
            <a:r>
              <a:rPr lang="fr-FR" dirty="0"/>
              <a:t> ne sont utilisées </a:t>
            </a:r>
            <a:r>
              <a:rPr lang="fr-FR" u="sng" dirty="0"/>
              <a:t>que</a:t>
            </a:r>
            <a:r>
              <a:rPr lang="fr-FR" dirty="0"/>
              <a:t> pour l’envoi des thèses dans TEL</a:t>
            </a:r>
            <a:r>
              <a:rPr lang="fr-F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2676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1776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accent4">
                    <a:lumMod val="75000"/>
                  </a:schemeClr>
                </a:solidFill>
              </a:rPr>
              <a:t>Solution du CCSD : protéger les affiliations TEL</a:t>
            </a:r>
            <a:endParaRPr lang="fr-FR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61776" y="1268760"/>
            <a:ext cx="8424936" cy="5184576"/>
          </a:xfrm>
        </p:spPr>
        <p:txBody>
          <a:bodyPr>
            <a:normAutofit/>
          </a:bodyPr>
          <a:lstStyle/>
          <a:p>
            <a:r>
              <a:rPr lang="fr-FR" dirty="0" smtClean="0"/>
              <a:t>STAR envoie la ou les affiliations TEL au moment de la première validation de la fiche de thèse, pour que la thèse soit acceptée dans TEL</a:t>
            </a:r>
          </a:p>
          <a:p>
            <a:r>
              <a:rPr lang="fr-FR" dirty="0" smtClean="0"/>
              <a:t>Si la fiche de thèse est mise à jour dans STAR (nouvelle validation) : toutes les métadonnées sont renvoyées et écrasent les métadonnées </a:t>
            </a:r>
            <a:r>
              <a:rPr lang="fr-FR" dirty="0" err="1" smtClean="0"/>
              <a:t>pré-existantes</a:t>
            </a:r>
            <a:r>
              <a:rPr lang="fr-FR" dirty="0" smtClean="0"/>
              <a:t> dans TEL </a:t>
            </a:r>
            <a:r>
              <a:rPr lang="fr-FR" b="1" u="sng" dirty="0" smtClean="0"/>
              <a:t>SAUF les affiliations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STAR ne peut plus ajouter, ni mettre à jour les affiliations </a:t>
            </a:r>
            <a:r>
              <a:rPr lang="fr-FR" dirty="0" err="1" smtClean="0"/>
              <a:t>AuréHAL</a:t>
            </a:r>
            <a:r>
              <a:rPr lang="fr-FR" dirty="0" smtClean="0"/>
              <a:t> dans TEL</a:t>
            </a:r>
          </a:p>
        </p:txBody>
      </p:sp>
    </p:spTree>
    <p:extLst>
      <p:ext uri="{BB962C8B-B14F-4D97-AF65-F5344CB8AC3E}">
        <p14:creationId xmlns:p14="http://schemas.microsoft.com/office/powerpoint/2010/main" val="237648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1776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accent4">
                    <a:lumMod val="75000"/>
                  </a:schemeClr>
                </a:solidFill>
              </a:rPr>
              <a:t>Avantages et inconvénients</a:t>
            </a:r>
            <a:endParaRPr lang="fr-FR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61776" y="1268760"/>
            <a:ext cx="8424936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00B050"/>
                </a:solidFill>
              </a:rPr>
              <a:t>Les +</a:t>
            </a:r>
          </a:p>
          <a:p>
            <a:r>
              <a:rPr lang="fr-FR" dirty="0" smtClean="0"/>
              <a:t>Mise en place rapidement</a:t>
            </a:r>
          </a:p>
          <a:p>
            <a:r>
              <a:rPr lang="fr-FR" dirty="0" smtClean="0"/>
              <a:t>Pas de modifications à faire dans STAR</a:t>
            </a:r>
          </a:p>
          <a:p>
            <a:r>
              <a:rPr lang="fr-FR" dirty="0" smtClean="0"/>
              <a:t>STAR ne corrompt plus les chantiers de correction TEL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Les –</a:t>
            </a:r>
          </a:p>
          <a:p>
            <a:r>
              <a:rPr lang="fr-FR" dirty="0" smtClean="0"/>
              <a:t>Risque de décrochage STAR/TEL</a:t>
            </a:r>
          </a:p>
          <a:p>
            <a:r>
              <a:rPr lang="fr-FR" dirty="0" smtClean="0"/>
              <a:t>Double saisie</a:t>
            </a:r>
          </a:p>
        </p:txBody>
      </p:sp>
    </p:spTree>
    <p:extLst>
      <p:ext uri="{BB962C8B-B14F-4D97-AF65-F5344CB8AC3E}">
        <p14:creationId xmlns:p14="http://schemas.microsoft.com/office/powerpoint/2010/main" val="139096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149080"/>
            <a:ext cx="7772400" cy="161989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>
                <a:solidFill>
                  <a:schemeClr val="accent6"/>
                </a:solidFill>
              </a:rPr>
              <a:t>Procédure pour saisir et mettre à jour des affiliations dans STAR et TEL</a:t>
            </a:r>
            <a:endParaRPr lang="fr-FR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00987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6"/>
                </a:solidFill>
              </a:rPr>
              <a:t>Cas 1 : une affiliation </a:t>
            </a:r>
            <a:r>
              <a:rPr lang="fr-FR" dirty="0" err="1" smtClean="0">
                <a:solidFill>
                  <a:schemeClr val="accent6"/>
                </a:solidFill>
              </a:rPr>
              <a:t>AuréHAL</a:t>
            </a:r>
            <a:r>
              <a:rPr lang="fr-FR" dirty="0" smtClean="0">
                <a:solidFill>
                  <a:schemeClr val="accent6"/>
                </a:solidFill>
              </a:rPr>
              <a:t> doit être corrigée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37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Procédure :</a:t>
            </a:r>
          </a:p>
          <a:p>
            <a:r>
              <a:rPr lang="fr-FR" dirty="0" smtClean="0"/>
              <a:t>Correction </a:t>
            </a:r>
            <a:r>
              <a:rPr lang="fr-FR" dirty="0"/>
              <a:t>à</a:t>
            </a:r>
            <a:r>
              <a:rPr lang="fr-FR" dirty="0" smtClean="0"/>
              <a:t> effectuer directement dans TEL.</a:t>
            </a:r>
          </a:p>
          <a:p>
            <a:endParaRPr lang="fr-FR" dirty="0" smtClean="0"/>
          </a:p>
          <a:p>
            <a:r>
              <a:rPr lang="fr-FR" b="1" dirty="0" smtClean="0"/>
              <a:t>Pas de correction dans STAR.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884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1520" y="4437112"/>
            <a:ext cx="8435280" cy="2160240"/>
          </a:xfrm>
          <a:prstGeom prst="roundRect">
            <a:avLst/>
          </a:prstGeom>
          <a:solidFill>
            <a:schemeClr val="accent6">
              <a:alpha val="7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6"/>
                </a:solidFill>
              </a:rPr>
              <a:t>Cas 1 : exemple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377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i="1" dirty="0" smtClean="0"/>
              <a:t>Soit une thèse préparée au sein du Laboratoire d’Informatique de Grenoble et soutenue </a:t>
            </a:r>
            <a:r>
              <a:rPr lang="fr-FR" i="1" dirty="0"/>
              <a:t>en </a:t>
            </a:r>
            <a:r>
              <a:rPr lang="fr-FR" i="1" dirty="0" smtClean="0"/>
              <a:t>2018.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Dans STAR, j’ai :</a:t>
            </a:r>
          </a:p>
          <a:p>
            <a:pPr>
              <a:buFontTx/>
              <a:buChar char="-"/>
            </a:pPr>
            <a:r>
              <a:rPr lang="fr-FR" dirty="0" smtClean="0"/>
              <a:t>Onglet 2 « Personnes et organismes liés » </a:t>
            </a:r>
            <a:r>
              <a:rPr lang="fr-FR" dirty="0"/>
              <a:t>- « Partenaires de recherche »</a:t>
            </a:r>
            <a:r>
              <a:rPr lang="fr-FR" dirty="0" smtClean="0"/>
              <a:t> : </a:t>
            </a:r>
            <a:r>
              <a:rPr lang="fr-FR" dirty="0" err="1" smtClean="0"/>
              <a:t>IdRef</a:t>
            </a:r>
            <a:r>
              <a:rPr lang="fr-FR" dirty="0" smtClean="0"/>
              <a:t> 148425550 « Laboratoire d’informatique de Grenoble » =&gt; </a:t>
            </a:r>
            <a:r>
              <a:rPr lang="fr-FR" dirty="0" err="1" smtClean="0">
                <a:solidFill>
                  <a:srgbClr val="00B050"/>
                </a:solidFill>
              </a:rPr>
              <a:t>IdRef</a:t>
            </a:r>
            <a:r>
              <a:rPr lang="fr-FR" dirty="0" smtClean="0">
                <a:solidFill>
                  <a:srgbClr val="00B050"/>
                </a:solidFill>
              </a:rPr>
              <a:t> OK</a:t>
            </a:r>
          </a:p>
          <a:p>
            <a:pPr>
              <a:buFontTx/>
              <a:buChar char="-"/>
            </a:pPr>
            <a:r>
              <a:rPr lang="fr-FR" dirty="0" smtClean="0"/>
              <a:t>Onglet 4 « Incarnation de la thèse » - « Laboratoire(s) de rattachement » : </a:t>
            </a:r>
            <a:r>
              <a:rPr lang="fr-FR" dirty="0" err="1" smtClean="0"/>
              <a:t>labTEL</a:t>
            </a:r>
            <a:r>
              <a:rPr lang="fr-FR" dirty="0" smtClean="0"/>
              <a:t> (</a:t>
            </a:r>
            <a:r>
              <a:rPr lang="fr-FR" dirty="0" err="1" smtClean="0"/>
              <a:t>AuréHAL</a:t>
            </a:r>
            <a:r>
              <a:rPr lang="fr-FR" dirty="0" smtClean="0"/>
              <a:t>) 24471 </a:t>
            </a:r>
            <a:r>
              <a:rPr lang="fr-FR" dirty="0"/>
              <a:t>« Laboratoire d’informatique de Grenoble </a:t>
            </a:r>
            <a:r>
              <a:rPr lang="fr-FR" dirty="0" smtClean="0"/>
              <a:t>», valable pour la période d’avant 2016 =&gt; </a:t>
            </a:r>
            <a:r>
              <a:rPr lang="fr-FR" dirty="0" err="1" smtClean="0">
                <a:solidFill>
                  <a:srgbClr val="FF0000"/>
                </a:solidFill>
              </a:rPr>
              <a:t>labTEL</a:t>
            </a:r>
            <a:r>
              <a:rPr lang="fr-FR" dirty="0" smtClean="0">
                <a:solidFill>
                  <a:srgbClr val="FF0000"/>
                </a:solidFill>
              </a:rPr>
              <a:t> NOK</a:t>
            </a:r>
          </a:p>
          <a:p>
            <a:pPr marL="0" indent="0"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b="1" dirty="0"/>
              <a:t>Procédure à suivre </a:t>
            </a:r>
            <a:r>
              <a:rPr lang="fr-FR" b="1" dirty="0" smtClean="0"/>
              <a:t>:</a:t>
            </a:r>
            <a:endParaRPr lang="fr-F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b="1" dirty="0" smtClean="0"/>
              <a:t>- Dans STAR, onglet 4 : je ne corrige rien </a:t>
            </a:r>
          </a:p>
          <a:p>
            <a:pPr marL="0" indent="0">
              <a:buNone/>
            </a:pPr>
            <a:r>
              <a:rPr lang="fr-FR" dirty="0" smtClean="0"/>
              <a:t>- Dans TEL : je remplace le </a:t>
            </a:r>
            <a:r>
              <a:rPr lang="fr-FR" dirty="0" err="1" smtClean="0"/>
              <a:t>labTEL</a:t>
            </a:r>
            <a:r>
              <a:rPr lang="fr-FR" dirty="0" smtClean="0"/>
              <a:t> 24471 par le </a:t>
            </a:r>
            <a:r>
              <a:rPr lang="fr-FR" dirty="0" err="1" smtClean="0"/>
              <a:t>labTEL</a:t>
            </a:r>
            <a:r>
              <a:rPr lang="fr-FR" dirty="0" smtClean="0"/>
              <a:t> 1041964 </a:t>
            </a:r>
            <a:r>
              <a:rPr lang="fr-FR" dirty="0"/>
              <a:t>« Laboratoire d’informatique de Grenoble </a:t>
            </a:r>
            <a:r>
              <a:rPr lang="fr-FR" dirty="0" smtClean="0"/>
              <a:t>», valable </a:t>
            </a:r>
            <a:r>
              <a:rPr lang="fr-FR" dirty="0"/>
              <a:t>pour la période </a:t>
            </a:r>
            <a:r>
              <a:rPr lang="fr-FR" dirty="0" smtClean="0"/>
              <a:t>2016-2019.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951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2986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6"/>
                </a:solidFill>
              </a:rPr>
              <a:t>Cas 2 : une affiliation </a:t>
            </a:r>
            <a:r>
              <a:rPr lang="fr-FR" dirty="0" err="1" smtClean="0">
                <a:solidFill>
                  <a:schemeClr val="accent6"/>
                </a:solidFill>
              </a:rPr>
              <a:t>AuréHAL</a:t>
            </a:r>
            <a:r>
              <a:rPr lang="fr-FR" dirty="0" smtClean="0">
                <a:solidFill>
                  <a:schemeClr val="accent6"/>
                </a:solidFill>
              </a:rPr>
              <a:t> et </a:t>
            </a:r>
            <a:r>
              <a:rPr lang="fr-FR" dirty="0" err="1" smtClean="0">
                <a:solidFill>
                  <a:schemeClr val="accent6"/>
                </a:solidFill>
              </a:rPr>
              <a:t>IdRef</a:t>
            </a:r>
            <a:r>
              <a:rPr lang="fr-FR" dirty="0" smtClean="0">
                <a:solidFill>
                  <a:schemeClr val="accent6"/>
                </a:solidFill>
              </a:rPr>
              <a:t> doit être corrigée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37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Procédure :</a:t>
            </a:r>
          </a:p>
          <a:p>
            <a:r>
              <a:rPr lang="fr-FR" dirty="0" smtClean="0"/>
              <a:t>Correction de l’affiliation </a:t>
            </a:r>
            <a:r>
              <a:rPr lang="fr-FR" dirty="0" err="1" smtClean="0"/>
              <a:t>AuréHAL</a:t>
            </a:r>
            <a:r>
              <a:rPr lang="fr-FR" dirty="0" smtClean="0"/>
              <a:t> à effectuer directement dans TEL.</a:t>
            </a:r>
          </a:p>
          <a:p>
            <a:endParaRPr lang="fr-FR" dirty="0" smtClean="0"/>
          </a:p>
          <a:p>
            <a:r>
              <a:rPr lang="fr-FR" b="1" dirty="0" smtClean="0"/>
              <a:t>Correction de l’affiliation </a:t>
            </a:r>
            <a:r>
              <a:rPr lang="fr-FR" b="1" dirty="0" err="1" smtClean="0"/>
              <a:t>IdRef</a:t>
            </a:r>
            <a:r>
              <a:rPr lang="fr-FR" b="1" dirty="0" smtClean="0"/>
              <a:t> à effectuer dans STAR (onglet 2 « Personnes et organismes liés » - « Partenaires de recherche »). 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691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149080"/>
            <a:ext cx="7772400" cy="161989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 err="1" smtClean="0">
                <a:solidFill>
                  <a:schemeClr val="bg2">
                    <a:lumMod val="50000"/>
                  </a:schemeClr>
                </a:solidFill>
              </a:rPr>
              <a:t>AuréhAL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 : un référentiel de hiérarchie de structures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7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1520" y="3933056"/>
            <a:ext cx="8435280" cy="2664296"/>
          </a:xfrm>
          <a:prstGeom prst="roundRect">
            <a:avLst/>
          </a:prstGeom>
          <a:solidFill>
            <a:schemeClr val="accent6">
              <a:alpha val="7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6"/>
                </a:solidFill>
              </a:rPr>
              <a:t>Cas 2 : exemple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74230"/>
            <a:ext cx="8229600" cy="568377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i="1" dirty="0" smtClean="0"/>
              <a:t>Soit une thèse préparée au sein de l’INRAE (organisme de recherche créé le 01/01/2020, qui remplace l’INRA) </a:t>
            </a:r>
            <a:r>
              <a:rPr lang="fr-FR" i="1" dirty="0"/>
              <a:t>et soutenue en 2020 </a:t>
            </a:r>
            <a:endParaRPr lang="fr-FR" i="1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Dans STAR, j’ai :</a:t>
            </a:r>
          </a:p>
          <a:p>
            <a:pPr>
              <a:buFontTx/>
              <a:buChar char="-"/>
            </a:pPr>
            <a:r>
              <a:rPr lang="fr-FR" dirty="0" smtClean="0"/>
              <a:t>Onglet 2 « Personnes et organismes liés » - « Partenaires de recherche » : </a:t>
            </a:r>
            <a:r>
              <a:rPr lang="fr-FR" dirty="0" err="1" smtClean="0"/>
              <a:t>IdRef</a:t>
            </a:r>
            <a:r>
              <a:rPr lang="fr-FR" dirty="0" smtClean="0"/>
              <a:t> 02638809X « INRA (1946-2019) » =&gt; </a:t>
            </a:r>
            <a:r>
              <a:rPr lang="fr-FR" dirty="0" err="1" smtClean="0">
                <a:solidFill>
                  <a:srgbClr val="FF0000"/>
                </a:solidFill>
              </a:rPr>
              <a:t>IdRef</a:t>
            </a:r>
            <a:r>
              <a:rPr lang="fr-FR" dirty="0" smtClean="0">
                <a:solidFill>
                  <a:srgbClr val="FF0000"/>
                </a:solidFill>
              </a:rPr>
              <a:t> NOK</a:t>
            </a:r>
          </a:p>
          <a:p>
            <a:pPr>
              <a:buFontTx/>
              <a:buChar char="-"/>
            </a:pPr>
            <a:r>
              <a:rPr lang="fr-FR" dirty="0" smtClean="0"/>
              <a:t>Onglet 4 « Incarnation de la thèse » - «</a:t>
            </a:r>
            <a:r>
              <a:rPr lang="fr-FR" dirty="0"/>
              <a:t> Laboratoire(s) de rattachement »</a:t>
            </a:r>
            <a:r>
              <a:rPr lang="fr-FR" dirty="0" smtClean="0"/>
              <a:t> : </a:t>
            </a:r>
            <a:r>
              <a:rPr lang="fr-FR" dirty="0" err="1" smtClean="0"/>
              <a:t>labTEL</a:t>
            </a:r>
            <a:r>
              <a:rPr lang="fr-FR" dirty="0" smtClean="0"/>
              <a:t> (</a:t>
            </a:r>
            <a:r>
              <a:rPr lang="fr-FR" dirty="0" err="1" smtClean="0"/>
              <a:t>AuréHAL</a:t>
            </a:r>
            <a:r>
              <a:rPr lang="fr-FR" dirty="0" smtClean="0"/>
              <a:t>) 92114 « INRA » =&gt; </a:t>
            </a:r>
            <a:r>
              <a:rPr lang="fr-FR" dirty="0" err="1" smtClean="0">
                <a:solidFill>
                  <a:srgbClr val="FF0000"/>
                </a:solidFill>
              </a:rPr>
              <a:t>labTEL</a:t>
            </a:r>
            <a:r>
              <a:rPr lang="fr-FR" dirty="0" smtClean="0">
                <a:solidFill>
                  <a:srgbClr val="FF0000"/>
                </a:solidFill>
              </a:rPr>
              <a:t> NOK</a:t>
            </a:r>
          </a:p>
          <a:p>
            <a:pPr marL="0" indent="0"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b="1" dirty="0" smtClean="0"/>
              <a:t>Procédure à suivre :</a:t>
            </a:r>
          </a:p>
          <a:p>
            <a:pPr marL="0" indent="0">
              <a:buNone/>
            </a:pPr>
            <a:r>
              <a:rPr lang="fr-FR" dirty="0" smtClean="0"/>
              <a:t>Dans STAR :</a:t>
            </a:r>
          </a:p>
          <a:p>
            <a:pPr>
              <a:buFontTx/>
              <a:buChar char="-"/>
            </a:pPr>
            <a:r>
              <a:rPr lang="fr-FR" dirty="0"/>
              <a:t>O</a:t>
            </a:r>
            <a:r>
              <a:rPr lang="fr-FR" dirty="0" smtClean="0"/>
              <a:t>nglet 2 : je remplace l’</a:t>
            </a:r>
            <a:r>
              <a:rPr lang="fr-FR" dirty="0" err="1" smtClean="0"/>
              <a:t>IdRef</a:t>
            </a:r>
            <a:r>
              <a:rPr lang="fr-FR" dirty="0" smtClean="0"/>
              <a:t> 02638809X erroné par l’</a:t>
            </a:r>
            <a:r>
              <a:rPr lang="fr-FR" dirty="0" err="1" smtClean="0"/>
              <a:t>IdRef</a:t>
            </a:r>
            <a:r>
              <a:rPr lang="fr-FR" dirty="0" smtClean="0"/>
              <a:t> 24064882X « INRAE »</a:t>
            </a:r>
          </a:p>
          <a:p>
            <a:pPr>
              <a:buFontTx/>
              <a:buChar char="-"/>
            </a:pPr>
            <a:r>
              <a:rPr lang="fr-FR" dirty="0" smtClean="0"/>
              <a:t>Onglet 4 : </a:t>
            </a:r>
            <a:r>
              <a:rPr lang="fr-FR" b="1" dirty="0" smtClean="0"/>
              <a:t>je ne corrige rien</a:t>
            </a:r>
          </a:p>
          <a:p>
            <a:pPr marL="0" indent="0">
              <a:buNone/>
            </a:pPr>
            <a:r>
              <a:rPr lang="fr-FR" dirty="0" smtClean="0"/>
              <a:t>Dans TEL : </a:t>
            </a:r>
            <a:r>
              <a:rPr lang="fr-FR" sz="3100" dirty="0" smtClean="0"/>
              <a:t>je </a:t>
            </a:r>
            <a:r>
              <a:rPr lang="fr-FR" sz="3100" dirty="0"/>
              <a:t>remplace le </a:t>
            </a:r>
            <a:r>
              <a:rPr lang="fr-FR" sz="3100" dirty="0" err="1"/>
              <a:t>labTEL</a:t>
            </a:r>
            <a:r>
              <a:rPr lang="fr-FR" sz="3100" dirty="0"/>
              <a:t> 92114 par le </a:t>
            </a:r>
            <a:r>
              <a:rPr lang="fr-FR" sz="3100" dirty="0" err="1"/>
              <a:t>labTEL</a:t>
            </a:r>
            <a:r>
              <a:rPr lang="fr-FR" sz="3100" dirty="0"/>
              <a:t> 1053312 « INRAE »</a:t>
            </a:r>
          </a:p>
        </p:txBody>
      </p:sp>
    </p:spTree>
    <p:extLst>
      <p:ext uri="{BB962C8B-B14F-4D97-AF65-F5344CB8AC3E}">
        <p14:creationId xmlns:p14="http://schemas.microsoft.com/office/powerpoint/2010/main" val="37240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6"/>
                </a:solidFill>
              </a:rPr>
              <a:t>Cas 2 : exemple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3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Onglet 2 « Personnes et organismes liés »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Devient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95736" y="1612513"/>
            <a:ext cx="5760720" cy="2211070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195736" y="4293096"/>
            <a:ext cx="5760720" cy="222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6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6"/>
                </a:solidFill>
              </a:rPr>
              <a:t>Cas 2 : exemple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980728"/>
            <a:ext cx="8229600" cy="5683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Onglet 4 « Incarnation de la thèse… »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=&gt; Ne pas corriger le laboratoire de rattachement : </a:t>
            </a:r>
            <a:r>
              <a:rPr lang="fr-FR" b="1" dirty="0" smtClean="0"/>
              <a:t>la correction s’effectue directement dans TEL</a:t>
            </a:r>
            <a:endParaRPr lang="fr-FR" b="1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691640" y="1556792"/>
            <a:ext cx="5760720" cy="330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1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2986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6"/>
                </a:solidFill>
              </a:rPr>
              <a:t>Cas 3 : une affiliation </a:t>
            </a:r>
            <a:r>
              <a:rPr lang="fr-FR" dirty="0" err="1" smtClean="0">
                <a:solidFill>
                  <a:schemeClr val="accent6"/>
                </a:solidFill>
              </a:rPr>
              <a:t>AuréHAL</a:t>
            </a:r>
            <a:r>
              <a:rPr lang="fr-FR" dirty="0" smtClean="0">
                <a:solidFill>
                  <a:schemeClr val="accent6"/>
                </a:solidFill>
              </a:rPr>
              <a:t> et </a:t>
            </a:r>
            <a:r>
              <a:rPr lang="fr-FR" dirty="0" err="1" smtClean="0">
                <a:solidFill>
                  <a:schemeClr val="accent6"/>
                </a:solidFill>
              </a:rPr>
              <a:t>IdRef</a:t>
            </a:r>
            <a:r>
              <a:rPr lang="fr-FR" dirty="0" smtClean="0">
                <a:solidFill>
                  <a:schemeClr val="accent6"/>
                </a:solidFill>
              </a:rPr>
              <a:t> doit être ajoutée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440"/>
            <a:ext cx="8229600" cy="5323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Procédure :</a:t>
            </a:r>
          </a:p>
          <a:p>
            <a:r>
              <a:rPr lang="fr-FR" dirty="0" smtClean="0"/>
              <a:t>Ajout de l’affiliation </a:t>
            </a:r>
            <a:r>
              <a:rPr lang="fr-FR" dirty="0" err="1" smtClean="0"/>
              <a:t>AuréHAL</a:t>
            </a:r>
            <a:r>
              <a:rPr lang="fr-FR" dirty="0" smtClean="0"/>
              <a:t> directement dans TEL</a:t>
            </a:r>
          </a:p>
          <a:p>
            <a:endParaRPr lang="fr-FR" dirty="0" smtClean="0"/>
          </a:p>
          <a:p>
            <a:r>
              <a:rPr lang="fr-FR" b="1" dirty="0" smtClean="0"/>
              <a:t>Ajout de l’affiliation </a:t>
            </a:r>
            <a:r>
              <a:rPr lang="fr-FR" b="1" dirty="0" err="1" smtClean="0"/>
              <a:t>IdRef</a:t>
            </a:r>
            <a:r>
              <a:rPr lang="fr-FR" b="1" dirty="0" smtClean="0"/>
              <a:t> correspondante dans STAR (onglet 2 « Personnes et organismes liés</a:t>
            </a:r>
            <a:r>
              <a:rPr lang="fr-FR" b="1" dirty="0"/>
              <a:t> » - « Partenaires de recherche »). </a:t>
            </a:r>
            <a:endParaRPr lang="fr-FR" b="1" dirty="0" smtClean="0"/>
          </a:p>
          <a:p>
            <a:pPr lvl="1"/>
            <a:r>
              <a:rPr lang="fr-FR" dirty="0" smtClean="0"/>
              <a:t>Si pas de notice </a:t>
            </a:r>
            <a:r>
              <a:rPr lang="fr-FR" dirty="0" err="1" smtClean="0"/>
              <a:t>IdRef</a:t>
            </a:r>
            <a:r>
              <a:rPr lang="fr-FR" dirty="0" smtClean="0"/>
              <a:t> pour la structure : ajout a minima d’une chaîne de caractères dans STAR.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55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1520" y="3933056"/>
            <a:ext cx="8435280" cy="2376264"/>
          </a:xfrm>
          <a:prstGeom prst="roundRect">
            <a:avLst/>
          </a:prstGeom>
          <a:solidFill>
            <a:schemeClr val="accent6">
              <a:alpha val="7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6"/>
                </a:solidFill>
              </a:rPr>
              <a:t>Cas 3 : exemple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377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i="1" dirty="0" smtClean="0"/>
              <a:t>Soit une thèse préparée au sein d’une équipe de recherche.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Dans STAR, j’ai :</a:t>
            </a:r>
          </a:p>
          <a:p>
            <a:pPr>
              <a:buFontTx/>
              <a:buChar char="-"/>
            </a:pPr>
            <a:r>
              <a:rPr lang="fr-FR" dirty="0" smtClean="0"/>
              <a:t>Onglet 2 « Personnes et organismes liés » </a:t>
            </a:r>
            <a:r>
              <a:rPr lang="fr-FR" dirty="0"/>
              <a:t>- « Partenaires de recherche »</a:t>
            </a:r>
            <a:r>
              <a:rPr lang="fr-FR" dirty="0" smtClean="0"/>
              <a:t> : institut de recherche signalé, avec son </a:t>
            </a:r>
            <a:r>
              <a:rPr lang="fr-FR" dirty="0" err="1" smtClean="0"/>
              <a:t>IdRef</a:t>
            </a:r>
            <a:r>
              <a:rPr lang="fr-FR" dirty="0" smtClean="0"/>
              <a:t>, mais pas l’équipe de recherche </a:t>
            </a:r>
          </a:p>
          <a:p>
            <a:pPr>
              <a:buFontTx/>
              <a:buChar char="-"/>
            </a:pPr>
            <a:r>
              <a:rPr lang="fr-FR" dirty="0" smtClean="0"/>
              <a:t>Onglet 4 « Incarnation de la thèse » </a:t>
            </a:r>
            <a:r>
              <a:rPr lang="fr-FR" dirty="0"/>
              <a:t>- « Laboratoire(s) de rattachement »</a:t>
            </a:r>
            <a:r>
              <a:rPr lang="fr-FR" dirty="0" smtClean="0"/>
              <a:t> : institut de recherche signalé, avec son </a:t>
            </a:r>
            <a:r>
              <a:rPr lang="fr-FR" dirty="0" err="1" smtClean="0"/>
              <a:t>labTEL</a:t>
            </a:r>
            <a:r>
              <a:rPr lang="fr-FR" dirty="0" smtClean="0"/>
              <a:t>, mais pas l’équipe de recherche</a:t>
            </a:r>
          </a:p>
          <a:p>
            <a:pPr marL="0" indent="0"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b="1" dirty="0"/>
              <a:t>Procédure à suivre </a:t>
            </a:r>
            <a:r>
              <a:rPr lang="fr-FR" b="1" dirty="0" smtClean="0"/>
              <a:t>:</a:t>
            </a:r>
          </a:p>
          <a:p>
            <a:pPr marL="0" indent="0">
              <a:buNone/>
            </a:pPr>
            <a:r>
              <a:rPr lang="fr-FR" dirty="0" smtClean="0"/>
              <a:t>Dans STAR :</a:t>
            </a:r>
          </a:p>
          <a:p>
            <a:pPr>
              <a:buFontTx/>
              <a:buChar char="-"/>
            </a:pPr>
            <a:r>
              <a:rPr lang="fr-FR" dirty="0" smtClean="0"/>
              <a:t>onglet 2 : j’ajoute l’équipe de recherche avec, si possible, un </a:t>
            </a:r>
            <a:r>
              <a:rPr lang="fr-FR" dirty="0" err="1" smtClean="0"/>
              <a:t>IdRef</a:t>
            </a:r>
            <a:r>
              <a:rPr lang="fr-FR" dirty="0" smtClean="0"/>
              <a:t> (sinon, j’ajoute seulement la chaîne de caractères)</a:t>
            </a:r>
          </a:p>
          <a:p>
            <a:pPr>
              <a:buFontTx/>
              <a:buChar char="-"/>
            </a:pPr>
            <a:r>
              <a:rPr lang="fr-FR" dirty="0" smtClean="0"/>
              <a:t>onglet 4 : </a:t>
            </a:r>
            <a:r>
              <a:rPr lang="fr-FR" b="1" dirty="0" smtClean="0"/>
              <a:t>je </a:t>
            </a:r>
            <a:r>
              <a:rPr lang="fr-FR" b="1" dirty="0" smtClean="0"/>
              <a:t>n’ajoute rien</a:t>
            </a:r>
            <a:endParaRPr lang="fr-FR" b="1" dirty="0" smtClean="0"/>
          </a:p>
          <a:p>
            <a:pPr marL="0" indent="0">
              <a:buNone/>
            </a:pPr>
            <a:r>
              <a:rPr lang="fr-FR" dirty="0" smtClean="0"/>
              <a:t>Dans TEL : j’ajoute l’affiliation </a:t>
            </a:r>
            <a:r>
              <a:rPr lang="fr-FR" dirty="0" err="1" smtClean="0"/>
              <a:t>AuréHAL</a:t>
            </a:r>
            <a:r>
              <a:rPr lang="fr-FR" dirty="0" smtClean="0"/>
              <a:t> à l’équipe de recherche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2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6"/>
                </a:solidFill>
              </a:rPr>
              <a:t>Cas 3 : exemple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377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dirty="0" smtClean="0"/>
              <a:t>Onglet 2 « Personnes et organismes liés »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=&gt; Ajouter l’équipe de recherche sous forme d’une chaîne de caractères car collectivité absente dans </a:t>
            </a:r>
            <a:r>
              <a:rPr lang="fr-FR" dirty="0" err="1" smtClean="0"/>
              <a:t>IdRef</a:t>
            </a:r>
            <a:r>
              <a:rPr lang="fr-FR" dirty="0" smtClean="0"/>
              <a:t>.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16" y="1556792"/>
            <a:ext cx="7668344" cy="366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9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6"/>
                </a:solidFill>
              </a:rPr>
              <a:t>Cas 3 : exemple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3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Onglet 4 « Incarnation de la thèse… »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=&gt; Ne pas ajouter l’équipe de recherche : </a:t>
            </a:r>
            <a:r>
              <a:rPr lang="fr-FR" b="1" dirty="0" smtClean="0"/>
              <a:t>l’ajout s’effectue directement dans TEL</a:t>
            </a:r>
            <a:endParaRPr lang="fr-FR" b="1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2395537"/>
            <a:ext cx="75057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5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6"/>
                </a:solidFill>
              </a:rPr>
              <a:t>Comment intervenir dans TEL ?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3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Mon établissement a un portail HAL : </a:t>
            </a:r>
          </a:p>
          <a:p>
            <a:r>
              <a:rPr lang="fr-FR" dirty="0" smtClean="0"/>
              <a:t>mon établissement a des identifiants pour se connecter à HAL/TEL</a:t>
            </a:r>
          </a:p>
          <a:p>
            <a:r>
              <a:rPr lang="fr-FR" b="1" dirty="0" smtClean="0"/>
              <a:t>je contacte mon gestionnaire HAL </a:t>
            </a:r>
            <a:r>
              <a:rPr lang="fr-FR" dirty="0" smtClean="0"/>
              <a:t>pour effectuer la correction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Mon établissement n’a pas de portail HAL : </a:t>
            </a:r>
          </a:p>
          <a:p>
            <a:r>
              <a:rPr lang="fr-FR" dirty="0" smtClean="0"/>
              <a:t>je contacte l’</a:t>
            </a:r>
            <a:r>
              <a:rPr lang="fr-FR" dirty="0" err="1" smtClean="0"/>
              <a:t>Abes</a:t>
            </a:r>
            <a:r>
              <a:rPr lang="fr-FR" dirty="0"/>
              <a:t> sur le guichet : </a:t>
            </a:r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stp.abes.fr/node/3?origine=STAR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413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6"/>
                </a:solidFill>
              </a:rPr>
              <a:t>Rôle du CCSD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3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Le CCSD administre HAL/TEL. C’est lui qu’il faut contacter pour :</a:t>
            </a:r>
          </a:p>
          <a:p>
            <a:r>
              <a:rPr lang="fr-FR" dirty="0"/>
              <a:t>m</a:t>
            </a:r>
            <a:r>
              <a:rPr lang="fr-FR" dirty="0" smtClean="0"/>
              <a:t>ettre en place un portail HAL (payant)</a:t>
            </a:r>
          </a:p>
          <a:p>
            <a:r>
              <a:rPr lang="fr-FR" dirty="0"/>
              <a:t>o</a:t>
            </a:r>
            <a:r>
              <a:rPr lang="fr-FR" dirty="0" smtClean="0"/>
              <a:t>btenir des identifiants de connexion à HAL/TEL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Le CCSD énonce les consignes de signalement dans HAL, TEL et </a:t>
            </a:r>
            <a:r>
              <a:rPr lang="fr-FR" dirty="0" err="1" smtClean="0"/>
              <a:t>AuréHAL</a:t>
            </a:r>
            <a:r>
              <a:rPr lang="fr-F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886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6"/>
                </a:solidFill>
              </a:rPr>
              <a:t>Rôle de l’</a:t>
            </a:r>
            <a:r>
              <a:rPr lang="fr-FR" dirty="0" err="1" smtClean="0">
                <a:solidFill>
                  <a:schemeClr val="accent6"/>
                </a:solidFill>
              </a:rPr>
              <a:t>Abes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373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 smtClean="0"/>
              <a:t>L’</a:t>
            </a:r>
            <a:r>
              <a:rPr lang="fr-FR" dirty="0" err="1" smtClean="0"/>
              <a:t>Abes</a:t>
            </a:r>
            <a:r>
              <a:rPr lang="fr-FR" dirty="0" smtClean="0"/>
              <a:t> administre STAR et dispose d’identifiants HAL pour gérer les dépôts de thèses effectués par STAR dans TEL.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L’</a:t>
            </a:r>
            <a:r>
              <a:rPr lang="fr-FR" dirty="0" err="1" smtClean="0"/>
              <a:t>Abes</a:t>
            </a:r>
            <a:r>
              <a:rPr lang="fr-FR" dirty="0" smtClean="0"/>
              <a:t> :</a:t>
            </a:r>
          </a:p>
          <a:p>
            <a:r>
              <a:rPr lang="fr-FR" b="1" dirty="0"/>
              <a:t>i</a:t>
            </a:r>
            <a:r>
              <a:rPr lang="fr-FR" b="1" dirty="0" smtClean="0"/>
              <a:t>ntervient pour ajouter ou modifier l’affiliation </a:t>
            </a:r>
            <a:r>
              <a:rPr lang="fr-FR" b="1" dirty="0" err="1" smtClean="0"/>
              <a:t>AuréHAL</a:t>
            </a:r>
            <a:r>
              <a:rPr lang="fr-FR" b="1" dirty="0" smtClean="0"/>
              <a:t> </a:t>
            </a:r>
            <a:r>
              <a:rPr lang="fr-FR" dirty="0" smtClean="0"/>
              <a:t>présente </a:t>
            </a:r>
            <a:r>
              <a:rPr lang="fr-FR" b="1" dirty="0" smtClean="0"/>
              <a:t>sur une fiche de thèse </a:t>
            </a:r>
            <a:r>
              <a:rPr lang="fr-FR" dirty="0" smtClean="0"/>
              <a:t>TEL (</a:t>
            </a:r>
            <a:r>
              <a:rPr lang="fr-FR" i="1" dirty="0" smtClean="0"/>
              <a:t>si l’établissement ne peut pas le faire lui-même</a:t>
            </a:r>
            <a:r>
              <a:rPr lang="fr-FR" dirty="0" smtClean="0"/>
              <a:t>) ;</a:t>
            </a:r>
          </a:p>
          <a:p>
            <a:r>
              <a:rPr lang="fr-FR" dirty="0" smtClean="0"/>
              <a:t>ne fournit pas d’identifiants HAL ;</a:t>
            </a:r>
          </a:p>
          <a:p>
            <a:r>
              <a:rPr lang="fr-FR" dirty="0"/>
              <a:t>n</a:t>
            </a:r>
            <a:r>
              <a:rPr lang="fr-FR" dirty="0" smtClean="0"/>
              <a:t>e crée pas de structures dans </a:t>
            </a:r>
            <a:r>
              <a:rPr lang="fr-FR" dirty="0" err="1" smtClean="0"/>
              <a:t>AuréHAL</a:t>
            </a:r>
            <a:r>
              <a:rPr lang="fr-F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77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13672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err="1" smtClean="0">
                <a:solidFill>
                  <a:schemeClr val="bg2">
                    <a:lumMod val="50000"/>
                  </a:schemeClr>
                </a:solidFill>
              </a:rPr>
              <a:t>AuréHAL</a:t>
            </a:r>
            <a:endParaRPr lang="fr-FR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8424936" cy="5040560"/>
          </a:xfrm>
        </p:spPr>
        <p:txBody>
          <a:bodyPr>
            <a:normAutofit fontScale="85000" lnSpcReduction="10000"/>
          </a:bodyPr>
          <a:lstStyle/>
          <a:p>
            <a:r>
              <a:rPr lang="fr-FR" dirty="0" err="1" smtClean="0"/>
              <a:t>AuréHAL</a:t>
            </a:r>
            <a:r>
              <a:rPr lang="fr-FR" dirty="0" smtClean="0"/>
              <a:t> = Accès Unifié aux Référentiels </a:t>
            </a:r>
            <a:r>
              <a:rPr lang="fr-FR" dirty="0" smtClean="0"/>
              <a:t>HAL</a:t>
            </a:r>
          </a:p>
          <a:p>
            <a:pPr lvl="1"/>
            <a:r>
              <a:rPr lang="fr-FR" dirty="0" smtClean="0"/>
              <a:t>Outil du CCSD (CNRS)</a:t>
            </a:r>
          </a:p>
          <a:p>
            <a:pPr lvl="1"/>
            <a:r>
              <a:rPr lang="fr-FR" dirty="0" smtClean="0"/>
              <a:t>Référentiel utilisé dans l’archive ouverte HAL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Il existe plusieurs référentiels HAL, notamment un référentiel « Auteurs » et un référentiel « Structures </a:t>
            </a:r>
            <a:r>
              <a:rPr lang="fr-FR" dirty="0" smtClean="0"/>
              <a:t>»</a:t>
            </a:r>
          </a:p>
          <a:p>
            <a:endParaRPr lang="fr-FR" dirty="0"/>
          </a:p>
          <a:p>
            <a:r>
              <a:rPr lang="fr-FR" b="1" dirty="0" err="1" smtClean="0">
                <a:solidFill>
                  <a:srgbClr val="FF0000"/>
                </a:solidFill>
              </a:rPr>
              <a:t>AuréHAL</a:t>
            </a:r>
            <a:r>
              <a:rPr lang="fr-FR" b="1" dirty="0" smtClean="0">
                <a:solidFill>
                  <a:srgbClr val="FF0000"/>
                </a:solidFill>
              </a:rPr>
              <a:t> n’est pas un outil de l’</a:t>
            </a:r>
            <a:r>
              <a:rPr lang="fr-FR" b="1" dirty="0" err="1" smtClean="0">
                <a:solidFill>
                  <a:srgbClr val="FF0000"/>
                </a:solidFill>
              </a:rPr>
              <a:t>Abes</a:t>
            </a:r>
            <a:r>
              <a:rPr lang="fr-FR" b="1" dirty="0" smtClean="0">
                <a:solidFill>
                  <a:srgbClr val="FF0000"/>
                </a:solidFill>
              </a:rPr>
              <a:t> : pour toutes questions concernant l’utilisation d’</a:t>
            </a:r>
            <a:r>
              <a:rPr lang="fr-FR" b="1" dirty="0" err="1" smtClean="0">
                <a:solidFill>
                  <a:srgbClr val="FF0000"/>
                </a:solidFill>
              </a:rPr>
              <a:t>AuréHAL</a:t>
            </a:r>
            <a:r>
              <a:rPr lang="fr-FR" b="1" dirty="0" smtClean="0">
                <a:solidFill>
                  <a:srgbClr val="FF0000"/>
                </a:solidFill>
              </a:rPr>
              <a:t> et pour les consignes relatives à la saisie des structures et auteurs dans HAL, adressez-vous au CCSD. </a:t>
            </a:r>
            <a:endParaRPr lang="fr-FR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3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Récapitulatif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23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Récapitulatif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85000" lnSpcReduction="10000"/>
          </a:bodyPr>
          <a:lstStyle/>
          <a:p>
            <a:r>
              <a:rPr lang="fr-FR" b="1" dirty="0" smtClean="0"/>
              <a:t>STAR envoie une seule fois les affiliations </a:t>
            </a:r>
            <a:r>
              <a:rPr lang="fr-FR" b="1" dirty="0" err="1" smtClean="0"/>
              <a:t>AuréHAL</a:t>
            </a:r>
            <a:r>
              <a:rPr lang="fr-FR" b="1" dirty="0" smtClean="0"/>
              <a:t> dans TEL </a:t>
            </a:r>
            <a:r>
              <a:rPr lang="fr-FR" dirty="0" smtClean="0"/>
              <a:t>: au moment de la première validation de la thèse.</a:t>
            </a:r>
          </a:p>
          <a:p>
            <a:r>
              <a:rPr lang="fr-FR" b="1" dirty="0" smtClean="0"/>
              <a:t>STAR ne peut plus mettre à jour ou ajouter une affiliation </a:t>
            </a:r>
            <a:r>
              <a:rPr lang="fr-FR" b="1" dirty="0" err="1" smtClean="0"/>
              <a:t>AuréHAL</a:t>
            </a:r>
            <a:r>
              <a:rPr lang="fr-FR" b="1" dirty="0" smtClean="0"/>
              <a:t> dans TEL </a:t>
            </a:r>
            <a:r>
              <a:rPr lang="fr-FR" dirty="0" smtClean="0"/>
              <a:t>après ce premier envoi.</a:t>
            </a:r>
          </a:p>
          <a:p>
            <a:r>
              <a:rPr lang="fr-FR" dirty="0" smtClean="0"/>
              <a:t>Pour mettre à jour une affiliation </a:t>
            </a:r>
            <a:r>
              <a:rPr lang="fr-FR" dirty="0" err="1" smtClean="0"/>
              <a:t>AuréHAL</a:t>
            </a:r>
            <a:r>
              <a:rPr lang="fr-FR" dirty="0" smtClean="0"/>
              <a:t>, il faut </a:t>
            </a:r>
            <a:r>
              <a:rPr lang="fr-FR" b="1" dirty="0" smtClean="0"/>
              <a:t>le faire directement dans TEL</a:t>
            </a:r>
            <a:r>
              <a:rPr lang="fr-FR" dirty="0" smtClean="0"/>
              <a:t>.</a:t>
            </a:r>
          </a:p>
          <a:p>
            <a:r>
              <a:rPr lang="fr-FR" dirty="0" smtClean="0"/>
              <a:t>Si la correction concerne aussi les affiliations </a:t>
            </a:r>
            <a:r>
              <a:rPr lang="fr-FR" b="1" dirty="0" err="1" smtClean="0"/>
              <a:t>IdRef</a:t>
            </a:r>
            <a:r>
              <a:rPr lang="fr-FR" dirty="0" smtClean="0"/>
              <a:t>, il faut </a:t>
            </a:r>
            <a:r>
              <a:rPr lang="fr-FR" b="1" dirty="0" smtClean="0"/>
              <a:t>également la saisir dans STAR</a:t>
            </a:r>
            <a:r>
              <a:rPr lang="fr-FR" dirty="0" smtClean="0"/>
              <a:t>.</a:t>
            </a:r>
          </a:p>
          <a:p>
            <a:r>
              <a:rPr lang="fr-FR" dirty="0" smtClean="0"/>
              <a:t>En cas d’ajout d’une affiliation : il faut ajouter l’affiliation </a:t>
            </a:r>
            <a:r>
              <a:rPr lang="fr-FR" dirty="0" err="1" smtClean="0"/>
              <a:t>AuréHAL</a:t>
            </a:r>
            <a:r>
              <a:rPr lang="fr-FR" dirty="0" smtClean="0"/>
              <a:t> directement dans TEL, et ajouter une affiliation </a:t>
            </a:r>
            <a:r>
              <a:rPr lang="fr-FR" dirty="0" err="1" smtClean="0"/>
              <a:t>IdRef</a:t>
            </a:r>
            <a:r>
              <a:rPr lang="fr-FR" dirty="0" smtClean="0"/>
              <a:t> (ou juste une chaîne de caractères) dans STAR.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453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46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4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6399"/>
            <a:ext cx="9144000" cy="646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5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Récapitulatif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La protection des affiliations protège les chantiers de correction en masse des affiliations effectués dans HAL/TEL.</a:t>
            </a:r>
          </a:p>
          <a:p>
            <a:r>
              <a:rPr lang="fr-FR" dirty="0" smtClean="0"/>
              <a:t>Les corrections et ajouts d’affiliations à effectuer manuellement dans TEL et STAR le sont à la demande des labos, des équipes de recherche ou des auteurs : </a:t>
            </a:r>
            <a:r>
              <a:rPr lang="fr-FR" b="1" dirty="0" smtClean="0"/>
              <a:t>leur nombre reste limité =&gt; la double saisie TEL/STAR devrait être gérable</a:t>
            </a:r>
            <a:endParaRPr lang="fr-FR" b="1" dirty="0"/>
          </a:p>
          <a:p>
            <a:r>
              <a:rPr lang="fr-FR" b="1" dirty="0" smtClean="0">
                <a:solidFill>
                  <a:srgbClr val="FF0000"/>
                </a:solidFill>
              </a:rPr>
              <a:t>STAR continue de mettre à jour toutes les autres métadonnées de TEL.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3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Documents utiles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/>
          </a:bodyPr>
          <a:lstStyle/>
          <a:p>
            <a:r>
              <a:rPr lang="fr-FR" dirty="0" smtClean="0"/>
              <a:t>Les exports </a:t>
            </a:r>
            <a:r>
              <a:rPr lang="fr-FR" dirty="0"/>
              <a:t>STAR vers TEL : </a:t>
            </a:r>
            <a:r>
              <a:rPr lang="fr-FR" dirty="0">
                <a:hlinkClick r:id="rId2"/>
              </a:rPr>
              <a:t>http://</a:t>
            </a:r>
            <a:r>
              <a:rPr lang="fr-FR" dirty="0" smtClean="0">
                <a:hlinkClick r:id="rId2"/>
              </a:rPr>
              <a:t>documentation.abes.fr/aidetheses/index.html#tel_pastel</a:t>
            </a:r>
            <a:r>
              <a:rPr lang="fr-FR" dirty="0" smtClean="0"/>
              <a:t> </a:t>
            </a:r>
          </a:p>
          <a:p>
            <a:r>
              <a:rPr lang="fr-FR" dirty="0" smtClean="0"/>
              <a:t>Gérer les structures dans </a:t>
            </a:r>
            <a:r>
              <a:rPr lang="fr-FR" dirty="0" err="1" smtClean="0"/>
              <a:t>AuréHAL</a:t>
            </a:r>
            <a:r>
              <a:rPr lang="fr-FR" dirty="0"/>
              <a:t> : </a:t>
            </a:r>
            <a:r>
              <a:rPr lang="fr-FR" dirty="0">
                <a:hlinkClick r:id="rId3"/>
              </a:rPr>
              <a:t>https://doc.archives-ouvertes.fr/etre-le-referent-d-une-structure-de-recherche</a:t>
            </a:r>
            <a:r>
              <a:rPr lang="fr-FR" smtClean="0">
                <a:hlinkClick r:id="rId3"/>
              </a:rPr>
              <a:t>/</a:t>
            </a:r>
            <a:r>
              <a:rPr lang="fr-FR" smtClean="0"/>
              <a:t>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1083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Des questions ?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9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13672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bg2">
                    <a:lumMod val="50000"/>
                  </a:schemeClr>
                </a:solidFill>
              </a:rPr>
              <a:t>Le référentiel </a:t>
            </a:r>
            <a:r>
              <a:rPr lang="fr-FR" sz="3600" dirty="0" smtClean="0">
                <a:solidFill>
                  <a:schemeClr val="bg2">
                    <a:lumMod val="50000"/>
                  </a:schemeClr>
                </a:solidFill>
              </a:rPr>
              <a:t>Auteurs </a:t>
            </a:r>
            <a:r>
              <a:rPr lang="fr-FR" sz="3600" dirty="0" err="1" smtClean="0">
                <a:solidFill>
                  <a:schemeClr val="bg2">
                    <a:lumMod val="50000"/>
                  </a:schemeClr>
                </a:solidFill>
              </a:rPr>
              <a:t>AuréHAL</a:t>
            </a:r>
            <a:endParaRPr lang="fr-FR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44824"/>
            <a:ext cx="8424936" cy="4809133"/>
          </a:xfrm>
        </p:spPr>
        <p:txBody>
          <a:bodyPr>
            <a:normAutofit/>
          </a:bodyPr>
          <a:lstStyle/>
          <a:p>
            <a:r>
              <a:rPr lang="fr-FR" dirty="0" smtClean="0"/>
              <a:t>Référentiel « Auteurs » = référentiel des </a:t>
            </a:r>
            <a:r>
              <a:rPr lang="fr-FR" b="1" dirty="0" smtClean="0"/>
              <a:t>autorités « personnes » </a:t>
            </a:r>
            <a:r>
              <a:rPr lang="fr-FR" dirty="0" smtClean="0"/>
              <a:t>utilisées dans HAL </a:t>
            </a:r>
          </a:p>
          <a:p>
            <a:pPr lvl="1"/>
            <a:r>
              <a:rPr lang="fr-FR" dirty="0" smtClean="0"/>
              <a:t>une personne = 1 </a:t>
            </a:r>
            <a:r>
              <a:rPr lang="fr-FR" dirty="0" err="1" smtClean="0"/>
              <a:t>IdHAL</a:t>
            </a:r>
            <a:r>
              <a:rPr lang="fr-FR" dirty="0"/>
              <a:t> </a:t>
            </a:r>
            <a:r>
              <a:rPr lang="fr-FR" i="1" dirty="0" smtClean="0"/>
              <a:t>(mais il </a:t>
            </a:r>
            <a:r>
              <a:rPr lang="fr-FR" i="1" dirty="0"/>
              <a:t>y a des doublons)</a:t>
            </a:r>
            <a:endParaRPr lang="fr-FR" i="1" dirty="0" smtClean="0"/>
          </a:p>
          <a:p>
            <a:pPr lvl="1"/>
            <a:r>
              <a:rPr lang="fr-FR" dirty="0" smtClean="0"/>
              <a:t>équivalent d’</a:t>
            </a:r>
            <a:r>
              <a:rPr lang="fr-FR" dirty="0" err="1" smtClean="0"/>
              <a:t>IdRef</a:t>
            </a:r>
            <a:endParaRPr lang="fr-FR" dirty="0"/>
          </a:p>
          <a:p>
            <a:pPr lvl="1"/>
            <a:r>
              <a:rPr lang="fr-FR" b="1" dirty="0" smtClean="0"/>
              <a:t>1 </a:t>
            </a:r>
            <a:r>
              <a:rPr lang="fr-FR" b="1" dirty="0" err="1" smtClean="0"/>
              <a:t>IdHAL</a:t>
            </a:r>
            <a:r>
              <a:rPr lang="fr-FR" b="1" dirty="0" smtClean="0"/>
              <a:t> = 1 </a:t>
            </a:r>
            <a:r>
              <a:rPr lang="fr-FR" b="1" dirty="0" err="1" smtClean="0"/>
              <a:t>IdRef</a:t>
            </a:r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189043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13672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bg2">
                    <a:lumMod val="50000"/>
                  </a:schemeClr>
                </a:solidFill>
              </a:rPr>
              <a:t>Le référentiel de structures </a:t>
            </a:r>
            <a:r>
              <a:rPr lang="fr-FR" sz="3600" dirty="0" err="1" smtClean="0">
                <a:solidFill>
                  <a:schemeClr val="bg2">
                    <a:lumMod val="50000"/>
                  </a:schemeClr>
                </a:solidFill>
              </a:rPr>
              <a:t>AuréHAL</a:t>
            </a:r>
            <a:endParaRPr lang="fr-FR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424936" cy="5760640"/>
          </a:xfrm>
        </p:spPr>
        <p:txBody>
          <a:bodyPr>
            <a:normAutofit/>
          </a:bodyPr>
          <a:lstStyle/>
          <a:p>
            <a:r>
              <a:rPr lang="fr-FR" dirty="0"/>
              <a:t>R</a:t>
            </a:r>
            <a:r>
              <a:rPr lang="fr-FR" dirty="0" smtClean="0"/>
              <a:t>éférentiel </a:t>
            </a:r>
            <a:r>
              <a:rPr lang="fr-FR" dirty="0"/>
              <a:t>« Structures » </a:t>
            </a:r>
            <a:r>
              <a:rPr lang="fr-FR" dirty="0" smtClean="0"/>
              <a:t>= référentiel </a:t>
            </a:r>
            <a:r>
              <a:rPr lang="fr-FR" dirty="0"/>
              <a:t>des </a:t>
            </a:r>
            <a:r>
              <a:rPr lang="fr-FR" b="1" dirty="0"/>
              <a:t>autorités « collectivités » </a:t>
            </a:r>
            <a:r>
              <a:rPr lang="fr-FR" dirty="0"/>
              <a:t>utilisées dans </a:t>
            </a:r>
            <a:r>
              <a:rPr lang="fr-FR" dirty="0" smtClean="0"/>
              <a:t>HAL.</a:t>
            </a:r>
          </a:p>
          <a:p>
            <a:pPr lvl="1"/>
            <a:r>
              <a:rPr lang="fr-FR" dirty="0" smtClean="0"/>
              <a:t>référentiel de </a:t>
            </a:r>
            <a:r>
              <a:rPr lang="fr-FR" b="1" dirty="0" smtClean="0"/>
              <a:t>hiérarchies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structures hiérarchisées entre elles :</a:t>
            </a:r>
            <a:br>
              <a:rPr lang="fr-FR" dirty="0" smtClean="0"/>
            </a:br>
            <a:r>
              <a:rPr lang="fr-FR" sz="2400" dirty="0" smtClean="0"/>
              <a:t>les laboratoires et les équipes de recherches sont affiliées à une structure de rattachement (université, </a:t>
            </a:r>
            <a:r>
              <a:rPr lang="fr-FR" sz="2400" dirty="0" err="1" smtClean="0"/>
              <a:t>ComUE</a:t>
            </a:r>
            <a:r>
              <a:rPr lang="fr-FR" sz="2400" dirty="0" smtClean="0"/>
              <a:t>, regroupement expérimental).</a:t>
            </a:r>
          </a:p>
          <a:p>
            <a:pPr lvl="1"/>
            <a:r>
              <a:rPr lang="fr-FR" dirty="0" smtClean="0"/>
              <a:t>Si la structure de rattachement change, il faut dans </a:t>
            </a:r>
            <a:r>
              <a:rPr lang="fr-FR" dirty="0" err="1" smtClean="0"/>
              <a:t>AuréHAL</a:t>
            </a:r>
            <a:r>
              <a:rPr lang="fr-FR" dirty="0" smtClean="0"/>
              <a:t> :</a:t>
            </a:r>
          </a:p>
          <a:p>
            <a:pPr lvl="2"/>
            <a:r>
              <a:rPr lang="fr-FR" dirty="0" smtClean="0"/>
              <a:t>clore toutes les structures rattachées à la structure qui a disparu ou changé</a:t>
            </a:r>
          </a:p>
          <a:p>
            <a:pPr lvl="2"/>
            <a:r>
              <a:rPr lang="fr-FR" dirty="0" smtClean="0"/>
              <a:t>recréer toutes ces structures en les faisant dépendre cette fois de la nouvelle structure de rattachement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28884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13672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bg2">
                    <a:lumMod val="50000"/>
                  </a:schemeClr>
                </a:solidFill>
              </a:rPr>
              <a:t>Exemple</a:t>
            </a:r>
            <a:endParaRPr lang="fr-FR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424936" cy="5760640"/>
          </a:xfrm>
        </p:spPr>
        <p:txBody>
          <a:bodyPr>
            <a:normAutofit/>
          </a:bodyPr>
          <a:lstStyle/>
          <a:p>
            <a:r>
              <a:rPr lang="fr-FR" dirty="0" smtClean="0"/>
              <a:t>Laboratoire Informatique de Grenoble rattaché à l’Université Grenoble Alpes (université fusionnée) = structure </a:t>
            </a:r>
            <a:r>
              <a:rPr lang="fr-FR" dirty="0" err="1" smtClean="0"/>
              <a:t>AuréHAL</a:t>
            </a:r>
            <a:r>
              <a:rPr lang="fr-FR" dirty="0" smtClean="0"/>
              <a:t> n°24471</a:t>
            </a:r>
          </a:p>
          <a:p>
            <a:pPr lvl="1"/>
            <a:r>
              <a:rPr lang="fr-FR" dirty="0" smtClean="0"/>
              <a:t>La structure de rattachement change le 01/01/2016</a:t>
            </a:r>
          </a:p>
          <a:p>
            <a:r>
              <a:rPr lang="fr-FR" dirty="0" smtClean="0"/>
              <a:t>Laboratoire Informatique de Grenoble rattaché à l’Université Grenoble Alpes (</a:t>
            </a:r>
            <a:r>
              <a:rPr lang="fr-FR" dirty="0" err="1" smtClean="0"/>
              <a:t>ComUE</a:t>
            </a:r>
            <a:r>
              <a:rPr lang="fr-FR" dirty="0" smtClean="0"/>
              <a:t>) = structure </a:t>
            </a:r>
            <a:r>
              <a:rPr lang="fr-FR" dirty="0" err="1" smtClean="0"/>
              <a:t>AuréHAL</a:t>
            </a:r>
            <a:r>
              <a:rPr lang="fr-FR" dirty="0" smtClean="0"/>
              <a:t> n°1041964</a:t>
            </a:r>
          </a:p>
          <a:p>
            <a:pPr lvl="1"/>
            <a:r>
              <a:rPr lang="fr-FR" dirty="0" smtClean="0"/>
              <a:t>La structure de rattachement change le 01/01/2020</a:t>
            </a:r>
          </a:p>
          <a:p>
            <a:r>
              <a:rPr lang="fr-FR" dirty="0"/>
              <a:t>Laboratoire Informatique de </a:t>
            </a:r>
            <a:r>
              <a:rPr lang="fr-FR" dirty="0" smtClean="0"/>
              <a:t>Grenoble </a:t>
            </a:r>
            <a:r>
              <a:rPr lang="fr-FR" dirty="0"/>
              <a:t>rattaché à l’Université Grenoble Alpes </a:t>
            </a:r>
            <a:r>
              <a:rPr lang="fr-FR" dirty="0" smtClean="0"/>
              <a:t>(regroupement expérimental) </a:t>
            </a:r>
            <a:r>
              <a:rPr lang="fr-FR" dirty="0"/>
              <a:t>= structure </a:t>
            </a:r>
            <a:r>
              <a:rPr lang="fr-FR" dirty="0" err="1"/>
              <a:t>AuréHAL</a:t>
            </a:r>
            <a:r>
              <a:rPr lang="fr-FR" dirty="0"/>
              <a:t> </a:t>
            </a:r>
            <a:r>
              <a:rPr lang="fr-FR" dirty="0" smtClean="0"/>
              <a:t>n°1043301</a:t>
            </a:r>
            <a:endParaRPr lang="fr-FR" dirty="0"/>
          </a:p>
          <a:p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65304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13672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bg2">
                    <a:lumMod val="50000"/>
                  </a:schemeClr>
                </a:solidFill>
              </a:rPr>
              <a:t>Exemple (suite)</a:t>
            </a:r>
            <a:endParaRPr lang="fr-FR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424936" cy="5760640"/>
          </a:xfrm>
        </p:spPr>
        <p:txBody>
          <a:bodyPr>
            <a:normAutofit/>
          </a:bodyPr>
          <a:lstStyle/>
          <a:p>
            <a:r>
              <a:rPr lang="fr-FR" dirty="0" smtClean="0"/>
              <a:t>Dans </a:t>
            </a:r>
            <a:r>
              <a:rPr lang="fr-FR" dirty="0" err="1" smtClean="0"/>
              <a:t>AuréHAL</a:t>
            </a:r>
            <a:r>
              <a:rPr lang="fr-FR" dirty="0" smtClean="0"/>
              <a:t> :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Les structures </a:t>
            </a:r>
            <a:r>
              <a:rPr lang="fr-FR" dirty="0" smtClean="0">
                <a:solidFill>
                  <a:srgbClr val="FFC000"/>
                </a:solidFill>
              </a:rPr>
              <a:t>en jaune </a:t>
            </a:r>
            <a:r>
              <a:rPr lang="fr-FR" dirty="0" smtClean="0"/>
              <a:t>= « closes » : </a:t>
            </a:r>
          </a:p>
          <a:p>
            <a:pPr lvl="1"/>
            <a:r>
              <a:rPr lang="fr-FR" dirty="0" smtClean="0"/>
              <a:t>peuvent toujours être utilisées pour des documents publiés pendant leur période de validité.</a:t>
            </a:r>
          </a:p>
          <a:p>
            <a:r>
              <a:rPr lang="fr-FR" dirty="0" smtClean="0"/>
              <a:t>La structure 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en vert </a:t>
            </a:r>
            <a:r>
              <a:rPr lang="fr-FR" dirty="0" smtClean="0"/>
              <a:t>= </a:t>
            </a:r>
            <a:r>
              <a:rPr lang="fr-FR" dirty="0"/>
              <a:t>« valable </a:t>
            </a:r>
            <a:r>
              <a:rPr lang="fr-FR" dirty="0" smtClean="0"/>
              <a:t>» :</a:t>
            </a:r>
          </a:p>
          <a:p>
            <a:pPr lvl="1"/>
            <a:r>
              <a:rPr lang="fr-FR" dirty="0" smtClean="0"/>
              <a:t>pour les publications actuelles.</a:t>
            </a:r>
          </a:p>
          <a:p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9144000" cy="223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5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13672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bg2">
                    <a:lumMod val="50000"/>
                  </a:schemeClr>
                </a:solidFill>
              </a:rPr>
              <a:t>Différence par rapport à </a:t>
            </a:r>
            <a:r>
              <a:rPr lang="fr-FR" sz="3600" dirty="0" err="1" smtClean="0">
                <a:solidFill>
                  <a:schemeClr val="bg2">
                    <a:lumMod val="50000"/>
                  </a:schemeClr>
                </a:solidFill>
              </a:rPr>
              <a:t>IdRef</a:t>
            </a:r>
            <a:endParaRPr lang="fr-FR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5760640"/>
          </a:xfrm>
        </p:spPr>
        <p:txBody>
          <a:bodyPr>
            <a:normAutofit/>
          </a:bodyPr>
          <a:lstStyle/>
          <a:p>
            <a:r>
              <a:rPr lang="fr-FR" dirty="0" smtClean="0"/>
              <a:t>Dans </a:t>
            </a:r>
            <a:r>
              <a:rPr lang="fr-FR" dirty="0" err="1" smtClean="0"/>
              <a:t>IdRef</a:t>
            </a:r>
            <a:r>
              <a:rPr lang="fr-FR" dirty="0" smtClean="0"/>
              <a:t>, on ne recrée pas les collectivités « subordonnées » lorsque la collectivité de rattachement change.</a:t>
            </a:r>
          </a:p>
          <a:p>
            <a:pPr lvl="1"/>
            <a:r>
              <a:rPr lang="fr-FR" dirty="0" smtClean="0"/>
              <a:t>Les changements de tutelle sont indiqués dans la notice d’autorité de la collectivité subordonnée.</a:t>
            </a:r>
          </a:p>
          <a:p>
            <a:r>
              <a:rPr lang="fr-FR" dirty="0" smtClean="0"/>
              <a:t>1 collectivité dans </a:t>
            </a:r>
            <a:r>
              <a:rPr lang="fr-FR" dirty="0" err="1" smtClean="0"/>
              <a:t>IdRef</a:t>
            </a:r>
            <a:r>
              <a:rPr lang="fr-FR" dirty="0" smtClean="0"/>
              <a:t> = plusieurs structures dans </a:t>
            </a:r>
            <a:r>
              <a:rPr lang="fr-FR" dirty="0" err="1" smtClean="0"/>
              <a:t>AuréHAL</a:t>
            </a:r>
            <a:endParaRPr lang="fr-FR" dirty="0" smtClean="0"/>
          </a:p>
          <a:p>
            <a:pPr lvl="1"/>
            <a:r>
              <a:rPr lang="fr-FR" dirty="0" smtClean="0"/>
              <a:t>Pour le LIG : 1 </a:t>
            </a:r>
            <a:r>
              <a:rPr lang="fr-FR" dirty="0" err="1" smtClean="0"/>
              <a:t>IdRef</a:t>
            </a:r>
            <a:r>
              <a:rPr lang="fr-FR" dirty="0"/>
              <a:t> (148425550) </a:t>
            </a:r>
            <a:r>
              <a:rPr lang="fr-FR" dirty="0" smtClean="0"/>
              <a:t>= 3 </a:t>
            </a:r>
            <a:r>
              <a:rPr lang="fr-FR" dirty="0" err="1" smtClean="0"/>
              <a:t>labTEL</a:t>
            </a:r>
            <a:r>
              <a:rPr lang="fr-FR" dirty="0" smtClean="0"/>
              <a:t> (24471, 1041964 et 1043301)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63684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ormation PPT" ma:contentTypeID="0x010100505AF35FDCA54D2FA379F261E520FD37003BA607584A07684089D0538041E4120804070802004495013D04E6D140B0554904C0AFA86A" ma:contentTypeVersion="56" ma:contentTypeDescription="" ma:contentTypeScope="" ma:versionID="ee6573ae29e63882e8fc7a1f52b2cdb9">
  <xsd:schema xmlns:xsd="http://www.w3.org/2001/XMLSchema" xmlns:xs="http://www.w3.org/2001/XMLSchema" xmlns:p="http://schemas.microsoft.com/office/2006/metadata/properties" xmlns:ns2="9cb235b8-7541-4a6e-b886-1bf4192805bd" xmlns:ns3="http://schemas.microsoft.com/sharepoint/v3/fields" xmlns:ns4="$ListId:Supports3;" targetNamespace="http://schemas.microsoft.com/office/2006/metadata/properties" ma:root="true" ma:fieldsID="be68f22019bc0fb3972a860bc9284567" ns2:_="" ns3:_="" ns4:_="">
    <xsd:import namespace="9cb235b8-7541-4a6e-b886-1bf4192805bd"/>
    <xsd:import namespace="http://schemas.microsoft.com/sharepoint/v3/fields"/>
    <xsd:import namespace="$ListId:Supports3;"/>
    <xsd:element name="properties">
      <xsd:complexType>
        <xsd:sequence>
          <xsd:element name="documentManagement">
            <xsd:complexType>
              <xsd:all>
                <xsd:element ref="ns2:Structure" minOccurs="0"/>
                <xsd:element ref="ns2:TRI" minOccurs="0"/>
                <xsd:element ref="ns2:Type_x0020_de_x0020_document_x0020_standard" minOccurs="0"/>
                <xsd:element ref="ns2:Etat_x0020_du_x0020_document" minOccurs="0"/>
                <xsd:element ref="ns2:Année" minOccurs="0"/>
                <xsd:element ref="ns3:_DCDateCreated" minOccurs="0"/>
                <xsd:element ref="ns2:Tags" minOccurs="0"/>
                <xsd:element ref="ns2:Lieu_x0020_de_x0020_la_x0020_formation" minOccurs="0"/>
                <xsd:element ref="ns2:N_x00b0__x0020_session" minOccurs="0"/>
                <xsd:element ref="ns4:Exaged_DocName" minOccurs="0"/>
                <xsd:element ref="ns2:Nom_x0020_de_x0020_la_x0020_form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b235b8-7541-4a6e-b886-1bf4192805bd" elementFormDefault="qualified">
    <xsd:import namespace="http://schemas.microsoft.com/office/2006/documentManagement/types"/>
    <xsd:import namespace="http://schemas.microsoft.com/office/infopath/2007/PartnerControls"/>
    <xsd:element name="Structure" ma:index="2" nillable="true" ma:displayName="Structure émettrice" ma:default="ABES" ma:format="Dropdown" ma:indexed="true" ma:internalName="Structure">
      <xsd:simpleType>
        <xsd:restriction base="dms:Choice">
          <xsd:enumeration value="AAF"/>
          <xsd:enumeration value="ABES"/>
          <xsd:enumeration value="ADBU"/>
          <xsd:enumeration value="AMUE"/>
          <xsd:enumeration value="AN"/>
          <xsd:enumeration value="ANR"/>
          <xsd:enumeration value="BNF"/>
          <xsd:enumeration value="CERL"/>
          <xsd:enumeration value="CNRS"/>
          <xsd:enumeration value="CNRS-DIST"/>
          <xsd:enumeration value="Couperin"/>
          <xsd:enumeration value="Cellule budgétaire"/>
          <xsd:enumeration value="Cellule Communication"/>
          <xsd:enumeration value="Cellule Qualité"/>
          <xsd:enumeration value="CINES"/>
          <xsd:enumeration value="CRFCB"/>
          <xsd:enumeration value="CTLes"/>
          <xsd:enumeration value="DART"/>
          <xsd:enumeration value="DEP"/>
          <xsd:enumeration value="Direction"/>
          <xsd:enumeration value="DSG"/>
          <xsd:enumeration value="DSG - PACT"/>
          <xsd:enumeration value="DSG - Finances"/>
          <xsd:enumeration value="DSG - RH"/>
          <xsd:enumeration value="DSG - Secrétariat"/>
          <xsd:enumeration value="Dept ADELE"/>
          <xsd:enumeration value="DSI"/>
          <xsd:enumeration value="DSI - P2I"/>
          <xsd:enumeration value="DSI - PEM"/>
          <xsd:enumeration value="DSI - PSD"/>
          <xsd:enumeration value="DSI - PSIR"/>
          <xsd:enumeration value="DSIN - SSGI"/>
          <xsd:enumeration value="DSR"/>
          <xsd:enumeration value="DSR - Méta"/>
          <xsd:enumeration value="DSR - PFD"/>
          <xsd:enumeration value="DSR - PGC"/>
          <xsd:enumeration value="DSR - PGR"/>
          <xsd:enumeration value="DSR - PIT"/>
          <xsd:enumeration value="GT-Calames"/>
          <xsd:enumeration value="GT-EAD"/>
          <xsd:enumeration value="FILL"/>
          <xsd:enumeration value="INIST"/>
          <xsd:enumeration value="ISSN"/>
          <xsd:enumeration value="LIRM"/>
          <xsd:enumeration value="MCC"/>
          <xsd:enumeration value="MESR"/>
          <xsd:enumeration value="Mission évaluation"/>
          <xsd:enumeration value="Mission Normalisation"/>
          <xsd:enumeration value="Mission PEB"/>
          <xsd:enumeration value="Missions Projets Européens"/>
          <xsd:enumeration value="Mission Ressources Electroniques"/>
          <xsd:enumeration value="Mission Rétroconversion"/>
          <xsd:enumeration value="Mission SGB mutualisé"/>
          <xsd:enumeration value="Mission Sudoc PS"/>
          <xsd:enumeration value="Mission Thèses"/>
          <xsd:enumeration value="OCLC"/>
          <xsd:enumeration value="Réseau Calames"/>
          <xsd:enumeration value="Réseau Sudoc"/>
          <xsd:enumeration value="Réseau Sudoc-PS"/>
          <xsd:enumeration value="Réseau thèses"/>
          <xsd:enumeration value="RNSR"/>
          <xsd:enumeration value="SIAF"/>
          <xsd:enumeration value="Autre"/>
        </xsd:restriction>
      </xsd:simpleType>
    </xsd:element>
    <xsd:element name="TRI" ma:index="3" nillable="true" ma:displayName="Trigramme" ma:default="A renseigner" ma:format="Dropdown" ma:internalName="TRI">
      <xsd:simpleType>
        <xsd:restriction base="dms:Choice">
          <xsd:enumeration value="A renseigner"/>
          <xsd:enumeration value="ACT"/>
          <xsd:enumeration value="AFE"/>
          <xsd:enumeration value="AHE"/>
          <xsd:enumeration value="AJL"/>
          <xsd:enumeration value="ALM"/>
          <xsd:enumeration value="ALP"/>
          <xsd:enumeration value="AMZ"/>
          <xsd:enumeration value="BBR"/>
          <xsd:enumeration value="BCS"/>
          <xsd:enumeration value="BEB"/>
          <xsd:enumeration value="BDE"/>
          <xsd:enumeration value="BML"/>
          <xsd:enumeration value="BTS"/>
          <xsd:enumeration value="CAD"/>
          <xsd:enumeration value="CBD"/>
          <xsd:enumeration value="CCI"/>
          <xsd:enumeration value="CDT"/>
          <xsd:enumeration value="CFY"/>
          <xsd:enumeration value="CLY"/>
          <xsd:enumeration value="CMC"/>
          <xsd:enumeration value="COU"/>
          <xsd:enumeration value="CPD"/>
          <xsd:enumeration value="CST"/>
          <xsd:enumeration value="DAN"/>
          <xsd:enumeration value="DBZ"/>
          <xsd:enumeration value="DED"/>
          <xsd:enumeration value="DOO"/>
          <xsd:enumeration value="DRY"/>
          <xsd:enumeration value="DSA"/>
          <xsd:enumeration value="DST"/>
          <xsd:enumeration value="ECU"/>
          <xsd:enumeration value="ECT"/>
          <xsd:enumeration value="EHR"/>
          <xsd:enumeration value="ELS"/>
          <xsd:enumeration value="EMS"/>
          <xsd:enumeration value="ENO"/>
          <xsd:enumeration value="ERM"/>
          <xsd:enumeration value="FBE"/>
          <xsd:enumeration value="FBT"/>
          <xsd:enumeration value="FCR"/>
          <xsd:enumeration value="FBR"/>
          <xsd:enumeration value="FML"/>
          <xsd:enumeration value="FPX"/>
          <xsd:enumeration value="FRF"/>
          <xsd:enumeration value="GLT"/>
          <xsd:enumeration value="HLE"/>
          <xsd:enumeration value="HST"/>
          <xsd:enumeration value="IAN"/>
          <xsd:enumeration value="ILU"/>
          <xsd:enumeration value="IMN"/>
          <xsd:enumeration value="IMR"/>
          <xsd:enumeration value="JBN"/>
          <xsd:enumeration value="JCE"/>
          <xsd:enumeration value="JFH"/>
          <xsd:enumeration value="JFZ"/>
          <xsd:enumeration value="JGT"/>
          <xsd:enumeration value="JHN"/>
          <xsd:enumeration value="JKN"/>
          <xsd:enumeration value="JLR"/>
          <xsd:enumeration value="JLP"/>
          <xsd:enumeration value="JMF"/>
          <xsd:enumeration value="JML"/>
          <xsd:enumeration value="JNO"/>
          <xsd:enumeration value="JPA"/>
          <xsd:enumeration value="JVK"/>
          <xsd:enumeration value="KGX"/>
          <xsd:enumeration value="KMI"/>
          <xsd:enumeration value="LBL"/>
          <xsd:enumeration value="LBT"/>
          <xsd:enumeration value="LJZ"/>
          <xsd:enumeration value="LNA"/>
          <xsd:enumeration value="LPL"/>
          <xsd:enumeration value="MBA"/>
          <xsd:enumeration value="MBN"/>
          <xsd:enumeration value="MBT"/>
          <xsd:enumeration value="MCN"/>
          <xsd:enumeration value="MCO"/>
          <xsd:enumeration value="MCR"/>
          <xsd:enumeration value="MCS"/>
          <xsd:enumeration value="MEN"/>
          <xsd:enumeration value="MGD"/>
          <xsd:enumeration value="MGT"/>
          <xsd:enumeration value="MGX"/>
          <xsd:enumeration value="MJN"/>
          <xsd:enumeration value="MLD"/>
          <xsd:enumeration value="MLP"/>
          <xsd:enumeration value="MPD"/>
          <xsd:enumeration value="MPN"/>
          <xsd:enumeration value="MPR"/>
          <xsd:enumeration value="MPT"/>
          <xsd:enumeration value="MRX"/>
          <xsd:enumeration value="MSO"/>
          <xsd:enumeration value="MSR"/>
          <xsd:enumeration value="MTE"/>
          <xsd:enumeration value="MYG"/>
          <xsd:enumeration value="NBD"/>
          <xsd:enumeration value="NBT"/>
          <xsd:enumeration value="OCN"/>
          <xsd:enumeration value="OKI"/>
          <xsd:enumeration value="OMZ"/>
          <xsd:enumeration value="ORX"/>
          <xsd:enumeration value="PDZ"/>
          <xsd:enumeration value="PFK"/>
          <xsd:enumeration value="PLP"/>
          <xsd:enumeration value="PMA"/>
          <xsd:enumeration value="PMI"/>
          <xsd:enumeration value="PML"/>
          <xsd:enumeration value="PPN"/>
          <xsd:enumeration value="PPO"/>
          <xsd:enumeration value="PPS"/>
          <xsd:enumeration value="RBD"/>
          <xsd:enumeration value="RJD"/>
          <xsd:enumeration value="ROA"/>
          <xsd:enumeration value="RPA"/>
          <xsd:enumeration value="RPT"/>
          <xsd:enumeration value="SBL"/>
          <xsd:enumeration value="SDT"/>
          <xsd:enumeration value="SGT"/>
          <xsd:enumeration value="SGY"/>
          <xsd:enumeration value="SLM"/>
          <xsd:enumeration value="SNX"/>
          <xsd:enumeration value="SPE"/>
          <xsd:enumeration value="SPR"/>
          <xsd:enumeration value="SRY"/>
          <xsd:enumeration value="SSI"/>
          <xsd:enumeration value="TCN"/>
          <xsd:enumeration value="TDN"/>
          <xsd:enumeration value="TFU"/>
          <xsd:enumeration value="TMX"/>
          <xsd:enumeration value="VGO"/>
          <xsd:enumeration value="VSA"/>
          <xsd:enumeration value="YBN"/>
          <xsd:enumeration value="YDD"/>
          <xsd:enumeration value="YNS"/>
        </xsd:restriction>
      </xsd:simpleType>
    </xsd:element>
    <xsd:element name="Type_x0020_de_x0020_document_x0020_standard" ma:index="4" nillable="true" ma:displayName="Type de document" ma:default="A renseigner" ma:format="Dropdown" ma:internalName="Type_x0020_de_x0020_document_x0020_standard">
      <xsd:simpleType>
        <xsd:restriction base="dms:Choice">
          <xsd:enumeration value="A renseigner"/>
          <xsd:enumeration value="Acte d'engagement"/>
          <xsd:enumeration value="Affichette porte"/>
          <xsd:enumeration value="Annexe"/>
          <xsd:enumeration value="Annexe 2"/>
          <xsd:enumeration value="Annuaire"/>
          <xsd:enumeration value="Avenant"/>
          <xsd:enumeration value="Avenant au marché"/>
          <xsd:enumeration value="BE"/>
          <xsd:enumeration value="Besoins fonctionnels"/>
          <xsd:enumeration value="Bon de livraison"/>
          <xsd:enumeration value="Brochure commerciale"/>
          <xsd:enumeration value="CCAP"/>
          <xsd:enumeration value="CCTP"/>
          <xsd:enumeration value="Chevalet"/>
          <xsd:enumeration value="Chrono"/>
          <xsd:enumeration value="Compte-rendu réunion"/>
          <xsd:enumeration value="Convention"/>
          <xsd:enumeration value="Courrier"/>
          <xsd:enumeration value="DC 1"/>
          <xsd:enumeration value="DC 2"/>
          <xsd:enumeration value="Déclaration"/>
          <xsd:enumeration value="Demande de précisions"/>
          <xsd:enumeration value="Devis"/>
          <xsd:enumeration value="Diaporama Formation"/>
          <xsd:enumeration value="Documentation fonctionnelle"/>
          <xsd:enumeration value="Documentation technique"/>
          <xsd:enumeration value="Dossier de candidature"/>
          <xsd:enumeration value="Dossier d'exploitation"/>
          <xsd:enumeration value="Dossier de spécifications"/>
          <xsd:enumeration value="Dossier de recette"/>
          <xsd:enumeration value="Enquête"/>
          <xsd:enumeration value="Etiquette"/>
          <xsd:enumeration value="Etude"/>
          <xsd:enumeration value="Fiche application"/>
          <xsd:enumeration value="Fiche formateur"/>
          <xsd:enumeration value="Fiche projet"/>
          <xsd:enumeration value="Licence"/>
          <xsd:enumeration value="Manuel"/>
          <xsd:enumeration value="Norme"/>
          <xsd:enumeration value="Note"/>
          <xsd:enumeration value="Notification"/>
          <xsd:enumeration value="Notification rejet"/>
          <xsd:enumeration value="Ordre du jour réunion"/>
          <xsd:enumeration value="Organigramme"/>
          <xsd:enumeration value="Ouverture de plis"/>
          <xsd:enumeration value="Plan de formation"/>
          <xsd:enumeration value="Plan de communication"/>
          <xsd:enumeration value="Plaquette - brochure"/>
          <xsd:enumeration value="Présentation - Communication"/>
          <xsd:enumeration value="Procédure"/>
          <xsd:enumeration value="Programme (formation)"/>
          <xsd:enumeration value="Prospective"/>
          <xsd:enumeration value="Rapport"/>
          <xsd:enumeration value="Rapport d'activité"/>
          <xsd:enumeration value="Rapport de présentation"/>
          <xsd:enumeration value="Reconduction"/>
          <xsd:enumeration value="Revue application"/>
          <xsd:enumeration value="Specs développement"/>
          <xsd:enumeration value="Support"/>
          <xsd:enumeration value="Tableau de bord"/>
          <xsd:enumeration value="Tableau de suivi"/>
          <xsd:enumeration value="TP Formation"/>
          <xsd:enumeration value="TP jeu1"/>
          <xsd:enumeration value="TP jeu2"/>
          <xsd:enumeration value="TP jeu3"/>
          <xsd:enumeration value="Tp jeu corsé"/>
          <xsd:enumeration value="Autre"/>
        </xsd:restriction>
      </xsd:simpleType>
    </xsd:element>
    <xsd:element name="Etat_x0020_du_x0020_document" ma:index="5" nillable="true" ma:displayName="Etat du document" ma:format="Dropdown" ma:internalName="Etat_x0020_du_x0020_document">
      <xsd:simpleType>
        <xsd:restriction base="dms:Choice">
          <xsd:enumeration value="Brouillon"/>
          <xsd:enumeration value="Document de travail"/>
          <xsd:enumeration value="Document préparatoire"/>
          <xsd:enumeration value="A valider"/>
          <xsd:enumeration value="Validé"/>
          <xsd:enumeration value="Diffusé"/>
          <xsd:enumeration value="Applicable"/>
          <xsd:enumeration value="En cours de publication"/>
          <xsd:enumeration value="Prêt à publier"/>
          <xsd:enumeration value="Publié"/>
          <xsd:enumeration value="Périmé"/>
          <xsd:enumeration value="Version finale à conserver"/>
        </xsd:restriction>
      </xsd:simpleType>
    </xsd:element>
    <xsd:element name="Année" ma:index="6" nillable="true" ma:displayName="Année" ma:default="A renseigner" ma:format="Dropdown" ma:internalName="Ann_x00e9_e">
      <xsd:simpleType>
        <xsd:restriction base="dms:Choice">
          <xsd:enumeration value="A renseigner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</xsd:restriction>
      </xsd:simpleType>
    </xsd:element>
    <xsd:element name="Tags" ma:index="10" nillable="true" ma:displayName="Tags" ma:internalName="Tags">
      <xsd:simpleType>
        <xsd:restriction base="dms:Text">
          <xsd:maxLength value="255"/>
        </xsd:restriction>
      </xsd:simpleType>
    </xsd:element>
    <xsd:element name="Lieu_x0020_de_x0020_la_x0020_formation" ma:index="11" nillable="true" ma:displayName="Lieu de la formation" ma:default="A renseigner" ma:format="Dropdown" ma:internalName="Lieu_x0020_de_x0020_la_x0020_formation">
      <xsd:simpleType>
        <xsd:restriction base="dms:Choice">
          <xsd:enumeration value="A renseigner"/>
          <xsd:enumeration value="Montpellier"/>
          <xsd:enumeration value="Paris"/>
        </xsd:restriction>
      </xsd:simpleType>
    </xsd:element>
    <xsd:element name="N_x00b0__x0020_session" ma:index="12" nillable="true" ma:displayName="N° session" ma:internalName="N_x00B0__x0020_session" ma:readOnly="false">
      <xsd:simpleType>
        <xsd:restriction base="dms:Text">
          <xsd:maxLength value="250"/>
        </xsd:restriction>
      </xsd:simpleType>
    </xsd:element>
    <xsd:element name="Nom_x0020_de_x0020_la_x0020_formation" ma:index="20" nillable="true" ma:displayName="Liste des formations" ma:default="A renseigner" ma:format="Dropdown" ma:internalName="Nom_x0020_de_x0020_la_x0020_formation">
      <xsd:simpleType>
        <xsd:restriction base="dms:Choice">
          <xsd:enumeration value="A renseigner"/>
          <xsd:enumeration value="Calames"/>
          <xsd:enumeration value="Collègues"/>
          <xsd:enumeration value="Coordi"/>
          <xsd:enumeration value="Coraut"/>
          <xsd:enumeration value="Immersion"/>
          <xsd:enumeration value="INIT"/>
          <xsd:enumeration value="Moodle"/>
          <xsd:enumeration value="RespCR"/>
          <xsd:enumeration value="STAR"/>
          <xsd:enumeration value="SUPEB"/>
          <xsd:enumeration value="WebDewey"/>
          <xsd:enumeration value="Webstats"/>
          <xsd:enumeration value="WinIBW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7" nillable="true" ma:displayName="Date de création" ma:default="[today]" ma:description="Date à laquelle la ressource a été créée" ma:format="DateOnly" ma:internalName="_DCDateCrea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$ListId:Supports3;" elementFormDefault="qualified">
    <xsd:import namespace="http://schemas.microsoft.com/office/2006/documentManagement/types"/>
    <xsd:import namespace="http://schemas.microsoft.com/office/infopath/2007/PartnerControls"/>
    <xsd:element name="Exaged_DocName" ma:index="14" nillable="true" ma:displayName="Nom du document" ma:hidden="true" ma:internalName="Exaged_Doc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Type de contenu"/>
        <xsd:element ref="dc:title" minOccurs="0" maxOccurs="1" ma:index="1" ma:displayName="Titre"/>
        <xsd:element ref="dc:subject" minOccurs="0" maxOccurs="1"/>
        <xsd:element ref="dc:description" minOccurs="0" maxOccurs="1" ma:index="8" ma:displayName="Commentaires"/>
        <xsd:element name="keywords" minOccurs="0" maxOccurs="1" type="xsd:string" ma:index="9" ma:displayName="Mots clé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eu_x0020_de_x0020_la_x0020_formation xmlns="9cb235b8-7541-4a6e-b886-1bf4192805bd">A renseigner</Lieu_x0020_de_x0020_la_x0020_formation>
    <Exaged_DocName xmlns="$ListId:Supports3;" xsi:nil="true"/>
    <Etat_x0020_du_x0020_document xmlns="9cb235b8-7541-4a6e-b886-1bf4192805bd">Document de travail</Etat_x0020_du_x0020_document>
    <Nom_x0020_de_x0020_la_x0020_formation xmlns="9cb235b8-7541-4a6e-b886-1bf4192805bd">A renseigner</Nom_x0020_de_x0020_la_x0020_formation>
    <TRI xmlns="9cb235b8-7541-4a6e-b886-1bf4192805bd">MRX</TRI>
    <Tags xmlns="9cb235b8-7541-4a6e-b886-1bf4192805bd" xsi:nil="true"/>
    <Structure xmlns="9cb235b8-7541-4a6e-b886-1bf4192805bd">ABES</Structure>
    <Type_x0020_de_x0020_document_x0020_standard xmlns="9cb235b8-7541-4a6e-b886-1bf4192805bd">Diaporama Formation</Type_x0020_de_x0020_document_x0020_standard>
    <Année xmlns="9cb235b8-7541-4a6e-b886-1bf4192805bd">2021</Année>
    <N_x00b0__x0020_session xmlns="9cb235b8-7541-4a6e-b886-1bf4192805bd" xsi:nil="true"/>
    <_DCDateCreated xmlns="http://schemas.microsoft.com/sharepoint/v3/fields">2021-04-20T00:00:00+02:00</_DCDateCreate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41BB28-C574-47E5-9B19-AA308C1356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b235b8-7541-4a6e-b886-1bf4192805bd"/>
    <ds:schemaRef ds:uri="http://schemas.microsoft.com/sharepoint/v3/fields"/>
    <ds:schemaRef ds:uri="$ListId:Supports3;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D3DA22-16E7-418E-A1F2-1C90A5F308B5}">
  <ds:schemaRefs>
    <ds:schemaRef ds:uri="http://schemas.microsoft.com/office/2006/documentManagement/types"/>
    <ds:schemaRef ds:uri="http://schemas.microsoft.com/sharepoint/v3/fields"/>
    <ds:schemaRef ds:uri="$ListId:Supports3;"/>
    <ds:schemaRef ds:uri="http://purl.org/dc/elements/1.1/"/>
    <ds:schemaRef ds:uri="http://schemas.microsoft.com/office/2006/metadata/properties"/>
    <ds:schemaRef ds:uri="9cb235b8-7541-4a6e-b886-1bf4192805bd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33C7513-14A8-4550-AEDA-C4E9602D4A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1688</Words>
  <Application>Microsoft Office PowerPoint</Application>
  <PresentationFormat>Affichage à l'écran (4:3)</PresentationFormat>
  <Paragraphs>281</Paragraphs>
  <Slides>46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49" baseType="lpstr">
      <vt:lpstr>Arial</vt:lpstr>
      <vt:lpstr>Calibri</vt:lpstr>
      <vt:lpstr>Thème Office</vt:lpstr>
      <vt:lpstr>Présentation PowerPoint</vt:lpstr>
      <vt:lpstr>plan</vt:lpstr>
      <vt:lpstr>AuréhAL : un référentiel de hiérarchie de structures</vt:lpstr>
      <vt:lpstr>AuréHAL</vt:lpstr>
      <vt:lpstr>Le référentiel Auteurs AuréHAL</vt:lpstr>
      <vt:lpstr>Le référentiel de structures AuréHAL</vt:lpstr>
      <vt:lpstr>Exemple</vt:lpstr>
      <vt:lpstr>Exemple (suite)</vt:lpstr>
      <vt:lpstr>Différence par rapport à IdRef</vt:lpstr>
      <vt:lpstr>Exemple dans la notice IdRef 148425550</vt:lpstr>
      <vt:lpstr>Nota Bene</vt:lpstr>
      <vt:lpstr>STAR et AuréHAL</vt:lpstr>
      <vt:lpstr>Le LabTEL, une nécessité pour diffuser sur TEL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protection des affiliations AuréHAL dans TEL</vt:lpstr>
      <vt:lpstr>Solution 1 : mettre à jour les affiliations dans STAR ?</vt:lpstr>
      <vt:lpstr>Solution 2 : mettre en place des programmes d’alignement automatiques entre STAR et AuréHAL ?</vt:lpstr>
      <vt:lpstr>Solution 3 : mettre en place des correspondances entre IdRef et AuréHAL</vt:lpstr>
      <vt:lpstr>Et de manière générale</vt:lpstr>
      <vt:lpstr>Solution du CCSD : protéger les affiliations TEL</vt:lpstr>
      <vt:lpstr>Avantages et inconvénients</vt:lpstr>
      <vt:lpstr>Procédure pour saisir et mettre à jour des affiliations dans STAR et TEL</vt:lpstr>
      <vt:lpstr>Cas 1 : une affiliation AuréHAL doit être corrigée</vt:lpstr>
      <vt:lpstr>Cas 1 : exemple</vt:lpstr>
      <vt:lpstr>Cas 2 : une affiliation AuréHAL et IdRef doit être corrigée</vt:lpstr>
      <vt:lpstr>Cas 2 : exemple</vt:lpstr>
      <vt:lpstr>Cas 2 : exemple</vt:lpstr>
      <vt:lpstr>Cas 2 : exemple</vt:lpstr>
      <vt:lpstr>Cas 3 : une affiliation AuréHAL et IdRef doit être ajoutée</vt:lpstr>
      <vt:lpstr>Cas 3 : exemple</vt:lpstr>
      <vt:lpstr>Cas 3 : exemple</vt:lpstr>
      <vt:lpstr>Cas 3 : exemple</vt:lpstr>
      <vt:lpstr>Comment intervenir dans TEL ?</vt:lpstr>
      <vt:lpstr>Rôle du CCSD</vt:lpstr>
      <vt:lpstr>Rôle de l’Abes</vt:lpstr>
      <vt:lpstr>Récapitulatif</vt:lpstr>
      <vt:lpstr>Récapitulatif</vt:lpstr>
      <vt:lpstr>Présentation PowerPoint</vt:lpstr>
      <vt:lpstr>Présentation PowerPoint</vt:lpstr>
      <vt:lpstr>Récapitulatif</vt:lpstr>
      <vt:lpstr>Documents utiles</vt:lpstr>
      <vt:lpstr>Des questions ?</vt:lpstr>
    </vt:vector>
  </TitlesOfParts>
  <Company>ABES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Protection des affiliations AuréHAL pour les thèses</dc:title>
  <dc:creator>Olivier Kosinski</dc:creator>
  <cp:keywords>thèses, TEL, affiliation AuréHAL</cp:keywords>
  <dc:description/>
  <cp:lastModifiedBy>Maïté Roux</cp:lastModifiedBy>
  <cp:revision>126</cp:revision>
  <dcterms:created xsi:type="dcterms:W3CDTF">2014-12-08T14:08:59Z</dcterms:created>
  <dcterms:modified xsi:type="dcterms:W3CDTF">2021-05-06T08:35:27Z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0x010100505AF35FDCA54D2FA379F261E520FD37003BA607584A07684089D0538041E4120804070802004495013D04E6D140B0554904C0AFA86A</vt:lpwstr>
  </property>
</Properties>
</file>