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30.jpg" ContentType="image/pn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53"/>
  </p:notesMasterIdLst>
  <p:handoutMasterIdLst>
    <p:handoutMasterId r:id="rId54"/>
  </p:handoutMasterIdLst>
  <p:sldIdLst>
    <p:sldId id="316" r:id="rId6"/>
    <p:sldId id="278" r:id="rId7"/>
    <p:sldId id="324" r:id="rId8"/>
    <p:sldId id="281" r:id="rId9"/>
    <p:sldId id="326" r:id="rId10"/>
    <p:sldId id="304" r:id="rId11"/>
    <p:sldId id="282" r:id="rId12"/>
    <p:sldId id="317" r:id="rId13"/>
    <p:sldId id="299" r:id="rId14"/>
    <p:sldId id="322" r:id="rId15"/>
    <p:sldId id="314" r:id="rId16"/>
    <p:sldId id="305" r:id="rId17"/>
    <p:sldId id="325" r:id="rId18"/>
    <p:sldId id="289" r:id="rId19"/>
    <p:sldId id="301" r:id="rId20"/>
    <p:sldId id="302" r:id="rId21"/>
    <p:sldId id="306" r:id="rId22"/>
    <p:sldId id="288" r:id="rId23"/>
    <p:sldId id="307" r:id="rId24"/>
    <p:sldId id="285" r:id="rId25"/>
    <p:sldId id="308"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09" r:id="rId39"/>
    <p:sldId id="315" r:id="rId40"/>
    <p:sldId id="321" r:id="rId41"/>
    <p:sldId id="310" r:id="rId42"/>
    <p:sldId id="294" r:id="rId43"/>
    <p:sldId id="311" r:id="rId44"/>
    <p:sldId id="295" r:id="rId45"/>
    <p:sldId id="313" r:id="rId46"/>
    <p:sldId id="287" r:id="rId47"/>
    <p:sldId id="303" r:id="rId48"/>
    <p:sldId id="291" r:id="rId49"/>
    <p:sldId id="312" r:id="rId50"/>
    <p:sldId id="296" r:id="rId51"/>
    <p:sldId id="292" r:id="rId5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e Parra" initials="MP" lastIdx="1" clrIdx="0">
    <p:extLst>
      <p:ext uri="{19B8F6BF-5375-455C-9EA6-DF929625EA0E}">
        <p15:presenceInfo xmlns:p15="http://schemas.microsoft.com/office/powerpoint/2012/main" userId="S-1-5-21-116659660-2524593236-2569697501-2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32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72864" autoAdjust="0"/>
  </p:normalViewPr>
  <p:slideViewPr>
    <p:cSldViewPr snapToGrid="0" snapToObjects="1">
      <p:cViewPr varScale="1">
        <p:scale>
          <a:sx n="82" d="100"/>
          <a:sy n="82" d="100"/>
        </p:scale>
        <p:origin x="234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88"/>
    </p:cViewPr>
  </p:sorterViewPr>
  <p:notesViewPr>
    <p:cSldViewPr snapToGrid="0" snapToObjects="1" showGuides="1">
      <p:cViewPr varScale="1">
        <p:scale>
          <a:sx n="91" d="100"/>
          <a:sy n="91" d="100"/>
        </p:scale>
        <p:origin x="278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E9E48F-C00E-9B43-B04F-93CC3765638A}" type="datetimeFigureOut">
              <a:rPr lang="fr-FR" smtClean="0"/>
              <a:pPr/>
              <a:t>10/02/2022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17CF59-5EB7-FF4E-BC26-8CDDEA3C5879}" type="slidenum">
              <a:rPr lang="fr-FR" smtClean="0"/>
              <a:pPr/>
              <a:t>‹N°›</a:t>
            </a:fld>
            <a:endParaRPr lang="fr-FR"/>
          </a:p>
        </p:txBody>
      </p:sp>
    </p:spTree>
    <p:extLst>
      <p:ext uri="{BB962C8B-B14F-4D97-AF65-F5344CB8AC3E}">
        <p14:creationId xmlns:p14="http://schemas.microsoft.com/office/powerpoint/2010/main" val="2049644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E5A64-DC50-DE47-AAA3-CA8A33CAC0A1}" type="datetimeFigureOut">
              <a:rPr lang="fr-FR" smtClean="0"/>
              <a:pPr/>
              <a:t>10/02/2022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9DA75-9866-A74D-90A1-6EC520430085}" type="slidenum">
              <a:rPr lang="fr-FR" smtClean="0"/>
              <a:pPr/>
              <a:t>‹N°›</a:t>
            </a:fld>
            <a:endParaRPr lang="fr-FR"/>
          </a:p>
        </p:txBody>
      </p:sp>
    </p:spTree>
    <p:extLst>
      <p:ext uri="{BB962C8B-B14F-4D97-AF65-F5344CB8AC3E}">
        <p14:creationId xmlns:p14="http://schemas.microsoft.com/office/powerpoint/2010/main" val="420224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B18D9B-0C44-49F3-890B-F6D0BD73FFE2}"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135429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011 et 035 : ISSN distincts.</a:t>
            </a:r>
          </a:p>
          <a:p>
            <a:r>
              <a:rPr lang="fr-FR" dirty="0" smtClean="0"/>
              <a:t>100 : Dates distinctes.</a:t>
            </a:r>
          </a:p>
          <a:p>
            <a:r>
              <a:rPr lang="fr-FR" dirty="0" smtClean="0"/>
              <a:t>101 et 102 : Langues et Pays distincts.</a:t>
            </a:r>
          </a:p>
          <a:p>
            <a:r>
              <a:rPr lang="fr-FR" dirty="0" smtClean="0"/>
              <a:t>210 : Editeurs différents.</a:t>
            </a:r>
          </a:p>
          <a:p>
            <a:r>
              <a:rPr lang="fr-FR" dirty="0" smtClean="0"/>
              <a:t>530 : Titre clé différent.</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25</a:t>
            </a:fld>
            <a:endParaRPr lang="fr-FR"/>
          </a:p>
        </p:txBody>
      </p:sp>
    </p:spTree>
    <p:extLst>
      <p:ext uri="{BB962C8B-B14F-4D97-AF65-F5344CB8AC3E}">
        <p14:creationId xmlns:p14="http://schemas.microsoft.com/office/powerpoint/2010/main" val="85459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 vert ET</a:t>
            </a:r>
          </a:p>
          <a:p>
            <a:r>
              <a:rPr lang="fr-FR" dirty="0" smtClean="0"/>
              <a:t>008 : Type OK.</a:t>
            </a:r>
          </a:p>
          <a:p>
            <a:r>
              <a:rPr lang="fr-FR" dirty="0" smtClean="0"/>
              <a:t>100 : Dates OK.</a:t>
            </a:r>
          </a:p>
          <a:p>
            <a:r>
              <a:rPr lang="fr-FR" dirty="0" smtClean="0"/>
              <a:t>101 et 102 : Pays, Langue OK.</a:t>
            </a:r>
          </a:p>
          <a:p>
            <a:r>
              <a:rPr lang="fr-FR" dirty="0" smtClean="0"/>
              <a:t>200 et/ou 530 : Titre OK.</a:t>
            </a:r>
          </a:p>
          <a:p>
            <a:r>
              <a:rPr lang="fr-FR" dirty="0" smtClean="0"/>
              <a:t>210 : Editeur OK.</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26</a:t>
            </a:fld>
            <a:endParaRPr lang="fr-FR"/>
          </a:p>
        </p:txBody>
      </p:sp>
    </p:spTree>
    <p:extLst>
      <p:ext uri="{BB962C8B-B14F-4D97-AF65-F5344CB8AC3E}">
        <p14:creationId xmlns:p14="http://schemas.microsoft.com/office/powerpoint/2010/main" val="102929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 vert ET</a:t>
            </a:r>
          </a:p>
          <a:p>
            <a:r>
              <a:rPr lang="fr-FR" dirty="0" smtClean="0"/>
              <a:t>008 : Type OK.</a:t>
            </a:r>
          </a:p>
          <a:p>
            <a:r>
              <a:rPr lang="fr-FR" dirty="0" smtClean="0"/>
              <a:t>100 : Dates OK.</a:t>
            </a:r>
          </a:p>
          <a:p>
            <a:r>
              <a:rPr lang="fr-FR" dirty="0" smtClean="0"/>
              <a:t>101 et 102 : Pays, Langue OK.</a:t>
            </a:r>
          </a:p>
          <a:p>
            <a:r>
              <a:rPr lang="fr-FR" dirty="0" smtClean="0"/>
              <a:t>200 et/ou 530 : Titre OK.</a:t>
            </a:r>
          </a:p>
          <a:p>
            <a:r>
              <a:rPr lang="fr-FR" dirty="0" smtClean="0"/>
              <a:t>210 : Editeur OK.</a:t>
            </a:r>
          </a:p>
          <a:p>
            <a:endParaRPr lang="fr-FR" smtClean="0"/>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27</a:t>
            </a:fld>
            <a:endParaRPr lang="fr-FR"/>
          </a:p>
        </p:txBody>
      </p:sp>
    </p:spTree>
    <p:extLst>
      <p:ext uri="{BB962C8B-B14F-4D97-AF65-F5344CB8AC3E}">
        <p14:creationId xmlns:p14="http://schemas.microsoft.com/office/powerpoint/2010/main" val="202975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 vert ET</a:t>
            </a:r>
          </a:p>
          <a:p>
            <a:r>
              <a:rPr lang="fr-FR" dirty="0" smtClean="0"/>
              <a:t>008 : Type OK.</a:t>
            </a:r>
          </a:p>
          <a:p>
            <a:r>
              <a:rPr lang="fr-FR" dirty="0" smtClean="0"/>
              <a:t>100 : Dates presque (avec 100 $b).</a:t>
            </a:r>
          </a:p>
          <a:p>
            <a:r>
              <a:rPr lang="fr-FR" dirty="0" smtClean="0"/>
              <a:t>101 et 102 : Pays, Langue OK.</a:t>
            </a:r>
          </a:p>
          <a:p>
            <a:r>
              <a:rPr lang="fr-FR" dirty="0" smtClean="0"/>
              <a:t>200 et/ou 530 : Titre OK.</a:t>
            </a:r>
          </a:p>
          <a:p>
            <a:r>
              <a:rPr lang="fr-FR" dirty="0" smtClean="0"/>
              <a:t>210 : Editeur OK.</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28</a:t>
            </a:fld>
            <a:endParaRPr lang="fr-FR"/>
          </a:p>
        </p:txBody>
      </p:sp>
    </p:spTree>
    <p:extLst>
      <p:ext uri="{BB962C8B-B14F-4D97-AF65-F5344CB8AC3E}">
        <p14:creationId xmlns:p14="http://schemas.microsoft.com/office/powerpoint/2010/main" val="398678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 vert ET</a:t>
            </a:r>
          </a:p>
          <a:p>
            <a:r>
              <a:rPr lang="fr-FR" dirty="0" smtClean="0"/>
              <a:t>008 : Type OK.</a:t>
            </a:r>
          </a:p>
          <a:p>
            <a:r>
              <a:rPr lang="fr-FR" dirty="0" smtClean="0"/>
              <a:t>100 : Dates presque (avec 100 $b).</a:t>
            </a:r>
          </a:p>
          <a:p>
            <a:r>
              <a:rPr lang="fr-FR" dirty="0" smtClean="0"/>
              <a:t>101 et 102 : Pays, Langue OK.</a:t>
            </a:r>
          </a:p>
          <a:p>
            <a:r>
              <a:rPr lang="fr-FR" dirty="0" smtClean="0"/>
              <a:t>200 et/ou 530 : Titre OK.</a:t>
            </a:r>
          </a:p>
          <a:p>
            <a:r>
              <a:rPr lang="fr-FR" dirty="0" smtClean="0"/>
              <a:t>210 : Editeur OK.</a:t>
            </a:r>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29</a:t>
            </a:fld>
            <a:endParaRPr lang="fr-FR"/>
          </a:p>
        </p:txBody>
      </p:sp>
    </p:spTree>
    <p:extLst>
      <p:ext uri="{BB962C8B-B14F-4D97-AF65-F5344CB8AC3E}">
        <p14:creationId xmlns:p14="http://schemas.microsoft.com/office/powerpoint/2010/main" val="426911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Regarder zones ?</a:t>
            </a:r>
          </a:p>
          <a:p>
            <a:r>
              <a:rPr lang="fr-FR" dirty="0" smtClean="0"/>
              <a:t>Doute persistant.</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30</a:t>
            </a:fld>
            <a:endParaRPr lang="fr-FR"/>
          </a:p>
        </p:txBody>
      </p:sp>
    </p:spTree>
    <p:extLst>
      <p:ext uri="{BB962C8B-B14F-4D97-AF65-F5344CB8AC3E}">
        <p14:creationId xmlns:p14="http://schemas.microsoft.com/office/powerpoint/2010/main" val="297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Regarder zones ?</a:t>
            </a:r>
          </a:p>
          <a:p>
            <a:r>
              <a:rPr lang="fr-FR" dirty="0" smtClean="0"/>
              <a:t>Doute persistant.</a:t>
            </a:r>
          </a:p>
          <a:p>
            <a:r>
              <a:rPr lang="fr-FR" sz="1400" b="1" dirty="0" smtClean="0"/>
              <a:t>Dans un cas comme celui-là, choisir</a:t>
            </a:r>
            <a:r>
              <a:rPr lang="fr-FR" sz="1400" b="1" baseline="0" dirty="0" smtClean="0"/>
              <a:t> « ne pas fusionner » ; pas de « ne sais pas »</a:t>
            </a:r>
            <a:endParaRPr lang="fr-FR" sz="1400" b="1" dirty="0" smtClean="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31</a:t>
            </a:fld>
            <a:endParaRPr lang="fr-FR"/>
          </a:p>
        </p:txBody>
      </p:sp>
    </p:spTree>
    <p:extLst>
      <p:ext uri="{BB962C8B-B14F-4D97-AF65-F5344CB8AC3E}">
        <p14:creationId xmlns:p14="http://schemas.microsoft.com/office/powerpoint/2010/main" val="180995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102  Et 210 : Pays et éditeurs distincts.</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32</a:t>
            </a:fld>
            <a:endParaRPr lang="fr-FR"/>
          </a:p>
        </p:txBody>
      </p:sp>
    </p:spTree>
    <p:extLst>
      <p:ext uri="{BB962C8B-B14F-4D97-AF65-F5344CB8AC3E}">
        <p14:creationId xmlns:p14="http://schemas.microsoft.com/office/powerpoint/2010/main" val="196746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102  Et 210 : Pays et éditeurs distincts.</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33</a:t>
            </a:fld>
            <a:endParaRPr lang="fr-FR"/>
          </a:p>
        </p:txBody>
      </p:sp>
    </p:spTree>
    <p:extLst>
      <p:ext uri="{BB962C8B-B14F-4D97-AF65-F5344CB8AC3E}">
        <p14:creationId xmlns:p14="http://schemas.microsoft.com/office/powerpoint/2010/main" val="271798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34</a:t>
            </a:fld>
            <a:endParaRPr lang="fr-FR"/>
          </a:p>
        </p:txBody>
      </p:sp>
    </p:spTree>
    <p:extLst>
      <p:ext uri="{BB962C8B-B14F-4D97-AF65-F5344CB8AC3E}">
        <p14:creationId xmlns:p14="http://schemas.microsoft.com/office/powerpoint/2010/main" val="407476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a:t>
            </a:fld>
            <a:endParaRPr lang="fr-FR"/>
          </a:p>
        </p:txBody>
      </p:sp>
    </p:spTree>
    <p:extLst>
      <p:ext uri="{BB962C8B-B14F-4D97-AF65-F5344CB8AC3E}">
        <p14:creationId xmlns:p14="http://schemas.microsoft.com/office/powerpoint/2010/main" val="218008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fusion n’est possible qu’entre notices sur le même support</a:t>
            </a:r>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35</a:t>
            </a:fld>
            <a:endParaRPr lang="fr-FR"/>
          </a:p>
        </p:txBody>
      </p:sp>
    </p:spTree>
    <p:extLst>
      <p:ext uri="{BB962C8B-B14F-4D97-AF65-F5344CB8AC3E}">
        <p14:creationId xmlns:p14="http://schemas.microsoft.com/office/powerpoint/2010/main" val="143396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principe du « </a:t>
            </a:r>
            <a:r>
              <a:rPr lang="fr-FR" dirty="0" err="1" smtClean="0"/>
              <a:t>ppn</a:t>
            </a:r>
            <a:r>
              <a:rPr lang="fr-FR" dirty="0" smtClean="0"/>
              <a:t> le plus petit » ne s’applique pas forcément dans</a:t>
            </a:r>
            <a:r>
              <a:rPr lang="fr-FR" baseline="0" dirty="0" smtClean="0"/>
              <a:t> le cas des notices de ressources continues.</a:t>
            </a:r>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40</a:t>
            </a:fld>
            <a:endParaRPr lang="fr-FR"/>
          </a:p>
        </p:txBody>
      </p:sp>
    </p:spTree>
    <p:extLst>
      <p:ext uri="{BB962C8B-B14F-4D97-AF65-F5344CB8AC3E}">
        <p14:creationId xmlns:p14="http://schemas.microsoft.com/office/powerpoint/2010/main" val="1632315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tables sont activées par l'utilisation du </a:t>
            </a:r>
            <a:r>
              <a:rPr lang="fr-FR" b="1" dirty="0" smtClean="0"/>
              <a:t>login </a:t>
            </a:r>
            <a:r>
              <a:rPr lang="fr-FR" b="1" dirty="0" err="1" smtClean="0"/>
              <a:t>dédoublonneur</a:t>
            </a:r>
            <a:r>
              <a:rPr lang="fr-FR" b="1" dirty="0" smtClean="0"/>
              <a:t> du CR (du type 2??DED???)</a:t>
            </a:r>
          </a:p>
          <a:p>
            <a:r>
              <a:rPr lang="fr-FR" dirty="0" smtClean="0"/>
              <a:t>Les tables de fusion IXXX peuvent être utilisées pour fusionner, </a:t>
            </a:r>
            <a:r>
              <a:rPr lang="fr-FR" b="1" dirty="0" smtClean="0"/>
              <a:t>sous certaines conditions, des notices de ressources continues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43</a:t>
            </a:fld>
            <a:endParaRPr lang="fr-FR"/>
          </a:p>
        </p:txBody>
      </p:sp>
    </p:spTree>
    <p:extLst>
      <p:ext uri="{BB962C8B-B14F-4D97-AF65-F5344CB8AC3E}">
        <p14:creationId xmlns:p14="http://schemas.microsoft.com/office/powerpoint/2010/main" val="2887925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024 ISSN/ISSO =&gt; tables de fusion </a:t>
            </a:r>
            <a:r>
              <a:rPr lang="fr-FR" dirty="0" err="1" smtClean="0"/>
              <a:t>Abes</a:t>
            </a:r>
            <a:endParaRPr lang="fr-FR" dirty="0" smtClean="0"/>
          </a:p>
          <a:p>
            <a:r>
              <a:rPr lang="fr-FR" dirty="0" smtClean="0"/>
              <a:t>Programme fusions : 19H</a:t>
            </a:r>
          </a:p>
          <a:p>
            <a:endParaRPr lang="fr-FR" dirty="0" smtClean="0"/>
          </a:p>
          <a:p>
            <a:r>
              <a:rPr lang="fr-FR" dirty="0" smtClean="0"/>
              <a:t>Les tables CRXX ajoutent automatiquement, et uniquement, dans la notice "préférée", lors de la fusion :</a:t>
            </a:r>
          </a:p>
          <a:p>
            <a:r>
              <a:rPr lang="fr-FR" dirty="0" smtClean="0"/>
              <a:t>- les données locales et d'exemplaires (niveaux 1 et 2 de la notice dans le Sudoc) ;</a:t>
            </a:r>
          </a:p>
          <a:p>
            <a:r>
              <a:rPr lang="fr-FR" dirty="0" smtClean="0"/>
              <a:t>- les numéros identifiants (zones 0XX)</a:t>
            </a:r>
          </a:p>
          <a:p>
            <a:r>
              <a:rPr lang="fr-FR" i="1" dirty="0" smtClean="0"/>
              <a:t>A SAVOIR : le numéro Sudoc (PPN) de la notice "fusionnée" se retrouve en zone 839 de la notice "préférée" (exporté en 035 et 801 $h) </a:t>
            </a:r>
            <a:endParaRPr lang="fr-FR" dirty="0" smtClean="0"/>
          </a:p>
          <a:p>
            <a:r>
              <a:rPr lang="fr-FR" dirty="0" smtClean="0"/>
              <a:t>- sous condition, certaines autres zones bibliographiques</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46</a:t>
            </a:fld>
            <a:endParaRPr lang="fr-FR"/>
          </a:p>
        </p:txBody>
      </p:sp>
    </p:spTree>
    <p:extLst>
      <p:ext uri="{BB962C8B-B14F-4D97-AF65-F5344CB8AC3E}">
        <p14:creationId xmlns:p14="http://schemas.microsoft.com/office/powerpoint/2010/main" val="2232721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47</a:t>
            </a:fld>
            <a:endParaRPr lang="fr-FR"/>
          </a:p>
        </p:txBody>
      </p:sp>
    </p:spTree>
    <p:extLst>
      <p:ext uri="{BB962C8B-B14F-4D97-AF65-F5344CB8AC3E}">
        <p14:creationId xmlns:p14="http://schemas.microsoft.com/office/powerpoint/2010/main" val="113184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5</a:t>
            </a:fld>
            <a:endParaRPr lang="fr-FR"/>
          </a:p>
        </p:txBody>
      </p:sp>
    </p:spTree>
    <p:extLst>
      <p:ext uri="{BB962C8B-B14F-4D97-AF65-F5344CB8AC3E}">
        <p14:creationId xmlns:p14="http://schemas.microsoft.com/office/powerpoint/2010/main" val="197348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500" b="1" dirty="0" smtClean="0"/>
              <a:t>Quelques règles pour les fusions</a:t>
            </a:r>
          </a:p>
          <a:p>
            <a:pPr lvl="1">
              <a:buClr>
                <a:srgbClr val="153258"/>
              </a:buClr>
              <a:buFont typeface="Wingdings" panose="05000000000000000000" pitchFamily="2" charset="2"/>
              <a:buChar char="§"/>
            </a:pPr>
            <a:r>
              <a:rPr lang="fr-FR" sz="2500" dirty="0" smtClean="0">
                <a:ea typeface="Roboto"/>
                <a:cs typeface="Roboto"/>
                <a:sym typeface="Roboto"/>
              </a:rPr>
              <a:t>La zone de la notice résidente est intégralement remplacée (« écrasée ») : </a:t>
            </a:r>
          </a:p>
          <a:p>
            <a:pPr marL="457200" lvl="1" indent="0">
              <a:buClr>
                <a:srgbClr val="153258"/>
              </a:buClr>
              <a:buNone/>
            </a:pPr>
            <a:r>
              <a:rPr lang="fr-FR" sz="2500" i="1" dirty="0" smtClean="0">
                <a:solidFill>
                  <a:schemeClr val="tx2"/>
                </a:solidFill>
                <a:sym typeface="Wingdings 3" panose="05040102010807070707" pitchFamily="18" charset="2"/>
              </a:rPr>
              <a:t> </a:t>
            </a:r>
            <a:r>
              <a:rPr lang="fr-FR" sz="2500" i="1" dirty="0" smtClean="0">
                <a:solidFill>
                  <a:schemeClr val="tx2"/>
                </a:solidFill>
                <a:ea typeface="Roboto"/>
                <a:cs typeface="Roboto"/>
                <a:sym typeface="Roboto"/>
              </a:rPr>
              <a:t>toutes les zones sous autorité ISSN (</a:t>
            </a:r>
            <a:r>
              <a:rPr lang="fr-FR" sz="2500" i="1" dirty="0" smtClean="0">
                <a:solidFill>
                  <a:schemeClr val="tx2"/>
                </a:solidFill>
              </a:rPr>
              <a:t>011, 100, 530, … ; 430, 440, … )</a:t>
            </a:r>
            <a:endParaRPr lang="fr-FR" sz="2500" i="1" dirty="0" smtClean="0">
              <a:solidFill>
                <a:schemeClr val="tx2"/>
              </a:solidFill>
              <a:ea typeface="Roboto"/>
              <a:cs typeface="Roboto"/>
              <a:sym typeface="Roboto"/>
            </a:endParaRPr>
          </a:p>
          <a:p>
            <a:pPr lvl="1">
              <a:buClr>
                <a:srgbClr val="153258"/>
              </a:buClr>
              <a:buFont typeface="Wingdings" panose="05000000000000000000" pitchFamily="2" charset="2"/>
              <a:buChar char="§"/>
            </a:pPr>
            <a:r>
              <a:rPr lang="fr-FR" sz="2500" dirty="0" smtClean="0">
                <a:sym typeface="Roboto"/>
              </a:rPr>
              <a:t>La zone est systématiquement ajoutée à la notice résidente</a:t>
            </a:r>
          </a:p>
          <a:p>
            <a:pPr marL="457200" lvl="1" indent="0">
              <a:buClr>
                <a:srgbClr val="153258"/>
              </a:buClr>
              <a:buNone/>
            </a:pPr>
            <a:r>
              <a:rPr lang="fr-FR" sz="2500" i="1" dirty="0" smtClean="0">
                <a:solidFill>
                  <a:schemeClr val="tx2"/>
                </a:solidFill>
                <a:sym typeface="Wingdings 3" panose="05040102010807070707" pitchFamily="18" charset="2"/>
              </a:rPr>
              <a:t> Zones de notes, indexation (répétables)</a:t>
            </a:r>
            <a:endParaRPr lang="fr-FR" sz="2500" dirty="0" smtClean="0">
              <a:ea typeface="Roboto"/>
              <a:cs typeface="Roboto"/>
              <a:sym typeface="Roboto"/>
            </a:endParaRPr>
          </a:p>
          <a:p>
            <a:pPr lvl="1">
              <a:buClr>
                <a:srgbClr val="153258"/>
              </a:buClr>
              <a:buFont typeface="Wingdings" panose="05000000000000000000" pitchFamily="2" charset="2"/>
              <a:buChar char="§"/>
            </a:pPr>
            <a:r>
              <a:rPr lang="fr-FR" sz="2500" dirty="0" smtClean="0">
                <a:sym typeface="Roboto"/>
              </a:rPr>
              <a:t>La zone de la notice résidente est remplacée par celle de la notice entrante, uniquement si elles sont différentes</a:t>
            </a:r>
          </a:p>
          <a:p>
            <a:pPr marL="457200" lvl="1" indent="0">
              <a:buClr>
                <a:srgbClr val="153258"/>
              </a:buClr>
              <a:buNone/>
            </a:pPr>
            <a:r>
              <a:rPr lang="fr-FR" sz="2500" i="1" dirty="0" smtClean="0">
                <a:solidFill>
                  <a:schemeClr val="tx2"/>
                </a:solidFill>
                <a:sym typeface="Wingdings 3" panose="05040102010807070707" pitchFamily="18" charset="2"/>
              </a:rPr>
              <a:t> </a:t>
            </a:r>
            <a:r>
              <a:rPr lang="fr-FR" sz="2500" i="1" dirty="0" smtClean="0">
                <a:solidFill>
                  <a:schemeClr val="tx2"/>
                </a:solidFill>
                <a:sym typeface="Roboto"/>
              </a:rPr>
              <a:t>033, 035, … ; 207</a:t>
            </a:r>
            <a:endParaRPr lang="fr-FR" sz="2500" dirty="0" smtClean="0">
              <a:ea typeface="Roboto"/>
              <a:cs typeface="Roboto"/>
              <a:sym typeface="Roboto"/>
            </a:endParaRPr>
          </a:p>
          <a:p>
            <a:pPr lvl="1">
              <a:buClr>
                <a:srgbClr val="153258"/>
              </a:buClr>
              <a:buFont typeface="Wingdings" panose="05000000000000000000" pitchFamily="2" charset="2"/>
              <a:buChar char="§"/>
            </a:pPr>
            <a:r>
              <a:rPr lang="fr-FR" sz="2500" dirty="0" smtClean="0">
                <a:sym typeface="Roboto"/>
              </a:rPr>
              <a:t>La zone de la notice résidente est intégralement conservée</a:t>
            </a:r>
            <a:endParaRPr lang="fr-FR" sz="2500" dirty="0" smtClean="0">
              <a:ea typeface="Roboto"/>
              <a:cs typeface="Roboto"/>
              <a:sym typeface="Roboto"/>
            </a:endParaRP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10</a:t>
            </a:fld>
            <a:endParaRPr lang="fr-FR"/>
          </a:p>
        </p:txBody>
      </p:sp>
    </p:spTree>
    <p:extLst>
      <p:ext uri="{BB962C8B-B14F-4D97-AF65-F5344CB8AC3E}">
        <p14:creationId xmlns:p14="http://schemas.microsoft.com/office/powerpoint/2010/main" val="428841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la zone 035 contient</a:t>
            </a:r>
            <a:r>
              <a:rPr lang="fr-FR" baseline="0" dirty="0" smtClean="0"/>
              <a:t> souvent d’autres identifiants que l’ISSN.</a:t>
            </a:r>
          </a:p>
          <a:p>
            <a:r>
              <a:rPr lang="fr-FR" baseline="0" dirty="0" smtClean="0"/>
              <a:t>Attention, même quand il existe une zone 035 avec ISSN, cela ne préjuge pas que la notice est bien une notice ISSN. Cependant vrai dans la majorité des cas.</a:t>
            </a:r>
          </a:p>
          <a:p>
            <a:r>
              <a:rPr lang="fr-FR" baseline="0" dirty="0" smtClean="0"/>
              <a:t>Remarquer que la notice fait l’objet de demandes de correction : c’est bien la preuve qu’il s’agit d’une notice ISSN, sinon elle n’aurait pas été validée dans Cidemis.</a:t>
            </a:r>
          </a:p>
          <a:p>
            <a:r>
              <a:rPr lang="fr-FR" baseline="0" dirty="0" smtClean="0"/>
              <a:t>Dans la mesure où un titre clé doit obligatoirement être ajouté par le responsable CR lors d’une demande de numérotation, cela ne préjuge pas que la notice est bien une notice ISSN.</a:t>
            </a: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11</a:t>
            </a:fld>
            <a:endParaRPr lang="fr-FR"/>
          </a:p>
        </p:txBody>
      </p:sp>
    </p:spTree>
    <p:extLst>
      <p:ext uri="{BB962C8B-B14F-4D97-AF65-F5344CB8AC3E}">
        <p14:creationId xmlns:p14="http://schemas.microsoft.com/office/powerpoint/2010/main" val="325730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Choix de la notice préférentielle</a:t>
            </a:r>
            <a:r>
              <a:rPr lang="fr-FR" baseline="0" dirty="0" smtClean="0"/>
              <a:t> : voir + avant</a:t>
            </a:r>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21</a:t>
            </a:fld>
            <a:endParaRPr lang="fr-FR"/>
          </a:p>
        </p:txBody>
      </p:sp>
    </p:spTree>
    <p:extLst>
      <p:ext uri="{BB962C8B-B14F-4D97-AF65-F5344CB8AC3E}">
        <p14:creationId xmlns:p14="http://schemas.microsoft.com/office/powerpoint/2010/main" val="36189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Les 7 correspondances</a:t>
            </a:r>
          </a:p>
          <a:p>
            <a:r>
              <a:rPr lang="fr-FR" sz="1200" dirty="0" smtClean="0"/>
              <a:t>008 : Type OK.</a:t>
            </a:r>
          </a:p>
          <a:p>
            <a:r>
              <a:rPr lang="fr-FR" sz="1200" dirty="0" smtClean="0"/>
              <a:t>100 : Dates OK. </a:t>
            </a:r>
          </a:p>
          <a:p>
            <a:r>
              <a:rPr lang="fr-FR" sz="1200" dirty="0" smtClean="0"/>
              <a:t>102 : Pays OK.</a:t>
            </a:r>
          </a:p>
          <a:p>
            <a:r>
              <a:rPr lang="fr-FR" sz="1200" dirty="0" smtClean="0"/>
              <a:t>200 et/ou 530 : Titre OK.</a:t>
            </a:r>
          </a:p>
          <a:p>
            <a:r>
              <a:rPr lang="fr-FR" sz="1200" dirty="0" smtClean="0"/>
              <a:t>210 : Editeur OK.</a:t>
            </a:r>
          </a:p>
          <a:p>
            <a:r>
              <a:rPr lang="fr-FR" sz="1200" dirty="0" smtClean="0"/>
              <a:t>440 </a:t>
            </a:r>
          </a:p>
          <a:p>
            <a:r>
              <a:rPr lang="fr-FR" sz="1200" dirty="0" smtClean="0"/>
              <a:t>530</a:t>
            </a:r>
          </a:p>
          <a:p>
            <a:r>
              <a:rPr lang="fr-FR" dirty="0" smtClean="0"/>
              <a:t>Expliquer que toutes ces zones + 011 035 801 et 802 vont venir écraser à la fusion (sauf 210 mais c’est pas grave..)</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22</a:t>
            </a:fld>
            <a:endParaRPr lang="fr-FR"/>
          </a:p>
        </p:txBody>
      </p:sp>
    </p:spTree>
    <p:extLst>
      <p:ext uri="{BB962C8B-B14F-4D97-AF65-F5344CB8AC3E}">
        <p14:creationId xmlns:p14="http://schemas.microsoft.com/office/powerpoint/2010/main" val="300277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Les 7 correspondances</a:t>
            </a:r>
          </a:p>
          <a:p>
            <a:r>
              <a:rPr lang="fr-FR" sz="1200" dirty="0" smtClean="0"/>
              <a:t>008 : Type OK.</a:t>
            </a:r>
          </a:p>
          <a:p>
            <a:r>
              <a:rPr lang="fr-FR" sz="1200" dirty="0" smtClean="0"/>
              <a:t>100 : Dates OK. </a:t>
            </a:r>
          </a:p>
          <a:p>
            <a:r>
              <a:rPr lang="fr-FR" sz="1200" dirty="0" smtClean="0"/>
              <a:t>102 : Pays OK.</a:t>
            </a:r>
          </a:p>
          <a:p>
            <a:r>
              <a:rPr lang="fr-FR" sz="1200" dirty="0" smtClean="0"/>
              <a:t>200 et/ou 530 : Titre OK.</a:t>
            </a:r>
          </a:p>
          <a:p>
            <a:r>
              <a:rPr lang="fr-FR" sz="1200" dirty="0" smtClean="0"/>
              <a:t>210 : Editeur OK.</a:t>
            </a:r>
          </a:p>
          <a:p>
            <a:r>
              <a:rPr lang="fr-FR" sz="1200" dirty="0" smtClean="0"/>
              <a:t>440 </a:t>
            </a:r>
          </a:p>
          <a:p>
            <a:r>
              <a:rPr lang="fr-FR" sz="1200" dirty="0" smtClean="0"/>
              <a:t>530</a:t>
            </a:r>
          </a:p>
          <a:p>
            <a:r>
              <a:rPr lang="fr-FR" dirty="0" smtClean="0"/>
              <a:t>Expliquer que toutes ces zones + 011 035 801 et 802 vont venir écraser à la fusion (sauf 210 mais c’est pas grave..)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23</a:t>
            </a:fld>
            <a:endParaRPr lang="fr-FR"/>
          </a:p>
        </p:txBody>
      </p:sp>
    </p:spTree>
    <p:extLst>
      <p:ext uri="{BB962C8B-B14F-4D97-AF65-F5344CB8AC3E}">
        <p14:creationId xmlns:p14="http://schemas.microsoft.com/office/powerpoint/2010/main" val="416234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011 et 035 : ISSN distincts.</a:t>
            </a:r>
          </a:p>
          <a:p>
            <a:r>
              <a:rPr lang="fr-FR" dirty="0" smtClean="0"/>
              <a:t>100 : Dates distinctes.</a:t>
            </a:r>
          </a:p>
          <a:p>
            <a:r>
              <a:rPr lang="fr-FR" dirty="0" smtClean="0"/>
              <a:t>101 et 102 : Langues et Pays distincts.</a:t>
            </a:r>
          </a:p>
          <a:p>
            <a:r>
              <a:rPr lang="fr-FR" dirty="0" smtClean="0"/>
              <a:t>210 : Editeurs différents.</a:t>
            </a:r>
          </a:p>
          <a:p>
            <a:r>
              <a:rPr lang="fr-FR" dirty="0" smtClean="0"/>
              <a:t>530 : Titre clé différent.</a:t>
            </a:r>
          </a:p>
          <a:p>
            <a:endParaRPr lang="fr-FR" dirty="0"/>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24</a:t>
            </a:fld>
            <a:endParaRPr lang="fr-FR"/>
          </a:p>
        </p:txBody>
      </p:sp>
    </p:spTree>
    <p:extLst>
      <p:ext uri="{BB962C8B-B14F-4D97-AF65-F5344CB8AC3E}">
        <p14:creationId xmlns:p14="http://schemas.microsoft.com/office/powerpoint/2010/main" val="2894364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 y="2766646"/>
            <a:ext cx="9144001" cy="1470025"/>
          </a:xfrm>
          <a:solidFill>
            <a:schemeClr val="accent1"/>
          </a:solidFill>
        </p:spPr>
        <p:txBody>
          <a:bodyPr>
            <a:normAutofit/>
          </a:bodyPr>
          <a:lstStyle>
            <a:lvl1pPr algn="ctr">
              <a:defRPr sz="4000">
                <a:solidFill>
                  <a:schemeClr val="bg1"/>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1360176" y="423667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80B5481-EB75-EF4C-BD43-FAA56CA72A3F}" type="datetime3">
              <a:rPr lang="en-US" smtClean="0"/>
              <a:pPr/>
              <a:t>10 February 2022</a:t>
            </a:fld>
            <a:endParaRPr lang="fr-FR"/>
          </a:p>
        </p:txBody>
      </p:sp>
      <p:sp>
        <p:nvSpPr>
          <p:cNvPr id="5" name="Espace réservé du pied de page 4"/>
          <p:cNvSpPr>
            <a:spLocks noGrp="1"/>
          </p:cNvSpPr>
          <p:nvPr>
            <p:ph type="ftr" sz="quarter" idx="11"/>
          </p:nvPr>
        </p:nvSpPr>
        <p:spPr/>
        <p:txBody>
          <a:bodyPr/>
          <a:lstStyle/>
          <a:p>
            <a:r>
              <a:rPr lang="fr-FR" smtClean="0"/>
              <a:t>Journées ABES 2014 - Focus sur le projet SGBm  </a:t>
            </a:r>
            <a:endParaRPr lang="fr-F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57591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solidFill>
            <a:schemeClr val="accent1"/>
          </a:solidFill>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F185BD-FFBA-5548-B2E1-183C29186F53}" type="datetime3">
              <a:rPr lang="en-US" smtClean="0"/>
              <a:pPr/>
              <a:t>10 February 2022</a:t>
            </a:fld>
            <a:endParaRPr lang="fr-FR"/>
          </a:p>
        </p:txBody>
      </p:sp>
      <p:sp>
        <p:nvSpPr>
          <p:cNvPr id="6" name="Espace réservé du pied de page 5"/>
          <p:cNvSpPr>
            <a:spLocks noGrp="1"/>
          </p:cNvSpPr>
          <p:nvPr>
            <p:ph type="ftr" sz="quarter" idx="11"/>
          </p:nvPr>
        </p:nvSpPr>
        <p:spPr/>
        <p:txBody>
          <a:bodyPr/>
          <a:lstStyle/>
          <a:p>
            <a:r>
              <a:rPr lang="fr-FR" smtClean="0"/>
              <a:t>Journées ABES 2014 - Focus sur le projet SGBm  </a:t>
            </a:r>
            <a:endParaRPr lang="fr-F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6880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6CD5B9-41B7-D44B-BF33-1E7DC26DD002}" type="datetime3">
              <a:rPr lang="en-US" smtClean="0"/>
              <a:pPr/>
              <a:t>10 February 2022</a:t>
            </a:fld>
            <a:endParaRPr lang="fr-FR"/>
          </a:p>
        </p:txBody>
      </p:sp>
      <p:sp>
        <p:nvSpPr>
          <p:cNvPr id="5" name="Espace réservé du pied de page 4"/>
          <p:cNvSpPr>
            <a:spLocks noGrp="1"/>
          </p:cNvSpPr>
          <p:nvPr>
            <p:ph type="ftr" sz="quarter" idx="11"/>
          </p:nvPr>
        </p:nvSpPr>
        <p:spPr/>
        <p:txBody>
          <a:bodyPr/>
          <a:lstStyle/>
          <a:p>
            <a:r>
              <a:rPr lang="fr-FR" smtClean="0"/>
              <a:t>Journées ABES 2014 - Focus sur le projet SGBm  </a:t>
            </a:r>
            <a:endParaRPr lang="fr-F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254347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solidFill>
            <a:schemeClr val="accent1"/>
          </a:solidFill>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6FB709-CF39-D241-8445-E9E5DAE8EAD4}" type="datetime3">
              <a:rPr lang="en-US" smtClean="0"/>
              <a:pPr/>
              <a:t>10 February 2022</a:t>
            </a:fld>
            <a:endParaRPr lang="fr-FR"/>
          </a:p>
        </p:txBody>
      </p:sp>
      <p:sp>
        <p:nvSpPr>
          <p:cNvPr id="5" name="Espace réservé du pied de page 4"/>
          <p:cNvSpPr>
            <a:spLocks noGrp="1"/>
          </p:cNvSpPr>
          <p:nvPr>
            <p:ph type="ftr" sz="quarter" idx="11"/>
          </p:nvPr>
        </p:nvSpPr>
        <p:spPr/>
        <p:txBody>
          <a:bodyPr/>
          <a:lstStyle/>
          <a:p>
            <a:r>
              <a:rPr lang="fr-FR" smtClean="0"/>
              <a:t>Journées ABES 2014 - Focus sur le projet SGBm  </a:t>
            </a:r>
            <a:endParaRPr lang="fr-F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622465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633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9805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138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6286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0573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32637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0451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effectLst/>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defRPr sz="20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r>
              <a:rPr lang="en-US" dirty="0" smtClean="0"/>
              <a:t>26 novembre 2021</a:t>
            </a:r>
            <a:endParaRPr lang="fr-FR" dirty="0"/>
          </a:p>
        </p:txBody>
      </p:sp>
      <p:sp>
        <p:nvSpPr>
          <p:cNvPr id="5" name="Espace réservé du pied de page 4"/>
          <p:cNvSpPr>
            <a:spLocks noGrp="1"/>
          </p:cNvSpPr>
          <p:nvPr>
            <p:ph type="ftr" sz="quarter" idx="11"/>
          </p:nvPr>
        </p:nvSpPr>
        <p:spPr/>
        <p:txBody>
          <a:bodyPr/>
          <a:lstStyle>
            <a:lvl1pPr>
              <a:defRPr/>
            </a:lvl1pPr>
          </a:lstStyle>
          <a:p>
            <a:r>
              <a:rPr lang="fr-FR" dirty="0" smtClean="0"/>
              <a:t>JE. Cours Dédoublonnage des ressources continues</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487730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38023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6835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0657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29A643-4937-4339-92A4-0C67603E97B2}" type="datetimeFigureOut">
              <a:rPr lang="fr-FR" smtClean="0">
                <a:solidFill>
                  <a:prstClr val="black">
                    <a:tint val="75000"/>
                  </a:prstClr>
                </a:solidFill>
              </a:rPr>
              <a:pPr/>
              <a:t>10/02/2022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893BE2-B04D-43F9-8D6D-DC09BFE769F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160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solidFill>
            <a:schemeClr val="accent1"/>
          </a:solidFill>
        </p:spPr>
        <p:txBody>
          <a:bodyPr anchor="t"/>
          <a:lstStyle>
            <a:lvl1pPr algn="l">
              <a:defRPr sz="3600" b="1" cap="all">
                <a:solidFill>
                  <a:schemeClr val="bg1"/>
                </a:solidFill>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9DC6A8B-37A3-0A47-BF0E-4CBB66629578}" type="datetime3">
              <a:rPr lang="en-US" smtClean="0"/>
              <a:pPr/>
              <a:t>10 February 2022</a:t>
            </a:fld>
            <a:endParaRPr lang="fr-FR"/>
          </a:p>
        </p:txBody>
      </p:sp>
      <p:sp>
        <p:nvSpPr>
          <p:cNvPr id="5" name="Espace réservé du pied de page 4"/>
          <p:cNvSpPr>
            <a:spLocks noGrp="1"/>
          </p:cNvSpPr>
          <p:nvPr>
            <p:ph type="ftr" sz="quarter" idx="11"/>
          </p:nvPr>
        </p:nvSpPr>
        <p:spPr/>
        <p:txBody>
          <a:bodyPr/>
          <a:lstStyle/>
          <a:p>
            <a:r>
              <a:rPr lang="fr-FR" smtClean="0"/>
              <a:t>Journées ABES 2014 - Focus sur le projet SGBm  </a:t>
            </a:r>
            <a:endParaRPr lang="fr-F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118643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169507"/>
            <a:ext cx="4038600" cy="5294301"/>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174845"/>
            <a:ext cx="4038600" cy="5288964"/>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4"/>
          <p:cNvSpPr>
            <a:spLocks noGrp="1"/>
          </p:cNvSpPr>
          <p:nvPr>
            <p:ph type="dt" sz="half" idx="10"/>
          </p:nvPr>
        </p:nvSpPr>
        <p:spPr/>
        <p:txBody>
          <a:bodyPr/>
          <a:lstStyle/>
          <a:p>
            <a:fld id="{B50767FE-7AC8-3A4A-9332-85FFBDB71656}" type="datetime3">
              <a:rPr lang="en-US" smtClean="0"/>
              <a:pPr/>
              <a:t>10 February 2022</a:t>
            </a:fld>
            <a:endParaRPr lang="fr-FR"/>
          </a:p>
        </p:txBody>
      </p:sp>
      <p:sp>
        <p:nvSpPr>
          <p:cNvPr id="6" name="Espace réservé du pied de page 5"/>
          <p:cNvSpPr>
            <a:spLocks noGrp="1"/>
          </p:cNvSpPr>
          <p:nvPr>
            <p:ph type="ftr" sz="quarter" idx="11"/>
          </p:nvPr>
        </p:nvSpPr>
        <p:spPr/>
        <p:txBody>
          <a:bodyPr/>
          <a:lstStyle/>
          <a:p>
            <a:r>
              <a:rPr lang="fr-FR" smtClean="0"/>
              <a:t>Journées ABES 2014 - Focus sur le projet SGBm  </a:t>
            </a:r>
            <a:endParaRPr lang="fr-F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405829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5365"/>
            <a:ext cx="4040188"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935559"/>
            <a:ext cx="4040188" cy="46132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4" y="1155365"/>
            <a:ext cx="4041775"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1935560"/>
            <a:ext cx="4041775" cy="461322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p:txBody>
          <a:bodyPr/>
          <a:lstStyle/>
          <a:p>
            <a:fld id="{D2DFE892-52B9-D948-A7F0-5E98D044EC86}" type="datetime3">
              <a:rPr lang="en-US" smtClean="0"/>
              <a:pPr/>
              <a:t>10 February 2022</a:t>
            </a:fld>
            <a:endParaRPr lang="fr-FR"/>
          </a:p>
        </p:txBody>
      </p:sp>
      <p:sp>
        <p:nvSpPr>
          <p:cNvPr id="8" name="Espace réservé du pied de page 7"/>
          <p:cNvSpPr>
            <a:spLocks noGrp="1"/>
          </p:cNvSpPr>
          <p:nvPr>
            <p:ph type="ftr" sz="quarter" idx="11"/>
          </p:nvPr>
        </p:nvSpPr>
        <p:spPr/>
        <p:txBody>
          <a:bodyPr/>
          <a:lstStyle/>
          <a:p>
            <a:r>
              <a:rPr lang="fr-FR" smtClean="0"/>
              <a:t>Journées ABES 2014 - Focus sur le projet SGBm  </a:t>
            </a:r>
            <a:endParaRPr lang="fr-FR"/>
          </a:p>
        </p:txBody>
      </p:sp>
      <p:sp>
        <p:nvSpPr>
          <p:cNvPr id="9" name="Espace réservé du numéro de diapositive 8"/>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4013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E5542C0-54DF-604E-9655-03F8C8ADFC08}" type="datetime3">
              <a:rPr lang="en-US" smtClean="0"/>
              <a:pPr/>
              <a:t>10 February 2022</a:t>
            </a:fld>
            <a:endParaRPr lang="fr-FR"/>
          </a:p>
        </p:txBody>
      </p:sp>
      <p:sp>
        <p:nvSpPr>
          <p:cNvPr id="4" name="Espace réservé du pied de page 3"/>
          <p:cNvSpPr>
            <a:spLocks noGrp="1"/>
          </p:cNvSpPr>
          <p:nvPr>
            <p:ph type="ftr" sz="quarter" idx="11"/>
          </p:nvPr>
        </p:nvSpPr>
        <p:spPr/>
        <p:txBody>
          <a:bodyPr/>
          <a:lstStyle/>
          <a:p>
            <a:r>
              <a:rPr lang="fr-FR" smtClean="0"/>
              <a:t>Journées ABES 2014 - Focus sur le projet SGBm  </a:t>
            </a:r>
            <a:endParaRPr lang="fr-F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245228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0A60E7-BA16-D44D-81DD-875A854163A5}" type="datetime3">
              <a:rPr lang="en-US" smtClean="0"/>
              <a:pPr/>
              <a:t>10 February 2022</a:t>
            </a:fld>
            <a:endParaRPr lang="fr-FR"/>
          </a:p>
        </p:txBody>
      </p:sp>
      <p:sp>
        <p:nvSpPr>
          <p:cNvPr id="3" name="Espace réservé du pied de page 2"/>
          <p:cNvSpPr>
            <a:spLocks noGrp="1"/>
          </p:cNvSpPr>
          <p:nvPr>
            <p:ph type="ftr" sz="quarter" idx="11"/>
          </p:nvPr>
        </p:nvSpPr>
        <p:spPr/>
        <p:txBody>
          <a:bodyPr/>
          <a:lstStyle/>
          <a:p>
            <a:r>
              <a:rPr lang="fr-FR" smtClean="0"/>
              <a:t>Journées ABES 2014 - Focus sur le projet SGBm  </a:t>
            </a:r>
            <a:endParaRPr lang="fr-F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355681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8126D3-D253-6F40-A66F-89B511955217}" type="datetime3">
              <a:rPr lang="en-US" smtClean="0"/>
              <a:pPr/>
              <a:t>10 February 2022</a:t>
            </a:fld>
            <a:endParaRPr lang="fr-FR"/>
          </a:p>
        </p:txBody>
      </p:sp>
      <p:sp>
        <p:nvSpPr>
          <p:cNvPr id="3" name="Espace réservé du pied de page 2"/>
          <p:cNvSpPr>
            <a:spLocks noGrp="1"/>
          </p:cNvSpPr>
          <p:nvPr>
            <p:ph type="ftr" sz="quarter" idx="11"/>
          </p:nvPr>
        </p:nvSpPr>
        <p:spPr/>
        <p:txBody>
          <a:bodyPr/>
          <a:lstStyle/>
          <a:p>
            <a:r>
              <a:rPr lang="fr-FR" smtClean="0"/>
              <a:t>Journées ABES 2014 - Focus sur le projet SGBm  </a:t>
            </a:r>
            <a:endParaRPr lang="fr-F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‹N°›</a:t>
            </a:fld>
            <a:endParaRPr lang="fr-FR"/>
          </a:p>
        </p:txBody>
      </p:sp>
      <p:pic>
        <p:nvPicPr>
          <p:cNvPr id="5" name="klink2_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41231" y="1539461"/>
            <a:ext cx="6350000" cy="3568700"/>
          </a:xfrm>
          <a:prstGeom prst="rect">
            <a:avLst/>
          </a:prstGeom>
        </p:spPr>
      </p:pic>
    </p:spTree>
    <p:extLst>
      <p:ext uri="{BB962C8B-B14F-4D97-AF65-F5344CB8AC3E}">
        <p14:creationId xmlns:p14="http://schemas.microsoft.com/office/powerpoint/2010/main" val="9088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solidFill>
            <a:schemeClr val="accent1"/>
          </a:solidFill>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7FE6198-63FB-D349-86FD-0AEBDDF681DE}" type="datetime3">
              <a:rPr lang="en-US" smtClean="0"/>
              <a:pPr/>
              <a:t>10 February 2022</a:t>
            </a:fld>
            <a:endParaRPr lang="fr-FR"/>
          </a:p>
        </p:txBody>
      </p:sp>
      <p:sp>
        <p:nvSpPr>
          <p:cNvPr id="6" name="Espace réservé du pied de page 5"/>
          <p:cNvSpPr>
            <a:spLocks noGrp="1"/>
          </p:cNvSpPr>
          <p:nvPr>
            <p:ph type="ftr" sz="quarter" idx="11"/>
          </p:nvPr>
        </p:nvSpPr>
        <p:spPr/>
        <p:txBody>
          <a:bodyPr/>
          <a:lstStyle/>
          <a:p>
            <a:r>
              <a:rPr lang="fr-FR" smtClean="0"/>
              <a:t>Journées ABES 2014 - Focus sur le projet SGBm  </a:t>
            </a:r>
            <a:endParaRPr lang="fr-F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142803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532220"/>
            <a:ext cx="7251148" cy="527538"/>
          </a:xfrm>
          <a:prstGeom prst="rect">
            <a:avLst/>
          </a:prstGeom>
          <a:gradFill flip="none" rotWithShape="1">
            <a:gsLst>
              <a:gs pos="65000">
                <a:schemeClr val="accent1"/>
              </a:gs>
              <a:gs pos="0">
                <a:srgbClr val="FFFFFF">
                  <a:alpha val="0"/>
                </a:srgbClr>
              </a:gs>
            </a:gsLst>
            <a:path path="circle">
              <a:fillToRect l="100000" t="100000"/>
            </a:path>
            <a:tileRect r="-100000" b="-100000"/>
          </a:gradFill>
        </p:spPr>
        <p:txBody>
          <a:bodyPr vert="horz" lIns="36000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181652"/>
            <a:ext cx="8229600" cy="528215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6098757" y="88100"/>
            <a:ext cx="14751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EE7D1-BE76-7B48-BB5B-92226EB29819}" type="datetime3">
              <a:rPr lang="en-US" smtClean="0"/>
              <a:pPr/>
              <a:t>10 February 2022</a:t>
            </a:fld>
            <a:endParaRPr lang="fr-FR"/>
          </a:p>
        </p:txBody>
      </p:sp>
      <p:sp>
        <p:nvSpPr>
          <p:cNvPr id="5" name="Espace réservé du pied de page 4"/>
          <p:cNvSpPr>
            <a:spLocks noGrp="1"/>
          </p:cNvSpPr>
          <p:nvPr>
            <p:ph type="ftr" sz="quarter" idx="3"/>
          </p:nvPr>
        </p:nvSpPr>
        <p:spPr>
          <a:xfrm>
            <a:off x="457200" y="-1481"/>
            <a:ext cx="4359031" cy="496534"/>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fr-FR" smtClean="0"/>
              <a:t>Journées ABES 2014 - Focus sur le projet SGBm  </a:t>
            </a:r>
            <a:endParaRPr lang="fr-FR" dirty="0"/>
          </a:p>
        </p:txBody>
      </p:sp>
      <p:sp>
        <p:nvSpPr>
          <p:cNvPr id="6" name="Espace réservé du numéro de diapositive 5"/>
          <p:cNvSpPr>
            <a:spLocks noGrp="1"/>
          </p:cNvSpPr>
          <p:nvPr>
            <p:ph type="sldNum" sz="quarter" idx="4"/>
          </p:nvPr>
        </p:nvSpPr>
        <p:spPr>
          <a:xfrm>
            <a:off x="8682551" y="6463809"/>
            <a:ext cx="441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E2F55-217E-784D-959E-8EB90DBD2478}" type="slidenum">
              <a:rPr lang="fr-FR" smtClean="0"/>
              <a:pPr/>
              <a:t>‹N°›</a:t>
            </a:fld>
            <a:endParaRPr lang="fr-FR"/>
          </a:p>
        </p:txBody>
      </p:sp>
      <p:pic>
        <p:nvPicPr>
          <p:cNvPr id="7" name="Image 6" descr="logoABES-300-479.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854461" y="66014"/>
            <a:ext cx="828090" cy="530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0" y="0"/>
            <a:ext cx="457200" cy="527538"/>
          </a:xfrm>
          <a:prstGeom prst="rect">
            <a:avLst/>
          </a:prstGeom>
          <a:solidFill>
            <a:srgbClr val="15325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457200" y="0"/>
            <a:ext cx="7251148" cy="527538"/>
          </a:xfrm>
          <a:prstGeom prst="rect">
            <a:avLst/>
          </a:prstGeom>
          <a:gradFill flip="none" rotWithShape="1">
            <a:gsLst>
              <a:gs pos="100000">
                <a:schemeClr val="accent1">
                  <a:tint val="100000"/>
                  <a:shade val="100000"/>
                  <a:satMod val="130000"/>
                  <a:alpha val="17000"/>
                </a:schemeClr>
              </a:gs>
              <a:gs pos="0">
                <a:schemeClr val="accent1">
                  <a:tint val="50000"/>
                  <a:shade val="100000"/>
                  <a:satMod val="350000"/>
                  <a:alpha val="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870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p:txStyles>
    <p:titleStyle>
      <a:lvl1pPr algn="l" defTabSz="457200" rtl="0" eaLnBrk="1" latinLnBrk="0" hangingPunct="1">
        <a:spcBef>
          <a:spcPct val="0"/>
        </a:spcBef>
        <a:buNone/>
        <a:defRPr sz="2400" kern="1200">
          <a:solidFill>
            <a:srgbClr val="FFFFFF"/>
          </a:solidFill>
          <a:latin typeface="+mj-lt"/>
          <a:ea typeface="+mj-ea"/>
          <a:cs typeface="+mj-cs"/>
        </a:defRPr>
      </a:lvl1pPr>
    </p:titleStyle>
    <p:body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029A643-4937-4339-92A4-0C67603E97B2}" type="datetimeFigureOut">
              <a:rPr lang="fr-FR" smtClean="0">
                <a:solidFill>
                  <a:prstClr val="black">
                    <a:tint val="75000"/>
                  </a:prstClr>
                </a:solidFill>
              </a:rPr>
              <a:pPr defTabSz="685800"/>
              <a:t>10/02/2022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0893BE2-B04D-43F9-8D6D-DC09BFE769F8}" type="slidenum">
              <a:rPr lang="fr-FR" smtClean="0">
                <a:solidFill>
                  <a:prstClr val="black">
                    <a:tint val="75000"/>
                  </a:prstClr>
                </a:solidFill>
              </a:rPr>
              <a:pPr defTabSz="685800"/>
              <a:t>‹N°›</a:t>
            </a:fld>
            <a:endParaRPr lang="fr-FR">
              <a:solidFill>
                <a:prstClr val="black">
                  <a:tint val="75000"/>
                </a:prstClr>
              </a:solidFill>
            </a:endParaRPr>
          </a:p>
        </p:txBody>
      </p:sp>
    </p:spTree>
    <p:extLst>
      <p:ext uri="{BB962C8B-B14F-4D97-AF65-F5344CB8AC3E}">
        <p14:creationId xmlns:p14="http://schemas.microsoft.com/office/powerpoint/2010/main" val="17284813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abes.fr/"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documentation.abes.fr/sudoc/manuels/controle_bibliographique/dedoublonnage/index.html#CasParticulierRessourcesContinu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stp.abes.fr/node/3?origine=sudocpro" TargetMode="External"/><Relationship Id="rId5" Type="http://schemas.openxmlformats.org/officeDocument/2006/relationships/hyperlink" Target="http://documentation.abes.fr/sudoc/manuels/controle_bibliographique/circuit_signalement_rc/index.html#CorrectionZoneAutoriteISSN" TargetMode="External"/><Relationship Id="rId4" Type="http://schemas.openxmlformats.org/officeDocument/2006/relationships/hyperlink" Target="http://documentation.abes.fr/sudoc/manuels/controle_bibliographique/dedoublonnage/index.html#AnnexeTablesFu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309024" y="5883022"/>
            <a:ext cx="7116532" cy="473206"/>
          </a:xfrm>
          <a:prstGeom prst="rect">
            <a:avLst/>
          </a:prstGeom>
          <a:solidFill>
            <a:srgbClr val="E2E2E2"/>
          </a:solidFill>
        </p:spPr>
        <p:txBody>
          <a:bodyPr wrap="square">
            <a:spAutoFit/>
          </a:bodyPr>
          <a:lstStyle/>
          <a:p>
            <a:pPr algn="ctr" defTabSz="685800"/>
            <a:r>
              <a:rPr lang="fr-FR" sz="825" dirty="0">
                <a:solidFill>
                  <a:prstClr val="black"/>
                </a:solidFill>
              </a:rPr>
              <a:t>La formation débutera à 11h, merci de votre patience…</a:t>
            </a:r>
            <a:br>
              <a:rPr lang="fr-FR" sz="825" dirty="0">
                <a:solidFill>
                  <a:prstClr val="black"/>
                </a:solidFill>
              </a:rPr>
            </a:br>
            <a:r>
              <a:rPr lang="fr-FR" sz="825" u="sng" dirty="0">
                <a:solidFill>
                  <a:prstClr val="black"/>
                </a:solidFill>
              </a:rPr>
              <a:t>Attention :</a:t>
            </a:r>
            <a:r>
              <a:rPr lang="fr-FR" sz="825" dirty="0">
                <a:solidFill>
                  <a:prstClr val="black"/>
                </a:solidFill>
              </a:rPr>
              <a:t> La session sera enregistrée afin d'être diffusée sur notre plateforme d'autoformation </a:t>
            </a:r>
            <a:r>
              <a:rPr lang="fr-FR" sz="825" dirty="0">
                <a:solidFill>
                  <a:prstClr val="black"/>
                </a:solidFill>
                <a:hlinkClick r:id="rId3"/>
              </a:rPr>
              <a:t>http://moodle.abes.fr</a:t>
            </a:r>
            <a:r>
              <a:rPr lang="fr-FR" sz="825" dirty="0">
                <a:solidFill>
                  <a:prstClr val="black"/>
                </a:solidFill>
              </a:rPr>
              <a:t>.</a:t>
            </a:r>
            <a:br>
              <a:rPr lang="fr-FR" sz="825" dirty="0">
                <a:solidFill>
                  <a:prstClr val="black"/>
                </a:solidFill>
              </a:rPr>
            </a:br>
            <a:r>
              <a:rPr lang="fr-FR" sz="825" dirty="0">
                <a:solidFill>
                  <a:prstClr val="black"/>
                </a:solidFill>
              </a:rPr>
              <a:t>En rejoignant cette session, vous consentez à ces enregistrements.</a:t>
            </a:r>
          </a:p>
        </p:txBody>
      </p:sp>
      <p:sp>
        <p:nvSpPr>
          <p:cNvPr id="14" name="Titre 1"/>
          <p:cNvSpPr txBox="1">
            <a:spLocks/>
          </p:cNvSpPr>
          <p:nvPr/>
        </p:nvSpPr>
        <p:spPr>
          <a:xfrm>
            <a:off x="1765362" y="1483741"/>
            <a:ext cx="5829300" cy="110251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4000" b="1" dirty="0" smtClean="0">
                <a:solidFill>
                  <a:srgbClr val="1E2B62"/>
                </a:solidFill>
              </a:rPr>
              <a:t>Repérer, identifier et </a:t>
            </a:r>
            <a:r>
              <a:rPr lang="fr-FR" sz="4000" b="1" dirty="0">
                <a:solidFill>
                  <a:srgbClr val="1E2B62"/>
                </a:solidFill>
              </a:rPr>
              <a:t>traiter les doublons de </a:t>
            </a:r>
            <a:r>
              <a:rPr lang="fr-FR" sz="4000" b="1" dirty="0" smtClean="0">
                <a:solidFill>
                  <a:srgbClr val="1E2B62"/>
                </a:solidFill>
              </a:rPr>
              <a:t>ressources </a:t>
            </a:r>
            <a:r>
              <a:rPr lang="fr-FR" sz="4000" b="1" dirty="0">
                <a:solidFill>
                  <a:srgbClr val="1E2B62"/>
                </a:solidFill>
              </a:rPr>
              <a:t>continues dans le Sudoc</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82" y="5768567"/>
            <a:ext cx="986978" cy="65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2807" r="18012"/>
          <a:stretch/>
        </p:blipFill>
        <p:spPr bwMode="auto">
          <a:xfrm>
            <a:off x="209320" y="296598"/>
            <a:ext cx="8934680" cy="62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1234322" y="4735229"/>
            <a:ext cx="6642738" cy="1038746"/>
          </a:xfrm>
          <a:prstGeom prst="rect">
            <a:avLst/>
          </a:prstGeom>
        </p:spPr>
        <p:txBody>
          <a:bodyPr wrap="square">
            <a:spAutoFit/>
          </a:bodyPr>
          <a:lstStyle/>
          <a:p>
            <a:pPr algn="ctr" defTabSz="685800"/>
            <a:r>
              <a:rPr lang="fr-FR" sz="1350" b="1" dirty="0" smtClean="0">
                <a:solidFill>
                  <a:srgbClr val="44546A"/>
                </a:solidFill>
              </a:rPr>
              <a:t>Intervenants</a:t>
            </a:r>
            <a:endParaRPr lang="fr-FR" sz="1350" b="1" dirty="0">
              <a:solidFill>
                <a:srgbClr val="44546A"/>
              </a:solidFill>
            </a:endParaRPr>
          </a:p>
          <a:p>
            <a:pPr algn="ctr" defTabSz="685800"/>
            <a:r>
              <a:rPr lang="fr-FR" sz="1200" dirty="0" smtClean="0">
                <a:solidFill>
                  <a:prstClr val="black"/>
                </a:solidFill>
              </a:rPr>
              <a:t>Yves Desrichard, Service Ressources Continues</a:t>
            </a:r>
          </a:p>
          <a:p>
            <a:pPr algn="ctr" defTabSz="685800"/>
            <a:r>
              <a:rPr lang="fr-FR" sz="1200" dirty="0" smtClean="0">
                <a:solidFill>
                  <a:prstClr val="black"/>
                </a:solidFill>
              </a:rPr>
              <a:t>Morgane Para, </a:t>
            </a:r>
            <a:r>
              <a:rPr lang="fr-FR" sz="1200" dirty="0">
                <a:solidFill>
                  <a:prstClr val="black"/>
                </a:solidFill>
              </a:rPr>
              <a:t>Service Ressources </a:t>
            </a:r>
            <a:r>
              <a:rPr lang="fr-FR" sz="1200" dirty="0" smtClean="0">
                <a:solidFill>
                  <a:prstClr val="black"/>
                </a:solidFill>
              </a:rPr>
              <a:t>Continues</a:t>
            </a:r>
          </a:p>
          <a:p>
            <a:pPr algn="ctr" defTabSz="685800"/>
            <a:r>
              <a:rPr lang="fr-FR" sz="1200" dirty="0" smtClean="0">
                <a:solidFill>
                  <a:prstClr val="black"/>
                </a:solidFill>
              </a:rPr>
              <a:t>Julie Lempereur, Service Ressources Continues</a:t>
            </a:r>
            <a:endParaRPr lang="fr-FR" sz="1200" dirty="0">
              <a:solidFill>
                <a:prstClr val="black"/>
              </a:solidFill>
            </a:endParaRPr>
          </a:p>
          <a:p>
            <a:pPr algn="ctr" defTabSz="685800"/>
            <a:endParaRPr lang="fr-FR" sz="1200" dirty="0">
              <a:solidFill>
                <a:prstClr val="black"/>
              </a:solidFill>
            </a:endParaRPr>
          </a:p>
        </p:txBody>
      </p:sp>
      <p:pic>
        <p:nvPicPr>
          <p:cNvPr id="1040" name="Picture 16" descr="Sudoc"/>
          <p:cNvPicPr>
            <a:picLocks noChangeAspect="1" noChangeArrowheads="1"/>
          </p:cNvPicPr>
          <p:nvPr/>
        </p:nvPicPr>
        <p:blipFill rotWithShape="1">
          <a:blip r:embed="rId6">
            <a:extLst>
              <a:ext uri="{28A0092B-C50C-407E-A947-70E740481C1C}">
                <a14:useLocalDpi xmlns:a14="http://schemas.microsoft.com/office/drawing/2010/main" val="0"/>
              </a:ext>
            </a:extLst>
          </a:blip>
          <a:srcRect l="23624" r="24717"/>
          <a:stretch/>
        </p:blipFill>
        <p:spPr bwMode="auto">
          <a:xfrm>
            <a:off x="8014052" y="5768567"/>
            <a:ext cx="802536" cy="776774"/>
          </a:xfrm>
          <a:prstGeom prst="rect">
            <a:avLst/>
          </a:prstGeom>
          <a:noFill/>
          <a:extLst>
            <a:ext uri="{909E8E84-426E-40DD-AFC4-6F175D3DCCD1}">
              <a14:hiddenFill xmlns:a14="http://schemas.microsoft.com/office/drawing/2010/main">
                <a:solidFill>
                  <a:srgbClr val="FFFFFF"/>
                </a:solidFill>
              </a14:hiddenFill>
            </a:ext>
          </a:extLst>
        </p:spPr>
      </p:pic>
      <p:pic>
        <p:nvPicPr>
          <p:cNvPr id="10" name="Shape 11"/>
          <p:cNvPicPr preferRelativeResize="0"/>
          <p:nvPr/>
        </p:nvPicPr>
        <p:blipFill rotWithShape="1">
          <a:blip r:embed="rId7">
            <a:alphaModFix/>
          </a:blip>
          <a:srcRect/>
          <a:stretch/>
        </p:blipFill>
        <p:spPr>
          <a:xfrm>
            <a:off x="4299363" y="5598140"/>
            <a:ext cx="567927" cy="171450"/>
          </a:xfrm>
          <a:prstGeom prst="rect">
            <a:avLst/>
          </a:prstGeom>
          <a:noFill/>
          <a:ln>
            <a:noFill/>
          </a:ln>
        </p:spPr>
      </p:pic>
      <p:sp>
        <p:nvSpPr>
          <p:cNvPr id="11" name="Sous-titre 9"/>
          <p:cNvSpPr>
            <a:spLocks noGrp="1"/>
          </p:cNvSpPr>
          <p:nvPr>
            <p:ph type="subTitle" idx="1"/>
          </p:nvPr>
        </p:nvSpPr>
        <p:spPr>
          <a:xfrm>
            <a:off x="1476260" y="2799368"/>
            <a:ext cx="6400800" cy="1752600"/>
          </a:xfrm>
        </p:spPr>
        <p:txBody>
          <a:bodyPr/>
          <a:lstStyle/>
          <a:p>
            <a:endParaRPr lang="fr-FR" dirty="0" smtClean="0"/>
          </a:p>
          <a:p>
            <a:endParaRPr lang="fr-FR" dirty="0"/>
          </a:p>
          <a:p>
            <a:r>
              <a:rPr lang="fr-FR" dirty="0" smtClean="0"/>
              <a:t>Jeudi 25 Novembre 2022</a:t>
            </a:r>
            <a:endParaRPr lang="fr-FR" dirty="0"/>
          </a:p>
        </p:txBody>
      </p:sp>
    </p:spTree>
    <p:extLst>
      <p:ext uri="{BB962C8B-B14F-4D97-AF65-F5344CB8AC3E}">
        <p14:creationId xmlns:p14="http://schemas.microsoft.com/office/powerpoint/2010/main" val="428679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Le Sudoc et le Registre de l’ISSN (4)</a:t>
            </a:r>
            <a:endParaRPr lang="fr-FR" dirty="0"/>
          </a:p>
        </p:txBody>
      </p:sp>
      <p:sp>
        <p:nvSpPr>
          <p:cNvPr id="3" name="Espace réservé du contenu 2"/>
          <p:cNvSpPr>
            <a:spLocks noGrp="1"/>
          </p:cNvSpPr>
          <p:nvPr>
            <p:ph idx="1"/>
          </p:nvPr>
        </p:nvSpPr>
        <p:spPr>
          <a:xfrm>
            <a:off x="457200" y="1138753"/>
            <a:ext cx="8229600" cy="5325056"/>
          </a:xfrm>
        </p:spPr>
        <p:txBody>
          <a:bodyPr>
            <a:normAutofit/>
          </a:bodyPr>
          <a:lstStyle/>
          <a:p>
            <a:endParaRPr lang="fr-FR" sz="2800" b="1" dirty="0" smtClean="0"/>
          </a:p>
          <a:p>
            <a:r>
              <a:rPr lang="fr-FR" sz="2800" b="1" dirty="0"/>
              <a:t>Notices </a:t>
            </a:r>
            <a:r>
              <a:rPr lang="fr-FR" sz="2800" b="1" dirty="0" smtClean="0"/>
              <a:t>modifiées (« notices fusionnées »)</a:t>
            </a:r>
            <a:endParaRPr lang="fr-FR" sz="2800" b="1" dirty="0"/>
          </a:p>
          <a:p>
            <a:pPr marL="0" indent="0">
              <a:buNone/>
            </a:pPr>
            <a:endParaRPr lang="fr-FR" sz="2800" b="1" dirty="0"/>
          </a:p>
          <a:p>
            <a:pPr lvl="1">
              <a:buClr>
                <a:schemeClr val="tx2"/>
              </a:buClr>
              <a:buFont typeface="Wingdings" panose="05000000000000000000" pitchFamily="2" charset="2"/>
              <a:buChar char="§"/>
            </a:pPr>
            <a:r>
              <a:rPr lang="fr-FR" sz="2800" dirty="0"/>
              <a:t>les modifications sont </a:t>
            </a:r>
            <a:r>
              <a:rPr lang="fr-FR" sz="2800" b="1" dirty="0"/>
              <a:t>PRIORITAIRES</a:t>
            </a:r>
            <a:r>
              <a:rPr lang="fr-FR" sz="2800" dirty="0"/>
              <a:t> sur le contenu des notices du Sudoc pour les zones </a:t>
            </a:r>
            <a:r>
              <a:rPr lang="fr-FR" sz="2800" b="1" dirty="0"/>
              <a:t>sous autorité ISSN</a:t>
            </a:r>
            <a:r>
              <a:rPr lang="fr-FR" sz="2800" dirty="0"/>
              <a:t>.</a:t>
            </a:r>
          </a:p>
          <a:p>
            <a:pPr marL="457200" lvl="1" indent="0">
              <a:buClr>
                <a:schemeClr val="tx2"/>
              </a:buClr>
              <a:buNone/>
            </a:pPr>
            <a:endParaRPr lang="fr-FR" sz="2800" dirty="0"/>
          </a:p>
          <a:p>
            <a:pPr lvl="1">
              <a:buClr>
                <a:schemeClr val="tx2"/>
              </a:buClr>
              <a:buFont typeface="Wingdings" panose="05000000000000000000" pitchFamily="2" charset="2"/>
              <a:buChar char="§"/>
            </a:pPr>
            <a:r>
              <a:rPr lang="fr-FR" sz="2800" dirty="0"/>
              <a:t>Pour les autres zones, on conserve au maximum </a:t>
            </a:r>
            <a:r>
              <a:rPr lang="fr-FR" sz="2800" dirty="0" smtClean="0"/>
              <a:t>la richesse des </a:t>
            </a:r>
            <a:r>
              <a:rPr lang="fr-FR" sz="2800" dirty="0"/>
              <a:t>informations saisies par les catalogueurs.</a:t>
            </a:r>
          </a:p>
          <a:p>
            <a:pPr marL="0" indent="0">
              <a:buNone/>
            </a:pPr>
            <a:endParaRPr lang="fr-FR" sz="2800" dirty="0"/>
          </a:p>
          <a:p>
            <a:endParaRPr lang="fr-FR" sz="2800" dirty="0" smtClean="0"/>
          </a:p>
          <a:p>
            <a:endParaRPr lang="fr-FR" sz="2800" dirty="0"/>
          </a:p>
          <a:p>
            <a:pPr marL="0" indent="0">
              <a:buNone/>
            </a:pPr>
            <a:endParaRPr lang="fr-FR" sz="2800"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10</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959699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Le Sudoc et le Registre de l’ISSN </a:t>
            </a:r>
            <a:r>
              <a:rPr lang="fr-FR" dirty="0" smtClean="0"/>
              <a:t>(6)</a:t>
            </a:r>
            <a:endParaRPr lang="fr-FR" dirty="0"/>
          </a:p>
        </p:txBody>
      </p:sp>
      <p:sp>
        <p:nvSpPr>
          <p:cNvPr id="3" name="Espace réservé du contenu 2"/>
          <p:cNvSpPr>
            <a:spLocks noGrp="1"/>
          </p:cNvSpPr>
          <p:nvPr>
            <p:ph idx="1"/>
          </p:nvPr>
        </p:nvSpPr>
        <p:spPr/>
        <p:txBody>
          <a:bodyPr/>
          <a:lstStyle/>
          <a:p>
            <a:r>
              <a:rPr lang="fr-FR" sz="2400" b="1" dirty="0" smtClean="0"/>
              <a:t>Comment identifier une notice du Registre de l’ISSN ?</a:t>
            </a:r>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11</a:t>
            </a:fld>
            <a:endParaRPr lang="fr-FR"/>
          </a:p>
        </p:txBody>
      </p:sp>
      <p:pic>
        <p:nvPicPr>
          <p:cNvPr id="7" name="Image 6"/>
          <p:cNvPicPr>
            <a:picLocks noChangeAspect="1"/>
          </p:cNvPicPr>
          <p:nvPr/>
        </p:nvPicPr>
        <p:blipFill>
          <a:blip r:embed="rId3"/>
          <a:stretch>
            <a:fillRect/>
          </a:stretch>
        </p:blipFill>
        <p:spPr>
          <a:xfrm>
            <a:off x="0" y="1573599"/>
            <a:ext cx="9144000" cy="5295417"/>
          </a:xfrm>
          <a:prstGeom prst="rect">
            <a:avLst/>
          </a:prstGeom>
        </p:spPr>
      </p:pic>
      <p:cxnSp>
        <p:nvCxnSpPr>
          <p:cNvPr id="9" name="Connecteur droit avec flèche 8"/>
          <p:cNvCxnSpPr/>
          <p:nvPr/>
        </p:nvCxnSpPr>
        <p:spPr>
          <a:xfrm flipH="1">
            <a:off x="2013995" y="2303362"/>
            <a:ext cx="1423687" cy="6018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3437681" y="1979270"/>
            <a:ext cx="4849791" cy="923330"/>
          </a:xfrm>
          <a:prstGeom prst="rect">
            <a:avLst/>
          </a:prstGeom>
          <a:noFill/>
        </p:spPr>
        <p:txBody>
          <a:bodyPr wrap="square" rtlCol="0">
            <a:spAutoFit/>
          </a:bodyPr>
          <a:lstStyle/>
          <a:p>
            <a:r>
              <a:rPr lang="fr-FR" b="1" dirty="0" smtClean="0"/>
              <a:t>La zone 011 contient l’ISSN validé et éventuellement d’autres ISSN : supprimé, de liaison…</a:t>
            </a:r>
            <a:endParaRPr lang="fr-FR" b="1" dirty="0"/>
          </a:p>
        </p:txBody>
      </p:sp>
      <p:cxnSp>
        <p:nvCxnSpPr>
          <p:cNvPr id="15" name="Connecteur droit avec flèche 14"/>
          <p:cNvCxnSpPr/>
          <p:nvPr/>
        </p:nvCxnSpPr>
        <p:spPr>
          <a:xfrm>
            <a:off x="763929" y="6273478"/>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a:stCxn id="20" idx="1"/>
          </p:cNvCxnSpPr>
          <p:nvPr/>
        </p:nvCxnSpPr>
        <p:spPr>
          <a:xfrm flipH="1">
            <a:off x="763931" y="6017909"/>
            <a:ext cx="1250064" cy="243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2013995" y="5694743"/>
            <a:ext cx="4084761" cy="646331"/>
          </a:xfrm>
          <a:prstGeom prst="rect">
            <a:avLst/>
          </a:prstGeom>
          <a:noFill/>
        </p:spPr>
        <p:txBody>
          <a:bodyPr wrap="square" rtlCol="0">
            <a:spAutoFit/>
          </a:bodyPr>
          <a:lstStyle/>
          <a:p>
            <a:r>
              <a:rPr lang="fr-FR" b="1" dirty="0" smtClean="0"/>
              <a:t>La zone 802 contient le code du centre ISSN responsable de la notice</a:t>
            </a:r>
            <a:endParaRPr lang="fr-FR" b="1" dirty="0"/>
          </a:p>
        </p:txBody>
      </p:sp>
      <p:sp>
        <p:nvSpPr>
          <p:cNvPr id="8" name="Rectangle à coins arrondis 7"/>
          <p:cNvSpPr/>
          <p:nvPr/>
        </p:nvSpPr>
        <p:spPr>
          <a:xfrm>
            <a:off x="19880" y="2827292"/>
            <a:ext cx="1980000" cy="162000"/>
          </a:xfrm>
          <a:prstGeom prst="round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19250" y="6213024"/>
            <a:ext cx="756000" cy="162000"/>
          </a:xfrm>
          <a:prstGeom prst="roundRect">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3269838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b="1"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dirty="0"/>
              <a:t>Qui peut effectuer 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a:t>
            </a:r>
            <a:r>
              <a:rPr lang="en-US" dirty="0" smtClean="0"/>
              <a:t>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12</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244839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13</a:t>
            </a:fld>
            <a:endParaRPr lang="fr-FR"/>
          </a:p>
        </p:txBody>
      </p:sp>
      <p:sp>
        <p:nvSpPr>
          <p:cNvPr id="7" name="Espace réservé du contenu 2"/>
          <p:cNvSpPr>
            <a:spLocks noGrp="1"/>
          </p:cNvSpPr>
          <p:nvPr>
            <p:ph idx="1"/>
          </p:nvPr>
        </p:nvSpPr>
        <p:spPr>
          <a:xfrm>
            <a:off x="11574" y="1138753"/>
            <a:ext cx="9108489" cy="5761075"/>
          </a:xfrm>
        </p:spPr>
        <p:txBody>
          <a:bodyPr>
            <a:normAutofit/>
          </a:bodyPr>
          <a:lstStyle/>
          <a:p>
            <a:endParaRPr lang="fr-FR" sz="2700" dirty="0" smtClean="0"/>
          </a:p>
          <a:p>
            <a:endParaRPr lang="fr-FR" sz="2700" dirty="0"/>
          </a:p>
          <a:p>
            <a:pPr marL="0" indent="0">
              <a:buNone/>
            </a:pPr>
            <a:r>
              <a:rPr lang="fr-FR" sz="2700" b="1" dirty="0"/>
              <a:t> </a:t>
            </a:r>
            <a:r>
              <a:rPr lang="fr-FR" sz="2700" b="1" dirty="0" smtClean="0"/>
              <a:t>                            : </a:t>
            </a:r>
            <a:r>
              <a:rPr lang="fr-FR" sz="2800" dirty="0" err="1"/>
              <a:t>CIrcuit</a:t>
            </a:r>
            <a:r>
              <a:rPr lang="fr-FR" sz="2800" dirty="0"/>
              <a:t> dématérialisé des </a:t>
            </a:r>
            <a:r>
              <a:rPr lang="fr-FR" sz="2800" dirty="0" err="1"/>
              <a:t>DEMandes</a:t>
            </a:r>
            <a:r>
              <a:rPr lang="fr-FR" sz="2800" dirty="0"/>
              <a:t> </a:t>
            </a:r>
            <a:r>
              <a:rPr lang="fr-FR" sz="2800" dirty="0" smtClean="0"/>
              <a:t>ISSN.</a:t>
            </a:r>
          </a:p>
          <a:p>
            <a:endParaRPr lang="fr-FR" sz="2800" dirty="0"/>
          </a:p>
          <a:p>
            <a:pPr marL="0" indent="0">
              <a:buNone/>
            </a:pPr>
            <a:endParaRPr lang="fr-FR" sz="2800" dirty="0"/>
          </a:p>
          <a:p>
            <a:pPr>
              <a:buFont typeface="Wingdings" panose="05000000000000000000" pitchFamily="2" charset="2"/>
              <a:buChar char="§"/>
            </a:pPr>
            <a:r>
              <a:rPr lang="fr-FR" sz="2800" dirty="0" smtClean="0"/>
              <a:t>une </a:t>
            </a:r>
            <a:r>
              <a:rPr lang="fr-FR" sz="2800" b="1" dirty="0" smtClean="0"/>
              <a:t>application web pour le circuit des demandes </a:t>
            </a:r>
            <a:r>
              <a:rPr lang="fr-FR" sz="2800" dirty="0" smtClean="0"/>
              <a:t>de numérotation ISSN et des demandes de correction de notices ISSN : du catalogueur au centre ISSN, aller et retour (en passant forcément par le CR).</a:t>
            </a:r>
          </a:p>
          <a:p>
            <a:pPr>
              <a:buFont typeface="Wingdings" panose="05000000000000000000" pitchFamily="2" charset="2"/>
              <a:buChar char="§"/>
            </a:pPr>
            <a:endParaRPr lang="fr-FR" sz="2800" dirty="0" smtClean="0"/>
          </a:p>
          <a:p>
            <a:pPr>
              <a:buFont typeface="Wingdings" panose="05000000000000000000" pitchFamily="2" charset="2"/>
              <a:buChar char="§"/>
            </a:pPr>
            <a:r>
              <a:rPr lang="fr-FR" sz="2800" dirty="0" smtClean="0"/>
              <a:t>un outil de suivi professionnel, mais </a:t>
            </a:r>
            <a:r>
              <a:rPr lang="fr-FR" sz="2800" b="1" dirty="0" smtClean="0"/>
              <a:t>aussi le signalement dans le Sudoc de l’état de traitement d’une demande</a:t>
            </a:r>
            <a:r>
              <a:rPr lang="fr-FR" sz="2800" dirty="0" smtClean="0"/>
              <a:t>.</a:t>
            </a:r>
          </a:p>
          <a:p>
            <a:endParaRPr lang="fr-FR" sz="2800" dirty="0" smtClean="0"/>
          </a:p>
          <a:p>
            <a:pPr marL="0" indent="0">
              <a:buNone/>
            </a:pPr>
            <a:r>
              <a:rPr lang="fr-FR" sz="2800" b="1" dirty="0" smtClean="0"/>
              <a:t>Les notices faisant l’objet d’une demande induisent des contraintes spécifiques en matière de fusion.</a:t>
            </a:r>
          </a:p>
          <a:p>
            <a:endParaRPr lang="fr-FR" sz="2800" b="1" dirty="0"/>
          </a:p>
          <a:p>
            <a:endParaRPr lang="fr-FR" sz="2700" b="1" dirty="0"/>
          </a:p>
          <a:p>
            <a:endParaRPr lang="fr-FR" dirty="0" smtClean="0"/>
          </a:p>
          <a:p>
            <a:endParaRPr lang="fr-FR" dirty="0"/>
          </a:p>
        </p:txBody>
      </p:sp>
      <p:sp>
        <p:nvSpPr>
          <p:cNvPr id="9" name="Titre 1"/>
          <p:cNvSpPr>
            <a:spLocks noGrp="1"/>
          </p:cNvSpPr>
          <p:nvPr>
            <p:ph type="title"/>
          </p:nvPr>
        </p:nvSpPr>
        <p:spPr>
          <a:xfrm>
            <a:off x="457200" y="532220"/>
            <a:ext cx="7251148" cy="527538"/>
          </a:xfrm>
          <a:gradFill>
            <a:gsLst>
              <a:gs pos="1000">
                <a:schemeClr val="accent1"/>
              </a:gs>
              <a:gs pos="0">
                <a:srgbClr val="FFFFFF">
                  <a:alpha val="0"/>
                </a:srgbClr>
              </a:gs>
            </a:gsLst>
          </a:gradFill>
        </p:spPr>
        <p:txBody>
          <a:bodyPr/>
          <a:lstStyle/>
          <a:p>
            <a:r>
              <a:rPr lang="fr-FR" dirty="0" smtClean="0"/>
              <a:t>Cidemis (1)</a:t>
            </a:r>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52" y="1703458"/>
            <a:ext cx="2057687" cy="628738"/>
          </a:xfrm>
          <a:prstGeom prst="rect">
            <a:avLst/>
          </a:prstGeom>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1095926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Cidemis (2)</a:t>
            </a:r>
            <a:endParaRPr lang="fr-FR" dirty="0"/>
          </a:p>
        </p:txBody>
      </p:sp>
      <p:sp>
        <p:nvSpPr>
          <p:cNvPr id="3" name="Espace réservé du contenu 2"/>
          <p:cNvSpPr>
            <a:spLocks noGrp="1"/>
          </p:cNvSpPr>
          <p:nvPr>
            <p:ph idx="1"/>
          </p:nvPr>
        </p:nvSpPr>
        <p:spPr>
          <a:xfrm>
            <a:off x="81023" y="1181652"/>
            <a:ext cx="8958805" cy="5508515"/>
          </a:xfrm>
        </p:spPr>
        <p:txBody>
          <a:bodyPr>
            <a:normAutofit/>
          </a:bodyPr>
          <a:lstStyle/>
          <a:p>
            <a:endParaRPr lang="fr-FR" sz="2500" dirty="0" smtClean="0"/>
          </a:p>
          <a:p>
            <a:r>
              <a:rPr lang="fr-FR" sz="2500" dirty="0" smtClean="0"/>
              <a:t>Toute création de notice de ressource continue ou de modification d’une zone « sous autorité ISSN » dans le Sudoc doit s’accompagner d’une demande de numérotation ou de correction dans Cidemis.</a:t>
            </a:r>
          </a:p>
          <a:p>
            <a:endParaRPr lang="fr-FR" sz="2500" dirty="0"/>
          </a:p>
          <a:p>
            <a:r>
              <a:rPr lang="fr-FR" sz="2500" dirty="0" smtClean="0"/>
              <a:t>La demande une fois validée est signalée dans la notice du Sudoc</a:t>
            </a:r>
          </a:p>
          <a:p>
            <a:pPr lvl="1">
              <a:buClr>
                <a:schemeClr val="tx2"/>
              </a:buClr>
              <a:buFont typeface="Wingdings" panose="05000000000000000000" pitchFamily="2" charset="2"/>
              <a:buChar char="§"/>
            </a:pPr>
            <a:r>
              <a:rPr lang="fr-FR" sz="2500" dirty="0" smtClean="0"/>
              <a:t>Demande de numérotation : zone 301.</a:t>
            </a:r>
          </a:p>
          <a:p>
            <a:pPr lvl="1">
              <a:buClr>
                <a:schemeClr val="tx2"/>
              </a:buClr>
              <a:buFont typeface="Wingdings" panose="05000000000000000000" pitchFamily="2" charset="2"/>
              <a:buChar char="§"/>
            </a:pPr>
            <a:r>
              <a:rPr lang="fr-FR" sz="2500" dirty="0" smtClean="0"/>
              <a:t>Demande de correction : zone 830.</a:t>
            </a:r>
          </a:p>
          <a:p>
            <a:pPr marL="0" indent="0">
              <a:buNone/>
            </a:pPr>
            <a:endParaRPr lang="fr-FR" sz="2500" dirty="0"/>
          </a:p>
          <a:p>
            <a:pPr marL="0" indent="0">
              <a:buNone/>
            </a:pPr>
            <a:endParaRPr lang="fr-FR" sz="2500" dirty="0" smtClean="0"/>
          </a:p>
          <a:p>
            <a:r>
              <a:rPr lang="fr-FR" sz="2500" b="1" dirty="0" smtClean="0"/>
              <a:t>Il faut faire très attention à la présence dans l’une des notices à dédoublonner (ou dans les deux) de ces zones, car cela conditionne qui va pouvoir effectuer la fusion.</a:t>
            </a:r>
            <a:endParaRPr lang="fr-FR" sz="2500" b="1" dirty="0"/>
          </a:p>
          <a:p>
            <a:endParaRPr lang="fr-FR" sz="2500" dirty="0"/>
          </a:p>
          <a:p>
            <a:endParaRPr lang="fr-FR" sz="2500" dirty="0"/>
          </a:p>
        </p:txBody>
      </p:sp>
      <p:sp>
        <p:nvSpPr>
          <p:cNvPr id="4" name="Espace réservé de la date 3"/>
          <p:cNvSpPr>
            <a:spLocks noGrp="1"/>
          </p:cNvSpPr>
          <p:nvPr>
            <p:ph type="dt" sz="half" idx="10"/>
          </p:nvPr>
        </p:nvSpPr>
        <p:spPr/>
        <p:txBody>
          <a:bodyPr/>
          <a:lstStyle/>
          <a:p>
            <a:endParaRPr lang="en-US" dirty="0" smtClean="0"/>
          </a:p>
          <a:p>
            <a:r>
              <a:rPr lang="en-US" dirty="0"/>
              <a:t>25 novembre </a:t>
            </a:r>
            <a:r>
              <a:rPr lang="en-US" dirty="0" smtClean="0"/>
              <a:t>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14</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331338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Cidemis (3)</a:t>
            </a:r>
            <a:endParaRPr lang="fr-FR" dirty="0"/>
          </a:p>
        </p:txBody>
      </p:sp>
      <p:sp>
        <p:nvSpPr>
          <p:cNvPr id="3" name="Espace réservé du contenu 2"/>
          <p:cNvSpPr>
            <a:spLocks noGrp="1"/>
          </p:cNvSpPr>
          <p:nvPr>
            <p:ph idx="1"/>
          </p:nvPr>
        </p:nvSpPr>
        <p:spPr/>
        <p:txBody>
          <a:bodyPr/>
          <a:lstStyle/>
          <a:p>
            <a:r>
              <a:rPr lang="fr-FR" dirty="0" smtClean="0"/>
              <a:t>Demande de numérotation : zone 301.</a:t>
            </a:r>
          </a:p>
          <a:p>
            <a:endParaRPr lang="fr-FR" dirty="0" smtClean="0"/>
          </a:p>
          <a:p>
            <a:endParaRPr lang="fr-FR" dirty="0"/>
          </a:p>
          <a:p>
            <a:endParaRPr lang="fr-FR" dirty="0"/>
          </a:p>
          <a:p>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15</a:t>
            </a:fld>
            <a:endParaRPr lang="fr-FR"/>
          </a:p>
        </p:txBody>
      </p:sp>
      <p:pic>
        <p:nvPicPr>
          <p:cNvPr id="7" name="Image 6"/>
          <p:cNvPicPr>
            <a:picLocks noChangeAspect="1"/>
          </p:cNvPicPr>
          <p:nvPr/>
        </p:nvPicPr>
        <p:blipFill>
          <a:blip r:embed="rId2"/>
          <a:stretch>
            <a:fillRect/>
          </a:stretch>
        </p:blipFill>
        <p:spPr>
          <a:xfrm>
            <a:off x="92597" y="1632031"/>
            <a:ext cx="8912507" cy="5196904"/>
          </a:xfrm>
          <a:prstGeom prst="rect">
            <a:avLst/>
          </a:prstGeom>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1580562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Cidemis (4)</a:t>
            </a:r>
            <a:endParaRPr lang="fr-FR" dirty="0"/>
          </a:p>
        </p:txBody>
      </p:sp>
      <p:sp>
        <p:nvSpPr>
          <p:cNvPr id="3" name="Espace réservé du contenu 2"/>
          <p:cNvSpPr>
            <a:spLocks noGrp="1"/>
          </p:cNvSpPr>
          <p:nvPr>
            <p:ph idx="1"/>
          </p:nvPr>
        </p:nvSpPr>
        <p:spPr/>
        <p:txBody>
          <a:bodyPr/>
          <a:lstStyle/>
          <a:p>
            <a:r>
              <a:rPr lang="fr-FR" dirty="0" smtClean="0"/>
              <a:t>Demande de correction : zone 830.</a:t>
            </a:r>
          </a:p>
          <a:p>
            <a:endParaRPr lang="fr-FR" dirty="0"/>
          </a:p>
          <a:p>
            <a:endParaRPr lang="fr-FR" dirty="0"/>
          </a:p>
          <a:p>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16</a:t>
            </a:fld>
            <a:endParaRPr lang="fr-FR"/>
          </a:p>
        </p:txBody>
      </p:sp>
      <p:pic>
        <p:nvPicPr>
          <p:cNvPr id="7" name="Image 6"/>
          <p:cNvPicPr>
            <a:picLocks noChangeAspect="1"/>
          </p:cNvPicPr>
          <p:nvPr/>
        </p:nvPicPr>
        <p:blipFill>
          <a:blip r:embed="rId2"/>
          <a:stretch>
            <a:fillRect/>
          </a:stretch>
        </p:blipFill>
        <p:spPr>
          <a:xfrm>
            <a:off x="0" y="1493134"/>
            <a:ext cx="9144000" cy="5335800"/>
          </a:xfrm>
          <a:prstGeom prst="rect">
            <a:avLst/>
          </a:prstGeom>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92554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dirty="0" smtClean="0"/>
              <a:t>Cidemis.</a:t>
            </a:r>
          </a:p>
          <a:p>
            <a:r>
              <a:rPr lang="fr-FR" sz="2700" b="1" dirty="0"/>
              <a:t>Quelles zones examiner pour identifier un doublon </a:t>
            </a:r>
            <a:r>
              <a:rPr lang="fr-FR" sz="2700" b="1"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dirty="0"/>
              <a:t>Qui peut effectuer</a:t>
            </a:r>
            <a:r>
              <a:rPr lang="fr-FR" sz="2700" dirty="0" smtClean="0"/>
              <a:t> </a:t>
            </a:r>
            <a:r>
              <a:rPr lang="fr-FR" sz="2700" dirty="0"/>
              <a:t>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17</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1537051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Quelles zones examiner pour identifier un doublon ?</a:t>
            </a:r>
            <a:endParaRPr lang="fr-FR" dirty="0"/>
          </a:p>
        </p:txBody>
      </p:sp>
      <p:sp>
        <p:nvSpPr>
          <p:cNvPr id="3" name="Espace réservé du contenu 2"/>
          <p:cNvSpPr>
            <a:spLocks noGrp="1"/>
          </p:cNvSpPr>
          <p:nvPr>
            <p:ph idx="1"/>
          </p:nvPr>
        </p:nvSpPr>
        <p:spPr>
          <a:xfrm>
            <a:off x="0" y="1138753"/>
            <a:ext cx="9072034" cy="5647282"/>
          </a:xfrm>
        </p:spPr>
        <p:txBody>
          <a:bodyPr>
            <a:normAutofit/>
          </a:bodyPr>
          <a:lstStyle/>
          <a:p>
            <a:pPr marL="0" indent="0">
              <a:buNone/>
            </a:pPr>
            <a:endParaRPr lang="fr-FR" sz="2500" dirty="0" smtClean="0"/>
          </a:p>
          <a:p>
            <a:r>
              <a:rPr lang="fr-FR" sz="2500" b="1" dirty="0" smtClean="0"/>
              <a:t>Numéro ISSN </a:t>
            </a:r>
            <a:r>
              <a:rPr lang="fr-FR" sz="2500" dirty="0" smtClean="0"/>
              <a:t>: zones 011 et 035.</a:t>
            </a:r>
          </a:p>
          <a:p>
            <a:endParaRPr lang="fr-FR" sz="2500" dirty="0"/>
          </a:p>
          <a:p>
            <a:r>
              <a:rPr lang="fr-FR" sz="2500" b="1" dirty="0" smtClean="0"/>
              <a:t>Titre clé </a:t>
            </a:r>
            <a:r>
              <a:rPr lang="fr-FR" sz="2500" dirty="0" smtClean="0"/>
              <a:t>: 530 (attention, le titre clé peut être saisi par le CR dans le cas d’une demande de numérotation).</a:t>
            </a:r>
          </a:p>
          <a:p>
            <a:pPr marL="0" indent="0">
              <a:buNone/>
            </a:pPr>
            <a:endParaRPr lang="fr-FR" sz="2500" dirty="0" smtClean="0"/>
          </a:p>
          <a:p>
            <a:r>
              <a:rPr lang="fr-FR" sz="2500" b="1" dirty="0" smtClean="0"/>
              <a:t>Dates de publication </a:t>
            </a:r>
            <a:r>
              <a:rPr lang="fr-FR" sz="2500" dirty="0" smtClean="0"/>
              <a:t>: zones 100, 210 ou 214.</a:t>
            </a:r>
          </a:p>
          <a:p>
            <a:endParaRPr lang="fr-FR" sz="2500" dirty="0"/>
          </a:p>
          <a:p>
            <a:r>
              <a:rPr lang="fr-FR" sz="2500" b="1" dirty="0" smtClean="0"/>
              <a:t>Langue</a:t>
            </a:r>
            <a:r>
              <a:rPr lang="fr-FR" sz="2500" dirty="0" smtClean="0"/>
              <a:t> et </a:t>
            </a:r>
            <a:r>
              <a:rPr lang="fr-FR" sz="2500" b="1" dirty="0" smtClean="0"/>
              <a:t>pays de publication </a:t>
            </a:r>
            <a:r>
              <a:rPr lang="fr-FR" sz="2500" dirty="0" smtClean="0"/>
              <a:t>: zones 101 et 102.</a:t>
            </a:r>
          </a:p>
          <a:p>
            <a:endParaRPr lang="fr-FR" sz="2500" dirty="0"/>
          </a:p>
          <a:p>
            <a:r>
              <a:rPr lang="fr-FR" sz="2500" b="1" dirty="0" smtClean="0"/>
              <a:t>Editeurs</a:t>
            </a:r>
            <a:r>
              <a:rPr lang="fr-FR" sz="2500" dirty="0" smtClean="0"/>
              <a:t> : zone 210 ou 214.</a:t>
            </a:r>
          </a:p>
          <a:p>
            <a:endParaRPr lang="fr-FR" sz="2500" dirty="0"/>
          </a:p>
          <a:p>
            <a:r>
              <a:rPr lang="fr-FR" sz="2500" b="1" dirty="0"/>
              <a:t>Titre</a:t>
            </a:r>
            <a:r>
              <a:rPr lang="fr-FR" sz="2500" dirty="0"/>
              <a:t> : zone 200</a:t>
            </a:r>
            <a:r>
              <a:rPr lang="fr-FR" sz="2500" dirty="0" smtClean="0"/>
              <a:t>.</a:t>
            </a:r>
          </a:p>
          <a:p>
            <a:pPr marL="0" indent="0">
              <a:buNone/>
            </a:pPr>
            <a:endParaRPr lang="fr-FR" sz="2500" dirty="0"/>
          </a:p>
          <a:p>
            <a:r>
              <a:rPr lang="fr-FR" sz="2500" b="1" dirty="0" smtClean="0"/>
              <a:t>Mentions de responsabilité </a:t>
            </a:r>
            <a:r>
              <a:rPr lang="fr-FR" sz="2500" dirty="0" smtClean="0"/>
              <a:t>: zone 200 ou zones 7XX.</a:t>
            </a:r>
          </a:p>
          <a:p>
            <a:endParaRPr lang="fr-FR" sz="2500" dirty="0"/>
          </a:p>
          <a:p>
            <a:endParaRPr lang="fr-FR" sz="2500" dirty="0" smtClean="0"/>
          </a:p>
          <a:p>
            <a:endParaRPr lang="fr-FR" sz="2500" dirty="0" smtClean="0"/>
          </a:p>
          <a:p>
            <a:endParaRPr lang="fr-FR" sz="2500" dirty="0"/>
          </a:p>
          <a:p>
            <a:endParaRPr lang="fr-FR" sz="2500" dirty="0" smtClean="0"/>
          </a:p>
          <a:p>
            <a:endParaRPr lang="fr-FR" sz="2500" dirty="0"/>
          </a:p>
          <a:p>
            <a:endParaRPr lang="fr-FR" sz="2500"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18</a:t>
            </a:fld>
            <a:endParaRPr lang="fr-FR"/>
          </a:p>
        </p:txBody>
      </p:sp>
      <p:sp>
        <p:nvSpPr>
          <p:cNvPr id="5" name="Espace réservé du pied de page 4"/>
          <p:cNvSpPr>
            <a:spLocks noGrp="1"/>
          </p:cNvSpPr>
          <p:nvPr>
            <p:ph type="ftr" sz="quarter" idx="11"/>
          </p:nvPr>
        </p:nvSpPr>
        <p:spPr/>
        <p:txBody>
          <a:bodyPr/>
          <a:lstStyle/>
          <a:p>
            <a:r>
              <a:rPr lang="fr-FR" dirty="0"/>
              <a:t>J.e-cours </a:t>
            </a:r>
            <a:r>
              <a:rPr lang="fr-FR" dirty="0" smtClean="0"/>
              <a:t>Dédoublonnage </a:t>
            </a:r>
            <a:r>
              <a:rPr lang="fr-FR" dirty="0"/>
              <a:t>des ressources continues</a:t>
            </a:r>
          </a:p>
        </p:txBody>
      </p:sp>
    </p:spTree>
    <p:extLst>
      <p:ext uri="{BB962C8B-B14F-4D97-AF65-F5344CB8AC3E}">
        <p14:creationId xmlns:p14="http://schemas.microsoft.com/office/powerpoint/2010/main" val="3928555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dirty="0" smtClean="0"/>
              <a:t>Cidemis.</a:t>
            </a:r>
          </a:p>
          <a:p>
            <a:r>
              <a:rPr lang="fr-FR" sz="2700" dirty="0"/>
              <a:t>Quelles zones examiner pour identifier un doublon </a:t>
            </a:r>
            <a:r>
              <a:rPr lang="fr-FR" sz="2700" dirty="0" smtClean="0"/>
              <a:t>?</a:t>
            </a:r>
          </a:p>
          <a:p>
            <a:r>
              <a:rPr lang="fr-FR" sz="2700" b="1" dirty="0"/>
              <a:t>Les trois types de </a:t>
            </a:r>
            <a:r>
              <a:rPr lang="fr-FR" sz="2700" b="1"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dirty="0"/>
              <a:t>Qui peut effectuer 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19</a:t>
            </a:fld>
            <a:endParaRPr lang="fr-FR"/>
          </a:p>
        </p:txBody>
      </p:sp>
      <p:sp>
        <p:nvSpPr>
          <p:cNvPr id="7" name="Espace réservé du pied de page 4"/>
          <p:cNvSpPr>
            <a:spLocks noGrp="1"/>
          </p:cNvSpPr>
          <p:nvPr>
            <p:ph type="ftr" sz="quarter" idx="11"/>
          </p:nvPr>
        </p:nvSpPr>
        <p:spPr>
          <a:xfrm>
            <a:off x="457200" y="-1481"/>
            <a:ext cx="4359031" cy="496534"/>
          </a:xfrm>
        </p:spPr>
        <p:txBody>
          <a:bodyPr/>
          <a:lstStyle/>
          <a:p>
            <a:r>
              <a:rPr lang="fr-FR" dirty="0"/>
              <a:t>J.e-cours </a:t>
            </a:r>
            <a:r>
              <a:rPr lang="fr-FR" dirty="0" smtClean="0"/>
              <a:t>Dédoublonnage </a:t>
            </a:r>
            <a:r>
              <a:rPr lang="fr-FR" dirty="0"/>
              <a:t>des ressources continues</a:t>
            </a:r>
          </a:p>
        </p:txBody>
      </p:sp>
    </p:spTree>
    <p:extLst>
      <p:ext uri="{BB962C8B-B14F-4D97-AF65-F5344CB8AC3E}">
        <p14:creationId xmlns:p14="http://schemas.microsoft.com/office/powerpoint/2010/main" val="198448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flip="none" rotWithShape="1">
            <a:gsLst>
              <a:gs pos="1000">
                <a:schemeClr val="accent1"/>
              </a:gs>
              <a:gs pos="0">
                <a:srgbClr val="FFFFFF">
                  <a:alpha val="0"/>
                </a:srgbClr>
              </a:gs>
            </a:gsLst>
            <a:path path="circle">
              <a:fillToRect l="100000" t="100000"/>
            </a:path>
            <a:tileRect r="-100000" b="-100000"/>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b="1" dirty="0" smtClean="0"/>
              <a:t>Comment identifier les notices de ressources continues ?</a:t>
            </a:r>
          </a:p>
          <a:p>
            <a:r>
              <a:rPr lang="fr-FR" sz="2700" dirty="0"/>
              <a:t>Le Sudoc et le Registre de </a:t>
            </a:r>
            <a:r>
              <a:rPr lang="fr-FR" sz="2700" dirty="0" smtClean="0"/>
              <a:t>l’ISSN.</a:t>
            </a:r>
          </a:p>
          <a:p>
            <a:r>
              <a:rPr lang="fr-FR" sz="2700"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dirty="0"/>
              <a:t>Qui peut effectuer 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a:t>
            </a:fld>
            <a:endParaRPr lang="fr-FR"/>
          </a:p>
        </p:txBody>
      </p:sp>
    </p:spTree>
    <p:extLst>
      <p:ext uri="{BB962C8B-B14F-4D97-AF65-F5344CB8AC3E}">
        <p14:creationId xmlns:p14="http://schemas.microsoft.com/office/powerpoint/2010/main" val="4135818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Les trois types de doublons</a:t>
            </a:r>
            <a:endParaRPr lang="fr-FR" dirty="0"/>
          </a:p>
        </p:txBody>
      </p:sp>
      <p:sp>
        <p:nvSpPr>
          <p:cNvPr id="3" name="Espace réservé du contenu 2"/>
          <p:cNvSpPr>
            <a:spLocks noGrp="1"/>
          </p:cNvSpPr>
          <p:nvPr>
            <p:ph idx="1"/>
          </p:nvPr>
        </p:nvSpPr>
        <p:spPr>
          <a:xfrm>
            <a:off x="0" y="1181652"/>
            <a:ext cx="9124120" cy="5647282"/>
          </a:xfrm>
        </p:spPr>
        <p:txBody>
          <a:bodyPr>
            <a:noAutofit/>
          </a:bodyPr>
          <a:lstStyle/>
          <a:p>
            <a:endParaRPr lang="fr-FR" sz="2500" dirty="0" smtClean="0"/>
          </a:p>
          <a:p>
            <a:r>
              <a:rPr lang="fr-FR" sz="2500" b="1" dirty="0" smtClean="0"/>
              <a:t>Doublon </a:t>
            </a:r>
            <a:r>
              <a:rPr lang="fr-FR" sz="2500" b="1" dirty="0"/>
              <a:t>de ressources continues de même type</a:t>
            </a:r>
            <a:endParaRPr lang="fr-FR" sz="2500" dirty="0"/>
          </a:p>
          <a:p>
            <a:endParaRPr lang="fr-FR" sz="2500" i="1" dirty="0" smtClean="0"/>
          </a:p>
          <a:p>
            <a:pPr marL="0" indent="0">
              <a:buNone/>
            </a:pPr>
            <a:r>
              <a:rPr lang="fr-FR" sz="2500" i="1" dirty="0" smtClean="0"/>
              <a:t>Doublon </a:t>
            </a:r>
            <a:r>
              <a:rPr lang="fr-FR" sz="2500" i="1" dirty="0"/>
              <a:t>de deux notices de périodiques ou de deux notices de </a:t>
            </a:r>
            <a:r>
              <a:rPr lang="fr-FR" sz="2500" i="1" dirty="0" smtClean="0"/>
              <a:t>collections sur le même support.</a:t>
            </a:r>
            <a:endParaRPr lang="fr-FR" sz="2500" dirty="0"/>
          </a:p>
          <a:p>
            <a:endParaRPr lang="fr-FR" sz="2500" b="1" dirty="0" smtClean="0"/>
          </a:p>
          <a:p>
            <a:r>
              <a:rPr lang="fr-FR" sz="2500" b="1" dirty="0" smtClean="0"/>
              <a:t>Doublon </a:t>
            </a:r>
            <a:r>
              <a:rPr lang="fr-FR" sz="2500" b="1" dirty="0"/>
              <a:t>de ressources continues dont les notices indiquent un type </a:t>
            </a:r>
            <a:r>
              <a:rPr lang="fr-FR" sz="2500" b="1" dirty="0" smtClean="0"/>
              <a:t>et/ou un support différents</a:t>
            </a:r>
          </a:p>
          <a:p>
            <a:endParaRPr lang="fr-FR" sz="2500" dirty="0"/>
          </a:p>
          <a:p>
            <a:pPr marL="0" indent="0">
              <a:buNone/>
            </a:pPr>
            <a:r>
              <a:rPr lang="fr-FR" sz="2500" i="1" dirty="0" smtClean="0"/>
              <a:t>Une notice de </a:t>
            </a:r>
            <a:r>
              <a:rPr lang="fr-FR" sz="2500" i="1" dirty="0"/>
              <a:t>collection et </a:t>
            </a:r>
            <a:r>
              <a:rPr lang="fr-FR" sz="2500" i="1" dirty="0" smtClean="0"/>
              <a:t>une notice de périodique ; une notice de ressource imprimée et une notice de ressource électronique.</a:t>
            </a:r>
            <a:endParaRPr lang="fr-FR" sz="2500" dirty="0"/>
          </a:p>
          <a:p>
            <a:endParaRPr lang="fr-FR" sz="2500" b="1" dirty="0" smtClean="0"/>
          </a:p>
          <a:p>
            <a:r>
              <a:rPr lang="fr-FR" sz="2500" b="1" dirty="0" smtClean="0"/>
              <a:t>Cas </a:t>
            </a:r>
            <a:r>
              <a:rPr lang="fr-FR" sz="2500" b="1" dirty="0"/>
              <a:t>spécifique des fusions Monographies/Publications annuelles</a:t>
            </a:r>
            <a:endParaRPr lang="fr-FR" sz="2500" dirty="0"/>
          </a:p>
          <a:p>
            <a:pPr marL="0" indent="0">
              <a:buNone/>
            </a:pPr>
            <a:endParaRPr lang="fr-FR" sz="2500" i="1" dirty="0" smtClean="0"/>
          </a:p>
          <a:p>
            <a:pPr marL="0" indent="0">
              <a:buNone/>
            </a:pPr>
            <a:r>
              <a:rPr lang="fr-FR" sz="2500" i="1" dirty="0" smtClean="0"/>
              <a:t>Monographies </a:t>
            </a:r>
            <a:r>
              <a:rPr lang="fr-FR" sz="2500" i="1" dirty="0"/>
              <a:t>décrites isolément </a:t>
            </a:r>
            <a:r>
              <a:rPr lang="fr-FR" sz="2500" i="1" dirty="0" smtClean="0"/>
              <a:t>pouvant </a:t>
            </a:r>
            <a:r>
              <a:rPr lang="fr-FR" sz="2500" i="1" dirty="0"/>
              <a:t>être rassemblées en </a:t>
            </a:r>
            <a:r>
              <a:rPr lang="fr-FR" sz="2500" i="1" dirty="0" smtClean="0"/>
              <a:t>notice de ressource continue.</a:t>
            </a:r>
            <a:endParaRPr lang="fr-FR" sz="2500" dirty="0"/>
          </a:p>
          <a:p>
            <a:endParaRPr lang="fr-FR" sz="2500" dirty="0"/>
          </a:p>
        </p:txBody>
      </p:sp>
      <p:sp>
        <p:nvSpPr>
          <p:cNvPr id="4" name="Espace réservé de la date 3"/>
          <p:cNvSpPr>
            <a:spLocks noGrp="1"/>
          </p:cNvSpPr>
          <p:nvPr>
            <p:ph type="dt" sz="half" idx="10"/>
          </p:nvPr>
        </p:nvSpPr>
        <p:spPr/>
        <p:txBody>
          <a:bodyPr/>
          <a:lstStyle/>
          <a:p>
            <a:endParaRPr lang="en-US" dirty="0" smtClean="0"/>
          </a:p>
          <a:p>
            <a:r>
              <a:rPr lang="en-US" dirty="0"/>
              <a:t>25 novembre </a:t>
            </a:r>
            <a:r>
              <a:rPr lang="en-US" dirty="0" smtClean="0"/>
              <a:t>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20</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1877254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b="1" dirty="0"/>
              <a:t>Doublon de ressources continues de même type : </a:t>
            </a:r>
            <a:r>
              <a:rPr lang="fr-FR" sz="2700" b="1"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dirty="0"/>
              <a:t>Qui peut effectuer</a:t>
            </a:r>
            <a:r>
              <a:rPr lang="fr-FR" sz="2700" dirty="0" smtClean="0"/>
              <a:t> </a:t>
            </a:r>
            <a:r>
              <a:rPr lang="fr-FR" sz="2700" dirty="0"/>
              <a:t>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21</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791919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n°1</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a:t>25 novembre </a:t>
            </a:r>
            <a:r>
              <a:rPr lang="en-US" dirty="0" smtClean="0"/>
              <a:t>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22</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5" name="Imag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20899"/>
            <a:ext cx="4837336" cy="2754000"/>
          </a:xfrm>
          <a:prstGeom prst="rect">
            <a:avLst/>
          </a:prstGeom>
          <a:ln w="12700">
            <a:solidFill>
              <a:schemeClr val="tx1"/>
            </a:solidFill>
          </a:ln>
        </p:spPr>
      </p:pic>
      <p:sp>
        <p:nvSpPr>
          <p:cNvPr id="18"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240" y="1620899"/>
            <a:ext cx="4480560" cy="2752155"/>
          </a:xfrm>
          <a:prstGeom prst="rect">
            <a:avLst/>
          </a:prstGeom>
          <a:ln w="12700">
            <a:solidFill>
              <a:schemeClr val="tx1"/>
            </a:solidFill>
          </a:ln>
        </p:spPr>
      </p:pic>
      <p:sp>
        <p:nvSpPr>
          <p:cNvPr id="33" name="ZoneTexte 32"/>
          <p:cNvSpPr txBox="1"/>
          <p:nvPr/>
        </p:nvSpPr>
        <p:spPr>
          <a:xfrm>
            <a:off x="2016363" y="5033495"/>
            <a:ext cx="1276311" cy="369332"/>
          </a:xfrm>
          <a:prstGeom prst="rect">
            <a:avLst/>
          </a:prstGeom>
          <a:noFill/>
        </p:spPr>
        <p:txBody>
          <a:bodyPr wrap="none" rtlCol="0">
            <a:spAutoFit/>
          </a:bodyPr>
          <a:lstStyle/>
          <a:p>
            <a:r>
              <a:rPr lang="fr-FR" dirty="0" smtClean="0">
                <a:solidFill>
                  <a:schemeClr val="tx2"/>
                </a:solidFill>
              </a:rPr>
              <a:t>Fusionner ?</a:t>
            </a:r>
            <a:endParaRPr lang="fr-FR" dirty="0">
              <a:solidFill>
                <a:schemeClr val="tx2"/>
              </a:solidFill>
            </a:endParaRPr>
          </a:p>
        </p:txBody>
      </p:sp>
      <p:sp>
        <p:nvSpPr>
          <p:cNvPr id="34" name="ZoneTexte 33"/>
          <p:cNvSpPr txBox="1"/>
          <p:nvPr/>
        </p:nvSpPr>
        <p:spPr>
          <a:xfrm>
            <a:off x="5848222" y="4756496"/>
            <a:ext cx="12763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 ?</a:t>
            </a:r>
            <a:endParaRPr lang="fr-FR" dirty="0">
              <a:solidFill>
                <a:schemeClr val="tx2"/>
              </a:solidFill>
            </a:endParaRP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4206552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n°1</a:t>
            </a:r>
            <a:endParaRPr lang="fr-FR" dirty="0"/>
          </a:p>
        </p:txBody>
      </p:sp>
      <p:graphicFrame>
        <p:nvGraphicFramePr>
          <p:cNvPr id="7" name="Espace réservé du contenu 6"/>
          <p:cNvGraphicFramePr>
            <a:graphicFrameLocks noGrp="1"/>
          </p:cNvGraphicFramePr>
          <p:nvPr>
            <p:ph idx="1"/>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23</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rot="514787">
            <a:off x="1998090" y="541464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riangle 1"/>
          <p:cNvSpPr>
            <a:spLocks noChangeAspect="1"/>
          </p:cNvSpPr>
          <p:nvPr/>
        </p:nvSpPr>
        <p:spPr>
          <a:xfrm>
            <a:off x="4032773" y="5628809"/>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2016363" y="4713026"/>
            <a:ext cx="1116011" cy="369332"/>
          </a:xfrm>
          <a:prstGeom prst="rect">
            <a:avLst/>
          </a:prstGeom>
          <a:noFill/>
        </p:spPr>
        <p:txBody>
          <a:bodyPr wrap="none" rtlCol="0">
            <a:spAutoFit/>
          </a:bodyPr>
          <a:lstStyle/>
          <a:p>
            <a:r>
              <a:rPr lang="fr-FR" dirty="0" smtClean="0">
                <a:solidFill>
                  <a:schemeClr val="tx2"/>
                </a:solidFill>
              </a:rPr>
              <a:t>Fusionner</a:t>
            </a:r>
            <a:endParaRPr lang="fr-FR" dirty="0">
              <a:solidFill>
                <a:schemeClr val="tx2"/>
              </a:solidFill>
            </a:endParaRPr>
          </a:p>
        </p:txBody>
      </p:sp>
      <p:sp>
        <p:nvSpPr>
          <p:cNvPr id="34" name="ZoneTexte 33"/>
          <p:cNvSpPr txBox="1"/>
          <p:nvPr/>
        </p:nvSpPr>
        <p:spPr>
          <a:xfrm>
            <a:off x="5916320" y="4976365"/>
            <a:ext cx="11160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a:t>
            </a:r>
            <a:endParaRPr lang="fr-FR" dirty="0">
              <a:solidFill>
                <a:schemeClr val="tx2"/>
              </a:solidFill>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20899"/>
            <a:ext cx="4837336" cy="2754000"/>
          </a:xfrm>
          <a:prstGeom prst="rect">
            <a:avLst/>
          </a:prstGeom>
          <a:ln w="12700">
            <a:solidFill>
              <a:schemeClr val="tx1"/>
            </a:solidFill>
          </a:ln>
        </p:spPr>
      </p:pic>
      <p:sp>
        <p:nvSpPr>
          <p:cNvPr id="3" name="Rectangle 2"/>
          <p:cNvSpPr/>
          <p:nvPr/>
        </p:nvSpPr>
        <p:spPr>
          <a:xfrm>
            <a:off x="2970702" y="4713026"/>
            <a:ext cx="389850" cy="369332"/>
          </a:xfrm>
          <a:prstGeom prst="rect">
            <a:avLst/>
          </a:prstGeom>
        </p:spPr>
        <p:txBody>
          <a:bodyPr wrap="none">
            <a:spAutoFit/>
          </a:bodyPr>
          <a:lstStyle/>
          <a:p>
            <a:r>
              <a:rPr lang="fr-FR" dirty="0">
                <a:solidFill>
                  <a:srgbClr val="00B050"/>
                </a:solidFill>
                <a:latin typeface="Wingdings" panose="05000000000000000000" pitchFamily="2" charset="2"/>
                <a:sym typeface="Wingdings" panose="05000000000000000000" pitchFamily="2" charset="2"/>
              </a:rPr>
              <a:t></a:t>
            </a:r>
            <a:endParaRPr lang="fr-FR" dirty="0">
              <a:solidFill>
                <a:srgbClr val="00B050"/>
              </a:solidFill>
              <a:latin typeface="Wingdings" panose="05000000000000000000" pitchFamily="2" charset="2"/>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240" y="1620899"/>
            <a:ext cx="4480560" cy="2752155"/>
          </a:xfrm>
          <a:prstGeom prst="rect">
            <a:avLst/>
          </a:prstGeom>
          <a:ln w="12700">
            <a:solidFill>
              <a:schemeClr val="tx1"/>
            </a:solidFill>
          </a:ln>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3324648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n°2</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               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dirty="0" smtClean="0">
                          <a:solidFill>
                            <a:schemeClr val="tx2"/>
                          </a:solidFill>
                        </a:rPr>
                        <a:t>                     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24</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2016363" y="5033495"/>
            <a:ext cx="1276311" cy="369332"/>
          </a:xfrm>
          <a:prstGeom prst="rect">
            <a:avLst/>
          </a:prstGeom>
          <a:noFill/>
        </p:spPr>
        <p:txBody>
          <a:bodyPr wrap="none" rtlCol="0">
            <a:spAutoFit/>
          </a:bodyPr>
          <a:lstStyle/>
          <a:p>
            <a:r>
              <a:rPr lang="fr-FR" dirty="0" smtClean="0">
                <a:solidFill>
                  <a:schemeClr val="tx2"/>
                </a:solidFill>
              </a:rPr>
              <a:t>Fusionner ?</a:t>
            </a:r>
            <a:endParaRPr lang="fr-FR" dirty="0">
              <a:solidFill>
                <a:schemeClr val="tx2"/>
              </a:solidFill>
            </a:endParaRPr>
          </a:p>
        </p:txBody>
      </p:sp>
      <p:sp>
        <p:nvSpPr>
          <p:cNvPr id="34" name="ZoneTexte 33"/>
          <p:cNvSpPr txBox="1"/>
          <p:nvPr/>
        </p:nvSpPr>
        <p:spPr>
          <a:xfrm>
            <a:off x="5848222" y="4756496"/>
            <a:ext cx="12763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 ?</a:t>
            </a:r>
            <a:endParaRPr lang="fr-FR" dirty="0">
              <a:solidFill>
                <a:schemeClr val="tx2"/>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058" y="1634362"/>
            <a:ext cx="3694638" cy="2520000"/>
          </a:xfrm>
          <a:prstGeom prst="rect">
            <a:avLst/>
          </a:prstGeom>
          <a:ln w="12700">
            <a:solidFill>
              <a:schemeClr val="tx1"/>
            </a:solidFill>
          </a:ln>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54" y="1628422"/>
            <a:ext cx="3923804" cy="2520000"/>
          </a:xfrm>
          <a:prstGeom prst="rect">
            <a:avLst/>
          </a:prstGeom>
          <a:ln w="12700">
            <a:solidFill>
              <a:schemeClr val="tx1"/>
            </a:solidFill>
          </a:ln>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2996828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n°2</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               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dirty="0" smtClean="0">
                          <a:solidFill>
                            <a:schemeClr val="tx2"/>
                          </a:solidFill>
                        </a:rPr>
                        <a:t>                     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25</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rot="20987566">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2016363" y="5262421"/>
            <a:ext cx="1116011" cy="369332"/>
          </a:xfrm>
          <a:prstGeom prst="rect">
            <a:avLst/>
          </a:prstGeom>
          <a:noFill/>
        </p:spPr>
        <p:txBody>
          <a:bodyPr wrap="none" rtlCol="0">
            <a:spAutoFit/>
          </a:bodyPr>
          <a:lstStyle/>
          <a:p>
            <a:r>
              <a:rPr lang="fr-FR" dirty="0" smtClean="0">
                <a:solidFill>
                  <a:schemeClr val="tx2"/>
                </a:solidFill>
              </a:rPr>
              <a:t>Fusionner</a:t>
            </a:r>
            <a:endParaRPr lang="fr-FR" dirty="0">
              <a:solidFill>
                <a:schemeClr val="tx2"/>
              </a:solidFill>
            </a:endParaRPr>
          </a:p>
        </p:txBody>
      </p:sp>
      <p:sp>
        <p:nvSpPr>
          <p:cNvPr id="34" name="ZoneTexte 33"/>
          <p:cNvSpPr txBox="1"/>
          <p:nvPr/>
        </p:nvSpPr>
        <p:spPr>
          <a:xfrm>
            <a:off x="5857845" y="4359661"/>
            <a:ext cx="11160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a:t>
            </a:r>
            <a:endParaRPr lang="fr-FR" dirty="0">
              <a:solidFill>
                <a:schemeClr val="tx2"/>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319" y="1625207"/>
            <a:ext cx="3694638" cy="2520000"/>
          </a:xfrm>
          <a:prstGeom prst="rect">
            <a:avLst/>
          </a:prstGeom>
          <a:ln w="12700">
            <a:solidFill>
              <a:schemeClr val="tx1"/>
            </a:solidFill>
          </a:ln>
        </p:spPr>
      </p:pic>
      <p:sp>
        <p:nvSpPr>
          <p:cNvPr id="15" name="Rectangle 14"/>
          <p:cNvSpPr/>
          <p:nvPr/>
        </p:nvSpPr>
        <p:spPr>
          <a:xfrm>
            <a:off x="6843680" y="4498160"/>
            <a:ext cx="389850" cy="369332"/>
          </a:xfrm>
          <a:prstGeom prst="rect">
            <a:avLst/>
          </a:prstGeom>
        </p:spPr>
        <p:txBody>
          <a:bodyPr wrap="none">
            <a:spAutoFit/>
          </a:bodyPr>
          <a:lstStyle/>
          <a:p>
            <a:r>
              <a:rPr lang="fr-FR" dirty="0">
                <a:solidFill>
                  <a:srgbClr val="00B050"/>
                </a:solidFill>
                <a:latin typeface="Wingdings" panose="05000000000000000000" pitchFamily="2" charset="2"/>
                <a:sym typeface="Wingdings" panose="05000000000000000000" pitchFamily="2" charset="2"/>
              </a:rPr>
              <a:t></a:t>
            </a:r>
            <a:endParaRPr lang="fr-FR" dirty="0">
              <a:solidFill>
                <a:srgbClr val="00B050"/>
              </a:solidFill>
              <a:latin typeface="Wingdings" panose="05000000000000000000" pitchFamily="2" charset="2"/>
            </a:endParaRPr>
          </a:p>
        </p:txBody>
      </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13" y="1625207"/>
            <a:ext cx="3923804" cy="2520000"/>
          </a:xfrm>
          <a:prstGeom prst="rect">
            <a:avLst/>
          </a:prstGeom>
          <a:ln w="12700">
            <a:solidFill>
              <a:schemeClr val="tx1"/>
            </a:solidFill>
          </a:ln>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4248210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n°3</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26</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2016363" y="5033495"/>
            <a:ext cx="1276311" cy="369332"/>
          </a:xfrm>
          <a:prstGeom prst="rect">
            <a:avLst/>
          </a:prstGeom>
          <a:noFill/>
        </p:spPr>
        <p:txBody>
          <a:bodyPr wrap="none" rtlCol="0">
            <a:spAutoFit/>
          </a:bodyPr>
          <a:lstStyle/>
          <a:p>
            <a:r>
              <a:rPr lang="fr-FR" dirty="0" smtClean="0">
                <a:solidFill>
                  <a:schemeClr val="tx2"/>
                </a:solidFill>
              </a:rPr>
              <a:t>Fusionner ?</a:t>
            </a:r>
            <a:endParaRPr lang="fr-FR" dirty="0">
              <a:solidFill>
                <a:schemeClr val="tx2"/>
              </a:solidFill>
            </a:endParaRPr>
          </a:p>
        </p:txBody>
      </p:sp>
      <p:sp>
        <p:nvSpPr>
          <p:cNvPr id="34" name="ZoneTexte 33"/>
          <p:cNvSpPr txBox="1"/>
          <p:nvPr/>
        </p:nvSpPr>
        <p:spPr>
          <a:xfrm>
            <a:off x="5848222" y="4756496"/>
            <a:ext cx="12763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 ?</a:t>
            </a:r>
            <a:endParaRPr lang="fr-FR" dirty="0">
              <a:solidFill>
                <a:schemeClr val="tx2"/>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33" y="1572315"/>
            <a:ext cx="3794400" cy="2700000"/>
          </a:xfrm>
          <a:prstGeom prst="rect">
            <a:avLst/>
          </a:prstGeom>
          <a:ln w="12700">
            <a:solidFill>
              <a:schemeClr val="tx1"/>
            </a:solidFill>
          </a:ln>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621" y="1573255"/>
            <a:ext cx="3896026" cy="2700000"/>
          </a:xfrm>
          <a:prstGeom prst="rect">
            <a:avLst/>
          </a:prstGeom>
          <a:ln w="12700">
            <a:solidFill>
              <a:schemeClr val="tx1"/>
            </a:solidFill>
          </a:ln>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3431732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n°3</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27</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33" y="1572315"/>
            <a:ext cx="3794400" cy="2700000"/>
          </a:xfrm>
          <a:prstGeom prst="rect">
            <a:avLst/>
          </a:prstGeom>
          <a:ln w="12700">
            <a:solidFill>
              <a:schemeClr val="tx1"/>
            </a:solidFill>
          </a:ln>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621" y="1573255"/>
            <a:ext cx="3896026" cy="2700000"/>
          </a:xfrm>
          <a:prstGeom prst="rect">
            <a:avLst/>
          </a:prstGeom>
          <a:ln w="12700">
            <a:solidFill>
              <a:schemeClr val="tx1"/>
            </a:solidFill>
          </a:ln>
        </p:spPr>
      </p:pic>
      <p:sp>
        <p:nvSpPr>
          <p:cNvPr id="15" name="Rectangle 14"/>
          <p:cNvSpPr>
            <a:spLocks noChangeAspect="1"/>
          </p:cNvSpPr>
          <p:nvPr/>
        </p:nvSpPr>
        <p:spPr>
          <a:xfrm rot="514787">
            <a:off x="1998090" y="541464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riangle 1"/>
          <p:cNvSpPr>
            <a:spLocks noChangeAspect="1"/>
          </p:cNvSpPr>
          <p:nvPr/>
        </p:nvSpPr>
        <p:spPr>
          <a:xfrm>
            <a:off x="4032773" y="5628809"/>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p:cNvSpPr txBox="1"/>
          <p:nvPr/>
        </p:nvSpPr>
        <p:spPr>
          <a:xfrm>
            <a:off x="2016363" y="4713026"/>
            <a:ext cx="1116011" cy="369332"/>
          </a:xfrm>
          <a:prstGeom prst="rect">
            <a:avLst/>
          </a:prstGeom>
          <a:noFill/>
        </p:spPr>
        <p:txBody>
          <a:bodyPr wrap="none" rtlCol="0">
            <a:spAutoFit/>
          </a:bodyPr>
          <a:lstStyle/>
          <a:p>
            <a:r>
              <a:rPr lang="fr-FR" dirty="0" smtClean="0">
                <a:solidFill>
                  <a:schemeClr val="tx2"/>
                </a:solidFill>
              </a:rPr>
              <a:t>Fusionner</a:t>
            </a:r>
            <a:endParaRPr lang="fr-FR" dirty="0">
              <a:solidFill>
                <a:schemeClr val="tx2"/>
              </a:solidFill>
            </a:endParaRPr>
          </a:p>
        </p:txBody>
      </p:sp>
      <p:sp>
        <p:nvSpPr>
          <p:cNvPr id="19" name="ZoneTexte 18"/>
          <p:cNvSpPr txBox="1"/>
          <p:nvPr/>
        </p:nvSpPr>
        <p:spPr>
          <a:xfrm>
            <a:off x="5916320" y="4976365"/>
            <a:ext cx="11160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a:t>
            </a:r>
            <a:endParaRPr lang="fr-FR" dirty="0">
              <a:solidFill>
                <a:schemeClr val="tx2"/>
              </a:solidFill>
            </a:endParaRPr>
          </a:p>
        </p:txBody>
      </p:sp>
      <p:sp>
        <p:nvSpPr>
          <p:cNvPr id="20" name="Rectangle 19"/>
          <p:cNvSpPr/>
          <p:nvPr/>
        </p:nvSpPr>
        <p:spPr>
          <a:xfrm>
            <a:off x="2970702" y="4713026"/>
            <a:ext cx="389850" cy="369332"/>
          </a:xfrm>
          <a:prstGeom prst="rect">
            <a:avLst/>
          </a:prstGeom>
        </p:spPr>
        <p:txBody>
          <a:bodyPr wrap="none">
            <a:spAutoFit/>
          </a:bodyPr>
          <a:lstStyle/>
          <a:p>
            <a:r>
              <a:rPr lang="fr-FR" dirty="0">
                <a:solidFill>
                  <a:srgbClr val="00B050"/>
                </a:solidFill>
                <a:latin typeface="Wingdings" panose="05000000000000000000" pitchFamily="2" charset="2"/>
                <a:sym typeface="Wingdings" panose="05000000000000000000" pitchFamily="2" charset="2"/>
              </a:rPr>
              <a:t></a:t>
            </a:r>
            <a:endParaRPr lang="fr-FR" dirty="0">
              <a:solidFill>
                <a:srgbClr val="00B050"/>
              </a:solidFill>
              <a:latin typeface="Wingdings" panose="05000000000000000000" pitchFamily="2" charset="2"/>
            </a:endParaRP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1177065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n°4</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28</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2016363" y="5033495"/>
            <a:ext cx="1276311" cy="369332"/>
          </a:xfrm>
          <a:prstGeom prst="rect">
            <a:avLst/>
          </a:prstGeom>
          <a:noFill/>
        </p:spPr>
        <p:txBody>
          <a:bodyPr wrap="none" rtlCol="0">
            <a:spAutoFit/>
          </a:bodyPr>
          <a:lstStyle/>
          <a:p>
            <a:r>
              <a:rPr lang="fr-FR" dirty="0" smtClean="0">
                <a:solidFill>
                  <a:schemeClr val="tx2"/>
                </a:solidFill>
              </a:rPr>
              <a:t>Fusionner ?</a:t>
            </a:r>
            <a:endParaRPr lang="fr-FR" dirty="0">
              <a:solidFill>
                <a:schemeClr val="tx2"/>
              </a:solidFill>
            </a:endParaRPr>
          </a:p>
        </p:txBody>
      </p:sp>
      <p:sp>
        <p:nvSpPr>
          <p:cNvPr id="34" name="ZoneTexte 33"/>
          <p:cNvSpPr txBox="1"/>
          <p:nvPr/>
        </p:nvSpPr>
        <p:spPr>
          <a:xfrm>
            <a:off x="5848222" y="4756496"/>
            <a:ext cx="12763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 ?</a:t>
            </a:r>
            <a:endParaRPr lang="fr-FR" dirty="0">
              <a:solidFill>
                <a:schemeClr val="tx2"/>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7" y="1548879"/>
            <a:ext cx="4602644" cy="2520000"/>
          </a:xfrm>
          <a:prstGeom prst="rect">
            <a:avLst/>
          </a:prstGeom>
          <a:ln w="12700">
            <a:solidFill>
              <a:schemeClr val="tx1"/>
            </a:solidFill>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020" y="1545964"/>
            <a:ext cx="4571803" cy="2520000"/>
          </a:xfrm>
          <a:prstGeom prst="rect">
            <a:avLst/>
          </a:prstGeom>
          <a:ln w="12700">
            <a:solidFill>
              <a:schemeClr val="tx1"/>
            </a:solidFill>
          </a:ln>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2895078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n°4</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29</a:t>
            </a:fld>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7" y="1548879"/>
            <a:ext cx="4602644" cy="2520000"/>
          </a:xfrm>
          <a:prstGeom prst="rect">
            <a:avLst/>
          </a:prstGeom>
          <a:ln w="12700">
            <a:solidFill>
              <a:schemeClr val="tx1"/>
            </a:solidFill>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020" y="1545964"/>
            <a:ext cx="4571803" cy="2520000"/>
          </a:xfrm>
          <a:prstGeom prst="rect">
            <a:avLst/>
          </a:prstGeom>
          <a:ln w="12700">
            <a:solidFill>
              <a:schemeClr val="tx1"/>
            </a:solidFill>
          </a:ln>
        </p:spPr>
      </p:pic>
      <p:sp>
        <p:nvSpPr>
          <p:cNvPr id="15" name="Rectangle 14"/>
          <p:cNvSpPr>
            <a:spLocks noChangeAspect="1"/>
          </p:cNvSpPr>
          <p:nvPr/>
        </p:nvSpPr>
        <p:spPr>
          <a:xfrm rot="514787">
            <a:off x="1998090" y="541464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riangle 1"/>
          <p:cNvSpPr>
            <a:spLocks noChangeAspect="1"/>
          </p:cNvSpPr>
          <p:nvPr/>
        </p:nvSpPr>
        <p:spPr>
          <a:xfrm>
            <a:off x="4032773" y="5628809"/>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p:cNvSpPr txBox="1"/>
          <p:nvPr/>
        </p:nvSpPr>
        <p:spPr>
          <a:xfrm>
            <a:off x="2016363" y="4713026"/>
            <a:ext cx="1116011" cy="369332"/>
          </a:xfrm>
          <a:prstGeom prst="rect">
            <a:avLst/>
          </a:prstGeom>
          <a:noFill/>
        </p:spPr>
        <p:txBody>
          <a:bodyPr wrap="none" rtlCol="0">
            <a:spAutoFit/>
          </a:bodyPr>
          <a:lstStyle/>
          <a:p>
            <a:r>
              <a:rPr lang="fr-FR" dirty="0" smtClean="0">
                <a:solidFill>
                  <a:schemeClr val="tx2"/>
                </a:solidFill>
              </a:rPr>
              <a:t>Fusionner</a:t>
            </a:r>
            <a:endParaRPr lang="fr-FR" dirty="0">
              <a:solidFill>
                <a:schemeClr val="tx2"/>
              </a:solidFill>
            </a:endParaRPr>
          </a:p>
        </p:txBody>
      </p:sp>
      <p:sp>
        <p:nvSpPr>
          <p:cNvPr id="19" name="ZoneTexte 18"/>
          <p:cNvSpPr txBox="1"/>
          <p:nvPr/>
        </p:nvSpPr>
        <p:spPr>
          <a:xfrm>
            <a:off x="5916320" y="4976365"/>
            <a:ext cx="11160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a:t>
            </a:r>
            <a:endParaRPr lang="fr-FR" dirty="0">
              <a:solidFill>
                <a:schemeClr val="tx2"/>
              </a:solidFill>
            </a:endParaRPr>
          </a:p>
        </p:txBody>
      </p:sp>
      <p:sp>
        <p:nvSpPr>
          <p:cNvPr id="20" name="Rectangle 19"/>
          <p:cNvSpPr/>
          <p:nvPr/>
        </p:nvSpPr>
        <p:spPr>
          <a:xfrm>
            <a:off x="2970702" y="4713026"/>
            <a:ext cx="389850" cy="369332"/>
          </a:xfrm>
          <a:prstGeom prst="rect">
            <a:avLst/>
          </a:prstGeom>
        </p:spPr>
        <p:txBody>
          <a:bodyPr wrap="none">
            <a:spAutoFit/>
          </a:bodyPr>
          <a:lstStyle/>
          <a:p>
            <a:r>
              <a:rPr lang="fr-FR" dirty="0">
                <a:solidFill>
                  <a:srgbClr val="00B050"/>
                </a:solidFill>
                <a:latin typeface="Wingdings" panose="05000000000000000000" pitchFamily="2" charset="2"/>
                <a:sym typeface="Wingdings" panose="05000000000000000000" pitchFamily="2" charset="2"/>
              </a:rPr>
              <a:t></a:t>
            </a:r>
            <a:endParaRPr lang="fr-FR" dirty="0">
              <a:solidFill>
                <a:srgbClr val="00B050"/>
              </a:solidFill>
              <a:latin typeface="Wingdings" panose="05000000000000000000" pitchFamily="2" charset="2"/>
            </a:endParaRP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3978990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a:t>
            </a:fld>
            <a:endParaRPr lang="fr-FR"/>
          </a:p>
        </p:txBody>
      </p:sp>
      <p:sp>
        <p:nvSpPr>
          <p:cNvPr id="7" name="Espace réservé du contenu 2"/>
          <p:cNvSpPr>
            <a:spLocks noGrp="1"/>
          </p:cNvSpPr>
          <p:nvPr>
            <p:ph idx="1"/>
          </p:nvPr>
        </p:nvSpPr>
        <p:spPr>
          <a:xfrm>
            <a:off x="35511" y="1071108"/>
            <a:ext cx="9108489" cy="5761075"/>
          </a:xfrm>
        </p:spPr>
        <p:txBody>
          <a:bodyPr>
            <a:normAutofit/>
          </a:bodyPr>
          <a:lstStyle/>
          <a:p>
            <a:endParaRPr lang="fr-FR" sz="2700" dirty="0"/>
          </a:p>
          <a:p>
            <a:pPr marL="0" indent="0">
              <a:buNone/>
            </a:pPr>
            <a:r>
              <a:rPr lang="fr-FR" sz="2700" b="1" dirty="0" smtClean="0"/>
              <a:t>Petit rappel…</a:t>
            </a:r>
          </a:p>
          <a:p>
            <a:endParaRPr lang="fr-FR" sz="2700" b="1" dirty="0"/>
          </a:p>
          <a:p>
            <a:r>
              <a:rPr lang="fr-FR" sz="2700" b="1" dirty="0" smtClean="0"/>
              <a:t>Les ressources continues : « </a:t>
            </a:r>
            <a:r>
              <a:rPr lang="fr-FR" sz="2700" i="1" dirty="0"/>
              <a:t>Ressource sur tout support dont la publication se poursuit au cours du temps sans que la fin </a:t>
            </a:r>
            <a:r>
              <a:rPr lang="fr-FR" sz="2700" i="1" dirty="0" smtClean="0"/>
              <a:t>en soit prédéterminée </a:t>
            </a:r>
            <a:r>
              <a:rPr lang="fr-FR" sz="2700" i="1" dirty="0"/>
              <a:t>et qui est mise a la disposition du </a:t>
            </a:r>
            <a:r>
              <a:rPr lang="fr-FR" sz="2700" i="1" dirty="0" smtClean="0"/>
              <a:t>public</a:t>
            </a:r>
            <a:r>
              <a:rPr lang="fr-FR" sz="2700" dirty="0" smtClean="0"/>
              <a:t> » (Manuel de l’ISSN, p. 11).</a:t>
            </a:r>
          </a:p>
          <a:p>
            <a:endParaRPr lang="fr-FR" sz="2700" b="1" dirty="0"/>
          </a:p>
          <a:p>
            <a:r>
              <a:rPr lang="fr-FR" sz="2700" b="1" dirty="0"/>
              <a:t>Les ressources continues comprennent</a:t>
            </a:r>
            <a:r>
              <a:rPr lang="fr-FR" sz="2700" i="1" dirty="0"/>
              <a:t> </a:t>
            </a:r>
            <a:r>
              <a:rPr lang="fr-FR" sz="2700" i="1" dirty="0" smtClean="0"/>
              <a:t>: « Les </a:t>
            </a:r>
            <a:r>
              <a:rPr lang="fr-FR" sz="2700" i="1" dirty="0"/>
              <a:t>publications en </a:t>
            </a:r>
            <a:r>
              <a:rPr lang="fr-FR" sz="2700" i="1" dirty="0" smtClean="0"/>
              <a:t>série </a:t>
            </a:r>
            <a:r>
              <a:rPr lang="fr-FR" sz="2700" i="1" dirty="0"/>
              <a:t>telles que les </a:t>
            </a:r>
            <a:r>
              <a:rPr lang="fr-FR" sz="2700" i="1" dirty="0" smtClean="0"/>
              <a:t>journaux, les </a:t>
            </a:r>
            <a:r>
              <a:rPr lang="fr-FR" sz="2700" i="1" dirty="0"/>
              <a:t>revues, les </a:t>
            </a:r>
            <a:r>
              <a:rPr lang="fr-FR" sz="2700" i="1" dirty="0" smtClean="0"/>
              <a:t>périodiques, </a:t>
            </a:r>
            <a:r>
              <a:rPr lang="fr-FR" sz="2700" i="1" dirty="0"/>
              <a:t>les magazines </a:t>
            </a:r>
            <a:r>
              <a:rPr lang="fr-FR" sz="2700" i="1" dirty="0" smtClean="0"/>
              <a:t>[les collections] etc</a:t>
            </a:r>
            <a:r>
              <a:rPr lang="fr-FR" sz="2700" i="1" dirty="0"/>
              <a:t>., et les ressources </a:t>
            </a:r>
            <a:r>
              <a:rPr lang="fr-FR" sz="2700" i="1" dirty="0" smtClean="0"/>
              <a:t>intégratrices permanentes telles que… les sites web continuellement mises à jour » </a:t>
            </a:r>
            <a:r>
              <a:rPr lang="fr-FR" sz="2700" dirty="0" smtClean="0"/>
              <a:t>(</a:t>
            </a:r>
            <a:r>
              <a:rPr lang="fr-FR" sz="2700" dirty="0"/>
              <a:t>Manuel de l’ISSN, p. 11</a:t>
            </a:r>
            <a:r>
              <a:rPr lang="fr-FR" sz="2700" dirty="0" smtClean="0"/>
              <a:t>).</a:t>
            </a:r>
          </a:p>
          <a:p>
            <a:endParaRPr lang="fr-FR" sz="2700" dirty="0"/>
          </a:p>
          <a:p>
            <a:r>
              <a:rPr lang="fr-FR" sz="2700" b="1" dirty="0" smtClean="0"/>
              <a:t>Le dédoublonnage concerne essentiellement les publications en série.</a:t>
            </a:r>
            <a:endParaRPr lang="fr-FR" sz="2700" b="1" dirty="0"/>
          </a:p>
          <a:p>
            <a:endParaRPr lang="fr-FR" sz="2700" b="1" dirty="0"/>
          </a:p>
          <a:p>
            <a:endParaRPr lang="fr-FR" dirty="0" smtClean="0"/>
          </a:p>
          <a:p>
            <a:endParaRPr lang="fr-FR" dirty="0"/>
          </a:p>
        </p:txBody>
      </p:sp>
      <p:sp>
        <p:nvSpPr>
          <p:cNvPr id="8" name="Titre 1"/>
          <p:cNvSpPr>
            <a:spLocks noGrp="1"/>
          </p:cNvSpPr>
          <p:nvPr>
            <p:ph type="title"/>
          </p:nvPr>
        </p:nvSpPr>
        <p:spPr>
          <a:xfrm>
            <a:off x="451412" y="544010"/>
            <a:ext cx="7308000" cy="515748"/>
          </a:xfrm>
          <a:gradFill>
            <a:gsLst>
              <a:gs pos="1000">
                <a:schemeClr val="accent1"/>
              </a:gs>
              <a:gs pos="0">
                <a:srgbClr val="FFFFFF">
                  <a:alpha val="0"/>
                </a:srgbClr>
              </a:gs>
            </a:gsLst>
            <a:path path="circle">
              <a:fillToRect l="100000" t="100000"/>
            </a:path>
          </a:gradFill>
        </p:spPr>
        <p:txBody>
          <a:bodyPr>
            <a:normAutofit fontScale="90000"/>
          </a:bodyPr>
          <a:lstStyle/>
          <a:p>
            <a:r>
              <a:rPr lang="fr-FR" dirty="0" smtClean="0"/>
              <a:t/>
            </a:r>
            <a:br>
              <a:rPr lang="fr-FR" dirty="0" smtClean="0"/>
            </a:br>
            <a:r>
              <a:rPr lang="fr-FR" dirty="0" smtClean="0"/>
              <a:t>Comment </a:t>
            </a:r>
            <a:r>
              <a:rPr lang="fr-FR" dirty="0"/>
              <a:t>identifier les notices de ressources </a:t>
            </a:r>
            <a:r>
              <a:rPr lang="fr-FR" dirty="0" smtClean="0"/>
              <a:t>continues (1) </a:t>
            </a:r>
            <a:r>
              <a:rPr lang="fr-FR" dirty="0"/>
              <a:t>?</a:t>
            </a:r>
            <a:br>
              <a:rPr lang="fr-FR" dirty="0"/>
            </a:br>
            <a:endParaRPr lang="fr-FR" dirty="0"/>
          </a:p>
        </p:txBody>
      </p:sp>
      <p:sp>
        <p:nvSpPr>
          <p:cNvPr id="5" name="Espace réservé du pied de page 4"/>
          <p:cNvSpPr>
            <a:spLocks noGrp="1"/>
          </p:cNvSpPr>
          <p:nvPr>
            <p:ph type="ftr" sz="quarter" idx="11"/>
          </p:nvPr>
        </p:nvSpPr>
        <p:spPr/>
        <p:txBody>
          <a:bodyPr/>
          <a:lstStyle/>
          <a:p>
            <a:r>
              <a:rPr lang="fr-FR" dirty="0"/>
              <a:t>J.e-cours </a:t>
            </a:r>
            <a:r>
              <a:rPr lang="fr-FR" dirty="0" smtClean="0"/>
              <a:t>Dédoublonnage </a:t>
            </a:r>
            <a:r>
              <a:rPr lang="fr-FR" dirty="0"/>
              <a:t>des ressources continues</a:t>
            </a:r>
          </a:p>
        </p:txBody>
      </p:sp>
    </p:spTree>
    <p:extLst>
      <p:ext uri="{BB962C8B-B14F-4D97-AF65-F5344CB8AC3E}">
        <p14:creationId xmlns:p14="http://schemas.microsoft.com/office/powerpoint/2010/main" val="2134551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n°5</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30</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2016363" y="5033495"/>
            <a:ext cx="1276311" cy="369332"/>
          </a:xfrm>
          <a:prstGeom prst="rect">
            <a:avLst/>
          </a:prstGeom>
          <a:noFill/>
        </p:spPr>
        <p:txBody>
          <a:bodyPr wrap="none" rtlCol="0">
            <a:spAutoFit/>
          </a:bodyPr>
          <a:lstStyle/>
          <a:p>
            <a:r>
              <a:rPr lang="fr-FR" dirty="0" smtClean="0">
                <a:solidFill>
                  <a:schemeClr val="tx2"/>
                </a:solidFill>
              </a:rPr>
              <a:t>Fusionner ?</a:t>
            </a:r>
            <a:endParaRPr lang="fr-FR" dirty="0">
              <a:solidFill>
                <a:schemeClr val="tx2"/>
              </a:solidFill>
            </a:endParaRPr>
          </a:p>
        </p:txBody>
      </p:sp>
      <p:sp>
        <p:nvSpPr>
          <p:cNvPr id="34" name="ZoneTexte 33"/>
          <p:cNvSpPr txBox="1"/>
          <p:nvPr/>
        </p:nvSpPr>
        <p:spPr>
          <a:xfrm>
            <a:off x="5848222" y="4756496"/>
            <a:ext cx="12763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 ?</a:t>
            </a:r>
            <a:endParaRPr lang="fr-FR" dirty="0">
              <a:solidFill>
                <a:schemeClr val="tx2"/>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70" y="1587117"/>
            <a:ext cx="5200230" cy="2520000"/>
          </a:xfrm>
          <a:prstGeom prst="rect">
            <a:avLst/>
          </a:prstGeom>
          <a:ln w="12700">
            <a:solidFill>
              <a:schemeClr val="tx1"/>
            </a:solidFill>
          </a:ln>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869" y="1583565"/>
            <a:ext cx="4573873" cy="2520000"/>
          </a:xfrm>
          <a:prstGeom prst="rect">
            <a:avLst/>
          </a:prstGeom>
          <a:ln w="12700">
            <a:solidFill>
              <a:schemeClr val="tx1"/>
            </a:solidFill>
          </a:ln>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283364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n°5</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31</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2016363" y="5033495"/>
            <a:ext cx="1374094" cy="369332"/>
          </a:xfrm>
          <a:prstGeom prst="rect">
            <a:avLst/>
          </a:prstGeom>
          <a:noFill/>
        </p:spPr>
        <p:txBody>
          <a:bodyPr wrap="none" rtlCol="0">
            <a:spAutoFit/>
          </a:bodyPr>
          <a:lstStyle/>
          <a:p>
            <a:r>
              <a:rPr lang="fr-FR" dirty="0" smtClean="0">
                <a:solidFill>
                  <a:schemeClr val="tx2"/>
                </a:solidFill>
              </a:rPr>
              <a:t>Fusionner </a:t>
            </a:r>
            <a:r>
              <a:rPr lang="fr-FR" dirty="0">
                <a:solidFill>
                  <a:srgbClr val="FF0000"/>
                </a:solidFill>
                <a:latin typeface="Wingdings" panose="05000000000000000000" pitchFamily="2" charset="2"/>
                <a:sym typeface="Wingdings" panose="05000000000000000000" pitchFamily="2" charset="2"/>
              </a:rPr>
              <a:t></a:t>
            </a:r>
            <a:endParaRPr lang="fr-FR" dirty="0">
              <a:solidFill>
                <a:schemeClr val="tx2"/>
              </a:solidFill>
            </a:endParaRPr>
          </a:p>
        </p:txBody>
      </p:sp>
      <p:sp>
        <p:nvSpPr>
          <p:cNvPr id="34" name="ZoneTexte 33"/>
          <p:cNvSpPr txBox="1"/>
          <p:nvPr/>
        </p:nvSpPr>
        <p:spPr>
          <a:xfrm>
            <a:off x="5799330" y="4756496"/>
            <a:ext cx="1374094"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 </a:t>
            </a:r>
            <a:r>
              <a:rPr lang="fr-FR" dirty="0">
                <a:solidFill>
                  <a:srgbClr val="FF0000"/>
                </a:solidFill>
                <a:latin typeface="Wingdings" panose="05000000000000000000" pitchFamily="2" charset="2"/>
                <a:sym typeface="Wingdings" panose="05000000000000000000" pitchFamily="2" charset="2"/>
              </a:rPr>
              <a:t></a:t>
            </a:r>
            <a:endParaRPr lang="fr-FR" dirty="0">
              <a:solidFill>
                <a:schemeClr val="tx2"/>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70" y="1587117"/>
            <a:ext cx="5200230" cy="2520000"/>
          </a:xfrm>
          <a:prstGeom prst="rect">
            <a:avLst/>
          </a:prstGeom>
          <a:ln w="12700">
            <a:solidFill>
              <a:schemeClr val="tx1"/>
            </a:solidFill>
          </a:ln>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869" y="1583565"/>
            <a:ext cx="4573873" cy="2520000"/>
          </a:xfrm>
          <a:prstGeom prst="rect">
            <a:avLst/>
          </a:prstGeom>
          <a:ln w="12700">
            <a:solidFill>
              <a:schemeClr val="tx1"/>
            </a:solidFill>
          </a:ln>
        </p:spPr>
      </p:pic>
      <p:sp>
        <p:nvSpPr>
          <p:cNvPr id="8" name="ZoneTexte 7"/>
          <p:cNvSpPr txBox="1"/>
          <p:nvPr/>
        </p:nvSpPr>
        <p:spPr>
          <a:xfrm>
            <a:off x="3875145" y="4489095"/>
            <a:ext cx="1439497" cy="646331"/>
          </a:xfrm>
          <a:prstGeom prst="rect">
            <a:avLst/>
          </a:prstGeom>
          <a:noFill/>
        </p:spPr>
        <p:txBody>
          <a:bodyPr wrap="none" rtlCol="0">
            <a:spAutoFit/>
          </a:bodyPr>
          <a:lstStyle/>
          <a:p>
            <a:pPr algn="ctr"/>
            <a:r>
              <a:rPr lang="fr-FR" dirty="0" smtClean="0">
                <a:solidFill>
                  <a:schemeClr val="accent6">
                    <a:lumMod val="75000"/>
                  </a:schemeClr>
                </a:solidFill>
              </a:rPr>
              <a:t>Informations </a:t>
            </a:r>
          </a:p>
          <a:p>
            <a:pPr algn="ctr"/>
            <a:r>
              <a:rPr lang="fr-FR" dirty="0" smtClean="0">
                <a:solidFill>
                  <a:schemeClr val="accent6">
                    <a:lumMod val="75000"/>
                  </a:schemeClr>
                </a:solidFill>
              </a:rPr>
              <a:t>insuffisantes</a:t>
            </a:r>
            <a:endParaRPr lang="fr-FR" dirty="0">
              <a:solidFill>
                <a:schemeClr val="accent6">
                  <a:lumMod val="75000"/>
                </a:schemeClr>
              </a:solidFill>
            </a:endParaRPr>
          </a:p>
        </p:txBody>
      </p:sp>
      <p:sp>
        <p:nvSpPr>
          <p:cNvPr id="9" name="Rectangle 8"/>
          <p:cNvSpPr/>
          <p:nvPr/>
        </p:nvSpPr>
        <p:spPr>
          <a:xfrm>
            <a:off x="4399968" y="5037047"/>
            <a:ext cx="389850" cy="369332"/>
          </a:xfrm>
          <a:prstGeom prst="rect">
            <a:avLst/>
          </a:prstGeom>
        </p:spPr>
        <p:txBody>
          <a:bodyPr wrap="none">
            <a:spAutoFit/>
          </a:bodyPr>
          <a:lstStyle/>
          <a:p>
            <a:r>
              <a:rPr lang="fr-FR" dirty="0">
                <a:solidFill>
                  <a:srgbClr val="00B050"/>
                </a:solidFill>
                <a:latin typeface="Wingdings" panose="05000000000000000000" pitchFamily="2" charset="2"/>
                <a:sym typeface="Wingdings" panose="05000000000000000000" pitchFamily="2" charset="2"/>
              </a:rPr>
              <a:t></a:t>
            </a:r>
            <a:endParaRPr lang="fr-FR" dirty="0">
              <a:solidFill>
                <a:srgbClr val="00B050"/>
              </a:solidFill>
              <a:latin typeface="Wingdings" panose="05000000000000000000" pitchFamily="2" charset="2"/>
            </a:endParaRP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2532989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n°6</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32</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Rectangle 13"/>
          <p:cNvSpPr>
            <a:spLocks noChangeAspect="1"/>
          </p:cNvSpPr>
          <p:nvPr/>
        </p:nvSpPr>
        <p:spPr>
          <a:xfrm>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2016363" y="5033495"/>
            <a:ext cx="1276311" cy="369332"/>
          </a:xfrm>
          <a:prstGeom prst="rect">
            <a:avLst/>
          </a:prstGeom>
          <a:noFill/>
        </p:spPr>
        <p:txBody>
          <a:bodyPr wrap="none" rtlCol="0">
            <a:spAutoFit/>
          </a:bodyPr>
          <a:lstStyle/>
          <a:p>
            <a:r>
              <a:rPr lang="fr-FR" dirty="0" smtClean="0">
                <a:solidFill>
                  <a:schemeClr val="tx2"/>
                </a:solidFill>
              </a:rPr>
              <a:t>Fusionner ?</a:t>
            </a:r>
            <a:endParaRPr lang="fr-FR" dirty="0">
              <a:solidFill>
                <a:schemeClr val="tx2"/>
              </a:solidFill>
            </a:endParaRPr>
          </a:p>
        </p:txBody>
      </p:sp>
      <p:sp>
        <p:nvSpPr>
          <p:cNvPr id="34" name="ZoneTexte 33"/>
          <p:cNvSpPr txBox="1"/>
          <p:nvPr/>
        </p:nvSpPr>
        <p:spPr>
          <a:xfrm>
            <a:off x="5848222" y="4756496"/>
            <a:ext cx="12763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 ?</a:t>
            </a:r>
            <a:endParaRPr lang="fr-FR" dirty="0">
              <a:solidFill>
                <a:schemeClr val="tx2"/>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4" y="1624658"/>
            <a:ext cx="4769309" cy="2520000"/>
          </a:xfrm>
          <a:prstGeom prst="rect">
            <a:avLst/>
          </a:prstGeom>
          <a:ln w="12700">
            <a:solidFill>
              <a:schemeClr val="tx1"/>
            </a:solidFill>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885" y="1624603"/>
            <a:ext cx="4750715" cy="2520000"/>
          </a:xfrm>
          <a:prstGeom prst="rect">
            <a:avLst/>
          </a:prstGeom>
          <a:ln w="12700">
            <a:solidFill>
              <a:schemeClr val="tx1"/>
            </a:solidFill>
          </a:ln>
        </p:spPr>
      </p:pic>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859436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 cas n°6</a:t>
            </a:r>
            <a:endParaRPr lang="fr-FR" dirty="0"/>
          </a:p>
        </p:txBody>
      </p:sp>
      <p:graphicFrame>
        <p:nvGraphicFramePr>
          <p:cNvPr id="7" name="Espace réservé du contenu 6"/>
          <p:cNvGraphicFramePr>
            <a:graphicFrameLocks noGrp="1"/>
          </p:cNvGraphicFramePr>
          <p:nvPr>
            <p:ph idx="1"/>
            <p:extLst/>
          </p:nvPr>
        </p:nvGraphicFramePr>
        <p:xfrm>
          <a:off x="91440" y="1181100"/>
          <a:ext cx="8976360" cy="2656840"/>
        </p:xfrm>
        <a:graphic>
          <a:graphicData uri="http://schemas.openxmlformats.org/drawingml/2006/table">
            <a:tbl>
              <a:tblPr firstRow="1" bandRow="1">
                <a:tableStyleId>{5C22544A-7EE6-4342-B048-85BDC9FD1C3A}</a:tableStyleId>
              </a:tblPr>
              <a:tblGrid>
                <a:gridCol w="4488180"/>
                <a:gridCol w="4488180"/>
              </a:tblGrid>
              <a:tr h="370840">
                <a:tc>
                  <a:txBody>
                    <a:bodyPr/>
                    <a:lstStyle/>
                    <a:p>
                      <a:pPr algn="ctr"/>
                      <a:r>
                        <a:rPr lang="fr-FR" dirty="0" smtClean="0">
                          <a:solidFill>
                            <a:schemeClr val="tx2"/>
                          </a:solidFill>
                        </a:rPr>
                        <a:t>Notice n°1</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2"/>
                          </a:solidFill>
                        </a:rPr>
                        <a:t>Notice n°2</a:t>
                      </a:r>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33</a:t>
            </a:fld>
            <a:endParaRPr lang="fr-FR"/>
          </a:p>
        </p:txBody>
      </p:sp>
      <p:sp>
        <p:nvSpPr>
          <p:cNvPr id="13" name="Oval 6"/>
          <p:cNvSpPr/>
          <p:nvPr/>
        </p:nvSpPr>
        <p:spPr>
          <a:xfrm>
            <a:off x="2590800" y="6347458"/>
            <a:ext cx="3955466" cy="259081"/>
          </a:xfrm>
          <a:prstGeom prst="ellipse">
            <a:avLst/>
          </a:prstGeom>
          <a:gradFill flip="none" rotWithShape="1">
            <a:gsLst>
              <a:gs pos="0">
                <a:schemeClr val="bg1"/>
              </a:gs>
              <a:gs pos="100000">
                <a:schemeClr val="bg1">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4" y="1624658"/>
            <a:ext cx="4769309" cy="2520000"/>
          </a:xfrm>
          <a:prstGeom prst="rect">
            <a:avLst/>
          </a:prstGeom>
          <a:ln w="12700">
            <a:solidFill>
              <a:schemeClr val="tx1"/>
            </a:solidFill>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885" y="1624603"/>
            <a:ext cx="4750715" cy="2520000"/>
          </a:xfrm>
          <a:prstGeom prst="rect">
            <a:avLst/>
          </a:prstGeom>
          <a:ln w="12700">
            <a:solidFill>
              <a:schemeClr val="tx1"/>
            </a:solidFill>
          </a:ln>
        </p:spPr>
      </p:pic>
      <p:sp>
        <p:nvSpPr>
          <p:cNvPr id="15" name="Rectangle 14"/>
          <p:cNvSpPr>
            <a:spLocks noChangeAspect="1"/>
          </p:cNvSpPr>
          <p:nvPr/>
        </p:nvSpPr>
        <p:spPr>
          <a:xfrm rot="20987566">
            <a:off x="2012533" y="5406379"/>
            <a:ext cx="5112000" cy="217527"/>
          </a:xfrm>
          <a:prstGeom prst="rect">
            <a:avLst/>
          </a:prstGeom>
          <a:gradFill flip="none" rotWithShape="1">
            <a:gsLst>
              <a:gs pos="50000">
                <a:schemeClr val="accent1"/>
              </a:gs>
              <a:gs pos="0">
                <a:schemeClr val="tx2"/>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ZoneTexte 15"/>
          <p:cNvSpPr txBox="1"/>
          <p:nvPr/>
        </p:nvSpPr>
        <p:spPr>
          <a:xfrm>
            <a:off x="2016363" y="5262421"/>
            <a:ext cx="1116011" cy="369332"/>
          </a:xfrm>
          <a:prstGeom prst="rect">
            <a:avLst/>
          </a:prstGeom>
          <a:noFill/>
        </p:spPr>
        <p:txBody>
          <a:bodyPr wrap="none" rtlCol="0">
            <a:spAutoFit/>
          </a:bodyPr>
          <a:lstStyle/>
          <a:p>
            <a:r>
              <a:rPr lang="fr-FR" dirty="0" smtClean="0">
                <a:solidFill>
                  <a:schemeClr val="tx2"/>
                </a:solidFill>
              </a:rPr>
              <a:t>Fusionner</a:t>
            </a:r>
            <a:endParaRPr lang="fr-FR" dirty="0">
              <a:solidFill>
                <a:schemeClr val="tx2"/>
              </a:solidFill>
            </a:endParaRPr>
          </a:p>
        </p:txBody>
      </p:sp>
      <p:sp>
        <p:nvSpPr>
          <p:cNvPr id="17" name="ZoneTexte 16"/>
          <p:cNvSpPr txBox="1"/>
          <p:nvPr/>
        </p:nvSpPr>
        <p:spPr>
          <a:xfrm>
            <a:off x="5857845" y="4359661"/>
            <a:ext cx="1116011" cy="646331"/>
          </a:xfrm>
          <a:prstGeom prst="rect">
            <a:avLst/>
          </a:prstGeom>
          <a:noFill/>
        </p:spPr>
        <p:txBody>
          <a:bodyPr wrap="none" rtlCol="0">
            <a:spAutoFit/>
          </a:bodyPr>
          <a:lstStyle/>
          <a:p>
            <a:pPr algn="ctr"/>
            <a:r>
              <a:rPr lang="fr-FR" dirty="0" smtClean="0">
                <a:solidFill>
                  <a:schemeClr val="tx2"/>
                </a:solidFill>
              </a:rPr>
              <a:t>Ne pas </a:t>
            </a:r>
          </a:p>
          <a:p>
            <a:pPr algn="ctr"/>
            <a:r>
              <a:rPr lang="fr-FR" dirty="0" smtClean="0">
                <a:solidFill>
                  <a:schemeClr val="tx2"/>
                </a:solidFill>
              </a:rPr>
              <a:t>Fusionner</a:t>
            </a:r>
            <a:endParaRPr lang="fr-FR" dirty="0">
              <a:solidFill>
                <a:schemeClr val="tx2"/>
              </a:solidFill>
            </a:endParaRPr>
          </a:p>
        </p:txBody>
      </p:sp>
      <p:sp>
        <p:nvSpPr>
          <p:cNvPr id="19" name="Rectangle 18"/>
          <p:cNvSpPr/>
          <p:nvPr/>
        </p:nvSpPr>
        <p:spPr>
          <a:xfrm>
            <a:off x="6843680" y="4498160"/>
            <a:ext cx="389850" cy="369332"/>
          </a:xfrm>
          <a:prstGeom prst="rect">
            <a:avLst/>
          </a:prstGeom>
        </p:spPr>
        <p:txBody>
          <a:bodyPr wrap="none">
            <a:spAutoFit/>
          </a:bodyPr>
          <a:lstStyle/>
          <a:p>
            <a:r>
              <a:rPr lang="fr-FR" dirty="0">
                <a:solidFill>
                  <a:srgbClr val="00B050"/>
                </a:solidFill>
                <a:latin typeface="Wingdings" panose="05000000000000000000" pitchFamily="2" charset="2"/>
                <a:sym typeface="Wingdings" panose="05000000000000000000" pitchFamily="2" charset="2"/>
              </a:rPr>
              <a:t></a:t>
            </a:r>
            <a:endParaRPr lang="fr-FR" dirty="0">
              <a:solidFill>
                <a:srgbClr val="00B050"/>
              </a:solidFill>
              <a:latin typeface="Wingdings" panose="05000000000000000000" pitchFamily="2" charset="2"/>
            </a:endParaRPr>
          </a:p>
        </p:txBody>
      </p:sp>
      <p:sp>
        <p:nvSpPr>
          <p:cNvPr id="20" name="Triangle 1"/>
          <p:cNvSpPr>
            <a:spLocks noChangeAspect="1"/>
          </p:cNvSpPr>
          <p:nvPr/>
        </p:nvSpPr>
        <p:spPr>
          <a:xfrm>
            <a:off x="4040393" y="5627458"/>
            <a:ext cx="1056280" cy="720000"/>
          </a:xfrm>
          <a:prstGeom prst="triangle">
            <a:avLst/>
          </a:prstGeom>
          <a:gradFill flip="none" rotWithShape="1">
            <a:gsLst>
              <a:gs pos="61000">
                <a:schemeClr val="tx2"/>
              </a:gs>
              <a:gs pos="31000">
                <a:schemeClr val="accent1"/>
              </a:gs>
              <a:gs pos="0">
                <a:schemeClr val="accent1">
                  <a:lumMod val="5000"/>
                  <a:lumOff val="95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a:t>des ressources continues</a:t>
            </a:r>
            <a:endParaRPr lang="fr-FR" dirty="0"/>
          </a:p>
        </p:txBody>
      </p:sp>
    </p:spTree>
    <p:extLst>
      <p:ext uri="{BB962C8B-B14F-4D97-AF65-F5344CB8AC3E}">
        <p14:creationId xmlns:p14="http://schemas.microsoft.com/office/powerpoint/2010/main" val="4083337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du </a:t>
            </a:r>
            <a:r>
              <a:rPr lang="fr-FR" dirty="0"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b="1" dirty="0"/>
              <a:t>Doublon de ressources continues dont les notices </a:t>
            </a:r>
            <a:br>
              <a:rPr lang="fr-FR" sz="2700" b="1" dirty="0"/>
            </a:br>
            <a:r>
              <a:rPr lang="fr-FR" sz="2700" b="1" dirty="0"/>
              <a:t>indiquent un type </a:t>
            </a:r>
            <a:r>
              <a:rPr lang="fr-FR" sz="2700" b="1" dirty="0" smtClean="0"/>
              <a:t>et/ou un support 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dirty="0"/>
              <a:t>Qui peut </a:t>
            </a:r>
            <a:r>
              <a:rPr lang="fr-FR" sz="2700" dirty="0" smtClean="0"/>
              <a:t>effectuer </a:t>
            </a:r>
            <a:r>
              <a:rPr lang="fr-FR" sz="2700" dirty="0"/>
              <a:t>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34</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2616092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pPr marL="0" indent="0">
              <a:buNone/>
            </a:pPr>
            <a:endParaRPr lang="fr-FR" dirty="0"/>
          </a:p>
          <a:p>
            <a:endParaRPr lang="fr-FR" dirty="0" smtClean="0"/>
          </a:p>
          <a:p>
            <a:pPr marL="0" indent="0">
              <a:buNone/>
            </a:pPr>
            <a:endParaRPr lang="fr-FR" dirty="0"/>
          </a:p>
          <a:p>
            <a:endParaRPr lang="fr-FR" dirty="0" smtClean="0"/>
          </a:p>
          <a:p>
            <a:r>
              <a:rPr lang="fr-FR" sz="2700" i="1" dirty="0"/>
              <a:t>Bien souvent, il ne s'agit pas d'un doublon : la vérification est impérative</a:t>
            </a:r>
            <a:r>
              <a:rPr lang="fr-FR" sz="2700" i="1" dirty="0" smtClean="0"/>
              <a:t>.</a:t>
            </a:r>
          </a:p>
          <a:p>
            <a:endParaRPr lang="fr-FR" sz="2700" dirty="0"/>
          </a:p>
          <a:p>
            <a:r>
              <a:rPr lang="fr-FR" sz="2700" dirty="0"/>
              <a:t>Cependant, s'il s'agit d'un doublon avéré </a:t>
            </a:r>
            <a:r>
              <a:rPr lang="fr-FR" sz="2700" dirty="0" smtClean="0"/>
              <a:t>: dans ce cas et avant </a:t>
            </a:r>
            <a:r>
              <a:rPr lang="fr-FR" sz="2700" dirty="0"/>
              <a:t>d'effectuer la fusion : il faut accorder les zones 008</a:t>
            </a:r>
            <a:r>
              <a:rPr lang="fr-FR" sz="2700" dirty="0" smtClean="0"/>
              <a:t>.</a:t>
            </a:r>
          </a:p>
          <a:p>
            <a:pPr marL="0" indent="0">
              <a:buNone/>
            </a:pPr>
            <a:endParaRPr lang="fr-FR" sz="2700" dirty="0"/>
          </a:p>
          <a:p>
            <a:pPr lvl="0"/>
            <a:r>
              <a:rPr lang="fr-FR" sz="2700" dirty="0" smtClean="0"/>
              <a:t>Vérifier que toutes les zones sont en cohérence avec le type dans la notice préférentielle.</a:t>
            </a:r>
            <a:endParaRPr lang="fr-FR" sz="2700" dirty="0"/>
          </a:p>
          <a:p>
            <a:endParaRPr lang="fr-FR" sz="2700" dirty="0"/>
          </a:p>
        </p:txBody>
      </p:sp>
      <p:sp>
        <p:nvSpPr>
          <p:cNvPr id="4" name="Espace réservé de la date 3"/>
          <p:cNvSpPr>
            <a:spLocks noGrp="1"/>
          </p:cNvSpPr>
          <p:nvPr>
            <p:ph type="dt" sz="half" idx="10"/>
          </p:nvPr>
        </p:nvSpPr>
        <p:spPr/>
        <p:txBody>
          <a:bodyPr/>
          <a:lstStyle/>
          <a:p>
            <a:r>
              <a:rPr lang="en-US" dirty="0" smtClean="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35</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158" y="1576224"/>
            <a:ext cx="1637052" cy="432000"/>
          </a:xfrm>
          <a:prstGeom prst="rect">
            <a:avLst/>
          </a:prstGeom>
          <a:effectLst>
            <a:outerShdw blurRad="50800" dist="38100" dir="2700000" algn="tl" rotWithShape="0">
              <a:prstClr val="black">
                <a:alpha val="40000"/>
              </a:prstClr>
            </a:outerShdw>
          </a:effectLst>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790" y="1576224"/>
            <a:ext cx="1598400" cy="432000"/>
          </a:xfrm>
          <a:prstGeom prst="rect">
            <a:avLst/>
          </a:prstGeom>
          <a:effectLst>
            <a:outerShdw blurRad="50800" dist="38100" dir="2700000" algn="tl" rotWithShape="0">
              <a:prstClr val="black">
                <a:alpha val="40000"/>
              </a:prstClr>
            </a:outerShdw>
          </a:effectLst>
        </p:spPr>
      </p:pic>
      <p:sp>
        <p:nvSpPr>
          <p:cNvPr id="10" name="Rectangle à coins arrondis 9"/>
          <p:cNvSpPr/>
          <p:nvPr/>
        </p:nvSpPr>
        <p:spPr>
          <a:xfrm>
            <a:off x="4205626" y="1631766"/>
            <a:ext cx="732748" cy="551418"/>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000"/>
              </a:lnSpc>
            </a:pPr>
            <a:r>
              <a:rPr lang="fr-FR" sz="2000" dirty="0" smtClean="0">
                <a:solidFill>
                  <a:schemeClr val="tx2"/>
                </a:solidFill>
                <a:sym typeface="Wingdings 3" panose="05040102010807070707" pitchFamily="18" charset="2"/>
              </a:rPr>
              <a:t></a:t>
            </a:r>
            <a:endParaRPr lang="fr-FR" sz="2000" dirty="0">
              <a:solidFill>
                <a:schemeClr val="tx2"/>
              </a:solidFill>
            </a:endParaRPr>
          </a:p>
        </p:txBody>
      </p:sp>
      <p:sp>
        <p:nvSpPr>
          <p:cNvPr id="11" name="Titre 10"/>
          <p:cNvSpPr>
            <a:spLocks noGrp="1"/>
          </p:cNvSpPr>
          <p:nvPr>
            <p:ph type="title"/>
          </p:nvPr>
        </p:nvSpPr>
        <p:spPr>
          <a:gradFill>
            <a:gsLst>
              <a:gs pos="1000">
                <a:schemeClr val="accent1"/>
              </a:gs>
              <a:gs pos="0">
                <a:srgbClr val="FFFFFF">
                  <a:alpha val="0"/>
                </a:srgbClr>
              </a:gs>
            </a:gsLst>
          </a:gradFill>
        </p:spPr>
        <p:txBody>
          <a:bodyPr/>
          <a:lstStyle/>
          <a:p>
            <a:r>
              <a:rPr lang="fr-FR" dirty="0" smtClean="0"/>
              <a:t>Les notices indiquent un type différent</a:t>
            </a:r>
            <a:endParaRPr lang="fr-FR" dirty="0"/>
          </a:p>
        </p:txBody>
      </p:sp>
    </p:spTree>
    <p:extLst>
      <p:ext uri="{BB962C8B-B14F-4D97-AF65-F5344CB8AC3E}">
        <p14:creationId xmlns:p14="http://schemas.microsoft.com/office/powerpoint/2010/main" val="3032289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en-US" dirty="0" smtClean="0"/>
              <a:t>26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36</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456" y="1637727"/>
            <a:ext cx="1637052" cy="432000"/>
          </a:xfrm>
          <a:prstGeom prst="rect">
            <a:avLst/>
          </a:prstGeom>
          <a:effectLst>
            <a:outerShdw blurRad="50800" dist="38100" dir="2700000" algn="tl" rotWithShape="0">
              <a:prstClr val="black">
                <a:alpha val="40000"/>
              </a:prstClr>
            </a:outerShdw>
          </a:effectLst>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733" y="1651005"/>
            <a:ext cx="1641600" cy="432000"/>
          </a:xfrm>
          <a:prstGeom prst="rect">
            <a:avLst/>
          </a:prstGeom>
          <a:effectLst>
            <a:outerShdw blurRad="50800" dist="38100" dir="2700000" algn="tl" rotWithShape="0">
              <a:prstClr val="black">
                <a:alpha val="40000"/>
              </a:prstClr>
            </a:outerShdw>
          </a:effectLst>
        </p:spPr>
      </p:pic>
      <p:sp>
        <p:nvSpPr>
          <p:cNvPr id="8" name="Espace réservé du contenu 2"/>
          <p:cNvSpPr>
            <a:spLocks noGrp="1"/>
          </p:cNvSpPr>
          <p:nvPr>
            <p:ph idx="1"/>
          </p:nvPr>
        </p:nvSpPr>
        <p:spPr>
          <a:xfrm>
            <a:off x="452951" y="1335783"/>
            <a:ext cx="8229600" cy="5282157"/>
          </a:xfrm>
        </p:spPr>
        <p:txBody>
          <a:bodyPr/>
          <a:lstStyle/>
          <a:p>
            <a:endParaRPr lang="fr-FR" dirty="0" smtClean="0"/>
          </a:p>
          <a:p>
            <a:endParaRPr lang="fr-FR" dirty="0" smtClean="0"/>
          </a:p>
          <a:p>
            <a:pPr marL="0" indent="0">
              <a:buNone/>
            </a:pPr>
            <a:endParaRPr lang="fr-FR" dirty="0"/>
          </a:p>
          <a:p>
            <a:endParaRPr lang="fr-FR" dirty="0" smtClean="0"/>
          </a:p>
          <a:p>
            <a:pPr marL="0" indent="0">
              <a:buNone/>
            </a:pPr>
            <a:endParaRPr lang="fr-FR" dirty="0" smtClean="0"/>
          </a:p>
          <a:p>
            <a:r>
              <a:rPr lang="fr-FR" sz="2700" i="1" dirty="0"/>
              <a:t>Bien souvent, il ne s'agit pas d'un doublon : la vérification est impérative</a:t>
            </a:r>
            <a:r>
              <a:rPr lang="fr-FR" sz="2700" i="1" dirty="0" smtClean="0"/>
              <a:t>.</a:t>
            </a:r>
          </a:p>
          <a:p>
            <a:endParaRPr lang="fr-FR" sz="2700" dirty="0"/>
          </a:p>
          <a:p>
            <a:r>
              <a:rPr lang="fr-FR" sz="2700" dirty="0"/>
              <a:t>Cependant, s'il s'agit d'un doublon avéré </a:t>
            </a:r>
            <a:r>
              <a:rPr lang="fr-FR" sz="2700" dirty="0" smtClean="0"/>
              <a:t>: dans ce cas et avant </a:t>
            </a:r>
            <a:r>
              <a:rPr lang="fr-FR" sz="2700" dirty="0"/>
              <a:t>d'effectuer la fusion : il faut accorder les zones 008</a:t>
            </a:r>
            <a:r>
              <a:rPr lang="fr-FR" sz="2700" dirty="0" smtClean="0"/>
              <a:t>.</a:t>
            </a:r>
          </a:p>
          <a:p>
            <a:pPr marL="0" indent="0">
              <a:buNone/>
            </a:pPr>
            <a:endParaRPr lang="fr-FR" sz="2700" dirty="0"/>
          </a:p>
          <a:p>
            <a:pPr lvl="0"/>
            <a:r>
              <a:rPr lang="fr-FR" sz="2700" dirty="0" smtClean="0"/>
              <a:t>Vérifier que toutes les zones sont en cohérence avec le support dans la notice préférentielle.</a:t>
            </a:r>
            <a:endParaRPr lang="fr-FR" sz="2700" dirty="0"/>
          </a:p>
          <a:p>
            <a:endParaRPr lang="fr-FR" sz="2700" dirty="0"/>
          </a:p>
        </p:txBody>
      </p:sp>
      <p:sp>
        <p:nvSpPr>
          <p:cNvPr id="11" name="Rectangle à coins arrondis 10"/>
          <p:cNvSpPr/>
          <p:nvPr/>
        </p:nvSpPr>
        <p:spPr>
          <a:xfrm>
            <a:off x="4205626" y="1631766"/>
            <a:ext cx="732748" cy="551418"/>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000"/>
              </a:lnSpc>
            </a:pPr>
            <a:r>
              <a:rPr lang="fr-FR" sz="2000" dirty="0" smtClean="0">
                <a:solidFill>
                  <a:schemeClr val="tx2"/>
                </a:solidFill>
                <a:sym typeface="Wingdings 3" panose="05040102010807070707" pitchFamily="18" charset="2"/>
              </a:rPr>
              <a:t></a:t>
            </a:r>
            <a:endParaRPr lang="fr-FR" sz="2000" dirty="0">
              <a:solidFill>
                <a:schemeClr val="tx2"/>
              </a:solidFill>
            </a:endParaRPr>
          </a:p>
        </p:txBody>
      </p:sp>
      <p:sp>
        <p:nvSpPr>
          <p:cNvPr id="12" name="Titre 10"/>
          <p:cNvSpPr>
            <a:spLocks noGrp="1"/>
          </p:cNvSpPr>
          <p:nvPr>
            <p:ph type="title"/>
          </p:nvPr>
        </p:nvSpPr>
        <p:spPr>
          <a:xfrm>
            <a:off x="457200" y="532220"/>
            <a:ext cx="7251148" cy="527538"/>
          </a:xfrm>
          <a:gradFill>
            <a:gsLst>
              <a:gs pos="1000">
                <a:schemeClr val="accent1"/>
              </a:gs>
              <a:gs pos="0">
                <a:srgbClr val="FFFFFF">
                  <a:alpha val="0"/>
                </a:srgbClr>
              </a:gs>
            </a:gsLst>
          </a:gradFill>
        </p:spPr>
        <p:txBody>
          <a:bodyPr/>
          <a:lstStyle/>
          <a:p>
            <a:r>
              <a:rPr lang="fr-FR" dirty="0" smtClean="0"/>
              <a:t>Les notices indiquent un support différent</a:t>
            </a:r>
            <a:endParaRPr lang="fr-FR" dirty="0"/>
          </a:p>
        </p:txBody>
      </p:sp>
    </p:spTree>
    <p:extLst>
      <p:ext uri="{BB962C8B-B14F-4D97-AF65-F5344CB8AC3E}">
        <p14:creationId xmlns:p14="http://schemas.microsoft.com/office/powerpoint/2010/main" val="1752714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b="1" dirty="0"/>
              <a:t>Cas spécifique des fusions Monographies/Publications </a:t>
            </a:r>
            <a:r>
              <a:rPr lang="fr-FR" sz="2700" b="1" dirty="0" smtClean="0"/>
              <a:t>annuelles.</a:t>
            </a:r>
            <a:endParaRPr lang="fr-FR" sz="2700" b="1" dirty="0"/>
          </a:p>
          <a:p>
            <a:r>
              <a:rPr lang="fr-FR" sz="2700" dirty="0"/>
              <a:t>Comment choisir la notice préférentielle </a:t>
            </a:r>
            <a:r>
              <a:rPr lang="fr-FR" sz="2700" dirty="0" smtClean="0"/>
              <a:t>?</a:t>
            </a:r>
          </a:p>
          <a:p>
            <a:r>
              <a:rPr lang="fr-FR" sz="2700" dirty="0"/>
              <a:t>Qui peut effectuer 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37</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2260819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532220"/>
            <a:ext cx="8397433" cy="527538"/>
          </a:xfrm>
          <a:gradFill>
            <a:gsLst>
              <a:gs pos="1000">
                <a:schemeClr val="accent1"/>
              </a:gs>
              <a:gs pos="0">
                <a:srgbClr val="FFFFFF">
                  <a:alpha val="0"/>
                </a:srgbClr>
              </a:gs>
            </a:gsLst>
          </a:gradFill>
        </p:spPr>
        <p:txBody>
          <a:bodyPr>
            <a:normAutofit fontScale="90000"/>
          </a:bodyPr>
          <a:lstStyle/>
          <a:p>
            <a:r>
              <a:rPr lang="fr-FR" b="1" dirty="0" smtClean="0"/>
              <a:t/>
            </a:r>
            <a:br>
              <a:rPr lang="fr-FR" b="1" dirty="0" smtClean="0"/>
            </a:br>
            <a:r>
              <a:rPr lang="fr-FR" b="1" dirty="0" smtClean="0"/>
              <a:t>Cas </a:t>
            </a:r>
            <a:r>
              <a:rPr lang="fr-FR" b="1" dirty="0"/>
              <a:t>spécifique des fusions Monographies/Publications annuelles</a:t>
            </a:r>
            <a:r>
              <a:rPr lang="fr-FR" dirty="0"/>
              <a:t/>
            </a:r>
            <a:br>
              <a:rPr lang="fr-FR" dirty="0"/>
            </a:br>
            <a:endParaRPr lang="fr-FR" dirty="0"/>
          </a:p>
        </p:txBody>
      </p:sp>
      <p:sp>
        <p:nvSpPr>
          <p:cNvPr id="3" name="Espace réservé du contenu 2"/>
          <p:cNvSpPr>
            <a:spLocks noGrp="1"/>
          </p:cNvSpPr>
          <p:nvPr>
            <p:ph idx="1"/>
          </p:nvPr>
        </p:nvSpPr>
        <p:spPr>
          <a:xfrm>
            <a:off x="127322" y="1181652"/>
            <a:ext cx="8843058" cy="5554814"/>
          </a:xfrm>
        </p:spPr>
        <p:txBody>
          <a:bodyPr/>
          <a:lstStyle/>
          <a:p>
            <a:endParaRPr lang="fr-FR" dirty="0" smtClean="0"/>
          </a:p>
          <a:p>
            <a:r>
              <a:rPr lang="fr-FR" sz="2700" dirty="0" smtClean="0"/>
              <a:t>L'</a:t>
            </a:r>
            <a:r>
              <a:rPr lang="fr-FR" sz="2700" dirty="0" err="1" smtClean="0"/>
              <a:t>Abes</a:t>
            </a:r>
            <a:r>
              <a:rPr lang="fr-FR" sz="2700" dirty="0" smtClean="0"/>
              <a:t> </a:t>
            </a:r>
            <a:r>
              <a:rPr lang="fr-FR" sz="2700" dirty="0"/>
              <a:t>et le Sudoc n'imposent plus désormais, quelle que soit la périodicité, et que le titre soit ou non particulier, la nécessité d'une localisation sous une notice de publication en série. </a:t>
            </a:r>
            <a:br>
              <a:rPr lang="fr-FR" sz="2700" dirty="0"/>
            </a:br>
            <a:endParaRPr lang="fr-FR" sz="2700" dirty="0"/>
          </a:p>
          <a:p>
            <a:r>
              <a:rPr lang="fr-FR" sz="2700" dirty="0"/>
              <a:t>Le traitement volume par volume est </a:t>
            </a:r>
            <a:r>
              <a:rPr lang="fr-FR" sz="2700" dirty="0" smtClean="0"/>
              <a:t>autorisé </a:t>
            </a:r>
            <a:r>
              <a:rPr lang="fr-FR" sz="2700" dirty="0"/>
              <a:t>s'il est souhaité par l'établissement, </a:t>
            </a:r>
            <a:r>
              <a:rPr lang="fr-FR" sz="2700" u="sng" dirty="0"/>
              <a:t>l'important étant de ménager les liens nécessaires entre les différentes notices</a:t>
            </a:r>
            <a:r>
              <a:rPr lang="fr-FR" sz="2700" dirty="0"/>
              <a:t>.</a:t>
            </a:r>
          </a:p>
          <a:p>
            <a:endParaRPr lang="fr-FR" dirty="0"/>
          </a:p>
          <a:p>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38</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661134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b="1" dirty="0"/>
              <a:t>Comment choisir la notice préférentielle </a:t>
            </a:r>
            <a:r>
              <a:rPr lang="fr-FR" sz="2700" b="1" dirty="0" smtClean="0"/>
              <a:t>?</a:t>
            </a:r>
          </a:p>
          <a:p>
            <a:r>
              <a:rPr lang="fr-FR" sz="2700" dirty="0"/>
              <a:t>Qui peut effectuer 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39</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2715138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1412" y="544010"/>
            <a:ext cx="7308000" cy="515748"/>
          </a:xfrm>
          <a:gradFill>
            <a:gsLst>
              <a:gs pos="1000">
                <a:schemeClr val="accent1"/>
              </a:gs>
              <a:gs pos="0">
                <a:srgbClr val="FFFFFF">
                  <a:alpha val="0"/>
                </a:srgbClr>
              </a:gs>
            </a:gsLst>
            <a:path path="circle">
              <a:fillToRect l="100000" t="100000"/>
            </a:path>
          </a:gradFill>
        </p:spPr>
        <p:txBody>
          <a:bodyPr>
            <a:normAutofit fontScale="90000"/>
          </a:bodyPr>
          <a:lstStyle/>
          <a:p>
            <a:r>
              <a:rPr lang="fr-FR" dirty="0" smtClean="0"/>
              <a:t/>
            </a:r>
            <a:br>
              <a:rPr lang="fr-FR" dirty="0" smtClean="0"/>
            </a:br>
            <a:r>
              <a:rPr lang="fr-FR" dirty="0" smtClean="0"/>
              <a:t>Comment </a:t>
            </a:r>
            <a:r>
              <a:rPr lang="fr-FR" dirty="0"/>
              <a:t>identifier les notices de ressources continues </a:t>
            </a:r>
            <a:r>
              <a:rPr lang="fr-FR" dirty="0" smtClean="0"/>
              <a:t>(2) ?</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dirty="0"/>
          </a:p>
          <a:p>
            <a:r>
              <a:rPr lang="fr-FR" dirty="0" smtClean="0"/>
              <a:t>Label : Zone 008 $a, position 2 = « b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a:p>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a:t>
            </a:fld>
            <a:endParaRPr lang="fr-FR"/>
          </a:p>
        </p:txBody>
      </p:sp>
      <p:grpSp>
        <p:nvGrpSpPr>
          <p:cNvPr id="10" name="Groupe 9"/>
          <p:cNvGrpSpPr/>
          <p:nvPr/>
        </p:nvGrpSpPr>
        <p:grpSpPr>
          <a:xfrm>
            <a:off x="733546" y="1740999"/>
            <a:ext cx="8408768" cy="5112000"/>
            <a:chOff x="733546" y="1740999"/>
            <a:chExt cx="8408768" cy="5112000"/>
          </a:xfrm>
        </p:grpSpPr>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1" r="9449" b="7924"/>
            <a:stretch/>
          </p:blipFill>
          <p:spPr>
            <a:xfrm>
              <a:off x="862314" y="1740999"/>
              <a:ext cx="8280000" cy="5112000"/>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46" y="2557220"/>
              <a:ext cx="954947" cy="2520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144373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Comment choisir la notice préférentielle ?</a:t>
            </a:r>
            <a:endParaRPr lang="fr-FR" dirty="0"/>
          </a:p>
        </p:txBody>
      </p:sp>
      <p:sp>
        <p:nvSpPr>
          <p:cNvPr id="3" name="Espace réservé du contenu 2"/>
          <p:cNvSpPr>
            <a:spLocks noGrp="1"/>
          </p:cNvSpPr>
          <p:nvPr>
            <p:ph idx="1"/>
          </p:nvPr>
        </p:nvSpPr>
        <p:spPr>
          <a:xfrm>
            <a:off x="104172" y="1181652"/>
            <a:ext cx="8582628" cy="5282157"/>
          </a:xfrm>
        </p:spPr>
        <p:txBody>
          <a:bodyPr/>
          <a:lstStyle/>
          <a:p>
            <a:endParaRPr lang="fr-FR" sz="2700" dirty="0" smtClean="0"/>
          </a:p>
          <a:p>
            <a:r>
              <a:rPr lang="fr-FR" sz="2800" dirty="0"/>
              <a:t>Le principe du « </a:t>
            </a:r>
            <a:r>
              <a:rPr lang="fr-FR" sz="2800" dirty="0" err="1"/>
              <a:t>ppn</a:t>
            </a:r>
            <a:r>
              <a:rPr lang="fr-FR" sz="2800" dirty="0"/>
              <a:t> le plus petit » ne s’applique pas forcément dans le cas des notices de ressources continues</a:t>
            </a:r>
            <a:r>
              <a:rPr lang="fr-FR" sz="2800" dirty="0" smtClean="0"/>
              <a:t>.</a:t>
            </a:r>
            <a:endParaRPr lang="fr-FR" sz="2700" dirty="0" smtClean="0"/>
          </a:p>
          <a:p>
            <a:endParaRPr lang="fr-FR" sz="2700" dirty="0"/>
          </a:p>
          <a:p>
            <a:r>
              <a:rPr lang="fr-FR" sz="2700" dirty="0" smtClean="0"/>
              <a:t>La </a:t>
            </a:r>
            <a:r>
              <a:rPr lang="fr-FR" sz="2700" dirty="0"/>
              <a:t>notice ISSN.</a:t>
            </a:r>
          </a:p>
          <a:p>
            <a:endParaRPr lang="fr-FR" sz="2700" dirty="0"/>
          </a:p>
          <a:p>
            <a:r>
              <a:rPr lang="fr-FR" sz="2700" dirty="0"/>
              <a:t>La notice faisant l’objet d’une demande via Cidemis.</a:t>
            </a:r>
          </a:p>
          <a:p>
            <a:endParaRPr lang="fr-FR" sz="2700" dirty="0"/>
          </a:p>
          <a:p>
            <a:r>
              <a:rPr lang="fr-FR" sz="2700" dirty="0"/>
              <a:t>La notice sous laquelle il y a le plus grand nombre de localisations.</a:t>
            </a:r>
          </a:p>
          <a:p>
            <a:endParaRPr lang="fr-FR" sz="2700" dirty="0"/>
          </a:p>
          <a:p>
            <a:r>
              <a:rPr lang="fr-FR" sz="2700" dirty="0"/>
              <a:t>La notice « la plus riche </a:t>
            </a:r>
            <a:r>
              <a:rPr lang="fr-FR" sz="2700" dirty="0" smtClean="0"/>
              <a:t>».</a:t>
            </a:r>
          </a:p>
          <a:p>
            <a:endParaRPr lang="fr-FR" sz="2700" dirty="0"/>
          </a:p>
          <a:p>
            <a:pPr marL="0" indent="0">
              <a:buNone/>
            </a:pPr>
            <a:endParaRPr lang="fr-FR" sz="2700" dirty="0"/>
          </a:p>
          <a:p>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40</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3385186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b="1" dirty="0"/>
              <a:t>Qui peut effectuer</a:t>
            </a:r>
            <a:r>
              <a:rPr lang="fr-FR" sz="2700" b="1" dirty="0" smtClean="0"/>
              <a:t> </a:t>
            </a:r>
            <a:r>
              <a:rPr lang="fr-FR" sz="2700" b="1" dirty="0"/>
              <a:t>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41</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276453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normAutofit fontScale="90000"/>
          </a:bodyPr>
          <a:lstStyle/>
          <a:p>
            <a:r>
              <a:rPr lang="fr-FR" dirty="0" smtClean="0"/>
              <a:t/>
            </a:r>
            <a:br>
              <a:rPr lang="fr-FR" dirty="0" smtClean="0"/>
            </a:br>
            <a:r>
              <a:rPr lang="fr-FR" dirty="0" smtClean="0"/>
              <a:t>Qui </a:t>
            </a:r>
            <a:r>
              <a:rPr lang="fr-FR" dirty="0"/>
              <a:t>peut effectuer la fusion (1</a:t>
            </a:r>
            <a:r>
              <a:rPr lang="fr-FR" dirty="0" smtClean="0"/>
              <a:t>) ? </a:t>
            </a:r>
            <a:r>
              <a:rPr lang="fr-FR" dirty="0"/>
              <a:t/>
            </a:r>
            <a:br>
              <a:rPr lang="fr-FR" dirty="0"/>
            </a:br>
            <a:endParaRPr lang="fr-FR" dirty="0"/>
          </a:p>
        </p:txBody>
      </p:sp>
      <p:sp>
        <p:nvSpPr>
          <p:cNvPr id="3" name="Espace réservé du contenu 2"/>
          <p:cNvSpPr>
            <a:spLocks noGrp="1"/>
          </p:cNvSpPr>
          <p:nvPr>
            <p:ph idx="1"/>
          </p:nvPr>
        </p:nvSpPr>
        <p:spPr>
          <a:xfrm>
            <a:off x="138896" y="1181652"/>
            <a:ext cx="8877782" cy="5647282"/>
          </a:xfrm>
        </p:spPr>
        <p:txBody>
          <a:bodyPr>
            <a:normAutofit/>
          </a:bodyPr>
          <a:lstStyle/>
          <a:p>
            <a:endParaRPr lang="fr-FR" sz="2700" dirty="0"/>
          </a:p>
          <a:p>
            <a:r>
              <a:rPr lang="fr-FR" sz="2700" b="1" smtClean="0"/>
              <a:t>les </a:t>
            </a:r>
            <a:r>
              <a:rPr lang="fr-FR" sz="2700" b="1" dirty="0"/>
              <a:t>deux notices sont des notices ISSN</a:t>
            </a:r>
            <a:endParaRPr lang="fr-FR" sz="2700" dirty="0"/>
          </a:p>
          <a:p>
            <a:endParaRPr lang="fr-FR" sz="2700" dirty="0"/>
          </a:p>
          <a:p>
            <a:pPr lvl="1">
              <a:buFont typeface="Symbol" panose="05050102010706020507" pitchFamily="18" charset="2"/>
              <a:buChar char="Þ"/>
            </a:pPr>
            <a:r>
              <a:rPr lang="fr-FR" sz="2700" smtClean="0"/>
              <a:t> </a:t>
            </a:r>
            <a:r>
              <a:rPr lang="fr-FR" sz="2800" dirty="0"/>
              <a:t>Uniquement </a:t>
            </a:r>
            <a:r>
              <a:rPr lang="fr-FR" sz="2800"/>
              <a:t>Abes </a:t>
            </a:r>
            <a:endParaRPr lang="fr-FR" sz="2800" dirty="0"/>
          </a:p>
          <a:p>
            <a:pPr marL="457200" lvl="1" indent="0">
              <a:buNone/>
            </a:pPr>
            <a:r>
              <a:rPr lang="fr-FR" sz="1800" dirty="0"/>
              <a:t/>
            </a:r>
            <a:br>
              <a:rPr lang="fr-FR" sz="1800" dirty="0"/>
            </a:br>
            <a:r>
              <a:rPr lang="fr-FR" sz="1800"/>
              <a:t>demande à déposer sur</a:t>
            </a:r>
            <a:r>
              <a:rPr lang="fr-FR" sz="1800" dirty="0"/>
              <a:t>		</a:t>
            </a:r>
            <a:r>
              <a:rPr lang="fr-FR" sz="1800"/>
              <a:t>  </a:t>
            </a:r>
            <a:r>
              <a:rPr lang="fr-FR" sz="1800" dirty="0"/>
              <a:t/>
            </a:r>
            <a:br>
              <a:rPr lang="fr-FR" sz="1800" dirty="0"/>
            </a:br>
            <a:r>
              <a:rPr lang="fr-FR" sz="1800"/>
              <a:t>&gt; </a:t>
            </a:r>
            <a:r>
              <a:rPr lang="fr-FR" sz="1800" smtClean="0"/>
              <a:t>guichet«</a:t>
            </a:r>
            <a:r>
              <a:rPr lang="fr-FR" sz="1800"/>
              <a:t> </a:t>
            </a:r>
            <a:r>
              <a:rPr lang="fr-FR" sz="1800" dirty="0"/>
              <a:t>Sudoc</a:t>
            </a:r>
            <a:r>
              <a:rPr lang="fr-FR" sz="1800"/>
              <a:t> (espace pro) </a:t>
            </a:r>
            <a:r>
              <a:rPr lang="fr-FR" sz="1800" dirty="0"/>
              <a:t/>
            </a:r>
            <a:br>
              <a:rPr lang="fr-FR" sz="1800" dirty="0"/>
            </a:br>
            <a:r>
              <a:rPr lang="fr-FR" sz="1800"/>
              <a:t>&gt; domaine «</a:t>
            </a:r>
            <a:r>
              <a:rPr lang="fr-FR" sz="1800" dirty="0"/>
              <a:t> </a:t>
            </a:r>
            <a:r>
              <a:rPr lang="fr-FR" sz="1800"/>
              <a:t>Doublon </a:t>
            </a:r>
            <a:r>
              <a:rPr lang="fr-FR" sz="1800" smtClean="0"/>
              <a:t>de </a:t>
            </a:r>
            <a:r>
              <a:rPr lang="fr-FR" sz="1800" dirty="0"/>
              <a:t>publication en série</a:t>
            </a:r>
            <a:r>
              <a:rPr lang="fr-FR" sz="1800"/>
              <a:t> »</a:t>
            </a:r>
            <a:r>
              <a:rPr lang="fr-FR" sz="1800" dirty="0"/>
              <a:t> </a:t>
            </a:r>
            <a:r>
              <a:rPr lang="fr-FR" sz="2700"/>
              <a:t> </a:t>
            </a:r>
            <a:r>
              <a:rPr lang="fr-FR" sz="1800" dirty="0"/>
              <a:t>(table de </a:t>
            </a:r>
            <a:r>
              <a:rPr lang="fr-FR" sz="1800"/>
              <a:t>fusion ISSN</a:t>
            </a:r>
            <a:r>
              <a:rPr lang="fr-FR" sz="1800" dirty="0"/>
              <a:t>) </a:t>
            </a:r>
            <a:r>
              <a:rPr lang="fr-FR" sz="1800"/>
              <a:t>». </a:t>
            </a:r>
            <a:endParaRPr lang="fr-FR" sz="1800" dirty="0"/>
          </a:p>
          <a:p>
            <a:pPr marL="0" indent="0">
              <a:buNone/>
            </a:pPr>
            <a:endParaRPr lang="fr-FR" sz="2700" dirty="0"/>
          </a:p>
          <a:p>
            <a:r>
              <a:rPr lang="fr-FR" sz="2700" b="1" dirty="0"/>
              <a:t>une des deux notices est une notice ISSN et l’autre notice fait l’objet d’une demande via Cidemis</a:t>
            </a:r>
          </a:p>
          <a:p>
            <a:endParaRPr lang="fr-FR" sz="2700" dirty="0"/>
          </a:p>
          <a:p>
            <a:pPr lvl="1">
              <a:buFont typeface="Symbol" panose="05050102010706020507" pitchFamily="18" charset="2"/>
              <a:buChar char="Þ"/>
            </a:pPr>
            <a:r>
              <a:rPr lang="fr-FR" sz="2700" dirty="0"/>
              <a:t>	</a:t>
            </a:r>
            <a:r>
              <a:rPr lang="fr-FR" sz="2800"/>
              <a:t> </a:t>
            </a:r>
            <a:r>
              <a:rPr lang="fr-FR" sz="2800" smtClean="0"/>
              <a:t>Uniquement </a:t>
            </a:r>
            <a:r>
              <a:rPr lang="fr-FR" sz="2800"/>
              <a:t>Abes </a:t>
            </a:r>
            <a:endParaRPr lang="fr-FR" sz="2800" dirty="0"/>
          </a:p>
          <a:p>
            <a:pPr marL="457200" lvl="1" indent="0">
              <a:buNone/>
            </a:pPr>
            <a:r>
              <a:rPr lang="fr-FR" sz="1800" dirty="0"/>
              <a:t/>
            </a:r>
            <a:br>
              <a:rPr lang="fr-FR" sz="1800" dirty="0"/>
            </a:br>
            <a:r>
              <a:rPr lang="fr-FR" sz="1800"/>
              <a:t>demande à déposer sur</a:t>
            </a:r>
            <a:r>
              <a:rPr lang="fr-FR" sz="1800" dirty="0"/>
              <a:t>		</a:t>
            </a:r>
            <a:r>
              <a:rPr lang="fr-FR" sz="1800"/>
              <a:t>  </a:t>
            </a:r>
            <a:r>
              <a:rPr lang="fr-FR" sz="1800" dirty="0"/>
              <a:t/>
            </a:r>
            <a:br>
              <a:rPr lang="fr-FR" sz="1800" dirty="0"/>
            </a:br>
            <a:r>
              <a:rPr lang="fr-FR" sz="1800"/>
              <a:t>&gt; </a:t>
            </a:r>
            <a:r>
              <a:rPr lang="fr-FR" sz="1800" smtClean="0"/>
              <a:t>guichet«</a:t>
            </a:r>
            <a:r>
              <a:rPr lang="fr-FR" sz="1800"/>
              <a:t> </a:t>
            </a:r>
            <a:r>
              <a:rPr lang="fr-FR" sz="1800" dirty="0"/>
              <a:t>Sudoc</a:t>
            </a:r>
            <a:r>
              <a:rPr lang="fr-FR" sz="1800"/>
              <a:t> (espace pro) </a:t>
            </a:r>
            <a:r>
              <a:rPr lang="fr-FR" sz="1800" dirty="0"/>
              <a:t/>
            </a:r>
            <a:br>
              <a:rPr lang="fr-FR" sz="1800" dirty="0"/>
            </a:br>
            <a:r>
              <a:rPr lang="fr-FR" sz="1800"/>
              <a:t>&gt; domaine «</a:t>
            </a:r>
            <a:r>
              <a:rPr lang="fr-FR" sz="1800" dirty="0"/>
              <a:t> </a:t>
            </a:r>
            <a:r>
              <a:rPr lang="fr-FR" sz="1800"/>
              <a:t>Doublon </a:t>
            </a:r>
            <a:r>
              <a:rPr lang="fr-FR" sz="1800" smtClean="0"/>
              <a:t>de </a:t>
            </a:r>
            <a:r>
              <a:rPr lang="fr-FR" sz="1800" dirty="0"/>
              <a:t>publication en série</a:t>
            </a:r>
            <a:r>
              <a:rPr lang="fr-FR" sz="1800"/>
              <a:t> »</a:t>
            </a:r>
            <a:r>
              <a:rPr lang="fr-FR" sz="1800" dirty="0"/>
              <a:t> </a:t>
            </a:r>
            <a:r>
              <a:rPr lang="fr-FR" sz="2700"/>
              <a:t> </a:t>
            </a:r>
            <a:r>
              <a:rPr lang="fr-FR" sz="1800" dirty="0"/>
              <a:t>(table de </a:t>
            </a:r>
            <a:r>
              <a:rPr lang="fr-FR" sz="1800"/>
              <a:t>fusion ISSN</a:t>
            </a:r>
            <a:r>
              <a:rPr lang="fr-FR" sz="1800" dirty="0"/>
              <a:t>) </a:t>
            </a:r>
            <a:r>
              <a:rPr lang="fr-FR" sz="1800"/>
              <a:t>». </a:t>
            </a:r>
            <a:endParaRPr lang="fr-FR" sz="1800" dirty="0"/>
          </a:p>
          <a:p>
            <a:pPr marL="0" indent="0">
              <a:buNone/>
            </a:pPr>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42</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pic>
        <p:nvPicPr>
          <p:cNvPr id="8"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520" y="2689047"/>
            <a:ext cx="538246" cy="365238"/>
          </a:xfrm>
          <a:prstGeom prst="rect">
            <a:avLst/>
          </a:prstGeom>
        </p:spPr>
      </p:pic>
      <p:pic>
        <p:nvPicPr>
          <p:cNvPr id="9"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520" y="5365285"/>
            <a:ext cx="538246" cy="365238"/>
          </a:xfrm>
          <a:prstGeom prst="rect">
            <a:avLst/>
          </a:prstGeom>
        </p:spPr>
      </p:pic>
    </p:spTree>
    <p:extLst>
      <p:ext uri="{BB962C8B-B14F-4D97-AF65-F5344CB8AC3E}">
        <p14:creationId xmlns:p14="http://schemas.microsoft.com/office/powerpoint/2010/main" val="1583312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normAutofit fontScale="90000"/>
          </a:bodyPr>
          <a:lstStyle/>
          <a:p>
            <a:r>
              <a:rPr lang="fr-FR" dirty="0" smtClean="0"/>
              <a:t/>
            </a:r>
            <a:br>
              <a:rPr lang="fr-FR" dirty="0" smtClean="0"/>
            </a:br>
            <a:r>
              <a:rPr lang="fr-FR" dirty="0" smtClean="0"/>
              <a:t>Qui </a:t>
            </a:r>
            <a:r>
              <a:rPr lang="fr-FR" dirty="0"/>
              <a:t>peut effectuer la fusion (2</a:t>
            </a:r>
            <a:r>
              <a:rPr lang="fr-FR" dirty="0" smtClean="0"/>
              <a:t>) </a:t>
            </a:r>
            <a:r>
              <a:rPr lang="fr-FR" dirty="0"/>
              <a:t>? </a:t>
            </a:r>
            <a:br>
              <a:rPr lang="fr-FR" dirty="0"/>
            </a:br>
            <a:endParaRPr lang="fr-FR" dirty="0"/>
          </a:p>
        </p:txBody>
      </p:sp>
      <p:sp>
        <p:nvSpPr>
          <p:cNvPr id="3" name="Espace réservé du contenu 2"/>
          <p:cNvSpPr>
            <a:spLocks noGrp="1"/>
          </p:cNvSpPr>
          <p:nvPr>
            <p:ph idx="1"/>
          </p:nvPr>
        </p:nvSpPr>
        <p:spPr>
          <a:xfrm>
            <a:off x="0" y="1181652"/>
            <a:ext cx="8964891" cy="5647282"/>
          </a:xfrm>
        </p:spPr>
        <p:txBody>
          <a:bodyPr>
            <a:normAutofit fontScale="92500"/>
          </a:bodyPr>
          <a:lstStyle/>
          <a:p>
            <a:endParaRPr lang="fr-FR" sz="2700" dirty="0"/>
          </a:p>
          <a:p>
            <a:r>
              <a:rPr lang="fr-FR" sz="2700" b="1" dirty="0"/>
              <a:t>une des deux notices est une notice ISSN et l’autre notice ne fait pas l’objet d’une demande via Cidemis</a:t>
            </a:r>
          </a:p>
          <a:p>
            <a:endParaRPr lang="fr-FR" sz="2700" dirty="0"/>
          </a:p>
          <a:p>
            <a:pPr marL="0" indent="0">
              <a:buNone/>
            </a:pPr>
            <a:r>
              <a:rPr lang="fr-FR" sz="2700" dirty="0"/>
              <a:t>	</a:t>
            </a:r>
            <a:r>
              <a:rPr lang="fr-FR" sz="2600"/>
              <a:t>=&gt; </a:t>
            </a:r>
            <a:r>
              <a:rPr lang="fr-FR" sz="2600" dirty="0"/>
              <a:t>Uniquement CR du réseau Sudoc-PS (table de fusion CRXX).</a:t>
            </a:r>
          </a:p>
          <a:p>
            <a:endParaRPr lang="fr-FR" sz="2700" dirty="0"/>
          </a:p>
          <a:p>
            <a:r>
              <a:rPr lang="fr-FR" sz="2700" b="1" dirty="0"/>
              <a:t>une des deux notices fait l’objet d’une demande via Cidemis (zone 301 ou zone 830) et l’autre n’est pas une notice ISSN</a:t>
            </a:r>
          </a:p>
          <a:p>
            <a:endParaRPr lang="fr-FR" sz="2700" dirty="0"/>
          </a:p>
          <a:p>
            <a:pPr marL="0" indent="0">
              <a:buNone/>
            </a:pPr>
            <a:r>
              <a:rPr lang="fr-FR" sz="2700" dirty="0"/>
              <a:t>	</a:t>
            </a:r>
            <a:r>
              <a:rPr lang="fr-FR" sz="2600"/>
              <a:t>=&gt; </a:t>
            </a:r>
            <a:r>
              <a:rPr lang="fr-FR" sz="2600" dirty="0"/>
              <a:t>Uniquement CR du réseau Sudoc-PS (table de fusion CRXX).</a:t>
            </a:r>
          </a:p>
          <a:p>
            <a:pPr marL="0" indent="0">
              <a:buNone/>
            </a:pPr>
            <a:endParaRPr lang="fr-FR" sz="2700" dirty="0"/>
          </a:p>
          <a:p>
            <a:r>
              <a:rPr lang="fr-FR" sz="2700" b="1" dirty="0"/>
              <a:t>aucune des notices n’est une notice ISSN ou fait l’objet d’une demande via Cidemis (zone 301 ou zone 830)</a:t>
            </a:r>
          </a:p>
          <a:p>
            <a:endParaRPr lang="fr-FR" sz="2700" dirty="0"/>
          </a:p>
          <a:p>
            <a:pPr marL="0" indent="0">
              <a:buNone/>
            </a:pPr>
            <a:r>
              <a:rPr lang="fr-FR" sz="2700" dirty="0"/>
              <a:t>	</a:t>
            </a:r>
            <a:r>
              <a:rPr lang="fr-FR" sz="2600"/>
              <a:t>=&gt; </a:t>
            </a:r>
            <a:r>
              <a:rPr lang="fr-FR" sz="2600" dirty="0"/>
              <a:t>Catalogueur disposant d’un login « DED » (table de fusion IXXX).</a:t>
            </a:r>
          </a:p>
          <a:p>
            <a:endParaRPr lang="fr-FR" dirty="0"/>
          </a:p>
          <a:p>
            <a:endParaRPr lang="fr-FR" dirty="0"/>
          </a:p>
          <a:p>
            <a:endParaRPr lang="fr-FR" dirty="0"/>
          </a:p>
          <a:p>
            <a:pPr marL="0" indent="0">
              <a:buNone/>
            </a:pPr>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43</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1454137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normAutofit/>
          </a:bodyPr>
          <a:lstStyle/>
          <a:p>
            <a:r>
              <a:rPr lang="fr-FR" dirty="0" smtClean="0"/>
              <a:t>Qui </a:t>
            </a:r>
            <a:r>
              <a:rPr lang="fr-FR" dirty="0"/>
              <a:t>peut effectuer la fusion (3</a:t>
            </a:r>
            <a:r>
              <a:rPr lang="fr-FR" dirty="0" smtClean="0"/>
              <a:t>) </a:t>
            </a:r>
            <a:r>
              <a:rPr lang="fr-FR" dirty="0"/>
              <a:t>? </a:t>
            </a:r>
          </a:p>
        </p:txBody>
      </p:sp>
      <p:sp>
        <p:nvSpPr>
          <p:cNvPr id="3" name="Espace réservé du contenu 2"/>
          <p:cNvSpPr>
            <a:spLocks noGrp="1"/>
          </p:cNvSpPr>
          <p:nvPr>
            <p:ph idx="1"/>
          </p:nvPr>
        </p:nvSpPr>
        <p:spPr/>
        <p:txBody>
          <a:bodyPr/>
          <a:lstStyle/>
          <a:p>
            <a:endParaRPr lang="fr-FR" dirty="0"/>
          </a:p>
          <a:p>
            <a:endParaRPr lang="fr-FR" dirty="0" smtClean="0"/>
          </a:p>
          <a:p>
            <a:endParaRPr lang="fr-FR" dirty="0" smtClean="0"/>
          </a:p>
          <a:p>
            <a:endParaRPr lang="fr-FR" dirty="0"/>
          </a:p>
          <a:p>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44</a:t>
            </a:fld>
            <a:endParaRPr lang="fr-FR"/>
          </a:p>
        </p:txBody>
      </p:sp>
      <p:graphicFrame>
        <p:nvGraphicFramePr>
          <p:cNvPr id="9" name="Tableau 6"/>
          <p:cNvGraphicFramePr>
            <a:graphicFrameLocks noGrp="1"/>
          </p:cNvGraphicFramePr>
          <p:nvPr>
            <p:extLst>
              <p:ext uri="{D42A27DB-BD31-4B8C-83A1-F6EECF244321}">
                <p14:modId xmlns:p14="http://schemas.microsoft.com/office/powerpoint/2010/main" val="3156093664"/>
              </p:ext>
            </p:extLst>
          </p:nvPr>
        </p:nvGraphicFramePr>
        <p:xfrm>
          <a:off x="1" y="2025568"/>
          <a:ext cx="9124120" cy="3116276"/>
        </p:xfrm>
        <a:graphic>
          <a:graphicData uri="http://schemas.openxmlformats.org/drawingml/2006/table">
            <a:tbl>
              <a:tblPr>
                <a:tableStyleId>{5C22544A-7EE6-4342-B048-85BDC9FD1C3A}</a:tableStyleId>
              </a:tblPr>
              <a:tblGrid>
                <a:gridCol w="2667785"/>
                <a:gridCol w="1932494"/>
                <a:gridCol w="2828042"/>
                <a:gridCol w="1695799"/>
              </a:tblGrid>
              <a:tr h="732099">
                <a:tc>
                  <a:txBody>
                    <a:bodyPr/>
                    <a:lstStyle/>
                    <a:p>
                      <a:pPr lvl="1" algn="l" fontAlgn="b"/>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5579" marR="5579" marT="5579"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b"/>
                      <a:endParaRPr lang="fr-FR" sz="2000" u="none" strike="noStrike" dirty="0" smtClean="0">
                        <a:effectLst/>
                      </a:endParaRPr>
                    </a:p>
                    <a:p>
                      <a:pPr lvl="0" algn="ctr" fontAlgn="b"/>
                      <a:r>
                        <a:rPr lang="fr-FR" sz="2000" u="none" strike="noStrike" dirty="0" smtClean="0">
                          <a:effectLst/>
                        </a:rPr>
                        <a:t>Notice ISSN</a:t>
                      </a:r>
                    </a:p>
                    <a:p>
                      <a:pPr lvl="1" algn="l" fontAlgn="b"/>
                      <a:endParaRPr lang="fr-FR" sz="2000" b="1"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b"/>
                      <a:r>
                        <a:rPr lang="fr-FR" sz="2000" u="none" strike="noStrike" dirty="0">
                          <a:effectLst/>
                        </a:rPr>
                        <a:t>Notice Demande Cidemis</a:t>
                      </a:r>
                      <a:endParaRPr lang="fr-FR" sz="2000" b="1"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b"/>
                      <a:r>
                        <a:rPr lang="fr-FR" sz="2000" u="none" strike="noStrike" dirty="0">
                          <a:effectLst/>
                        </a:rPr>
                        <a:t>Autre notice</a:t>
                      </a:r>
                      <a:endParaRPr lang="fr-FR" sz="2000" b="1"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2099">
                <a:tc>
                  <a:txBody>
                    <a:bodyPr/>
                    <a:lstStyle/>
                    <a:p>
                      <a:pPr algn="l" fontAlgn="b"/>
                      <a:r>
                        <a:rPr lang="fr-FR" sz="2000" u="none" strike="noStrike" dirty="0">
                          <a:effectLst/>
                        </a:rPr>
                        <a:t>Notice ISSN</a:t>
                      </a:r>
                      <a:endParaRPr lang="fr-FR" sz="2000" b="1" i="0" u="none" strike="noStrike" dirty="0">
                        <a:solidFill>
                          <a:srgbClr val="000000"/>
                        </a:solidFill>
                        <a:effectLst/>
                        <a:latin typeface="Calibri" panose="020F0502020204030204" pitchFamily="34" charset="0"/>
                      </a:endParaRPr>
                    </a:p>
                  </a:txBody>
                  <a:tcPr marL="5579" marR="5579" marT="557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000" u="none" strike="noStrike" dirty="0">
                          <a:effectLst/>
                        </a:rPr>
                        <a:t>Abes</a:t>
                      </a:r>
                      <a:endParaRPr lang="fr-FR" sz="2000" b="0"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000" u="none" strike="noStrike" dirty="0">
                          <a:effectLst/>
                        </a:rPr>
                        <a:t>Abes</a:t>
                      </a:r>
                      <a:endParaRPr lang="fr-FR" sz="2000" b="0"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000" b="0" i="0" u="none" strike="noStrike" dirty="0" err="1" smtClean="0">
                          <a:solidFill>
                            <a:schemeClr val="dk1"/>
                          </a:solidFill>
                          <a:effectLst/>
                          <a:latin typeface="+mn-lt"/>
                        </a:rPr>
                        <a:t>Abes</a:t>
                      </a:r>
                      <a:endParaRPr lang="fr-FR" sz="2000" b="0"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2099">
                <a:tc>
                  <a:txBody>
                    <a:bodyPr/>
                    <a:lstStyle/>
                    <a:p>
                      <a:pPr algn="l" fontAlgn="b"/>
                      <a:r>
                        <a:rPr lang="fr-FR" sz="2000" u="none" strike="noStrike" dirty="0">
                          <a:effectLst/>
                        </a:rPr>
                        <a:t>Notice Demande Cidemis</a:t>
                      </a:r>
                      <a:endParaRPr lang="fr-FR" sz="2000" b="1" i="0" u="none" strike="noStrike" dirty="0">
                        <a:solidFill>
                          <a:srgbClr val="000000"/>
                        </a:solidFill>
                        <a:effectLst/>
                        <a:latin typeface="Calibri" panose="020F0502020204030204" pitchFamily="34" charset="0"/>
                      </a:endParaRPr>
                    </a:p>
                  </a:txBody>
                  <a:tcPr marL="5579" marR="5579" marT="557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000" u="none" strike="noStrike">
                          <a:effectLst/>
                        </a:rPr>
                        <a:t>Abes</a:t>
                      </a:r>
                      <a:endParaRPr lang="fr-FR" sz="2000" b="0" i="0" u="none" strike="noStrike">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000" u="none" strike="noStrike">
                          <a:effectLst/>
                        </a:rPr>
                        <a:t>CR</a:t>
                      </a:r>
                      <a:endParaRPr lang="fr-FR" sz="2000" b="0" i="0" u="none" strike="noStrike">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000" u="none" strike="noStrike" dirty="0">
                          <a:effectLst/>
                        </a:rPr>
                        <a:t>CR</a:t>
                      </a:r>
                      <a:endParaRPr lang="fr-FR" sz="2000" b="0"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2099">
                <a:tc>
                  <a:txBody>
                    <a:bodyPr/>
                    <a:lstStyle/>
                    <a:p>
                      <a:pPr algn="l" fontAlgn="b"/>
                      <a:r>
                        <a:rPr lang="fr-FR" sz="2000" u="none" strike="noStrike" dirty="0">
                          <a:effectLst/>
                        </a:rPr>
                        <a:t>Autre notice</a:t>
                      </a:r>
                      <a:endParaRPr lang="fr-FR" sz="2000" b="1" i="0" u="none" strike="noStrike" dirty="0">
                        <a:solidFill>
                          <a:srgbClr val="000000"/>
                        </a:solidFill>
                        <a:effectLst/>
                        <a:latin typeface="Calibri" panose="020F0502020204030204" pitchFamily="34" charset="0"/>
                      </a:endParaRPr>
                    </a:p>
                  </a:txBody>
                  <a:tcPr marL="5579" marR="5579" marT="557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fr-FR" sz="2000" b="0" i="0" u="none" strike="noStrike" dirty="0" smtClean="0">
                          <a:solidFill>
                            <a:schemeClr val="dk1"/>
                          </a:solidFill>
                          <a:effectLst/>
                          <a:latin typeface="+mn-lt"/>
                        </a:rPr>
                        <a:t>CR</a:t>
                      </a:r>
                      <a:endParaRPr lang="fr-FR" sz="2000" b="0"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fr-FR" sz="2000" u="none" strike="noStrike">
                          <a:effectLst/>
                        </a:rPr>
                        <a:t>CR</a:t>
                      </a:r>
                      <a:endParaRPr lang="fr-FR" sz="2000" b="0" i="0" u="none" strike="noStrike">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fr-FR" sz="2000" u="none" strike="noStrike" dirty="0">
                          <a:effectLst/>
                        </a:rPr>
                        <a:t>Catalogueur</a:t>
                      </a:r>
                      <a:endParaRPr lang="fr-FR" sz="2000" b="0" i="0" u="none" strike="noStrike" dirty="0">
                        <a:solidFill>
                          <a:srgbClr val="000000"/>
                        </a:solidFill>
                        <a:effectLst/>
                        <a:latin typeface="Calibri" panose="020F0502020204030204" pitchFamily="34" charset="0"/>
                      </a:endParaRPr>
                    </a:p>
                  </a:txBody>
                  <a:tcPr marL="5579" marR="5579" marT="557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4060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dirty="0"/>
              <a:t>Le Sudoc et le Registre de </a:t>
            </a:r>
            <a:r>
              <a:rPr lang="fr-FR" sz="2700" dirty="0" smtClean="0"/>
              <a:t>l’ISSN.</a:t>
            </a:r>
          </a:p>
          <a:p>
            <a:r>
              <a:rPr lang="fr-FR" sz="2700"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dirty="0"/>
              <a:t>Qui peut effectuer la fusion  ?</a:t>
            </a:r>
          </a:p>
          <a:p>
            <a:r>
              <a:rPr lang="fr-FR" sz="2700" b="1" dirty="0"/>
              <a:t>Comment lancer la fusion </a:t>
            </a:r>
            <a:r>
              <a:rPr lang="fr-FR" sz="2700" b="1"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45</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606329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Comment lancer la fusion ?</a:t>
            </a:r>
            <a:endParaRPr lang="fr-FR" dirty="0"/>
          </a:p>
        </p:txBody>
      </p:sp>
      <p:sp>
        <p:nvSpPr>
          <p:cNvPr id="3" name="Espace réservé du contenu 2"/>
          <p:cNvSpPr>
            <a:spLocks noGrp="1"/>
          </p:cNvSpPr>
          <p:nvPr>
            <p:ph idx="1"/>
          </p:nvPr>
        </p:nvSpPr>
        <p:spPr>
          <a:xfrm>
            <a:off x="92597" y="1181652"/>
            <a:ext cx="8877783" cy="5647282"/>
          </a:xfrm>
        </p:spPr>
        <p:txBody>
          <a:bodyPr/>
          <a:lstStyle/>
          <a:p>
            <a:endParaRPr lang="fr-FR" dirty="0" smtClean="0"/>
          </a:p>
          <a:p>
            <a:r>
              <a:rPr lang="fr-FR" sz="2700" dirty="0" smtClean="0"/>
              <a:t>Zone 024</a:t>
            </a:r>
          </a:p>
          <a:p>
            <a:r>
              <a:rPr lang="fr-FR" sz="2700" dirty="0" smtClean="0"/>
              <a:t>$</a:t>
            </a:r>
            <a:r>
              <a:rPr lang="fr-FR" sz="2700" dirty="0" err="1" smtClean="0"/>
              <a:t>aTable</a:t>
            </a:r>
            <a:r>
              <a:rPr lang="fr-FR" sz="2700" dirty="0" smtClean="0"/>
              <a:t> de fusion (IXXX ou CRXX)</a:t>
            </a:r>
          </a:p>
          <a:p>
            <a:r>
              <a:rPr lang="fr-FR" sz="2700" dirty="0" smtClean="0"/>
              <a:t>$</a:t>
            </a:r>
            <a:r>
              <a:rPr lang="fr-FR" sz="2700" dirty="0" err="1" smtClean="0"/>
              <a:t>bM</a:t>
            </a:r>
            <a:r>
              <a:rPr lang="fr-FR" sz="2700" dirty="0" smtClean="0"/>
              <a:t> (pour « </a:t>
            </a:r>
            <a:r>
              <a:rPr lang="fr-FR" sz="2700" dirty="0" err="1" smtClean="0"/>
              <a:t>Merge</a:t>
            </a:r>
            <a:r>
              <a:rPr lang="fr-FR" sz="2700" dirty="0" smtClean="0"/>
              <a:t> »)</a:t>
            </a:r>
          </a:p>
          <a:p>
            <a:r>
              <a:rPr lang="fr-FR" sz="2700" dirty="0" smtClean="0"/>
              <a:t>$3ppn de la notice préférée à conserver</a:t>
            </a:r>
          </a:p>
          <a:p>
            <a:endParaRPr lang="fr-FR" sz="2700" dirty="0"/>
          </a:p>
          <a:p>
            <a:r>
              <a:rPr lang="fr-FR" sz="2700" dirty="0" smtClean="0"/>
              <a:t>Exemple : 024 </a:t>
            </a:r>
            <a:r>
              <a:rPr lang="fr-FR" sz="2700" dirty="0">
                <a:solidFill>
                  <a:schemeClr val="accent1">
                    <a:lumMod val="75000"/>
                  </a:schemeClr>
                </a:solidFill>
              </a:rPr>
              <a:t>$a</a:t>
            </a:r>
            <a:r>
              <a:rPr lang="fr-FR" sz="2700" dirty="0"/>
              <a:t>CR26</a:t>
            </a:r>
            <a:r>
              <a:rPr lang="fr-FR" sz="2700" dirty="0">
                <a:solidFill>
                  <a:schemeClr val="accent1">
                    <a:lumMod val="75000"/>
                  </a:schemeClr>
                </a:solidFill>
              </a:rPr>
              <a:t>$b</a:t>
            </a:r>
            <a:r>
              <a:rPr lang="fr-FR" sz="2700" dirty="0"/>
              <a:t>M</a:t>
            </a:r>
            <a:r>
              <a:rPr lang="fr-FR" sz="2700" dirty="0">
                <a:solidFill>
                  <a:schemeClr val="accent1">
                    <a:lumMod val="75000"/>
                  </a:schemeClr>
                </a:solidFill>
              </a:rPr>
              <a:t>$3</a:t>
            </a:r>
            <a:r>
              <a:rPr lang="fr-FR" sz="2700" dirty="0"/>
              <a:t>013293044</a:t>
            </a:r>
            <a:endParaRPr lang="fr-FR" sz="2700" dirty="0" smtClean="0"/>
          </a:p>
          <a:p>
            <a:endParaRPr lang="fr-FR" sz="2700" dirty="0" smtClean="0"/>
          </a:p>
          <a:p>
            <a:r>
              <a:rPr lang="fr-FR" sz="2700" dirty="0" smtClean="0"/>
              <a:t>Attention, les tables de fusion fonctionnent de manière automatique : si vous souhaitez que certaines informations, dont vous savez qu’elles ne seront pas fusionnées dans la notice résultante, y figurent, il faut les reporter avant la fusion (programmée tous les soirs).</a:t>
            </a:r>
          </a:p>
          <a:p>
            <a:endParaRPr lang="fr-FR" sz="2700" dirty="0"/>
          </a:p>
          <a:p>
            <a:r>
              <a:rPr lang="fr-FR" sz="2700" dirty="0" smtClean="0"/>
              <a:t>PPN de la notice fusionnée en 839 de la notice préférentielle. Réanimation possible.</a:t>
            </a:r>
          </a:p>
          <a:p>
            <a:endParaRPr lang="fr-FR" dirty="0"/>
          </a:p>
          <a:p>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46</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1085639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Mais encore…</a:t>
            </a:r>
            <a:endParaRPr lang="fr-FR" dirty="0"/>
          </a:p>
        </p:txBody>
      </p:sp>
      <p:sp>
        <p:nvSpPr>
          <p:cNvPr id="3" name="Espace réservé du contenu 2"/>
          <p:cNvSpPr>
            <a:spLocks noGrp="1"/>
          </p:cNvSpPr>
          <p:nvPr>
            <p:ph idx="1"/>
          </p:nvPr>
        </p:nvSpPr>
        <p:spPr>
          <a:xfrm>
            <a:off x="92597" y="1181652"/>
            <a:ext cx="8912507" cy="5647282"/>
          </a:xfrm>
        </p:spPr>
        <p:txBody>
          <a:bodyPr>
            <a:noAutofit/>
          </a:bodyPr>
          <a:lstStyle/>
          <a:p>
            <a:endParaRPr lang="fr-FR" sz="2200" dirty="0" smtClean="0"/>
          </a:p>
          <a:p>
            <a:endParaRPr lang="fr-FR" sz="2200" dirty="0"/>
          </a:p>
          <a:p>
            <a:r>
              <a:rPr lang="fr-FR" sz="2200" dirty="0" smtClean="0"/>
              <a:t>Les doublons dans le Sudoc : le cas particulier des ressources continues : </a:t>
            </a:r>
            <a:r>
              <a:rPr lang="fr-FR" sz="2200" dirty="0" smtClean="0">
                <a:hlinkClick r:id="rId3"/>
              </a:rPr>
              <a:t>http</a:t>
            </a:r>
            <a:r>
              <a:rPr lang="fr-FR" sz="2200" dirty="0">
                <a:hlinkClick r:id="rId3"/>
              </a:rPr>
              <a:t>://</a:t>
            </a:r>
            <a:r>
              <a:rPr lang="fr-FR" sz="2200" dirty="0" smtClean="0">
                <a:hlinkClick r:id="rId3"/>
              </a:rPr>
              <a:t>documentation.abes.fr/sudoc/manuels/controle_bibliographique/dedoublonnage/index.html#CasParticulierRessourcesContinues</a:t>
            </a:r>
            <a:endParaRPr lang="fr-FR" sz="2200" dirty="0" smtClean="0"/>
          </a:p>
          <a:p>
            <a:endParaRPr lang="fr-FR" sz="2200" dirty="0"/>
          </a:p>
          <a:p>
            <a:r>
              <a:rPr lang="fr-FR" sz="2200" dirty="0" smtClean="0"/>
              <a:t>Les tables de fusion </a:t>
            </a:r>
            <a:r>
              <a:rPr lang="fr-FR" sz="2200" dirty="0"/>
              <a:t>: </a:t>
            </a:r>
            <a:r>
              <a:rPr lang="fr-FR" sz="2200" dirty="0">
                <a:hlinkClick r:id="rId4"/>
              </a:rPr>
              <a:t>http://</a:t>
            </a:r>
            <a:r>
              <a:rPr lang="fr-FR" sz="2200" dirty="0" smtClean="0">
                <a:hlinkClick r:id="rId4"/>
              </a:rPr>
              <a:t>documentation.abes.fr/sudoc/manuels/controle_bibliographique/dedoublonnage/index.html#AnnexeTablesFusion</a:t>
            </a:r>
            <a:r>
              <a:rPr lang="fr-FR" sz="2200" dirty="0" smtClean="0"/>
              <a:t> </a:t>
            </a:r>
          </a:p>
          <a:p>
            <a:endParaRPr lang="fr-FR" sz="2200" dirty="0"/>
          </a:p>
          <a:p>
            <a:r>
              <a:rPr lang="fr-FR" sz="2200" dirty="0" smtClean="0"/>
              <a:t>Les zones sous autorité ISSN </a:t>
            </a:r>
            <a:r>
              <a:rPr lang="fr-FR" sz="2200" dirty="0"/>
              <a:t>: </a:t>
            </a:r>
            <a:r>
              <a:rPr lang="fr-FR" sz="2200" dirty="0">
                <a:hlinkClick r:id="rId5"/>
              </a:rPr>
              <a:t>http://</a:t>
            </a:r>
            <a:r>
              <a:rPr lang="fr-FR" sz="2200" dirty="0" smtClean="0">
                <a:hlinkClick r:id="rId5"/>
              </a:rPr>
              <a:t>documentation.abes.fr/sudoc/manuels/controle_bibliographique/circuit_signalement_rc/index.html#CorrectionZoneAutoriteISSN</a:t>
            </a:r>
            <a:r>
              <a:rPr lang="fr-FR" sz="2200" dirty="0" smtClean="0"/>
              <a:t> </a:t>
            </a:r>
          </a:p>
          <a:p>
            <a:endParaRPr lang="fr-FR" sz="2200" dirty="0"/>
          </a:p>
          <a:p>
            <a:r>
              <a:rPr lang="fr-FR" sz="2200" dirty="0" smtClean="0"/>
              <a:t>Le guichet d’assistance </a:t>
            </a:r>
            <a:r>
              <a:rPr lang="fr-FR" sz="2200" dirty="0"/>
              <a:t>: </a:t>
            </a:r>
            <a:r>
              <a:rPr lang="fr-FR" sz="2200" dirty="0">
                <a:hlinkClick r:id="rId6"/>
              </a:rPr>
              <a:t>https://</a:t>
            </a:r>
            <a:r>
              <a:rPr lang="fr-FR" sz="2200" dirty="0" smtClean="0">
                <a:hlinkClick r:id="rId6"/>
              </a:rPr>
              <a:t>stp.abes.fr/node/3?origine=sudocpro</a:t>
            </a:r>
            <a:r>
              <a:rPr lang="fr-FR" sz="2200" dirty="0" smtClean="0"/>
              <a:t> : Domaine « doublon de publication en série »</a:t>
            </a:r>
          </a:p>
          <a:p>
            <a:endParaRPr lang="fr-FR" sz="2200" dirty="0" smtClean="0"/>
          </a:p>
          <a:p>
            <a:endParaRPr lang="fr-FR" sz="2200" dirty="0"/>
          </a:p>
          <a:p>
            <a:endParaRPr lang="fr-FR" sz="2200"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47</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1366614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412" y="544010"/>
            <a:ext cx="7308000" cy="515748"/>
          </a:xfrm>
          <a:gradFill>
            <a:gsLst>
              <a:gs pos="1000">
                <a:schemeClr val="accent1"/>
              </a:gs>
              <a:gs pos="0">
                <a:srgbClr val="FFFFFF">
                  <a:alpha val="0"/>
                </a:srgbClr>
              </a:gs>
            </a:gsLst>
          </a:gradFill>
        </p:spPr>
        <p:txBody>
          <a:bodyPr>
            <a:normAutofit fontScale="90000"/>
          </a:bodyPr>
          <a:lstStyle/>
          <a:p>
            <a:r>
              <a:rPr lang="fr-FR" dirty="0" smtClean="0"/>
              <a:t/>
            </a:r>
            <a:br>
              <a:rPr lang="fr-FR" dirty="0" smtClean="0"/>
            </a:br>
            <a:r>
              <a:rPr lang="fr-FR" dirty="0" smtClean="0"/>
              <a:t>Comment </a:t>
            </a:r>
            <a:r>
              <a:rPr lang="fr-FR" dirty="0"/>
              <a:t>identifier les notices de ressources continues </a:t>
            </a:r>
            <a:r>
              <a:rPr lang="fr-FR" dirty="0" smtClean="0"/>
              <a:t>(3) ?</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dirty="0"/>
          </a:p>
          <a:p>
            <a:r>
              <a:rPr lang="fr-FR" dirty="0" smtClean="0"/>
              <a:t>Label : Zone 008 $a, position 2 = « d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a:p>
            <a:endParaRPr lang="fr-FR"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5</a:t>
            </a:fld>
            <a:endParaRPr lang="fr-FR"/>
          </a:p>
        </p:txBody>
      </p:sp>
      <p:grpSp>
        <p:nvGrpSpPr>
          <p:cNvPr id="14" name="Groupe 13"/>
          <p:cNvGrpSpPr/>
          <p:nvPr/>
        </p:nvGrpSpPr>
        <p:grpSpPr>
          <a:xfrm>
            <a:off x="743298" y="1752934"/>
            <a:ext cx="8393229" cy="5076000"/>
            <a:chOff x="743298" y="1752934"/>
            <a:chExt cx="8393229" cy="5076000"/>
          </a:xfrm>
        </p:grpSpPr>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1" t="-211" r="9449" b="10968"/>
            <a:stretch/>
          </p:blipFill>
          <p:spPr>
            <a:xfrm>
              <a:off x="856527" y="1752934"/>
              <a:ext cx="8280000" cy="50760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298" y="2445192"/>
              <a:ext cx="932400" cy="2520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682109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a:t>Plan </a:t>
            </a:r>
            <a:r>
              <a:rPr lang="fr-FR"/>
              <a:t>du </a:t>
            </a:r>
            <a:r>
              <a:rPr lang="fr-FR" smtClean="0"/>
              <a:t>J.e-cours</a:t>
            </a:r>
            <a:endParaRPr lang="fr-FR" dirty="0"/>
          </a:p>
        </p:txBody>
      </p:sp>
      <p:sp>
        <p:nvSpPr>
          <p:cNvPr id="3" name="Espace réservé du contenu 2"/>
          <p:cNvSpPr>
            <a:spLocks noGrp="1"/>
          </p:cNvSpPr>
          <p:nvPr>
            <p:ph idx="1"/>
          </p:nvPr>
        </p:nvSpPr>
        <p:spPr>
          <a:xfrm>
            <a:off x="15630" y="1096925"/>
            <a:ext cx="9108489" cy="5761075"/>
          </a:xfrm>
        </p:spPr>
        <p:txBody>
          <a:bodyPr>
            <a:normAutofit/>
          </a:bodyPr>
          <a:lstStyle/>
          <a:p>
            <a:endParaRPr lang="fr-FR" sz="2700" dirty="0" smtClean="0"/>
          </a:p>
          <a:p>
            <a:r>
              <a:rPr lang="fr-FR" sz="2700" dirty="0" smtClean="0"/>
              <a:t>Comment identifier les notices de ressources continues </a:t>
            </a:r>
            <a:r>
              <a:rPr lang="fr-FR" sz="2700" b="1" dirty="0" smtClean="0"/>
              <a:t>?</a:t>
            </a:r>
          </a:p>
          <a:p>
            <a:r>
              <a:rPr lang="fr-FR" sz="2700" b="1" dirty="0"/>
              <a:t>Le Sudoc et le Registre de </a:t>
            </a:r>
            <a:r>
              <a:rPr lang="fr-FR" sz="2700" b="1" dirty="0" smtClean="0"/>
              <a:t>l’ISSN.</a:t>
            </a:r>
          </a:p>
          <a:p>
            <a:r>
              <a:rPr lang="fr-FR" sz="2700" dirty="0" smtClean="0"/>
              <a:t>Cidemis.</a:t>
            </a:r>
          </a:p>
          <a:p>
            <a:r>
              <a:rPr lang="fr-FR" sz="2700" dirty="0"/>
              <a:t>Quelles zones examiner pour identifier un doublon </a:t>
            </a:r>
            <a:r>
              <a:rPr lang="fr-FR" sz="2700" dirty="0" smtClean="0"/>
              <a:t>?</a:t>
            </a:r>
          </a:p>
          <a:p>
            <a:r>
              <a:rPr lang="fr-FR" sz="2700" dirty="0"/>
              <a:t>Les trois types de </a:t>
            </a:r>
            <a:r>
              <a:rPr lang="fr-FR" sz="2700" dirty="0" smtClean="0"/>
              <a:t>doublons.</a:t>
            </a:r>
          </a:p>
          <a:p>
            <a:r>
              <a:rPr lang="fr-FR" sz="2700" dirty="0"/>
              <a:t>Doublon de ressources continues de même type : </a:t>
            </a:r>
            <a:r>
              <a:rPr lang="fr-FR" sz="2700" dirty="0" smtClean="0"/>
              <a:t>exemples.</a:t>
            </a:r>
          </a:p>
          <a:p>
            <a:r>
              <a:rPr lang="fr-FR" sz="2700" dirty="0"/>
              <a:t>Doublon de ressources continues dont les notices </a:t>
            </a:r>
            <a:br>
              <a:rPr lang="fr-FR" sz="2700" dirty="0"/>
            </a:br>
            <a:r>
              <a:rPr lang="fr-FR" sz="2700" dirty="0"/>
              <a:t>indiquent un type </a:t>
            </a:r>
            <a:r>
              <a:rPr lang="fr-FR" sz="2700" dirty="0" smtClean="0"/>
              <a:t>différent.</a:t>
            </a:r>
          </a:p>
          <a:p>
            <a:r>
              <a:rPr lang="fr-FR" sz="2700" dirty="0"/>
              <a:t>Cas spécifique des fusions Monographies/Publications </a:t>
            </a:r>
            <a:r>
              <a:rPr lang="fr-FR" sz="2700" dirty="0" smtClean="0"/>
              <a:t>annuelles.</a:t>
            </a:r>
            <a:endParaRPr lang="fr-FR" sz="2700" dirty="0"/>
          </a:p>
          <a:p>
            <a:r>
              <a:rPr lang="fr-FR" sz="2700" dirty="0"/>
              <a:t>Comment choisir la notice préférentielle </a:t>
            </a:r>
            <a:r>
              <a:rPr lang="fr-FR" sz="2700" dirty="0" smtClean="0"/>
              <a:t>?</a:t>
            </a:r>
          </a:p>
          <a:p>
            <a:r>
              <a:rPr lang="fr-FR" sz="2700" dirty="0"/>
              <a:t>Qui peut effectuer la fusion  ?</a:t>
            </a:r>
          </a:p>
          <a:p>
            <a:r>
              <a:rPr lang="fr-FR" sz="2700" dirty="0"/>
              <a:t>Comment lancer la fusion </a:t>
            </a:r>
            <a:r>
              <a:rPr lang="fr-FR" sz="2700" dirty="0" smtClean="0"/>
              <a:t>?</a:t>
            </a:r>
          </a:p>
          <a:p>
            <a:r>
              <a:rPr lang="fr-FR" sz="2700" dirty="0"/>
              <a:t>Mais encore…</a:t>
            </a:r>
            <a:br>
              <a:rPr lang="fr-FR" sz="2700" dirty="0"/>
            </a:br>
            <a:endParaRPr lang="fr-FR" sz="2700"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en-US" dirty="0"/>
              <a:t>25 novembre 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6</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2920930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Le Sudoc et le Registre de l’ISSN (1)</a:t>
            </a:r>
            <a:endParaRPr lang="fr-FR" dirty="0"/>
          </a:p>
        </p:txBody>
      </p:sp>
      <p:sp>
        <p:nvSpPr>
          <p:cNvPr id="3" name="Espace réservé du contenu 2"/>
          <p:cNvSpPr>
            <a:spLocks noGrp="1"/>
          </p:cNvSpPr>
          <p:nvPr>
            <p:ph idx="1"/>
          </p:nvPr>
        </p:nvSpPr>
        <p:spPr>
          <a:xfrm>
            <a:off x="3269" y="1377386"/>
            <a:ext cx="8943961" cy="5451547"/>
          </a:xfrm>
        </p:spPr>
        <p:txBody>
          <a:bodyPr>
            <a:normAutofit/>
          </a:bodyPr>
          <a:lstStyle/>
          <a:p>
            <a:r>
              <a:rPr lang="fr-FR" sz="2700" dirty="0" smtClean="0"/>
              <a:t>Les notices de ressources continues du Sudoc sont « sous contrôle » du Registre de l’ISSN.</a:t>
            </a:r>
          </a:p>
          <a:p>
            <a:endParaRPr lang="fr-FR" sz="2700" dirty="0"/>
          </a:p>
          <a:p>
            <a:r>
              <a:rPr lang="fr-FR" sz="2700" dirty="0" smtClean="0"/>
              <a:t>Chargements bimensuels de l’ensemble des notices créées/modifiées dans le Registre de l’ISSN.</a:t>
            </a:r>
          </a:p>
          <a:p>
            <a:endParaRPr lang="fr-FR" sz="2700" dirty="0"/>
          </a:p>
          <a:p>
            <a:r>
              <a:rPr lang="fr-FR" sz="2700" dirty="0" smtClean="0"/>
              <a:t>Les doublons identifiés à chaque chargement sont traités par l’</a:t>
            </a:r>
            <a:r>
              <a:rPr lang="fr-FR" sz="2700" dirty="0" err="1" smtClean="0"/>
              <a:t>Abes</a:t>
            </a:r>
            <a:r>
              <a:rPr lang="fr-FR" sz="2700" dirty="0" smtClean="0"/>
              <a:t>. </a:t>
            </a:r>
          </a:p>
          <a:p>
            <a:pPr marL="0" indent="0">
              <a:buNone/>
            </a:pPr>
            <a:endParaRPr lang="fr-FR" sz="2700" dirty="0" smtClean="0"/>
          </a:p>
          <a:p>
            <a:r>
              <a:rPr lang="fr-FR" sz="2700" b="1" dirty="0" smtClean="0"/>
              <a:t>Il n’y pas de notices de ressources continues en statut « B » dans le Sudoc : </a:t>
            </a:r>
            <a:r>
              <a:rPr lang="fr-FR" sz="2800" dirty="0"/>
              <a:t>les seules notices doublons de ressources continues dans le Sudoc sont celles  </a:t>
            </a:r>
            <a:r>
              <a:rPr lang="fr-FR" sz="2800" u="sng" dirty="0"/>
              <a:t>qui n'ont pas été </a:t>
            </a:r>
            <a:r>
              <a:rPr lang="fr-FR" sz="2800" u="sng" dirty="0" smtClean="0"/>
              <a:t>décelées </a:t>
            </a:r>
            <a:r>
              <a:rPr lang="fr-FR" sz="2800" u="sng" dirty="0"/>
              <a:t>ni par l'</a:t>
            </a:r>
            <a:r>
              <a:rPr lang="fr-FR" sz="2800" u="sng" dirty="0" err="1"/>
              <a:t>Abes</a:t>
            </a:r>
            <a:r>
              <a:rPr lang="fr-FR" sz="2800" u="sng" dirty="0"/>
              <a:t> ni par le système</a:t>
            </a:r>
            <a:r>
              <a:rPr lang="fr-FR" sz="2800" dirty="0"/>
              <a:t>, et qui sont donc à découvrir par les </a:t>
            </a:r>
            <a:r>
              <a:rPr lang="fr-FR" sz="2800" dirty="0" smtClean="0"/>
              <a:t>catalogueurs.</a:t>
            </a:r>
            <a:endParaRPr lang="fr-FR" sz="2700" b="1" dirty="0" smtClean="0"/>
          </a:p>
          <a:p>
            <a:endParaRPr lang="fr-FR" sz="2700" b="1" dirty="0"/>
          </a:p>
          <a:p>
            <a:pPr marL="0" indent="0">
              <a:buNone/>
            </a:pPr>
            <a:endParaRPr lang="fr-FR" sz="2700" b="1" dirty="0" smtClean="0"/>
          </a:p>
          <a:p>
            <a:endParaRPr lang="fr-FR" dirty="0"/>
          </a:p>
          <a:p>
            <a:endParaRPr lang="fr-FR" dirty="0" smtClean="0"/>
          </a:p>
          <a:p>
            <a:pPr marL="0" indent="0">
              <a:buNone/>
            </a:pPr>
            <a:endParaRPr lang="fr-FR" dirty="0" smtClean="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7</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281953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67750">
                <a:srgbClr val="4F81BD"/>
              </a:gs>
              <a:gs pos="67500">
                <a:srgbClr val="4F81BD"/>
              </a:gs>
              <a:gs pos="68000">
                <a:schemeClr val="accent1"/>
              </a:gs>
              <a:gs pos="65000">
                <a:schemeClr val="accent1"/>
              </a:gs>
              <a:gs pos="0">
                <a:srgbClr val="FFFFFF">
                  <a:alpha val="0"/>
                </a:srgbClr>
              </a:gs>
            </a:gsLst>
          </a:gradFill>
        </p:spPr>
        <p:txBody>
          <a:bodyPr/>
          <a:lstStyle/>
          <a:p>
            <a:r>
              <a:rPr lang="fr-FR" dirty="0" smtClean="0"/>
              <a:t>Le Sudoc et le Registre de l’ISSN (2)</a:t>
            </a:r>
            <a:endParaRPr lang="fr-FR" dirty="0"/>
          </a:p>
        </p:txBody>
      </p:sp>
      <p:sp>
        <p:nvSpPr>
          <p:cNvPr id="4" name="Espace réservé de la date 3"/>
          <p:cNvSpPr>
            <a:spLocks noGrp="1"/>
          </p:cNvSpPr>
          <p:nvPr>
            <p:ph type="dt" sz="half" idx="10"/>
          </p:nvPr>
        </p:nvSpPr>
        <p:spPr/>
        <p:txBody>
          <a:bodyPr/>
          <a:lstStyle/>
          <a:p>
            <a:r>
              <a:rPr lang="en-US" dirty="0"/>
              <a:t>25 novembre </a:t>
            </a:r>
            <a:r>
              <a:rPr lang="en-US" dirty="0" smtClean="0"/>
              <a:t>2021</a:t>
            </a:r>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8</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pic>
        <p:nvPicPr>
          <p:cNvPr id="57" name="Imag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0" y="1599630"/>
            <a:ext cx="9144000" cy="4845461"/>
          </a:xfrm>
          <a:prstGeom prst="rect">
            <a:avLst/>
          </a:prstGeom>
        </p:spPr>
      </p:pic>
    </p:spTree>
    <p:extLst>
      <p:ext uri="{BB962C8B-B14F-4D97-AF65-F5344CB8AC3E}">
        <p14:creationId xmlns:p14="http://schemas.microsoft.com/office/powerpoint/2010/main" val="256205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1000">
                <a:schemeClr val="accent1"/>
              </a:gs>
              <a:gs pos="0">
                <a:srgbClr val="FFFFFF">
                  <a:alpha val="0"/>
                </a:srgbClr>
              </a:gs>
            </a:gsLst>
          </a:gradFill>
        </p:spPr>
        <p:txBody>
          <a:bodyPr/>
          <a:lstStyle/>
          <a:p>
            <a:r>
              <a:rPr lang="fr-FR" dirty="0" smtClean="0"/>
              <a:t>Le Sudoc et le Registre de l’ISSN (3)</a:t>
            </a:r>
            <a:endParaRPr lang="fr-FR" dirty="0"/>
          </a:p>
        </p:txBody>
      </p:sp>
      <p:sp>
        <p:nvSpPr>
          <p:cNvPr id="3" name="Espace réservé du contenu 2"/>
          <p:cNvSpPr>
            <a:spLocks noGrp="1"/>
          </p:cNvSpPr>
          <p:nvPr>
            <p:ph idx="1"/>
          </p:nvPr>
        </p:nvSpPr>
        <p:spPr>
          <a:xfrm>
            <a:off x="457200" y="1138753"/>
            <a:ext cx="8229600" cy="5325056"/>
          </a:xfrm>
        </p:spPr>
        <p:txBody>
          <a:bodyPr>
            <a:normAutofit/>
          </a:bodyPr>
          <a:lstStyle/>
          <a:p>
            <a:endParaRPr lang="fr-FR" sz="2800" b="1" dirty="0" smtClean="0"/>
          </a:p>
          <a:p>
            <a:r>
              <a:rPr lang="fr-FR" sz="2800" b="1" dirty="0" smtClean="0"/>
              <a:t>Notices créées (« nouvelles notices »)</a:t>
            </a:r>
            <a:endParaRPr lang="fr-FR" sz="2800" b="1" dirty="0"/>
          </a:p>
          <a:p>
            <a:endParaRPr lang="fr-FR" sz="2800" dirty="0" smtClean="0"/>
          </a:p>
          <a:p>
            <a:pPr lvl="1">
              <a:buClr>
                <a:schemeClr val="tx2"/>
              </a:buClr>
              <a:buFont typeface="Wingdings" panose="05000000000000000000" pitchFamily="2" charset="2"/>
              <a:buChar char="§"/>
            </a:pPr>
            <a:r>
              <a:rPr lang="fr-FR" sz="2800" dirty="0" smtClean="0"/>
              <a:t>soit il s’agit de notices entièrement nouvelles : intégration directe dans la base de production de l’</a:t>
            </a:r>
            <a:r>
              <a:rPr lang="fr-FR" sz="2800" dirty="0" err="1" smtClean="0"/>
              <a:t>Abes</a:t>
            </a:r>
            <a:r>
              <a:rPr lang="fr-FR" sz="2800" dirty="0" smtClean="0"/>
              <a:t>.</a:t>
            </a:r>
          </a:p>
          <a:p>
            <a:pPr lvl="1">
              <a:buClr>
                <a:schemeClr val="tx2"/>
              </a:buClr>
              <a:buFont typeface="Wingdings" panose="05000000000000000000" pitchFamily="2" charset="2"/>
              <a:buChar char="§"/>
            </a:pPr>
            <a:endParaRPr lang="fr-FR" sz="2800" dirty="0" smtClean="0"/>
          </a:p>
          <a:p>
            <a:pPr lvl="1">
              <a:buClr>
                <a:schemeClr val="tx2"/>
              </a:buClr>
              <a:buFont typeface="Wingdings" panose="05000000000000000000" pitchFamily="2" charset="2"/>
              <a:buChar char="§"/>
            </a:pPr>
            <a:r>
              <a:rPr lang="fr-FR" sz="2800" dirty="0" smtClean="0"/>
              <a:t>soit il s’agit de notices créées suite à des demandes de numérotation émises via Cidemis par les réseaux de catalogage de l’</a:t>
            </a:r>
            <a:r>
              <a:rPr lang="fr-FR" sz="2800" dirty="0" err="1" smtClean="0"/>
              <a:t>Abes</a:t>
            </a:r>
            <a:r>
              <a:rPr lang="fr-FR" sz="2800" dirty="0" smtClean="0"/>
              <a:t> : fusion automatique avec la notice Sudoc présente.</a:t>
            </a:r>
          </a:p>
          <a:p>
            <a:endParaRPr lang="fr-FR" sz="2800" dirty="0"/>
          </a:p>
          <a:p>
            <a:endParaRPr lang="fr-FR" sz="2800" dirty="0" smtClean="0"/>
          </a:p>
          <a:p>
            <a:endParaRPr lang="fr-FR" sz="2800" dirty="0"/>
          </a:p>
          <a:p>
            <a:pPr marL="0" indent="0">
              <a:buNone/>
            </a:pPr>
            <a:endParaRPr lang="fr-FR" sz="2800" dirty="0"/>
          </a:p>
        </p:txBody>
      </p:sp>
      <p:sp>
        <p:nvSpPr>
          <p:cNvPr id="4" name="Espace réservé de la date 3"/>
          <p:cNvSpPr>
            <a:spLocks noGrp="1"/>
          </p:cNvSpPr>
          <p:nvPr>
            <p:ph type="dt" sz="half" idx="10"/>
          </p:nvPr>
        </p:nvSpPr>
        <p:spPr/>
        <p:txBody>
          <a:bodyPr/>
          <a:lstStyle/>
          <a:p>
            <a:endParaRPr lang="en-US" dirty="0" smtClean="0"/>
          </a:p>
          <a:p>
            <a:r>
              <a:rPr lang="en-US" dirty="0"/>
              <a:t>25 novembre 2021</a:t>
            </a:r>
            <a:endParaRPr lang="fr-FR" dirty="0"/>
          </a:p>
          <a:p>
            <a:endParaRPr lang="fr-FR" dirty="0"/>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9</a:t>
            </a:fld>
            <a:endParaRPr lang="fr-FR"/>
          </a:p>
        </p:txBody>
      </p:sp>
      <p:sp>
        <p:nvSpPr>
          <p:cNvPr id="5" name="Espace réservé du pied de page 4"/>
          <p:cNvSpPr>
            <a:spLocks noGrp="1"/>
          </p:cNvSpPr>
          <p:nvPr>
            <p:ph type="ftr" sz="quarter" idx="11"/>
          </p:nvPr>
        </p:nvSpPr>
        <p:spPr/>
        <p:txBody>
          <a:bodyPr/>
          <a:lstStyle/>
          <a:p>
            <a:r>
              <a:rPr lang="fr-FR" err="1"/>
              <a:t>J.e</a:t>
            </a:r>
            <a:r>
              <a:rPr lang="fr-FR"/>
              <a:t>-cours </a:t>
            </a:r>
            <a:r>
              <a:rPr lang="fr-FR" smtClean="0"/>
              <a:t>Dédoublonnage </a:t>
            </a:r>
            <a:r>
              <a:rPr lang="fr-FR" dirty="0"/>
              <a:t>des ressources continues</a:t>
            </a:r>
          </a:p>
        </p:txBody>
      </p:sp>
    </p:spTree>
    <p:extLst>
      <p:ext uri="{BB962C8B-B14F-4D97-AF65-F5344CB8AC3E}">
        <p14:creationId xmlns:p14="http://schemas.microsoft.com/office/powerpoint/2010/main" val="72571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ocpp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f8c7da20dd19418e4ba21e00cb98db8f">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99513c3efbd242ca5d2bfc031a636402"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tat_x0020_du_x0020_document xmlns="9cb235b8-7541-4a6e-b886-1bf4192805bd" xsi:nil="true"/>
    <Nom_x0020_de_x0020_la_x0020_formation xmlns="9cb235b8-7541-4a6e-b886-1bf4192805bd">A renseigner</Nom_x0020_de_x0020_la_x0020_formation>
    <TRI xmlns="9cb235b8-7541-4a6e-b886-1bf4192805bd">A renseigner</TRI>
    <Tags xmlns="9cb235b8-7541-4a6e-b886-1bf4192805bd" xsi:nil="true"/>
    <Structure xmlns="9cb235b8-7541-4a6e-b886-1bf4192805bd">ABES</Structure>
    <Année xmlns="9cb235b8-7541-4a6e-b886-1bf4192805bd">2021</Année>
    <_DCDateCreated xmlns="http://schemas.microsoft.com/sharepoint/v3/fields">2021-11-24T23:00:00+00:00</_DCDateCreated>
    <Exaged_DocName xmlns="$ListId:Supports3;" xsi:nil="true"/>
    <Lieu_x0020_de_x0020_la_x0020_formation xmlns="9cb235b8-7541-4a6e-b886-1bf4192805bd">A renseigner</Lieu_x0020_de_x0020_la_x0020_formation>
    <Type_x0020_de_x0020_document_x0020_standard xmlns="9cb235b8-7541-4a6e-b886-1bf4192805bd">Diaporama Formation</Type_x0020_de_x0020_document_x0020_standard>
    <N_x00b0__x0020_session xmlns="9cb235b8-7541-4a6e-b886-1bf4192805bd" xsi:nil="true"/>
  </documentManagement>
</p:properties>
</file>

<file path=customXml/itemProps1.xml><?xml version="1.0" encoding="utf-8"?>
<ds:datastoreItem xmlns:ds="http://schemas.openxmlformats.org/officeDocument/2006/customXml" ds:itemID="{93F580D2-028E-4F48-896A-A91A339F6C07}">
  <ds:schemaRefs>
    <ds:schemaRef ds:uri="http://schemas.microsoft.com/sharepoint/v3/contenttype/forms"/>
  </ds:schemaRefs>
</ds:datastoreItem>
</file>

<file path=customXml/itemProps2.xml><?xml version="1.0" encoding="utf-8"?>
<ds:datastoreItem xmlns:ds="http://schemas.openxmlformats.org/officeDocument/2006/customXml" ds:itemID="{A7E8B67B-0827-4529-B661-0D9D8C0A0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749882-70C9-4BA1-AAFA-FF6E7E8F1DDF}">
  <ds:schemaRefs>
    <ds:schemaRef ds:uri="http://purl.org/dc/terms/"/>
    <ds:schemaRef ds:uri="http://schemas.microsoft.com/office/2006/documentManagement/types"/>
    <ds:schemaRef ds:uri="9cb235b8-7541-4a6e-b886-1bf4192805bd"/>
    <ds:schemaRef ds:uri="http://purl.org/dc/elements/1.1/"/>
    <ds:schemaRef ds:uri="http://schemas.microsoft.com/office/infopath/2007/PartnerControls"/>
    <ds:schemaRef ds:uri="http://schemas.openxmlformats.org/package/2006/metadata/core-properties"/>
    <ds:schemaRef ds:uri="$ListId:Supports3;"/>
    <ds:schemaRef ds:uri="http://schemas.microsoft.com/sharepoint/v3/field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docppt</Template>
  <TotalTime>1268</TotalTime>
  <Words>2488</Words>
  <Application>Microsoft Office PowerPoint</Application>
  <PresentationFormat>Affichage à l'écran (4:3)</PresentationFormat>
  <Paragraphs>815</Paragraphs>
  <Slides>47</Slides>
  <Notes>24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47</vt:i4>
      </vt:variant>
    </vt:vector>
  </HeadingPairs>
  <TitlesOfParts>
    <vt:vector size="56" baseType="lpstr">
      <vt:lpstr>Arial</vt:lpstr>
      <vt:lpstr>Calibri</vt:lpstr>
      <vt:lpstr>Calibri Light</vt:lpstr>
      <vt:lpstr>Roboto</vt:lpstr>
      <vt:lpstr>Symbol</vt:lpstr>
      <vt:lpstr>Wingdings</vt:lpstr>
      <vt:lpstr>Wingdings 3</vt:lpstr>
      <vt:lpstr>docppt</vt:lpstr>
      <vt:lpstr>Thème Office</vt:lpstr>
      <vt:lpstr>Présentation PowerPoint</vt:lpstr>
      <vt:lpstr>Plan du J.e-cours</vt:lpstr>
      <vt:lpstr> Comment identifier les notices de ressources continues (1) ? </vt:lpstr>
      <vt:lpstr> Comment identifier les notices de ressources continues (2) ? </vt:lpstr>
      <vt:lpstr> Comment identifier les notices de ressources continues (3) ? </vt:lpstr>
      <vt:lpstr>Plan du J.e-cours</vt:lpstr>
      <vt:lpstr>Le Sudoc et le Registre de l’ISSN (1)</vt:lpstr>
      <vt:lpstr>Le Sudoc et le Registre de l’ISSN (2)</vt:lpstr>
      <vt:lpstr>Le Sudoc et le Registre de l’ISSN (3)</vt:lpstr>
      <vt:lpstr>Le Sudoc et le Registre de l’ISSN (4)</vt:lpstr>
      <vt:lpstr>Le Sudoc et le Registre de l’ISSN (6)</vt:lpstr>
      <vt:lpstr>Plan du J.e-cours</vt:lpstr>
      <vt:lpstr>Cidemis (1)</vt:lpstr>
      <vt:lpstr>Cidemis (2)</vt:lpstr>
      <vt:lpstr>Cidemis (3)</vt:lpstr>
      <vt:lpstr>Cidemis (4)</vt:lpstr>
      <vt:lpstr>Plan du J.e-cours</vt:lpstr>
      <vt:lpstr>Quelles zones examiner pour identifier un doublon ?</vt:lpstr>
      <vt:lpstr>Plan du J.e-cours</vt:lpstr>
      <vt:lpstr>Les trois types de doublons</vt:lpstr>
      <vt:lpstr>Plan du J.e-cours</vt:lpstr>
      <vt:lpstr>Exemples : cas n°1</vt:lpstr>
      <vt:lpstr>Exemples : cas n°1</vt:lpstr>
      <vt:lpstr>Exemples : cas n°2</vt:lpstr>
      <vt:lpstr>Exemples : cas n°2</vt:lpstr>
      <vt:lpstr>Exemples : cas n°3</vt:lpstr>
      <vt:lpstr>Exemples : cas n°3</vt:lpstr>
      <vt:lpstr>Exemples : cas n°4</vt:lpstr>
      <vt:lpstr>Exemples : cas n°4</vt:lpstr>
      <vt:lpstr>Exemples : cas n°5</vt:lpstr>
      <vt:lpstr>Exemples : cas n°5</vt:lpstr>
      <vt:lpstr>Exemples : cas n°6</vt:lpstr>
      <vt:lpstr>Exemples : cas n°6</vt:lpstr>
      <vt:lpstr>Plan du J.e-cours</vt:lpstr>
      <vt:lpstr>Les notices indiquent un type différent</vt:lpstr>
      <vt:lpstr>Les notices indiquent un support différent</vt:lpstr>
      <vt:lpstr>Plan du J.e-cours</vt:lpstr>
      <vt:lpstr> Cas spécifique des fusions Monographies/Publications annuelles </vt:lpstr>
      <vt:lpstr>Plan du J.e-cours</vt:lpstr>
      <vt:lpstr>Comment choisir la notice préférentielle ?</vt:lpstr>
      <vt:lpstr>Plan du J.e-cours</vt:lpstr>
      <vt:lpstr> Qui peut effectuer la fusion (1) ?  </vt:lpstr>
      <vt:lpstr> Qui peut effectuer la fusion (2) ?  </vt:lpstr>
      <vt:lpstr>Qui peut effectuer la fusion (3) ? </vt:lpstr>
      <vt:lpstr>Plan du J.e-cours</vt:lpstr>
      <vt:lpstr>Comment lancer la fusion ?</vt:lpstr>
      <vt:lpstr>Mais encore…</vt:lpstr>
    </vt:vector>
  </TitlesOfParts>
  <Company>ABES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 E. Cours Dédoublonnage notices ressources continues</dc:title>
  <dc:creator>fleury</dc:creator>
  <cp:keywords/>
  <dc:description/>
  <cp:lastModifiedBy>Olivier Kosinski</cp:lastModifiedBy>
  <cp:revision>150</cp:revision>
  <dcterms:created xsi:type="dcterms:W3CDTF">2015-01-27T16:24:25Z</dcterms:created>
  <dcterms:modified xsi:type="dcterms:W3CDTF">2022-02-10T13:11:26Z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y fmtid="{D5CDD505-2E9C-101B-9397-08002B2CF9AE}" pid="3" name="Order">
    <vt:r8>1700</vt:r8>
  </property>
  <property fmtid="{D5CDD505-2E9C-101B-9397-08002B2CF9AE}" pid="4" name="TemplateUrl">
    <vt:lpwstr/>
  </property>
  <property fmtid="{D5CDD505-2E9C-101B-9397-08002B2CF9AE}" pid="5" name="_CopySource">
    <vt:lpwstr>https://bouda.abes.fr/deptCellMiss/Cce/ChartesProcs/Procdure/modele-PPTX.pptx</vt:lpwstr>
  </property>
  <property fmtid="{D5CDD505-2E9C-101B-9397-08002B2CF9AE}" pid="6" name="xd_ProgID">
    <vt:lpwstr/>
  </property>
  <property fmtid="{D5CDD505-2E9C-101B-9397-08002B2CF9AE}" pid="7" name="Type de document standard">
    <vt:lpwstr>A renseigner</vt:lpwstr>
  </property>
</Properties>
</file>