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0"/>
  </p:notesMasterIdLst>
  <p:sldIdLst>
    <p:sldId id="270" r:id="rId5"/>
    <p:sldId id="258" r:id="rId6"/>
    <p:sldId id="259" r:id="rId7"/>
    <p:sldId id="267" r:id="rId8"/>
    <p:sldId id="271" r:id="rId9"/>
    <p:sldId id="272" r:id="rId10"/>
    <p:sldId id="273" r:id="rId11"/>
    <p:sldId id="274" r:id="rId12"/>
    <p:sldId id="275" r:id="rId13"/>
    <p:sldId id="260" r:id="rId14"/>
    <p:sldId id="261" r:id="rId15"/>
    <p:sldId id="276" r:id="rId16"/>
    <p:sldId id="277" r:id="rId17"/>
    <p:sldId id="278" r:id="rId18"/>
    <p:sldId id="279" r:id="rId19"/>
    <p:sldId id="280" r:id="rId20"/>
    <p:sldId id="263" r:id="rId21"/>
    <p:sldId id="262" r:id="rId22"/>
    <p:sldId id="281" r:id="rId23"/>
    <p:sldId id="282" r:id="rId24"/>
    <p:sldId id="283" r:id="rId25"/>
    <p:sldId id="284" r:id="rId26"/>
    <p:sldId id="285" r:id="rId27"/>
    <p:sldId id="269" r:id="rId28"/>
    <p:sldId id="268" r:id="rId2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E2E2"/>
    <a:srgbClr val="1E2B6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594"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E117C9-DC69-4474-95AE-B5B905E0C089}" type="datetimeFigureOut">
              <a:rPr lang="fr-FR" smtClean="0"/>
              <a:t>10/03/2022</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1E5AB4-6DAB-460B-B1F2-D187681C329E}" type="slidenum">
              <a:rPr lang="fr-FR" smtClean="0"/>
              <a:t>‹N°›</a:t>
            </a:fld>
            <a:endParaRPr lang="fr-FR"/>
          </a:p>
        </p:txBody>
      </p:sp>
    </p:spTree>
    <p:extLst>
      <p:ext uri="{BB962C8B-B14F-4D97-AF65-F5344CB8AC3E}">
        <p14:creationId xmlns:p14="http://schemas.microsoft.com/office/powerpoint/2010/main" val="3882216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baseline="0" dirty="0" smtClean="0"/>
          </a:p>
        </p:txBody>
      </p:sp>
      <p:sp>
        <p:nvSpPr>
          <p:cNvPr id="4" name="Espace réservé du numéro de diapositive 3"/>
          <p:cNvSpPr>
            <a:spLocks noGrp="1"/>
          </p:cNvSpPr>
          <p:nvPr>
            <p:ph type="sldNum" sz="quarter" idx="5"/>
          </p:nvPr>
        </p:nvSpPr>
        <p:spPr/>
        <p:txBody>
          <a:bodyPr/>
          <a:lstStyle/>
          <a:p>
            <a:pPr>
              <a:defRPr/>
            </a:pPr>
            <a:fld id="{50B2254C-B2CA-47D4-BFD4-19CC24CAB27B}" type="slidenum">
              <a:rPr lang="fr-FR" smtClean="0"/>
              <a:pPr>
                <a:defRPr/>
              </a:pPr>
              <a:t>2</a:t>
            </a:fld>
            <a:endParaRPr lang="fr-FR"/>
          </a:p>
        </p:txBody>
      </p:sp>
      <p:sp>
        <p:nvSpPr>
          <p:cNvPr id="2" name="Espace réservé de la date 1"/>
          <p:cNvSpPr>
            <a:spLocks noGrp="1"/>
          </p:cNvSpPr>
          <p:nvPr>
            <p:ph type="dt" idx="10"/>
          </p:nvPr>
        </p:nvSpPr>
        <p:spPr/>
        <p:txBody>
          <a:bodyPr/>
          <a:lstStyle/>
          <a:p>
            <a:pPr>
              <a:defRPr/>
            </a:pPr>
            <a:r>
              <a:rPr lang="fr-FR" smtClean="0"/>
              <a:t>25/09/2014</a:t>
            </a:r>
            <a:endParaRPr lang="fr-FR"/>
          </a:p>
        </p:txBody>
      </p:sp>
    </p:spTree>
    <p:extLst>
      <p:ext uri="{BB962C8B-B14F-4D97-AF65-F5344CB8AC3E}">
        <p14:creationId xmlns:p14="http://schemas.microsoft.com/office/powerpoint/2010/main" val="13659772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dirty="0" smtClean="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3</a:t>
            </a:fld>
            <a:endParaRPr lang="fr-FR"/>
          </a:p>
        </p:txBody>
      </p:sp>
      <p:sp>
        <p:nvSpPr>
          <p:cNvPr id="2" name="Espace réservé de la date 1"/>
          <p:cNvSpPr>
            <a:spLocks noGrp="1"/>
          </p:cNvSpPr>
          <p:nvPr>
            <p:ph type="dt" idx="10"/>
          </p:nvPr>
        </p:nvSpPr>
        <p:spPr/>
        <p:txBody>
          <a:bodyPr/>
          <a:lstStyle/>
          <a:p>
            <a:pPr>
              <a:defRPr/>
            </a:pPr>
            <a:r>
              <a:rPr lang="fr-FR" smtClean="0"/>
              <a:t>25/09/2014</a:t>
            </a:r>
            <a:endParaRPr lang="fr-FR"/>
          </a:p>
        </p:txBody>
      </p:sp>
    </p:spTree>
    <p:extLst>
      <p:ext uri="{BB962C8B-B14F-4D97-AF65-F5344CB8AC3E}">
        <p14:creationId xmlns:p14="http://schemas.microsoft.com/office/powerpoint/2010/main" val="9559839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b="0" dirty="0" smtClean="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solidFill>
                  <a:prstClr val="black"/>
                </a:solidFill>
              </a:rPr>
              <a:pPr>
                <a:defRPr/>
              </a:pPr>
              <a:t>10</a:t>
            </a:fld>
            <a:endParaRPr lang="fr-FR">
              <a:solidFill>
                <a:prstClr val="black"/>
              </a:solidFill>
            </a:endParaRPr>
          </a:p>
        </p:txBody>
      </p:sp>
      <p:sp>
        <p:nvSpPr>
          <p:cNvPr id="2" name="Espace réservé de la date 1"/>
          <p:cNvSpPr>
            <a:spLocks noGrp="1"/>
          </p:cNvSpPr>
          <p:nvPr>
            <p:ph type="dt" idx="10"/>
          </p:nvPr>
        </p:nvSpPr>
        <p:spPr/>
        <p:txBody>
          <a:bodyPr/>
          <a:lstStyle/>
          <a:p>
            <a:pPr>
              <a:defRPr/>
            </a:pPr>
            <a:r>
              <a:rPr lang="fr-FR" smtClean="0">
                <a:solidFill>
                  <a:prstClr val="black"/>
                </a:solidFill>
              </a:rPr>
              <a:t>25/09/2014</a:t>
            </a:r>
            <a:endParaRPr lang="fr-FR">
              <a:solidFill>
                <a:prstClr val="black"/>
              </a:solidFill>
            </a:endParaRPr>
          </a:p>
        </p:txBody>
      </p:sp>
    </p:spTree>
    <p:extLst>
      <p:ext uri="{BB962C8B-B14F-4D97-AF65-F5344CB8AC3E}">
        <p14:creationId xmlns:p14="http://schemas.microsoft.com/office/powerpoint/2010/main" val="8787091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b="0" dirty="0" smtClean="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17</a:t>
            </a:fld>
            <a:endParaRPr lang="fr-FR"/>
          </a:p>
        </p:txBody>
      </p:sp>
      <p:sp>
        <p:nvSpPr>
          <p:cNvPr id="2" name="Espace réservé de la date 1"/>
          <p:cNvSpPr>
            <a:spLocks noGrp="1"/>
          </p:cNvSpPr>
          <p:nvPr>
            <p:ph type="dt" idx="10"/>
          </p:nvPr>
        </p:nvSpPr>
        <p:spPr/>
        <p:txBody>
          <a:bodyPr/>
          <a:lstStyle/>
          <a:p>
            <a:pPr>
              <a:defRPr/>
            </a:pPr>
            <a:r>
              <a:rPr lang="fr-FR" smtClean="0"/>
              <a:t>25/09/2014</a:t>
            </a:r>
            <a:endParaRPr lang="fr-FR"/>
          </a:p>
        </p:txBody>
      </p:sp>
    </p:spTree>
    <p:extLst>
      <p:ext uri="{BB962C8B-B14F-4D97-AF65-F5344CB8AC3E}">
        <p14:creationId xmlns:p14="http://schemas.microsoft.com/office/powerpoint/2010/main" val="14153219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b="1" dirty="0" smtClean="0"/>
          </a:p>
        </p:txBody>
      </p:sp>
      <p:sp>
        <p:nvSpPr>
          <p:cNvPr id="4" name="Espace réservé du numéro de diapositive 3"/>
          <p:cNvSpPr>
            <a:spLocks noGrp="1"/>
          </p:cNvSpPr>
          <p:nvPr>
            <p:ph type="sldNum" sz="quarter" idx="5"/>
          </p:nvPr>
        </p:nvSpPr>
        <p:spPr/>
        <p:txBody>
          <a:bodyPr/>
          <a:lstStyle/>
          <a:p>
            <a:pPr>
              <a:defRPr/>
            </a:pPr>
            <a:fld id="{D3539A91-674E-4F70-A4A9-5F92CE3A298B}" type="slidenum">
              <a:rPr lang="fr-FR" smtClean="0"/>
              <a:pPr>
                <a:defRPr/>
              </a:pPr>
              <a:t>25</a:t>
            </a:fld>
            <a:endParaRPr lang="fr-FR"/>
          </a:p>
        </p:txBody>
      </p:sp>
      <p:sp>
        <p:nvSpPr>
          <p:cNvPr id="2" name="Espace réservé de la date 1"/>
          <p:cNvSpPr>
            <a:spLocks noGrp="1"/>
          </p:cNvSpPr>
          <p:nvPr>
            <p:ph type="dt" idx="10"/>
          </p:nvPr>
        </p:nvSpPr>
        <p:spPr/>
        <p:txBody>
          <a:bodyPr/>
          <a:lstStyle/>
          <a:p>
            <a:pPr>
              <a:defRPr/>
            </a:pPr>
            <a:r>
              <a:rPr lang="fr-FR" smtClean="0"/>
              <a:t>25/09/2014</a:t>
            </a:r>
            <a:endParaRPr lang="fr-FR"/>
          </a:p>
        </p:txBody>
      </p:sp>
    </p:spTree>
    <p:extLst>
      <p:ext uri="{BB962C8B-B14F-4D97-AF65-F5344CB8AC3E}">
        <p14:creationId xmlns:p14="http://schemas.microsoft.com/office/powerpoint/2010/main" val="29666226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4400" y="2130426"/>
            <a:ext cx="103632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4AF1AFB5-915E-4D0A-971C-5AE5F329E906}" type="datetimeFigureOut">
              <a:rPr lang="fr-FR" smtClean="0"/>
              <a:t>10/03/2022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81996051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AF1AFB5-915E-4D0A-971C-5AE5F329E906}" type="datetimeFigureOut">
              <a:rPr lang="fr-FR" smtClean="0"/>
              <a:t>10/03/2022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170074092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39"/>
            <a:ext cx="27432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AF1AFB5-915E-4D0A-971C-5AE5F329E906}" type="datetimeFigureOut">
              <a:rPr lang="fr-FR" smtClean="0"/>
              <a:t>10/03/2022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69985198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AF1AFB5-915E-4D0A-971C-5AE5F329E906}" type="datetimeFigureOut">
              <a:rPr lang="fr-FR" smtClean="0"/>
              <a:t>10/03/2022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5696121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1"/>
            <a:ext cx="103632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4AF1AFB5-915E-4D0A-971C-5AE5F329E906}" type="datetimeFigureOut">
              <a:rPr lang="fr-FR" smtClean="0"/>
              <a:t>10/03/2022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401057218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AF1AFB5-915E-4D0A-971C-5AE5F329E906}" type="datetimeFigureOut">
              <a:rPr lang="fr-FR" smtClean="0"/>
              <a:t>10/03/2022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230813795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AF1AFB5-915E-4D0A-971C-5AE5F329E906}" type="datetimeFigureOut">
              <a:rPr lang="fr-FR" smtClean="0"/>
              <a:t>10/03/2022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110605492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4AF1AFB5-915E-4D0A-971C-5AE5F329E906}" type="datetimeFigureOut">
              <a:rPr lang="fr-FR" smtClean="0"/>
              <a:t>10/03/2022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372854571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AF1AFB5-915E-4D0A-971C-5AE5F329E906}" type="datetimeFigureOut">
              <a:rPr lang="fr-FR" smtClean="0"/>
              <a:t>10/03/2022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26323541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1" y="273050"/>
            <a:ext cx="4011084"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AF1AFB5-915E-4D0A-971C-5AE5F329E906}" type="datetimeFigureOut">
              <a:rPr lang="fr-FR" smtClean="0"/>
              <a:t>10/03/2022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271803016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AF1AFB5-915E-4D0A-971C-5AE5F329E906}" type="datetimeFigureOut">
              <a:rPr lang="fr-FR" smtClean="0"/>
              <a:t>10/03/2022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15814944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F1AFB5-915E-4D0A-971C-5AE5F329E906}" type="datetimeFigureOut">
              <a:rPr lang="fr-FR" smtClean="0"/>
              <a:t>10/03/2022</a:t>
            </a:fld>
            <a:endParaRPr lang="fr-FR"/>
          </a:p>
        </p:txBody>
      </p:sp>
      <p:sp>
        <p:nvSpPr>
          <p:cNvPr id="5" name="Espace réservé du pied de page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DB0EE-562A-402E-B0CB-D9B0904D3576}" type="slidenum">
              <a:rPr lang="fr-FR" smtClean="0"/>
              <a:t>‹N°›</a:t>
            </a:fld>
            <a:endParaRPr lang="fr-FR"/>
          </a:p>
        </p:txBody>
      </p:sp>
    </p:spTree>
    <p:extLst>
      <p:ext uri="{BB962C8B-B14F-4D97-AF65-F5344CB8AC3E}">
        <p14:creationId xmlns:p14="http://schemas.microsoft.com/office/powerpoint/2010/main" val="28853012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hyperlink" Target="http://moodle.abes.fr/"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hyperlink" Target="http://documentation.abes.fr/aidecalames/accueil/calamespro.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documentation.abes.fr/aidecalames/"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documentation.abes.fr/aidecalames/accueil/calamespro.html"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documentation.abes.fr/aidetheses/thesesfr.html" TargetMode="External"/><Relationship Id="rId2" Type="http://schemas.openxmlformats.org/officeDocument/2006/relationships/hyperlink" Target="http://documentation.abes.fr/sudoc/index.ht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documentation.abes.fr/aidecalames/ressources/memos/CatalogueConsulterDocument.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documentation.abes.fr/aidecalames/accueil/ProfilCorresCalames.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re 1"/>
          <p:cNvSpPr txBox="1">
            <a:spLocks/>
          </p:cNvSpPr>
          <p:nvPr/>
        </p:nvSpPr>
        <p:spPr>
          <a:xfrm>
            <a:off x="2208213" y="1166888"/>
            <a:ext cx="7772400" cy="1470025"/>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fr-FR" sz="4300" b="1" dirty="0">
                <a:solidFill>
                  <a:schemeClr val="accent6"/>
                </a:solidFill>
              </a:rPr>
              <a:t>La refonte de la documentation Calames en </a:t>
            </a:r>
            <a:r>
              <a:rPr lang="fr-FR" sz="4300" b="1" dirty="0" smtClean="0">
                <a:solidFill>
                  <a:schemeClr val="accent6"/>
                </a:solidFill>
              </a:rPr>
              <a:t>ligne</a:t>
            </a:r>
            <a:endParaRPr lang="fr-FR" sz="4300" b="1" dirty="0">
              <a:solidFill>
                <a:schemeClr val="accent6"/>
              </a:solidFill>
            </a:endParaRPr>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3879" y="6143068"/>
            <a:ext cx="900156" cy="601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rotWithShape="1">
          <a:blip r:embed="rId3">
            <a:extLst>
              <a:ext uri="{28A0092B-C50C-407E-A947-70E740481C1C}">
                <a14:useLocalDpi xmlns:a14="http://schemas.microsoft.com/office/drawing/2010/main" val="0"/>
              </a:ext>
            </a:extLst>
          </a:blip>
          <a:srcRect l="12807" r="18012"/>
          <a:stretch/>
        </p:blipFill>
        <p:spPr bwMode="auto">
          <a:xfrm>
            <a:off x="1524000" y="195672"/>
            <a:ext cx="9144000" cy="6410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Rectangle 23"/>
          <p:cNvSpPr/>
          <p:nvPr/>
        </p:nvSpPr>
        <p:spPr>
          <a:xfrm>
            <a:off x="1631504" y="2918427"/>
            <a:ext cx="4680520" cy="2339102"/>
          </a:xfrm>
          <a:prstGeom prst="rect">
            <a:avLst/>
          </a:prstGeom>
        </p:spPr>
        <p:txBody>
          <a:bodyPr wrap="square">
            <a:spAutoFit/>
          </a:bodyPr>
          <a:lstStyle/>
          <a:p>
            <a:r>
              <a:rPr lang="fr-FR" b="1" dirty="0">
                <a:solidFill>
                  <a:schemeClr val="tx2"/>
                </a:solidFill>
              </a:rPr>
              <a:t>Description</a:t>
            </a:r>
            <a:endParaRPr lang="fr-FR" dirty="0">
              <a:solidFill>
                <a:schemeClr val="tx2"/>
              </a:solidFill>
            </a:endParaRPr>
          </a:p>
          <a:p>
            <a:r>
              <a:rPr lang="fr-FR" sz="1600" dirty="0"/>
              <a:t>En vous présentant ce nouveau portail, puis en répondant à vos questions, ce </a:t>
            </a:r>
            <a:r>
              <a:rPr lang="fr-FR" sz="1600" dirty="0" err="1"/>
              <a:t>J</a:t>
            </a:r>
            <a:r>
              <a:rPr lang="fr-FR" sz="1600" dirty="0" err="1" smtClean="0"/>
              <a:t>.e</a:t>
            </a:r>
            <a:r>
              <a:rPr lang="fr-FR" sz="1600" dirty="0" smtClean="0"/>
              <a:t>-cours a </a:t>
            </a:r>
            <a:r>
              <a:rPr lang="fr-FR" sz="1600" dirty="0"/>
              <a:t>pour but de vous aider à vous repérer dans la documentation pour résoudre les problèmes les plus courants comme plus complexes.</a:t>
            </a:r>
          </a:p>
          <a:p>
            <a:endParaRPr lang="fr-FR" sz="1600" dirty="0"/>
          </a:p>
          <a:p>
            <a:endParaRPr lang="fr-FR" sz="1600" dirty="0"/>
          </a:p>
          <a:p>
            <a:endParaRPr lang="fr-FR" sz="1600" dirty="0"/>
          </a:p>
        </p:txBody>
      </p:sp>
      <p:sp>
        <p:nvSpPr>
          <p:cNvPr id="36" name="Rectangle 35"/>
          <p:cNvSpPr/>
          <p:nvPr/>
        </p:nvSpPr>
        <p:spPr>
          <a:xfrm>
            <a:off x="6563544" y="2918427"/>
            <a:ext cx="4284984" cy="1846659"/>
          </a:xfrm>
          <a:prstGeom prst="rect">
            <a:avLst/>
          </a:prstGeom>
        </p:spPr>
        <p:txBody>
          <a:bodyPr wrap="square">
            <a:spAutoFit/>
          </a:bodyPr>
          <a:lstStyle/>
          <a:p>
            <a:r>
              <a:rPr lang="fr-FR" b="1" dirty="0">
                <a:solidFill>
                  <a:schemeClr val="tx2"/>
                </a:solidFill>
              </a:rPr>
              <a:t>Public</a:t>
            </a:r>
            <a:endParaRPr lang="fr-FR" dirty="0">
              <a:solidFill>
                <a:schemeClr val="tx2"/>
              </a:solidFill>
            </a:endParaRPr>
          </a:p>
          <a:p>
            <a:r>
              <a:rPr lang="fr-FR" sz="1600" dirty="0"/>
              <a:t>Personnels chargés </a:t>
            </a:r>
            <a:r>
              <a:rPr lang="fr-FR" sz="1600" dirty="0" smtClean="0"/>
              <a:t>du signalement dans Calames</a:t>
            </a:r>
            <a:br>
              <a:rPr lang="fr-FR" sz="1600" dirty="0" smtClean="0"/>
            </a:br>
            <a:r>
              <a:rPr lang="fr-FR" sz="1600" dirty="0" smtClean="0"/>
              <a:t>Correspondants Calames</a:t>
            </a:r>
            <a:endParaRPr lang="fr-FR" sz="1600" dirty="0"/>
          </a:p>
          <a:p>
            <a:endParaRPr lang="fr-FR" sz="1600" dirty="0"/>
          </a:p>
          <a:p>
            <a:endParaRPr lang="fr-FR" sz="1600" dirty="0"/>
          </a:p>
          <a:p>
            <a:endParaRPr lang="fr-FR" sz="1600" dirty="0"/>
          </a:p>
          <a:p>
            <a:endParaRPr lang="fr-FR" sz="1600" dirty="0"/>
          </a:p>
        </p:txBody>
      </p:sp>
      <p:sp>
        <p:nvSpPr>
          <p:cNvPr id="37" name="Rectangle 36"/>
          <p:cNvSpPr/>
          <p:nvPr/>
        </p:nvSpPr>
        <p:spPr>
          <a:xfrm>
            <a:off x="1631504" y="4726885"/>
            <a:ext cx="8856984" cy="615553"/>
          </a:xfrm>
          <a:prstGeom prst="rect">
            <a:avLst/>
          </a:prstGeom>
        </p:spPr>
        <p:txBody>
          <a:bodyPr wrap="square">
            <a:spAutoFit/>
          </a:bodyPr>
          <a:lstStyle/>
          <a:p>
            <a:pPr algn="ctr"/>
            <a:r>
              <a:rPr lang="fr-FR" b="1" dirty="0">
                <a:solidFill>
                  <a:schemeClr val="tx2"/>
                </a:solidFill>
              </a:rPr>
              <a:t>Intervenants</a:t>
            </a:r>
          </a:p>
          <a:p>
            <a:pPr algn="ctr"/>
            <a:r>
              <a:rPr lang="fr-FR" sz="1600" dirty="0" smtClean="0"/>
              <a:t>Etienne Naddeo</a:t>
            </a:r>
            <a:endParaRPr lang="fr-FR" sz="1600" dirty="0"/>
          </a:p>
        </p:txBody>
      </p:sp>
      <p:sp>
        <p:nvSpPr>
          <p:cNvPr id="31" name="Rectangle 30"/>
          <p:cNvSpPr/>
          <p:nvPr/>
        </p:nvSpPr>
        <p:spPr>
          <a:xfrm>
            <a:off x="2639616" y="6141204"/>
            <a:ext cx="7200801" cy="600164"/>
          </a:xfrm>
          <a:prstGeom prst="rect">
            <a:avLst/>
          </a:prstGeom>
          <a:solidFill>
            <a:srgbClr val="E2E2E2"/>
          </a:solidFill>
        </p:spPr>
        <p:txBody>
          <a:bodyPr wrap="square">
            <a:spAutoFit/>
          </a:bodyPr>
          <a:lstStyle/>
          <a:p>
            <a:pPr algn="ctr"/>
            <a:r>
              <a:rPr lang="fr-FR" sz="1100" dirty="0"/>
              <a:t>La formation débutera à 11h, merci de votre patience…</a:t>
            </a:r>
            <a:br>
              <a:rPr lang="fr-FR" sz="1100" dirty="0"/>
            </a:br>
            <a:r>
              <a:rPr lang="fr-FR" sz="1100" u="sng" dirty="0"/>
              <a:t>Attention :</a:t>
            </a:r>
            <a:r>
              <a:rPr lang="fr-FR" sz="1100" dirty="0"/>
              <a:t> La session sera enregistrée afin d'être diffusée sur notre plateforme d'autoformation </a:t>
            </a:r>
            <a:r>
              <a:rPr lang="fr-FR" sz="1100" dirty="0">
                <a:hlinkClick r:id="rId4"/>
              </a:rPr>
              <a:t>http://moodle.abes.fr</a:t>
            </a:r>
            <a:r>
              <a:rPr lang="fr-FR" sz="1100" dirty="0"/>
              <a:t>.</a:t>
            </a:r>
            <a:br>
              <a:rPr lang="fr-FR" sz="1100" dirty="0"/>
            </a:br>
            <a:r>
              <a:rPr lang="fr-FR" sz="1100" dirty="0"/>
              <a:t>En rejoignant cette session, vous consentez à ces enregistrements.</a:t>
            </a:r>
          </a:p>
        </p:txBody>
      </p:sp>
      <p:pic>
        <p:nvPicPr>
          <p:cNvPr id="2" name="Imag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953571" y="6134442"/>
            <a:ext cx="606925" cy="606925"/>
          </a:xfrm>
          <a:prstGeom prst="rect">
            <a:avLst/>
          </a:prstGeom>
        </p:spPr>
      </p:pic>
    </p:spTree>
    <p:extLst>
      <p:ext uri="{BB962C8B-B14F-4D97-AF65-F5344CB8AC3E}">
        <p14:creationId xmlns:p14="http://schemas.microsoft.com/office/powerpoint/2010/main" val="41398979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defRPr/>
            </a:pPr>
            <a:r>
              <a:rPr lang="fr-FR" dirty="0">
                <a:solidFill>
                  <a:schemeClr val="accent2">
                    <a:lumMod val="75000"/>
                  </a:schemeClr>
                </a:solidFill>
              </a:rPr>
              <a:t>Réorganisation et création de contenus </a:t>
            </a:r>
          </a:p>
        </p:txBody>
      </p:sp>
    </p:spTree>
    <p:extLst>
      <p:ext uri="{BB962C8B-B14F-4D97-AF65-F5344CB8AC3E}">
        <p14:creationId xmlns:p14="http://schemas.microsoft.com/office/powerpoint/2010/main" val="22012726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tx2">
              <a:lumMod val="60000"/>
              <a:lumOff val="40000"/>
            </a:schemeClr>
          </a:solidFill>
        </p:spPr>
        <p:txBody>
          <a:bodyPr/>
          <a:lstStyle/>
          <a:p>
            <a:r>
              <a:rPr lang="fr-FR" dirty="0">
                <a:solidFill>
                  <a:schemeClr val="bg1"/>
                </a:solidFill>
              </a:rPr>
              <a:t>Réorganisation de contenus existants</a:t>
            </a:r>
          </a:p>
        </p:txBody>
      </p:sp>
      <p:sp>
        <p:nvSpPr>
          <p:cNvPr id="3" name="Espace réservé du contenu 2"/>
          <p:cNvSpPr>
            <a:spLocks noGrp="1"/>
          </p:cNvSpPr>
          <p:nvPr>
            <p:ph idx="1"/>
          </p:nvPr>
        </p:nvSpPr>
        <p:spPr/>
        <p:txBody>
          <a:bodyPr>
            <a:normAutofit fontScale="70000" lnSpcReduction="20000"/>
          </a:bodyPr>
          <a:lstStyle/>
          <a:p>
            <a:pPr algn="just">
              <a:buClr>
                <a:schemeClr val="tx2">
                  <a:lumMod val="60000"/>
                  <a:lumOff val="40000"/>
                </a:schemeClr>
              </a:buClr>
            </a:pPr>
            <a:r>
              <a:rPr lang="fr-FR" dirty="0"/>
              <a:t>Les accès plus fins par lien depuis les pages du portail vers la documentation Calames ont engendré le besoin de clarifier la structure en chapitres et sous-chapitres des manuels de documentation.</a:t>
            </a:r>
          </a:p>
          <a:p>
            <a:pPr marL="0" indent="0" algn="just">
              <a:buNone/>
            </a:pPr>
            <a:r>
              <a:rPr lang="fr-FR" dirty="0"/>
              <a:t>Exemple, pour le manuel outil : bloc « Publier » sur la page </a:t>
            </a:r>
            <a:r>
              <a:rPr lang="fr-FR" dirty="0">
                <a:hlinkClick r:id="rId2"/>
              </a:rPr>
              <a:t>Calames pro</a:t>
            </a:r>
            <a:endParaRPr lang="fr-FR" dirty="0"/>
          </a:p>
          <a:p>
            <a:pPr algn="just">
              <a:buFont typeface="Wingdings" panose="05000000000000000000" pitchFamily="2" charset="2"/>
              <a:buChar char="§"/>
            </a:pPr>
            <a:endParaRPr lang="fr-FR" dirty="0"/>
          </a:p>
          <a:p>
            <a:pPr algn="just">
              <a:buClr>
                <a:schemeClr val="tx2">
                  <a:lumMod val="60000"/>
                  <a:lumOff val="40000"/>
                </a:schemeClr>
              </a:buClr>
              <a:buFont typeface="Wingdings" panose="05000000000000000000" pitchFamily="2" charset="2"/>
              <a:buChar char="§"/>
            </a:pPr>
            <a:r>
              <a:rPr lang="fr-FR" dirty="0"/>
              <a:t>Manuel outil Calames : beaucoup de contenus existants réorganisés ou enrichis</a:t>
            </a:r>
          </a:p>
          <a:p>
            <a:pPr lvl="1" algn="just">
              <a:buClr>
                <a:schemeClr val="tx1"/>
              </a:buClr>
              <a:buFont typeface="Wingdings" panose="05000000000000000000" pitchFamily="2" charset="2"/>
              <a:buChar char="Ø"/>
            </a:pPr>
            <a:r>
              <a:rPr lang="fr-FR" dirty="0"/>
              <a:t>Les fonctionnalités des menus contextuels</a:t>
            </a:r>
          </a:p>
          <a:p>
            <a:pPr lvl="1" algn="just">
              <a:buClr>
                <a:schemeClr val="tx1"/>
              </a:buClr>
              <a:buFont typeface="Wingdings" panose="05000000000000000000" pitchFamily="2" charset="2"/>
              <a:buChar char="Ø"/>
            </a:pPr>
            <a:r>
              <a:rPr lang="fr-FR" dirty="0"/>
              <a:t>Publier un fichier : chapitre faisant l’objet de nombreuses demandes d’assistance de la part du réseau -&gt; remise en ordre nécessaire pour mieux séparer les différentes étapes du processus. </a:t>
            </a:r>
          </a:p>
          <a:p>
            <a:pPr lvl="1" algn="just">
              <a:buClr>
                <a:schemeClr val="tx1"/>
              </a:buClr>
              <a:buFont typeface="Wingdings" panose="05000000000000000000" pitchFamily="2" charset="2"/>
              <a:buChar char="Ø"/>
            </a:pPr>
            <a:r>
              <a:rPr lang="fr-FR" dirty="0" err="1"/>
              <a:t>Dépublier</a:t>
            </a:r>
            <a:r>
              <a:rPr lang="fr-FR" dirty="0"/>
              <a:t> un fichier : même chose que pour publier</a:t>
            </a:r>
          </a:p>
          <a:p>
            <a:pPr lvl="1" algn="just">
              <a:buClr>
                <a:schemeClr val="tx1"/>
              </a:buClr>
              <a:buFont typeface="Wingdings" panose="05000000000000000000" pitchFamily="2" charset="2"/>
              <a:buChar char="Ø"/>
            </a:pPr>
            <a:r>
              <a:rPr lang="fr-FR" dirty="0"/>
              <a:t>Organiser les fichiers : travail graphique sur les captures d’écran et les schémas pour mieux illustrer les textes explicatifs</a:t>
            </a:r>
          </a:p>
          <a:p>
            <a:pPr lvl="1" algn="just">
              <a:buClr>
                <a:schemeClr val="tx1"/>
              </a:buClr>
              <a:buFont typeface="Wingdings" panose="05000000000000000000" pitchFamily="2" charset="2"/>
              <a:buChar char="Ø"/>
            </a:pPr>
            <a:r>
              <a:rPr lang="fr-FR" dirty="0"/>
              <a:t>Lier aux autorités </a:t>
            </a:r>
            <a:r>
              <a:rPr lang="fr-FR" dirty="0" err="1"/>
              <a:t>Sudoc</a:t>
            </a:r>
            <a:r>
              <a:rPr lang="fr-FR" dirty="0"/>
              <a:t> via </a:t>
            </a:r>
            <a:r>
              <a:rPr lang="fr-FR" dirty="0" err="1"/>
              <a:t>IdRef</a:t>
            </a:r>
            <a:r>
              <a:rPr lang="fr-FR" dirty="0"/>
              <a:t> : mise à jour pour les recherches par PPN et de congrès sur les autorités </a:t>
            </a:r>
          </a:p>
          <a:p>
            <a:endParaRPr lang="fr-FR" dirty="0"/>
          </a:p>
        </p:txBody>
      </p:sp>
    </p:spTree>
    <p:extLst>
      <p:ext uri="{BB962C8B-B14F-4D97-AF65-F5344CB8AC3E}">
        <p14:creationId xmlns:p14="http://schemas.microsoft.com/office/powerpoint/2010/main" val="27265357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tx2">
              <a:lumMod val="60000"/>
              <a:lumOff val="40000"/>
            </a:schemeClr>
          </a:solidFill>
        </p:spPr>
        <p:txBody>
          <a:bodyPr/>
          <a:lstStyle/>
          <a:p>
            <a:r>
              <a:rPr lang="fr-FR" dirty="0">
                <a:solidFill>
                  <a:schemeClr val="bg1"/>
                </a:solidFill>
              </a:rPr>
              <a:t>Réorganisation de contenus existants 2</a:t>
            </a:r>
          </a:p>
        </p:txBody>
      </p:sp>
      <p:sp>
        <p:nvSpPr>
          <p:cNvPr id="3" name="Espace réservé du contenu 2"/>
          <p:cNvSpPr>
            <a:spLocks noGrp="1"/>
          </p:cNvSpPr>
          <p:nvPr>
            <p:ph idx="1"/>
          </p:nvPr>
        </p:nvSpPr>
        <p:spPr/>
        <p:txBody>
          <a:bodyPr/>
          <a:lstStyle/>
          <a:p>
            <a:pPr>
              <a:buClr>
                <a:schemeClr val="tx2">
                  <a:lumMod val="60000"/>
                  <a:lumOff val="40000"/>
                </a:schemeClr>
              </a:buClr>
            </a:pPr>
            <a:r>
              <a:rPr lang="fr-FR" dirty="0"/>
              <a:t>Contenus basculés vers le nouveau manuel correspondant :</a:t>
            </a:r>
          </a:p>
          <a:p>
            <a:pPr lvl="1">
              <a:buFont typeface="Wingdings" panose="05000000000000000000" pitchFamily="2" charset="2"/>
              <a:buChar char="Ø"/>
            </a:pPr>
            <a:r>
              <a:rPr lang="fr-FR" dirty="0"/>
              <a:t>Installer Calames</a:t>
            </a:r>
          </a:p>
          <a:p>
            <a:pPr lvl="1">
              <a:buFont typeface="Wingdings" panose="05000000000000000000" pitchFamily="2" charset="2"/>
              <a:buChar char="Ø"/>
            </a:pPr>
            <a:r>
              <a:rPr lang="fr-FR" dirty="0"/>
              <a:t>Comprendre et exploiter les exports </a:t>
            </a:r>
          </a:p>
          <a:p>
            <a:pPr lvl="1">
              <a:buFont typeface="Wingdings" panose="05000000000000000000" pitchFamily="2" charset="2"/>
              <a:buChar char="Ø"/>
            </a:pPr>
            <a:r>
              <a:rPr lang="fr-FR" dirty="0"/>
              <a:t>Utiliser le service de dépôt d’images et de fichiers </a:t>
            </a:r>
            <a:r>
              <a:rPr lang="fr-FR" dirty="0" err="1"/>
              <a:t>pdf</a:t>
            </a:r>
            <a:r>
              <a:rPr lang="fr-FR" dirty="0"/>
              <a:t> avec Calames Plus</a:t>
            </a:r>
          </a:p>
          <a:p>
            <a:pPr lvl="1">
              <a:buFont typeface="Wingdings" panose="05000000000000000000" pitchFamily="2" charset="2"/>
              <a:buChar char="Ø"/>
            </a:pPr>
            <a:r>
              <a:rPr lang="fr-FR" dirty="0"/>
              <a:t>Piloter ses chantiers qualité</a:t>
            </a:r>
          </a:p>
          <a:p>
            <a:endParaRPr lang="fr-FR" dirty="0"/>
          </a:p>
        </p:txBody>
      </p:sp>
    </p:spTree>
    <p:extLst>
      <p:ext uri="{BB962C8B-B14F-4D97-AF65-F5344CB8AC3E}">
        <p14:creationId xmlns:p14="http://schemas.microsoft.com/office/powerpoint/2010/main" val="1500291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tx2">
              <a:lumMod val="60000"/>
              <a:lumOff val="40000"/>
            </a:schemeClr>
          </a:solidFill>
        </p:spPr>
        <p:txBody>
          <a:bodyPr/>
          <a:lstStyle/>
          <a:p>
            <a:r>
              <a:rPr lang="fr-FR" dirty="0">
                <a:solidFill>
                  <a:schemeClr val="bg1"/>
                </a:solidFill>
              </a:rPr>
              <a:t>Création de nouveaux contenus</a:t>
            </a:r>
          </a:p>
        </p:txBody>
      </p:sp>
      <p:sp>
        <p:nvSpPr>
          <p:cNvPr id="3" name="Espace réservé du contenu 2"/>
          <p:cNvSpPr>
            <a:spLocks noGrp="1"/>
          </p:cNvSpPr>
          <p:nvPr>
            <p:ph idx="1"/>
          </p:nvPr>
        </p:nvSpPr>
        <p:spPr/>
        <p:txBody>
          <a:bodyPr/>
          <a:lstStyle/>
          <a:p>
            <a:pPr>
              <a:buClr>
                <a:schemeClr val="tx2">
                  <a:lumMod val="60000"/>
                  <a:lumOff val="40000"/>
                </a:schemeClr>
              </a:buClr>
            </a:pPr>
            <a:r>
              <a:rPr lang="fr-FR" dirty="0"/>
              <a:t>Manuel outil Calames : </a:t>
            </a:r>
          </a:p>
          <a:p>
            <a:pPr lvl="1">
              <a:buFont typeface="Wingdings" panose="05000000000000000000" pitchFamily="2" charset="2"/>
              <a:buChar char="Ø"/>
            </a:pPr>
            <a:r>
              <a:rPr lang="fr-FR" dirty="0"/>
              <a:t>Les identifiants </a:t>
            </a:r>
          </a:p>
          <a:p>
            <a:pPr lvl="1">
              <a:buFont typeface="Wingdings" panose="05000000000000000000" pitchFamily="2" charset="2"/>
              <a:buChar char="Ø"/>
            </a:pPr>
            <a:r>
              <a:rPr lang="fr-FR" dirty="0" err="1"/>
              <a:t>Visio_controle</a:t>
            </a:r>
            <a:endParaRPr lang="fr-FR" dirty="0"/>
          </a:p>
          <a:p>
            <a:endParaRPr lang="fr-FR" dirty="0"/>
          </a:p>
        </p:txBody>
      </p:sp>
    </p:spTree>
    <p:extLst>
      <p:ext uri="{BB962C8B-B14F-4D97-AF65-F5344CB8AC3E}">
        <p14:creationId xmlns:p14="http://schemas.microsoft.com/office/powerpoint/2010/main" val="3383290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tx2">
              <a:lumMod val="60000"/>
              <a:lumOff val="40000"/>
            </a:schemeClr>
          </a:solidFill>
        </p:spPr>
        <p:txBody>
          <a:bodyPr>
            <a:normAutofit fontScale="90000"/>
          </a:bodyPr>
          <a:lstStyle/>
          <a:p>
            <a:r>
              <a:rPr lang="fr-FR" dirty="0">
                <a:solidFill>
                  <a:schemeClr val="bg1"/>
                </a:solidFill>
              </a:rPr>
              <a:t>Création de nouveaux contenus 2</a:t>
            </a:r>
            <a:br>
              <a:rPr lang="fr-FR" dirty="0">
                <a:solidFill>
                  <a:schemeClr val="bg1"/>
                </a:solidFill>
              </a:rPr>
            </a:br>
            <a:r>
              <a:rPr lang="fr-FR" dirty="0">
                <a:solidFill>
                  <a:schemeClr val="bg1"/>
                </a:solidFill>
              </a:rPr>
              <a:t>Le manuel correspondant</a:t>
            </a:r>
          </a:p>
        </p:txBody>
      </p:sp>
      <p:sp>
        <p:nvSpPr>
          <p:cNvPr id="3" name="Espace réservé du contenu 2"/>
          <p:cNvSpPr>
            <a:spLocks noGrp="1"/>
          </p:cNvSpPr>
          <p:nvPr>
            <p:ph idx="1"/>
          </p:nvPr>
        </p:nvSpPr>
        <p:spPr/>
        <p:txBody>
          <a:bodyPr/>
          <a:lstStyle/>
          <a:p>
            <a:pPr algn="just">
              <a:buClr>
                <a:schemeClr val="tx2">
                  <a:lumMod val="60000"/>
                  <a:lumOff val="40000"/>
                </a:schemeClr>
              </a:buClr>
            </a:pPr>
            <a:r>
              <a:rPr lang="fr-FR" dirty="0"/>
              <a:t>Ce manuel est constitué à la fois de contenus existants regroupés et de nouveaux contenus.</a:t>
            </a:r>
          </a:p>
          <a:p>
            <a:pPr algn="just"/>
            <a:endParaRPr lang="fr-FR" dirty="0"/>
          </a:p>
          <a:p>
            <a:pPr marL="0" indent="0" algn="just">
              <a:buNone/>
            </a:pPr>
            <a:r>
              <a:rPr lang="fr-FR" dirty="0"/>
              <a:t>	Les contenus créés à cette occasion : </a:t>
            </a:r>
          </a:p>
          <a:p>
            <a:pPr lvl="1" algn="just">
              <a:buFont typeface="Wingdings" panose="05000000000000000000" pitchFamily="2" charset="2"/>
              <a:buChar char="Ø"/>
            </a:pPr>
            <a:r>
              <a:rPr lang="fr-FR" dirty="0"/>
              <a:t>Déterminer le RCR Calames</a:t>
            </a:r>
          </a:p>
          <a:p>
            <a:pPr lvl="1" algn="just">
              <a:buFont typeface="Wingdings" panose="05000000000000000000" pitchFamily="2" charset="2"/>
              <a:buChar char="Ø"/>
            </a:pPr>
            <a:r>
              <a:rPr lang="fr-FR" dirty="0"/>
              <a:t>Gérer les comptes de connexion à Calames</a:t>
            </a:r>
          </a:p>
          <a:p>
            <a:pPr lvl="1" algn="just">
              <a:buFont typeface="Wingdings" panose="05000000000000000000" pitchFamily="2" charset="2"/>
              <a:buChar char="Ø"/>
            </a:pPr>
            <a:r>
              <a:rPr lang="fr-FR" dirty="0"/>
              <a:t>Gérer son arborescence</a:t>
            </a:r>
          </a:p>
          <a:p>
            <a:pPr lvl="1" algn="just">
              <a:buFont typeface="Wingdings" panose="05000000000000000000" pitchFamily="2" charset="2"/>
              <a:buChar char="Ø"/>
            </a:pPr>
            <a:r>
              <a:rPr lang="fr-FR" dirty="0"/>
              <a:t>Maîtriser l’affichage public</a:t>
            </a:r>
          </a:p>
          <a:p>
            <a:endParaRPr lang="fr-FR" dirty="0"/>
          </a:p>
        </p:txBody>
      </p:sp>
    </p:spTree>
    <p:extLst>
      <p:ext uri="{BB962C8B-B14F-4D97-AF65-F5344CB8AC3E}">
        <p14:creationId xmlns:p14="http://schemas.microsoft.com/office/powerpoint/2010/main" val="31621559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tx2">
              <a:lumMod val="60000"/>
              <a:lumOff val="40000"/>
            </a:schemeClr>
          </a:solidFill>
        </p:spPr>
        <p:txBody>
          <a:bodyPr>
            <a:normAutofit fontScale="90000"/>
          </a:bodyPr>
          <a:lstStyle/>
          <a:p>
            <a:r>
              <a:rPr lang="fr-FR" dirty="0">
                <a:solidFill>
                  <a:schemeClr val="bg1"/>
                </a:solidFill>
              </a:rPr>
              <a:t>Création de nouveaux contenus </a:t>
            </a:r>
            <a:r>
              <a:rPr lang="fr-FR" dirty="0" smtClean="0">
                <a:solidFill>
                  <a:schemeClr val="bg1"/>
                </a:solidFill>
              </a:rPr>
              <a:t>3</a:t>
            </a:r>
            <a:r>
              <a:rPr lang="fr-FR" dirty="0">
                <a:solidFill>
                  <a:schemeClr val="bg1"/>
                </a:solidFill>
              </a:rPr>
              <a:t/>
            </a:r>
            <a:br>
              <a:rPr lang="fr-FR" dirty="0">
                <a:solidFill>
                  <a:schemeClr val="bg1"/>
                </a:solidFill>
              </a:rPr>
            </a:br>
            <a:r>
              <a:rPr lang="fr-FR" dirty="0">
                <a:solidFill>
                  <a:schemeClr val="bg1"/>
                </a:solidFill>
              </a:rPr>
              <a:t>Le manuel du GT Calames</a:t>
            </a:r>
          </a:p>
        </p:txBody>
      </p:sp>
      <p:sp>
        <p:nvSpPr>
          <p:cNvPr id="3" name="Espace réservé du contenu 2"/>
          <p:cNvSpPr>
            <a:spLocks noGrp="1"/>
          </p:cNvSpPr>
          <p:nvPr>
            <p:ph idx="1"/>
          </p:nvPr>
        </p:nvSpPr>
        <p:spPr/>
        <p:txBody>
          <a:bodyPr/>
          <a:lstStyle/>
          <a:p>
            <a:pPr algn="just">
              <a:buClr>
                <a:schemeClr val="tx2">
                  <a:lumMod val="60000"/>
                  <a:lumOff val="40000"/>
                </a:schemeClr>
              </a:buClr>
            </a:pPr>
            <a:r>
              <a:rPr lang="fr-FR" dirty="0"/>
              <a:t>Pour plus d’information du réseau sur les travaux et les décisions du GT Calames, le manuel du GT a été créé et comprend :</a:t>
            </a:r>
          </a:p>
          <a:p>
            <a:pPr lvl="1" algn="just">
              <a:buFont typeface="Wingdings" panose="05000000000000000000" pitchFamily="2" charset="2"/>
              <a:buChar char="Ø"/>
            </a:pPr>
            <a:r>
              <a:rPr lang="fr-FR" dirty="0"/>
              <a:t>La liste des membres du GT mise à jour</a:t>
            </a:r>
          </a:p>
          <a:p>
            <a:pPr lvl="1" algn="just">
              <a:buFont typeface="Wingdings" panose="05000000000000000000" pitchFamily="2" charset="2"/>
              <a:buChar char="Ø"/>
            </a:pPr>
            <a:r>
              <a:rPr lang="fr-FR" dirty="0"/>
              <a:t>Les comptes rendus des réunions du GT depuis 2020</a:t>
            </a:r>
          </a:p>
          <a:p>
            <a:endParaRPr lang="fr-FR" dirty="0"/>
          </a:p>
        </p:txBody>
      </p:sp>
    </p:spTree>
    <p:extLst>
      <p:ext uri="{BB962C8B-B14F-4D97-AF65-F5344CB8AC3E}">
        <p14:creationId xmlns:p14="http://schemas.microsoft.com/office/powerpoint/2010/main" val="37596982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tx2">
              <a:lumMod val="60000"/>
              <a:lumOff val="40000"/>
            </a:schemeClr>
          </a:solidFill>
        </p:spPr>
        <p:txBody>
          <a:bodyPr>
            <a:normAutofit fontScale="90000"/>
          </a:bodyPr>
          <a:lstStyle/>
          <a:p>
            <a:r>
              <a:rPr lang="fr-FR" dirty="0">
                <a:solidFill>
                  <a:schemeClr val="bg1"/>
                </a:solidFill>
              </a:rPr>
              <a:t>Création de nouveaux contenus </a:t>
            </a:r>
            <a:r>
              <a:rPr lang="fr-FR" dirty="0" smtClean="0">
                <a:solidFill>
                  <a:schemeClr val="bg1"/>
                </a:solidFill>
              </a:rPr>
              <a:t>4</a:t>
            </a:r>
            <a:r>
              <a:rPr lang="fr-FR" dirty="0">
                <a:solidFill>
                  <a:schemeClr val="bg1"/>
                </a:solidFill>
              </a:rPr>
              <a:t/>
            </a:r>
            <a:br>
              <a:rPr lang="fr-FR" dirty="0">
                <a:solidFill>
                  <a:schemeClr val="bg1"/>
                </a:solidFill>
              </a:rPr>
            </a:br>
            <a:r>
              <a:rPr lang="fr-FR" dirty="0">
                <a:solidFill>
                  <a:schemeClr val="bg1"/>
                </a:solidFill>
              </a:rPr>
              <a:t>Les mémos</a:t>
            </a:r>
          </a:p>
        </p:txBody>
      </p:sp>
      <p:sp>
        <p:nvSpPr>
          <p:cNvPr id="3" name="Espace réservé du contenu 2"/>
          <p:cNvSpPr>
            <a:spLocks noGrp="1"/>
          </p:cNvSpPr>
          <p:nvPr>
            <p:ph idx="1"/>
          </p:nvPr>
        </p:nvSpPr>
        <p:spPr/>
        <p:txBody>
          <a:bodyPr/>
          <a:lstStyle/>
          <a:p>
            <a:pPr>
              <a:buClr>
                <a:schemeClr val="tx2">
                  <a:lumMod val="60000"/>
                  <a:lumOff val="40000"/>
                </a:schemeClr>
              </a:buClr>
            </a:pPr>
            <a:r>
              <a:rPr lang="fr-FR" dirty="0"/>
              <a:t>Calames Public</a:t>
            </a:r>
          </a:p>
          <a:p>
            <a:pPr lvl="1">
              <a:buFont typeface="Wingdings" panose="05000000000000000000" pitchFamily="2" charset="2"/>
              <a:buChar char="Ø"/>
            </a:pPr>
            <a:r>
              <a:rPr lang="fr-FR" dirty="0"/>
              <a:t>Consulter un document</a:t>
            </a:r>
          </a:p>
          <a:p>
            <a:pPr marL="400050">
              <a:buFont typeface="Wingdings" panose="05000000000000000000" pitchFamily="2" charset="2"/>
              <a:buChar char="§"/>
            </a:pPr>
            <a:endParaRPr lang="fr-FR" dirty="0"/>
          </a:p>
          <a:p>
            <a:pPr marL="514350" indent="-457200">
              <a:buClr>
                <a:schemeClr val="tx2">
                  <a:lumMod val="60000"/>
                  <a:lumOff val="40000"/>
                </a:schemeClr>
              </a:buClr>
            </a:pPr>
            <a:r>
              <a:rPr lang="fr-FR" dirty="0"/>
              <a:t>Profil correspondant</a:t>
            </a:r>
          </a:p>
          <a:p>
            <a:pPr marL="800100" lvl="1">
              <a:buFont typeface="Wingdings" panose="05000000000000000000" pitchFamily="2" charset="2"/>
              <a:buChar char="Ø"/>
            </a:pPr>
            <a:r>
              <a:rPr lang="fr-FR" dirty="0"/>
              <a:t>Bien nommer ses fichiers </a:t>
            </a:r>
            <a:r>
              <a:rPr lang="fr-FR" dirty="0" smtClean="0"/>
              <a:t>EAD</a:t>
            </a:r>
          </a:p>
          <a:p>
            <a:pPr marL="800100" lvl="1">
              <a:buFont typeface="Wingdings" panose="05000000000000000000" pitchFamily="2" charset="2"/>
              <a:buChar char="Ø"/>
            </a:pPr>
            <a:endParaRPr lang="fr-FR" dirty="0"/>
          </a:p>
          <a:p>
            <a:pPr marL="514350" indent="-457200">
              <a:buClr>
                <a:schemeClr val="tx2">
                  <a:lumMod val="60000"/>
                  <a:lumOff val="40000"/>
                </a:schemeClr>
              </a:buClr>
            </a:pPr>
            <a:r>
              <a:rPr lang="fr-FR" dirty="0" smtClean="0"/>
              <a:t>Profil catalogueur</a:t>
            </a:r>
          </a:p>
          <a:p>
            <a:pPr lvl="1">
              <a:buFont typeface="Wingdings" panose="05000000000000000000" pitchFamily="2" charset="2"/>
              <a:buChar char="Ø"/>
            </a:pPr>
            <a:r>
              <a:rPr lang="fr-FR" dirty="0" smtClean="0"/>
              <a:t>&lt;</a:t>
            </a:r>
            <a:r>
              <a:rPr lang="fr-FR" dirty="0" err="1" smtClean="0"/>
              <a:t>eadheader</a:t>
            </a:r>
            <a:r>
              <a:rPr lang="fr-FR" dirty="0" smtClean="0"/>
              <a:t>&gt; et les 8 </a:t>
            </a:r>
            <a:r>
              <a:rPr lang="fr-FR" smtClean="0"/>
              <a:t>éléments obligatoires</a:t>
            </a:r>
            <a:endParaRPr lang="fr-FR" dirty="0"/>
          </a:p>
          <a:p>
            <a:endParaRPr lang="fr-FR" dirty="0"/>
          </a:p>
        </p:txBody>
      </p:sp>
    </p:spTree>
    <p:extLst>
      <p:ext uri="{BB962C8B-B14F-4D97-AF65-F5344CB8AC3E}">
        <p14:creationId xmlns:p14="http://schemas.microsoft.com/office/powerpoint/2010/main" val="23527856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defRPr/>
            </a:pPr>
            <a:r>
              <a:rPr lang="fr-FR" dirty="0">
                <a:solidFill>
                  <a:schemeClr val="accent4">
                    <a:lumMod val="75000"/>
                  </a:schemeClr>
                </a:solidFill>
              </a:rPr>
              <a:t>Liens entre les contenus et enrichissements à venir</a:t>
            </a:r>
          </a:p>
        </p:txBody>
      </p:sp>
    </p:spTree>
    <p:extLst>
      <p:ext uri="{BB962C8B-B14F-4D97-AF65-F5344CB8AC3E}">
        <p14:creationId xmlns:p14="http://schemas.microsoft.com/office/powerpoint/2010/main" val="7776920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tx2">
              <a:lumMod val="60000"/>
              <a:lumOff val="40000"/>
            </a:schemeClr>
          </a:solidFill>
        </p:spPr>
        <p:txBody>
          <a:bodyPr/>
          <a:lstStyle/>
          <a:p>
            <a:r>
              <a:rPr lang="fr-FR" dirty="0">
                <a:solidFill>
                  <a:schemeClr val="bg1"/>
                </a:solidFill>
              </a:rPr>
              <a:t>Des contenus sur d’autres sites </a:t>
            </a:r>
            <a:r>
              <a:rPr lang="fr-FR" dirty="0" err="1">
                <a:solidFill>
                  <a:schemeClr val="bg1"/>
                </a:solidFill>
              </a:rPr>
              <a:t>Abes</a:t>
            </a:r>
            <a:endParaRPr lang="fr-FR" dirty="0">
              <a:solidFill>
                <a:schemeClr val="bg1"/>
              </a:solidFill>
            </a:endParaRPr>
          </a:p>
        </p:txBody>
      </p:sp>
      <p:sp>
        <p:nvSpPr>
          <p:cNvPr id="3" name="Espace réservé du contenu 2"/>
          <p:cNvSpPr>
            <a:spLocks noGrp="1"/>
          </p:cNvSpPr>
          <p:nvPr>
            <p:ph idx="1"/>
          </p:nvPr>
        </p:nvSpPr>
        <p:spPr/>
        <p:txBody>
          <a:bodyPr>
            <a:normAutofit fontScale="77500" lnSpcReduction="20000"/>
          </a:bodyPr>
          <a:lstStyle/>
          <a:p>
            <a:pPr>
              <a:buClr>
                <a:schemeClr val="tx2">
                  <a:lumMod val="60000"/>
                  <a:lumOff val="40000"/>
                </a:schemeClr>
              </a:buClr>
            </a:pPr>
            <a:r>
              <a:rPr lang="fr-FR" dirty="0"/>
              <a:t>Documents de cadrage sur abes.fr</a:t>
            </a:r>
          </a:p>
          <a:p>
            <a:pPr lvl="1" algn="just">
              <a:buFont typeface="Wingdings" panose="05000000000000000000" pitchFamily="2" charset="2"/>
              <a:buChar char="Ø"/>
            </a:pPr>
            <a:r>
              <a:rPr lang="fr-FR" dirty="0"/>
              <a:t>Fiche fonction correspondant, charte du GT Calames, document cadrant les AAP rétros, normes ISO utilisées dans Calames</a:t>
            </a:r>
          </a:p>
          <a:p>
            <a:pPr algn="just">
              <a:buFont typeface="Wingdings" panose="05000000000000000000" pitchFamily="2" charset="2"/>
              <a:buChar char="§"/>
            </a:pPr>
            <a:endParaRPr lang="fr-FR" dirty="0"/>
          </a:p>
          <a:p>
            <a:pPr algn="just">
              <a:buClr>
                <a:schemeClr val="tx2">
                  <a:lumMod val="60000"/>
                  <a:lumOff val="40000"/>
                </a:schemeClr>
              </a:buClr>
            </a:pPr>
            <a:r>
              <a:rPr lang="fr-FR" dirty="0"/>
              <a:t>Services accessibles sur abes.fr</a:t>
            </a:r>
          </a:p>
          <a:p>
            <a:pPr lvl="1" algn="just">
              <a:buFont typeface="Wingdings" panose="05000000000000000000" pitchFamily="2" charset="2"/>
              <a:buChar char="Ø"/>
            </a:pPr>
            <a:r>
              <a:rPr lang="fr-FR" dirty="0"/>
              <a:t>Accès aux interfaces personnalisées des établissements qui en possèdent</a:t>
            </a:r>
          </a:p>
          <a:p>
            <a:pPr lvl="1" algn="just">
              <a:buFont typeface="Wingdings" panose="05000000000000000000" pitchFamily="2" charset="2"/>
              <a:buChar char="Ø"/>
            </a:pPr>
            <a:r>
              <a:rPr lang="fr-FR" dirty="0"/>
              <a:t>Inscription pour les formations Calames</a:t>
            </a:r>
          </a:p>
          <a:p>
            <a:endParaRPr lang="fr-FR" dirty="0"/>
          </a:p>
          <a:p>
            <a:pPr>
              <a:buClr>
                <a:schemeClr val="tx2">
                  <a:lumMod val="60000"/>
                  <a:lumOff val="40000"/>
                </a:schemeClr>
              </a:buClr>
            </a:pPr>
            <a:r>
              <a:rPr lang="fr-FR" dirty="0"/>
              <a:t>Plateforme d’autoformation Moodle</a:t>
            </a:r>
          </a:p>
          <a:p>
            <a:pPr lvl="1" algn="just">
              <a:buFont typeface="Wingdings" panose="05000000000000000000" pitchFamily="2" charset="2"/>
              <a:buChar char="Ø"/>
            </a:pPr>
            <a:r>
              <a:rPr lang="fr-FR" dirty="0"/>
              <a:t>Anciens </a:t>
            </a:r>
            <a:r>
              <a:rPr lang="fr-FR" dirty="0" err="1"/>
              <a:t>j.e</a:t>
            </a:r>
            <a:r>
              <a:rPr lang="fr-FR" dirty="0"/>
              <a:t>-cours sur l’interface publique, l’histoire du réseau, l’interface de catalogage,…</a:t>
            </a:r>
          </a:p>
          <a:p>
            <a:pPr marL="0" indent="0" algn="just">
              <a:buNone/>
            </a:pPr>
            <a:r>
              <a:rPr lang="fr-FR" dirty="0"/>
              <a:t>		Les </a:t>
            </a:r>
            <a:r>
              <a:rPr lang="fr-FR" dirty="0" err="1"/>
              <a:t>J.e</a:t>
            </a:r>
            <a:r>
              <a:rPr lang="fr-FR" dirty="0"/>
              <a:t>-cours à venir complèteront ceux déjà existants</a:t>
            </a:r>
          </a:p>
          <a:p>
            <a:endParaRPr lang="fr-FR" dirty="0"/>
          </a:p>
        </p:txBody>
      </p:sp>
      <p:sp>
        <p:nvSpPr>
          <p:cNvPr id="4" name="Bouton d'action : Informations 3">
            <a:hlinkClick r:id="" action="ppaction://noaction" highlightClick="1"/>
          </p:cNvPr>
          <p:cNvSpPr/>
          <p:nvPr/>
        </p:nvSpPr>
        <p:spPr>
          <a:xfrm>
            <a:off x="1919536" y="5373216"/>
            <a:ext cx="471638" cy="356135"/>
          </a:xfrm>
          <a:prstGeom prst="actionButtonInformation">
            <a:avLst/>
          </a:prstGeom>
          <a:solidFill>
            <a:schemeClr val="bg1"/>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6645365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tx2">
              <a:lumMod val="60000"/>
              <a:lumOff val="40000"/>
            </a:schemeClr>
          </a:solidFill>
        </p:spPr>
        <p:txBody>
          <a:bodyPr/>
          <a:lstStyle/>
          <a:p>
            <a:r>
              <a:rPr lang="fr-FR" dirty="0">
                <a:solidFill>
                  <a:schemeClr val="bg1"/>
                </a:solidFill>
              </a:rPr>
              <a:t>Des contenus au-delà de Calames</a:t>
            </a:r>
          </a:p>
        </p:txBody>
      </p:sp>
      <p:sp>
        <p:nvSpPr>
          <p:cNvPr id="3" name="Espace réservé du contenu 2"/>
          <p:cNvSpPr>
            <a:spLocks noGrp="1"/>
          </p:cNvSpPr>
          <p:nvPr>
            <p:ph idx="1"/>
          </p:nvPr>
        </p:nvSpPr>
        <p:spPr/>
        <p:txBody>
          <a:bodyPr>
            <a:normAutofit fontScale="77500" lnSpcReduction="20000"/>
          </a:bodyPr>
          <a:lstStyle/>
          <a:p>
            <a:pPr marL="400050" algn="just">
              <a:buClr>
                <a:schemeClr val="tx2">
                  <a:lumMod val="60000"/>
                  <a:lumOff val="40000"/>
                </a:schemeClr>
              </a:buClr>
            </a:pPr>
            <a:r>
              <a:rPr lang="fr-FR" dirty="0"/>
              <a:t>Site EAD en bibliothèque </a:t>
            </a:r>
          </a:p>
          <a:p>
            <a:pPr marL="800100" lvl="1" algn="just">
              <a:buFont typeface="Wingdings" panose="05000000000000000000" pitchFamily="2" charset="2"/>
              <a:buChar char="Ø"/>
            </a:pPr>
            <a:r>
              <a:rPr lang="fr-FR" dirty="0"/>
              <a:t>guide des Bonnes Pratiques EAD en bibliothèque définies par le GT national EAD(B)</a:t>
            </a:r>
          </a:p>
          <a:p>
            <a:pPr marL="800100" lvl="1" algn="just">
              <a:buFont typeface="Wingdings" panose="05000000000000000000" pitchFamily="2" charset="2"/>
              <a:buChar char="Ø"/>
            </a:pPr>
            <a:r>
              <a:rPr lang="fr-FR" dirty="0"/>
              <a:t>formations EAD</a:t>
            </a:r>
          </a:p>
          <a:p>
            <a:pPr marL="400050" algn="just"/>
            <a:endParaRPr lang="fr-FR" dirty="0"/>
          </a:p>
          <a:p>
            <a:pPr marL="400050" algn="just">
              <a:buClr>
                <a:schemeClr val="tx2">
                  <a:lumMod val="60000"/>
                  <a:lumOff val="40000"/>
                </a:schemeClr>
              </a:buClr>
            </a:pPr>
            <a:r>
              <a:rPr lang="fr-FR" dirty="0"/>
              <a:t>Site web </a:t>
            </a:r>
            <a:r>
              <a:rPr lang="fr-FR" dirty="0" err="1"/>
              <a:t>CCFr</a:t>
            </a:r>
            <a:endParaRPr lang="fr-FR" dirty="0"/>
          </a:p>
          <a:p>
            <a:pPr marL="800100" lvl="1" algn="just">
              <a:buFont typeface="Wingdings" panose="05000000000000000000" pitchFamily="2" charset="2"/>
              <a:buChar char="Ø"/>
            </a:pPr>
            <a:r>
              <a:rPr lang="fr-FR" dirty="0"/>
              <a:t>accès au </a:t>
            </a:r>
            <a:r>
              <a:rPr lang="fr-FR" dirty="0" err="1"/>
              <a:t>CCFr</a:t>
            </a:r>
            <a:endParaRPr lang="fr-FR" dirty="0"/>
          </a:p>
          <a:p>
            <a:pPr marL="800100" lvl="1" algn="just">
              <a:buFont typeface="Wingdings" panose="05000000000000000000" pitchFamily="2" charset="2"/>
              <a:buChar char="Ø"/>
            </a:pPr>
            <a:r>
              <a:rPr lang="fr-FR" dirty="0"/>
              <a:t>accès au répertoire national des fonds</a:t>
            </a:r>
          </a:p>
          <a:p>
            <a:pPr marL="400050" algn="just"/>
            <a:endParaRPr lang="fr-FR" dirty="0"/>
          </a:p>
          <a:p>
            <a:pPr marL="400050" algn="just">
              <a:buClr>
                <a:schemeClr val="tx2">
                  <a:lumMod val="60000"/>
                  <a:lumOff val="40000"/>
                </a:schemeClr>
              </a:buClr>
            </a:pPr>
            <a:r>
              <a:rPr lang="fr-FR" dirty="0"/>
              <a:t>Sites hébergeant des normes diverses </a:t>
            </a:r>
          </a:p>
          <a:p>
            <a:pPr marL="800100" lvl="1" algn="just">
              <a:buFont typeface="Wingdings" panose="05000000000000000000" pitchFamily="2" charset="2"/>
              <a:buChar char="Ø"/>
            </a:pPr>
            <a:r>
              <a:rPr lang="fr-FR" dirty="0" err="1"/>
              <a:t>BnF</a:t>
            </a:r>
            <a:r>
              <a:rPr lang="fr-FR" dirty="0"/>
              <a:t> pour </a:t>
            </a:r>
            <a:r>
              <a:rPr lang="fr-FR" dirty="0" err="1"/>
              <a:t>DéMArch</a:t>
            </a:r>
            <a:endParaRPr lang="fr-FR" dirty="0"/>
          </a:p>
          <a:p>
            <a:pPr marL="800100" lvl="1" algn="just">
              <a:buFont typeface="Wingdings" panose="05000000000000000000" pitchFamily="2" charset="2"/>
              <a:buChar char="Ø"/>
            </a:pPr>
            <a:r>
              <a:rPr lang="fr-FR" dirty="0"/>
              <a:t>ICA pour ISAD(G)</a:t>
            </a:r>
          </a:p>
          <a:p>
            <a:pPr marL="800100" lvl="1" algn="just">
              <a:buFont typeface="Wingdings" panose="05000000000000000000" pitchFamily="2" charset="2"/>
              <a:buChar char="Ø"/>
            </a:pPr>
            <a:r>
              <a:rPr lang="fr-FR" dirty="0" err="1"/>
              <a:t>LoC</a:t>
            </a:r>
            <a:r>
              <a:rPr lang="fr-FR" dirty="0"/>
              <a:t> pour la DTD EAD 2</a:t>
            </a:r>
          </a:p>
          <a:p>
            <a:endParaRPr lang="fr-FR" dirty="0"/>
          </a:p>
        </p:txBody>
      </p:sp>
    </p:spTree>
    <p:extLst>
      <p:ext uri="{BB962C8B-B14F-4D97-AF65-F5344CB8AC3E}">
        <p14:creationId xmlns:p14="http://schemas.microsoft.com/office/powerpoint/2010/main" val="3711781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r>
              <a:rPr lang="fr-FR" sz="4000" b="1" cap="all" dirty="0">
                <a:solidFill>
                  <a:schemeClr val="accent6"/>
                </a:solidFill>
              </a:rPr>
              <a:t>plan</a:t>
            </a:r>
          </a:p>
        </p:txBody>
      </p:sp>
      <p:sp>
        <p:nvSpPr>
          <p:cNvPr id="16387" name="Espace réservé du contenu 2"/>
          <p:cNvSpPr>
            <a:spLocks noGrp="1"/>
          </p:cNvSpPr>
          <p:nvPr>
            <p:ph idx="1"/>
          </p:nvPr>
        </p:nvSpPr>
        <p:spPr>
          <a:xfrm>
            <a:off x="1952624" y="1556792"/>
            <a:ext cx="8535864" cy="4310608"/>
          </a:xfrm>
        </p:spPr>
        <p:txBody>
          <a:bodyPr/>
          <a:lstStyle/>
          <a:p>
            <a:pPr>
              <a:defRPr/>
            </a:pPr>
            <a:endParaRPr lang="fr-FR" dirty="0">
              <a:solidFill>
                <a:schemeClr val="bg2">
                  <a:lumMod val="25000"/>
                </a:schemeClr>
              </a:solidFill>
            </a:endParaRPr>
          </a:p>
          <a:p>
            <a:pPr>
              <a:defRPr/>
            </a:pPr>
            <a:r>
              <a:rPr lang="fr-FR" dirty="0" smtClean="0">
                <a:solidFill>
                  <a:schemeClr val="bg2">
                    <a:lumMod val="25000"/>
                  </a:schemeClr>
                </a:solidFill>
              </a:rPr>
              <a:t>Introduction et tour d’horizon du nouveau portail</a:t>
            </a:r>
          </a:p>
          <a:p>
            <a:pPr>
              <a:defRPr/>
            </a:pPr>
            <a:r>
              <a:rPr lang="fr-FR" dirty="0">
                <a:solidFill>
                  <a:schemeClr val="accent2">
                    <a:lumMod val="75000"/>
                  </a:schemeClr>
                </a:solidFill>
              </a:rPr>
              <a:t>Réorganisation et création de </a:t>
            </a:r>
            <a:r>
              <a:rPr lang="fr-FR" dirty="0" smtClean="0">
                <a:solidFill>
                  <a:schemeClr val="accent2">
                    <a:lumMod val="75000"/>
                  </a:schemeClr>
                </a:solidFill>
              </a:rPr>
              <a:t>contenus </a:t>
            </a:r>
          </a:p>
          <a:p>
            <a:pPr>
              <a:defRPr/>
            </a:pPr>
            <a:r>
              <a:rPr lang="fr-FR" dirty="0" smtClean="0">
                <a:solidFill>
                  <a:schemeClr val="accent4">
                    <a:lumMod val="75000"/>
                  </a:schemeClr>
                </a:solidFill>
                <a:latin typeface="+mj-lt"/>
                <a:ea typeface="+mj-ea"/>
                <a:cs typeface="+mj-cs"/>
              </a:rPr>
              <a:t>Liens entre les contenus et enrichissements à venir</a:t>
            </a:r>
            <a:endParaRPr lang="fr-FR" dirty="0">
              <a:solidFill>
                <a:schemeClr val="accent4">
                  <a:lumMod val="75000"/>
                </a:schemeClr>
              </a:solidFill>
              <a:latin typeface="+mj-lt"/>
              <a:ea typeface="+mj-ea"/>
              <a:cs typeface="+mj-cs"/>
            </a:endParaRPr>
          </a:p>
        </p:txBody>
      </p:sp>
    </p:spTree>
    <p:extLst>
      <p:ext uri="{BB962C8B-B14F-4D97-AF65-F5344CB8AC3E}">
        <p14:creationId xmlns:p14="http://schemas.microsoft.com/office/powerpoint/2010/main" val="2810240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9"/>
                                          </p:stCondLst>
                                        </p:cTn>
                                        <p:tgtEl>
                                          <p:spTgt spid="1638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9"/>
                                          </p:stCondLst>
                                        </p:cTn>
                                        <p:tgtEl>
                                          <p:spTgt spid="1638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tx2">
              <a:lumMod val="60000"/>
              <a:lumOff val="40000"/>
            </a:schemeClr>
          </a:solidFill>
        </p:spPr>
        <p:txBody>
          <a:bodyPr/>
          <a:lstStyle/>
          <a:p>
            <a:r>
              <a:rPr lang="fr-FR" dirty="0">
                <a:solidFill>
                  <a:schemeClr val="bg1"/>
                </a:solidFill>
              </a:rPr>
              <a:t>Plus de liens entre les contenus</a:t>
            </a:r>
          </a:p>
        </p:txBody>
      </p:sp>
      <p:sp>
        <p:nvSpPr>
          <p:cNvPr id="3" name="Espace réservé du contenu 2"/>
          <p:cNvSpPr>
            <a:spLocks noGrp="1"/>
          </p:cNvSpPr>
          <p:nvPr>
            <p:ph idx="1"/>
          </p:nvPr>
        </p:nvSpPr>
        <p:spPr/>
        <p:txBody>
          <a:bodyPr>
            <a:normAutofit fontScale="92500"/>
          </a:bodyPr>
          <a:lstStyle/>
          <a:p>
            <a:pPr>
              <a:buClr>
                <a:schemeClr val="tx2">
                  <a:lumMod val="60000"/>
                  <a:lumOff val="40000"/>
                </a:schemeClr>
              </a:buClr>
            </a:pPr>
            <a:r>
              <a:rPr lang="fr-FR" dirty="0"/>
              <a:t>Liens entre les manuels lorsque sujets similaires ou ouvrant sur d’autres</a:t>
            </a:r>
          </a:p>
          <a:p>
            <a:pPr marL="457200" lvl="1" indent="0">
              <a:buNone/>
            </a:pPr>
            <a:r>
              <a:rPr lang="fr-FR" dirty="0"/>
              <a:t>	</a:t>
            </a:r>
          </a:p>
          <a:p>
            <a:pPr marL="457200" lvl="1" indent="0" algn="just">
              <a:buNone/>
            </a:pPr>
            <a:r>
              <a:rPr lang="fr-FR" dirty="0"/>
              <a:t>Fonction Recherche dans les manuels : permet aussi de visualiser les pages d’autres manuels liées pour une recherche donnée</a:t>
            </a:r>
          </a:p>
          <a:p>
            <a:pPr marL="457200" lvl="1" indent="0" algn="just">
              <a:buNone/>
            </a:pPr>
            <a:r>
              <a:rPr lang="fr-FR" dirty="0"/>
              <a:t>Exemple : pour une recherche « export » dans le manuel outil, les pages liées du manuel correspondant sont également visibles en résultats</a:t>
            </a:r>
          </a:p>
          <a:p>
            <a:endParaRPr lang="fr-FR" dirty="0"/>
          </a:p>
          <a:p>
            <a:pPr>
              <a:buClr>
                <a:schemeClr val="tx2">
                  <a:lumMod val="60000"/>
                  <a:lumOff val="40000"/>
                </a:schemeClr>
              </a:buClr>
            </a:pPr>
            <a:r>
              <a:rPr lang="fr-FR" dirty="0"/>
              <a:t>Liens des mémos vers les manuels pour approfondir un sujet</a:t>
            </a:r>
          </a:p>
          <a:p>
            <a:endParaRPr lang="fr-FR" dirty="0"/>
          </a:p>
        </p:txBody>
      </p:sp>
    </p:spTree>
    <p:extLst>
      <p:ext uri="{BB962C8B-B14F-4D97-AF65-F5344CB8AC3E}">
        <p14:creationId xmlns:p14="http://schemas.microsoft.com/office/powerpoint/2010/main" val="40994351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tx2">
              <a:lumMod val="60000"/>
              <a:lumOff val="40000"/>
            </a:schemeClr>
          </a:solidFill>
        </p:spPr>
        <p:txBody>
          <a:bodyPr/>
          <a:lstStyle/>
          <a:p>
            <a:r>
              <a:rPr lang="fr-FR" dirty="0">
                <a:solidFill>
                  <a:schemeClr val="bg1"/>
                </a:solidFill>
              </a:rPr>
              <a:t>Des accès multiples</a:t>
            </a:r>
          </a:p>
        </p:txBody>
      </p:sp>
      <p:sp>
        <p:nvSpPr>
          <p:cNvPr id="3" name="Espace réservé du contenu 2"/>
          <p:cNvSpPr>
            <a:spLocks noGrp="1"/>
          </p:cNvSpPr>
          <p:nvPr>
            <p:ph idx="1"/>
          </p:nvPr>
        </p:nvSpPr>
        <p:spPr/>
        <p:txBody>
          <a:bodyPr>
            <a:normAutofit fontScale="92500" lnSpcReduction="20000"/>
          </a:bodyPr>
          <a:lstStyle/>
          <a:p>
            <a:pPr algn="just">
              <a:buClr>
                <a:schemeClr val="tx2">
                  <a:lumMod val="60000"/>
                  <a:lumOff val="40000"/>
                </a:schemeClr>
              </a:buClr>
            </a:pPr>
            <a:r>
              <a:rPr lang="fr-FR" dirty="0"/>
              <a:t>En plus des accès depuis les pages du portail de la documentation Calames, des accès sont possibles depuis :</a:t>
            </a:r>
          </a:p>
          <a:p>
            <a:pPr lvl="1" algn="just">
              <a:buFont typeface="Wingdings" panose="05000000000000000000" pitchFamily="2" charset="2"/>
              <a:buChar char="Ø"/>
            </a:pPr>
            <a:r>
              <a:rPr lang="fr-FR" dirty="0"/>
              <a:t>L’interface publique de Calames vers l’aide en ligne du catalogue</a:t>
            </a:r>
          </a:p>
          <a:p>
            <a:pPr lvl="2" algn="just">
              <a:buFont typeface="Wingdings" panose="05000000000000000000" pitchFamily="2" charset="2"/>
              <a:buChar char="Ø"/>
            </a:pPr>
            <a:r>
              <a:rPr lang="fr-FR" dirty="0"/>
              <a:t>Quelles améliorations seraient utiles selon vous ?</a:t>
            </a:r>
          </a:p>
          <a:p>
            <a:pPr lvl="1" algn="just">
              <a:buFont typeface="Wingdings" panose="05000000000000000000" pitchFamily="2" charset="2"/>
              <a:buChar char="Ø"/>
            </a:pPr>
            <a:r>
              <a:rPr lang="fr-FR" dirty="0"/>
              <a:t>L’interface de catalogage vers :</a:t>
            </a:r>
          </a:p>
          <a:p>
            <a:pPr lvl="2" algn="just">
              <a:buFont typeface="Wingdings" panose="05000000000000000000" pitchFamily="2" charset="2"/>
              <a:buChar char="Ø"/>
            </a:pPr>
            <a:r>
              <a:rPr lang="fr-FR" dirty="0"/>
              <a:t>Le manuel outil</a:t>
            </a:r>
          </a:p>
          <a:p>
            <a:pPr lvl="2" algn="just">
              <a:buFont typeface="Wingdings" panose="05000000000000000000" pitchFamily="2" charset="2"/>
              <a:buChar char="Ø"/>
            </a:pPr>
            <a:r>
              <a:rPr lang="fr-FR" dirty="0"/>
              <a:t>Le manuel du correspondant</a:t>
            </a:r>
          </a:p>
          <a:p>
            <a:pPr lvl="2" algn="just">
              <a:buFont typeface="Wingdings" panose="05000000000000000000" pitchFamily="2" charset="2"/>
              <a:buChar char="Ø"/>
            </a:pPr>
            <a:r>
              <a:rPr lang="fr-FR" dirty="0"/>
              <a:t>Le portail de la documentation</a:t>
            </a:r>
          </a:p>
          <a:p>
            <a:pPr lvl="2" algn="just">
              <a:buFont typeface="Wingdings" panose="05000000000000000000" pitchFamily="2" charset="2"/>
              <a:buChar char="Ø"/>
            </a:pPr>
            <a:r>
              <a:rPr lang="fr-FR" dirty="0"/>
              <a:t>Le manuel de catalogage Calames</a:t>
            </a:r>
          </a:p>
          <a:p>
            <a:pPr lvl="2" algn="just">
              <a:buFont typeface="Wingdings" panose="05000000000000000000" pitchFamily="2" charset="2"/>
              <a:buChar char="Ø"/>
            </a:pPr>
            <a:endParaRPr lang="fr-FR" dirty="0"/>
          </a:p>
          <a:p>
            <a:pPr lvl="1" algn="just">
              <a:buFont typeface="Wingdings" panose="05000000000000000000" pitchFamily="2" charset="2"/>
              <a:buChar char="Ø"/>
            </a:pPr>
            <a:r>
              <a:rPr lang="fr-FR" dirty="0"/>
              <a:t>Le site abes.fr vers :</a:t>
            </a:r>
          </a:p>
          <a:p>
            <a:pPr lvl="2" algn="just">
              <a:buFont typeface="Wingdings" panose="05000000000000000000" pitchFamily="2" charset="2"/>
              <a:buChar char="Ø"/>
            </a:pPr>
            <a:r>
              <a:rPr lang="fr-FR" dirty="0"/>
              <a:t>Les différents manuels (prochainement le manuel correspondant)</a:t>
            </a:r>
          </a:p>
          <a:p>
            <a:endParaRPr lang="fr-FR" dirty="0"/>
          </a:p>
        </p:txBody>
      </p:sp>
    </p:spTree>
    <p:extLst>
      <p:ext uri="{BB962C8B-B14F-4D97-AF65-F5344CB8AC3E}">
        <p14:creationId xmlns:p14="http://schemas.microsoft.com/office/powerpoint/2010/main" val="36340304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tx2">
              <a:lumMod val="60000"/>
              <a:lumOff val="40000"/>
            </a:schemeClr>
          </a:solidFill>
        </p:spPr>
        <p:txBody>
          <a:bodyPr/>
          <a:lstStyle/>
          <a:p>
            <a:r>
              <a:rPr lang="fr-FR" dirty="0">
                <a:solidFill>
                  <a:schemeClr val="bg1"/>
                </a:solidFill>
              </a:rPr>
              <a:t>Attention : changements d’url</a:t>
            </a:r>
          </a:p>
        </p:txBody>
      </p:sp>
      <p:sp>
        <p:nvSpPr>
          <p:cNvPr id="3" name="Espace réservé du contenu 2"/>
          <p:cNvSpPr>
            <a:spLocks noGrp="1"/>
          </p:cNvSpPr>
          <p:nvPr>
            <p:ph idx="1"/>
          </p:nvPr>
        </p:nvSpPr>
        <p:spPr/>
        <p:txBody>
          <a:bodyPr>
            <a:normAutofit fontScale="92500" lnSpcReduction="20000"/>
          </a:bodyPr>
          <a:lstStyle/>
          <a:p>
            <a:pPr algn="just">
              <a:buClr>
                <a:schemeClr val="tx2">
                  <a:lumMod val="60000"/>
                  <a:lumOff val="40000"/>
                </a:schemeClr>
              </a:buClr>
            </a:pPr>
            <a:r>
              <a:rPr lang="fr-FR" dirty="0"/>
              <a:t>Si vous êtes habitué à vous rendre directement sur une page qui vous intéresse :</a:t>
            </a:r>
          </a:p>
          <a:p>
            <a:pPr marL="0" indent="0" algn="just">
              <a:buNone/>
            </a:pPr>
            <a:r>
              <a:rPr lang="fr-FR" dirty="0"/>
              <a:t>	La réorganisation du serveur, puis la republication des manuels de documentation a provoqué un changement d’url de toutes les pages des manuels</a:t>
            </a:r>
          </a:p>
          <a:p>
            <a:pPr marL="0" indent="0" algn="just">
              <a:buNone/>
            </a:pPr>
            <a:endParaRPr lang="fr-FR" dirty="0"/>
          </a:p>
          <a:p>
            <a:pPr marL="0" indent="0" algn="just">
              <a:buNone/>
            </a:pPr>
            <a:r>
              <a:rPr lang="fr-FR" dirty="0"/>
              <a:t>	Notez bien les nouvelles url qui commencent toutes par </a:t>
            </a:r>
            <a:r>
              <a:rPr lang="fr-FR" dirty="0">
                <a:hlinkClick r:id="rId2"/>
              </a:rPr>
              <a:t>http://documentation.abes.fr/aidecalames/</a:t>
            </a:r>
            <a:endParaRPr lang="fr-FR" dirty="0"/>
          </a:p>
          <a:p>
            <a:pPr marL="0" indent="0" algn="just">
              <a:buNone/>
            </a:pPr>
            <a:endParaRPr lang="fr-FR" dirty="0"/>
          </a:p>
          <a:p>
            <a:pPr marL="0" indent="0" algn="just">
              <a:buNone/>
            </a:pPr>
            <a:r>
              <a:rPr lang="fr-FR" dirty="0"/>
              <a:t>	Les redirections ne fonctionneront plus prochainement !</a:t>
            </a:r>
          </a:p>
          <a:p>
            <a:endParaRPr lang="fr-FR" dirty="0"/>
          </a:p>
        </p:txBody>
      </p:sp>
      <p:sp>
        <p:nvSpPr>
          <p:cNvPr id="4" name="Flèche droite 3"/>
          <p:cNvSpPr/>
          <p:nvPr/>
        </p:nvSpPr>
        <p:spPr>
          <a:xfrm>
            <a:off x="1055440" y="2420888"/>
            <a:ext cx="481263" cy="346509"/>
          </a:xfrm>
          <a:prstGeom prst="rightArrow">
            <a:avLst/>
          </a:prstGeom>
          <a:solidFill>
            <a:schemeClr val="tx2">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5" name="Bouton d'action : Informations 4">
            <a:hlinkClick r:id="" action="ppaction://noaction" highlightClick="1"/>
          </p:cNvPr>
          <p:cNvSpPr/>
          <p:nvPr/>
        </p:nvSpPr>
        <p:spPr>
          <a:xfrm>
            <a:off x="1055440" y="4090645"/>
            <a:ext cx="471638" cy="356135"/>
          </a:xfrm>
          <a:prstGeom prst="actionButtonInformation">
            <a:avLst/>
          </a:prstGeom>
          <a:solidFill>
            <a:schemeClr val="bg1"/>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6" name="Interdiction 5"/>
          <p:cNvSpPr/>
          <p:nvPr/>
        </p:nvSpPr>
        <p:spPr>
          <a:xfrm>
            <a:off x="1170944" y="5384925"/>
            <a:ext cx="356134" cy="385011"/>
          </a:xfrm>
          <a:prstGeom prst="noSmoking">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a:solidFill>
                <a:schemeClr val="tx1"/>
              </a:solidFill>
            </a:endParaRPr>
          </a:p>
        </p:txBody>
      </p:sp>
    </p:spTree>
    <p:extLst>
      <p:ext uri="{BB962C8B-B14F-4D97-AF65-F5344CB8AC3E}">
        <p14:creationId xmlns:p14="http://schemas.microsoft.com/office/powerpoint/2010/main" val="17343227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tx2">
              <a:lumMod val="60000"/>
              <a:lumOff val="40000"/>
            </a:schemeClr>
          </a:solidFill>
        </p:spPr>
        <p:txBody>
          <a:bodyPr/>
          <a:lstStyle/>
          <a:p>
            <a:r>
              <a:rPr lang="fr-FR" dirty="0">
                <a:solidFill>
                  <a:schemeClr val="bg1"/>
                </a:solidFill>
              </a:rPr>
              <a:t>Des enrichissements réguliers</a:t>
            </a:r>
          </a:p>
        </p:txBody>
      </p:sp>
      <p:sp>
        <p:nvSpPr>
          <p:cNvPr id="3" name="Espace réservé du contenu 2"/>
          <p:cNvSpPr>
            <a:spLocks noGrp="1"/>
          </p:cNvSpPr>
          <p:nvPr>
            <p:ph idx="1"/>
          </p:nvPr>
        </p:nvSpPr>
        <p:spPr/>
        <p:txBody>
          <a:bodyPr>
            <a:normAutofit fontScale="70000" lnSpcReduction="20000"/>
          </a:bodyPr>
          <a:lstStyle/>
          <a:p>
            <a:pPr>
              <a:buClr>
                <a:schemeClr val="tx2">
                  <a:lumMod val="60000"/>
                  <a:lumOff val="40000"/>
                </a:schemeClr>
              </a:buClr>
            </a:pPr>
            <a:r>
              <a:rPr lang="fr-FR" dirty="0"/>
              <a:t>A venir, dans la documentation Calames…</a:t>
            </a:r>
          </a:p>
          <a:p>
            <a:pPr lvl="1" algn="just">
              <a:buFont typeface="Wingdings" panose="05000000000000000000" pitchFamily="2" charset="2"/>
              <a:buChar char="Ø"/>
            </a:pPr>
            <a:r>
              <a:rPr lang="fr-FR" dirty="0"/>
              <a:t>Le plan projeté du manuel correspondant sera publié au fur et à mesure (18 chapitres prévus à terme)</a:t>
            </a:r>
          </a:p>
          <a:p>
            <a:pPr lvl="1" algn="just">
              <a:buFont typeface="Wingdings" panose="05000000000000000000" pitchFamily="2" charset="2"/>
              <a:buChar char="Ø"/>
            </a:pPr>
            <a:r>
              <a:rPr lang="fr-FR" dirty="0"/>
              <a:t>Des contenus centrés sur certains problèmes et leur résolution, notamment les problèmes de publication et </a:t>
            </a:r>
            <a:r>
              <a:rPr lang="fr-FR" dirty="0" err="1"/>
              <a:t>dépublication</a:t>
            </a:r>
            <a:endParaRPr lang="fr-FR" dirty="0"/>
          </a:p>
          <a:p>
            <a:pPr lvl="1" algn="just">
              <a:buFont typeface="Wingdings" panose="05000000000000000000" pitchFamily="2" charset="2"/>
              <a:buChar char="Ø"/>
            </a:pPr>
            <a:r>
              <a:rPr lang="fr-FR" dirty="0"/>
              <a:t>Un glossaire des termes techniques</a:t>
            </a:r>
          </a:p>
          <a:p>
            <a:pPr marL="57150" indent="0" algn="just">
              <a:buNone/>
            </a:pPr>
            <a:endParaRPr lang="fr-FR" dirty="0"/>
          </a:p>
          <a:p>
            <a:pPr marL="514350" indent="-457200" algn="just">
              <a:buClr>
                <a:schemeClr val="tx2">
                  <a:lumMod val="60000"/>
                  <a:lumOff val="40000"/>
                </a:schemeClr>
              </a:buClr>
            </a:pPr>
            <a:r>
              <a:rPr lang="fr-FR" dirty="0"/>
              <a:t>+ deux chantiers d’ampleur à mener</a:t>
            </a:r>
          </a:p>
          <a:p>
            <a:pPr marL="800100" lvl="1" algn="just">
              <a:buFont typeface="Wingdings" panose="05000000000000000000" pitchFamily="2" charset="2"/>
              <a:buChar char="Ø"/>
            </a:pPr>
            <a:r>
              <a:rPr lang="fr-FR" dirty="0"/>
              <a:t>La mise à jour de la documentation au fur et à mesure des développements informatiques dans Calames</a:t>
            </a:r>
          </a:p>
          <a:p>
            <a:pPr marL="800100" lvl="1" algn="just">
              <a:buFont typeface="Wingdings" panose="05000000000000000000" pitchFamily="2" charset="2"/>
              <a:buChar char="Ø"/>
            </a:pPr>
            <a:r>
              <a:rPr lang="fr-FR" dirty="0"/>
              <a:t>La publication d’une nouvelle version du Guide des Bonnes Pratiques EAD par le GT EAD(B) qui provoquera des changements dans le manuel de catalogage Calames</a:t>
            </a:r>
          </a:p>
          <a:p>
            <a:pPr marL="800100" lvl="1" algn="just">
              <a:buFont typeface="Wingdings" panose="05000000000000000000" pitchFamily="2" charset="2"/>
              <a:buChar char="Ø"/>
            </a:pPr>
            <a:endParaRPr lang="fr-FR" dirty="0"/>
          </a:p>
          <a:p>
            <a:pPr marL="514350" indent="-457200" algn="just">
              <a:buClr>
                <a:schemeClr val="tx2">
                  <a:lumMod val="60000"/>
                  <a:lumOff val="40000"/>
                </a:schemeClr>
              </a:buClr>
            </a:pPr>
            <a:r>
              <a:rPr lang="fr-FR" dirty="0"/>
              <a:t>Ces nouveaux contenus seront mis en ligne progressivement courant 2022 et début 2023</a:t>
            </a:r>
          </a:p>
          <a:p>
            <a:endParaRPr lang="fr-FR" dirty="0"/>
          </a:p>
        </p:txBody>
      </p:sp>
    </p:spTree>
    <p:extLst>
      <p:ext uri="{BB962C8B-B14F-4D97-AF65-F5344CB8AC3E}">
        <p14:creationId xmlns:p14="http://schemas.microsoft.com/office/powerpoint/2010/main" val="39231117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Récapitulatif</a:t>
            </a:r>
            <a:endParaRPr lang="fr-FR" dirty="0"/>
          </a:p>
        </p:txBody>
      </p:sp>
      <p:sp>
        <p:nvSpPr>
          <p:cNvPr id="3" name="Espace réservé du contenu 2"/>
          <p:cNvSpPr>
            <a:spLocks noGrp="1"/>
          </p:cNvSpPr>
          <p:nvPr>
            <p:ph idx="1"/>
          </p:nvPr>
        </p:nvSpPr>
        <p:spPr/>
        <p:txBody>
          <a:bodyPr/>
          <a:lstStyle/>
          <a:p>
            <a:pPr algn="just">
              <a:buClr>
                <a:schemeClr val="tx2">
                  <a:lumMod val="60000"/>
                  <a:lumOff val="40000"/>
                </a:schemeClr>
              </a:buClr>
            </a:pPr>
            <a:r>
              <a:rPr lang="fr-FR" dirty="0" smtClean="0"/>
              <a:t>Le </a:t>
            </a:r>
            <a:r>
              <a:rPr lang="fr-FR" dirty="0" smtClean="0">
                <a:hlinkClick r:id="rId2"/>
              </a:rPr>
              <a:t>portail de la documentation Calames</a:t>
            </a:r>
            <a:r>
              <a:rPr lang="fr-FR" dirty="0" smtClean="0"/>
              <a:t> permet de mieux accéder à l’information dont vous avez besoin</a:t>
            </a:r>
          </a:p>
          <a:p>
            <a:pPr algn="just">
              <a:buClr>
                <a:schemeClr val="tx2">
                  <a:lumMod val="60000"/>
                  <a:lumOff val="40000"/>
                </a:schemeClr>
              </a:buClr>
            </a:pPr>
            <a:endParaRPr lang="fr-FR" dirty="0"/>
          </a:p>
          <a:p>
            <a:pPr algn="just">
              <a:buClr>
                <a:schemeClr val="tx2">
                  <a:lumMod val="60000"/>
                  <a:lumOff val="40000"/>
                </a:schemeClr>
              </a:buClr>
            </a:pPr>
            <a:r>
              <a:rPr lang="fr-FR" dirty="0" smtClean="0"/>
              <a:t>Beaucoup de contenus ont été repensés et des manuels créés pour plus de clarté (</a:t>
            </a:r>
            <a:r>
              <a:rPr lang="fr-FR" smtClean="0"/>
              <a:t>chapitres réorganisés, captures </a:t>
            </a:r>
            <a:r>
              <a:rPr lang="fr-FR" dirty="0" smtClean="0"/>
              <a:t>d’écran, étapes de procédures, schémas,…)</a:t>
            </a:r>
          </a:p>
          <a:p>
            <a:pPr algn="just">
              <a:buClr>
                <a:schemeClr val="tx2">
                  <a:lumMod val="60000"/>
                  <a:lumOff val="40000"/>
                </a:schemeClr>
              </a:buClr>
            </a:pPr>
            <a:endParaRPr lang="fr-FR" dirty="0"/>
          </a:p>
          <a:p>
            <a:pPr algn="just">
              <a:buClr>
                <a:schemeClr val="tx2">
                  <a:lumMod val="60000"/>
                  <a:lumOff val="40000"/>
                </a:schemeClr>
              </a:buClr>
            </a:pPr>
            <a:r>
              <a:rPr lang="fr-FR" dirty="0" smtClean="0"/>
              <a:t>Des enrichissements sont à venir d’ici à début 2023</a:t>
            </a:r>
            <a:endParaRPr lang="fr-FR" dirty="0"/>
          </a:p>
          <a:p>
            <a:endParaRPr lang="fr-FR" dirty="0"/>
          </a:p>
        </p:txBody>
      </p:sp>
    </p:spTree>
    <p:extLst>
      <p:ext uri="{BB962C8B-B14F-4D97-AF65-F5344CB8AC3E}">
        <p14:creationId xmlns:p14="http://schemas.microsoft.com/office/powerpoint/2010/main" val="69372305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r>
              <a:rPr lang="fr-FR" dirty="0" smtClean="0">
                <a:solidFill>
                  <a:schemeClr val="tx1">
                    <a:lumMod val="85000"/>
                    <a:lumOff val="15000"/>
                  </a:schemeClr>
                </a:solidFill>
              </a:rPr>
              <a:t>Des questions ?</a:t>
            </a:r>
            <a:endParaRPr lang="fr-FR" dirty="0">
              <a:solidFill>
                <a:schemeClr val="tx1">
                  <a:lumMod val="85000"/>
                  <a:lumOff val="15000"/>
                </a:schemeClr>
              </a:solidFill>
            </a:endParaRPr>
          </a:p>
        </p:txBody>
      </p:sp>
    </p:spTree>
    <p:extLst>
      <p:ext uri="{BB962C8B-B14F-4D97-AF65-F5344CB8AC3E}">
        <p14:creationId xmlns:p14="http://schemas.microsoft.com/office/powerpoint/2010/main" val="5659810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defRPr/>
            </a:pPr>
            <a:r>
              <a:rPr lang="fr-FR" dirty="0">
                <a:solidFill>
                  <a:schemeClr val="bg2">
                    <a:lumMod val="25000"/>
                  </a:schemeClr>
                </a:solidFill>
              </a:rPr>
              <a:t>Introduction et tour d’horizon du nouveau </a:t>
            </a:r>
            <a:r>
              <a:rPr lang="fr-FR" dirty="0" smtClean="0">
                <a:solidFill>
                  <a:schemeClr val="bg2">
                    <a:lumMod val="25000"/>
                  </a:schemeClr>
                </a:solidFill>
              </a:rPr>
              <a:t>portail</a:t>
            </a:r>
            <a:endParaRPr lang="fr-FR" dirty="0">
              <a:solidFill>
                <a:schemeClr val="bg2">
                  <a:lumMod val="25000"/>
                </a:schemeClr>
              </a:solidFill>
            </a:endParaRPr>
          </a:p>
        </p:txBody>
      </p:sp>
    </p:spTree>
    <p:extLst>
      <p:ext uri="{BB962C8B-B14F-4D97-AF65-F5344CB8AC3E}">
        <p14:creationId xmlns:p14="http://schemas.microsoft.com/office/powerpoint/2010/main" val="11001790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tx2">
              <a:lumMod val="60000"/>
              <a:lumOff val="40000"/>
            </a:schemeClr>
          </a:solidFill>
        </p:spPr>
        <p:txBody>
          <a:bodyPr>
            <a:normAutofit/>
          </a:bodyPr>
          <a:lstStyle/>
          <a:p>
            <a:r>
              <a:rPr lang="fr-FR" dirty="0">
                <a:solidFill>
                  <a:schemeClr val="bg1"/>
                </a:solidFill>
              </a:rPr>
              <a:t>Introduction : objectifs du projet</a:t>
            </a:r>
            <a:endParaRPr lang="fr-FR" dirty="0"/>
          </a:p>
        </p:txBody>
      </p:sp>
      <p:sp>
        <p:nvSpPr>
          <p:cNvPr id="3" name="Espace réservé du contenu 2"/>
          <p:cNvSpPr>
            <a:spLocks noGrp="1"/>
          </p:cNvSpPr>
          <p:nvPr>
            <p:ph idx="1"/>
          </p:nvPr>
        </p:nvSpPr>
        <p:spPr>
          <a:xfrm>
            <a:off x="1991544" y="1700809"/>
            <a:ext cx="8229600" cy="4525963"/>
          </a:xfrm>
        </p:spPr>
        <p:txBody>
          <a:bodyPr>
            <a:normAutofit fontScale="62500" lnSpcReduction="20000"/>
          </a:bodyPr>
          <a:lstStyle/>
          <a:p>
            <a:pPr lvl="0" algn="just">
              <a:buClr>
                <a:schemeClr val="tx2">
                  <a:lumMod val="60000"/>
                  <a:lumOff val="40000"/>
                </a:schemeClr>
              </a:buClr>
              <a:buSzPct val="120000"/>
            </a:pPr>
            <a:r>
              <a:rPr lang="fr-FR" dirty="0"/>
              <a:t>Compléter la documentation existante en se basant sur les demandes d’assistance les plus fréquentes des établissements du réseau, ainsi que sur les angles morts (procédures manquantes ou évolutions récentes de l’application)</a:t>
            </a:r>
          </a:p>
          <a:p>
            <a:pPr lvl="0">
              <a:buClr>
                <a:schemeClr val="tx2">
                  <a:lumMod val="60000"/>
                  <a:lumOff val="40000"/>
                </a:schemeClr>
              </a:buClr>
              <a:buSzPct val="120000"/>
            </a:pPr>
            <a:endParaRPr lang="fr-FR" dirty="0"/>
          </a:p>
          <a:p>
            <a:pPr lvl="0" algn="just">
              <a:buClr>
                <a:schemeClr val="tx2">
                  <a:lumMod val="60000"/>
                  <a:lumOff val="40000"/>
                </a:schemeClr>
              </a:buClr>
              <a:buSzPct val="120000"/>
            </a:pPr>
            <a:r>
              <a:rPr lang="fr-FR" dirty="0"/>
              <a:t>Clarifier les accès à la documentation Calames en ligne : structurer les manuels de documentation de manière plus claire, rédiger des mémos centralisant l’information sur certaines questions. Permettre plus de liens et de rebonds d’un manuel ou d’un contenu à l’autre et des accès par thématique dans les pages du portail dédiées et non plus par type de plateforme (manuel de documentation, Moodle ou autres)</a:t>
            </a:r>
          </a:p>
          <a:p>
            <a:pPr lvl="0">
              <a:buClr>
                <a:schemeClr val="tx2">
                  <a:lumMod val="60000"/>
                  <a:lumOff val="40000"/>
                </a:schemeClr>
              </a:buClr>
              <a:buSzPct val="120000"/>
            </a:pPr>
            <a:endParaRPr lang="fr-FR" dirty="0"/>
          </a:p>
          <a:p>
            <a:pPr lvl="0" algn="just">
              <a:buClr>
                <a:schemeClr val="tx2">
                  <a:lumMod val="60000"/>
                  <a:lumOff val="40000"/>
                </a:schemeClr>
              </a:buClr>
              <a:buSzPct val="120000"/>
            </a:pPr>
            <a:r>
              <a:rPr lang="fr-FR" dirty="0"/>
              <a:t>Uniformiser avec les portails déjà existants pour les autres applications de l’</a:t>
            </a:r>
            <a:r>
              <a:rPr lang="fr-FR" dirty="0" err="1"/>
              <a:t>Abes</a:t>
            </a:r>
            <a:r>
              <a:rPr lang="fr-FR" dirty="0"/>
              <a:t> (</a:t>
            </a:r>
            <a:r>
              <a:rPr lang="fr-FR" dirty="0">
                <a:hlinkClick r:id="rId2"/>
              </a:rPr>
              <a:t>GM</a:t>
            </a:r>
            <a:r>
              <a:rPr lang="fr-FR" dirty="0"/>
              <a:t> pour le </a:t>
            </a:r>
            <a:r>
              <a:rPr lang="fr-FR" dirty="0" err="1"/>
              <a:t>Sudoc</a:t>
            </a:r>
            <a:r>
              <a:rPr lang="fr-FR" dirty="0"/>
              <a:t> et </a:t>
            </a:r>
            <a:r>
              <a:rPr lang="fr-FR" dirty="0">
                <a:hlinkClick r:id="rId3"/>
              </a:rPr>
              <a:t>thèses</a:t>
            </a:r>
            <a:r>
              <a:rPr lang="fr-FR" dirty="0"/>
              <a:t>) en créant notamment des accès par rôle (correspondant, catalogueur et informaticien)</a:t>
            </a:r>
          </a:p>
          <a:p>
            <a:pPr marL="0" indent="0">
              <a:buClr>
                <a:schemeClr val="tx2">
                  <a:lumMod val="60000"/>
                  <a:lumOff val="40000"/>
                </a:schemeClr>
              </a:buClr>
              <a:buNone/>
            </a:pPr>
            <a:endParaRPr lang="fr-FR" dirty="0"/>
          </a:p>
        </p:txBody>
      </p:sp>
    </p:spTree>
    <p:extLst>
      <p:ext uri="{BB962C8B-B14F-4D97-AF65-F5344CB8AC3E}">
        <p14:creationId xmlns:p14="http://schemas.microsoft.com/office/powerpoint/2010/main" val="23041002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tx2">
              <a:lumMod val="60000"/>
              <a:lumOff val="40000"/>
            </a:schemeClr>
          </a:solidFill>
        </p:spPr>
        <p:txBody>
          <a:bodyPr/>
          <a:lstStyle/>
          <a:p>
            <a:r>
              <a:rPr lang="fr-FR" dirty="0">
                <a:solidFill>
                  <a:schemeClr val="bg1"/>
                </a:solidFill>
              </a:rPr>
              <a:t>La page existante avant le projet</a:t>
            </a:r>
          </a:p>
        </p:txBody>
      </p:sp>
      <p:pic>
        <p:nvPicPr>
          <p:cNvPr id="4" name="Espace réservé du contenu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91544" y="1628800"/>
            <a:ext cx="6912768" cy="4349080"/>
          </a:xfrm>
        </p:spPr>
      </p:pic>
      <p:sp>
        <p:nvSpPr>
          <p:cNvPr id="5" name="ZoneTexte 4"/>
          <p:cNvSpPr txBox="1"/>
          <p:nvPr/>
        </p:nvSpPr>
        <p:spPr>
          <a:xfrm>
            <a:off x="8936222" y="1844824"/>
            <a:ext cx="2264228" cy="646331"/>
          </a:xfrm>
          <a:prstGeom prst="rect">
            <a:avLst/>
          </a:prstGeom>
          <a:noFill/>
        </p:spPr>
        <p:txBody>
          <a:bodyPr wrap="square" rtlCol="0">
            <a:spAutoFit/>
          </a:bodyPr>
          <a:lstStyle/>
          <a:p>
            <a:r>
              <a:rPr lang="fr-FR" dirty="0" smtClean="0"/>
              <a:t>Capture d’écran au 02/03/2021</a:t>
            </a:r>
            <a:endParaRPr lang="fr-FR" dirty="0"/>
          </a:p>
        </p:txBody>
      </p:sp>
    </p:spTree>
    <p:extLst>
      <p:ext uri="{BB962C8B-B14F-4D97-AF65-F5344CB8AC3E}">
        <p14:creationId xmlns:p14="http://schemas.microsoft.com/office/powerpoint/2010/main" val="2522079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tx2">
              <a:lumMod val="60000"/>
              <a:lumOff val="40000"/>
            </a:schemeClr>
          </a:solidFill>
        </p:spPr>
        <p:txBody>
          <a:bodyPr/>
          <a:lstStyle/>
          <a:p>
            <a:r>
              <a:rPr lang="fr-FR" dirty="0">
                <a:solidFill>
                  <a:schemeClr val="bg1"/>
                </a:solidFill>
              </a:rPr>
              <a:t>Le portail actuel – Calames pro</a:t>
            </a:r>
          </a:p>
        </p:txBody>
      </p:sp>
      <p:sp>
        <p:nvSpPr>
          <p:cNvPr id="3" name="Espace réservé du contenu 2"/>
          <p:cNvSpPr>
            <a:spLocks noGrp="1"/>
          </p:cNvSpPr>
          <p:nvPr>
            <p:ph idx="1"/>
          </p:nvPr>
        </p:nvSpPr>
        <p:spPr/>
        <p:txBody>
          <a:bodyPr>
            <a:normAutofit fontScale="92500" lnSpcReduction="10000"/>
          </a:bodyPr>
          <a:lstStyle/>
          <a:p>
            <a:pPr algn="just">
              <a:buClr>
                <a:schemeClr val="tx2">
                  <a:lumMod val="60000"/>
                  <a:lumOff val="40000"/>
                </a:schemeClr>
              </a:buClr>
            </a:pPr>
            <a:r>
              <a:rPr lang="fr-FR" dirty="0"/>
              <a:t>Page d’accueil : la documentation professionnelle de base pour les collègues du réseau</a:t>
            </a:r>
          </a:p>
          <a:p>
            <a:pPr lvl="1" algn="just">
              <a:buFont typeface="Wingdings" panose="05000000000000000000" pitchFamily="2" charset="2"/>
              <a:buChar char="Ø"/>
            </a:pPr>
            <a:r>
              <a:rPr lang="fr-FR" dirty="0"/>
              <a:t>Les fonctionnalités de base de l’interface de catalogage</a:t>
            </a:r>
          </a:p>
          <a:p>
            <a:pPr lvl="1" algn="just">
              <a:buFont typeface="Wingdings" panose="05000000000000000000" pitchFamily="2" charset="2"/>
              <a:buChar char="Ø"/>
            </a:pPr>
            <a:r>
              <a:rPr lang="fr-FR" dirty="0"/>
              <a:t>Les connaissances et références de base pour le catalogage EAD dans Calames</a:t>
            </a:r>
          </a:p>
          <a:p>
            <a:pPr lvl="1" algn="just">
              <a:buFont typeface="Wingdings" panose="05000000000000000000" pitchFamily="2" charset="2"/>
              <a:buChar char="Ø"/>
            </a:pPr>
            <a:r>
              <a:rPr lang="fr-FR" dirty="0"/>
              <a:t>Les référentiels et identifiants utilisés dans Calames</a:t>
            </a:r>
          </a:p>
          <a:p>
            <a:pPr lvl="1" algn="just">
              <a:buFont typeface="Wingdings" panose="05000000000000000000" pitchFamily="2" charset="2"/>
              <a:buChar char="Ø"/>
            </a:pPr>
            <a:r>
              <a:rPr lang="fr-FR" dirty="0"/>
              <a:t>Les manipulations en EAD et les modifications d’arborescence EAD dans Calames</a:t>
            </a:r>
          </a:p>
          <a:p>
            <a:pPr lvl="1" algn="just">
              <a:buFont typeface="Wingdings" panose="05000000000000000000" pitchFamily="2" charset="2"/>
              <a:buChar char="Ø"/>
            </a:pPr>
            <a:r>
              <a:rPr lang="fr-FR" dirty="0"/>
              <a:t>Les principales étapes d’une publication dans Calames</a:t>
            </a:r>
          </a:p>
          <a:p>
            <a:pPr lvl="1" algn="just">
              <a:buFont typeface="Wingdings" panose="05000000000000000000" pitchFamily="2" charset="2"/>
              <a:buChar char="Ø"/>
            </a:pPr>
            <a:r>
              <a:rPr lang="fr-FR" dirty="0"/>
              <a:t>Le réseau et l’assistance</a:t>
            </a:r>
          </a:p>
          <a:p>
            <a:endParaRPr lang="fr-FR" dirty="0"/>
          </a:p>
        </p:txBody>
      </p:sp>
    </p:spTree>
    <p:extLst>
      <p:ext uri="{BB962C8B-B14F-4D97-AF65-F5344CB8AC3E}">
        <p14:creationId xmlns:p14="http://schemas.microsoft.com/office/powerpoint/2010/main" val="1464370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tx2">
              <a:lumMod val="60000"/>
              <a:lumOff val="40000"/>
            </a:schemeClr>
          </a:solidFill>
        </p:spPr>
        <p:txBody>
          <a:bodyPr/>
          <a:lstStyle/>
          <a:p>
            <a:r>
              <a:rPr lang="fr-FR" dirty="0">
                <a:solidFill>
                  <a:schemeClr val="bg1"/>
                </a:solidFill>
              </a:rPr>
              <a:t>Le portail actuel – Calames public</a:t>
            </a:r>
          </a:p>
        </p:txBody>
      </p:sp>
      <p:sp>
        <p:nvSpPr>
          <p:cNvPr id="3" name="Espace réservé du contenu 2"/>
          <p:cNvSpPr>
            <a:spLocks noGrp="1"/>
          </p:cNvSpPr>
          <p:nvPr>
            <p:ph idx="1"/>
          </p:nvPr>
        </p:nvSpPr>
        <p:spPr/>
        <p:txBody>
          <a:bodyPr>
            <a:normAutofit fontScale="92500" lnSpcReduction="10000"/>
          </a:bodyPr>
          <a:lstStyle/>
          <a:p>
            <a:pPr>
              <a:buClr>
                <a:schemeClr val="tx2">
                  <a:lumMod val="60000"/>
                  <a:lumOff val="40000"/>
                </a:schemeClr>
              </a:buClr>
            </a:pPr>
            <a:r>
              <a:rPr lang="fr-FR" dirty="0"/>
              <a:t>Page Calames public : la documentation pour les usagers du catalogue</a:t>
            </a:r>
          </a:p>
          <a:p>
            <a:pPr lvl="1">
              <a:buFont typeface="Wingdings" panose="05000000000000000000" pitchFamily="2" charset="2"/>
              <a:buChar char="Ø"/>
            </a:pPr>
            <a:r>
              <a:rPr lang="fr-FR" dirty="0"/>
              <a:t>La recherche et ses résultats</a:t>
            </a:r>
          </a:p>
          <a:p>
            <a:pPr lvl="1">
              <a:buFont typeface="Wingdings" panose="05000000000000000000" pitchFamily="2" charset="2"/>
              <a:buChar char="Ø"/>
            </a:pPr>
            <a:r>
              <a:rPr lang="fr-FR" dirty="0"/>
              <a:t>La réservation d’un document signalé au catalogue (très demandé !)</a:t>
            </a:r>
          </a:p>
          <a:p>
            <a:pPr lvl="2">
              <a:buFont typeface="Wingdings" panose="05000000000000000000" pitchFamily="2" charset="2"/>
              <a:buChar char="Ø"/>
            </a:pPr>
            <a:r>
              <a:rPr lang="fr-FR" dirty="0"/>
              <a:t>Exemple : le mémo </a:t>
            </a:r>
            <a:r>
              <a:rPr lang="fr-FR" dirty="0">
                <a:hlinkClick r:id="rId2"/>
              </a:rPr>
              <a:t>Consulter un document</a:t>
            </a:r>
            <a:endParaRPr lang="fr-FR" dirty="0"/>
          </a:p>
          <a:p>
            <a:pPr lvl="1">
              <a:buFont typeface="Wingdings" panose="05000000000000000000" pitchFamily="2" charset="2"/>
              <a:buChar char="Ø"/>
            </a:pPr>
            <a:r>
              <a:rPr lang="fr-FR" dirty="0"/>
              <a:t>Les données Calames sur d’autres plateformes et sites</a:t>
            </a:r>
          </a:p>
          <a:p>
            <a:pPr marL="57150" indent="0">
              <a:buNone/>
            </a:pPr>
            <a:endParaRPr lang="fr-FR" dirty="0"/>
          </a:p>
          <a:p>
            <a:pPr marL="400050" algn="just">
              <a:buClr>
                <a:schemeClr val="tx2">
                  <a:lumMod val="60000"/>
                  <a:lumOff val="40000"/>
                </a:schemeClr>
              </a:buClr>
            </a:pPr>
            <a:r>
              <a:rPr lang="fr-FR" dirty="0"/>
              <a:t>Le manuel d’aide au catalogue en ligne a été très peu modifié et le sera ultérieurement : quelles améliorations pensez-vous utiles pour ce manuel ?</a:t>
            </a:r>
          </a:p>
          <a:p>
            <a:endParaRPr lang="fr-FR" dirty="0"/>
          </a:p>
        </p:txBody>
      </p:sp>
    </p:spTree>
    <p:extLst>
      <p:ext uri="{BB962C8B-B14F-4D97-AF65-F5344CB8AC3E}">
        <p14:creationId xmlns:p14="http://schemas.microsoft.com/office/powerpoint/2010/main" val="3918041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tx2">
              <a:lumMod val="60000"/>
              <a:lumOff val="40000"/>
            </a:schemeClr>
          </a:solidFill>
        </p:spPr>
        <p:txBody>
          <a:bodyPr/>
          <a:lstStyle/>
          <a:p>
            <a:r>
              <a:rPr lang="fr-FR" dirty="0">
                <a:solidFill>
                  <a:schemeClr val="bg1"/>
                </a:solidFill>
              </a:rPr>
              <a:t>Le portail actuel – pages profils</a:t>
            </a:r>
          </a:p>
        </p:txBody>
      </p:sp>
      <p:sp>
        <p:nvSpPr>
          <p:cNvPr id="3" name="Espace réservé du contenu 2"/>
          <p:cNvSpPr>
            <a:spLocks noGrp="1"/>
          </p:cNvSpPr>
          <p:nvPr>
            <p:ph idx="1"/>
          </p:nvPr>
        </p:nvSpPr>
        <p:spPr/>
        <p:txBody>
          <a:bodyPr>
            <a:normAutofit fontScale="85000" lnSpcReduction="20000"/>
          </a:bodyPr>
          <a:lstStyle/>
          <a:p>
            <a:pPr algn="just">
              <a:buClr>
                <a:schemeClr val="tx2">
                  <a:lumMod val="60000"/>
                  <a:lumOff val="40000"/>
                </a:schemeClr>
              </a:buClr>
            </a:pPr>
            <a:r>
              <a:rPr lang="fr-FR" dirty="0"/>
              <a:t>Pages profils : à l’image des réalisations pour les autres applications de l’</a:t>
            </a:r>
            <a:r>
              <a:rPr lang="fr-FR" dirty="0" err="1"/>
              <a:t>Abes</a:t>
            </a:r>
            <a:r>
              <a:rPr lang="fr-FR" dirty="0"/>
              <a:t>. Informations les plus adaptées aux missions/tâches de ces professionnels</a:t>
            </a:r>
          </a:p>
          <a:p>
            <a:pPr lvl="1">
              <a:buClr>
                <a:schemeClr val="tx1"/>
              </a:buClr>
              <a:buFont typeface="Wingdings" panose="05000000000000000000" pitchFamily="2" charset="2"/>
              <a:buChar char="Ø"/>
            </a:pPr>
            <a:r>
              <a:rPr lang="fr-FR" dirty="0"/>
              <a:t>Pour les correspondants : plus axé rôle au sein du réseau, administration de l’outil et des données</a:t>
            </a:r>
          </a:p>
          <a:p>
            <a:pPr marL="457200" lvl="1" indent="0" algn="just">
              <a:buClr>
                <a:schemeClr val="tx2">
                  <a:lumMod val="60000"/>
                  <a:lumOff val="40000"/>
                </a:schemeClr>
              </a:buClr>
              <a:buNone/>
            </a:pPr>
            <a:r>
              <a:rPr lang="fr-FR" dirty="0"/>
              <a:t>Création d’un manuel dédié aux missions et aux usages du correspondant Calames, à partir de ce qui est défini dans la fiche fonction de correspondant Calames</a:t>
            </a:r>
          </a:p>
          <a:p>
            <a:pPr lvl="1">
              <a:buClr>
                <a:schemeClr val="tx2">
                  <a:lumMod val="60000"/>
                  <a:lumOff val="40000"/>
                </a:schemeClr>
              </a:buClr>
              <a:buFont typeface="Wingdings" panose="05000000000000000000" pitchFamily="2" charset="2"/>
              <a:buChar char="Ø"/>
            </a:pPr>
            <a:endParaRPr lang="fr-FR" dirty="0"/>
          </a:p>
          <a:p>
            <a:pPr lvl="1" algn="just">
              <a:buClr>
                <a:schemeClr val="tx1"/>
              </a:buClr>
              <a:buFont typeface="Wingdings" panose="05000000000000000000" pitchFamily="2" charset="2"/>
              <a:buChar char="Ø"/>
            </a:pPr>
            <a:r>
              <a:rPr lang="fr-FR" dirty="0"/>
              <a:t>Pour les catalogueurs : plus orienté catalogage EAD mais aussi autorités, référentiels et normes</a:t>
            </a:r>
          </a:p>
          <a:p>
            <a:pPr lvl="1" algn="just">
              <a:buClr>
                <a:schemeClr val="tx1"/>
              </a:buClr>
              <a:buFont typeface="Wingdings" panose="05000000000000000000" pitchFamily="2" charset="2"/>
              <a:buChar char="Ø"/>
            </a:pPr>
            <a:r>
              <a:rPr lang="fr-FR" dirty="0"/>
              <a:t>Pour les informaticiens : plus orienté gestion technique et récupération des données (à la fois réutilisation juridique et technique)</a:t>
            </a:r>
          </a:p>
          <a:p>
            <a:endParaRPr lang="fr-FR" dirty="0"/>
          </a:p>
        </p:txBody>
      </p:sp>
      <p:sp>
        <p:nvSpPr>
          <p:cNvPr id="4" name="Flèche droite 3"/>
          <p:cNvSpPr/>
          <p:nvPr/>
        </p:nvSpPr>
        <p:spPr>
          <a:xfrm>
            <a:off x="609600" y="3356992"/>
            <a:ext cx="404262" cy="298383"/>
          </a:xfrm>
          <a:prstGeom prst="rightArrow">
            <a:avLst/>
          </a:prstGeom>
          <a:solidFill>
            <a:schemeClr val="tx2">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354080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tx2">
              <a:lumMod val="60000"/>
              <a:lumOff val="40000"/>
            </a:schemeClr>
          </a:solidFill>
        </p:spPr>
        <p:txBody>
          <a:bodyPr/>
          <a:lstStyle/>
          <a:p>
            <a:r>
              <a:rPr lang="fr-FR" dirty="0">
                <a:solidFill>
                  <a:schemeClr val="bg1"/>
                </a:solidFill>
              </a:rPr>
              <a:t>Accès thématiques au sein des pages</a:t>
            </a:r>
          </a:p>
        </p:txBody>
      </p:sp>
      <p:sp>
        <p:nvSpPr>
          <p:cNvPr id="3" name="Espace réservé du contenu 2"/>
          <p:cNvSpPr>
            <a:spLocks noGrp="1"/>
          </p:cNvSpPr>
          <p:nvPr>
            <p:ph idx="1"/>
          </p:nvPr>
        </p:nvSpPr>
        <p:spPr/>
        <p:txBody>
          <a:bodyPr>
            <a:normAutofit fontScale="85000" lnSpcReduction="10000"/>
          </a:bodyPr>
          <a:lstStyle/>
          <a:p>
            <a:pPr algn="just">
              <a:buClr>
                <a:schemeClr val="tx2">
                  <a:lumMod val="60000"/>
                  <a:lumOff val="40000"/>
                </a:schemeClr>
              </a:buClr>
            </a:pPr>
            <a:r>
              <a:rPr lang="fr-FR" dirty="0"/>
              <a:t>Chaque thématique correspond à un besoin souvent remonté par le réseau</a:t>
            </a:r>
          </a:p>
          <a:p>
            <a:pPr algn="just"/>
            <a:endParaRPr lang="fr-FR" dirty="0"/>
          </a:p>
          <a:p>
            <a:pPr algn="just">
              <a:buClr>
                <a:schemeClr val="tx2">
                  <a:lumMod val="60000"/>
                  <a:lumOff val="40000"/>
                </a:schemeClr>
              </a:buClr>
            </a:pPr>
            <a:r>
              <a:rPr lang="fr-FR" dirty="0"/>
              <a:t>Ordre logique des liens dans chaque thématique</a:t>
            </a:r>
          </a:p>
          <a:p>
            <a:pPr algn="just"/>
            <a:endParaRPr lang="fr-FR" dirty="0"/>
          </a:p>
          <a:p>
            <a:pPr algn="just">
              <a:buClr>
                <a:schemeClr val="tx2">
                  <a:lumMod val="60000"/>
                  <a:lumOff val="40000"/>
                </a:schemeClr>
              </a:buClr>
            </a:pPr>
            <a:r>
              <a:rPr lang="fr-FR" dirty="0"/>
              <a:t>Les liens mènent vers différents contenus, peu importe le contenu et sa localisation sur le web (manuel de documentation, Moodle, mémo, documents normatifs extérieurs à l’</a:t>
            </a:r>
            <a:r>
              <a:rPr lang="fr-FR" dirty="0" err="1"/>
              <a:t>Abes</a:t>
            </a:r>
            <a:r>
              <a:rPr lang="fr-FR" dirty="0"/>
              <a:t>, pages ou documents en ligne sur abes.fr,…)</a:t>
            </a:r>
          </a:p>
          <a:p>
            <a:pPr algn="just"/>
            <a:endParaRPr lang="fr-FR" dirty="0"/>
          </a:p>
          <a:p>
            <a:pPr marL="0" indent="0" algn="just">
              <a:buNone/>
            </a:pPr>
            <a:r>
              <a:rPr lang="fr-FR" dirty="0"/>
              <a:t>Exemple : bloc Se former et former ses collègues, </a:t>
            </a:r>
            <a:r>
              <a:rPr lang="fr-FR" dirty="0">
                <a:hlinkClick r:id="rId2"/>
              </a:rPr>
              <a:t>profil correspondant</a:t>
            </a:r>
            <a:endParaRPr lang="fr-FR" dirty="0">
              <a:solidFill>
                <a:srgbClr val="FF0000"/>
              </a:solidFill>
            </a:endParaRPr>
          </a:p>
          <a:p>
            <a:endParaRPr lang="fr-FR" dirty="0"/>
          </a:p>
        </p:txBody>
      </p:sp>
    </p:spTree>
    <p:extLst>
      <p:ext uri="{BB962C8B-B14F-4D97-AF65-F5344CB8AC3E}">
        <p14:creationId xmlns:p14="http://schemas.microsoft.com/office/powerpoint/2010/main" val="140509852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Formation PPT" ma:contentTypeID="0x010100505AF35FDCA54D2FA379F261E520FD37003BA607584A07684089D0538041E4120804070802004495013D04E6D140B0554904C0AFA86A" ma:contentTypeVersion="56" ma:contentTypeDescription="" ma:contentTypeScope="" ma:versionID="f8c7da20dd19418e4ba21e00cb98db8f">
  <xsd:schema xmlns:xsd="http://www.w3.org/2001/XMLSchema" xmlns:xs="http://www.w3.org/2001/XMLSchema" xmlns:p="http://schemas.microsoft.com/office/2006/metadata/properties" xmlns:ns2="9cb235b8-7541-4a6e-b886-1bf4192805bd" xmlns:ns3="http://schemas.microsoft.com/sharepoint/v3/fields" xmlns:ns4="$ListId:Supports3;" targetNamespace="http://schemas.microsoft.com/office/2006/metadata/properties" ma:root="true" ma:fieldsID="99513c3efbd242ca5d2bfc031a636402" ns2:_="" ns3:_="" ns4:_="">
    <xsd:import namespace="9cb235b8-7541-4a6e-b886-1bf4192805bd"/>
    <xsd:import namespace="http://schemas.microsoft.com/sharepoint/v3/fields"/>
    <xsd:import namespace="$ListId:Supports3;"/>
    <xsd:element name="properties">
      <xsd:complexType>
        <xsd:sequence>
          <xsd:element name="documentManagement">
            <xsd:complexType>
              <xsd:all>
                <xsd:element ref="ns2:Structure" minOccurs="0"/>
                <xsd:element ref="ns2:TRI" minOccurs="0"/>
                <xsd:element ref="ns2:Type_x0020_de_x0020_document_x0020_standard" minOccurs="0"/>
                <xsd:element ref="ns2:Etat_x0020_du_x0020_document" minOccurs="0"/>
                <xsd:element ref="ns2:Année" minOccurs="0"/>
                <xsd:element ref="ns3:_DCDateCreated" minOccurs="0"/>
                <xsd:element ref="ns2:Tags" minOccurs="0"/>
                <xsd:element ref="ns2:Lieu_x0020_de_x0020_la_x0020_formation" minOccurs="0"/>
                <xsd:element ref="ns2:N_x00b0__x0020_session" minOccurs="0"/>
                <xsd:element ref="ns4:Exaged_DocName" minOccurs="0"/>
                <xsd:element ref="ns2:Nom_x0020_de_x0020_la_x0020_form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b235b8-7541-4a6e-b886-1bf4192805bd" elementFormDefault="qualified">
    <xsd:import namespace="http://schemas.microsoft.com/office/2006/documentManagement/types"/>
    <xsd:import namespace="http://schemas.microsoft.com/office/infopath/2007/PartnerControls"/>
    <xsd:element name="Structure" ma:index="2" nillable="true" ma:displayName="Structure émettrice" ma:default="ABES" ma:format="Dropdown" ma:indexed="true" ma:internalName="Structure">
      <xsd:simpleType>
        <xsd:restriction base="dms:Choice">
          <xsd:enumeration value="AAF"/>
          <xsd:enumeration value="ABES"/>
          <xsd:enumeration value="ADBU"/>
          <xsd:enumeration value="AMUE"/>
          <xsd:enumeration value="AN"/>
          <xsd:enumeration value="ANR"/>
          <xsd:enumeration value="BNF"/>
          <xsd:enumeration value="CERL"/>
          <xsd:enumeration value="CNRS"/>
          <xsd:enumeration value="CNRS-DIST"/>
          <xsd:enumeration value="Couperin"/>
          <xsd:enumeration value="Cellule budgétaire"/>
          <xsd:enumeration value="Cellule Communication"/>
          <xsd:enumeration value="Cellule Qualité"/>
          <xsd:enumeration value="CINES"/>
          <xsd:enumeration value="CRFCB"/>
          <xsd:enumeration value="CTLes"/>
          <xsd:enumeration value="DART"/>
          <xsd:enumeration value="DEP"/>
          <xsd:enumeration value="Direction"/>
          <xsd:enumeration value="DSG"/>
          <xsd:enumeration value="DSG - PACT"/>
          <xsd:enumeration value="DSG - Finances"/>
          <xsd:enumeration value="DSG - RH"/>
          <xsd:enumeration value="DSG - Secrétariat"/>
          <xsd:enumeration value="Dept ADELE"/>
          <xsd:enumeration value="DSI"/>
          <xsd:enumeration value="DSI - P2I"/>
          <xsd:enumeration value="DSI - PEM"/>
          <xsd:enumeration value="DSI - PSD"/>
          <xsd:enumeration value="DSI - PSIR"/>
          <xsd:enumeration value="DSIN - SSGI"/>
          <xsd:enumeration value="DSR"/>
          <xsd:enumeration value="DSR - Méta"/>
          <xsd:enumeration value="DSR - PFD"/>
          <xsd:enumeration value="DSR - PGC"/>
          <xsd:enumeration value="DSR - PGR"/>
          <xsd:enumeration value="DSR - PIT"/>
          <xsd:enumeration value="GT-Calames"/>
          <xsd:enumeration value="GT-EAD"/>
          <xsd:enumeration value="FILL"/>
          <xsd:enumeration value="INIST"/>
          <xsd:enumeration value="ISSN"/>
          <xsd:enumeration value="LIRM"/>
          <xsd:enumeration value="MCC"/>
          <xsd:enumeration value="MESR"/>
          <xsd:enumeration value="Mission évaluation"/>
          <xsd:enumeration value="Mission Normalisation"/>
          <xsd:enumeration value="Mission PEB"/>
          <xsd:enumeration value="Missions Projets Européens"/>
          <xsd:enumeration value="Mission Ressources Electroniques"/>
          <xsd:enumeration value="Mission Rétroconversion"/>
          <xsd:enumeration value="Mission SGB mutualisé"/>
          <xsd:enumeration value="Mission Sudoc PS"/>
          <xsd:enumeration value="Mission Thèses"/>
          <xsd:enumeration value="OCLC"/>
          <xsd:enumeration value="Réseau Calames"/>
          <xsd:enumeration value="Réseau Sudoc"/>
          <xsd:enumeration value="Réseau Sudoc-PS"/>
          <xsd:enumeration value="Réseau thèses"/>
          <xsd:enumeration value="RNSR"/>
          <xsd:enumeration value="SIAF"/>
          <xsd:enumeration value="Autre"/>
        </xsd:restriction>
      </xsd:simpleType>
    </xsd:element>
    <xsd:element name="TRI" ma:index="3" nillable="true" ma:displayName="Trigramme" ma:default="A renseigner" ma:format="Dropdown" ma:internalName="TRI">
      <xsd:simpleType>
        <xsd:restriction base="dms:Choice">
          <xsd:enumeration value="A renseigner"/>
          <xsd:enumeration value="ACT"/>
          <xsd:enumeration value="AFE"/>
          <xsd:enumeration value="AHE"/>
          <xsd:enumeration value="AJL"/>
          <xsd:enumeration value="ALM"/>
          <xsd:enumeration value="ALP"/>
          <xsd:enumeration value="AMZ"/>
          <xsd:enumeration value="BBR"/>
          <xsd:enumeration value="BCS"/>
          <xsd:enumeration value="BEB"/>
          <xsd:enumeration value="BDE"/>
          <xsd:enumeration value="BML"/>
          <xsd:enumeration value="BTS"/>
          <xsd:enumeration value="CAD"/>
          <xsd:enumeration value="CBD"/>
          <xsd:enumeration value="CCI"/>
          <xsd:enumeration value="CDT"/>
          <xsd:enumeration value="CFY"/>
          <xsd:enumeration value="CLY"/>
          <xsd:enumeration value="CMC"/>
          <xsd:enumeration value="COU"/>
          <xsd:enumeration value="CPD"/>
          <xsd:enumeration value="CST"/>
          <xsd:enumeration value="DAN"/>
          <xsd:enumeration value="DBZ"/>
          <xsd:enumeration value="DED"/>
          <xsd:enumeration value="DOO"/>
          <xsd:enumeration value="DRY"/>
          <xsd:enumeration value="DSA"/>
          <xsd:enumeration value="DST"/>
          <xsd:enumeration value="ECU"/>
          <xsd:enumeration value="ECT"/>
          <xsd:enumeration value="EHR"/>
          <xsd:enumeration value="ELS"/>
          <xsd:enumeration value="EMS"/>
          <xsd:enumeration value="ENO"/>
          <xsd:enumeration value="ERM"/>
          <xsd:enumeration value="FBE"/>
          <xsd:enumeration value="FBT"/>
          <xsd:enumeration value="FCR"/>
          <xsd:enumeration value="FBR"/>
          <xsd:enumeration value="FML"/>
          <xsd:enumeration value="FPX"/>
          <xsd:enumeration value="FRF"/>
          <xsd:enumeration value="GLT"/>
          <xsd:enumeration value="HLE"/>
          <xsd:enumeration value="HST"/>
          <xsd:enumeration value="IAN"/>
          <xsd:enumeration value="ILU"/>
          <xsd:enumeration value="IMN"/>
          <xsd:enumeration value="IMR"/>
          <xsd:enumeration value="JBN"/>
          <xsd:enumeration value="JCE"/>
          <xsd:enumeration value="JFH"/>
          <xsd:enumeration value="JFZ"/>
          <xsd:enumeration value="JGT"/>
          <xsd:enumeration value="JHN"/>
          <xsd:enumeration value="JKN"/>
          <xsd:enumeration value="JLR"/>
          <xsd:enumeration value="JLP"/>
          <xsd:enumeration value="JMF"/>
          <xsd:enumeration value="JML"/>
          <xsd:enumeration value="JNO"/>
          <xsd:enumeration value="JPA"/>
          <xsd:enumeration value="JVK"/>
          <xsd:enumeration value="KGX"/>
          <xsd:enumeration value="KMI"/>
          <xsd:enumeration value="LBA"/>
          <xsd:enumeration value="LBL"/>
          <xsd:enumeration value="LBT"/>
          <xsd:enumeration value="LJZ"/>
          <xsd:enumeration value="LNA"/>
          <xsd:enumeration value="LPL"/>
          <xsd:enumeration value="MBA"/>
          <xsd:enumeration value="MBN"/>
          <xsd:enumeration value="MBT"/>
          <xsd:enumeration value="MCN"/>
          <xsd:enumeration value="MCO"/>
          <xsd:enumeration value="MCR"/>
          <xsd:enumeration value="MCS"/>
          <xsd:enumeration value="MEN"/>
          <xsd:enumeration value="MGD"/>
          <xsd:enumeration value="MGT"/>
          <xsd:enumeration value="MGX"/>
          <xsd:enumeration value="MJN"/>
          <xsd:enumeration value="MLD"/>
          <xsd:enumeration value="MLP"/>
          <xsd:enumeration value="MPD"/>
          <xsd:enumeration value="MPN"/>
          <xsd:enumeration value="MPR"/>
          <xsd:enumeration value="MPT"/>
          <xsd:enumeration value="MRX"/>
          <xsd:enumeration value="MSO"/>
          <xsd:enumeration value="MSR"/>
          <xsd:enumeration value="MTE"/>
          <xsd:enumeration value="MYG"/>
          <xsd:enumeration value="NBD"/>
          <xsd:enumeration value="NBT"/>
          <xsd:enumeration value="OCN"/>
          <xsd:enumeration value="OKI"/>
          <xsd:enumeration value="OMZ"/>
          <xsd:enumeration value="ORX"/>
          <xsd:enumeration value="PDZ"/>
          <xsd:enumeration value="PFK"/>
          <xsd:enumeration value="PLP"/>
          <xsd:enumeration value="PMA"/>
          <xsd:enumeration value="PMI"/>
          <xsd:enumeration value="PML"/>
          <xsd:enumeration value="PPN"/>
          <xsd:enumeration value="PPO"/>
          <xsd:enumeration value="PPS"/>
          <xsd:enumeration value="RBD"/>
          <xsd:enumeration value="RJD"/>
          <xsd:enumeration value="ROA"/>
          <xsd:enumeration value="RPA"/>
          <xsd:enumeration value="RPT"/>
          <xsd:enumeration value="SBL"/>
          <xsd:enumeration value="SDT"/>
          <xsd:enumeration value="SGT"/>
          <xsd:enumeration value="SGY"/>
          <xsd:enumeration value="SLM"/>
          <xsd:enumeration value="SNX"/>
          <xsd:enumeration value="SPE"/>
          <xsd:enumeration value="SPR"/>
          <xsd:enumeration value="SQN"/>
          <xsd:enumeration value="SRY"/>
          <xsd:enumeration value="SSI"/>
          <xsd:enumeration value="TCN"/>
          <xsd:enumeration value="TDN"/>
          <xsd:enumeration value="TFU"/>
          <xsd:enumeration value="TMX"/>
          <xsd:enumeration value="TZA"/>
          <xsd:enumeration value="VGO"/>
          <xsd:enumeration value="VSA"/>
          <xsd:enumeration value="YBN"/>
          <xsd:enumeration value="YDD"/>
          <xsd:enumeration value="YNS"/>
        </xsd:restriction>
      </xsd:simpleType>
    </xsd:element>
    <xsd:element name="Type_x0020_de_x0020_document_x0020_standard" ma:index="4" nillable="true" ma:displayName="Type de document" ma:default="A renseigner" ma:format="Dropdown" ma:internalName="Type_x0020_de_x0020_document_x0020_standard">
      <xsd:simpleType>
        <xsd:restriction base="dms:Choice">
          <xsd:enumeration value="A renseigner"/>
          <xsd:enumeration value="Acte d'engagement"/>
          <xsd:enumeration value="Affichette porte"/>
          <xsd:enumeration value="Annexe"/>
          <xsd:enumeration value="Annexe 2"/>
          <xsd:enumeration value="Annuaire"/>
          <xsd:enumeration value="Avenant"/>
          <xsd:enumeration value="Avenant au marché"/>
          <xsd:enumeration value="BE"/>
          <xsd:enumeration value="Besoins fonctionnels"/>
          <xsd:enumeration value="Bon de livraison"/>
          <xsd:enumeration value="Brochure commerciale"/>
          <xsd:enumeration value="CCAP"/>
          <xsd:enumeration value="CCTP"/>
          <xsd:enumeration value="Chevalet"/>
          <xsd:enumeration value="Chrono"/>
          <xsd:enumeration value="Compte-rendu réunion"/>
          <xsd:enumeration value="Convention"/>
          <xsd:enumeration value="Courrier"/>
          <xsd:enumeration value="DC 1"/>
          <xsd:enumeration value="DC 2"/>
          <xsd:enumeration value="Déclaration"/>
          <xsd:enumeration value="Demande de précisions"/>
          <xsd:enumeration value="Devis"/>
          <xsd:enumeration value="Diaporama Formation"/>
          <xsd:enumeration value="Documentation fonctionnelle"/>
          <xsd:enumeration value="Documentation technique"/>
          <xsd:enumeration value="Dossier de candidature"/>
          <xsd:enumeration value="Dossier d'exploitation"/>
          <xsd:enumeration value="Dossier de spécifications"/>
          <xsd:enumeration value="Dossier de recette"/>
          <xsd:enumeration value="Enquête"/>
          <xsd:enumeration value="Etiquette"/>
          <xsd:enumeration value="Etude"/>
          <xsd:enumeration value="Fiche application"/>
          <xsd:enumeration value="Fiche formateur"/>
          <xsd:enumeration value="Fiche projet"/>
          <xsd:enumeration value="Licence"/>
          <xsd:enumeration value="Manuel"/>
          <xsd:enumeration value="Norme"/>
          <xsd:enumeration value="Note"/>
          <xsd:enumeration value="Notification"/>
          <xsd:enumeration value="Notification rejet"/>
          <xsd:enumeration value="Ordre du jour réunion"/>
          <xsd:enumeration value="Organigramme"/>
          <xsd:enumeration value="Ouverture de plis"/>
          <xsd:enumeration value="Plan de formation"/>
          <xsd:enumeration value="Plan de communication"/>
          <xsd:enumeration value="Plaquette - brochure"/>
          <xsd:enumeration value="Présentation - Communication"/>
          <xsd:enumeration value="Procédure"/>
          <xsd:enumeration value="Programme (formation)"/>
          <xsd:enumeration value="Prospective"/>
          <xsd:enumeration value="Rapport"/>
          <xsd:enumeration value="Rapport d'activité"/>
          <xsd:enumeration value="Rapport d'analyse"/>
          <xsd:enumeration value="Rapport de présentation"/>
          <xsd:enumeration value="Reconduction"/>
          <xsd:enumeration value="Revue application"/>
          <xsd:enumeration value="Specs développement"/>
          <xsd:enumeration value="Support"/>
          <xsd:enumeration value="Tableau de bord"/>
          <xsd:enumeration value="Tableau de suivi"/>
          <xsd:enumeration value="TP Formation"/>
          <xsd:enumeration value="TP jeu1"/>
          <xsd:enumeration value="TP jeu2"/>
          <xsd:enumeration value="TP jeu3"/>
          <xsd:enumeration value="Tp jeu corsé"/>
          <xsd:enumeration value="Autre"/>
        </xsd:restriction>
      </xsd:simpleType>
    </xsd:element>
    <xsd:element name="Etat_x0020_du_x0020_document" ma:index="5" nillable="true" ma:displayName="Etat du document" ma:format="Dropdown" ma:internalName="Etat_x0020_du_x0020_document">
      <xsd:simpleType>
        <xsd:restriction base="dms:Choice">
          <xsd:enumeration value="Brouillon"/>
          <xsd:enumeration value="Document de travail"/>
          <xsd:enumeration value="Document préparatoire"/>
          <xsd:enumeration value="A valider"/>
          <xsd:enumeration value="Validé"/>
          <xsd:enumeration value="Diffusé"/>
          <xsd:enumeration value="Applicable"/>
          <xsd:enumeration value="En cours de publication"/>
          <xsd:enumeration value="Prêt à publier"/>
          <xsd:enumeration value="Publié"/>
          <xsd:enumeration value="Périmé"/>
          <xsd:enumeration value="Version finale à conserver"/>
        </xsd:restriction>
      </xsd:simpleType>
    </xsd:element>
    <xsd:element name="Année" ma:index="6" nillable="true" ma:displayName="Année" ma:default="A renseigner" ma:format="Dropdown" ma:internalName="Ann_x00e9_e">
      <xsd:simpleType>
        <xsd:restriction base="dms:Choice">
          <xsd:enumeration value="A renseigner"/>
          <xsd:enumeration value="2022"/>
          <xsd:enumeration value="2021"/>
          <xsd:enumeration value="2020"/>
          <xsd:enumeration value="2019"/>
          <xsd:enumeration value="2018"/>
          <xsd:enumeration value="2017"/>
          <xsd:enumeration value="2016"/>
          <xsd:enumeration value="2015"/>
          <xsd:enumeration value="2014"/>
          <xsd:enumeration value="2013"/>
          <xsd:enumeration value="2012"/>
          <xsd:enumeration value="2011"/>
          <xsd:enumeration value="2010"/>
          <xsd:enumeration value="2009"/>
          <xsd:enumeration value="2008"/>
          <xsd:enumeration value="2007"/>
          <xsd:enumeration value="2006"/>
          <xsd:enumeration value="2005"/>
          <xsd:enumeration value="2004"/>
          <xsd:enumeration value="2003"/>
          <xsd:enumeration value="2002"/>
          <xsd:enumeration value="2001"/>
          <xsd:enumeration value="2000"/>
          <xsd:enumeration value="1999"/>
          <xsd:enumeration value="1998"/>
          <xsd:enumeration value="1997"/>
          <xsd:enumeration value="1996"/>
          <xsd:enumeration value="1995"/>
        </xsd:restriction>
      </xsd:simpleType>
    </xsd:element>
    <xsd:element name="Tags" ma:index="10" nillable="true" ma:displayName="Tags" ma:internalName="Tags">
      <xsd:simpleType>
        <xsd:restriction base="dms:Text">
          <xsd:maxLength value="255"/>
        </xsd:restriction>
      </xsd:simpleType>
    </xsd:element>
    <xsd:element name="Lieu_x0020_de_x0020_la_x0020_formation" ma:index="11" nillable="true" ma:displayName="Lieu de la formation" ma:default="A renseigner" ma:format="Dropdown" ma:internalName="Lieu_x0020_de_x0020_la_x0020_formation">
      <xsd:simpleType>
        <xsd:restriction base="dms:Choice">
          <xsd:enumeration value="A renseigner"/>
          <xsd:enumeration value="Montpellier"/>
          <xsd:enumeration value="Paris"/>
        </xsd:restriction>
      </xsd:simpleType>
    </xsd:element>
    <xsd:element name="N_x00b0__x0020_session" ma:index="12" nillable="true" ma:displayName="N° session" ma:internalName="N_x00B0__x0020_session" ma:readOnly="false">
      <xsd:simpleType>
        <xsd:restriction base="dms:Text">
          <xsd:maxLength value="250"/>
        </xsd:restriction>
      </xsd:simpleType>
    </xsd:element>
    <xsd:element name="Nom_x0020_de_x0020_la_x0020_formation" ma:index="20" nillable="true" ma:displayName="Liste des formations" ma:default="A renseigner" ma:format="Dropdown" ma:internalName="Nom_x0020_de_x0020_la_x0020_formation">
      <xsd:simpleType>
        <xsd:restriction base="dms:Choice">
          <xsd:enumeration value="A renseigner"/>
          <xsd:enumeration value="Calames"/>
          <xsd:enumeration value="Collègues"/>
          <xsd:enumeration value="Coordi"/>
          <xsd:enumeration value="Coraut"/>
          <xsd:enumeration value="Immersion"/>
          <xsd:enumeration value="INIT"/>
          <xsd:enumeration value="Moodle"/>
          <xsd:enumeration value="RespCR"/>
          <xsd:enumeration value="STAR"/>
          <xsd:enumeration value="SUPEB"/>
          <xsd:enumeration value="WebDewey"/>
          <xsd:enumeration value="Webstats"/>
          <xsd:enumeration value="WinIBW"/>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DCDateCreated" ma:index="7" nillable="true" ma:displayName="Date de création" ma:default="[today]" ma:description="Date à laquelle la ressource a été créée" ma:format="DateOnly" ma:internalName="_DCDateCreated">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ListId:Supports3;" elementFormDefault="qualified">
    <xsd:import namespace="http://schemas.microsoft.com/office/2006/documentManagement/types"/>
    <xsd:import namespace="http://schemas.microsoft.com/office/infopath/2007/PartnerControls"/>
    <xsd:element name="Exaged_DocName" ma:index="14" nillable="true" ma:displayName="Nom du document" ma:hidden="true" ma:internalName="Exaged_DocNam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Type de contenu"/>
        <xsd:element ref="dc:title" minOccurs="0" maxOccurs="1" ma:index="1" ma:displayName="Titre"/>
        <xsd:element ref="dc:subject" minOccurs="0" maxOccurs="1"/>
        <xsd:element ref="dc:description" minOccurs="0" maxOccurs="1" ma:index="8" ma:displayName="Commentaires"/>
        <xsd:element name="keywords" minOccurs="0" maxOccurs="1" type="xsd:string" ma:index="9" ma:displayName="Mots clé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ieu_x0020_de_x0020_la_x0020_formation xmlns="9cb235b8-7541-4a6e-b886-1bf4192805bd">A renseigner</Lieu_x0020_de_x0020_la_x0020_formation>
    <Exaged_DocName xmlns="$ListId:Supports3;" xsi:nil="true"/>
    <Etat_x0020_du_x0020_document xmlns="9cb235b8-7541-4a6e-b886-1bf4192805bd">Document de travail</Etat_x0020_du_x0020_document>
    <Nom_x0020_de_x0020_la_x0020_formation xmlns="9cb235b8-7541-4a6e-b886-1bf4192805bd">Calames</Nom_x0020_de_x0020_la_x0020_formation>
    <TRI xmlns="9cb235b8-7541-4a6e-b886-1bf4192805bd">ENO</TRI>
    <Tags xmlns="9cb235b8-7541-4a6e-b886-1bf4192805bd" xsi:nil="true"/>
    <Structure xmlns="9cb235b8-7541-4a6e-b886-1bf4192805bd">ABES</Structure>
    <Type_x0020_de_x0020_document_x0020_standard xmlns="9cb235b8-7541-4a6e-b886-1bf4192805bd">Diaporama Formation</Type_x0020_de_x0020_document_x0020_standard>
    <Année xmlns="9cb235b8-7541-4a6e-b886-1bf4192805bd">2022</Année>
    <N_x00b0__x0020_session xmlns="9cb235b8-7541-4a6e-b886-1bf4192805bd" xsi:nil="true"/>
    <_DCDateCreated xmlns="http://schemas.microsoft.com/sharepoint/v3/fields">2022-03-07T00:00:00+01:00</_DCDateCreated>
  </documentManagement>
</p:properties>
</file>

<file path=customXml/itemProps1.xml><?xml version="1.0" encoding="utf-8"?>
<ds:datastoreItem xmlns:ds="http://schemas.openxmlformats.org/officeDocument/2006/customXml" ds:itemID="{633C7513-14A8-4550-AEDA-C4E9602D4A61}">
  <ds:schemaRefs>
    <ds:schemaRef ds:uri="http://schemas.microsoft.com/sharepoint/v3/contenttype/forms"/>
  </ds:schemaRefs>
</ds:datastoreItem>
</file>

<file path=customXml/itemProps2.xml><?xml version="1.0" encoding="utf-8"?>
<ds:datastoreItem xmlns:ds="http://schemas.openxmlformats.org/officeDocument/2006/customXml" ds:itemID="{73AE2A46-DBED-4374-BD2B-B4DDBD230E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cb235b8-7541-4a6e-b886-1bf4192805bd"/>
    <ds:schemaRef ds:uri="http://schemas.microsoft.com/sharepoint/v3/fields"/>
    <ds:schemaRef ds:uri="$ListId:Supports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1D3DA22-16E7-418E-A1F2-1C90A5F308B5}">
  <ds:schemaRefs>
    <ds:schemaRef ds:uri="http://schemas.microsoft.com/office/2006/documentManagement/types"/>
    <ds:schemaRef ds:uri="http://purl.org/dc/elements/1.1/"/>
    <ds:schemaRef ds:uri="http://schemas.microsoft.com/office/2006/metadata/properties"/>
    <ds:schemaRef ds:uri="$ListId:Supports3;"/>
    <ds:schemaRef ds:uri="http://schemas.microsoft.com/office/infopath/2007/PartnerControls"/>
    <ds:schemaRef ds:uri="http://purl.org/dc/terms/"/>
    <ds:schemaRef ds:uri="http://schemas.openxmlformats.org/package/2006/metadata/core-properties"/>
    <ds:schemaRef ds:uri="9cb235b8-7541-4a6e-b886-1bf4192805bd"/>
    <ds:schemaRef ds:uri="http://schemas.microsoft.com/sharepoint/v3/field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219</TotalTime>
  <Words>1098</Words>
  <Application>Microsoft Office PowerPoint</Application>
  <PresentationFormat>Grand écran</PresentationFormat>
  <Paragraphs>177</Paragraphs>
  <Slides>25</Slides>
  <Notes>5</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25</vt:i4>
      </vt:variant>
    </vt:vector>
  </HeadingPairs>
  <TitlesOfParts>
    <vt:vector size="29" baseType="lpstr">
      <vt:lpstr>Arial</vt:lpstr>
      <vt:lpstr>Calibri</vt:lpstr>
      <vt:lpstr>Wingdings</vt:lpstr>
      <vt:lpstr>Thème Office</vt:lpstr>
      <vt:lpstr>Présentation PowerPoint</vt:lpstr>
      <vt:lpstr>plan</vt:lpstr>
      <vt:lpstr>Introduction et tour d’horizon du nouveau portail</vt:lpstr>
      <vt:lpstr>Introduction : objectifs du projet</vt:lpstr>
      <vt:lpstr>La page existante avant le projet</vt:lpstr>
      <vt:lpstr>Le portail actuel – Calames pro</vt:lpstr>
      <vt:lpstr>Le portail actuel – Calames public</vt:lpstr>
      <vt:lpstr>Le portail actuel – pages profils</vt:lpstr>
      <vt:lpstr>Accès thématiques au sein des pages</vt:lpstr>
      <vt:lpstr>Réorganisation et création de contenus </vt:lpstr>
      <vt:lpstr>Réorganisation de contenus existants</vt:lpstr>
      <vt:lpstr>Réorganisation de contenus existants 2</vt:lpstr>
      <vt:lpstr>Création de nouveaux contenus</vt:lpstr>
      <vt:lpstr>Création de nouveaux contenus 2 Le manuel correspondant</vt:lpstr>
      <vt:lpstr>Création de nouveaux contenus 3 Le manuel du GT Calames</vt:lpstr>
      <vt:lpstr>Création de nouveaux contenus 4 Les mémos</vt:lpstr>
      <vt:lpstr>Liens entre les contenus et enrichissements à venir</vt:lpstr>
      <vt:lpstr>Des contenus sur d’autres sites Abes</vt:lpstr>
      <vt:lpstr>Des contenus au-delà de Calames</vt:lpstr>
      <vt:lpstr>Plus de liens entre les contenus</vt:lpstr>
      <vt:lpstr>Des accès multiples</vt:lpstr>
      <vt:lpstr>Attention : changements d’url</vt:lpstr>
      <vt:lpstr>Des enrichissements réguliers</vt:lpstr>
      <vt:lpstr>Récapitulatif</vt:lpstr>
      <vt:lpstr>Des questions ?</vt:lpstr>
    </vt:vector>
  </TitlesOfParts>
  <Company>ABES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Modèle J.e-cours</dc:title>
  <dc:creator>Olivier Kosinski</dc:creator>
  <cp:keywords/>
  <dc:description/>
  <cp:lastModifiedBy>Etienne Naddeo</cp:lastModifiedBy>
  <cp:revision>54</cp:revision>
  <dcterms:created xsi:type="dcterms:W3CDTF">2014-12-08T14:08:59Z</dcterms:created>
  <dcterms:modified xsi:type="dcterms:W3CDTF">2022-03-10T07:58:54Z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0x010100505AF35FDCA54D2FA379F261E520FD37003BA607584A07684089D0538041E4120804070802004495013D04E6D140B0554904C0AFA86A</vt:lpwstr>
  </property>
</Properties>
</file>