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70" r:id="rId5"/>
    <p:sldId id="258" r:id="rId6"/>
    <p:sldId id="259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260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263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1E2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005" autoAdjust="0"/>
  </p:normalViewPr>
  <p:slideViewPr>
    <p:cSldViewPr>
      <p:cViewPr varScale="1">
        <p:scale>
          <a:sx n="71" d="100"/>
          <a:sy n="71" d="100"/>
        </p:scale>
        <p:origin x="20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17C9-DC69-4474-95AE-B5B905E0C089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5AB4-6DAB-460B-B1F2-D187681C3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2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2254C-B2CA-47D4-BFD4-19CC24CAB27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977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Mais cet inventaire entrera dans le circuit de la synchro seulement s’il valide </a:t>
            </a:r>
            <a:r>
              <a:rPr lang="fr-FR" b="1" dirty="0" smtClean="0"/>
              <a:t>3 conditions</a:t>
            </a:r>
            <a:r>
              <a:rPr lang="fr-FR" dirty="0" smtClean="0"/>
              <a:t> :</a:t>
            </a:r>
          </a:p>
          <a:p>
            <a:r>
              <a:rPr lang="fr-FR" dirty="0" smtClean="0"/>
              <a:t>Tout d’abord il faut le </a:t>
            </a:r>
            <a:r>
              <a:rPr lang="fr-FR" b="1" dirty="0" smtClean="0"/>
              <a:t>pf appartienne à la sélection de RE </a:t>
            </a:r>
            <a:r>
              <a:rPr lang="fr-FR" dirty="0" smtClean="0"/>
              <a:t>définie par l’établissement</a:t>
            </a:r>
            <a:r>
              <a:rPr lang="fr-FR" baseline="0" dirty="0" smtClean="0"/>
              <a:t> pour faire partie de la synchro</a:t>
            </a:r>
            <a:r>
              <a:rPr lang="fr-FR" dirty="0" smtClean="0"/>
              <a:t>. Cet ensemble, l’établissement pourra le faire </a:t>
            </a:r>
            <a:r>
              <a:rPr lang="fr-FR" b="1" dirty="0" smtClean="0"/>
              <a:t>grandir au fur et à mesure </a:t>
            </a:r>
            <a:r>
              <a:rPr lang="fr-FR" dirty="0" smtClean="0"/>
              <a:t>de sa mise en production du circuit.</a:t>
            </a:r>
          </a:p>
          <a:p>
            <a:r>
              <a:rPr lang="fr-FR" b="1" dirty="0" smtClean="0"/>
              <a:t>Deuxième condition </a:t>
            </a:r>
            <a:r>
              <a:rPr lang="fr-FR" dirty="0" smtClean="0"/>
              <a:t>il faut que le pf soit lié à une </a:t>
            </a:r>
            <a:r>
              <a:rPr lang="fr-FR" b="1" dirty="0" smtClean="0"/>
              <a:t>notice possédant un PPN</a:t>
            </a:r>
            <a:r>
              <a:rPr lang="fr-FR" dirty="0" smtClean="0"/>
              <a:t>. Nous l’avons dit le </a:t>
            </a:r>
            <a:r>
              <a:rPr lang="fr-FR" b="1" dirty="0" smtClean="0"/>
              <a:t>PPN est nécessaire</a:t>
            </a:r>
            <a:r>
              <a:rPr lang="fr-FR" dirty="0" smtClean="0"/>
              <a:t> pour la création d’un exemplaire dans le </a:t>
            </a:r>
            <a:r>
              <a:rPr lang="fr-FR" dirty="0" err="1" smtClean="0"/>
              <a:t>Sudoc</a:t>
            </a:r>
            <a:r>
              <a:rPr lang="fr-FR" dirty="0" smtClean="0"/>
              <a:t>.</a:t>
            </a:r>
          </a:p>
          <a:p>
            <a:r>
              <a:rPr lang="fr-FR" dirty="0" smtClean="0"/>
              <a:t>Et </a:t>
            </a:r>
            <a:r>
              <a:rPr lang="fr-FR" b="1" dirty="0" smtClean="0"/>
              <a:t>troisième et dernière condition</a:t>
            </a:r>
            <a:r>
              <a:rPr lang="fr-FR" dirty="0" smtClean="0"/>
              <a:t> il faut que le pf soit lié à une notice en Marc21 et non pas en </a:t>
            </a:r>
            <a:r>
              <a:rPr lang="fr-FR" dirty="0" err="1" smtClean="0"/>
              <a:t>unimarc</a:t>
            </a:r>
            <a:r>
              <a:rPr lang="fr-FR" dirty="0" smtClean="0"/>
              <a:t>. C’est une </a:t>
            </a:r>
            <a:r>
              <a:rPr lang="fr-FR" b="1" dirty="0" smtClean="0"/>
              <a:t>contrainte</a:t>
            </a:r>
            <a:r>
              <a:rPr lang="fr-FR" dirty="0" smtClean="0"/>
              <a:t> imposée par la </a:t>
            </a:r>
            <a:r>
              <a:rPr lang="fr-FR" b="1" dirty="0" smtClean="0"/>
              <a:t>CZ </a:t>
            </a:r>
            <a:r>
              <a:rPr lang="fr-FR" dirty="0" smtClean="0"/>
              <a:t>puisque les notices sont en Marc21. </a:t>
            </a:r>
          </a:p>
          <a:p>
            <a:r>
              <a:rPr lang="fr-FR" dirty="0" smtClean="0"/>
              <a:t>Si c’est </a:t>
            </a:r>
            <a:r>
              <a:rPr lang="fr-FR" b="1" dirty="0" smtClean="0"/>
              <a:t>3 conditions sont respectées </a:t>
            </a:r>
            <a:r>
              <a:rPr lang="fr-FR" dirty="0" smtClean="0"/>
              <a:t>le pf est </a:t>
            </a:r>
            <a:r>
              <a:rPr lang="fr-FR" b="1" dirty="0" smtClean="0"/>
              <a:t>publié dans l’entrepôt OAI-PMH</a:t>
            </a:r>
            <a:r>
              <a:rPr lang="fr-FR" dirty="0" smtClean="0"/>
              <a:t>.</a:t>
            </a:r>
          </a:p>
          <a:p>
            <a:r>
              <a:rPr lang="fr-FR" dirty="0" smtClean="0"/>
              <a:t>En terme Alma on parlera de </a:t>
            </a:r>
            <a:r>
              <a:rPr lang="fr-FR" b="1" dirty="0" smtClean="0"/>
              <a:t>profil de publication </a:t>
            </a:r>
            <a:r>
              <a:rPr lang="fr-FR" dirty="0" smtClean="0"/>
              <a:t>associé à </a:t>
            </a:r>
            <a:r>
              <a:rPr lang="fr-FR" b="1" dirty="0" smtClean="0"/>
              <a:t>jeu de résultats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6837A-592C-470F-B59E-6170225242E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830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Côté </a:t>
            </a:r>
            <a:r>
              <a:rPr lang="fr-FR" dirty="0" err="1" smtClean="0"/>
              <a:t>Sudoc</a:t>
            </a:r>
            <a:r>
              <a:rPr lang="fr-FR" dirty="0" smtClean="0"/>
              <a:t>, l’</a:t>
            </a:r>
            <a:r>
              <a:rPr lang="fr-FR" dirty="0" err="1" smtClean="0"/>
              <a:t>Abes</a:t>
            </a:r>
            <a:r>
              <a:rPr lang="fr-FR" dirty="0" smtClean="0"/>
              <a:t> a développé un programme nommé « </a:t>
            </a:r>
            <a:r>
              <a:rPr lang="fr-FR" b="1" dirty="0" smtClean="0"/>
              <a:t>Chargeur</a:t>
            </a:r>
            <a:r>
              <a:rPr lang="fr-FR" dirty="0" smtClean="0"/>
              <a:t> » qui va </a:t>
            </a:r>
            <a:r>
              <a:rPr lang="fr-FR" b="1" dirty="0" smtClean="0"/>
              <a:t>moissonner</a:t>
            </a:r>
            <a:r>
              <a:rPr lang="fr-FR" dirty="0" smtClean="0"/>
              <a:t> les pf se trouvant dans l’entrepôt OAI-PMH. Il va les </a:t>
            </a:r>
            <a:r>
              <a:rPr lang="fr-FR" b="1" dirty="0" smtClean="0"/>
              <a:t>convertir</a:t>
            </a:r>
            <a:r>
              <a:rPr lang="fr-FR" dirty="0" smtClean="0"/>
              <a:t> en format d’</a:t>
            </a:r>
            <a:r>
              <a:rPr lang="fr-FR" b="1" dirty="0" smtClean="0"/>
              <a:t>exemplaire</a:t>
            </a:r>
            <a:r>
              <a:rPr lang="fr-FR" dirty="0" smtClean="0"/>
              <a:t> en en respectant le </a:t>
            </a:r>
            <a:r>
              <a:rPr lang="fr-FR" b="1" dirty="0" err="1" smtClean="0"/>
              <a:t>mapping</a:t>
            </a:r>
            <a:r>
              <a:rPr lang="fr-FR" b="1" dirty="0" smtClean="0"/>
              <a:t> des données </a:t>
            </a:r>
            <a:r>
              <a:rPr lang="fr-FR" dirty="0" smtClean="0"/>
              <a:t>pour les fournir à </a:t>
            </a:r>
            <a:r>
              <a:rPr lang="fr-FR" b="1" dirty="0" smtClean="0"/>
              <a:t>l’API Catcher</a:t>
            </a:r>
            <a:r>
              <a:rPr lang="fr-FR" dirty="0" smtClean="0"/>
              <a:t> qui va créer l’exemplaire dans le </a:t>
            </a:r>
            <a:r>
              <a:rPr lang="fr-FR" dirty="0" err="1" smtClean="0"/>
              <a:t>Sudoc</a:t>
            </a:r>
            <a:r>
              <a:rPr lang="fr-FR" dirty="0" smtClean="0"/>
              <a:t>. Un </a:t>
            </a:r>
            <a:r>
              <a:rPr lang="fr-FR" b="1" dirty="0" smtClean="0"/>
              <a:t>rapport de traitement</a:t>
            </a:r>
            <a:r>
              <a:rPr lang="fr-FR" dirty="0" smtClean="0"/>
              <a:t> quotidien est alors envoyé à l’établissement.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6837A-592C-470F-B59E-6170225242E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992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</a:t>
            </a:r>
            <a:r>
              <a:rPr lang="fr-FR" b="1" dirty="0" smtClean="0"/>
              <a:t>transfert régulier </a:t>
            </a:r>
            <a:r>
              <a:rPr lang="fr-FR" dirty="0" smtClean="0"/>
              <a:t>spécifique en Marc</a:t>
            </a:r>
            <a:r>
              <a:rPr lang="fr-FR" baseline="0" dirty="0" smtClean="0"/>
              <a:t>21 </a:t>
            </a:r>
            <a:r>
              <a:rPr lang="fr-FR" dirty="0" smtClean="0"/>
              <a:t>va retourner la notice bibliographique</a:t>
            </a:r>
            <a:r>
              <a:rPr lang="fr-FR" baseline="0" dirty="0" smtClean="0"/>
              <a:t> de l’exemplaire créé. La notice du </a:t>
            </a:r>
            <a:r>
              <a:rPr lang="fr-FR" baseline="0" dirty="0" err="1" smtClean="0"/>
              <a:t>Sudoc</a:t>
            </a:r>
            <a:r>
              <a:rPr lang="fr-FR" baseline="0" dirty="0" smtClean="0"/>
              <a:t> est déposée sur le </a:t>
            </a:r>
            <a:r>
              <a:rPr lang="fr-FR" b="1" baseline="0" dirty="0" smtClean="0"/>
              <a:t>SFTP de l’</a:t>
            </a:r>
            <a:r>
              <a:rPr lang="fr-FR" b="1" baseline="0" dirty="0" err="1" smtClean="0"/>
              <a:t>Abes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6837A-592C-470F-B59E-6170225242E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9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Côté Alma,</a:t>
            </a:r>
            <a:r>
              <a:rPr lang="fr-FR" baseline="0" dirty="0" smtClean="0"/>
              <a:t> l</a:t>
            </a:r>
            <a:r>
              <a:rPr lang="fr-FR" dirty="0" smtClean="0"/>
              <a:t>e </a:t>
            </a:r>
            <a:r>
              <a:rPr lang="fr-FR" b="1" dirty="0" smtClean="0"/>
              <a:t>chargeur Alma </a:t>
            </a:r>
            <a:r>
              <a:rPr lang="fr-FR" dirty="0" smtClean="0"/>
              <a:t>va</a:t>
            </a:r>
            <a:r>
              <a:rPr lang="fr-FR" baseline="0" dirty="0" smtClean="0"/>
              <a:t> récupérer les notices se trouvant sur le SFTP de l’</a:t>
            </a:r>
            <a:r>
              <a:rPr lang="fr-FR" baseline="0" dirty="0" err="1" smtClean="0"/>
              <a:t>Abes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6837A-592C-470F-B59E-6170225242E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865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 smtClean="0"/>
              <a:t>Avant de charger </a:t>
            </a:r>
            <a:r>
              <a:rPr lang="fr-FR" sz="1200" dirty="0" smtClean="0"/>
              <a:t>la notice venant du </a:t>
            </a:r>
            <a:r>
              <a:rPr lang="fr-FR" sz="1200" dirty="0" err="1" smtClean="0"/>
              <a:t>Sudoc</a:t>
            </a:r>
            <a:r>
              <a:rPr lang="fr-FR" sz="1200" dirty="0" smtClean="0"/>
              <a:t> le </a:t>
            </a:r>
            <a:r>
              <a:rPr lang="fr-FR" sz="1200" b="1" dirty="0" smtClean="0"/>
              <a:t>chargeur</a:t>
            </a:r>
            <a:r>
              <a:rPr lang="fr-FR" dirty="0" smtClean="0"/>
              <a:t> </a:t>
            </a:r>
            <a:r>
              <a:rPr lang="fr-FR" b="1" dirty="0" smtClean="0"/>
              <a:t>va vérifier </a:t>
            </a:r>
            <a:r>
              <a:rPr lang="fr-FR" dirty="0" smtClean="0"/>
              <a:t>si la notice en question est dans l’institution. </a:t>
            </a:r>
            <a:r>
              <a:rPr lang="fr-FR" b="1" dirty="0" smtClean="0"/>
              <a:t>Si elle ne l’est pas</a:t>
            </a:r>
            <a:r>
              <a:rPr lang="fr-FR" dirty="0" smtClean="0"/>
              <a:t>, il va faire </a:t>
            </a:r>
            <a:r>
              <a:rPr lang="fr-FR" b="1" dirty="0" smtClean="0"/>
              <a:t>redescendre</a:t>
            </a:r>
            <a:r>
              <a:rPr lang="fr-FR" baseline="0" dirty="0" smtClean="0"/>
              <a:t> la notice bib de la </a:t>
            </a:r>
            <a:r>
              <a:rPr lang="fr-FR" b="1" baseline="0" dirty="0" smtClean="0"/>
              <a:t>CZ</a:t>
            </a:r>
            <a:r>
              <a:rPr lang="fr-FR" baseline="0" dirty="0" smtClean="0"/>
              <a:t> qui est lié au pf </a:t>
            </a:r>
            <a:r>
              <a:rPr lang="fr-FR" b="1" baseline="0" dirty="0" smtClean="0"/>
              <a:t>dans l’institution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6837A-592C-470F-B59E-6170225242E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749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baseline="0" dirty="0" smtClean="0"/>
              <a:t>Puis le chargeur </a:t>
            </a:r>
            <a:r>
              <a:rPr lang="fr-FR" baseline="0" dirty="0" smtClean="0"/>
              <a:t>va </a:t>
            </a:r>
            <a:r>
              <a:rPr lang="fr-FR" dirty="0" smtClean="0"/>
              <a:t> </a:t>
            </a:r>
            <a:r>
              <a:rPr lang="fr-FR" b="1" dirty="0" smtClean="0"/>
              <a:t>écraser</a:t>
            </a:r>
            <a:r>
              <a:rPr lang="fr-FR" b="1" baseline="0" dirty="0" smtClean="0"/>
              <a:t> les données locales par celles de la notice </a:t>
            </a:r>
            <a:r>
              <a:rPr lang="fr-FR" b="1" baseline="0" dirty="0" err="1" smtClean="0"/>
              <a:t>Sudoc</a:t>
            </a:r>
            <a:r>
              <a:rPr lang="fr-FR" baseline="0" dirty="0" smtClean="0"/>
              <a:t>. La notice </a:t>
            </a:r>
            <a:r>
              <a:rPr lang="fr-FR" baseline="0" dirty="0" err="1" smtClean="0"/>
              <a:t>Sudoc</a:t>
            </a:r>
            <a:r>
              <a:rPr lang="fr-FR" baseline="0" dirty="0" smtClean="0"/>
              <a:t> vient toujours surcharger une notice de l’institution qui est lié au pf.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6837A-592C-470F-B59E-6170225242E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743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b="1" dirty="0" smtClean="0"/>
              <a:t>présentation des</a:t>
            </a:r>
            <a:r>
              <a:rPr lang="fr-FR" b="1" baseline="0" dirty="0" smtClean="0"/>
              <a:t> flux </a:t>
            </a:r>
            <a:r>
              <a:rPr lang="fr-FR" baseline="0" dirty="0" smtClean="0"/>
              <a:t>est maintenant </a:t>
            </a:r>
            <a:r>
              <a:rPr lang="fr-FR" b="1" baseline="0" dirty="0" smtClean="0"/>
              <a:t>terminée</a:t>
            </a:r>
            <a:r>
              <a:rPr lang="fr-FR" baseline="0" dirty="0" smtClean="0"/>
              <a:t>. Pour finir je vais vous </a:t>
            </a:r>
            <a:r>
              <a:rPr lang="fr-FR" b="1" baseline="0" dirty="0" smtClean="0"/>
              <a:t>refaire le circuit</a:t>
            </a:r>
            <a:r>
              <a:rPr lang="fr-FR" baseline="0" dirty="0" smtClean="0"/>
              <a:t> en entier dans son </a:t>
            </a:r>
            <a:r>
              <a:rPr lang="fr-FR" b="1" baseline="0" dirty="0" smtClean="0"/>
              <a:t>ensemble</a:t>
            </a:r>
            <a:r>
              <a:rPr lang="fr-FR" baseline="0" dirty="0" smtClean="0"/>
              <a:t> sur le </a:t>
            </a:r>
            <a:r>
              <a:rPr lang="fr-FR" b="1" baseline="0" dirty="0" smtClean="0"/>
              <a:t>schéma en plein écran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6837A-592C-470F-B59E-6170225242E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200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25/09/2014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09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e955ddeb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e955ddeb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2927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eaac7d7cf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eaac7d7cf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56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983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eaac7d7c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eaac7d7cf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267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eaac7d7cf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eaac7d7cf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622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eaac7d7c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eaac7d7c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190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eaac7d7c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eaac7d7c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878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eaac7d7c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eaac7d7cf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1127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eaac7d7c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eaac7d7c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323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eaac7d7c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eaac7d7c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608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f2bd699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2f2bd699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41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f2bd699a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f2bd699a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0383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f2bd699a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2f2bd699a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00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L’objectif est de vous présenter</a:t>
            </a:r>
            <a:r>
              <a:rPr lang="fr-FR" baseline="0" dirty="0" smtClean="0"/>
              <a:t> les </a:t>
            </a:r>
            <a:r>
              <a:rPr lang="fr-FR" b="1" baseline="0" dirty="0" smtClean="0"/>
              <a:t>flux de la Synchro avec le </a:t>
            </a:r>
            <a:r>
              <a:rPr lang="fr-FR" b="1" baseline="0" dirty="0" err="1" smtClean="0"/>
              <a:t>Sudoc</a:t>
            </a:r>
            <a:r>
              <a:rPr lang="fr-FR" baseline="0" dirty="0" smtClean="0"/>
              <a:t> en </a:t>
            </a:r>
            <a:r>
              <a:rPr lang="fr-FR" b="1" baseline="0" dirty="0" smtClean="0"/>
              <a:t>10 min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Pour se faire, on va s’appuyer</a:t>
            </a:r>
            <a:r>
              <a:rPr lang="fr-FR" dirty="0" smtClean="0"/>
              <a:t> sur </a:t>
            </a:r>
            <a:r>
              <a:rPr lang="fr-FR" baseline="0" dirty="0" smtClean="0"/>
              <a:t>un </a:t>
            </a:r>
            <a:r>
              <a:rPr lang="fr-FR" b="1" baseline="0" dirty="0" smtClean="0"/>
              <a:t>nouveau schéma</a:t>
            </a:r>
            <a:r>
              <a:rPr lang="fr-FR" baseline="0" dirty="0" smtClean="0"/>
              <a:t> mais il n’y a rien</a:t>
            </a:r>
            <a:r>
              <a:rPr lang="fr-FR" dirty="0" smtClean="0"/>
              <a:t> de nouveau dans celui-ci puisqu’il </a:t>
            </a:r>
            <a:r>
              <a:rPr lang="fr-FR" b="1" dirty="0" smtClean="0"/>
              <a:t>reprend les informations</a:t>
            </a:r>
            <a:r>
              <a:rPr lang="fr-FR" dirty="0" smtClean="0"/>
              <a:t> des deux précédents schémas que nous avions déjà présentés lors de</a:t>
            </a:r>
            <a:r>
              <a:rPr lang="fr-FR" baseline="0" dirty="0" smtClean="0"/>
              <a:t> la</a:t>
            </a:r>
            <a:r>
              <a:rPr lang="fr-FR" dirty="0" smtClean="0"/>
              <a:t> dernière</a:t>
            </a:r>
            <a:r>
              <a:rPr lang="fr-FR" baseline="0" dirty="0" smtClean="0"/>
              <a:t> réunion. Donc </a:t>
            </a:r>
            <a:r>
              <a:rPr lang="fr-FR" b="1" baseline="0" dirty="0" smtClean="0"/>
              <a:t>aucun ajout</a:t>
            </a:r>
            <a:r>
              <a:rPr lang="fr-FR" baseline="0" dirty="0" smtClean="0"/>
              <a:t> n’est à signaler. C’est simplement </a:t>
            </a:r>
            <a:r>
              <a:rPr lang="fr-FR" b="1" baseline="0" dirty="0" smtClean="0"/>
              <a:t>plus concis</a:t>
            </a:r>
            <a:r>
              <a:rPr lang="fr-FR" baseline="0" dirty="0" smtClean="0"/>
              <a:t>. Et peut-être </a:t>
            </a:r>
            <a:r>
              <a:rPr lang="fr-FR" b="1" baseline="0" dirty="0" smtClean="0"/>
              <a:t>plus visuel </a:t>
            </a:r>
            <a:r>
              <a:rPr lang="fr-FR" baseline="0" dirty="0" smtClean="0"/>
              <a:t>sur le circuit de synchro.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6837A-592C-470F-B59E-6170225242E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5685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f2bd699a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f2bd699a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9114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031c2c3c5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13031c2c3c5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598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12ebef6b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312ebef6b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918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12ebef6b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1312ebef6b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0577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32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Voici en plus grand le </a:t>
            </a:r>
            <a:r>
              <a:rPr lang="fr-FR" b="1" dirty="0" smtClean="0"/>
              <a:t>schéma</a:t>
            </a:r>
            <a:r>
              <a:rPr lang="fr-FR" dirty="0" smtClean="0"/>
              <a:t>.</a:t>
            </a:r>
            <a:r>
              <a:rPr lang="fr-FR" baseline="0" dirty="0" smtClean="0"/>
              <a:t> Les </a:t>
            </a:r>
            <a:r>
              <a:rPr lang="fr-FR" b="1" baseline="0" dirty="0" smtClean="0"/>
              <a:t>données</a:t>
            </a:r>
            <a:r>
              <a:rPr lang="fr-FR" baseline="0" dirty="0" smtClean="0"/>
              <a:t> sont représentés </a:t>
            </a:r>
            <a:r>
              <a:rPr lang="fr-FR" b="1" baseline="0" dirty="0" smtClean="0"/>
              <a:t>en jaune </a:t>
            </a:r>
            <a:r>
              <a:rPr lang="fr-FR" baseline="0" dirty="0" smtClean="0"/>
              <a:t>et les </a:t>
            </a:r>
            <a:r>
              <a:rPr lang="fr-FR" b="1" baseline="0" dirty="0" smtClean="0"/>
              <a:t>flèches</a:t>
            </a:r>
            <a:r>
              <a:rPr lang="fr-FR" baseline="0" dirty="0" smtClean="0"/>
              <a:t> indiquent le sens du</a:t>
            </a:r>
            <a:r>
              <a:rPr lang="fr-FR" dirty="0" smtClean="0"/>
              <a:t> circuit. Accompagné d’un petit </a:t>
            </a:r>
            <a:r>
              <a:rPr lang="fr-FR" b="1" dirty="0" smtClean="0"/>
              <a:t>descriptif numéroté</a:t>
            </a:r>
            <a:r>
              <a:rPr lang="fr-FR" baseline="0" dirty="0" smtClean="0"/>
              <a:t> pour chaque étape.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6837A-592C-470F-B59E-6170225242E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226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retrouve</a:t>
            </a:r>
            <a:r>
              <a:rPr lang="fr-FR" baseline="0" dirty="0" smtClean="0"/>
              <a:t> les </a:t>
            </a:r>
            <a:r>
              <a:rPr lang="fr-FR" b="1" baseline="0" dirty="0" smtClean="0"/>
              <a:t>3 environnements </a:t>
            </a:r>
            <a:r>
              <a:rPr lang="fr-FR" baseline="0" dirty="0" smtClean="0"/>
              <a:t>qui sont de couleur distincte</a:t>
            </a:r>
            <a:r>
              <a:rPr lang="fr-FR" dirty="0" smtClean="0"/>
              <a:t> :</a:t>
            </a:r>
            <a:r>
              <a:rPr lang="fr-FR" baseline="0" dirty="0" smtClean="0"/>
              <a:t> en </a:t>
            </a:r>
            <a:r>
              <a:rPr lang="fr-FR" b="1" baseline="0" dirty="0" smtClean="0"/>
              <a:t>violet</a:t>
            </a:r>
            <a:r>
              <a:rPr lang="fr-FR" baseline="0" dirty="0" smtClean="0"/>
              <a:t> la CZ d’Alma, en </a:t>
            </a:r>
            <a:r>
              <a:rPr lang="fr-FR" b="1" baseline="0" dirty="0" smtClean="0"/>
              <a:t>vert</a:t>
            </a:r>
            <a:r>
              <a:rPr lang="fr-FR" baseline="0" dirty="0" smtClean="0"/>
              <a:t> l’institution d’Alma, et en </a:t>
            </a:r>
            <a:r>
              <a:rPr lang="fr-FR" b="1" baseline="0" dirty="0" smtClean="0"/>
              <a:t>bleu</a:t>
            </a:r>
            <a:r>
              <a:rPr lang="fr-FR" baseline="0" dirty="0" smtClean="0"/>
              <a:t> l’</a:t>
            </a:r>
            <a:r>
              <a:rPr lang="fr-FR" baseline="0" dirty="0" err="1" smtClean="0"/>
              <a:t>Abes</a:t>
            </a:r>
            <a:endParaRPr lang="fr-FR" baseline="0" dirty="0" smtClean="0"/>
          </a:p>
          <a:p>
            <a:r>
              <a:rPr lang="fr-FR" baseline="0" dirty="0" smtClean="0"/>
              <a:t>Pour décrire le circuit je vais</a:t>
            </a:r>
            <a:r>
              <a:rPr lang="fr-FR" dirty="0" smtClean="0"/>
              <a:t> </a:t>
            </a:r>
            <a:r>
              <a:rPr lang="fr-FR" b="1" dirty="0" smtClean="0"/>
              <a:t>zoomer</a:t>
            </a:r>
            <a:r>
              <a:rPr lang="fr-FR" dirty="0" smtClean="0"/>
              <a:t> sur chaque partie pour la détailler.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6837A-592C-470F-B59E-6170225242E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610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Voici donc un </a:t>
            </a:r>
            <a:r>
              <a:rPr lang="fr-FR" b="1" dirty="0" smtClean="0"/>
              <a:t>exemple</a:t>
            </a:r>
            <a:r>
              <a:rPr lang="fr-FR" dirty="0" smtClean="0"/>
              <a:t>. Le schéma est en </a:t>
            </a:r>
            <a:r>
              <a:rPr lang="fr-FR" b="1" dirty="0" smtClean="0"/>
              <a:t>miniature</a:t>
            </a:r>
            <a:r>
              <a:rPr lang="fr-FR" dirty="0" smtClean="0"/>
              <a:t> en haut à gauche et la </a:t>
            </a:r>
            <a:r>
              <a:rPr lang="fr-FR" b="1" dirty="0" smtClean="0"/>
              <a:t>zone bleutée</a:t>
            </a:r>
            <a:r>
              <a:rPr lang="fr-FR" dirty="0" smtClean="0"/>
              <a:t> est affichée en grand sur le reste de la diapo.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6837A-592C-470F-B59E-6170225242E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122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Commençons par décrire les deux flux de chargement qui sont entre l’</a:t>
            </a:r>
            <a:r>
              <a:rPr lang="fr-FR" dirty="0" err="1" smtClean="0"/>
              <a:t>Abes</a:t>
            </a:r>
            <a:r>
              <a:rPr lang="fr-FR" dirty="0" smtClean="0"/>
              <a:t> et la CZ.</a:t>
            </a:r>
          </a:p>
          <a:p>
            <a:r>
              <a:rPr lang="fr-FR" dirty="0" smtClean="0"/>
              <a:t>Le </a:t>
            </a:r>
            <a:r>
              <a:rPr lang="fr-FR" b="1" dirty="0" smtClean="0"/>
              <a:t>premier flux </a:t>
            </a:r>
            <a:r>
              <a:rPr lang="fr-FR" dirty="0" smtClean="0"/>
              <a:t>est le chargement mensuel des nouveaux </a:t>
            </a:r>
            <a:r>
              <a:rPr lang="fr-FR" b="1" dirty="0" smtClean="0"/>
              <a:t>bouquets Bacon </a:t>
            </a:r>
            <a:r>
              <a:rPr lang="fr-FR" dirty="0" smtClean="0"/>
              <a:t>dans la KB d’Alma. </a:t>
            </a:r>
          </a:p>
          <a:p>
            <a:r>
              <a:rPr lang="fr-FR" dirty="0" smtClean="0"/>
              <a:t>Et le </a:t>
            </a:r>
            <a:r>
              <a:rPr lang="fr-FR" b="1" dirty="0" smtClean="0"/>
              <a:t>second</a:t>
            </a:r>
            <a:r>
              <a:rPr lang="fr-FR" dirty="0" smtClean="0"/>
              <a:t> est </a:t>
            </a:r>
            <a:r>
              <a:rPr lang="fr-FR" b="1" dirty="0" smtClean="0"/>
              <a:t>l’injection des PPN </a:t>
            </a:r>
            <a:r>
              <a:rPr lang="fr-FR" dirty="0" smtClean="0"/>
              <a:t>dans la base bibliographique de la CZ. Pour se faire </a:t>
            </a:r>
            <a:r>
              <a:rPr lang="fr-FR" dirty="0" err="1" smtClean="0"/>
              <a:t>ExLibris</a:t>
            </a:r>
            <a:r>
              <a:rPr lang="fr-FR" dirty="0" smtClean="0"/>
              <a:t> </a:t>
            </a:r>
            <a:r>
              <a:rPr lang="fr-FR" b="1" dirty="0" smtClean="0"/>
              <a:t>s’aligne sur l’ISBN </a:t>
            </a:r>
            <a:r>
              <a:rPr lang="fr-FR" dirty="0" smtClean="0"/>
              <a:t>pour </a:t>
            </a:r>
            <a:r>
              <a:rPr lang="fr-FR" b="1" dirty="0" smtClean="0"/>
              <a:t>insérer le PPN </a:t>
            </a:r>
            <a:r>
              <a:rPr lang="fr-FR" dirty="0" smtClean="0"/>
              <a:t>fourni par l’</a:t>
            </a:r>
            <a:r>
              <a:rPr lang="fr-FR" dirty="0" err="1" smtClean="0"/>
              <a:t>abes</a:t>
            </a:r>
            <a:r>
              <a:rPr lang="fr-FR" dirty="0" smtClean="0"/>
              <a:t>. Le PPN se retrouvera en </a:t>
            </a:r>
            <a:r>
              <a:rPr lang="fr-FR" b="1" dirty="0" smtClean="0"/>
              <a:t>zone 035</a:t>
            </a:r>
            <a:r>
              <a:rPr lang="fr-FR" dirty="0" smtClean="0"/>
              <a:t>. </a:t>
            </a:r>
          </a:p>
          <a:p>
            <a:r>
              <a:rPr lang="fr-FR" dirty="0" smtClean="0"/>
              <a:t>Nous faisons cela car le </a:t>
            </a:r>
            <a:r>
              <a:rPr lang="fr-FR" b="1" dirty="0" smtClean="0"/>
              <a:t>PPN est nécessaire </a:t>
            </a:r>
            <a:r>
              <a:rPr lang="fr-FR" dirty="0" smtClean="0"/>
              <a:t>pour créer un exemplaire dans le </a:t>
            </a:r>
            <a:r>
              <a:rPr lang="fr-FR" dirty="0" err="1" smtClean="0"/>
              <a:t>Sudoc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6837A-592C-470F-B59E-6170225242E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625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Au niveau de la CZ nous avons donc :</a:t>
            </a:r>
          </a:p>
          <a:p>
            <a:r>
              <a:rPr lang="fr-FR" dirty="0" smtClean="0"/>
              <a:t> - une </a:t>
            </a:r>
            <a:r>
              <a:rPr lang="fr-FR" b="1" dirty="0" smtClean="0"/>
              <a:t>base de connaissance </a:t>
            </a:r>
            <a:r>
              <a:rPr lang="fr-FR" dirty="0" smtClean="0"/>
              <a:t>(KB) qui contient des </a:t>
            </a:r>
            <a:r>
              <a:rPr lang="fr-FR" b="1" dirty="0" smtClean="0"/>
              <a:t>portfolios</a:t>
            </a:r>
            <a:r>
              <a:rPr lang="fr-FR" dirty="0" smtClean="0"/>
              <a:t> </a:t>
            </a:r>
          </a:p>
          <a:p>
            <a:r>
              <a:rPr lang="fr-FR" dirty="0" smtClean="0"/>
              <a:t> - et une </a:t>
            </a:r>
            <a:r>
              <a:rPr lang="fr-FR" b="1" dirty="0" smtClean="0"/>
              <a:t>base bibliographique </a:t>
            </a:r>
            <a:r>
              <a:rPr lang="fr-FR" dirty="0" smtClean="0"/>
              <a:t>en marc 21 qui contient les </a:t>
            </a:r>
            <a:r>
              <a:rPr lang="fr-FR" b="1" dirty="0" smtClean="0"/>
              <a:t>notices bibliographiques</a:t>
            </a:r>
            <a:r>
              <a:rPr lang="fr-FR" dirty="0" smtClean="0"/>
              <a:t> descriptives. </a:t>
            </a:r>
          </a:p>
          <a:p>
            <a:r>
              <a:rPr lang="fr-FR" dirty="0" smtClean="0"/>
              <a:t>Ce qui est à noter c’est que </a:t>
            </a:r>
            <a:r>
              <a:rPr lang="fr-FR" b="1" dirty="0" smtClean="0"/>
              <a:t>chaque portfolio de la KB est initialement lié </a:t>
            </a:r>
            <a:r>
              <a:rPr lang="fr-FR" dirty="0" smtClean="0"/>
              <a:t>à une notice bibliographique de la CZ.</a:t>
            </a:r>
          </a:p>
          <a:p>
            <a:r>
              <a:rPr lang="fr-FR" dirty="0" smtClean="0"/>
              <a:t>Nous verrons que ce </a:t>
            </a:r>
            <a:r>
              <a:rPr lang="fr-FR" b="1" dirty="0" smtClean="0"/>
              <a:t>lien est important </a:t>
            </a:r>
            <a:r>
              <a:rPr lang="fr-FR" dirty="0" smtClean="0"/>
              <a:t>et suivra le pf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6837A-592C-470F-B59E-6170225242E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107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point de départ de la synchro est </a:t>
            </a:r>
            <a:r>
              <a:rPr lang="fr-FR" b="1" dirty="0" smtClean="0"/>
              <a:t>l’activation ou la modification</a:t>
            </a:r>
            <a:r>
              <a:rPr lang="fr-FR" dirty="0" smtClean="0"/>
              <a:t> du pf dans l’institution. Si on </a:t>
            </a:r>
            <a:r>
              <a:rPr lang="fr-FR" b="1" dirty="0" smtClean="0"/>
              <a:t>active un pf</a:t>
            </a:r>
            <a:r>
              <a:rPr lang="fr-FR" dirty="0" smtClean="0"/>
              <a:t> son inventaire va </a:t>
            </a:r>
            <a:r>
              <a:rPr lang="fr-FR" b="1" dirty="0" smtClean="0"/>
              <a:t>descendre</a:t>
            </a:r>
            <a:r>
              <a:rPr lang="fr-FR" dirty="0" smtClean="0"/>
              <a:t> dans l’institution.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6837A-592C-470F-B59E-6170225242E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41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60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4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851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308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62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61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572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13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54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54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5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03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4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AFB5-915E-4D0A-971C-5AE5F329E906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3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moodle.abes.f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diagrams.net/?page-id=y4UodZHtK-1wB4M7-ZNH&amp;scale=auto#G1F2sUAk770SEOI-KHC4qwncE62Q_5lUJ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diagrams.net/?page-id=AONHtsfuoFw7pmtPnvGy&amp;scale=auto#G1dzNvpdSQ4tgaX3DCE6YwL9ccEd7d2sgw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2208213" y="9807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>
                <a:solidFill>
                  <a:schemeClr val="accent6"/>
                </a:solidFill>
              </a:rPr>
              <a:t>Synchronisation Alma/</a:t>
            </a:r>
            <a:r>
              <a:rPr lang="fr-FR" b="1" dirty="0" err="1">
                <a:solidFill>
                  <a:schemeClr val="accent6"/>
                </a:solidFill>
              </a:rPr>
              <a:t>Sudoc</a:t>
            </a:r>
            <a:r>
              <a:rPr lang="fr-FR" b="1" dirty="0">
                <a:solidFill>
                  <a:schemeClr val="accent6"/>
                </a:solidFill>
              </a:rPr>
              <a:t> pour les ressources électroniques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79" y="6143068"/>
            <a:ext cx="900156" cy="6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18012"/>
          <a:stretch/>
        </p:blipFill>
        <p:spPr bwMode="auto">
          <a:xfrm>
            <a:off x="1524000" y="195672"/>
            <a:ext cx="9144000" cy="6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911424" y="2708920"/>
            <a:ext cx="56886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Description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sz="1600" dirty="0"/>
              <a:t>Dans le cadre de la synchronisation Alma/</a:t>
            </a:r>
            <a:r>
              <a:rPr lang="fr-FR" sz="1600" dirty="0" err="1"/>
              <a:t>Sudoc</a:t>
            </a:r>
            <a:r>
              <a:rPr lang="fr-FR" sz="1600" dirty="0"/>
              <a:t> pour les ressources électroniques, </a:t>
            </a:r>
            <a:r>
              <a:rPr lang="fr-FR" sz="1600" dirty="0" smtClean="0"/>
              <a:t>ce </a:t>
            </a:r>
            <a:r>
              <a:rPr lang="fr-FR" sz="1600" dirty="0"/>
              <a:t>"Rendez-vous avec les experts" </a:t>
            </a:r>
            <a:r>
              <a:rPr lang="fr-FR" sz="1600" dirty="0" smtClean="0"/>
              <a:t>a </a:t>
            </a:r>
            <a:r>
              <a:rPr lang="fr-FR" sz="1600" dirty="0"/>
              <a:t>pour objectif :</a:t>
            </a:r>
          </a:p>
          <a:p>
            <a:r>
              <a:rPr lang="fr-FR" sz="1600" dirty="0"/>
              <a:t>- La présentation du </a:t>
            </a:r>
            <a:r>
              <a:rPr lang="fr-FR" sz="1600" dirty="0" smtClean="0"/>
              <a:t>Workflow</a:t>
            </a:r>
            <a:br>
              <a:rPr lang="fr-FR" sz="1600" dirty="0" smtClean="0"/>
            </a:br>
            <a:r>
              <a:rPr lang="fr-FR" sz="1600" dirty="0" smtClean="0"/>
              <a:t>- </a:t>
            </a:r>
            <a:r>
              <a:rPr lang="fr-FR" sz="1600" dirty="0"/>
              <a:t>La présentation des paramétrages nécessaires </a:t>
            </a:r>
            <a:r>
              <a:rPr lang="fr-FR" sz="1600" dirty="0" smtClean="0"/>
              <a:t>Alma</a:t>
            </a:r>
            <a:endParaRPr lang="fr-FR" sz="1600" dirty="0"/>
          </a:p>
        </p:txBody>
      </p:sp>
      <p:sp>
        <p:nvSpPr>
          <p:cNvPr id="36" name="Rectangle 35"/>
          <p:cNvSpPr/>
          <p:nvPr/>
        </p:nvSpPr>
        <p:spPr>
          <a:xfrm>
            <a:off x="6816080" y="2708920"/>
            <a:ext cx="41044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Public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sz="1600" dirty="0"/>
              <a:t>- Administrateurs SGB</a:t>
            </a:r>
          </a:p>
          <a:p>
            <a:r>
              <a:rPr lang="fr-FR" sz="1600" dirty="0"/>
              <a:t>- Coordinateurs </a:t>
            </a:r>
            <a:r>
              <a:rPr lang="fr-FR" sz="1600" dirty="0" err="1"/>
              <a:t>Sudoc</a:t>
            </a:r>
            <a:endParaRPr lang="fr-FR" sz="1600" dirty="0"/>
          </a:p>
          <a:p>
            <a:r>
              <a:rPr lang="fr-FR" sz="1600" dirty="0"/>
              <a:t>- Responsables documentation électronique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37" name="Rectangle 36"/>
          <p:cNvSpPr/>
          <p:nvPr/>
        </p:nvSpPr>
        <p:spPr>
          <a:xfrm>
            <a:off x="1631504" y="4653136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Intervenants</a:t>
            </a:r>
          </a:p>
          <a:p>
            <a:pPr algn="ctr"/>
            <a:r>
              <a:rPr lang="fr-FR" sz="1600" dirty="0"/>
              <a:t>Alexandre Faure (Direction de la Documentation de l'Université de </a:t>
            </a:r>
            <a:r>
              <a:rPr lang="fr-FR" sz="1600" dirty="0" smtClean="0"/>
              <a:t>Bordeaux)</a:t>
            </a:r>
            <a:br>
              <a:rPr lang="fr-FR" sz="1600" dirty="0" smtClean="0"/>
            </a:br>
            <a:r>
              <a:rPr lang="fr-FR" sz="1600" dirty="0" smtClean="0"/>
              <a:t>Loïc </a:t>
            </a:r>
            <a:r>
              <a:rPr lang="fr-FR" sz="1600" dirty="0"/>
              <a:t>Ducasse (SICD de l'Université fédérale Toulouse </a:t>
            </a:r>
            <a:r>
              <a:rPr lang="fr-FR" sz="1600" dirty="0" smtClean="0"/>
              <a:t>Midi-Pyrénées)</a:t>
            </a:r>
            <a:endParaRPr lang="fr-FR" sz="1600" dirty="0"/>
          </a:p>
          <a:p>
            <a:pPr algn="ctr"/>
            <a:r>
              <a:rPr lang="fr-FR" sz="1600" dirty="0"/>
              <a:t>Géraldine Lambert </a:t>
            </a:r>
            <a:r>
              <a:rPr lang="fr-FR" sz="1600" dirty="0" smtClean="0"/>
              <a:t>&amp; </a:t>
            </a:r>
            <a:r>
              <a:rPr lang="fr-FR" sz="1600" dirty="0" smtClean="0"/>
              <a:t>Mickaël </a:t>
            </a:r>
            <a:r>
              <a:rPr lang="fr-FR" sz="1600" dirty="0" err="1" smtClean="0"/>
              <a:t>Seror</a:t>
            </a:r>
            <a:r>
              <a:rPr lang="fr-FR" sz="1600" dirty="0" smtClean="0"/>
              <a:t> (</a:t>
            </a:r>
            <a:r>
              <a:rPr lang="fr-FR" sz="1600" dirty="0" err="1" smtClean="0"/>
              <a:t>Abes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31" name="Rectangle 30"/>
          <p:cNvSpPr/>
          <p:nvPr/>
        </p:nvSpPr>
        <p:spPr>
          <a:xfrm>
            <a:off x="2639616" y="6141204"/>
            <a:ext cx="7200801" cy="600164"/>
          </a:xfrm>
          <a:prstGeom prst="rect">
            <a:avLst/>
          </a:prstGeom>
          <a:solidFill>
            <a:srgbClr val="E2E2E2"/>
          </a:solidFill>
        </p:spPr>
        <p:txBody>
          <a:bodyPr wrap="square">
            <a:spAutoFit/>
          </a:bodyPr>
          <a:lstStyle/>
          <a:p>
            <a:pPr algn="ctr"/>
            <a:r>
              <a:rPr lang="fr-FR" sz="1100" dirty="0"/>
              <a:t>La formation débutera à 11h, merci de votre patience…</a:t>
            </a:r>
            <a:br>
              <a:rPr lang="fr-FR" sz="1100" dirty="0"/>
            </a:br>
            <a:r>
              <a:rPr lang="fr-FR" sz="1100" u="sng" dirty="0"/>
              <a:t>Attention :</a:t>
            </a:r>
            <a:r>
              <a:rPr lang="fr-FR" sz="1100" dirty="0"/>
              <a:t> La session sera enregistrée afin d'être diffusée sur notre plateforme d'autoformation </a:t>
            </a:r>
            <a:r>
              <a:rPr lang="fr-FR" sz="1100" dirty="0">
                <a:hlinkClick r:id="rId4"/>
              </a:rPr>
              <a:t>http://moodle.abes.fr</a:t>
            </a:r>
            <a:r>
              <a:rPr lang="fr-FR" sz="1100" dirty="0"/>
              <a:t>.</a:t>
            </a:r>
            <a:br>
              <a:rPr lang="fr-FR" sz="1100" dirty="0"/>
            </a:br>
            <a:r>
              <a:rPr lang="fr-FR" sz="1100" dirty="0"/>
              <a:t>En rejoignant cette session, vous consentez à ces enregistrements.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515" y="6168152"/>
            <a:ext cx="575974" cy="57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938"/>
            <a:ext cx="4412343" cy="2481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à coins arrondis 2"/>
          <p:cNvSpPr/>
          <p:nvPr/>
        </p:nvSpPr>
        <p:spPr>
          <a:xfrm>
            <a:off x="2830286" y="1001486"/>
            <a:ext cx="362857" cy="1190170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80570" y="4281714"/>
            <a:ext cx="644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Un </a:t>
            </a:r>
            <a:r>
              <a:rPr lang="fr-FR" sz="2400" b="1" dirty="0" smtClean="0"/>
              <a:t>portfolio est activé/modifié </a:t>
            </a:r>
            <a:r>
              <a:rPr lang="fr-FR" sz="2400" dirty="0" smtClean="0"/>
              <a:t>dans l’institution.</a:t>
            </a: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7" t="46938" r="15857" b="44899"/>
          <a:stretch/>
        </p:blipFill>
        <p:spPr>
          <a:xfrm>
            <a:off x="8742066" y="4109479"/>
            <a:ext cx="2662813" cy="10032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5" t="21052" r="28243" b="33675"/>
          <a:stretch/>
        </p:blipFill>
        <p:spPr>
          <a:xfrm>
            <a:off x="6873073" y="773723"/>
            <a:ext cx="1839097" cy="58819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à coins arrondis 6"/>
          <p:cNvSpPr/>
          <p:nvPr/>
        </p:nvSpPr>
        <p:spPr>
          <a:xfrm>
            <a:off x="3193143" y="1697831"/>
            <a:ext cx="512082" cy="204788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276475" y="1835944"/>
            <a:ext cx="1843088" cy="776287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276475" y="1092200"/>
            <a:ext cx="1843088" cy="657225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30175" y="1835944"/>
            <a:ext cx="1409700" cy="77628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6926663" y="4800600"/>
            <a:ext cx="1214037" cy="716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8577664" y="4813300"/>
            <a:ext cx="172636" cy="162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6926664" y="4368800"/>
            <a:ext cx="1791886" cy="813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èche droite 8"/>
          <p:cNvSpPr/>
          <p:nvPr/>
        </p:nvSpPr>
        <p:spPr>
          <a:xfrm rot="5400000">
            <a:off x="7366925" y="4158575"/>
            <a:ext cx="1003232" cy="676442"/>
          </a:xfrm>
          <a:prstGeom prst="rightArrow">
            <a:avLst>
              <a:gd name="adj1" fmla="val 48600"/>
              <a:gd name="adj2" fmla="val 52632"/>
            </a:avLst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RDV Experts 09/06/22 - Synchro Alma/</a:t>
            </a:r>
            <a:r>
              <a:rPr lang="fr-FR" sz="2400" dirty="0" err="1" smtClean="0"/>
              <a:t>Sudoc</a:t>
            </a:r>
            <a:r>
              <a:rPr lang="fr-FR" sz="2400" dirty="0" smtClean="0"/>
              <a:t> pour les RE – Présentation des flux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802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938"/>
            <a:ext cx="4412343" cy="2481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à coins arrondis 2"/>
          <p:cNvSpPr/>
          <p:nvPr/>
        </p:nvSpPr>
        <p:spPr>
          <a:xfrm>
            <a:off x="2150348" y="1818752"/>
            <a:ext cx="1042796" cy="372904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093948" y="770253"/>
            <a:ext cx="644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Le portfolio est publié sur l’entrepôt OAI-PMH si les </a:t>
            </a:r>
            <a:r>
              <a:rPr lang="fr-FR" sz="2400" b="1" dirty="0" smtClean="0"/>
              <a:t>3 conditions </a:t>
            </a:r>
            <a:r>
              <a:rPr lang="fr-FR" sz="2400" dirty="0" smtClean="0"/>
              <a:t>ci-dessous sont remplies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7" t="51797" r="28244" b="33675"/>
          <a:stretch/>
        </p:blipFill>
        <p:spPr>
          <a:xfrm>
            <a:off x="3436538" y="3920040"/>
            <a:ext cx="7174522" cy="25748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5093949" y="1852394"/>
            <a:ext cx="6444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Le pf appartient à une </a:t>
            </a:r>
            <a:r>
              <a:rPr lang="fr-FR" sz="2400" b="1" dirty="0" smtClean="0"/>
              <a:t>sélection de RE définie par l’établissement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Le pf est lié à une </a:t>
            </a:r>
            <a:r>
              <a:rPr lang="fr-FR" sz="2400" b="1" dirty="0" smtClean="0"/>
              <a:t>notice avec un PPN</a:t>
            </a:r>
            <a:r>
              <a:rPr lang="fr-FR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Le pf est lié à une </a:t>
            </a:r>
            <a:r>
              <a:rPr lang="fr-FR" sz="2400" b="1" dirty="0" smtClean="0"/>
              <a:t>notice en Marc21</a:t>
            </a:r>
            <a:r>
              <a:rPr lang="fr-FR" sz="2400" dirty="0" smtClean="0"/>
              <a:t>.</a:t>
            </a:r>
          </a:p>
        </p:txBody>
      </p:sp>
      <p:sp>
        <p:nvSpPr>
          <p:cNvPr id="9" name="Flèche droite 8"/>
          <p:cNvSpPr/>
          <p:nvPr/>
        </p:nvSpPr>
        <p:spPr>
          <a:xfrm rot="10800000">
            <a:off x="7466534" y="5844504"/>
            <a:ext cx="1088220" cy="650431"/>
          </a:xfrm>
          <a:prstGeom prst="rightArrow">
            <a:avLst>
              <a:gd name="adj1" fmla="val 48600"/>
              <a:gd name="adj2" fmla="val 52632"/>
            </a:avLst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276475" y="1835944"/>
            <a:ext cx="1843088" cy="776287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276475" y="1092200"/>
            <a:ext cx="1843088" cy="657225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30175" y="1835944"/>
            <a:ext cx="1409700" cy="77628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 flipH="1" flipV="1">
            <a:off x="4305300" y="3992879"/>
            <a:ext cx="6233160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4295776" y="3992880"/>
            <a:ext cx="9524" cy="51720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305300" y="6088381"/>
            <a:ext cx="9524" cy="47939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RDV Experts 09/06/22 - Synchro Alma/</a:t>
            </a:r>
            <a:r>
              <a:rPr lang="fr-FR" sz="2400" dirty="0" err="1" smtClean="0"/>
              <a:t>Sudoc</a:t>
            </a:r>
            <a:r>
              <a:rPr lang="fr-FR" sz="2400" dirty="0" smtClean="0"/>
              <a:t> pour les RE – Présentation des flux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226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938"/>
            <a:ext cx="4412343" cy="2481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à coins arrondis 2"/>
          <p:cNvSpPr/>
          <p:nvPr/>
        </p:nvSpPr>
        <p:spPr>
          <a:xfrm>
            <a:off x="600948" y="1513028"/>
            <a:ext cx="1824752" cy="644275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093948" y="770253"/>
            <a:ext cx="644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</a:t>
            </a:r>
            <a:r>
              <a:rPr lang="fr-FR" sz="2400" b="1" dirty="0" smtClean="0"/>
              <a:t>chargeur du Catcher </a:t>
            </a:r>
            <a:r>
              <a:rPr lang="fr-FR" sz="2400" b="1" dirty="0" err="1" smtClean="0"/>
              <a:t>Sudoc</a:t>
            </a:r>
            <a:r>
              <a:rPr lang="fr-FR" sz="2400" b="1" dirty="0" smtClean="0"/>
              <a:t> </a:t>
            </a:r>
            <a:r>
              <a:rPr lang="fr-FR" sz="2400" dirty="0" smtClean="0"/>
              <a:t>exécute </a:t>
            </a:r>
            <a:r>
              <a:rPr lang="fr-FR" sz="2400" b="1" dirty="0" smtClean="0"/>
              <a:t>3 opérations </a:t>
            </a:r>
            <a:r>
              <a:rPr lang="fr-FR" sz="2400" dirty="0" smtClean="0"/>
              <a:t>: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40714" r="44709" b="35282"/>
          <a:stretch/>
        </p:blipFill>
        <p:spPr>
          <a:xfrm>
            <a:off x="2150348" y="3791386"/>
            <a:ext cx="7327900" cy="24233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5093947" y="1754328"/>
            <a:ext cx="6444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b="1" dirty="0" smtClean="0"/>
              <a:t>Moissonne les pf </a:t>
            </a:r>
            <a:r>
              <a:rPr lang="fr-FR" sz="2400" dirty="0" smtClean="0"/>
              <a:t>dans l’entrepôt OAI-PMH.</a:t>
            </a:r>
            <a:endParaRPr lang="fr-FR" sz="2400" b="1" dirty="0"/>
          </a:p>
          <a:p>
            <a:pPr marL="457200" indent="-457200">
              <a:buFont typeface="+mj-lt"/>
              <a:buAutoNum type="arabicPeriod"/>
            </a:pPr>
            <a:r>
              <a:rPr lang="fr-FR" sz="2400" b="1" dirty="0" smtClean="0"/>
              <a:t>Transforme le pf en exemplaire </a:t>
            </a:r>
            <a:r>
              <a:rPr lang="fr-FR" sz="2400" dirty="0" smtClean="0"/>
              <a:t>pour créer celui-ci dans le </a:t>
            </a:r>
            <a:r>
              <a:rPr lang="fr-FR" sz="2400" dirty="0" err="1" smtClean="0"/>
              <a:t>Sudoc</a:t>
            </a:r>
            <a:r>
              <a:rPr lang="fr-FR" sz="2400" dirty="0" smtClean="0"/>
              <a:t> via l’api Catcher.</a:t>
            </a:r>
            <a:endParaRPr lang="fr-FR" sz="2400" dirty="0"/>
          </a:p>
          <a:p>
            <a:pPr marL="457200" indent="-457200">
              <a:buFont typeface="+mj-lt"/>
              <a:buAutoNum type="arabicPeriod"/>
            </a:pPr>
            <a:r>
              <a:rPr lang="fr-FR" sz="2400" b="1" dirty="0" smtClean="0"/>
              <a:t>Envoie un rapport </a:t>
            </a:r>
            <a:r>
              <a:rPr lang="fr-FR" sz="2400" dirty="0" smtClean="0"/>
              <a:t>de traitement à l’établissement.</a:t>
            </a:r>
          </a:p>
        </p:txBody>
      </p:sp>
      <p:sp>
        <p:nvSpPr>
          <p:cNvPr id="9" name="Flèche droite 8"/>
          <p:cNvSpPr/>
          <p:nvPr/>
        </p:nvSpPr>
        <p:spPr>
          <a:xfrm rot="10800000">
            <a:off x="7190310" y="5070932"/>
            <a:ext cx="905939" cy="567867"/>
          </a:xfrm>
          <a:prstGeom prst="rightArrow">
            <a:avLst>
              <a:gd name="adj1" fmla="val 48600"/>
              <a:gd name="adj2" fmla="val 52632"/>
            </a:avLst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276475" y="1835944"/>
            <a:ext cx="1843088" cy="776287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276475" y="1092200"/>
            <a:ext cx="1843088" cy="657225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30175" y="1835944"/>
            <a:ext cx="1409700" cy="77628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2150348" y="4936383"/>
            <a:ext cx="3663077" cy="1344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5808310" y="4949825"/>
            <a:ext cx="12700" cy="13303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8832056" y="4953743"/>
            <a:ext cx="588171" cy="1638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8832056" y="4949825"/>
            <a:ext cx="0" cy="29607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8832056" y="6146006"/>
            <a:ext cx="0" cy="13414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RDV Experts 09/06/22 - Synchro Alma/</a:t>
            </a:r>
            <a:r>
              <a:rPr lang="fr-FR" sz="2400" dirty="0" err="1" smtClean="0"/>
              <a:t>Sudoc</a:t>
            </a:r>
            <a:r>
              <a:rPr lang="fr-FR" sz="2400" dirty="0" smtClean="0"/>
              <a:t> pour les RE – Présentation des flux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22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938"/>
            <a:ext cx="4412343" cy="2481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à coins arrondis 2"/>
          <p:cNvSpPr/>
          <p:nvPr/>
        </p:nvSpPr>
        <p:spPr>
          <a:xfrm>
            <a:off x="139700" y="1821656"/>
            <a:ext cx="749300" cy="743744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093948" y="770253"/>
            <a:ext cx="644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 </a:t>
            </a:r>
            <a:r>
              <a:rPr lang="fr-FR" sz="2400" b="1" dirty="0" smtClean="0"/>
              <a:t>Transfert Régulier spécifique </a:t>
            </a:r>
            <a:r>
              <a:rPr lang="fr-FR" sz="2400" dirty="0" smtClean="0"/>
              <a:t>retourne la notice bibliographique de l’exemplaire créé. La notice du </a:t>
            </a:r>
            <a:r>
              <a:rPr lang="fr-FR" sz="2400" dirty="0" err="1" smtClean="0"/>
              <a:t>Sudoc</a:t>
            </a:r>
            <a:r>
              <a:rPr lang="fr-FR" sz="2400" dirty="0" smtClean="0"/>
              <a:t> est  déposée sur le SFTP de l’</a:t>
            </a:r>
            <a:r>
              <a:rPr lang="fr-FR" sz="2400" dirty="0" err="1" smtClean="0"/>
              <a:t>Abes</a:t>
            </a:r>
            <a:r>
              <a:rPr lang="fr-FR" sz="2400" dirty="0" smtClean="0"/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93947" y="2033727"/>
            <a:ext cx="644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/>
              <a:t>C’est un nouveau transfert régulier dit « électronique » en </a:t>
            </a:r>
            <a:r>
              <a:rPr lang="fr-FR" sz="2400" b="1" dirty="0" smtClean="0"/>
              <a:t>format Marc21</a:t>
            </a:r>
            <a:r>
              <a:rPr lang="fr-FR" sz="2400" dirty="0" smtClean="0"/>
              <a:t>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0" t="66841" r="62989" b="18461"/>
          <a:stretch/>
        </p:blipFill>
        <p:spPr>
          <a:xfrm>
            <a:off x="4495800" y="5069318"/>
            <a:ext cx="3162300" cy="14838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50712" r="79547" b="18965"/>
          <a:stretch/>
        </p:blipFill>
        <p:spPr>
          <a:xfrm>
            <a:off x="1181100" y="3491799"/>
            <a:ext cx="3200400" cy="30614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à coins arrondis 9"/>
          <p:cNvSpPr/>
          <p:nvPr/>
        </p:nvSpPr>
        <p:spPr>
          <a:xfrm>
            <a:off x="889000" y="2200275"/>
            <a:ext cx="730250" cy="365126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5400000">
            <a:off x="2836133" y="4936164"/>
            <a:ext cx="837535" cy="500596"/>
          </a:xfrm>
          <a:prstGeom prst="rightArrow">
            <a:avLst>
              <a:gd name="adj1" fmla="val 48600"/>
              <a:gd name="adj2" fmla="val 52632"/>
            </a:avLst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4225657" y="5591124"/>
            <a:ext cx="736600" cy="440267"/>
          </a:xfrm>
          <a:prstGeom prst="rightArrow">
            <a:avLst>
              <a:gd name="adj1" fmla="val 48600"/>
              <a:gd name="adj2" fmla="val 52632"/>
            </a:avLst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276475" y="1835944"/>
            <a:ext cx="1843088" cy="776287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276475" y="1092200"/>
            <a:ext cx="1843088" cy="657225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30175" y="1835944"/>
            <a:ext cx="1409700" cy="77628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7272338" y="5137098"/>
            <a:ext cx="4" cy="17547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7272338" y="6246760"/>
            <a:ext cx="0" cy="2699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264444" y="3638550"/>
            <a:ext cx="9526" cy="284003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1264444" y="3638550"/>
            <a:ext cx="304058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RDV Experts 09/06/22 - Synchro Alma/</a:t>
            </a:r>
            <a:r>
              <a:rPr lang="fr-FR" sz="2400" dirty="0" err="1" smtClean="0"/>
              <a:t>Sudoc</a:t>
            </a:r>
            <a:r>
              <a:rPr lang="fr-FR" sz="2400" dirty="0" smtClean="0"/>
              <a:t> pour les RE – Présentation des flux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743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938"/>
            <a:ext cx="4412343" cy="2481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5093948" y="770253"/>
            <a:ext cx="644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Le </a:t>
            </a:r>
            <a:r>
              <a:rPr lang="fr-FR" sz="2400" b="1" dirty="0" smtClean="0"/>
              <a:t>chargeur Alma </a:t>
            </a:r>
            <a:r>
              <a:rPr lang="fr-FR" sz="2400" dirty="0" smtClean="0"/>
              <a:t>va récupérer les notices bibliographiques du </a:t>
            </a:r>
            <a:r>
              <a:rPr lang="fr-FR" sz="2400" dirty="0" err="1" smtClean="0"/>
              <a:t>Sudoc</a:t>
            </a:r>
            <a:r>
              <a:rPr lang="fr-FR" sz="2400" dirty="0" smtClean="0"/>
              <a:t> se trouvant sur le </a:t>
            </a:r>
            <a:r>
              <a:rPr lang="fr-FR" sz="2400" b="1" dirty="0" smtClean="0"/>
              <a:t>SFTP</a:t>
            </a:r>
            <a:r>
              <a:rPr lang="fr-FR" sz="2400" dirty="0" smtClean="0"/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8" t="66846" r="42443" b="11836"/>
          <a:stretch/>
        </p:blipFill>
        <p:spPr>
          <a:xfrm>
            <a:off x="2865120" y="3732106"/>
            <a:ext cx="6261948" cy="26469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à coins arrondis 9"/>
          <p:cNvSpPr/>
          <p:nvPr/>
        </p:nvSpPr>
        <p:spPr>
          <a:xfrm>
            <a:off x="1329267" y="2193528"/>
            <a:ext cx="1210733" cy="549672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4951072" y="4514613"/>
            <a:ext cx="1163729" cy="695562"/>
          </a:xfrm>
          <a:prstGeom prst="rightArrow">
            <a:avLst>
              <a:gd name="adj1" fmla="val 48600"/>
              <a:gd name="adj2" fmla="val 52632"/>
            </a:avLst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276475" y="1835944"/>
            <a:ext cx="1843088" cy="776287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276475" y="1092200"/>
            <a:ext cx="1843088" cy="657225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30175" y="1835944"/>
            <a:ext cx="1409700" cy="77628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RDV Experts 09/06/22 - Synchro Alma/</a:t>
            </a:r>
            <a:r>
              <a:rPr lang="fr-FR" sz="2400" dirty="0" err="1" smtClean="0"/>
              <a:t>Sudoc</a:t>
            </a:r>
            <a:r>
              <a:rPr lang="fr-FR" sz="2400" dirty="0" smtClean="0"/>
              <a:t> pour les RE – Présentation des flux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889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938"/>
            <a:ext cx="4412343" cy="2481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à coins arrondis 9"/>
          <p:cNvSpPr/>
          <p:nvPr/>
        </p:nvSpPr>
        <p:spPr>
          <a:xfrm>
            <a:off x="3327400" y="1117600"/>
            <a:ext cx="1004618" cy="1658610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2353732" y="2192866"/>
            <a:ext cx="973667" cy="583343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276475" y="1835944"/>
            <a:ext cx="1843088" cy="776287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276475" y="1092200"/>
            <a:ext cx="1843088" cy="657225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30175" y="1835944"/>
            <a:ext cx="1409700" cy="77628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96850" y="3376803"/>
            <a:ext cx="7032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Avant de charger la notice venant du </a:t>
            </a:r>
            <a:r>
              <a:rPr lang="fr-FR" sz="2400" dirty="0" err="1" smtClean="0"/>
              <a:t>Sudoc</a:t>
            </a:r>
            <a:r>
              <a:rPr lang="fr-FR" sz="2400" dirty="0" smtClean="0"/>
              <a:t>, le chargeur Alma va </a:t>
            </a:r>
            <a:r>
              <a:rPr lang="fr-FR" sz="2400" b="1" dirty="0" smtClean="0"/>
              <a:t>faire redescendre la notice de la CZ si celle-ci n’est pas déjà présente</a:t>
            </a:r>
            <a:r>
              <a:rPr lang="fr-FR" sz="2400" dirty="0" smtClean="0"/>
              <a:t> dans l’institution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2" t="23618" r="2494" b="13759"/>
          <a:stretch/>
        </p:blipFill>
        <p:spPr>
          <a:xfrm>
            <a:off x="8009462" y="1852849"/>
            <a:ext cx="2990850" cy="46241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9" t="66634" r="24698" b="13759"/>
          <a:stretch/>
        </p:blipFill>
        <p:spPr>
          <a:xfrm>
            <a:off x="5001943" y="5029200"/>
            <a:ext cx="2876550" cy="14478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Flèche droite 1"/>
          <p:cNvSpPr/>
          <p:nvPr/>
        </p:nvSpPr>
        <p:spPr>
          <a:xfrm rot="3460067">
            <a:off x="9136064" y="3502026"/>
            <a:ext cx="736600" cy="440267"/>
          </a:xfrm>
          <a:prstGeom prst="rightArrow">
            <a:avLst>
              <a:gd name="adj1" fmla="val 48600"/>
              <a:gd name="adj2" fmla="val 52632"/>
            </a:avLst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7784703">
            <a:off x="9209612" y="5077284"/>
            <a:ext cx="736600" cy="440267"/>
          </a:xfrm>
          <a:prstGeom prst="rightArrow">
            <a:avLst>
              <a:gd name="adj1" fmla="val 48600"/>
              <a:gd name="adj2" fmla="val 52632"/>
            </a:avLst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RDV Experts 09/06/22 - Synchro Alma/</a:t>
            </a:r>
            <a:r>
              <a:rPr lang="fr-FR" sz="2400" dirty="0" err="1" smtClean="0"/>
              <a:t>Sudoc</a:t>
            </a:r>
            <a:r>
              <a:rPr lang="fr-FR" sz="2400" dirty="0" smtClean="0"/>
              <a:t> pour les RE – Présentation des flux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716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938"/>
            <a:ext cx="4412343" cy="2481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2" t="23618" r="2494" b="13759"/>
          <a:stretch/>
        </p:blipFill>
        <p:spPr>
          <a:xfrm>
            <a:off x="8009462" y="1852849"/>
            <a:ext cx="2990850" cy="46241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à coins arrondis 9"/>
          <p:cNvSpPr/>
          <p:nvPr/>
        </p:nvSpPr>
        <p:spPr>
          <a:xfrm>
            <a:off x="3327400" y="1117600"/>
            <a:ext cx="1004618" cy="1658610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9" t="66634" r="24698" b="13759"/>
          <a:stretch/>
        </p:blipFill>
        <p:spPr>
          <a:xfrm>
            <a:off x="5001943" y="5029200"/>
            <a:ext cx="2876550" cy="14478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ectangle à coins arrondis 11"/>
          <p:cNvSpPr/>
          <p:nvPr/>
        </p:nvSpPr>
        <p:spPr>
          <a:xfrm>
            <a:off x="2353732" y="2192866"/>
            <a:ext cx="973667" cy="583343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6390021" y="5385399"/>
            <a:ext cx="736600" cy="440267"/>
          </a:xfrm>
          <a:prstGeom prst="rightArrow">
            <a:avLst>
              <a:gd name="adj1" fmla="val 48600"/>
              <a:gd name="adj2" fmla="val 52632"/>
            </a:avLst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276475" y="1835944"/>
            <a:ext cx="1843088" cy="776287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276475" y="1092200"/>
            <a:ext cx="1843088" cy="657225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30175" y="1835944"/>
            <a:ext cx="1409700" cy="77628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30175" y="3376080"/>
            <a:ext cx="6996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r-FR" sz="2400" dirty="0" smtClean="0"/>
              <a:t>Le chargeur va </a:t>
            </a:r>
            <a:r>
              <a:rPr lang="fr-FR" sz="2400" b="1" dirty="0" smtClean="0"/>
              <a:t>écraser les données locales </a:t>
            </a:r>
            <a:r>
              <a:rPr lang="fr-FR" sz="2400" dirty="0" smtClean="0"/>
              <a:t>par les données de la notice </a:t>
            </a:r>
            <a:r>
              <a:rPr lang="fr-FR" sz="2400" dirty="0" err="1" smtClean="0"/>
              <a:t>Sudoc</a:t>
            </a:r>
            <a:r>
              <a:rPr lang="fr-FR" sz="2400" dirty="0" smtClean="0"/>
              <a:t>.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r-FR" sz="2400" dirty="0" smtClean="0"/>
              <a:t>La </a:t>
            </a:r>
            <a:r>
              <a:rPr lang="fr-FR" sz="2400" dirty="0"/>
              <a:t>notice </a:t>
            </a:r>
            <a:r>
              <a:rPr lang="fr-FR" sz="2400" dirty="0" err="1"/>
              <a:t>Sudoc</a:t>
            </a:r>
            <a:r>
              <a:rPr lang="fr-FR" sz="2400" dirty="0"/>
              <a:t> vient toujours </a:t>
            </a:r>
            <a:r>
              <a:rPr lang="fr-FR" sz="2400" b="1" dirty="0"/>
              <a:t>surcharger </a:t>
            </a:r>
            <a:r>
              <a:rPr lang="fr-FR" sz="2400" b="1" dirty="0" smtClean="0"/>
              <a:t>la </a:t>
            </a:r>
            <a:r>
              <a:rPr lang="fr-FR" sz="2400" b="1" dirty="0"/>
              <a:t>notice de l’institution </a:t>
            </a:r>
            <a:r>
              <a:rPr lang="fr-FR" sz="2400" dirty="0"/>
              <a:t>qui est </a:t>
            </a:r>
            <a:r>
              <a:rPr lang="fr-FR" sz="2400" dirty="0" smtClean="0"/>
              <a:t>liée </a:t>
            </a:r>
            <a:r>
              <a:rPr lang="fr-FR" sz="2400" dirty="0"/>
              <a:t>au pf.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RDV Experts 09/06/22 - Synchro Alma/</a:t>
            </a:r>
            <a:r>
              <a:rPr lang="fr-FR" sz="2400" dirty="0" err="1" smtClean="0"/>
              <a:t>Sudoc</a:t>
            </a:r>
            <a:r>
              <a:rPr lang="fr-FR" sz="2400" dirty="0" smtClean="0"/>
              <a:t> pour les RE – Présentation des flux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708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48"/>
            <a:ext cx="12308114" cy="69233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60607" y="1477108"/>
            <a:ext cx="5124659" cy="1828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360607" y="3557588"/>
            <a:ext cx="5124659" cy="21717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66713" y="3557588"/>
            <a:ext cx="3919537" cy="21717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RDV Experts 09/06/22 - Synchro Alma/</a:t>
            </a:r>
            <a:r>
              <a:rPr lang="fr-FR" sz="2400" dirty="0" err="1" smtClean="0"/>
              <a:t>Sudoc</a:t>
            </a:r>
            <a:r>
              <a:rPr lang="fr-FR" sz="2400" dirty="0" smtClean="0"/>
              <a:t> pour les RE – Présentation des flux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664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PARtIE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2 : Configurations nécessaires</a:t>
            </a:r>
            <a:br>
              <a:rPr lang="fr-FR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3100" dirty="0">
                <a:solidFill>
                  <a:schemeClr val="accent2">
                    <a:lumMod val="75000"/>
                  </a:schemeClr>
                </a:solidFill>
              </a:rPr>
              <a:t>Alexandre Faure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(Direction de la Documentation de l'Université de Bordeaux)</a:t>
            </a:r>
            <a:r>
              <a:rPr lang="fr-FR" sz="3100" dirty="0">
                <a:solidFill>
                  <a:schemeClr val="accent2">
                    <a:lumMod val="75000"/>
                  </a:schemeClr>
                </a:solidFill>
              </a:rPr>
              <a:t>, Loïc Ducasse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(SICD de l'Université fédérale Toulouse Midi-Pyrénées)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033" y="110833"/>
            <a:ext cx="8451280" cy="645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6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4000" b="1" cap="all" dirty="0">
                <a:solidFill>
                  <a:schemeClr val="accent6"/>
                </a:solidFill>
              </a:rPr>
              <a:t>plan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1952624" y="1556792"/>
            <a:ext cx="8535864" cy="4310608"/>
          </a:xfrm>
        </p:spPr>
        <p:txBody>
          <a:bodyPr/>
          <a:lstStyle/>
          <a:p>
            <a:pPr>
              <a:defRPr/>
            </a:pP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Présentation des flux</a:t>
            </a:r>
            <a:br>
              <a:rPr lang="fr-FR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</a:rPr>
              <a:t>Mickaël </a:t>
            </a:r>
            <a:r>
              <a:rPr lang="fr-FR" sz="1800" dirty="0" err="1" smtClean="0">
                <a:solidFill>
                  <a:schemeClr val="bg2">
                    <a:lumMod val="25000"/>
                  </a:schemeClr>
                </a:solidFill>
              </a:rPr>
              <a:t>Seror</a:t>
            </a: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fr-FR" sz="1800" dirty="0" err="1" smtClean="0">
                <a:solidFill>
                  <a:schemeClr val="bg2">
                    <a:lumMod val="25000"/>
                  </a:schemeClr>
                </a:solidFill>
              </a:rPr>
              <a:t>Abes</a:t>
            </a: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>
              <a:defRPr/>
            </a:pPr>
            <a:endParaRPr lang="fr-FR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Configurations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nécessaires</a:t>
            </a:r>
            <a:b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Alexandre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Faure (Direction de la Documentation de l'Université de </a:t>
            </a: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Bordeaux)</a:t>
            </a:r>
            <a:b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Loïc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Ducasse (SICD de l'Université fédérale Toulouse Midi-Pyrénées</a:t>
            </a: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>
              <a:defRPr/>
            </a:pPr>
            <a:endParaRPr lang="fr-F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Échanges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02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fr" dirty="0"/>
              <a:t>Le profil de publication</a:t>
            </a:r>
            <a:endParaRPr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 algn="l">
              <a:lnSpc>
                <a:spcPct val="115000"/>
              </a:lnSpc>
              <a:spcAft>
                <a:spcPts val="1600"/>
              </a:spcAft>
            </a:pPr>
            <a:r>
              <a:rPr lang="fr" sz="1867"/>
              <a:t>Le profil va assurer l’envoi des portfolios depuis Alma vers le SUDOC. Il s’appuie sur plusieurs processus et briques du système</a:t>
            </a:r>
            <a:endParaRPr/>
          </a:p>
        </p:txBody>
      </p:sp>
      <p:pic>
        <p:nvPicPr>
          <p:cNvPr id="72" name="Google Shape;72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4734" y="338667"/>
            <a:ext cx="4437287" cy="6180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6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l"/>
            <a:r>
              <a:rPr lang="fr"/>
              <a:t>Le jeu de résultat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455200" cy="13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fr"/>
              <a:t>Le jeu de résultat vous permettra de définir le périmètre des collections que vous souhaitez configurer. Vous pouvez le construire comme vous le souhaitez. La seule contrainte est qu’il contienne des </a:t>
            </a:r>
            <a:r>
              <a:rPr lang="fr" b="1"/>
              <a:t>portfolios </a:t>
            </a:r>
            <a:r>
              <a:rPr lang="fr"/>
              <a:t>liés à des notices avec </a:t>
            </a:r>
            <a:r>
              <a:rPr lang="fr" b="1"/>
              <a:t>PPN</a:t>
            </a:r>
            <a:r>
              <a:rPr lang="fr"/>
              <a:t>.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0" y="3125334"/>
            <a:ext cx="12065000" cy="311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0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l"/>
            <a:r>
              <a:rPr lang="fr"/>
              <a:t>Niveau de publication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fr"/>
              <a:t>La publication est configurée au niveau </a:t>
            </a:r>
            <a:r>
              <a:rPr lang="fr" b="1"/>
              <a:t>données de fonds/portfolio/représentation. </a:t>
            </a:r>
            <a:r>
              <a:rPr lang="fr"/>
              <a:t>Cela signifie qu’à chaque </a:t>
            </a:r>
            <a:r>
              <a:rPr lang="fr" b="1"/>
              <a:t>création/modification/suppression</a:t>
            </a:r>
            <a:r>
              <a:rPr lang="fr"/>
              <a:t> du portfolio ou de la notice qui lui est liée, la notice est mise à jour dans l’entrepôt.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Attention la publication n’est pas automatique c’est le job de publication qui une fois lancé va publier tous les candidats. 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967" y="1013633"/>
            <a:ext cx="6072635" cy="173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967" y="3622409"/>
            <a:ext cx="6072635" cy="154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5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l"/>
            <a:r>
              <a:rPr lang="fr"/>
              <a:t>Enrichissement et normalisation des données</a:t>
            </a: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fr"/>
              <a:t>Cette étape va nous permettre de structurer les données afin qu’elle puissent être traitées par l’ABES :</a:t>
            </a:r>
            <a:endParaRPr/>
          </a:p>
          <a:p>
            <a:pPr>
              <a:spcBef>
                <a:spcPts val="1600"/>
              </a:spcBef>
            </a:pPr>
            <a:r>
              <a:rPr lang="fr"/>
              <a:t>PPN et identifiant du portfolio</a:t>
            </a:r>
            <a:endParaRPr/>
          </a:p>
          <a:p>
            <a:r>
              <a:rPr lang="fr"/>
              <a:t>Lien à la ressource</a:t>
            </a:r>
            <a:endParaRPr/>
          </a:p>
          <a:p>
            <a:r>
              <a:rPr lang="fr"/>
              <a:t>Etat de collection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fr"/>
              <a:t>Elle va nous permettre de définir un certain nombre de données non présentes dans Alma :</a:t>
            </a:r>
            <a:endParaRPr/>
          </a:p>
          <a:p>
            <a:pPr>
              <a:spcBef>
                <a:spcPts val="1600"/>
              </a:spcBef>
            </a:pPr>
            <a:r>
              <a:rPr lang="fr"/>
              <a:t>RCR</a:t>
            </a:r>
            <a:endParaRPr/>
          </a:p>
          <a:p>
            <a:r>
              <a:rPr lang="fr"/>
              <a:t>Code peb</a:t>
            </a:r>
            <a:endParaRPr/>
          </a:p>
          <a:p>
            <a:r>
              <a:rPr lang="fr"/>
              <a:t>Note d’indisponibilité en cas de désactivation du portfolio</a:t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1" y="1407502"/>
            <a:ext cx="4950465" cy="243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8933" y="4055400"/>
            <a:ext cx="4867536" cy="2378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9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Google Shape;100;p20"/>
          <p:cNvGraphicFramePr/>
          <p:nvPr/>
        </p:nvGraphicFramePr>
        <p:xfrm>
          <a:off x="236351" y="193829"/>
          <a:ext cx="11447900" cy="656448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61967"/>
                <a:gridCol w="3690433"/>
                <a:gridCol w="1506300"/>
                <a:gridCol w="3389200"/>
              </a:tblGrid>
              <a:tr h="51816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Données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Champ source Alma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Champ de des tination SUDOC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Traitement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>
                    <a:solidFill>
                      <a:schemeClr val="lt2"/>
                    </a:solidFill>
                  </a:tcPr>
                </a:tc>
              </a:tr>
              <a:tr h="5379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PPN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Notice bibliographique :035$a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 importé utile au recouvrement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Uniquement 035$a préfixé par (PPN). Suppression du préfixe.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</a:tr>
              <a:tr h="51816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RCR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Valeur fixe en fonction de l’institution où s’exécute le traitement.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930##$$b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38100" marR="38100" marT="25400" marB="25400" anchor="b"/>
                </a:tc>
              </a:tr>
              <a:tr h="28448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Code PEB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Valeur calculée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930##$$j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 le portfolio n’est pas actif alors ‘s’ sinon ‘g’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</a:tr>
              <a:tr h="51816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Etat de collection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Portfolio : infos de couverture et d'embargo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95541$$a,b,c,d,e,k,l,m,n,o,4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38100" marR="38100" marT="25400" marB="25400" anchor="b"/>
                </a:tc>
              </a:tr>
              <a:tr h="51816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URL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Portfolio : Sous champ de lien direct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E8564#$$u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 le portfolio n’est pas actif alors pas d’url sinon valeur du champ [Lien direct]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</a:tr>
              <a:tr h="79413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Note destinée au public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Portfolio : Note d’authentification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E8564#$$z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 champ [Note d’authentification ] est vide alors « Accès restreint aux membres de la communauté universitaire de l’établissement »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</a:tr>
              <a:tr h="51816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Texte de lien hypertexte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Valeur calculée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E856 4# $2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 le portfolio n’est pas actif alors « Ressource non disponible »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</a:tr>
              <a:tr h="98552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 de modification niveau biblio Alma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Pour test uniquement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 le système d’origine est égal à « ABES » et que la date de modification de la notice est supérieure à celle du portfolio alors l’inventaire n’est pas traité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</a:tr>
              <a:tr h="51816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Système d’origine de la notice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Pour test uniquement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38100" marR="38100" marT="25400" marB="25400" anchor="b"/>
                </a:tc>
              </a:tr>
              <a:tr h="51816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 de modification notice holding Alma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97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38100" marR="38100" marT="25400" marB="25400" anchor="b"/>
                </a:tc>
              </a:tr>
              <a:tr h="3352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Identifiant du portfolio Alma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Portfolio : PID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919 ##$a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38100" marR="38100" marT="25400" marB="2540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4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l"/>
            <a:r>
              <a:rPr lang="fr"/>
              <a:t>Entrepôt OAI-PMH </a:t>
            </a:r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415600" y="1356967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fr"/>
              <a:t>Il s’agit d’un simple profil d’intégration.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fr"/>
              <a:t>Il est nécessaire d’autoriser les IPS de l’ABES et d’activer le format unimarc-xml.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8767" y="1536633"/>
            <a:ext cx="6773501" cy="3725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1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fr"/>
              <a:t>Le catcher SUDOC</a:t>
            </a: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/>
            <a:r>
              <a:rPr lang="fr"/>
              <a:t>Le catcher SUDOC va se charger du moissonnage d’Alma et de la création des inventaires dans CBS</a:t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3">
            <a:alphaModFix/>
          </a:blip>
          <a:srcRect l="20554" t="48288" r="37515"/>
          <a:stretch/>
        </p:blipFill>
        <p:spPr>
          <a:xfrm>
            <a:off x="6518968" y="382067"/>
            <a:ext cx="5183033" cy="6128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8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l"/>
            <a:r>
              <a:rPr lang="fr"/>
              <a:t>Fonctionnement du catcher</a:t>
            </a: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/>
          </a:bodyPr>
          <a:lstStyle/>
          <a:p>
            <a:pPr marL="0" indent="0">
              <a:buNone/>
            </a:pPr>
            <a:r>
              <a:rPr lang="fr"/>
              <a:t>Chaque soir, le catcher moissonne tous les inventaires créés/modifiés/supprimés depuis la veille.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fr"/>
              <a:t>Pour ne pas surcharger CBS, il n'injecte que 5000 inventaires par traitement. Ainsi, en cas de traitement de gros bouquets la création des inventaires SUDOC peut s’étaler sur plusieurs jours.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fr"/>
              <a:t>En cas d’anomalie sur la notice pour laquelle on souhaite créer l’inventaire, CBS bloque la création. Le Catcher génère un message d’erreur. Ce message est transféré à l’administrateur avec le rapport de traitement. Toutes les erreurs du mois écoulées sont accessibles via API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 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fr" b="1"/>
              <a:t>Données nécessaires à son fonctionnement :</a:t>
            </a:r>
            <a:endParaRPr b="1"/>
          </a:p>
          <a:p>
            <a:pPr>
              <a:spcBef>
                <a:spcPts val="1600"/>
              </a:spcBef>
            </a:pPr>
            <a:r>
              <a:rPr lang="fr" b="1"/>
              <a:t>Url de l’entrepôt</a:t>
            </a:r>
            <a:endParaRPr b="1"/>
          </a:p>
          <a:p>
            <a:r>
              <a:rPr lang="fr" b="1"/>
              <a:t>Destinataire des rapports de traitements.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14398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l"/>
            <a:r>
              <a:rPr lang="fr"/>
              <a:t>Gestion des anomalies</a:t>
            </a: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 rotWithShape="1">
          <a:blip r:embed="rId3">
            <a:alphaModFix/>
          </a:blip>
          <a:srcRect r="21685" b="47978"/>
          <a:stretch/>
        </p:blipFill>
        <p:spPr>
          <a:xfrm>
            <a:off x="300200" y="1467367"/>
            <a:ext cx="7980368" cy="356646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/>
          <p:nvPr/>
        </p:nvSpPr>
        <p:spPr>
          <a:xfrm>
            <a:off x="4733667" y="4201634"/>
            <a:ext cx="6915600" cy="250250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fr" sz="1333">
                <a:latin typeface="Nunito"/>
                <a:ea typeface="Nunito"/>
                <a:cs typeface="Nunito"/>
                <a:sym typeface="Nunito"/>
              </a:rPr>
              <a:t>&lt;ROW&gt;</a:t>
            </a:r>
            <a:endParaRPr sz="1333">
              <a:latin typeface="Nunito"/>
              <a:ea typeface="Nunito"/>
              <a:cs typeface="Nunito"/>
              <a:sym typeface="Nunito"/>
            </a:endParaRPr>
          </a:p>
          <a:p>
            <a:r>
              <a:rPr lang="fr" sz="1333">
                <a:latin typeface="Nunito"/>
                <a:ea typeface="Nunito"/>
                <a:cs typeface="Nunito"/>
                <a:sym typeface="Nunito"/>
              </a:rPr>
              <a:t>	&lt;DATE_TRAITE&gt;2022/05/26 18:08:19&lt;/DATE_TRAITE&gt;</a:t>
            </a:r>
            <a:endParaRPr sz="1333">
              <a:latin typeface="Nunito"/>
              <a:ea typeface="Nunito"/>
              <a:cs typeface="Nunito"/>
              <a:sym typeface="Nunito"/>
            </a:endParaRPr>
          </a:p>
          <a:p>
            <a:r>
              <a:rPr lang="fr" sz="1333">
                <a:latin typeface="Nunito"/>
                <a:ea typeface="Nunito"/>
                <a:cs typeface="Nunito"/>
                <a:sym typeface="Nunito"/>
              </a:rPr>
              <a:t>	&lt;PPN&gt;179473034&lt;/PPN&gt;</a:t>
            </a:r>
            <a:endParaRPr sz="1333">
              <a:latin typeface="Nunito"/>
              <a:ea typeface="Nunito"/>
              <a:cs typeface="Nunito"/>
              <a:sym typeface="Nunito"/>
            </a:endParaRPr>
          </a:p>
          <a:p>
            <a:r>
              <a:rPr lang="fr" sz="1333">
                <a:latin typeface="Nunito"/>
                <a:ea typeface="Nunito"/>
                <a:cs typeface="Nunito"/>
                <a:sym typeface="Nunito"/>
              </a:rPr>
              <a:t>	&lt;RCR&gt;335229907&lt;/RCR&gt;</a:t>
            </a:r>
            <a:endParaRPr sz="1333">
              <a:latin typeface="Nunito"/>
              <a:ea typeface="Nunito"/>
              <a:cs typeface="Nunito"/>
              <a:sym typeface="Nunito"/>
            </a:endParaRPr>
          </a:p>
          <a:p>
            <a:pPr indent="609585"/>
            <a:r>
              <a:rPr lang="fr" sz="1333">
                <a:latin typeface="Nunito"/>
                <a:ea typeface="Nunito"/>
                <a:cs typeface="Nunito"/>
                <a:sym typeface="Nunito"/>
              </a:rPr>
              <a:t>&lt;ID&gt;oai:alma.33PUDB_IEP:5347665180004675&lt;/ID&gt;</a:t>
            </a:r>
            <a:endParaRPr sz="1333">
              <a:latin typeface="Nunito"/>
              <a:ea typeface="Nunito"/>
              <a:cs typeface="Nunito"/>
              <a:sym typeface="Nunito"/>
            </a:endParaRPr>
          </a:p>
          <a:p>
            <a:r>
              <a:rPr lang="fr" sz="1333">
                <a:latin typeface="Nunito"/>
                <a:ea typeface="Nunito"/>
                <a:cs typeface="Nunito"/>
                <a:sym typeface="Nunito"/>
              </a:rPr>
              <a:t>	&lt;ERROR&gt;La zone E856 ne peut être ajoutée que pour le type de document O ou Z&lt;/ERROR&gt;</a:t>
            </a:r>
            <a:endParaRPr sz="1333">
              <a:latin typeface="Nunito"/>
              <a:ea typeface="Nunito"/>
              <a:cs typeface="Nunito"/>
              <a:sym typeface="Nunito"/>
            </a:endParaRPr>
          </a:p>
          <a:p>
            <a:r>
              <a:rPr lang="fr" sz="1333">
                <a:latin typeface="Nunito"/>
                <a:ea typeface="Nunito"/>
                <a:cs typeface="Nunito"/>
                <a:sym typeface="Nunito"/>
              </a:rPr>
              <a:t>	&lt;DETAIL&gt;&lt;![CDATA[ https://www.sudoc.fr/services/generic/?servicekey=Alma_Synthese_Detail&amp;ppn=179473034&amp;format=application/xml ]]&gt;&lt;/DETAIL&gt;</a:t>
            </a:r>
            <a:endParaRPr sz="1333">
              <a:latin typeface="Nunito"/>
              <a:ea typeface="Nunito"/>
              <a:cs typeface="Nunito"/>
              <a:sym typeface="Nunito"/>
            </a:endParaRPr>
          </a:p>
          <a:p>
            <a:r>
              <a:rPr lang="fr" sz="1333">
                <a:latin typeface="Nunito"/>
                <a:ea typeface="Nunito"/>
                <a:cs typeface="Nunito"/>
                <a:sym typeface="Nunito"/>
              </a:rPr>
              <a:t>&lt;/ROW&gt;</a:t>
            </a:r>
            <a:endParaRPr sz="1333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271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fr"/>
              <a:t>Gestion des anomalies </a:t>
            </a:r>
            <a:endParaRPr/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7834" y="1356968"/>
            <a:ext cx="9332565" cy="5094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2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PARTIE 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1 : Présentation des flux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2800" dirty="0" smtClean="0">
                <a:solidFill>
                  <a:schemeClr val="bg2">
                    <a:lumMod val="25000"/>
                  </a:schemeClr>
                </a:solidFill>
              </a:rPr>
              <a:t>Mickaël </a:t>
            </a:r>
            <a:r>
              <a:rPr lang="fr-FR" sz="2800" dirty="0" err="1">
                <a:solidFill>
                  <a:schemeClr val="bg2">
                    <a:lumMod val="25000"/>
                  </a:schemeClr>
                </a:solidFill>
              </a:rPr>
              <a:t>Seror</a:t>
            </a:r>
            <a:r>
              <a:rPr lang="fr-FR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8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fr-FR" sz="1800" dirty="0" err="1" smtClean="0">
                <a:solidFill>
                  <a:schemeClr val="bg2">
                    <a:lumMod val="25000"/>
                  </a:schemeClr>
                </a:solidFill>
              </a:rPr>
              <a:t>Abes</a:t>
            </a:r>
            <a:r>
              <a:rPr lang="fr-FR" sz="1800" dirty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001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fr"/>
              <a:t>Le transfert des notices</a:t>
            </a:r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/>
            <a:r>
              <a:rPr lang="fr"/>
              <a:t>Les notices vont être transférées au format marc 21 en même temps que les notices Unimarc</a:t>
            </a:r>
            <a:endParaRPr/>
          </a:p>
        </p:txBody>
      </p:sp>
      <p:pic>
        <p:nvPicPr>
          <p:cNvPr id="143" name="Google Shape;143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9434" y="338667"/>
            <a:ext cx="5484292" cy="6180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3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fr"/>
              <a:t>Le chargeur Alma</a:t>
            </a:r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/>
            <a:endParaRPr/>
          </a:p>
        </p:txBody>
      </p:sp>
      <p:graphicFrame>
        <p:nvGraphicFramePr>
          <p:cNvPr id="150" name="Google Shape;150;p27"/>
          <p:cNvGraphicFramePr/>
          <p:nvPr/>
        </p:nvGraphicFramePr>
        <p:xfrm>
          <a:off x="6188333" y="1472027"/>
          <a:ext cx="5928667" cy="6705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02900"/>
                <a:gridCol w="2825767"/>
              </a:tblGrid>
              <a:tr h="975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400" b="1"/>
                        <a:t>Règle de normalisation :</a:t>
                      </a:r>
                      <a:endParaRPr sz="2400" b="1"/>
                    </a:p>
                  </a:txBody>
                  <a:tcPr marL="121900" marR="121900" marT="121900" marB="1219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400"/>
                        <a:t>Met en forme les PPN</a:t>
                      </a:r>
                      <a:endParaRPr sz="2400"/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</a:tr>
              <a:tr h="975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400" b="1"/>
                        <a:t>Règle de Correspondance : </a:t>
                      </a:r>
                      <a:endParaRPr sz="2400" b="1"/>
                    </a:p>
                  </a:txBody>
                  <a:tcPr marL="121900" marR="121900" marT="121900" marB="1219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400"/>
                        <a:t>Sur 035 (PPN)</a:t>
                      </a:r>
                      <a:endParaRPr sz="2400"/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</a:tr>
              <a:tr h="1341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400" b="1"/>
                        <a:t>Comportement en cas de correspondance : </a:t>
                      </a:r>
                      <a:endParaRPr sz="2400" b="1"/>
                    </a:p>
                  </a:txBody>
                  <a:tcPr marL="121900" marR="121900" marT="121900" marB="1219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400"/>
                        <a:t>Copie la notice de la ZC vers l’institution ou la zone réseau</a:t>
                      </a:r>
                      <a:endParaRPr sz="2400"/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</a:tr>
              <a:tr h="1341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2400" b="1">
                          <a:solidFill>
                            <a:schemeClr val="dk1"/>
                          </a:solidFill>
                        </a:rPr>
                        <a:t>Comportement en cas de non correspondance : </a:t>
                      </a:r>
                      <a:endParaRPr sz="2400" b="1"/>
                    </a:p>
                  </a:txBody>
                  <a:tcPr marL="121900" marR="121900" marT="121900" marB="1219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400"/>
                        <a:t>Ne pas charger la notice</a:t>
                      </a:r>
                      <a:endParaRPr sz="2400"/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</a:tr>
              <a:tr h="2072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400" b="1"/>
                        <a:t>Règle de fusion :</a:t>
                      </a:r>
                      <a:endParaRPr sz="2400" b="1"/>
                    </a:p>
                  </a:txBody>
                  <a:tcPr marL="121900" marR="121900" marT="121900" marB="1219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400"/>
                        <a:t>Conserve les résumés, table des matières et sujet si la notice du SUDOC n’en possède pas.</a:t>
                      </a:r>
                      <a:endParaRPr sz="2400"/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1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l">
              <a:buSzPct val="111111"/>
            </a:pPr>
            <a:r>
              <a:rPr lang="fr"/>
              <a:t>Tests et accompagnement</a:t>
            </a: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415600" y="1425345"/>
            <a:ext cx="5333200" cy="294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fr"/>
              <a:t>Les déploiements seront réalisés par vague à partir de la fin septembre et sur la base des intentions exprimées à l’issue de cette présentation</a:t>
            </a:r>
            <a:endParaRPr/>
          </a:p>
          <a:p>
            <a:pPr mar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Les tests seront réalisés directement sur les environnements de production du Sudoc et d’Alma, mais sous des RCR dédiés.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641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l">
              <a:buSzPct val="111111"/>
            </a:pPr>
            <a:r>
              <a:rPr lang="fr"/>
              <a:t>Tests et accompagnement</a:t>
            </a:r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body" idx="1"/>
          </p:nvPr>
        </p:nvSpPr>
        <p:spPr>
          <a:xfrm>
            <a:off x="6443200" y="716453"/>
            <a:ext cx="5333200" cy="436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buSzPts val="1514"/>
              <a:buNone/>
            </a:pPr>
            <a:r>
              <a:rPr lang="fr" sz="2000"/>
              <a:t>Les établissements disposeront : </a:t>
            </a:r>
            <a:endParaRPr/>
          </a:p>
          <a:p>
            <a:pPr marL="380990" indent="-390600">
              <a:lnSpc>
                <a:spcPct val="115000"/>
              </a:lnSpc>
              <a:buSzPts val="1514"/>
              <a:buFont typeface="Noto Sans Symbols"/>
              <a:buChar char="▪"/>
            </a:pPr>
            <a:r>
              <a:rPr lang="fr"/>
              <a:t>D’une documentation technique pas-à-pas pour la configuration des éléments précédemment cités</a:t>
            </a:r>
            <a:endParaRPr/>
          </a:p>
          <a:p>
            <a:pPr marL="380990" indent="-390600">
              <a:lnSpc>
                <a:spcPct val="115000"/>
              </a:lnSpc>
              <a:buSzPts val="1514"/>
              <a:buFont typeface="Noto Sans Symbols"/>
              <a:buChar char="▪"/>
            </a:pPr>
            <a:r>
              <a:rPr lang="fr"/>
              <a:t>D’exemples de procédures de travail pour : </a:t>
            </a:r>
            <a:endParaRPr/>
          </a:p>
          <a:p>
            <a:pPr marL="990575" lvl="1" indent="-389228">
              <a:lnSpc>
                <a:spcPct val="115000"/>
              </a:lnSpc>
              <a:buSzPts val="1297"/>
              <a:buFont typeface="Arial"/>
              <a:buChar char="•"/>
            </a:pPr>
            <a:r>
              <a:rPr lang="fr"/>
              <a:t>Le traitement rétrospectif des ressources déjà signalées dans le Sudoc et présentes dans Alma au format Unimarc</a:t>
            </a:r>
            <a:endParaRPr/>
          </a:p>
          <a:p>
            <a:pPr marL="990575" lvl="1" indent="-389228">
              <a:lnSpc>
                <a:spcPct val="115000"/>
              </a:lnSpc>
              <a:buSzPts val="1297"/>
              <a:buFont typeface="Arial"/>
              <a:buChar char="•"/>
            </a:pPr>
            <a:r>
              <a:rPr lang="fr"/>
              <a:t>Le traitement des erreurs identifiées au moment du moissonnage</a:t>
            </a:r>
            <a:endParaRPr/>
          </a:p>
          <a:p>
            <a:pPr marL="990575" lvl="1" indent="-389228">
              <a:lnSpc>
                <a:spcPct val="115000"/>
              </a:lnSpc>
              <a:buSzPts val="1297"/>
              <a:buFont typeface="Arial"/>
              <a:buChar char="•"/>
            </a:pPr>
            <a:r>
              <a:rPr lang="fr"/>
              <a:t>Le traitement des ressources, au niveau bouquet comme au titre-à-titre, en phase de production</a:t>
            </a:r>
            <a:endParaRPr/>
          </a:p>
          <a:p>
            <a:pPr mar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14"/>
              <a:buNone/>
            </a:pPr>
            <a:r>
              <a:rPr lang="fr" sz="2000"/>
              <a:t>Tous ces documents seront accessibles depuis l’Intranet de l’Acef</a:t>
            </a: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1258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l">
              <a:buSzPct val="111111"/>
            </a:pPr>
            <a:r>
              <a:rPr lang="fr"/>
              <a:t>Tests et accompagnement</a:t>
            </a:r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1"/>
          </p:nvPr>
        </p:nvSpPr>
        <p:spPr>
          <a:xfrm>
            <a:off x="415600" y="4944851"/>
            <a:ext cx="11360800" cy="1428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buSzPct val="100900"/>
              <a:buNone/>
            </a:pPr>
            <a:r>
              <a:rPr lang="fr" sz="2000"/>
              <a:t>Une réunion sera proposée à l’intention de chaque vague, un mois après le début des tests, pour en faire un bilan et répondre aux questions</a:t>
            </a:r>
            <a:endParaRPr/>
          </a:p>
          <a:p>
            <a:pPr marL="0" indent="0">
              <a:lnSpc>
                <a:spcPct val="115000"/>
              </a:lnSpc>
              <a:buSzPct val="100900"/>
              <a:buNone/>
            </a:pPr>
            <a:r>
              <a:rPr lang="fr" sz="2000"/>
              <a:t>Le support Ex Libris francophone sera informé du fonctionnement détaillé du circuit pour avoir la meilleure connaissance possible de notre contexte de fonctionnement  </a:t>
            </a:r>
            <a:endParaRPr sz="2000"/>
          </a:p>
          <a:p>
            <a:pPr marL="0" indent="0">
              <a:lnSpc>
                <a:spcPct val="115000"/>
              </a:lnSpc>
              <a:buSzPct val="108107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4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PARTIE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3 : Des questions ?</a:t>
            </a:r>
            <a:br>
              <a:rPr lang="fr-FR" dirty="0">
                <a:solidFill>
                  <a:schemeClr val="accent4">
                    <a:lumMod val="75000"/>
                  </a:schemeClr>
                </a:solidFill>
              </a:rPr>
            </a:b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67" y="3683000"/>
            <a:ext cx="5617773" cy="2685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lh3.googleusercontent.com/aigjz0ykiS8C2R0mE9rA5OuWAca7jJhi6coeHyV_ObTih6zEhyV2U8I2B7FGG4dByIAJp7yZXUtr1Pirg9HBLE2gIi_jrkBQ085BsOBVah3ZmTDhRhsRojHTdUAiVljgRK0Xz-GSWMf7imJBhNUoX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919" y="554193"/>
            <a:ext cx="3820128" cy="291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roix 5"/>
          <p:cNvSpPr/>
          <p:nvPr/>
        </p:nvSpPr>
        <p:spPr>
          <a:xfrm>
            <a:off x="5857683" y="1879600"/>
            <a:ext cx="485968" cy="489219"/>
          </a:xfrm>
          <a:prstGeom prst="plus">
            <a:avLst>
              <a:gd name="adj" fmla="val 36111"/>
            </a:avLst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gal 6"/>
          <p:cNvSpPr/>
          <p:nvPr/>
        </p:nvSpPr>
        <p:spPr>
          <a:xfrm>
            <a:off x="1908629" y="4817955"/>
            <a:ext cx="688522" cy="415472"/>
          </a:xfrm>
          <a:prstGeom prst="mathEqual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29" y="685800"/>
            <a:ext cx="3376675" cy="2643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RDV Experts 09/06/22 - Synchro Alma/</a:t>
            </a:r>
            <a:r>
              <a:rPr lang="fr-FR" sz="2400" dirty="0" err="1" smtClean="0"/>
              <a:t>Sudoc</a:t>
            </a:r>
            <a:r>
              <a:rPr lang="fr-FR" sz="2400" dirty="0" smtClean="0"/>
              <a:t> pour les RE – Présentation des flux</a:t>
            </a:r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 rot="19596546">
            <a:off x="9269884" y="4794858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10 min.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86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48"/>
            <a:ext cx="12308114" cy="692331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RDV Experts 09/06/22 - Synchro Alma/</a:t>
            </a:r>
            <a:r>
              <a:rPr lang="fr-FR" sz="2400" dirty="0" err="1" smtClean="0"/>
              <a:t>Sudoc</a:t>
            </a:r>
            <a:r>
              <a:rPr lang="fr-FR" sz="2400" dirty="0" smtClean="0"/>
              <a:t> pour les RE – Présentation des flux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598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48"/>
            <a:ext cx="12308114" cy="69233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60607" y="1477108"/>
            <a:ext cx="5124659" cy="1828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360607" y="3557588"/>
            <a:ext cx="5124659" cy="21717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66713" y="3557588"/>
            <a:ext cx="3919537" cy="21717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RDV Experts 09/06/22 - Synchro Alma/</a:t>
            </a:r>
            <a:r>
              <a:rPr lang="fr-FR" sz="2400" dirty="0" err="1" smtClean="0"/>
              <a:t>Sudoc</a:t>
            </a:r>
            <a:r>
              <a:rPr lang="fr-FR" sz="2400" dirty="0" smtClean="0"/>
              <a:t> pour les RE – Présentation des flux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106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938"/>
            <a:ext cx="4412343" cy="2481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1" t="11088" r="15592" b="52691"/>
          <a:stretch/>
        </p:blipFill>
        <p:spPr>
          <a:xfrm>
            <a:off x="2917370" y="3230563"/>
            <a:ext cx="8534401" cy="33589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ZoneTexte 10"/>
          <p:cNvSpPr txBox="1"/>
          <p:nvPr/>
        </p:nvSpPr>
        <p:spPr>
          <a:xfrm>
            <a:off x="4927600" y="1248228"/>
            <a:ext cx="644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Exemple de Zoom</a:t>
            </a: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2276475" y="1835944"/>
            <a:ext cx="1843088" cy="776287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276475" y="1092200"/>
            <a:ext cx="1843088" cy="657225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30175" y="1835944"/>
            <a:ext cx="1409700" cy="77628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1378858" y="783771"/>
            <a:ext cx="2351314" cy="928915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 flipH="1" flipV="1">
            <a:off x="6057900" y="4252913"/>
            <a:ext cx="5314043" cy="3704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6057900" y="4252913"/>
            <a:ext cx="0" cy="2286001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RDV Experts 09/06/22 - Synchro Alma/</a:t>
            </a:r>
            <a:r>
              <a:rPr lang="fr-FR" sz="2400" dirty="0" err="1" smtClean="0"/>
              <a:t>Sudoc</a:t>
            </a:r>
            <a:r>
              <a:rPr lang="fr-FR" sz="2400" dirty="0" smtClean="0"/>
              <a:t> pour les RE – Présentation des flux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818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938"/>
            <a:ext cx="4412343" cy="2481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à coins arrondis 2"/>
          <p:cNvSpPr/>
          <p:nvPr/>
        </p:nvSpPr>
        <p:spPr>
          <a:xfrm>
            <a:off x="1378858" y="783771"/>
            <a:ext cx="2351314" cy="928915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1" t="11088" r="15592" b="52691"/>
          <a:stretch/>
        </p:blipFill>
        <p:spPr>
          <a:xfrm>
            <a:off x="2917370" y="3230563"/>
            <a:ext cx="8534401" cy="33589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à coins arrondis 5"/>
          <p:cNvSpPr/>
          <p:nvPr/>
        </p:nvSpPr>
        <p:spPr>
          <a:xfrm>
            <a:off x="348344" y="1611086"/>
            <a:ext cx="537028" cy="566057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 t="43589" r="79727" b="35551"/>
          <a:stretch/>
        </p:blipFill>
        <p:spPr>
          <a:xfrm>
            <a:off x="616858" y="4630055"/>
            <a:ext cx="2061030" cy="19594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à coins arrondis 7"/>
          <p:cNvSpPr/>
          <p:nvPr/>
        </p:nvSpPr>
        <p:spPr>
          <a:xfrm>
            <a:off x="326573" y="783771"/>
            <a:ext cx="537028" cy="391886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 t="11140" r="79727" b="76125"/>
          <a:stretch/>
        </p:blipFill>
        <p:spPr>
          <a:xfrm>
            <a:off x="616858" y="3230564"/>
            <a:ext cx="2061030" cy="11962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ZoneTexte 10"/>
          <p:cNvSpPr txBox="1"/>
          <p:nvPr/>
        </p:nvSpPr>
        <p:spPr>
          <a:xfrm>
            <a:off x="4927600" y="1248228"/>
            <a:ext cx="644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Les </a:t>
            </a:r>
            <a:r>
              <a:rPr lang="fr-FR" sz="2400" b="1" dirty="0" smtClean="0"/>
              <a:t>bouquets Bacon sont chargés </a:t>
            </a:r>
            <a:r>
              <a:rPr lang="fr-FR" sz="2400" dirty="0" smtClean="0"/>
              <a:t>dans la CKB.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Les </a:t>
            </a:r>
            <a:r>
              <a:rPr lang="fr-FR" sz="2400" b="1" dirty="0" smtClean="0"/>
              <a:t>PPN sont injectés </a:t>
            </a:r>
            <a:r>
              <a:rPr lang="fr-FR" sz="2400" dirty="0" smtClean="0"/>
              <a:t>dans la CZ.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2276475" y="1835944"/>
            <a:ext cx="1843088" cy="776287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276475" y="1092200"/>
            <a:ext cx="1843088" cy="657225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30175" y="1835944"/>
            <a:ext cx="1409700" cy="77628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 flipH="1" flipV="1">
            <a:off x="6057900" y="4252913"/>
            <a:ext cx="5314043" cy="3704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6057900" y="4252913"/>
            <a:ext cx="0" cy="2286001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605973" y="5429251"/>
            <a:ext cx="2013402" cy="714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RDV Experts 09/06/22 - Synchro Alma/</a:t>
            </a:r>
            <a:r>
              <a:rPr lang="fr-FR" sz="2400" dirty="0" err="1" smtClean="0"/>
              <a:t>Sudoc</a:t>
            </a:r>
            <a:r>
              <a:rPr lang="fr-FR" sz="2400" dirty="0" smtClean="0"/>
              <a:t> pour les RE – Présentation des flux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631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938"/>
            <a:ext cx="4412343" cy="2481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à coins arrondis 2"/>
          <p:cNvSpPr/>
          <p:nvPr/>
        </p:nvSpPr>
        <p:spPr>
          <a:xfrm>
            <a:off x="2677888" y="1001486"/>
            <a:ext cx="1052284" cy="711200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5" t="20075" r="15592" b="52691"/>
          <a:stretch/>
        </p:blipFill>
        <p:spPr>
          <a:xfrm>
            <a:off x="5733144" y="2494666"/>
            <a:ext cx="5718628" cy="40948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ZoneTexte 10"/>
          <p:cNvSpPr txBox="1"/>
          <p:nvPr/>
        </p:nvSpPr>
        <p:spPr>
          <a:xfrm>
            <a:off x="4927600" y="1248228"/>
            <a:ext cx="644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Les </a:t>
            </a:r>
            <a:r>
              <a:rPr lang="fr-FR" sz="2400" b="1" dirty="0" smtClean="0"/>
              <a:t>portfolios sont liés à des notices </a:t>
            </a:r>
            <a:r>
              <a:rPr lang="fr-FR" sz="2400" dirty="0" smtClean="0"/>
              <a:t>bibliographiques.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2276475" y="1835944"/>
            <a:ext cx="1843088" cy="776287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276475" y="1092200"/>
            <a:ext cx="1843088" cy="657225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30175" y="1835944"/>
            <a:ext cx="1409700" cy="77628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H="1" flipV="1">
            <a:off x="5801915" y="2804233"/>
            <a:ext cx="5594218" cy="23634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RDV Experts 09/06/22 - Synchro Alma/</a:t>
            </a:r>
            <a:r>
              <a:rPr lang="fr-FR" sz="2400" dirty="0" err="1" smtClean="0"/>
              <a:t>Sudoc</a:t>
            </a:r>
            <a:r>
              <a:rPr lang="fr-FR" sz="2400" dirty="0" smtClean="0"/>
              <a:t> pour les RE – Présentation des flux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863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ormation PPT" ma:contentTypeID="0x010100505AF35FDCA54D2FA379F261E520FD37003BA607584A07684089D0538041E4120804070802004495013D04E6D140B0554904C0AFA86A" ma:contentTypeVersion="56" ma:contentTypeDescription="" ma:contentTypeScope="" ma:versionID="f8c7da20dd19418e4ba21e00cb98db8f">
  <xsd:schema xmlns:xsd="http://www.w3.org/2001/XMLSchema" xmlns:xs="http://www.w3.org/2001/XMLSchema" xmlns:p="http://schemas.microsoft.com/office/2006/metadata/properties" xmlns:ns2="9cb235b8-7541-4a6e-b886-1bf4192805bd" xmlns:ns3="http://schemas.microsoft.com/sharepoint/v3/fields" xmlns:ns4="$ListId:Supports3;" targetNamespace="http://schemas.microsoft.com/office/2006/metadata/properties" ma:root="true" ma:fieldsID="99513c3efbd242ca5d2bfc031a636402" ns2:_="" ns3:_="" ns4:_="">
    <xsd:import namespace="9cb235b8-7541-4a6e-b886-1bf4192805bd"/>
    <xsd:import namespace="http://schemas.microsoft.com/sharepoint/v3/fields"/>
    <xsd:import namespace="$ListId:Supports3;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4:Exaged_DocName" minOccurs="0"/>
                <xsd:element ref="ns2:Nom_x0020_de_x0020_la_x0020_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235b8-7541-4a6e-b886-1bf4192805bd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>
      <xsd:simpleType>
        <xsd:restriction base="dms:Choice">
          <xsd:enumeration value="AAF"/>
          <xsd:enumeration value="ABES"/>
          <xsd:enumeration value="ADBU"/>
          <xsd:enumeration value="AMUE"/>
          <xsd:enumeration value="AN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GT-Calames"/>
          <xsd:enumeration value="GT-EAD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SIAF"/>
          <xsd:enumeration value="Autre"/>
        </xsd:restriction>
      </xsd:simpleType>
    </xsd:element>
    <xsd:element name="TRI" ma:index="3" nillable="true" ma:displayName="Trigramme" ma:default="A renseigner" ma:format="Dropdown" ma:internalName="TRI">
      <xsd:simpleType>
        <xsd:restriction base="dms:Choice">
          <xsd:enumeration value="A renseigner"/>
          <xsd:enumeration value="ACT"/>
          <xsd:enumeration value="AFE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CS"/>
          <xsd:enumeration value="BEB"/>
          <xsd:enumeration value="BDE"/>
          <xsd:enumeration value="BML"/>
          <xsd:enumeration value="BTS"/>
          <xsd:enumeration value="CAD"/>
          <xsd:enumeration value="CBD"/>
          <xsd:enumeration value="CCI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ST"/>
          <xsd:enumeration value="DAN"/>
          <xsd:enumeration value="DBZ"/>
          <xsd:enumeration value="DED"/>
          <xsd:enumeration value="DOO"/>
          <xsd:enumeration value="DRY"/>
          <xsd:enumeration value="DSA"/>
          <xsd:enumeration value="DST"/>
          <xsd:enumeration value="ECU"/>
          <xsd:enumeration value="ECT"/>
          <xsd:enumeration value="EHR"/>
          <xsd:enumeration value="ELS"/>
          <xsd:enumeration value="EMS"/>
          <xsd:enumeration value="ENO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FRF"/>
          <xsd:enumeration value="GLT"/>
          <xsd:enumeration value="HLE"/>
          <xsd:enumeration value="HS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HN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A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EN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D"/>
          <xsd:enumeration value="MPN"/>
          <xsd:enumeration value="MPR"/>
          <xsd:enumeration value="MPT"/>
          <xsd:enumeration value="MRX"/>
          <xsd:enumeration value="MSO"/>
          <xsd:enumeration value="MSR"/>
          <xsd:enumeration value="MTE"/>
          <xsd:enumeration value="MYG"/>
          <xsd:enumeration value="NBD"/>
          <xsd:enumeration value="NBT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LM"/>
          <xsd:enumeration value="SNX"/>
          <xsd:enumeration value="SPE"/>
          <xsd:enumeration value="SPR"/>
          <xsd:enumeration value="SQN"/>
          <xsd:enumeration value="SRY"/>
          <xsd:enumeration value="SSI"/>
          <xsd:enumeration value="TCN"/>
          <xsd:enumeration value="TDN"/>
          <xsd:enumeration value="TFU"/>
          <xsd:enumeration value="TMX"/>
          <xsd:enumeration value="TZA"/>
          <xsd:enumeration value="VGO"/>
          <xsd:enumeration value="VSA"/>
          <xsd:enumeration value="YBN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Besoins fonctionnels"/>
          <xsd:enumeration value="Bon de livraison"/>
          <xsd:enumeration value="Brochure commercial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éclaration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nquê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Prospective"/>
          <xsd:enumeration value="Rapport"/>
          <xsd:enumeration value="Rapport d'activité"/>
          <xsd:enumeration value="Rapport d'analyse"/>
          <xsd:enumeration value="Rapport de présentation"/>
          <xsd:enumeration value="Reconduction"/>
          <xsd:enumeration value="Revue application"/>
          <xsd:enumeration value="Specs développement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En cours de publication"/>
          <xsd:enumeration value="Prêt à publier"/>
          <xsd:enumeration value="Publié"/>
          <xsd:enumeration value="Périmé"/>
          <xsd:enumeration value="Version finale à conserver"/>
        </xsd:restriction>
      </xsd:simpleType>
    </xsd:element>
    <xsd:element name="Année" ma:index="6" nillable="true" ma:displayName="Année" ma:default="A renseigner" ma:format="Dropdown" ma:internalName="Ann_x00e9_e">
      <xsd:simpleType>
        <xsd:restriction base="dms:Choice">
          <xsd:enumeration value="A renseigner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10" nillable="true" ma:displayName="Tags" ma:internalName="Tags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Nom_x0020_de_x0020_la_x0020_formation" ma:index="20" nillable="true" ma:displayName="Liste des formations" ma:default="A renseigner" ma:format="Dropdown" ma:internalName="Nom_x0020_de_x0020_la_x0020_formation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Supports3;" elementFormDefault="qualified">
    <xsd:import namespace="http://schemas.microsoft.com/office/2006/documentManagement/types"/>
    <xsd:import namespace="http://schemas.microsoft.com/office/infopath/2007/PartnerControls"/>
    <xsd:element name="Exaged_DocName" ma:index="14" nillable="true" ma:displayName="Nom du document" ma:hidden="true" ma:internalName="Exaged_Doc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eu_x0020_de_x0020_la_x0020_formation xmlns="9cb235b8-7541-4a6e-b886-1bf4192805bd">A renseigner</Lieu_x0020_de_x0020_la_x0020_formation>
    <Exaged_DocName xmlns="$ListId:Supports3;" xsi:nil="true"/>
    <Etat_x0020_du_x0020_document xmlns="9cb235b8-7541-4a6e-b886-1bf4192805bd">Document de travail</Etat_x0020_du_x0020_document>
    <Nom_x0020_de_x0020_la_x0020_formation xmlns="9cb235b8-7541-4a6e-b886-1bf4192805bd">A renseigner</Nom_x0020_de_x0020_la_x0020_formation>
    <TRI xmlns="9cb235b8-7541-4a6e-b886-1bf4192805bd">RPA</TRI>
    <Tags xmlns="9cb235b8-7541-4a6e-b886-1bf4192805bd" xsi:nil="true"/>
    <Structure xmlns="9cb235b8-7541-4a6e-b886-1bf4192805bd">ABES</Structure>
    <Type_x0020_de_x0020_document_x0020_standard xmlns="9cb235b8-7541-4a6e-b886-1bf4192805bd">Diaporama Formation</Type_x0020_de_x0020_document_x0020_standard>
    <Année xmlns="9cb235b8-7541-4a6e-b886-1bf4192805bd">2021</Année>
    <N_x00b0__x0020_session xmlns="9cb235b8-7541-4a6e-b886-1bf4192805bd" xsi:nil="true"/>
    <_DCDateCreated xmlns="http://schemas.microsoft.com/sharepoint/v3/fields">2018-01-09T23:00:00+00:00</_DCDateCreated>
  </documentManagement>
</p:properties>
</file>

<file path=customXml/itemProps1.xml><?xml version="1.0" encoding="utf-8"?>
<ds:datastoreItem xmlns:ds="http://schemas.openxmlformats.org/officeDocument/2006/customXml" ds:itemID="{73AE2A46-DBED-4374-BD2B-B4DDBD230E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235b8-7541-4a6e-b886-1bf4192805bd"/>
    <ds:schemaRef ds:uri="http://schemas.microsoft.com/sharepoint/v3/fields"/>
    <ds:schemaRef ds:uri="$ListId:Supports3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3C7513-14A8-4550-AEDA-C4E9602D4A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3DA22-16E7-418E-A1F2-1C90A5F308B5}">
  <ds:schemaRefs>
    <ds:schemaRef ds:uri="$ListId:Supports3;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/fields"/>
    <ds:schemaRef ds:uri="http://purl.org/dc/terms/"/>
    <ds:schemaRef ds:uri="9cb235b8-7541-4a6e-b886-1bf4192805b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2060</Words>
  <Application>Microsoft Office PowerPoint</Application>
  <PresentationFormat>Grand écran</PresentationFormat>
  <Paragraphs>214</Paragraphs>
  <Slides>35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0" baseType="lpstr">
      <vt:lpstr>Arial</vt:lpstr>
      <vt:lpstr>Calibri</vt:lpstr>
      <vt:lpstr>Noto Sans Symbols</vt:lpstr>
      <vt:lpstr>Nunito</vt:lpstr>
      <vt:lpstr>Thème Office</vt:lpstr>
      <vt:lpstr>Présentation PowerPoint</vt:lpstr>
      <vt:lpstr>plan</vt:lpstr>
      <vt:lpstr>PARTIE 1 : Présentation des flux  Mickaël Seror (Abes)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PARtIE 2 : Configurations nécessaires Alexandre Faure (Direction de la Documentation de l'Université de Bordeaux), Loïc Ducasse (SICD de l'Université fédérale Toulouse Midi-Pyrénées)</vt:lpstr>
      <vt:lpstr>Présentation PowerPoint</vt:lpstr>
      <vt:lpstr>Le profil de publication</vt:lpstr>
      <vt:lpstr>Le jeu de résultat</vt:lpstr>
      <vt:lpstr>Niveau de publication</vt:lpstr>
      <vt:lpstr>Enrichissement et normalisation des données</vt:lpstr>
      <vt:lpstr>Présentation PowerPoint</vt:lpstr>
      <vt:lpstr>Entrepôt OAI-PMH </vt:lpstr>
      <vt:lpstr>Le catcher SUDOC</vt:lpstr>
      <vt:lpstr>Fonctionnement du catcher</vt:lpstr>
      <vt:lpstr>Gestion des anomalies</vt:lpstr>
      <vt:lpstr>Gestion des anomalies </vt:lpstr>
      <vt:lpstr>Le transfert des notices</vt:lpstr>
      <vt:lpstr>Le chargeur Alma</vt:lpstr>
      <vt:lpstr>Tests et accompagnement</vt:lpstr>
      <vt:lpstr>Tests et accompagnement</vt:lpstr>
      <vt:lpstr>Tests et accompagnement</vt:lpstr>
      <vt:lpstr>PARTIE 3 : Des questions ? </vt:lpstr>
    </vt:vector>
  </TitlesOfParts>
  <Company>ABES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J.e-cours</dc:title>
  <dc:creator>Olivier Kosinski</dc:creator>
  <cp:keywords/>
  <dc:description/>
  <cp:lastModifiedBy>Olivier Kosinski</cp:lastModifiedBy>
  <cp:revision>47</cp:revision>
  <dcterms:created xsi:type="dcterms:W3CDTF">2014-12-08T14:08:59Z</dcterms:created>
  <dcterms:modified xsi:type="dcterms:W3CDTF">2022-06-09T08:31:07Z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0x010100505AF35FDCA54D2FA379F261E520FD37003BA607584A07684089D0538041E4120804070802004495013D04E6D140B0554904C0AFA86A</vt:lpwstr>
  </property>
</Properties>
</file>