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76"/>
  </p:notesMasterIdLst>
  <p:sldIdLst>
    <p:sldId id="270" r:id="rId5"/>
    <p:sldId id="352" r:id="rId6"/>
    <p:sldId id="258" r:id="rId7"/>
    <p:sldId id="271" r:id="rId8"/>
    <p:sldId id="376" r:id="rId9"/>
    <p:sldId id="267" r:id="rId10"/>
    <p:sldId id="377" r:id="rId11"/>
    <p:sldId id="378" r:id="rId12"/>
    <p:sldId id="375" r:id="rId13"/>
    <p:sldId id="259" r:id="rId14"/>
    <p:sldId id="357" r:id="rId15"/>
    <p:sldId id="336" r:id="rId16"/>
    <p:sldId id="340" r:id="rId17"/>
    <p:sldId id="260" r:id="rId18"/>
    <p:sldId id="282" r:id="rId19"/>
    <p:sldId id="286" r:id="rId20"/>
    <p:sldId id="381" r:id="rId21"/>
    <p:sldId id="382" r:id="rId22"/>
    <p:sldId id="383" r:id="rId23"/>
    <p:sldId id="384" r:id="rId24"/>
    <p:sldId id="385" r:id="rId25"/>
    <p:sldId id="386" r:id="rId26"/>
    <p:sldId id="387" r:id="rId27"/>
    <p:sldId id="388" r:id="rId28"/>
    <p:sldId id="263" r:id="rId29"/>
    <p:sldId id="313" r:id="rId30"/>
    <p:sldId id="303" r:id="rId31"/>
    <p:sldId id="305" r:id="rId32"/>
    <p:sldId id="306" r:id="rId33"/>
    <p:sldId id="363" r:id="rId34"/>
    <p:sldId id="362" r:id="rId35"/>
    <p:sldId id="297" r:id="rId36"/>
    <p:sldId id="298" r:id="rId37"/>
    <p:sldId id="299" r:id="rId38"/>
    <p:sldId id="364" r:id="rId39"/>
    <p:sldId id="302" r:id="rId40"/>
    <p:sldId id="323" r:id="rId41"/>
    <p:sldId id="374" r:id="rId42"/>
    <p:sldId id="324" r:id="rId43"/>
    <p:sldId id="325" r:id="rId44"/>
    <p:sldId id="300" r:id="rId45"/>
    <p:sldId id="326" r:id="rId46"/>
    <p:sldId id="327" r:id="rId47"/>
    <p:sldId id="366" r:id="rId48"/>
    <p:sldId id="328" r:id="rId49"/>
    <p:sldId id="329" r:id="rId50"/>
    <p:sldId id="330" r:id="rId51"/>
    <p:sldId id="367" r:id="rId52"/>
    <p:sldId id="291" r:id="rId53"/>
    <p:sldId id="277" r:id="rId54"/>
    <p:sldId id="292" r:id="rId55"/>
    <p:sldId id="293" r:id="rId56"/>
    <p:sldId id="368" r:id="rId57"/>
    <p:sldId id="294" r:id="rId58"/>
    <p:sldId id="295" r:id="rId59"/>
    <p:sldId id="296" r:id="rId60"/>
    <p:sldId id="369" r:id="rId61"/>
    <p:sldId id="315" r:id="rId62"/>
    <p:sldId id="319" r:id="rId63"/>
    <p:sldId id="370" r:id="rId64"/>
    <p:sldId id="316" r:id="rId65"/>
    <p:sldId id="372" r:id="rId66"/>
    <p:sldId id="371" r:id="rId67"/>
    <p:sldId id="314" r:id="rId68"/>
    <p:sldId id="318" r:id="rId69"/>
    <p:sldId id="317" r:id="rId70"/>
    <p:sldId id="273" r:id="rId71"/>
    <p:sldId id="333" r:id="rId72"/>
    <p:sldId id="379" r:id="rId73"/>
    <p:sldId id="380" r:id="rId74"/>
    <p:sldId id="334" r:id="rId75"/>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7160346-7F0D-4F79-DCF7-2651B7B4C378}" name="Carole Melzac" initials="CM" userId="S::melzac@abes.fr::ff049976-09cd-4cfd-9857-27f94ed54b90"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1E2B62"/>
    <a:srgbClr val="E2E2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1231" autoAdjust="0"/>
  </p:normalViewPr>
  <p:slideViewPr>
    <p:cSldViewPr>
      <p:cViewPr varScale="1">
        <p:scale>
          <a:sx n="78" d="100"/>
          <a:sy n="78" d="100"/>
        </p:scale>
        <p:origin x="2574" y="90"/>
      </p:cViewPr>
      <p:guideLst>
        <p:guide orient="horz" pos="2160"/>
        <p:guide pos="2880"/>
      </p:guideLst>
    </p:cSldViewPr>
  </p:slideViewPr>
  <p:notesTextViewPr>
    <p:cViewPr>
      <p:scale>
        <a:sx n="1" d="1"/>
        <a:sy n="1" d="1"/>
      </p:scale>
      <p:origin x="0" y="0"/>
    </p:cViewPr>
  </p:notesTextViewPr>
  <p:sorterViewPr>
    <p:cViewPr>
      <p:scale>
        <a:sx n="200" d="100"/>
        <a:sy n="2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viewProps" Target="viewProps.xml"/><Relationship Id="rId8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notesMaster" Target="notesMasters/notesMaster1.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9-21T08:27:45.23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1 463,'1'0,"0"0,0-1,0 1,0 0,0-1,0 1,0-1,-1 1,1-1,0 1,0-1,0 0,-1 1,1-1,0 0,0 0,-1 1,1-1,-1 0,1 0,-1 0,1 0,-1 0,0 0,1 0,-1 0,1-1,5-34,-4 26,3-22,3 0,0 1,2 0,1 0,1 1,2 1,1 0,1 1,25-33,-36 56,1-1,-1 1,1 0,0 0,0 1,0-1,1 1,-1 1,1-1,0 1,0 0,0 1,1 0,-1 0,0 0,1 1,0 0,7 1,-9-1,0 2,-1-1,1 1,0-1,-1 2,1-1,-1 0,0 1,1 0,-1 1,0-1,0 1,0 0,-1 0,1 0,-1 1,0-1,1 1,-2 0,1 1,0-1,-1 1,0-1,4 9,0 3,-1 0,-1 1,0-1,-2 1,0 0,2 24,-5 108,-2-95,2-36,-2 1,0-1,-1 0,-1 0,-1-1,0 1,-1-1,-10 20,12-29,0-1,0 0,0 0,-1 0,0 0,-1-1,1 0,-1 0,0-1,-1 1,1-1,-1-1,0 1,0-1,-1 0,1-1,-1 0,0 0,0-1,-9 2,-43 0,33-4</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9-21T08:27:53.23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66,'0'-1,"0"0,1 0,-1 0,1 0,-1 0,1 0,-1 0,1 0,-1 0,1 0,0 0,-1 0,1 1,0-1,0 0,0 0,0 1,0-1,0 1,0-1,0 1,0-1,0 1,0-1,0 1,2-1,33-5,-33 5,68-5,-35 3,52-10,-39 6,0 2,0 1,85 7,-34-1,-5-4,56 2,-124 1,-1 1,1 2,37 10,-62-14,0 1,-1-1,1 1,-1-1,1 1,-1 0,0-1,1 1,-1 0,0 0,1 0,-1 0,0 0,1 2,-1-3,-1 1,0 0,0-1,1 1,-1-1,0 1,0 0,0-1,0 1,0-1,0 1,0 0,0-1,0 1,0-1,0 1,0 0,-1-1,1 1,0-1,0 1,-1-1,1 1,0-1,-1 1,-1 2,-1 0,0 0,1-1,-1 0,0 1,0-1,-1 0,1 0,0-1,-7 3,-192 56,55-19,103-28,0-3,-50 7,67-12,0 1,-34 13,-31 8,-5 1,73-20,1-1,-2 0,-47 5,46-11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9-21T08:28:00.96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125 27,'-1'29,"2"0,0-1,2 1,2 0,0-1,2 0,12 34,-14-46,0 0,-1 1,-1-1,-1 1,1 20,-1-15,0 0,7 26,-2-12,-1 0,-2 1,-1 0,-2 0,-6 63,5-97,0-1,0 0,0 0,-1 0,1 0,-1 0,1 1,-1-1,0 0,0 0,1 0,-2-1,1 1,0 0,0 0,0 0,-1-1,1 1,-1-1,0 1,-1 1,1-3,-1 1,1-1,0 0,0 1,0-1,-1 0,1 0,0 0,0-1,0 1,-1 0,1-1,0 1,0-1,0 0,0 0,0 0,0 0,0 0,-3-2,-5-4,-1-1,1 0,1 0,0-1,0 0,0 0,1-1,1 0,0-1,0 1,1-1,0-1,1 1,0-1,1 0,0 0,-3-23,0-13,3-1,1 0,6-65,-1 27,-2-154,0 215</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9-21T08:28:13.61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31,'196'16,"5"1,-170-16,-1 2,33 7,-29-4,48 3,-47-8,18 0,100 14,-97-7,0-3,99-4,-88-3,-59 3,-1-1,1-1,-1 0,15-3,-22 4,0 0,0 0,0-1,-1 1,1 0,0 0,0 0,0 0,-1 0,1-1,0 1,0 0,0 0,-1 0,1-1,0 1,0 0,0 0,0-1,0 1,0 0,0 0,0-1,0 1,0 0,0 0,0-1,0 1,0 0,0 0,0-1,0 1,0 0,0 0,0-1,0 1,0 0,0 0,0-1,0 1,1 0,-1 0,0 0,0-1,0 1,0 0,1 0,-1 0,0-1,0 1,0 0,1 0,-1 0,0 0,0 0,1 0,-1 0,0 0,0-1,1 1,-1 0,0 0,0 0,1 0,-1 0,1 0,-22-6,-114-8,5 1,52-1,-93-11,-101-5,239 28</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E117C9-DC69-4474-95AE-B5B905E0C089}" type="datetimeFigureOut">
              <a:rPr lang="fr-FR" smtClean="0"/>
              <a:t>27/09/2022</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C1E5AB4-6DAB-460B-B1F2-D187681C329E}" type="slidenum">
              <a:rPr lang="fr-FR" smtClean="0"/>
              <a:t>‹N°›</a:t>
            </a:fld>
            <a:endParaRPr lang="fr-FR"/>
          </a:p>
        </p:txBody>
      </p:sp>
    </p:spTree>
    <p:extLst>
      <p:ext uri="{BB962C8B-B14F-4D97-AF65-F5344CB8AC3E}">
        <p14:creationId xmlns:p14="http://schemas.microsoft.com/office/powerpoint/2010/main" val="38822162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univ-nantes.fr/exceller-par-la-recherche/laboratoires/les-statuts-et-organisation-des-laboratoires-structures-et-poles-de-recherche"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AC1E5AB4-6DAB-460B-B1F2-D187681C329E}" type="slidenum">
              <a:rPr lang="fr-FR" smtClean="0"/>
              <a:t>1</a:t>
            </a:fld>
            <a:endParaRPr lang="fr-FR"/>
          </a:p>
        </p:txBody>
      </p:sp>
    </p:spTree>
    <p:extLst>
      <p:ext uri="{BB962C8B-B14F-4D97-AF65-F5344CB8AC3E}">
        <p14:creationId xmlns:p14="http://schemas.microsoft.com/office/powerpoint/2010/main" val="41524003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AC1E5AB4-6DAB-460B-B1F2-D187681C329E}" type="slidenum">
              <a:rPr lang="fr-FR" smtClean="0"/>
              <a:t>12</a:t>
            </a:fld>
            <a:endParaRPr lang="fr-FR"/>
          </a:p>
        </p:txBody>
      </p:sp>
    </p:spTree>
    <p:extLst>
      <p:ext uri="{BB962C8B-B14F-4D97-AF65-F5344CB8AC3E}">
        <p14:creationId xmlns:p14="http://schemas.microsoft.com/office/powerpoint/2010/main" val="41788522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AC1E5AB4-6DAB-460B-B1F2-D187681C329E}" type="slidenum">
              <a:rPr lang="fr-FR" smtClean="0"/>
              <a:t>13</a:t>
            </a:fld>
            <a:endParaRPr lang="fr-FR"/>
          </a:p>
        </p:txBody>
      </p:sp>
    </p:spTree>
    <p:extLst>
      <p:ext uri="{BB962C8B-B14F-4D97-AF65-F5344CB8AC3E}">
        <p14:creationId xmlns:p14="http://schemas.microsoft.com/office/powerpoint/2010/main" val="31729118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b="0" dirty="0"/>
          </a:p>
        </p:txBody>
      </p:sp>
      <p:sp>
        <p:nvSpPr>
          <p:cNvPr id="4" name="Espace réservé du numéro de diapositive 3"/>
          <p:cNvSpPr>
            <a:spLocks noGrp="1"/>
          </p:cNvSpPr>
          <p:nvPr>
            <p:ph type="sldNum" sz="quarter" idx="5"/>
          </p:nvPr>
        </p:nvSpPr>
        <p:spPr/>
        <p:txBody>
          <a:bodyPr/>
          <a:lstStyle/>
          <a:p>
            <a:pPr>
              <a:defRPr/>
            </a:pPr>
            <a:fld id="{A39E1EE5-6A75-46C7-B7A1-1981E51235D0}" type="slidenum">
              <a:rPr lang="fr-FR" smtClean="0">
                <a:solidFill>
                  <a:prstClr val="black"/>
                </a:solidFill>
              </a:rPr>
              <a:pPr>
                <a:defRPr/>
              </a:pPr>
              <a:t>14</a:t>
            </a:fld>
            <a:endParaRPr lang="fr-FR">
              <a:solidFill>
                <a:prstClr val="black"/>
              </a:solidFill>
            </a:endParaRPr>
          </a:p>
        </p:txBody>
      </p:sp>
      <p:sp>
        <p:nvSpPr>
          <p:cNvPr id="2" name="Espace réservé de la date 1"/>
          <p:cNvSpPr>
            <a:spLocks noGrp="1"/>
          </p:cNvSpPr>
          <p:nvPr>
            <p:ph type="dt" idx="10"/>
          </p:nvPr>
        </p:nvSpPr>
        <p:spPr/>
        <p:txBody>
          <a:bodyPr/>
          <a:lstStyle/>
          <a:p>
            <a:pPr>
              <a:defRPr/>
            </a:pPr>
            <a:r>
              <a:rPr lang="fr-FR">
                <a:solidFill>
                  <a:prstClr val="black"/>
                </a:solidFill>
              </a:rPr>
              <a:t>25/09/2014</a:t>
            </a:r>
          </a:p>
        </p:txBody>
      </p:sp>
    </p:spTree>
    <p:extLst>
      <p:ext uri="{BB962C8B-B14F-4D97-AF65-F5344CB8AC3E}">
        <p14:creationId xmlns:p14="http://schemas.microsoft.com/office/powerpoint/2010/main" val="4753515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AC1E5AB4-6DAB-460B-B1F2-D187681C329E}" type="slidenum">
              <a:rPr lang="fr-FR" smtClean="0"/>
              <a:t>15</a:t>
            </a:fld>
            <a:endParaRPr lang="fr-FR"/>
          </a:p>
        </p:txBody>
      </p:sp>
    </p:spTree>
    <p:extLst>
      <p:ext uri="{BB962C8B-B14F-4D97-AF65-F5344CB8AC3E}">
        <p14:creationId xmlns:p14="http://schemas.microsoft.com/office/powerpoint/2010/main" val="4409355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br>
              <a:rPr lang="fr-FR" dirty="0"/>
            </a:br>
            <a:endParaRPr lang="fr-FR" dirty="0"/>
          </a:p>
          <a:p>
            <a:endParaRPr lang="fr-FR" dirty="0"/>
          </a:p>
        </p:txBody>
      </p:sp>
      <p:sp>
        <p:nvSpPr>
          <p:cNvPr id="4" name="Espace réservé du numéro de diapositive 3"/>
          <p:cNvSpPr>
            <a:spLocks noGrp="1"/>
          </p:cNvSpPr>
          <p:nvPr>
            <p:ph type="sldNum" sz="quarter" idx="5"/>
          </p:nvPr>
        </p:nvSpPr>
        <p:spPr/>
        <p:txBody>
          <a:bodyPr/>
          <a:lstStyle/>
          <a:p>
            <a:fld id="{AC1E5AB4-6DAB-460B-B1F2-D187681C329E}" type="slidenum">
              <a:rPr lang="fr-FR" smtClean="0"/>
              <a:t>16</a:t>
            </a:fld>
            <a:endParaRPr lang="fr-FR"/>
          </a:p>
        </p:txBody>
      </p:sp>
    </p:spTree>
    <p:extLst>
      <p:ext uri="{BB962C8B-B14F-4D97-AF65-F5344CB8AC3E}">
        <p14:creationId xmlns:p14="http://schemas.microsoft.com/office/powerpoint/2010/main" val="24160665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AC1E5AB4-6DAB-460B-B1F2-D187681C329E}" type="slidenum">
              <a:rPr lang="fr-FR" smtClean="0"/>
              <a:t>17</a:t>
            </a:fld>
            <a:endParaRPr lang="fr-FR"/>
          </a:p>
        </p:txBody>
      </p:sp>
    </p:spTree>
    <p:extLst>
      <p:ext uri="{BB962C8B-B14F-4D97-AF65-F5344CB8AC3E}">
        <p14:creationId xmlns:p14="http://schemas.microsoft.com/office/powerpoint/2010/main" val="3402399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AC1E5AB4-6DAB-460B-B1F2-D187681C329E}" type="slidenum">
              <a:rPr lang="fr-FR" smtClean="0"/>
              <a:t>20</a:t>
            </a:fld>
            <a:endParaRPr lang="fr-FR"/>
          </a:p>
        </p:txBody>
      </p:sp>
    </p:spTree>
    <p:extLst>
      <p:ext uri="{BB962C8B-B14F-4D97-AF65-F5344CB8AC3E}">
        <p14:creationId xmlns:p14="http://schemas.microsoft.com/office/powerpoint/2010/main" val="4670669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AC1E5AB4-6DAB-460B-B1F2-D187681C329E}" type="slidenum">
              <a:rPr lang="fr-FR" smtClean="0"/>
              <a:t>22</a:t>
            </a:fld>
            <a:endParaRPr lang="fr-FR"/>
          </a:p>
        </p:txBody>
      </p:sp>
    </p:spTree>
    <p:extLst>
      <p:ext uri="{BB962C8B-B14F-4D97-AF65-F5344CB8AC3E}">
        <p14:creationId xmlns:p14="http://schemas.microsoft.com/office/powerpoint/2010/main" val="24754633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AC1E5AB4-6DAB-460B-B1F2-D187681C329E}" type="slidenum">
              <a:rPr lang="fr-FR" smtClean="0"/>
              <a:t>23</a:t>
            </a:fld>
            <a:endParaRPr lang="fr-FR"/>
          </a:p>
        </p:txBody>
      </p:sp>
    </p:spTree>
    <p:extLst>
      <p:ext uri="{BB962C8B-B14F-4D97-AF65-F5344CB8AC3E}">
        <p14:creationId xmlns:p14="http://schemas.microsoft.com/office/powerpoint/2010/main" val="6782615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AC1E5AB4-6DAB-460B-B1F2-D187681C329E}" type="slidenum">
              <a:rPr lang="fr-FR" smtClean="0"/>
              <a:t>24</a:t>
            </a:fld>
            <a:endParaRPr lang="fr-FR"/>
          </a:p>
        </p:txBody>
      </p:sp>
    </p:spTree>
    <p:extLst>
      <p:ext uri="{BB962C8B-B14F-4D97-AF65-F5344CB8AC3E}">
        <p14:creationId xmlns:p14="http://schemas.microsoft.com/office/powerpoint/2010/main" val="7678940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AC1E5AB4-6DAB-460B-B1F2-D187681C329E}" type="slidenum">
              <a:rPr lang="fr-FR" smtClean="0"/>
              <a:t>2</a:t>
            </a:fld>
            <a:endParaRPr lang="fr-FR"/>
          </a:p>
        </p:txBody>
      </p:sp>
    </p:spTree>
    <p:extLst>
      <p:ext uri="{BB962C8B-B14F-4D97-AF65-F5344CB8AC3E}">
        <p14:creationId xmlns:p14="http://schemas.microsoft.com/office/powerpoint/2010/main" val="180171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b="0" dirty="0"/>
          </a:p>
        </p:txBody>
      </p:sp>
      <p:sp>
        <p:nvSpPr>
          <p:cNvPr id="4" name="Espace réservé du numéro de diapositive 3"/>
          <p:cNvSpPr>
            <a:spLocks noGrp="1"/>
          </p:cNvSpPr>
          <p:nvPr>
            <p:ph type="sldNum" sz="quarter" idx="5"/>
          </p:nvPr>
        </p:nvSpPr>
        <p:spPr/>
        <p:txBody>
          <a:bodyPr/>
          <a:lstStyle/>
          <a:p>
            <a:pPr>
              <a:defRPr/>
            </a:pPr>
            <a:fld id="{A39E1EE5-6A75-46C7-B7A1-1981E51235D0}" type="slidenum">
              <a:rPr lang="fr-FR" smtClean="0"/>
              <a:pPr>
                <a:defRPr/>
              </a:pPr>
              <a:t>25</a:t>
            </a:fld>
            <a:endParaRPr lang="fr-FR"/>
          </a:p>
        </p:txBody>
      </p:sp>
      <p:sp>
        <p:nvSpPr>
          <p:cNvPr id="2" name="Espace réservé de la date 1"/>
          <p:cNvSpPr>
            <a:spLocks noGrp="1"/>
          </p:cNvSpPr>
          <p:nvPr>
            <p:ph type="dt" idx="10"/>
          </p:nvPr>
        </p:nvSpPr>
        <p:spPr/>
        <p:txBody>
          <a:bodyPr/>
          <a:lstStyle/>
          <a:p>
            <a:pPr>
              <a:defRPr/>
            </a:pPr>
            <a:r>
              <a:rPr lang="fr-FR"/>
              <a:t>25/09/2014</a:t>
            </a:r>
          </a:p>
        </p:txBody>
      </p:sp>
    </p:spTree>
    <p:extLst>
      <p:ext uri="{BB962C8B-B14F-4D97-AF65-F5344CB8AC3E}">
        <p14:creationId xmlns:p14="http://schemas.microsoft.com/office/powerpoint/2010/main" val="14153219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AC1E5AB4-6DAB-460B-B1F2-D187681C329E}" type="slidenum">
              <a:rPr lang="fr-FR" smtClean="0"/>
              <a:t>26</a:t>
            </a:fld>
            <a:endParaRPr lang="fr-FR"/>
          </a:p>
        </p:txBody>
      </p:sp>
    </p:spTree>
    <p:extLst>
      <p:ext uri="{BB962C8B-B14F-4D97-AF65-F5344CB8AC3E}">
        <p14:creationId xmlns:p14="http://schemas.microsoft.com/office/powerpoint/2010/main" val="39824983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Attention : je parle </a:t>
            </a:r>
            <a:r>
              <a:rPr lang="fr-FR" dirty="0" err="1"/>
              <a:t>unimarc</a:t>
            </a:r>
            <a:r>
              <a:rPr lang="fr-FR" dirty="0"/>
              <a:t> de catalogage et non </a:t>
            </a:r>
            <a:r>
              <a:rPr lang="fr-FR" dirty="0" err="1"/>
              <a:t>unimarc</a:t>
            </a:r>
            <a:r>
              <a:rPr lang="fr-FR" dirty="0"/>
              <a:t> d’export. Cette zone A008 n’existe pas dans le format </a:t>
            </a:r>
            <a:r>
              <a:rPr lang="fr-FR" dirty="0" err="1"/>
              <a:t>unimarc</a:t>
            </a:r>
            <a:r>
              <a:rPr lang="fr-FR" dirty="0"/>
              <a:t> international.</a:t>
            </a:r>
          </a:p>
          <a:p>
            <a:r>
              <a:rPr lang="fr-FR" dirty="0"/>
              <a:t>Elle a été implémentée dans le Sudoc et dans IdRef par commodité.</a:t>
            </a:r>
          </a:p>
          <a:p>
            <a:endParaRPr lang="fr-FR" dirty="0"/>
          </a:p>
          <a:p>
            <a:pPr lvl="1"/>
            <a:r>
              <a:rPr lang="fr-FR" dirty="0"/>
              <a:t>Vous constatez une erreur manifeste dans une notice d’un laboratoire qui n’est pas de votre établissement ? Corrigez !</a:t>
            </a:r>
          </a:p>
          <a:p>
            <a:pPr lvl="1"/>
            <a:r>
              <a:rPr lang="fr-FR" dirty="0"/>
              <a:t>Vous constatez un nouveau nom pour un laboratoire qui n’est pas de votre établissement ? Enrichissez !</a:t>
            </a:r>
          </a:p>
          <a:p>
            <a:pPr lvl="1"/>
            <a:endParaRPr lang="fr-FR" dirty="0"/>
          </a:p>
          <a:p>
            <a:pPr lvl="1"/>
            <a:endParaRPr lang="fr-FR" dirty="0"/>
          </a:p>
          <a:p>
            <a:pPr marL="457200" marR="0" lvl="1" indent="0" algn="l" defTabSz="914400" rtl="0" eaLnBrk="1" fontAlgn="auto" latinLnBrk="0" hangingPunct="1">
              <a:lnSpc>
                <a:spcPct val="100000"/>
              </a:lnSpc>
              <a:spcBef>
                <a:spcPts val="0"/>
              </a:spcBef>
              <a:spcAft>
                <a:spcPts val="0"/>
              </a:spcAft>
              <a:buClrTx/>
              <a:buSzTx/>
              <a:buFontTx/>
              <a:buNone/>
              <a:tabLst/>
              <a:defRPr/>
            </a:pPr>
            <a:r>
              <a:rPr lang="fr-FR" dirty="0"/>
              <a:t>Vous avez un doute sur la tutelle d’un laboratoire ? sur le fait qu’il est vivant ou mort ? sur un nouveau nom qui pourrait signifier une nouvelle activité et donc la création d’une autre autorité ? Sur un alignement d’identifiant externe ? Ecrivez au correspondant autorité de l’établissement !</a:t>
            </a:r>
          </a:p>
          <a:p>
            <a:pPr lvl="1"/>
            <a:endParaRPr lang="fr-FR" dirty="0"/>
          </a:p>
          <a:p>
            <a:endParaRPr lang="fr-FR" dirty="0"/>
          </a:p>
          <a:p>
            <a:endParaRPr lang="fr-FR" dirty="0"/>
          </a:p>
          <a:p>
            <a:endParaRPr lang="fr-FR" dirty="0"/>
          </a:p>
        </p:txBody>
      </p:sp>
      <p:sp>
        <p:nvSpPr>
          <p:cNvPr id="4" name="Espace réservé du numéro de diapositive 3"/>
          <p:cNvSpPr>
            <a:spLocks noGrp="1"/>
          </p:cNvSpPr>
          <p:nvPr>
            <p:ph type="sldNum" sz="quarter" idx="5"/>
          </p:nvPr>
        </p:nvSpPr>
        <p:spPr/>
        <p:txBody>
          <a:bodyPr/>
          <a:lstStyle/>
          <a:p>
            <a:fld id="{AC1E5AB4-6DAB-460B-B1F2-D187681C329E}" type="slidenum">
              <a:rPr lang="fr-FR" smtClean="0"/>
              <a:t>27</a:t>
            </a:fld>
            <a:endParaRPr lang="fr-FR"/>
          </a:p>
        </p:txBody>
      </p:sp>
    </p:spTree>
    <p:extLst>
      <p:ext uri="{BB962C8B-B14F-4D97-AF65-F5344CB8AC3E}">
        <p14:creationId xmlns:p14="http://schemas.microsoft.com/office/powerpoint/2010/main" val="15649551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None/>
            </a:pPr>
            <a:endParaRPr lang="fr-FR" dirty="0"/>
          </a:p>
        </p:txBody>
      </p:sp>
      <p:sp>
        <p:nvSpPr>
          <p:cNvPr id="4" name="Espace réservé du numéro de diapositive 3"/>
          <p:cNvSpPr>
            <a:spLocks noGrp="1"/>
          </p:cNvSpPr>
          <p:nvPr>
            <p:ph type="sldNum" sz="quarter" idx="5"/>
          </p:nvPr>
        </p:nvSpPr>
        <p:spPr/>
        <p:txBody>
          <a:bodyPr/>
          <a:lstStyle/>
          <a:p>
            <a:fld id="{AC1E5AB4-6DAB-460B-B1F2-D187681C329E}" type="slidenum">
              <a:rPr lang="fr-FR" smtClean="0"/>
              <a:t>28</a:t>
            </a:fld>
            <a:endParaRPr lang="fr-FR"/>
          </a:p>
        </p:txBody>
      </p:sp>
    </p:spTree>
    <p:extLst>
      <p:ext uri="{BB962C8B-B14F-4D97-AF65-F5344CB8AC3E}">
        <p14:creationId xmlns:p14="http://schemas.microsoft.com/office/powerpoint/2010/main" val="20370260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AC1E5AB4-6DAB-460B-B1F2-D187681C329E}" type="slidenum">
              <a:rPr lang="fr-FR" smtClean="0"/>
              <a:t>29</a:t>
            </a:fld>
            <a:endParaRPr lang="fr-FR"/>
          </a:p>
        </p:txBody>
      </p:sp>
    </p:spTree>
    <p:extLst>
      <p:ext uri="{BB962C8B-B14F-4D97-AF65-F5344CB8AC3E}">
        <p14:creationId xmlns:p14="http://schemas.microsoft.com/office/powerpoint/2010/main" val="26615283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Attention : je parle </a:t>
            </a:r>
            <a:r>
              <a:rPr lang="fr-FR" dirty="0" err="1"/>
              <a:t>unimarc</a:t>
            </a:r>
            <a:r>
              <a:rPr lang="fr-FR" dirty="0"/>
              <a:t> de catalogage et non </a:t>
            </a:r>
            <a:r>
              <a:rPr lang="fr-FR" dirty="0" err="1"/>
              <a:t>unimarc</a:t>
            </a:r>
            <a:r>
              <a:rPr lang="fr-FR" dirty="0"/>
              <a:t> d’export. Les sous-zones $2 $C et $d n’existent pas dans le format </a:t>
            </a:r>
            <a:r>
              <a:rPr lang="fr-FR" dirty="0" err="1"/>
              <a:t>unimarc</a:t>
            </a:r>
            <a:r>
              <a:rPr lang="fr-FR" dirty="0"/>
              <a:t> international.</a:t>
            </a:r>
          </a:p>
          <a:p>
            <a:r>
              <a:rPr lang="fr-FR" dirty="0"/>
              <a:t>Elle ont été implémenté dans le Sudoc et dans IdRef par commodité.</a:t>
            </a:r>
          </a:p>
          <a:p>
            <a:endParaRPr lang="fr-FR" dirty="0"/>
          </a:p>
          <a:p>
            <a:r>
              <a:rPr lang="fr-FR" dirty="0"/>
              <a:t>Les numéros HAL en double ne sont pas annulés ou erronés.</a:t>
            </a:r>
          </a:p>
        </p:txBody>
      </p:sp>
      <p:sp>
        <p:nvSpPr>
          <p:cNvPr id="4" name="Espace réservé du numéro de diapositive 3"/>
          <p:cNvSpPr>
            <a:spLocks noGrp="1"/>
          </p:cNvSpPr>
          <p:nvPr>
            <p:ph type="sldNum" sz="quarter" idx="5"/>
          </p:nvPr>
        </p:nvSpPr>
        <p:spPr/>
        <p:txBody>
          <a:bodyPr/>
          <a:lstStyle/>
          <a:p>
            <a:fld id="{AC1E5AB4-6DAB-460B-B1F2-D187681C329E}" type="slidenum">
              <a:rPr lang="fr-FR" smtClean="0"/>
              <a:t>30</a:t>
            </a:fld>
            <a:endParaRPr lang="fr-FR"/>
          </a:p>
        </p:txBody>
      </p:sp>
    </p:spTree>
    <p:extLst>
      <p:ext uri="{BB962C8B-B14F-4D97-AF65-F5344CB8AC3E}">
        <p14:creationId xmlns:p14="http://schemas.microsoft.com/office/powerpoint/2010/main" val="9251216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AC1E5AB4-6DAB-460B-B1F2-D187681C329E}" type="slidenum">
              <a:rPr lang="fr-FR" smtClean="0"/>
              <a:t>31</a:t>
            </a:fld>
            <a:endParaRPr lang="fr-FR"/>
          </a:p>
        </p:txBody>
      </p:sp>
    </p:spTree>
    <p:extLst>
      <p:ext uri="{BB962C8B-B14F-4D97-AF65-F5344CB8AC3E}">
        <p14:creationId xmlns:p14="http://schemas.microsoft.com/office/powerpoint/2010/main" val="5300982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AC1E5AB4-6DAB-460B-B1F2-D187681C329E}" type="slidenum">
              <a:rPr lang="fr-FR" smtClean="0"/>
              <a:t>34</a:t>
            </a:fld>
            <a:endParaRPr lang="fr-FR"/>
          </a:p>
        </p:txBody>
      </p:sp>
    </p:spTree>
    <p:extLst>
      <p:ext uri="{BB962C8B-B14F-4D97-AF65-F5344CB8AC3E}">
        <p14:creationId xmlns:p14="http://schemas.microsoft.com/office/powerpoint/2010/main" val="14082157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A150 $a type de collectivité officielle</a:t>
            </a:r>
          </a:p>
          <a:p>
            <a:r>
              <a:rPr lang="fr-FR" dirty="0"/>
              <a:t>Code	Information</a:t>
            </a:r>
          </a:p>
          <a:p>
            <a:r>
              <a:rPr lang="fr-FR" dirty="0"/>
              <a:t>a	Etat souverain (fédéral ou non)</a:t>
            </a:r>
          </a:p>
          <a:p>
            <a:r>
              <a:rPr lang="fr-FR" dirty="0"/>
              <a:t>b	Etat, province ou territoire fédéré</a:t>
            </a:r>
          </a:p>
          <a:p>
            <a:r>
              <a:rPr lang="fr-FR" dirty="0"/>
              <a:t>c	Collectivité départementale, "</a:t>
            </a:r>
            <a:r>
              <a:rPr lang="fr-FR" dirty="0" err="1"/>
              <a:t>county</a:t>
            </a:r>
            <a:r>
              <a:rPr lang="fr-FR" dirty="0"/>
              <a:t>"</a:t>
            </a:r>
          </a:p>
          <a:p>
            <a:r>
              <a:rPr lang="fr-FR" dirty="0"/>
              <a:t>d	Collectivité locale (municipale, etc.)</a:t>
            </a:r>
          </a:p>
          <a:p>
            <a:r>
              <a:rPr lang="fr-FR" dirty="0"/>
              <a:t>e	Groupement d'états (ou de provinces, ou de territoires fédérés, ou de collectivités) d'un niveau inférieur à celui de l'état souverain</a:t>
            </a:r>
          </a:p>
          <a:p>
            <a:r>
              <a:rPr lang="fr-FR" dirty="0"/>
              <a:t>f	Collectivité intergouvernementale</a:t>
            </a:r>
          </a:p>
          <a:p>
            <a:r>
              <a:rPr lang="fr-FR" dirty="0"/>
              <a:t>g	Gouvernement en exil ou clandestin</a:t>
            </a:r>
          </a:p>
          <a:p>
            <a:r>
              <a:rPr lang="fr-FR" dirty="0"/>
              <a:t>h	Collectivité officielle de niveau indéterminé</a:t>
            </a:r>
          </a:p>
          <a:p>
            <a:r>
              <a:rPr lang="fr-FR" dirty="0"/>
              <a:t>u	Collectivité au caractère officiel incertain</a:t>
            </a:r>
          </a:p>
          <a:p>
            <a:r>
              <a:rPr lang="fr-FR" dirty="0"/>
              <a:t>y	Collectivité non officielle</a:t>
            </a:r>
          </a:p>
          <a:p>
            <a:r>
              <a:rPr lang="fr-FR" dirty="0"/>
              <a:t>z	Collectivité officielle d'un autre niveau</a:t>
            </a:r>
          </a:p>
          <a:p>
            <a:endParaRPr lang="fr-FR" dirty="0"/>
          </a:p>
        </p:txBody>
      </p:sp>
      <p:sp>
        <p:nvSpPr>
          <p:cNvPr id="4" name="Espace réservé du numéro de diapositive 3"/>
          <p:cNvSpPr>
            <a:spLocks noGrp="1"/>
          </p:cNvSpPr>
          <p:nvPr>
            <p:ph type="sldNum" sz="quarter" idx="5"/>
          </p:nvPr>
        </p:nvSpPr>
        <p:spPr/>
        <p:txBody>
          <a:bodyPr/>
          <a:lstStyle/>
          <a:p>
            <a:fld id="{AC1E5AB4-6DAB-460B-B1F2-D187681C329E}" type="slidenum">
              <a:rPr lang="fr-FR" smtClean="0"/>
              <a:t>36</a:t>
            </a:fld>
            <a:endParaRPr lang="fr-FR"/>
          </a:p>
        </p:txBody>
      </p:sp>
    </p:spTree>
    <p:extLst>
      <p:ext uri="{BB962C8B-B14F-4D97-AF65-F5344CB8AC3E}">
        <p14:creationId xmlns:p14="http://schemas.microsoft.com/office/powerpoint/2010/main" val="35577055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AC1E5AB4-6DAB-460B-B1F2-D187681C329E}" type="slidenum">
              <a:rPr lang="fr-FR" smtClean="0"/>
              <a:t>39</a:t>
            </a:fld>
            <a:endParaRPr lang="fr-FR"/>
          </a:p>
        </p:txBody>
      </p:sp>
    </p:spTree>
    <p:extLst>
      <p:ext uri="{BB962C8B-B14F-4D97-AF65-F5344CB8AC3E}">
        <p14:creationId xmlns:p14="http://schemas.microsoft.com/office/powerpoint/2010/main" val="18908847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sz="1200" b="0" baseline="0" dirty="0"/>
          </a:p>
        </p:txBody>
      </p:sp>
      <p:sp>
        <p:nvSpPr>
          <p:cNvPr id="4" name="Espace réservé du numéro de diapositive 3"/>
          <p:cNvSpPr>
            <a:spLocks noGrp="1"/>
          </p:cNvSpPr>
          <p:nvPr>
            <p:ph type="sldNum" sz="quarter" idx="5"/>
          </p:nvPr>
        </p:nvSpPr>
        <p:spPr/>
        <p:txBody>
          <a:bodyPr/>
          <a:lstStyle/>
          <a:p>
            <a:pPr>
              <a:defRPr/>
            </a:pPr>
            <a:fld id="{50B2254C-B2CA-47D4-BFD4-19CC24CAB27B}" type="slidenum">
              <a:rPr lang="fr-FR" smtClean="0"/>
              <a:pPr>
                <a:defRPr/>
              </a:pPr>
              <a:t>3</a:t>
            </a:fld>
            <a:endParaRPr lang="fr-FR"/>
          </a:p>
        </p:txBody>
      </p:sp>
      <p:sp>
        <p:nvSpPr>
          <p:cNvPr id="2" name="Espace réservé de la date 1"/>
          <p:cNvSpPr>
            <a:spLocks noGrp="1"/>
          </p:cNvSpPr>
          <p:nvPr>
            <p:ph type="dt" idx="10"/>
          </p:nvPr>
        </p:nvSpPr>
        <p:spPr/>
        <p:txBody>
          <a:bodyPr/>
          <a:lstStyle/>
          <a:p>
            <a:pPr>
              <a:defRPr/>
            </a:pPr>
            <a:r>
              <a:rPr lang="fr-FR"/>
              <a:t>25/09/2014</a:t>
            </a:r>
          </a:p>
        </p:txBody>
      </p:sp>
    </p:spTree>
    <p:extLst>
      <p:ext uri="{BB962C8B-B14F-4D97-AF65-F5344CB8AC3E}">
        <p14:creationId xmlns:p14="http://schemas.microsoft.com/office/powerpoint/2010/main" val="13659772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AC1E5AB4-6DAB-460B-B1F2-D187681C329E}" type="slidenum">
              <a:rPr lang="fr-FR" smtClean="0"/>
              <a:t>41</a:t>
            </a:fld>
            <a:endParaRPr lang="fr-FR"/>
          </a:p>
        </p:txBody>
      </p:sp>
    </p:spTree>
    <p:extLst>
      <p:ext uri="{BB962C8B-B14F-4D97-AF65-F5344CB8AC3E}">
        <p14:creationId xmlns:p14="http://schemas.microsoft.com/office/powerpoint/2010/main" val="23962785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AC1E5AB4-6DAB-460B-B1F2-D187681C329E}" type="slidenum">
              <a:rPr lang="fr-FR" smtClean="0"/>
              <a:t>42</a:t>
            </a:fld>
            <a:endParaRPr lang="fr-FR"/>
          </a:p>
        </p:txBody>
      </p:sp>
    </p:spTree>
    <p:extLst>
      <p:ext uri="{BB962C8B-B14F-4D97-AF65-F5344CB8AC3E}">
        <p14:creationId xmlns:p14="http://schemas.microsoft.com/office/powerpoint/2010/main" val="7665016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AC1E5AB4-6DAB-460B-B1F2-D187681C329E}" type="slidenum">
              <a:rPr lang="fr-FR" smtClean="0"/>
              <a:t>43</a:t>
            </a:fld>
            <a:endParaRPr lang="fr-FR"/>
          </a:p>
        </p:txBody>
      </p:sp>
    </p:spTree>
    <p:extLst>
      <p:ext uri="{BB962C8B-B14F-4D97-AF65-F5344CB8AC3E}">
        <p14:creationId xmlns:p14="http://schemas.microsoft.com/office/powerpoint/2010/main" val="58632488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AC1E5AB4-6DAB-460B-B1F2-D187681C329E}" type="slidenum">
              <a:rPr lang="fr-FR" smtClean="0"/>
              <a:t>46</a:t>
            </a:fld>
            <a:endParaRPr lang="fr-FR"/>
          </a:p>
        </p:txBody>
      </p:sp>
    </p:spTree>
    <p:extLst>
      <p:ext uri="{BB962C8B-B14F-4D97-AF65-F5344CB8AC3E}">
        <p14:creationId xmlns:p14="http://schemas.microsoft.com/office/powerpoint/2010/main" val="156684697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 	Relation spécifique entre agents	 	 	 	 	 	 	 </a:t>
            </a:r>
          </a:p>
          <a:p>
            <a:r>
              <a:rPr lang="fr-FR" dirty="0" err="1"/>
              <a:t>xxc</a:t>
            </a:r>
            <a:r>
              <a:rPr lang="fr-FR" dirty="0"/>
              <a:t>	descendant de	 	</a:t>
            </a:r>
            <a:r>
              <a:rPr lang="fr-FR" dirty="0" err="1"/>
              <a:t>Tp</a:t>
            </a:r>
            <a:r>
              <a:rPr lang="fr-FR" dirty="0"/>
              <a:t>	 	500	 	</a:t>
            </a:r>
            <a:r>
              <a:rPr lang="fr-FR" dirty="0" err="1"/>
              <a:t>xxd</a:t>
            </a:r>
            <a:r>
              <a:rPr lang="fr-FR" dirty="0"/>
              <a:t>	 </a:t>
            </a:r>
          </a:p>
          <a:p>
            <a:r>
              <a:rPr lang="fr-FR" dirty="0" err="1"/>
              <a:t>xxd</a:t>
            </a:r>
            <a:r>
              <a:rPr lang="fr-FR" dirty="0"/>
              <a:t>	ascendant de	 	</a:t>
            </a:r>
            <a:r>
              <a:rPr lang="fr-FR" dirty="0" err="1"/>
              <a:t>Tp</a:t>
            </a:r>
            <a:r>
              <a:rPr lang="fr-FR" dirty="0"/>
              <a:t>	 	500	 	</a:t>
            </a:r>
            <a:r>
              <a:rPr lang="fr-FR" dirty="0" err="1"/>
              <a:t>xxc</a:t>
            </a:r>
            <a:r>
              <a:rPr lang="fr-FR" dirty="0"/>
              <a:t>	 </a:t>
            </a:r>
          </a:p>
          <a:p>
            <a:r>
              <a:rPr lang="fr-FR" dirty="0" err="1"/>
              <a:t>xxe</a:t>
            </a:r>
            <a:r>
              <a:rPr lang="fr-FR" dirty="0"/>
              <a:t>	marié(e) avec	 	</a:t>
            </a:r>
            <a:r>
              <a:rPr lang="fr-FR" dirty="0" err="1"/>
              <a:t>Tp</a:t>
            </a:r>
            <a:r>
              <a:rPr lang="fr-FR" dirty="0"/>
              <a:t>	 	500	 	</a:t>
            </a:r>
            <a:r>
              <a:rPr lang="fr-FR" dirty="0" err="1"/>
              <a:t>xxe</a:t>
            </a:r>
            <a:r>
              <a:rPr lang="fr-FR" dirty="0"/>
              <a:t>	ex13</a:t>
            </a:r>
          </a:p>
          <a:p>
            <a:r>
              <a:rPr lang="fr-FR" dirty="0" err="1"/>
              <a:t>xxj</a:t>
            </a:r>
            <a:r>
              <a:rPr lang="fr-FR" dirty="0"/>
              <a:t>	frère/</a:t>
            </a:r>
            <a:r>
              <a:rPr lang="fr-FR" dirty="0" err="1"/>
              <a:t>soeur</a:t>
            </a:r>
            <a:r>
              <a:rPr lang="fr-FR" dirty="0"/>
              <a:t> de	 	</a:t>
            </a:r>
            <a:r>
              <a:rPr lang="fr-FR" dirty="0" err="1"/>
              <a:t>Tp</a:t>
            </a:r>
            <a:r>
              <a:rPr lang="fr-FR" dirty="0"/>
              <a:t>	 	500	 	</a:t>
            </a:r>
            <a:r>
              <a:rPr lang="fr-FR" dirty="0" err="1"/>
              <a:t>xxj</a:t>
            </a:r>
            <a:r>
              <a:rPr lang="fr-FR" dirty="0"/>
              <a:t>	ex10</a:t>
            </a:r>
          </a:p>
          <a:p>
            <a:r>
              <a:rPr lang="fr-FR" dirty="0" err="1"/>
              <a:t>xxg</a:t>
            </a:r>
            <a:r>
              <a:rPr lang="fr-FR" dirty="0"/>
              <a:t>	enfant de	 	</a:t>
            </a:r>
            <a:r>
              <a:rPr lang="fr-FR" dirty="0" err="1"/>
              <a:t>Tp</a:t>
            </a:r>
            <a:r>
              <a:rPr lang="fr-FR" dirty="0"/>
              <a:t>	 	500	 	</a:t>
            </a:r>
            <a:r>
              <a:rPr lang="fr-FR" dirty="0" err="1"/>
              <a:t>xxh</a:t>
            </a:r>
            <a:r>
              <a:rPr lang="fr-FR" dirty="0"/>
              <a:t>	 </a:t>
            </a:r>
          </a:p>
          <a:p>
            <a:r>
              <a:rPr lang="fr-FR" dirty="0" err="1"/>
              <a:t>xxh</a:t>
            </a:r>
            <a:r>
              <a:rPr lang="fr-FR" dirty="0"/>
              <a:t>	parent de	 	</a:t>
            </a:r>
            <a:r>
              <a:rPr lang="fr-FR" dirty="0" err="1"/>
              <a:t>Tp</a:t>
            </a:r>
            <a:r>
              <a:rPr lang="fr-FR" dirty="0"/>
              <a:t>	 	500	 	</a:t>
            </a:r>
            <a:r>
              <a:rPr lang="fr-FR" dirty="0" err="1"/>
              <a:t>xxg</a:t>
            </a:r>
            <a:r>
              <a:rPr lang="fr-FR" dirty="0"/>
              <a:t>	 </a:t>
            </a:r>
          </a:p>
          <a:p>
            <a:r>
              <a:rPr lang="fr-FR" dirty="0" err="1"/>
              <a:t>xxk</a:t>
            </a:r>
            <a:r>
              <a:rPr lang="fr-FR" dirty="0"/>
              <a:t>	membre de	 	Ta, Tb	 	510 / 520	 	</a:t>
            </a:r>
            <a:r>
              <a:rPr lang="fr-FR" dirty="0" err="1"/>
              <a:t>xxl</a:t>
            </a:r>
            <a:r>
              <a:rPr lang="fr-FR" dirty="0"/>
              <a:t>	ex9, ex10</a:t>
            </a:r>
          </a:p>
          <a:p>
            <a:r>
              <a:rPr lang="fr-FR" dirty="0" err="1"/>
              <a:t>xxl</a:t>
            </a:r>
            <a:r>
              <a:rPr lang="fr-FR" dirty="0"/>
              <a:t>	a pour membre	 	</a:t>
            </a:r>
            <a:r>
              <a:rPr lang="fr-FR" dirty="0" err="1"/>
              <a:t>Tp</a:t>
            </a:r>
            <a:r>
              <a:rPr lang="fr-FR" dirty="0"/>
              <a:t>	 	500 / 510	 	</a:t>
            </a:r>
            <a:r>
              <a:rPr lang="fr-FR" dirty="0" err="1"/>
              <a:t>xxk</a:t>
            </a:r>
            <a:r>
              <a:rPr lang="fr-FR" dirty="0"/>
              <a:t>	ex8</a:t>
            </a:r>
          </a:p>
          <a:p>
            <a:r>
              <a:rPr lang="fr-FR" dirty="0" err="1"/>
              <a:t>xxm</a:t>
            </a:r>
            <a:r>
              <a:rPr lang="fr-FR" dirty="0"/>
              <a:t>	fonde	 	Tb, Tm	 	510 / 516	 	</a:t>
            </a:r>
            <a:r>
              <a:rPr lang="fr-FR" dirty="0" err="1"/>
              <a:t>xxn</a:t>
            </a:r>
            <a:r>
              <a:rPr lang="fr-FR" dirty="0"/>
              <a:t>	ex11</a:t>
            </a:r>
          </a:p>
          <a:p>
            <a:r>
              <a:rPr lang="fr-FR" dirty="0" err="1"/>
              <a:t>xxn</a:t>
            </a:r>
            <a:r>
              <a:rPr lang="fr-FR" dirty="0"/>
              <a:t>	fondé par	 	Ta, Tb, </a:t>
            </a:r>
            <a:r>
              <a:rPr lang="fr-FR" dirty="0" err="1"/>
              <a:t>Tp</a:t>
            </a:r>
            <a:r>
              <a:rPr lang="fr-FR" dirty="0"/>
              <a:t>	 	500 / 510 / 520	 	</a:t>
            </a:r>
            <a:r>
              <a:rPr lang="fr-FR" dirty="0" err="1"/>
              <a:t>xxm</a:t>
            </a:r>
            <a:r>
              <a:rPr lang="fr-FR" dirty="0"/>
              <a:t>	ex12</a:t>
            </a:r>
          </a:p>
          <a:p>
            <a:r>
              <a:rPr lang="fr-FR" dirty="0" err="1"/>
              <a:t>xxp</a:t>
            </a:r>
            <a:r>
              <a:rPr lang="fr-FR" dirty="0"/>
              <a:t>	collectivité subordonnée	 	Tb	 	510	 	</a:t>
            </a:r>
            <a:r>
              <a:rPr lang="fr-FR" dirty="0" err="1"/>
              <a:t>xxq</a:t>
            </a:r>
            <a:r>
              <a:rPr lang="fr-FR" dirty="0"/>
              <a:t>	 </a:t>
            </a:r>
          </a:p>
          <a:p>
            <a:r>
              <a:rPr lang="fr-FR" dirty="0" err="1"/>
              <a:t>xxq</a:t>
            </a:r>
            <a:r>
              <a:rPr lang="fr-FR" dirty="0"/>
              <a:t>	fait partie de la collectivité	 	Tb	 	510	 	</a:t>
            </a:r>
            <a:r>
              <a:rPr lang="fr-FR" dirty="0" err="1"/>
              <a:t>xxp</a:t>
            </a:r>
            <a:r>
              <a:rPr lang="fr-FR" dirty="0"/>
              <a:t>	 </a:t>
            </a:r>
          </a:p>
          <a:p>
            <a:r>
              <a:rPr lang="fr-FR" dirty="0" err="1"/>
              <a:t>xxs</a:t>
            </a:r>
            <a:r>
              <a:rPr lang="fr-FR" dirty="0"/>
              <a:t>	possède	 	Tb, Tm	 	510 / 516	 	</a:t>
            </a:r>
            <a:r>
              <a:rPr lang="fr-FR" dirty="0" err="1"/>
              <a:t>xxt</a:t>
            </a:r>
            <a:r>
              <a:rPr lang="fr-FR" dirty="0"/>
              <a:t>	 </a:t>
            </a:r>
          </a:p>
          <a:p>
            <a:r>
              <a:rPr lang="fr-FR" dirty="0" err="1"/>
              <a:t>xxt</a:t>
            </a:r>
            <a:r>
              <a:rPr lang="fr-FR" dirty="0"/>
              <a:t>	possédé(e) par	 	Ta, Tb, </a:t>
            </a:r>
            <a:r>
              <a:rPr lang="fr-FR" dirty="0" err="1"/>
              <a:t>Tp</a:t>
            </a:r>
            <a:r>
              <a:rPr lang="fr-FR" dirty="0"/>
              <a:t>	 	500 / 510 / 520	 	</a:t>
            </a:r>
            <a:r>
              <a:rPr lang="fr-FR" dirty="0" err="1"/>
              <a:t>xxs</a:t>
            </a:r>
            <a:r>
              <a:rPr lang="fr-FR" dirty="0"/>
              <a:t>	 </a:t>
            </a:r>
          </a:p>
          <a:p>
            <a:r>
              <a:rPr lang="fr-FR" dirty="0" err="1"/>
              <a:t>xxz</a:t>
            </a:r>
            <a:r>
              <a:rPr lang="fr-FR" dirty="0"/>
              <a:t>	autre (=relation non précisée)	 	T*	 	toutes 5XX	 	</a:t>
            </a:r>
            <a:r>
              <a:rPr lang="fr-FR" dirty="0" err="1"/>
              <a:t>xxz</a:t>
            </a:r>
            <a:endParaRPr lang="fr-FR" dirty="0"/>
          </a:p>
        </p:txBody>
      </p:sp>
      <p:sp>
        <p:nvSpPr>
          <p:cNvPr id="4" name="Espace réservé du numéro de diapositive 3"/>
          <p:cNvSpPr>
            <a:spLocks noGrp="1"/>
          </p:cNvSpPr>
          <p:nvPr>
            <p:ph type="sldNum" sz="quarter" idx="5"/>
          </p:nvPr>
        </p:nvSpPr>
        <p:spPr/>
        <p:txBody>
          <a:bodyPr/>
          <a:lstStyle/>
          <a:p>
            <a:fld id="{AC1E5AB4-6DAB-460B-B1F2-D187681C329E}" type="slidenum">
              <a:rPr lang="fr-FR" smtClean="0"/>
              <a:t>51</a:t>
            </a:fld>
            <a:endParaRPr lang="fr-FR"/>
          </a:p>
        </p:txBody>
      </p:sp>
    </p:spTree>
    <p:extLst>
      <p:ext uri="{BB962C8B-B14F-4D97-AF65-F5344CB8AC3E}">
        <p14:creationId xmlns:p14="http://schemas.microsoft.com/office/powerpoint/2010/main" val="374232500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AC1E5AB4-6DAB-460B-B1F2-D187681C329E}" type="slidenum">
              <a:rPr lang="fr-FR" smtClean="0"/>
              <a:t>52</a:t>
            </a:fld>
            <a:endParaRPr lang="fr-FR"/>
          </a:p>
        </p:txBody>
      </p:sp>
    </p:spTree>
    <p:extLst>
      <p:ext uri="{BB962C8B-B14F-4D97-AF65-F5344CB8AC3E}">
        <p14:creationId xmlns:p14="http://schemas.microsoft.com/office/powerpoint/2010/main" val="388421584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AC1E5AB4-6DAB-460B-B1F2-D187681C329E}" type="slidenum">
              <a:rPr lang="fr-FR" smtClean="0"/>
              <a:t>56</a:t>
            </a:fld>
            <a:endParaRPr lang="fr-FR"/>
          </a:p>
        </p:txBody>
      </p:sp>
    </p:spTree>
    <p:extLst>
      <p:ext uri="{BB962C8B-B14F-4D97-AF65-F5344CB8AC3E}">
        <p14:creationId xmlns:p14="http://schemas.microsoft.com/office/powerpoint/2010/main" val="244497129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AC1E5AB4-6DAB-460B-B1F2-D187681C329E}" type="slidenum">
              <a:rPr lang="fr-FR" smtClean="0"/>
              <a:t>59</a:t>
            </a:fld>
            <a:endParaRPr lang="fr-FR"/>
          </a:p>
        </p:txBody>
      </p:sp>
    </p:spTree>
    <p:extLst>
      <p:ext uri="{BB962C8B-B14F-4D97-AF65-F5344CB8AC3E}">
        <p14:creationId xmlns:p14="http://schemas.microsoft.com/office/powerpoint/2010/main" val="86335619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AC1E5AB4-6DAB-460B-B1F2-D187681C329E}" type="slidenum">
              <a:rPr lang="fr-FR" smtClean="0"/>
              <a:t>62</a:t>
            </a:fld>
            <a:endParaRPr lang="fr-FR"/>
          </a:p>
        </p:txBody>
      </p:sp>
    </p:spTree>
    <p:extLst>
      <p:ext uri="{BB962C8B-B14F-4D97-AF65-F5344CB8AC3E}">
        <p14:creationId xmlns:p14="http://schemas.microsoft.com/office/powerpoint/2010/main" val="58860623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AC1E5AB4-6DAB-460B-B1F2-D187681C329E}" type="slidenum">
              <a:rPr lang="fr-FR" smtClean="0"/>
              <a:t>63</a:t>
            </a:fld>
            <a:endParaRPr lang="fr-FR"/>
          </a:p>
        </p:txBody>
      </p:sp>
    </p:spTree>
    <p:extLst>
      <p:ext uri="{BB962C8B-B14F-4D97-AF65-F5344CB8AC3E}">
        <p14:creationId xmlns:p14="http://schemas.microsoft.com/office/powerpoint/2010/main" val="17685042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sz="1200" b="0" dirty="0"/>
          </a:p>
        </p:txBody>
      </p:sp>
      <p:sp>
        <p:nvSpPr>
          <p:cNvPr id="4" name="Espace réservé du numéro de diapositive 3"/>
          <p:cNvSpPr>
            <a:spLocks noGrp="1"/>
          </p:cNvSpPr>
          <p:nvPr>
            <p:ph type="sldNum" sz="quarter" idx="5"/>
          </p:nvPr>
        </p:nvSpPr>
        <p:spPr/>
        <p:txBody>
          <a:bodyPr/>
          <a:lstStyle/>
          <a:p>
            <a:pPr>
              <a:defRPr/>
            </a:pPr>
            <a:fld id="{A39E1EE5-6A75-46C7-B7A1-1981E51235D0}" type="slidenum">
              <a:rPr lang="fr-FR" smtClean="0"/>
              <a:pPr>
                <a:defRPr/>
              </a:pPr>
              <a:t>4</a:t>
            </a:fld>
            <a:endParaRPr lang="fr-FR"/>
          </a:p>
        </p:txBody>
      </p:sp>
      <p:sp>
        <p:nvSpPr>
          <p:cNvPr id="2" name="Espace réservé de la date 1"/>
          <p:cNvSpPr>
            <a:spLocks noGrp="1"/>
          </p:cNvSpPr>
          <p:nvPr>
            <p:ph type="dt" idx="10"/>
          </p:nvPr>
        </p:nvSpPr>
        <p:spPr/>
        <p:txBody>
          <a:bodyPr/>
          <a:lstStyle/>
          <a:p>
            <a:pPr>
              <a:defRPr/>
            </a:pPr>
            <a:r>
              <a:rPr lang="fr-FR"/>
              <a:t>25/09/2014</a:t>
            </a:r>
          </a:p>
        </p:txBody>
      </p:sp>
    </p:spTree>
    <p:extLst>
      <p:ext uri="{BB962C8B-B14F-4D97-AF65-F5344CB8AC3E}">
        <p14:creationId xmlns:p14="http://schemas.microsoft.com/office/powerpoint/2010/main" val="354156159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AC1E5AB4-6DAB-460B-B1F2-D187681C329E}" type="slidenum">
              <a:rPr lang="fr-FR" smtClean="0"/>
              <a:t>64</a:t>
            </a:fld>
            <a:endParaRPr lang="fr-FR"/>
          </a:p>
        </p:txBody>
      </p:sp>
    </p:spTree>
    <p:extLst>
      <p:ext uri="{BB962C8B-B14F-4D97-AF65-F5344CB8AC3E}">
        <p14:creationId xmlns:p14="http://schemas.microsoft.com/office/powerpoint/2010/main" val="406753484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b="0" dirty="0"/>
          </a:p>
        </p:txBody>
      </p:sp>
      <p:sp>
        <p:nvSpPr>
          <p:cNvPr id="4" name="Espace réservé du numéro de diapositive 3"/>
          <p:cNvSpPr>
            <a:spLocks noGrp="1"/>
          </p:cNvSpPr>
          <p:nvPr>
            <p:ph type="sldNum" sz="quarter" idx="5"/>
          </p:nvPr>
        </p:nvSpPr>
        <p:spPr/>
        <p:txBody>
          <a:bodyPr/>
          <a:lstStyle/>
          <a:p>
            <a:pPr>
              <a:defRPr/>
            </a:pPr>
            <a:fld id="{A39E1EE5-6A75-46C7-B7A1-1981E51235D0}" type="slidenum">
              <a:rPr lang="fr-FR" smtClean="0"/>
              <a:pPr>
                <a:defRPr/>
              </a:pPr>
              <a:t>67</a:t>
            </a:fld>
            <a:endParaRPr lang="fr-FR"/>
          </a:p>
        </p:txBody>
      </p:sp>
      <p:sp>
        <p:nvSpPr>
          <p:cNvPr id="2" name="Espace réservé de la date 1"/>
          <p:cNvSpPr>
            <a:spLocks noGrp="1"/>
          </p:cNvSpPr>
          <p:nvPr>
            <p:ph type="dt" idx="10"/>
          </p:nvPr>
        </p:nvSpPr>
        <p:spPr/>
        <p:txBody>
          <a:bodyPr/>
          <a:lstStyle/>
          <a:p>
            <a:pPr>
              <a:defRPr/>
            </a:pPr>
            <a:r>
              <a:rPr lang="fr-FR"/>
              <a:t>25/09/2014</a:t>
            </a:r>
          </a:p>
        </p:txBody>
      </p:sp>
    </p:spTree>
    <p:extLst>
      <p:ext uri="{BB962C8B-B14F-4D97-AF65-F5344CB8AC3E}">
        <p14:creationId xmlns:p14="http://schemas.microsoft.com/office/powerpoint/2010/main" val="34218717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AC1E5AB4-6DAB-460B-B1F2-D187681C329E}" type="slidenum">
              <a:rPr lang="fr-FR" smtClean="0"/>
              <a:t>5</a:t>
            </a:fld>
            <a:endParaRPr lang="fr-FR"/>
          </a:p>
        </p:txBody>
      </p:sp>
    </p:spTree>
    <p:extLst>
      <p:ext uri="{BB962C8B-B14F-4D97-AF65-F5344CB8AC3E}">
        <p14:creationId xmlns:p14="http://schemas.microsoft.com/office/powerpoint/2010/main" val="39851201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Source (disparue aujourd’hui, en ligne en juin 2021) : </a:t>
            </a:r>
            <a:r>
              <a:rPr lang="fr-FR"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https://www.univ-nantes.fr/exceller-par-la-recherche/laboratoires/les-statuts-et-organisation-des-laboratoires-structures-et-poles-de-recherche</a:t>
            </a:r>
            <a:endParaRPr lang="fr-FR" dirty="0"/>
          </a:p>
        </p:txBody>
      </p:sp>
      <p:sp>
        <p:nvSpPr>
          <p:cNvPr id="4" name="Espace réservé du numéro de diapositive 3"/>
          <p:cNvSpPr>
            <a:spLocks noGrp="1"/>
          </p:cNvSpPr>
          <p:nvPr>
            <p:ph type="sldNum" sz="quarter" idx="5"/>
          </p:nvPr>
        </p:nvSpPr>
        <p:spPr/>
        <p:txBody>
          <a:bodyPr/>
          <a:lstStyle/>
          <a:p>
            <a:fld id="{AC1E5AB4-6DAB-460B-B1F2-D187681C329E}" type="slidenum">
              <a:rPr lang="fr-FR" smtClean="0"/>
              <a:t>6</a:t>
            </a:fld>
            <a:endParaRPr lang="fr-FR"/>
          </a:p>
        </p:txBody>
      </p:sp>
    </p:spTree>
    <p:extLst>
      <p:ext uri="{BB962C8B-B14F-4D97-AF65-F5344CB8AC3E}">
        <p14:creationId xmlns:p14="http://schemas.microsoft.com/office/powerpoint/2010/main" val="33539980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AC1E5AB4-6DAB-460B-B1F2-D187681C329E}" type="slidenum">
              <a:rPr lang="fr-FR" smtClean="0"/>
              <a:t>9</a:t>
            </a:fld>
            <a:endParaRPr lang="fr-FR"/>
          </a:p>
        </p:txBody>
      </p:sp>
    </p:spTree>
    <p:extLst>
      <p:ext uri="{BB962C8B-B14F-4D97-AF65-F5344CB8AC3E}">
        <p14:creationId xmlns:p14="http://schemas.microsoft.com/office/powerpoint/2010/main" val="22946096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sz="1200" b="0" dirty="0"/>
          </a:p>
        </p:txBody>
      </p:sp>
      <p:sp>
        <p:nvSpPr>
          <p:cNvPr id="4" name="Espace réservé du numéro de diapositive 3"/>
          <p:cNvSpPr>
            <a:spLocks noGrp="1"/>
          </p:cNvSpPr>
          <p:nvPr>
            <p:ph type="sldNum" sz="quarter" idx="5"/>
          </p:nvPr>
        </p:nvSpPr>
        <p:spPr/>
        <p:txBody>
          <a:bodyPr/>
          <a:lstStyle/>
          <a:p>
            <a:pPr>
              <a:defRPr/>
            </a:pPr>
            <a:fld id="{A39E1EE5-6A75-46C7-B7A1-1981E51235D0}" type="slidenum">
              <a:rPr lang="fr-FR" smtClean="0"/>
              <a:pPr>
                <a:defRPr/>
              </a:pPr>
              <a:t>10</a:t>
            </a:fld>
            <a:endParaRPr lang="fr-FR"/>
          </a:p>
        </p:txBody>
      </p:sp>
      <p:sp>
        <p:nvSpPr>
          <p:cNvPr id="2" name="Espace réservé de la date 1"/>
          <p:cNvSpPr>
            <a:spLocks noGrp="1"/>
          </p:cNvSpPr>
          <p:nvPr>
            <p:ph type="dt" idx="10"/>
          </p:nvPr>
        </p:nvSpPr>
        <p:spPr/>
        <p:txBody>
          <a:bodyPr/>
          <a:lstStyle/>
          <a:p>
            <a:pPr>
              <a:defRPr/>
            </a:pPr>
            <a:r>
              <a:rPr lang="fr-FR"/>
              <a:t>25/09/2014</a:t>
            </a:r>
          </a:p>
        </p:txBody>
      </p:sp>
    </p:spTree>
    <p:extLst>
      <p:ext uri="{BB962C8B-B14F-4D97-AF65-F5344CB8AC3E}">
        <p14:creationId xmlns:p14="http://schemas.microsoft.com/office/powerpoint/2010/main" val="9559839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AC1E5AB4-6DAB-460B-B1F2-D187681C329E}" type="slidenum">
              <a:rPr lang="fr-FR" smtClean="0"/>
              <a:t>11</a:t>
            </a:fld>
            <a:endParaRPr lang="fr-FR"/>
          </a:p>
        </p:txBody>
      </p:sp>
    </p:spTree>
    <p:extLst>
      <p:ext uri="{BB962C8B-B14F-4D97-AF65-F5344CB8AC3E}">
        <p14:creationId xmlns:p14="http://schemas.microsoft.com/office/powerpoint/2010/main" val="17467018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Modifiez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1071ADCB-C150-4F0D-86CD-3F02C5C8EA78}" type="datetime1">
              <a:rPr lang="fr-FR" smtClean="0"/>
              <a:t>27/09/2022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FDDB0EE-562A-402E-B0CB-D9B0904D3576}" type="slidenum">
              <a:rPr lang="fr-FR" smtClean="0"/>
              <a:t>‹N°›</a:t>
            </a:fld>
            <a:endParaRPr lang="fr-FR"/>
          </a:p>
        </p:txBody>
      </p:sp>
    </p:spTree>
    <p:extLst>
      <p:ext uri="{BB962C8B-B14F-4D97-AF65-F5344CB8AC3E}">
        <p14:creationId xmlns:p14="http://schemas.microsoft.com/office/powerpoint/2010/main" val="8199605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83912AFD-742C-48F1-B348-69A0E5876F08}" type="datetime1">
              <a:rPr lang="fr-FR" smtClean="0"/>
              <a:t>27/09/2022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FDDB0EE-562A-402E-B0CB-D9B0904D3576}" type="slidenum">
              <a:rPr lang="fr-FR" smtClean="0"/>
              <a:t>‹N°›</a:t>
            </a:fld>
            <a:endParaRPr lang="fr-FR"/>
          </a:p>
        </p:txBody>
      </p:sp>
    </p:spTree>
    <p:extLst>
      <p:ext uri="{BB962C8B-B14F-4D97-AF65-F5344CB8AC3E}">
        <p14:creationId xmlns:p14="http://schemas.microsoft.com/office/powerpoint/2010/main" val="17007409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EAEF7818-29E8-4522-BF88-66BD0BE82AC4}" type="datetime1">
              <a:rPr lang="fr-FR" smtClean="0"/>
              <a:t>27/09/2022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FDDB0EE-562A-402E-B0CB-D9B0904D3576}" type="slidenum">
              <a:rPr lang="fr-FR" smtClean="0"/>
              <a:t>‹N°›</a:t>
            </a:fld>
            <a:endParaRPr lang="fr-FR"/>
          </a:p>
        </p:txBody>
      </p:sp>
    </p:spTree>
    <p:extLst>
      <p:ext uri="{BB962C8B-B14F-4D97-AF65-F5344CB8AC3E}">
        <p14:creationId xmlns:p14="http://schemas.microsoft.com/office/powerpoint/2010/main" val="6998519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92EE79B7-D889-4EA3-A302-93C149374EB2}" type="datetime1">
              <a:rPr lang="fr-FR" smtClean="0"/>
              <a:t>27/09/2022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FDDB0EE-562A-402E-B0CB-D9B0904D3576}" type="slidenum">
              <a:rPr lang="fr-FR" smtClean="0"/>
              <a:t>‹N°›</a:t>
            </a:fld>
            <a:endParaRPr lang="fr-FR"/>
          </a:p>
        </p:txBody>
      </p:sp>
    </p:spTree>
    <p:extLst>
      <p:ext uri="{BB962C8B-B14F-4D97-AF65-F5344CB8AC3E}">
        <p14:creationId xmlns:p14="http://schemas.microsoft.com/office/powerpoint/2010/main" val="569612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F71F70B9-1335-41C0-BC01-3E49956F018F}" type="datetime1">
              <a:rPr lang="fr-FR" smtClean="0"/>
              <a:t>27/09/2022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FDDB0EE-562A-402E-B0CB-D9B0904D3576}" type="slidenum">
              <a:rPr lang="fr-FR" smtClean="0"/>
              <a:t>‹N°›</a:t>
            </a:fld>
            <a:endParaRPr lang="fr-FR"/>
          </a:p>
        </p:txBody>
      </p:sp>
    </p:spTree>
    <p:extLst>
      <p:ext uri="{BB962C8B-B14F-4D97-AF65-F5344CB8AC3E}">
        <p14:creationId xmlns:p14="http://schemas.microsoft.com/office/powerpoint/2010/main" val="40105721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F148768F-6A25-4CED-9E64-C1A5D82A8D76}" type="datetime1">
              <a:rPr lang="fr-FR" smtClean="0"/>
              <a:t>27/09/2022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FDDB0EE-562A-402E-B0CB-D9B0904D3576}" type="slidenum">
              <a:rPr lang="fr-FR" smtClean="0"/>
              <a:t>‹N°›</a:t>
            </a:fld>
            <a:endParaRPr lang="fr-FR"/>
          </a:p>
        </p:txBody>
      </p:sp>
    </p:spTree>
    <p:extLst>
      <p:ext uri="{BB962C8B-B14F-4D97-AF65-F5344CB8AC3E}">
        <p14:creationId xmlns:p14="http://schemas.microsoft.com/office/powerpoint/2010/main" val="23081379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46DBD518-02C2-4D8A-9F3F-002BA0929FFE}" type="datetime1">
              <a:rPr lang="fr-FR" smtClean="0"/>
              <a:t>27/09/2022</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4FDDB0EE-562A-402E-B0CB-D9B0904D3576}" type="slidenum">
              <a:rPr lang="fr-FR" smtClean="0"/>
              <a:t>‹N°›</a:t>
            </a:fld>
            <a:endParaRPr lang="fr-FR"/>
          </a:p>
        </p:txBody>
      </p:sp>
    </p:spTree>
    <p:extLst>
      <p:ext uri="{BB962C8B-B14F-4D97-AF65-F5344CB8AC3E}">
        <p14:creationId xmlns:p14="http://schemas.microsoft.com/office/powerpoint/2010/main" val="11060549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084CE0C0-7693-4675-9E4E-7B410665DEC8}" type="datetime1">
              <a:rPr lang="fr-FR" smtClean="0"/>
              <a:t>27/09/2022</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4FDDB0EE-562A-402E-B0CB-D9B0904D3576}" type="slidenum">
              <a:rPr lang="fr-FR" smtClean="0"/>
              <a:t>‹N°›</a:t>
            </a:fld>
            <a:endParaRPr lang="fr-FR"/>
          </a:p>
        </p:txBody>
      </p:sp>
    </p:spTree>
    <p:extLst>
      <p:ext uri="{BB962C8B-B14F-4D97-AF65-F5344CB8AC3E}">
        <p14:creationId xmlns:p14="http://schemas.microsoft.com/office/powerpoint/2010/main" val="3728545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016C596F-457B-41A2-87A1-408343265F2C}" type="datetime1">
              <a:rPr lang="fr-FR" smtClean="0"/>
              <a:t>27/09/2022</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4FDDB0EE-562A-402E-B0CB-D9B0904D3576}" type="slidenum">
              <a:rPr lang="fr-FR" smtClean="0"/>
              <a:t>‹N°›</a:t>
            </a:fld>
            <a:endParaRPr lang="fr-FR"/>
          </a:p>
        </p:txBody>
      </p:sp>
    </p:spTree>
    <p:extLst>
      <p:ext uri="{BB962C8B-B14F-4D97-AF65-F5344CB8AC3E}">
        <p14:creationId xmlns:p14="http://schemas.microsoft.com/office/powerpoint/2010/main" val="2632354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612C48C1-B4AD-4433-821E-73F08416F03D}" type="datetime1">
              <a:rPr lang="fr-FR" smtClean="0"/>
              <a:t>27/09/2022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FDDB0EE-562A-402E-B0CB-D9B0904D3576}" type="slidenum">
              <a:rPr lang="fr-FR" smtClean="0"/>
              <a:t>‹N°›</a:t>
            </a:fld>
            <a:endParaRPr lang="fr-FR"/>
          </a:p>
        </p:txBody>
      </p:sp>
    </p:spTree>
    <p:extLst>
      <p:ext uri="{BB962C8B-B14F-4D97-AF65-F5344CB8AC3E}">
        <p14:creationId xmlns:p14="http://schemas.microsoft.com/office/powerpoint/2010/main" val="2718030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2796D4F2-63F1-4860-82B4-C0DA83927439}" type="datetime1">
              <a:rPr lang="fr-FR" smtClean="0"/>
              <a:t>27/09/2022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FDDB0EE-562A-402E-B0CB-D9B0904D3576}" type="slidenum">
              <a:rPr lang="fr-FR" smtClean="0"/>
              <a:t>‹N°›</a:t>
            </a:fld>
            <a:endParaRPr lang="fr-FR"/>
          </a:p>
        </p:txBody>
      </p:sp>
    </p:spTree>
    <p:extLst>
      <p:ext uri="{BB962C8B-B14F-4D97-AF65-F5344CB8AC3E}">
        <p14:creationId xmlns:p14="http://schemas.microsoft.com/office/powerpoint/2010/main" val="1581494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6F15E9-4091-4B4A-8CAA-D6013AD3B49D}" type="datetime1">
              <a:rPr lang="fr-FR" smtClean="0"/>
              <a:t>27/09/2022</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DDB0EE-562A-402E-B0CB-D9B0904D3576}" type="slidenum">
              <a:rPr lang="fr-FR" smtClean="0"/>
              <a:t>‹N°›</a:t>
            </a:fld>
            <a:endParaRPr lang="fr-FR"/>
          </a:p>
        </p:txBody>
      </p:sp>
    </p:spTree>
    <p:extLst>
      <p:ext uri="{BB962C8B-B14F-4D97-AF65-F5344CB8AC3E}">
        <p14:creationId xmlns:p14="http://schemas.microsoft.com/office/powerpoint/2010/main" val="28853012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hyperlink" Target="http://moodle.abes.fr/"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vimeo.com/714385713"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vimeo.com/714385713"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s://www.transition-bibliographique.fr/wp-content/uploads/2022/06/rda_fr_section3_chapitres8-9-10.pdf"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www.transition-bibliographique.fr/wp-content/uploads/2022/06/rda_fr_section3_chapitre11.pdf"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scanr.enseignementsup-recherche.gouv.fr/"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appliweb.dgri.education.fr/rnsr/" TargetMode="External"/></Relationships>
</file>

<file path=ppt/slides/_rels/slide1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customXml" Target="../ink/ink3.xml"/><Relationship Id="rId3" Type="http://schemas.openxmlformats.org/officeDocument/2006/relationships/image" Target="../media/image13.png"/><Relationship Id="rId7"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customXml" Target="../ink/ink2.xml"/><Relationship Id="rId11" Type="http://schemas.openxmlformats.org/officeDocument/2006/relationships/image" Target="../media/image28.png"/><Relationship Id="rId5" Type="http://schemas.openxmlformats.org/officeDocument/2006/relationships/image" Target="../media/image25.png"/><Relationship Id="rId10" Type="http://schemas.openxmlformats.org/officeDocument/2006/relationships/customXml" Target="../ink/ink4.xml"/><Relationship Id="rId4" Type="http://schemas.openxmlformats.org/officeDocument/2006/relationships/customXml" Target="../ink/ink1.xml"/><Relationship Id="rId9" Type="http://schemas.openxmlformats.org/officeDocument/2006/relationships/image" Target="../media/image27.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hyperlink" Target="https://documentation.abes.fr/sudoc/formats/unma/zones/008.htm"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documentation.abes.fr/sudoc/formats/unma/zones/010.htm"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hyperlink" Target="https://documentation.abes.fr/sudoc/formats/unma/zones/035.htm" TargetMode="External"/><Relationship Id="rId4" Type="http://schemas.openxmlformats.org/officeDocument/2006/relationships/hyperlink" Target="https://documentation.abes.fr/sudoc/formats/unma/zones/033.ht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hyperlink" Target="https://www.idref.fr/261963627"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idref.fr/184700590"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32.xml.rels><?xml version="1.0" encoding="UTF-8" standalone="yes"?>
<Relationships xmlns="http://schemas.openxmlformats.org/package/2006/relationships"><Relationship Id="rId3" Type="http://schemas.openxmlformats.org/officeDocument/2006/relationships/hyperlink" Target="https://documentation.abes.fr/sudoc/formats/unma/zones/102.htm" TargetMode="External"/><Relationship Id="rId2" Type="http://schemas.openxmlformats.org/officeDocument/2006/relationships/hyperlink" Target="https://documentation.abes.fr/sudoc/formats/unma/zones/101.htm"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s://documentation.abes.fr/sudoc/formats/unma/zones/103.htm"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www.idref.fr/258210060" TargetMode="External"/><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36.xml.rels><?xml version="1.0" encoding="UTF-8" standalone="yes"?>
<Relationships xmlns="http://schemas.openxmlformats.org/package/2006/relationships"><Relationship Id="rId3" Type="http://schemas.openxmlformats.org/officeDocument/2006/relationships/hyperlink" Target="https://documentation.abes.fr/sudoc/formats/unma/DonneesCodees/CodesZone150.htm#$a"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s://documentation.abes.fr/sudoc/formats/unma/zones/210.htm"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s://documentation.abes.fr/sudoc/formats/unma/zones/210.htm#$9"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www.idref.fr/030142350" TargetMode="Externa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hyperlink" Target="http://www.idref.fr/028082982" TargetMode="External"/><Relationship Id="rId4" Type="http://schemas.openxmlformats.org/officeDocument/2006/relationships/image" Target="../media/image31.png"/></Relationships>
</file>

<file path=ppt/slides/_rels/slide4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6.xml"/><Relationship Id="rId4" Type="http://schemas.openxmlformats.org/officeDocument/2006/relationships/hyperlink" Target="https://www.idref.fr/230902340"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s://documentation.abes.fr/sudoc/formats/unma/zones/330.htm" TargetMode="External"/><Relationship Id="rId1" Type="http://schemas.openxmlformats.org/officeDocument/2006/relationships/slideLayout" Target="../slideLayouts/slideLayout2.xml"/><Relationship Id="rId5" Type="http://schemas.openxmlformats.org/officeDocument/2006/relationships/hyperlink" Target="https://www.idref.fr/191260282" TargetMode="External"/><Relationship Id="rId4" Type="http://schemas.openxmlformats.org/officeDocument/2006/relationships/image" Target="../media/image36.png"/></Relationships>
</file>

<file path=ppt/slides/_rels/slide46.xml.rels><?xml version="1.0" encoding="UTF-8" standalone="yes"?>
<Relationships xmlns="http://schemas.openxmlformats.org/package/2006/relationships"><Relationship Id="rId3" Type="http://schemas.openxmlformats.org/officeDocument/2006/relationships/hyperlink" Target="https://documentation.abes.fr/sudoc/formats/unma/zones/340.htm"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hyperlink" Target="https://documentation.abes.fr/sudoc/formats/unma/zones/410.htm"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6.xml"/><Relationship Id="rId5" Type="http://schemas.openxmlformats.org/officeDocument/2006/relationships/image" Target="../media/image39.png"/><Relationship Id="rId4" Type="http://schemas.openxmlformats.org/officeDocument/2006/relationships/hyperlink" Target="https://www.idref.fr/184701376" TargetMode="External"/></Relationships>
</file>

<file path=ppt/slides/_rels/slide49.xml.rels><?xml version="1.0" encoding="UTF-8" standalone="yes"?>
<Relationships xmlns="http://schemas.openxmlformats.org/package/2006/relationships"><Relationship Id="rId2" Type="http://schemas.openxmlformats.org/officeDocument/2006/relationships/hyperlink" Target="https://documentation.abes.fr/sudoc/formats/unma/zones/510.ht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s://documentation.abes.fr/sudoc/formats/unma/DonneesCodees/CodesDollar5.htm#TOP"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54.xml.rels><?xml version="1.0" encoding="UTF-8" standalone="yes"?>
<Relationships xmlns="http://schemas.openxmlformats.org/package/2006/relationships"><Relationship Id="rId2" Type="http://schemas.openxmlformats.org/officeDocument/2006/relationships/hyperlink" Target="https://documentation.abes.fr/sudoc/formats/unma/zones/810.htm"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hyperlink" Target="https://www.idref.fr/02636817X"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6.xml"/><Relationship Id="rId4" Type="http://schemas.openxmlformats.org/officeDocument/2006/relationships/image" Target="../media/image47.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8.xml"/><Relationship Id="rId1" Type="http://schemas.openxmlformats.org/officeDocument/2006/relationships/slideLayout" Target="../slideLayouts/slideLayout6.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6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49.png"/></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punktokomo.abes.fr/2021/04/20/star-des-affiliations-protegees-lors-des-depots-de-theses-sur-la-plateforme-tel/"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re 1"/>
          <p:cNvSpPr txBox="1">
            <a:spLocks/>
          </p:cNvSpPr>
          <p:nvPr/>
        </p:nvSpPr>
        <p:spPr>
          <a:xfrm>
            <a:off x="684213" y="1166887"/>
            <a:ext cx="7772400" cy="1470025"/>
          </a:xfrm>
          <a:prstGeom prst="rect">
            <a:avLst/>
          </a:prstGeom>
        </p:spPr>
        <p:txBody>
          <a:bodyPr vert="horz" lIns="91440" tIns="45720" rIns="91440" bIns="45720" rtlCol="0" anchor="ctr">
            <a:normAutofit fontScale="8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fr-FR" b="1" dirty="0">
                <a:solidFill>
                  <a:schemeClr val="accent6"/>
                </a:solidFill>
              </a:rPr>
              <a:t>Cataloguer des notices d'autorité pour les structures de l’Enseignement supérieur et la recherche</a:t>
            </a: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879" y="6143068"/>
            <a:ext cx="900156" cy="601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rotWithShape="1">
          <a:blip r:embed="rId4">
            <a:extLst>
              <a:ext uri="{28A0092B-C50C-407E-A947-70E740481C1C}">
                <a14:useLocalDpi xmlns:a14="http://schemas.microsoft.com/office/drawing/2010/main" val="0"/>
              </a:ext>
            </a:extLst>
          </a:blip>
          <a:srcRect l="12807" r="18012"/>
          <a:stretch/>
        </p:blipFill>
        <p:spPr bwMode="auto">
          <a:xfrm>
            <a:off x="0" y="195671"/>
            <a:ext cx="9144000" cy="641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Rectangle 23"/>
          <p:cNvSpPr/>
          <p:nvPr/>
        </p:nvSpPr>
        <p:spPr>
          <a:xfrm>
            <a:off x="1475656" y="2996952"/>
            <a:ext cx="2520280" cy="2092881"/>
          </a:xfrm>
          <a:prstGeom prst="rect">
            <a:avLst/>
          </a:prstGeom>
        </p:spPr>
        <p:txBody>
          <a:bodyPr wrap="square">
            <a:spAutoFit/>
          </a:bodyPr>
          <a:lstStyle/>
          <a:p>
            <a:r>
              <a:rPr lang="fr-FR" b="1" dirty="0">
                <a:solidFill>
                  <a:schemeClr val="tx2"/>
                </a:solidFill>
              </a:rPr>
              <a:t>Description</a:t>
            </a:r>
            <a:endParaRPr lang="fr-FR" dirty="0">
              <a:solidFill>
                <a:schemeClr val="tx2"/>
              </a:solidFill>
            </a:endParaRPr>
          </a:p>
          <a:p>
            <a:r>
              <a:rPr lang="fr-FR" sz="1600" dirty="0"/>
              <a:t>Formation pour les catalogueurs et correspondants autorité</a:t>
            </a:r>
          </a:p>
          <a:p>
            <a:endParaRPr lang="fr-FR" sz="1600" dirty="0"/>
          </a:p>
          <a:p>
            <a:endParaRPr lang="fr-FR" sz="1600" dirty="0"/>
          </a:p>
          <a:p>
            <a:endParaRPr lang="fr-FR" sz="1600" dirty="0"/>
          </a:p>
          <a:p>
            <a:endParaRPr lang="fr-FR" sz="1600" dirty="0"/>
          </a:p>
        </p:txBody>
      </p:sp>
      <p:sp>
        <p:nvSpPr>
          <p:cNvPr id="36" name="Rectangle 35"/>
          <p:cNvSpPr/>
          <p:nvPr/>
        </p:nvSpPr>
        <p:spPr>
          <a:xfrm>
            <a:off x="5288608" y="2918427"/>
            <a:ext cx="4104456" cy="1354217"/>
          </a:xfrm>
          <a:prstGeom prst="rect">
            <a:avLst/>
          </a:prstGeom>
        </p:spPr>
        <p:txBody>
          <a:bodyPr wrap="square">
            <a:spAutoFit/>
          </a:bodyPr>
          <a:lstStyle/>
          <a:p>
            <a:r>
              <a:rPr lang="fr-FR" b="1" dirty="0">
                <a:solidFill>
                  <a:schemeClr val="tx2"/>
                </a:solidFill>
              </a:rPr>
              <a:t>Public</a:t>
            </a:r>
            <a:endParaRPr lang="fr-FR" dirty="0">
              <a:solidFill>
                <a:schemeClr val="tx2"/>
              </a:solidFill>
            </a:endParaRPr>
          </a:p>
          <a:p>
            <a:endParaRPr lang="fr-FR" sz="1600" dirty="0"/>
          </a:p>
          <a:p>
            <a:endParaRPr lang="fr-FR" sz="1600" dirty="0"/>
          </a:p>
          <a:p>
            <a:endParaRPr lang="fr-FR" sz="1600" dirty="0"/>
          </a:p>
          <a:p>
            <a:endParaRPr lang="fr-FR" sz="1600" dirty="0"/>
          </a:p>
        </p:txBody>
      </p:sp>
      <p:sp>
        <p:nvSpPr>
          <p:cNvPr id="37" name="Rectangle 36"/>
          <p:cNvSpPr/>
          <p:nvPr/>
        </p:nvSpPr>
        <p:spPr>
          <a:xfrm>
            <a:off x="107504" y="4726885"/>
            <a:ext cx="8856984" cy="861774"/>
          </a:xfrm>
          <a:prstGeom prst="rect">
            <a:avLst/>
          </a:prstGeom>
        </p:spPr>
        <p:txBody>
          <a:bodyPr wrap="square">
            <a:spAutoFit/>
          </a:bodyPr>
          <a:lstStyle/>
          <a:p>
            <a:pPr algn="ctr"/>
            <a:r>
              <a:rPr lang="fr-FR" b="1" dirty="0">
                <a:solidFill>
                  <a:schemeClr val="tx2"/>
                </a:solidFill>
              </a:rPr>
              <a:t>Intervenants</a:t>
            </a:r>
          </a:p>
          <a:p>
            <a:pPr algn="ctr"/>
            <a:r>
              <a:rPr lang="fr-FR" sz="1600" dirty="0"/>
              <a:t>Intervenant : Isabelle Mauger Perez</a:t>
            </a:r>
          </a:p>
          <a:p>
            <a:pPr algn="ctr"/>
            <a:r>
              <a:rPr lang="fr-FR" sz="1600" dirty="0"/>
              <a:t>Modérateur : Olivier </a:t>
            </a:r>
            <a:r>
              <a:rPr lang="fr-FR" sz="1600" dirty="0" err="1"/>
              <a:t>Kosinski</a:t>
            </a:r>
            <a:endParaRPr lang="fr-FR" sz="1600" dirty="0"/>
          </a:p>
        </p:txBody>
      </p:sp>
      <p:sp>
        <p:nvSpPr>
          <p:cNvPr id="31" name="Rectangle 30"/>
          <p:cNvSpPr/>
          <p:nvPr/>
        </p:nvSpPr>
        <p:spPr>
          <a:xfrm>
            <a:off x="1115615" y="6141204"/>
            <a:ext cx="7200801" cy="600164"/>
          </a:xfrm>
          <a:prstGeom prst="rect">
            <a:avLst/>
          </a:prstGeom>
          <a:solidFill>
            <a:srgbClr val="E2E2E2"/>
          </a:solidFill>
        </p:spPr>
        <p:txBody>
          <a:bodyPr wrap="square">
            <a:spAutoFit/>
          </a:bodyPr>
          <a:lstStyle/>
          <a:p>
            <a:pPr algn="ctr"/>
            <a:r>
              <a:rPr lang="fr-FR" sz="1100" dirty="0"/>
              <a:t>La formation débutera à 11h, merci de votre patience…</a:t>
            </a:r>
            <a:br>
              <a:rPr lang="fr-FR" sz="1100" dirty="0"/>
            </a:br>
            <a:r>
              <a:rPr lang="fr-FR" sz="1100" u="sng" dirty="0"/>
              <a:t>Attention :</a:t>
            </a:r>
            <a:r>
              <a:rPr lang="fr-FR" sz="1100" dirty="0"/>
              <a:t> La session sera enregistrée afin d'être diffusée sur notre plateforme d'autoformation </a:t>
            </a:r>
            <a:r>
              <a:rPr lang="fr-FR" sz="1100" dirty="0">
                <a:hlinkClick r:id="rId5"/>
              </a:rPr>
              <a:t>http://moodle.abes.fr</a:t>
            </a:r>
            <a:r>
              <a:rPr lang="fr-FR" sz="1100" dirty="0"/>
              <a:t>.</a:t>
            </a:r>
            <a:br>
              <a:rPr lang="fr-FR" sz="1100" dirty="0"/>
            </a:br>
            <a:r>
              <a:rPr lang="fr-FR" sz="1100" dirty="0"/>
              <a:t>En rejoignant cette session, vous consentez à ces enregistrements.</a:t>
            </a:r>
          </a:p>
        </p:txBody>
      </p:sp>
      <p:pic>
        <p:nvPicPr>
          <p:cNvPr id="1040" name="Picture 16" descr="Sudoc"/>
          <p:cNvPicPr>
            <a:picLocks noChangeAspect="1" noChangeArrowheads="1"/>
          </p:cNvPicPr>
          <p:nvPr/>
        </p:nvPicPr>
        <p:blipFill rotWithShape="1">
          <a:blip r:embed="rId6">
            <a:extLst>
              <a:ext uri="{28A0092B-C50C-407E-A947-70E740481C1C}">
                <a14:useLocalDpi xmlns:a14="http://schemas.microsoft.com/office/drawing/2010/main" val="0"/>
              </a:ext>
            </a:extLst>
          </a:blip>
          <a:srcRect l="23624" r="24717"/>
          <a:stretch/>
        </p:blipFill>
        <p:spPr bwMode="auto">
          <a:xfrm>
            <a:off x="8366789" y="6093296"/>
            <a:ext cx="731938" cy="708442"/>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97574" y="3774277"/>
            <a:ext cx="1390650" cy="725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Imag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290583" y="3275591"/>
            <a:ext cx="1409937" cy="469979"/>
          </a:xfrm>
          <a:prstGeom prst="rect">
            <a:avLst/>
          </a:prstGeom>
        </p:spPr>
      </p:pic>
    </p:spTree>
    <p:extLst>
      <p:ext uri="{BB962C8B-B14F-4D97-AF65-F5344CB8AC3E}">
        <p14:creationId xmlns:p14="http://schemas.microsoft.com/office/powerpoint/2010/main" val="41398979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defRPr/>
            </a:pPr>
            <a:r>
              <a:rPr lang="fr-FR" dirty="0">
                <a:solidFill>
                  <a:schemeClr val="bg2">
                    <a:lumMod val="25000"/>
                  </a:schemeClr>
                </a:solidFill>
              </a:rPr>
              <a:t>PARTIE 1. pourquoi apporter un soin particulier au catalogage des structures ? Quand ? Comment ?</a:t>
            </a:r>
            <a:endParaRPr lang="fr-FR" dirty="0"/>
          </a:p>
        </p:txBody>
      </p:sp>
      <p:sp>
        <p:nvSpPr>
          <p:cNvPr id="3" name="Espace réservé du numéro de diapositive 2">
            <a:extLst>
              <a:ext uri="{FF2B5EF4-FFF2-40B4-BE49-F238E27FC236}">
                <a16:creationId xmlns:a16="http://schemas.microsoft.com/office/drawing/2014/main" id="{B784D2CC-B88D-ED15-2421-80AE3D55BD2D}"/>
              </a:ext>
            </a:extLst>
          </p:cNvPr>
          <p:cNvSpPr>
            <a:spLocks noGrp="1"/>
          </p:cNvSpPr>
          <p:nvPr>
            <p:ph type="sldNum" sz="quarter" idx="12"/>
          </p:nvPr>
        </p:nvSpPr>
        <p:spPr/>
        <p:txBody>
          <a:bodyPr/>
          <a:lstStyle/>
          <a:p>
            <a:fld id="{4FDDB0EE-562A-402E-B0CB-D9B0904D3576}" type="slidenum">
              <a:rPr lang="fr-FR" smtClean="0"/>
              <a:t>10</a:t>
            </a:fld>
            <a:endParaRPr lang="fr-FR"/>
          </a:p>
        </p:txBody>
      </p:sp>
    </p:spTree>
    <p:extLst>
      <p:ext uri="{BB962C8B-B14F-4D97-AF65-F5344CB8AC3E}">
        <p14:creationId xmlns:p14="http://schemas.microsoft.com/office/powerpoint/2010/main" val="11001790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9479585-F5A9-1917-A051-3463E2C55446}"/>
              </a:ext>
            </a:extLst>
          </p:cNvPr>
          <p:cNvSpPr>
            <a:spLocks noGrp="1"/>
          </p:cNvSpPr>
          <p:nvPr>
            <p:ph type="title"/>
          </p:nvPr>
        </p:nvSpPr>
        <p:spPr/>
        <p:txBody>
          <a:bodyPr/>
          <a:lstStyle/>
          <a:p>
            <a:r>
              <a:rPr lang="fr-FR" dirty="0"/>
              <a:t>Pourquoi ?</a:t>
            </a:r>
          </a:p>
        </p:txBody>
      </p:sp>
      <p:sp>
        <p:nvSpPr>
          <p:cNvPr id="3" name="Espace réservé du contenu 2">
            <a:extLst>
              <a:ext uri="{FF2B5EF4-FFF2-40B4-BE49-F238E27FC236}">
                <a16:creationId xmlns:a16="http://schemas.microsoft.com/office/drawing/2014/main" id="{2D678D38-4C2B-EB7A-2A87-636A3776C169}"/>
              </a:ext>
            </a:extLst>
          </p:cNvPr>
          <p:cNvSpPr>
            <a:spLocks noGrp="1"/>
          </p:cNvSpPr>
          <p:nvPr>
            <p:ph idx="1"/>
          </p:nvPr>
        </p:nvSpPr>
        <p:spPr>
          <a:xfrm>
            <a:off x="457200" y="1600200"/>
            <a:ext cx="8229600" cy="4983162"/>
          </a:xfrm>
        </p:spPr>
        <p:txBody>
          <a:bodyPr>
            <a:normAutofit lnSpcReduction="10000"/>
          </a:bodyPr>
          <a:lstStyle/>
          <a:p>
            <a:r>
              <a:rPr lang="fr-FR" dirty="0"/>
              <a:t>Décrire la production de la recherche en France passe par la description fine des structures.</a:t>
            </a:r>
          </a:p>
          <a:p>
            <a:r>
              <a:rPr lang="fr-FR" dirty="0"/>
              <a:t>Cf. </a:t>
            </a:r>
            <a:r>
              <a:rPr lang="fr-FR" dirty="0">
                <a:hlinkClick r:id="rId3"/>
              </a:rPr>
              <a:t>présentation de Pascale Puget et Yvon Chevet</a:t>
            </a:r>
            <a:r>
              <a:rPr lang="fr-FR" dirty="0"/>
              <a:t>, Grenoble Alpes en mai 2022 lors de la journée dédiée aux correspondants autorités :</a:t>
            </a:r>
          </a:p>
          <a:p>
            <a:pPr lvl="1"/>
            <a:r>
              <a:rPr lang="fr-FR" dirty="0"/>
              <a:t>« Pourquoi s’intéresser particulièrement aux notices de laboratoires ? » </a:t>
            </a:r>
          </a:p>
          <a:p>
            <a:pPr lvl="1"/>
            <a:r>
              <a:rPr lang="fr-FR" dirty="0"/>
              <a:t>« Quels sont les bénéfices de ce travail de signalement dans le Sudoc, dans theses.fr, dans le portail HAL de l’université ? »</a:t>
            </a:r>
          </a:p>
          <a:p>
            <a:endParaRPr lang="fr-FR" dirty="0"/>
          </a:p>
          <a:p>
            <a:endParaRPr lang="fr-FR" dirty="0"/>
          </a:p>
        </p:txBody>
      </p:sp>
      <p:sp>
        <p:nvSpPr>
          <p:cNvPr id="4" name="Espace réservé du numéro de diapositive 3">
            <a:extLst>
              <a:ext uri="{FF2B5EF4-FFF2-40B4-BE49-F238E27FC236}">
                <a16:creationId xmlns:a16="http://schemas.microsoft.com/office/drawing/2014/main" id="{1F645FDE-8494-5AAF-7D5D-B29842FCCD7D}"/>
              </a:ext>
            </a:extLst>
          </p:cNvPr>
          <p:cNvSpPr>
            <a:spLocks noGrp="1"/>
          </p:cNvSpPr>
          <p:nvPr>
            <p:ph type="sldNum" sz="quarter" idx="12"/>
          </p:nvPr>
        </p:nvSpPr>
        <p:spPr/>
        <p:txBody>
          <a:bodyPr/>
          <a:lstStyle/>
          <a:p>
            <a:fld id="{4FDDB0EE-562A-402E-B0CB-D9B0904D3576}" type="slidenum">
              <a:rPr lang="fr-FR" smtClean="0"/>
              <a:t>11</a:t>
            </a:fld>
            <a:endParaRPr lang="fr-FR"/>
          </a:p>
        </p:txBody>
      </p:sp>
    </p:spTree>
    <p:extLst>
      <p:ext uri="{BB962C8B-B14F-4D97-AF65-F5344CB8AC3E}">
        <p14:creationId xmlns:p14="http://schemas.microsoft.com/office/powerpoint/2010/main" val="32138581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8F78C69-7D2F-17C0-391B-DAB7142FD8CA}"/>
              </a:ext>
            </a:extLst>
          </p:cNvPr>
          <p:cNvSpPr>
            <a:spLocks noGrp="1"/>
          </p:cNvSpPr>
          <p:nvPr>
            <p:ph type="title"/>
          </p:nvPr>
        </p:nvSpPr>
        <p:spPr/>
        <p:txBody>
          <a:bodyPr>
            <a:normAutofit fontScale="90000"/>
          </a:bodyPr>
          <a:lstStyle/>
          <a:p>
            <a:r>
              <a:rPr lang="fr-FR" dirty="0"/>
              <a:t>A quel moment créer une notice d’autorité de laboratoire ?</a:t>
            </a:r>
            <a:endParaRPr lang="fr-FR" dirty="0">
              <a:highlight>
                <a:srgbClr val="FFFF00"/>
              </a:highlight>
            </a:endParaRPr>
          </a:p>
        </p:txBody>
      </p:sp>
      <p:sp>
        <p:nvSpPr>
          <p:cNvPr id="3" name="Espace réservé du contenu 2">
            <a:extLst>
              <a:ext uri="{FF2B5EF4-FFF2-40B4-BE49-F238E27FC236}">
                <a16:creationId xmlns:a16="http://schemas.microsoft.com/office/drawing/2014/main" id="{CC23D441-E5D7-7588-6B8F-E50A46EE55C7}"/>
              </a:ext>
            </a:extLst>
          </p:cNvPr>
          <p:cNvSpPr>
            <a:spLocks noGrp="1"/>
          </p:cNvSpPr>
          <p:nvPr>
            <p:ph idx="1"/>
          </p:nvPr>
        </p:nvSpPr>
        <p:spPr>
          <a:xfrm>
            <a:off x="457200" y="1600200"/>
            <a:ext cx="8229600" cy="5069160"/>
          </a:xfrm>
        </p:spPr>
        <p:txBody>
          <a:bodyPr>
            <a:normAutofit lnSpcReduction="10000"/>
          </a:bodyPr>
          <a:lstStyle/>
          <a:p>
            <a:r>
              <a:rPr lang="fr-FR" dirty="0"/>
              <a:t>Quand le catalogueur en a besoin.</a:t>
            </a:r>
          </a:p>
          <a:p>
            <a:r>
              <a:rPr lang="fr-FR" dirty="0"/>
              <a:t>Une notice d'autorité de laboratoire peut être créée de manière anticipée i.e. avant la publication du premier document qui l’implique.</a:t>
            </a:r>
          </a:p>
          <a:p>
            <a:r>
              <a:rPr lang="fr-FR" dirty="0"/>
              <a:t>Recommandation : toute notice d'autorité de laboratoire créée de manière anticipée doit être enrichie par une nouvelle zone de source le jour où est cataloguée la première ressource documentaire qui lui est rattachée.</a:t>
            </a:r>
          </a:p>
        </p:txBody>
      </p:sp>
      <p:sp>
        <p:nvSpPr>
          <p:cNvPr id="4" name="Espace réservé du numéro de diapositive 3">
            <a:extLst>
              <a:ext uri="{FF2B5EF4-FFF2-40B4-BE49-F238E27FC236}">
                <a16:creationId xmlns:a16="http://schemas.microsoft.com/office/drawing/2014/main" id="{75E65628-5EFE-0FFF-FEE9-092B2A7CB848}"/>
              </a:ext>
            </a:extLst>
          </p:cNvPr>
          <p:cNvSpPr>
            <a:spLocks noGrp="1"/>
          </p:cNvSpPr>
          <p:nvPr>
            <p:ph type="sldNum" sz="quarter" idx="12"/>
          </p:nvPr>
        </p:nvSpPr>
        <p:spPr/>
        <p:txBody>
          <a:bodyPr/>
          <a:lstStyle/>
          <a:p>
            <a:fld id="{4FDDB0EE-562A-402E-B0CB-D9B0904D3576}" type="slidenum">
              <a:rPr lang="fr-FR" smtClean="0"/>
              <a:t>12</a:t>
            </a:fld>
            <a:endParaRPr lang="fr-FR"/>
          </a:p>
        </p:txBody>
      </p:sp>
    </p:spTree>
    <p:extLst>
      <p:ext uri="{BB962C8B-B14F-4D97-AF65-F5344CB8AC3E}">
        <p14:creationId xmlns:p14="http://schemas.microsoft.com/office/powerpoint/2010/main" val="35995125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BB2604F-8F79-5EDE-CD79-AED93CB2EF3A}"/>
              </a:ext>
            </a:extLst>
          </p:cNvPr>
          <p:cNvSpPr>
            <a:spLocks noGrp="1"/>
          </p:cNvSpPr>
          <p:nvPr>
            <p:ph type="title"/>
          </p:nvPr>
        </p:nvSpPr>
        <p:spPr/>
        <p:txBody>
          <a:bodyPr>
            <a:normAutofit fontScale="90000"/>
          </a:bodyPr>
          <a:lstStyle/>
          <a:p>
            <a:r>
              <a:rPr lang="fr-FR" dirty="0"/>
              <a:t>Comment mettre en place un catalogage efficace ?</a:t>
            </a:r>
          </a:p>
        </p:txBody>
      </p:sp>
      <p:sp>
        <p:nvSpPr>
          <p:cNvPr id="3" name="Espace réservé du contenu 2">
            <a:extLst>
              <a:ext uri="{FF2B5EF4-FFF2-40B4-BE49-F238E27FC236}">
                <a16:creationId xmlns:a16="http://schemas.microsoft.com/office/drawing/2014/main" id="{B69C1F43-548E-242D-5130-7C1344B847D5}"/>
              </a:ext>
            </a:extLst>
          </p:cNvPr>
          <p:cNvSpPr>
            <a:spLocks noGrp="1"/>
          </p:cNvSpPr>
          <p:nvPr>
            <p:ph idx="1"/>
          </p:nvPr>
        </p:nvSpPr>
        <p:spPr>
          <a:xfrm>
            <a:off x="457200" y="1600200"/>
            <a:ext cx="8686800" cy="4525963"/>
          </a:xfrm>
        </p:spPr>
        <p:txBody>
          <a:bodyPr>
            <a:normAutofit/>
          </a:bodyPr>
          <a:lstStyle/>
          <a:p>
            <a:r>
              <a:rPr lang="fr-FR" dirty="0"/>
              <a:t>Cf. </a:t>
            </a:r>
            <a:r>
              <a:rPr lang="fr-FR" dirty="0">
                <a:hlinkClick r:id="rId3"/>
              </a:rPr>
              <a:t>présentation de Pascale Puget et Yvon Chevet</a:t>
            </a:r>
            <a:r>
              <a:rPr lang="fr-FR" dirty="0"/>
              <a:t>, Grenoble Alpes en mai 2022 lors de la journée dédiée aux correspondants autorités :</a:t>
            </a:r>
          </a:p>
          <a:p>
            <a:pPr lvl="1"/>
            <a:r>
              <a:rPr lang="fr-FR" dirty="0"/>
              <a:t>« Quelle méthodologie de travail préconisez-vous ? » </a:t>
            </a:r>
          </a:p>
          <a:p>
            <a:pPr lvl="1"/>
            <a:r>
              <a:rPr lang="fr-FR" dirty="0"/>
              <a:t>« Quels moyens préconisez-vous pour faciliter les futures créations de notices de laboratoires ? » </a:t>
            </a:r>
          </a:p>
        </p:txBody>
      </p:sp>
      <p:sp>
        <p:nvSpPr>
          <p:cNvPr id="4" name="Espace réservé du numéro de diapositive 3">
            <a:extLst>
              <a:ext uri="{FF2B5EF4-FFF2-40B4-BE49-F238E27FC236}">
                <a16:creationId xmlns:a16="http://schemas.microsoft.com/office/drawing/2014/main" id="{78C62196-9984-9AF5-3001-7B97809C0817}"/>
              </a:ext>
            </a:extLst>
          </p:cNvPr>
          <p:cNvSpPr>
            <a:spLocks noGrp="1"/>
          </p:cNvSpPr>
          <p:nvPr>
            <p:ph type="sldNum" sz="quarter" idx="12"/>
          </p:nvPr>
        </p:nvSpPr>
        <p:spPr/>
        <p:txBody>
          <a:bodyPr/>
          <a:lstStyle/>
          <a:p>
            <a:fld id="{4FDDB0EE-562A-402E-B0CB-D9B0904D3576}" type="slidenum">
              <a:rPr lang="fr-FR" smtClean="0"/>
              <a:t>13</a:t>
            </a:fld>
            <a:endParaRPr lang="fr-FR"/>
          </a:p>
        </p:txBody>
      </p:sp>
    </p:spTree>
    <p:extLst>
      <p:ext uri="{BB962C8B-B14F-4D97-AF65-F5344CB8AC3E}">
        <p14:creationId xmlns:p14="http://schemas.microsoft.com/office/powerpoint/2010/main" val="18855627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defRPr/>
            </a:pPr>
            <a:r>
              <a:rPr lang="fr-FR" dirty="0">
                <a:solidFill>
                  <a:schemeClr val="accent2">
                    <a:lumMod val="75000"/>
                  </a:schemeClr>
                </a:solidFill>
              </a:rPr>
              <a:t>PARtIE 2. les structures de l’ESR sont des collectivités comme les autres</a:t>
            </a:r>
            <a:endParaRPr lang="fr-FR" dirty="0">
              <a:solidFill>
                <a:schemeClr val="accent2">
                  <a:lumMod val="75000"/>
                </a:schemeClr>
              </a:solidFill>
              <a:highlight>
                <a:srgbClr val="FFFF00"/>
              </a:highlight>
            </a:endParaRPr>
          </a:p>
        </p:txBody>
      </p:sp>
      <p:sp>
        <p:nvSpPr>
          <p:cNvPr id="3" name="Espace réservé du numéro de diapositive 2">
            <a:extLst>
              <a:ext uri="{FF2B5EF4-FFF2-40B4-BE49-F238E27FC236}">
                <a16:creationId xmlns:a16="http://schemas.microsoft.com/office/drawing/2014/main" id="{70B41496-F775-16EF-F362-2D10DD64D684}"/>
              </a:ext>
            </a:extLst>
          </p:cNvPr>
          <p:cNvSpPr>
            <a:spLocks noGrp="1"/>
          </p:cNvSpPr>
          <p:nvPr>
            <p:ph type="sldNum" sz="quarter" idx="12"/>
          </p:nvPr>
        </p:nvSpPr>
        <p:spPr/>
        <p:txBody>
          <a:bodyPr/>
          <a:lstStyle/>
          <a:p>
            <a:fld id="{4FDDB0EE-562A-402E-B0CB-D9B0904D3576}" type="slidenum">
              <a:rPr lang="fr-FR" smtClean="0"/>
              <a:t>14</a:t>
            </a:fld>
            <a:endParaRPr lang="fr-FR"/>
          </a:p>
        </p:txBody>
      </p:sp>
    </p:spTree>
    <p:extLst>
      <p:ext uri="{BB962C8B-B14F-4D97-AF65-F5344CB8AC3E}">
        <p14:creationId xmlns:p14="http://schemas.microsoft.com/office/powerpoint/2010/main" val="14227392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E404475-716B-7EC2-A04F-F78C847C7577}"/>
              </a:ext>
            </a:extLst>
          </p:cNvPr>
          <p:cNvSpPr>
            <a:spLocks noGrp="1"/>
          </p:cNvSpPr>
          <p:nvPr>
            <p:ph type="title"/>
          </p:nvPr>
        </p:nvSpPr>
        <p:spPr/>
        <p:txBody>
          <a:bodyPr>
            <a:normAutofit fontScale="90000"/>
          </a:bodyPr>
          <a:lstStyle/>
          <a:p>
            <a:r>
              <a:rPr lang="fr-FR" dirty="0"/>
              <a:t>RDA-Fr : les chapitres qui intéressent le catalogage des structures de l’ESR</a:t>
            </a:r>
          </a:p>
        </p:txBody>
      </p:sp>
      <p:sp>
        <p:nvSpPr>
          <p:cNvPr id="3" name="Espace réservé du contenu 2">
            <a:extLst>
              <a:ext uri="{FF2B5EF4-FFF2-40B4-BE49-F238E27FC236}">
                <a16:creationId xmlns:a16="http://schemas.microsoft.com/office/drawing/2014/main" id="{9771A3D2-5EAA-AA77-5201-50F242131FFC}"/>
              </a:ext>
            </a:extLst>
          </p:cNvPr>
          <p:cNvSpPr>
            <a:spLocks noGrp="1"/>
          </p:cNvSpPr>
          <p:nvPr>
            <p:ph idx="1"/>
          </p:nvPr>
        </p:nvSpPr>
        <p:spPr/>
        <p:txBody>
          <a:bodyPr>
            <a:normAutofit/>
          </a:bodyPr>
          <a:lstStyle/>
          <a:p>
            <a:pPr marL="0" indent="0">
              <a:buNone/>
            </a:pPr>
            <a:r>
              <a:rPr lang="fr-FR" dirty="0"/>
              <a:t>Eléments publiés</a:t>
            </a:r>
          </a:p>
          <a:p>
            <a:r>
              <a:rPr lang="fr-FR" dirty="0"/>
              <a:t>section 3 : agents : </a:t>
            </a:r>
            <a:r>
              <a:rPr lang="fr-FR" dirty="0">
                <a:hlinkClick r:id="rId3"/>
              </a:rPr>
              <a:t>Chapitre 8 </a:t>
            </a:r>
            <a:r>
              <a:rPr lang="fr-FR" dirty="0"/>
              <a:t>– Recommandations générales sur l’enregistrement des attributs des agents – publié en décembre 2019, en cours de révision (surtout pour les personnes)</a:t>
            </a:r>
          </a:p>
          <a:p>
            <a:r>
              <a:rPr lang="fr-FR" dirty="0"/>
              <a:t>section 3 : agents : </a:t>
            </a:r>
            <a:r>
              <a:rPr lang="fr-FR" dirty="0">
                <a:hlinkClick r:id="rId4"/>
              </a:rPr>
              <a:t>Chapitre 11 – Identification des collectivités </a:t>
            </a:r>
            <a:r>
              <a:rPr lang="fr-FR" dirty="0"/>
              <a:t>– juin 2022</a:t>
            </a:r>
          </a:p>
          <a:p>
            <a:endParaRPr lang="fr-FR" dirty="0"/>
          </a:p>
        </p:txBody>
      </p:sp>
      <p:sp>
        <p:nvSpPr>
          <p:cNvPr id="4" name="Espace réservé du numéro de diapositive 3">
            <a:extLst>
              <a:ext uri="{FF2B5EF4-FFF2-40B4-BE49-F238E27FC236}">
                <a16:creationId xmlns:a16="http://schemas.microsoft.com/office/drawing/2014/main" id="{0AFCD015-0EDB-49C8-5F3C-F9F2229A1CF6}"/>
              </a:ext>
            </a:extLst>
          </p:cNvPr>
          <p:cNvSpPr>
            <a:spLocks noGrp="1"/>
          </p:cNvSpPr>
          <p:nvPr>
            <p:ph type="sldNum" sz="quarter" idx="12"/>
          </p:nvPr>
        </p:nvSpPr>
        <p:spPr/>
        <p:txBody>
          <a:bodyPr/>
          <a:lstStyle/>
          <a:p>
            <a:fld id="{4FDDB0EE-562A-402E-B0CB-D9B0904D3576}" type="slidenum">
              <a:rPr lang="fr-FR" smtClean="0"/>
              <a:t>15</a:t>
            </a:fld>
            <a:endParaRPr lang="fr-FR"/>
          </a:p>
        </p:txBody>
      </p:sp>
    </p:spTree>
    <p:extLst>
      <p:ext uri="{BB962C8B-B14F-4D97-AF65-F5344CB8AC3E}">
        <p14:creationId xmlns:p14="http://schemas.microsoft.com/office/powerpoint/2010/main" val="37245398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854FC58-476E-3674-FDBD-FFB028C4E2D1}"/>
              </a:ext>
            </a:extLst>
          </p:cNvPr>
          <p:cNvSpPr>
            <a:spLocks noGrp="1"/>
          </p:cNvSpPr>
          <p:nvPr>
            <p:ph type="title"/>
          </p:nvPr>
        </p:nvSpPr>
        <p:spPr/>
        <p:txBody>
          <a:bodyPr>
            <a:normAutofit fontScale="90000"/>
          </a:bodyPr>
          <a:lstStyle/>
          <a:p>
            <a:r>
              <a:rPr lang="fr-FR" dirty="0"/>
              <a:t>Sources utiles pour le catalogage</a:t>
            </a:r>
            <a:br>
              <a:rPr lang="fr-FR" dirty="0"/>
            </a:br>
            <a:r>
              <a:rPr lang="fr-FR" dirty="0"/>
              <a:t>des structures de l’ESR</a:t>
            </a:r>
          </a:p>
        </p:txBody>
      </p:sp>
      <p:sp>
        <p:nvSpPr>
          <p:cNvPr id="3" name="Espace réservé du contenu 2">
            <a:extLst>
              <a:ext uri="{FF2B5EF4-FFF2-40B4-BE49-F238E27FC236}">
                <a16:creationId xmlns:a16="http://schemas.microsoft.com/office/drawing/2014/main" id="{F88A0D03-65CC-509C-A1EE-2FE661132E8B}"/>
              </a:ext>
            </a:extLst>
          </p:cNvPr>
          <p:cNvSpPr>
            <a:spLocks noGrp="1"/>
          </p:cNvSpPr>
          <p:nvPr>
            <p:ph idx="1"/>
          </p:nvPr>
        </p:nvSpPr>
        <p:spPr>
          <a:xfrm>
            <a:off x="457200" y="1600200"/>
            <a:ext cx="8363272" cy="4525963"/>
          </a:xfrm>
        </p:spPr>
        <p:txBody>
          <a:bodyPr>
            <a:normAutofit fontScale="77500" lnSpcReduction="20000"/>
          </a:bodyPr>
          <a:lstStyle/>
          <a:p>
            <a:pPr marL="514350" indent="-514350">
              <a:buAutoNum type="arabicPeriod"/>
            </a:pPr>
            <a:r>
              <a:rPr lang="fr-FR" dirty="0"/>
              <a:t>Les sources officielles</a:t>
            </a:r>
          </a:p>
          <a:p>
            <a:pPr lvl="1"/>
            <a:r>
              <a:rPr lang="fr-FR" dirty="0">
                <a:hlinkClick r:id="rId3"/>
              </a:rPr>
              <a:t>ScanR</a:t>
            </a:r>
            <a:r>
              <a:rPr lang="fr-FR" dirty="0"/>
              <a:t> l’outil d'exploration du paysage de la recherche et de l'innovation en France</a:t>
            </a:r>
          </a:p>
          <a:p>
            <a:pPr lvl="2"/>
            <a:r>
              <a:rPr lang="fr-FR" dirty="0"/>
              <a:t>qui exploite le Répertoire national des structures de recherche </a:t>
            </a:r>
            <a:r>
              <a:rPr lang="fr-FR" dirty="0">
                <a:hlinkClick r:id="rId4"/>
              </a:rPr>
              <a:t>RNSR</a:t>
            </a:r>
            <a:r>
              <a:rPr lang="fr-FR" dirty="0"/>
              <a:t> pour les structures rattachées à des organismes de recherche</a:t>
            </a:r>
          </a:p>
          <a:p>
            <a:pPr lvl="2"/>
            <a:r>
              <a:rPr lang="fr-FR" dirty="0"/>
              <a:t>le complète pour les laboratoires (unité de recherche /équipe d’accueil) rattachés uniquement à des Universités</a:t>
            </a:r>
          </a:p>
          <a:p>
            <a:pPr marL="0" indent="0">
              <a:buNone/>
            </a:pPr>
            <a:r>
              <a:rPr lang="fr-FR" dirty="0"/>
              <a:t>2 ex aequo. Les publications</a:t>
            </a:r>
          </a:p>
          <a:p>
            <a:pPr lvl="1"/>
            <a:r>
              <a:rPr lang="fr-FR" dirty="0"/>
              <a:t>Attendre de disposer d’une publication pour créer une notice d’autorité n’est pas indispensable.</a:t>
            </a:r>
          </a:p>
          <a:p>
            <a:pPr lvl="1"/>
            <a:r>
              <a:rPr lang="fr-FR" dirty="0"/>
              <a:t>Le jour où cette première publication existe, il est utile d’y faire référence. </a:t>
            </a:r>
          </a:p>
          <a:p>
            <a:pPr marL="0" indent="0">
              <a:buNone/>
            </a:pPr>
            <a:r>
              <a:rPr lang="fr-FR" dirty="0"/>
              <a:t>2 ex aequo. Le site web du laboratoire et des tutelles</a:t>
            </a:r>
          </a:p>
          <a:p>
            <a:pPr marL="0" indent="0">
              <a:buNone/>
            </a:pPr>
            <a:r>
              <a:rPr lang="fr-FR" dirty="0"/>
              <a:t>3. Les bases d’identifiants externes (</a:t>
            </a:r>
            <a:r>
              <a:rPr lang="fr-FR" dirty="0" err="1"/>
              <a:t>AuréHAL</a:t>
            </a:r>
            <a:r>
              <a:rPr lang="fr-FR" dirty="0"/>
              <a:t>, ROR…)</a:t>
            </a:r>
          </a:p>
        </p:txBody>
      </p:sp>
      <p:sp>
        <p:nvSpPr>
          <p:cNvPr id="4" name="Espace réservé du numéro de diapositive 3">
            <a:extLst>
              <a:ext uri="{FF2B5EF4-FFF2-40B4-BE49-F238E27FC236}">
                <a16:creationId xmlns:a16="http://schemas.microsoft.com/office/drawing/2014/main" id="{ABA62EC8-A7A4-79A1-CC3B-9BF4FD3278C4}"/>
              </a:ext>
            </a:extLst>
          </p:cNvPr>
          <p:cNvSpPr>
            <a:spLocks noGrp="1"/>
          </p:cNvSpPr>
          <p:nvPr>
            <p:ph type="sldNum" sz="quarter" idx="12"/>
          </p:nvPr>
        </p:nvSpPr>
        <p:spPr/>
        <p:txBody>
          <a:bodyPr/>
          <a:lstStyle/>
          <a:p>
            <a:fld id="{4FDDB0EE-562A-402E-B0CB-D9B0904D3576}" type="slidenum">
              <a:rPr lang="fr-FR" smtClean="0"/>
              <a:t>16</a:t>
            </a:fld>
            <a:endParaRPr lang="fr-FR"/>
          </a:p>
        </p:txBody>
      </p:sp>
    </p:spTree>
    <p:extLst>
      <p:ext uri="{BB962C8B-B14F-4D97-AF65-F5344CB8AC3E}">
        <p14:creationId xmlns:p14="http://schemas.microsoft.com/office/powerpoint/2010/main" val="13358194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 coins arrondis 6">
            <a:extLst>
              <a:ext uri="{FF2B5EF4-FFF2-40B4-BE49-F238E27FC236}">
                <a16:creationId xmlns:a16="http://schemas.microsoft.com/office/drawing/2014/main" id="{F32B7504-76D9-826F-3C62-FA7D2E6C0522}"/>
              </a:ext>
            </a:extLst>
          </p:cNvPr>
          <p:cNvSpPr/>
          <p:nvPr/>
        </p:nvSpPr>
        <p:spPr>
          <a:xfrm>
            <a:off x="251520" y="1340769"/>
            <a:ext cx="2448272" cy="2952327"/>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J’ai (ou je n’ai pas) un document en main </a:t>
            </a:r>
          </a:p>
          <a:p>
            <a:pPr algn="ctr"/>
            <a:r>
              <a:rPr lang="fr-FR" dirty="0">
                <a:solidFill>
                  <a:schemeClr val="tx1"/>
                </a:solidFill>
              </a:rPr>
              <a:t>qui mentionne ce laboratoire.</a:t>
            </a:r>
          </a:p>
          <a:p>
            <a:pPr algn="ctr"/>
            <a:endParaRPr lang="fr-FR" dirty="0">
              <a:solidFill>
                <a:schemeClr val="tx1"/>
              </a:solidFill>
            </a:endParaRPr>
          </a:p>
          <a:p>
            <a:pPr algn="ctr"/>
            <a:endParaRPr lang="fr-FR" dirty="0">
              <a:solidFill>
                <a:schemeClr val="tx1"/>
              </a:solidFill>
            </a:endParaRPr>
          </a:p>
          <a:p>
            <a:pPr algn="ctr"/>
            <a:endParaRPr lang="fr-FR" dirty="0">
              <a:solidFill>
                <a:schemeClr val="tx1"/>
              </a:solidFill>
            </a:endParaRPr>
          </a:p>
          <a:p>
            <a:pPr algn="ctr"/>
            <a:endParaRPr lang="fr-FR" dirty="0">
              <a:solidFill>
                <a:schemeClr val="tx1"/>
              </a:solidFill>
            </a:endParaRPr>
          </a:p>
          <a:p>
            <a:pPr algn="ctr"/>
            <a:endParaRPr lang="fr-FR" dirty="0">
              <a:solidFill>
                <a:schemeClr val="tx1"/>
              </a:solidFill>
            </a:endParaRPr>
          </a:p>
          <a:p>
            <a:pPr algn="ctr"/>
            <a:endParaRPr lang="fr-FR" dirty="0">
              <a:solidFill>
                <a:schemeClr val="tx1"/>
              </a:solidFill>
            </a:endParaRPr>
          </a:p>
        </p:txBody>
      </p:sp>
      <p:sp>
        <p:nvSpPr>
          <p:cNvPr id="2" name="Titre 1">
            <a:extLst>
              <a:ext uri="{FF2B5EF4-FFF2-40B4-BE49-F238E27FC236}">
                <a16:creationId xmlns:a16="http://schemas.microsoft.com/office/drawing/2014/main" id="{ECF57B9C-29A8-E023-9E42-BD7B7A3600AA}"/>
              </a:ext>
            </a:extLst>
          </p:cNvPr>
          <p:cNvSpPr>
            <a:spLocks noGrp="1"/>
          </p:cNvSpPr>
          <p:nvPr>
            <p:ph type="title"/>
          </p:nvPr>
        </p:nvSpPr>
        <p:spPr>
          <a:xfrm>
            <a:off x="457200" y="0"/>
            <a:ext cx="8229600" cy="1143000"/>
          </a:xfrm>
        </p:spPr>
        <p:txBody>
          <a:bodyPr>
            <a:noAutofit/>
          </a:bodyPr>
          <a:lstStyle/>
          <a:p>
            <a:r>
              <a:rPr lang="fr-FR" sz="3600" dirty="0"/>
              <a:t>Exemple : je dois cataloguer le laboratoire de psychologie de Caen Normandie</a:t>
            </a:r>
          </a:p>
        </p:txBody>
      </p:sp>
      <p:sp>
        <p:nvSpPr>
          <p:cNvPr id="3" name="Espace réservé du numéro de diapositive 2">
            <a:extLst>
              <a:ext uri="{FF2B5EF4-FFF2-40B4-BE49-F238E27FC236}">
                <a16:creationId xmlns:a16="http://schemas.microsoft.com/office/drawing/2014/main" id="{C9B680E6-7E1D-0A1D-CB2F-A74847B84DE1}"/>
              </a:ext>
            </a:extLst>
          </p:cNvPr>
          <p:cNvSpPr>
            <a:spLocks noGrp="1"/>
          </p:cNvSpPr>
          <p:nvPr>
            <p:ph type="sldNum" sz="quarter" idx="12"/>
          </p:nvPr>
        </p:nvSpPr>
        <p:spPr/>
        <p:txBody>
          <a:bodyPr/>
          <a:lstStyle/>
          <a:p>
            <a:fld id="{4FDDB0EE-562A-402E-B0CB-D9B0904D3576}" type="slidenum">
              <a:rPr lang="fr-FR" smtClean="0"/>
              <a:t>17</a:t>
            </a:fld>
            <a:endParaRPr lang="fr-FR"/>
          </a:p>
        </p:txBody>
      </p:sp>
      <p:pic>
        <p:nvPicPr>
          <p:cNvPr id="6" name="Image 5">
            <a:extLst>
              <a:ext uri="{FF2B5EF4-FFF2-40B4-BE49-F238E27FC236}">
                <a16:creationId xmlns:a16="http://schemas.microsoft.com/office/drawing/2014/main" id="{5B300529-38AA-DB7F-3684-DDD0F7DB85A8}"/>
              </a:ext>
            </a:extLst>
          </p:cNvPr>
          <p:cNvPicPr>
            <a:picLocks noChangeAspect="1"/>
          </p:cNvPicPr>
          <p:nvPr/>
        </p:nvPicPr>
        <p:blipFill>
          <a:blip r:embed="rId3"/>
          <a:stretch>
            <a:fillRect/>
          </a:stretch>
        </p:blipFill>
        <p:spPr>
          <a:xfrm>
            <a:off x="961938" y="2677478"/>
            <a:ext cx="1027435" cy="1405369"/>
          </a:xfrm>
          <a:prstGeom prst="rect">
            <a:avLst/>
          </a:prstGeom>
        </p:spPr>
      </p:pic>
      <p:sp>
        <p:nvSpPr>
          <p:cNvPr id="8" name="Rectangle : coins arrondis 7">
            <a:extLst>
              <a:ext uri="{FF2B5EF4-FFF2-40B4-BE49-F238E27FC236}">
                <a16:creationId xmlns:a16="http://schemas.microsoft.com/office/drawing/2014/main" id="{6BCE67B9-6393-369D-1506-FE0217835642}"/>
              </a:ext>
            </a:extLst>
          </p:cNvPr>
          <p:cNvSpPr/>
          <p:nvPr/>
        </p:nvSpPr>
        <p:spPr>
          <a:xfrm>
            <a:off x="3347864" y="1340768"/>
            <a:ext cx="5338936" cy="2295665"/>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Je vais chercher des sources officielles à propos de ce laboratoire pour trouver les noms, l’historique, l’adresse, les tutelles, les identifiants… </a:t>
            </a:r>
          </a:p>
          <a:p>
            <a:pPr algn="ctr"/>
            <a:endParaRPr lang="fr-FR" dirty="0">
              <a:solidFill>
                <a:schemeClr val="tx1"/>
              </a:solidFill>
            </a:endParaRPr>
          </a:p>
          <a:p>
            <a:pPr algn="ctr"/>
            <a:endParaRPr lang="fr-FR" dirty="0">
              <a:solidFill>
                <a:schemeClr val="tx1"/>
              </a:solidFill>
            </a:endParaRPr>
          </a:p>
          <a:p>
            <a:pPr algn="ctr"/>
            <a:endParaRPr lang="fr-FR" dirty="0">
              <a:solidFill>
                <a:schemeClr val="tx1"/>
              </a:solidFill>
            </a:endParaRPr>
          </a:p>
          <a:p>
            <a:pPr algn="ctr"/>
            <a:endParaRPr lang="fr-FR" dirty="0">
              <a:solidFill>
                <a:schemeClr val="tx1"/>
              </a:solidFill>
            </a:endParaRPr>
          </a:p>
          <a:p>
            <a:pPr algn="ctr"/>
            <a:endParaRPr lang="fr-FR" dirty="0">
              <a:solidFill>
                <a:schemeClr val="tx1"/>
              </a:solidFill>
            </a:endParaRPr>
          </a:p>
        </p:txBody>
      </p:sp>
      <p:sp>
        <p:nvSpPr>
          <p:cNvPr id="13" name="Rectangle : coins arrondis 12">
            <a:extLst>
              <a:ext uri="{FF2B5EF4-FFF2-40B4-BE49-F238E27FC236}">
                <a16:creationId xmlns:a16="http://schemas.microsoft.com/office/drawing/2014/main" id="{DCD1F4AF-7858-72E9-4963-CF5C74F4A447}"/>
              </a:ext>
            </a:extLst>
          </p:cNvPr>
          <p:cNvSpPr/>
          <p:nvPr/>
        </p:nvSpPr>
        <p:spPr>
          <a:xfrm>
            <a:off x="5107533" y="4610283"/>
            <a:ext cx="3687972" cy="2139995"/>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Dans les bases d’identifiants externes, je vais chercher les IDs qui m’intéressent.</a:t>
            </a:r>
          </a:p>
          <a:p>
            <a:pPr algn="ctr"/>
            <a:endParaRPr lang="fr-FR" dirty="0">
              <a:solidFill>
                <a:schemeClr val="tx1"/>
              </a:solidFill>
            </a:endParaRPr>
          </a:p>
          <a:p>
            <a:pPr algn="ctr"/>
            <a:endParaRPr lang="fr-FR" dirty="0">
              <a:solidFill>
                <a:schemeClr val="tx1"/>
              </a:solidFill>
            </a:endParaRPr>
          </a:p>
          <a:p>
            <a:pPr algn="ctr"/>
            <a:endParaRPr lang="fr-FR" dirty="0">
              <a:solidFill>
                <a:schemeClr val="tx1"/>
              </a:solidFill>
            </a:endParaRPr>
          </a:p>
          <a:p>
            <a:pPr algn="ctr"/>
            <a:endParaRPr lang="fr-FR" dirty="0">
              <a:solidFill>
                <a:schemeClr val="tx1"/>
              </a:solidFill>
            </a:endParaRPr>
          </a:p>
        </p:txBody>
      </p:sp>
      <p:pic>
        <p:nvPicPr>
          <p:cNvPr id="15" name="Image 14">
            <a:extLst>
              <a:ext uri="{FF2B5EF4-FFF2-40B4-BE49-F238E27FC236}">
                <a16:creationId xmlns:a16="http://schemas.microsoft.com/office/drawing/2014/main" id="{9189A773-64CF-CC01-DE26-7866760A02EF}"/>
              </a:ext>
            </a:extLst>
          </p:cNvPr>
          <p:cNvPicPr>
            <a:picLocks noChangeAspect="1"/>
          </p:cNvPicPr>
          <p:nvPr/>
        </p:nvPicPr>
        <p:blipFill>
          <a:blip r:embed="rId4"/>
          <a:stretch>
            <a:fillRect/>
          </a:stretch>
        </p:blipFill>
        <p:spPr>
          <a:xfrm>
            <a:off x="3787322" y="2253673"/>
            <a:ext cx="1324737" cy="1227377"/>
          </a:xfrm>
          <a:prstGeom prst="rect">
            <a:avLst/>
          </a:prstGeom>
        </p:spPr>
      </p:pic>
      <p:pic>
        <p:nvPicPr>
          <p:cNvPr id="18" name="Image 17">
            <a:extLst>
              <a:ext uri="{FF2B5EF4-FFF2-40B4-BE49-F238E27FC236}">
                <a16:creationId xmlns:a16="http://schemas.microsoft.com/office/drawing/2014/main" id="{6B06AD2F-0D70-6EB6-8082-11DF72144B31}"/>
              </a:ext>
            </a:extLst>
          </p:cNvPr>
          <p:cNvPicPr>
            <a:picLocks noChangeAspect="1"/>
          </p:cNvPicPr>
          <p:nvPr/>
        </p:nvPicPr>
        <p:blipFill>
          <a:blip r:embed="rId5"/>
          <a:stretch>
            <a:fillRect/>
          </a:stretch>
        </p:blipFill>
        <p:spPr>
          <a:xfrm>
            <a:off x="5538139" y="2514398"/>
            <a:ext cx="1138850" cy="914602"/>
          </a:xfrm>
          <a:prstGeom prst="rect">
            <a:avLst/>
          </a:prstGeom>
        </p:spPr>
      </p:pic>
      <p:pic>
        <p:nvPicPr>
          <p:cNvPr id="22" name="Image 21">
            <a:extLst>
              <a:ext uri="{FF2B5EF4-FFF2-40B4-BE49-F238E27FC236}">
                <a16:creationId xmlns:a16="http://schemas.microsoft.com/office/drawing/2014/main" id="{62E76921-B82C-22CB-8801-B63EFDEAF0A4}"/>
              </a:ext>
            </a:extLst>
          </p:cNvPr>
          <p:cNvPicPr>
            <a:picLocks noChangeAspect="1"/>
          </p:cNvPicPr>
          <p:nvPr/>
        </p:nvPicPr>
        <p:blipFill>
          <a:blip r:embed="rId6"/>
          <a:stretch>
            <a:fillRect/>
          </a:stretch>
        </p:blipFill>
        <p:spPr>
          <a:xfrm>
            <a:off x="7070783" y="2362400"/>
            <a:ext cx="1259632" cy="840417"/>
          </a:xfrm>
          <a:prstGeom prst="rect">
            <a:avLst/>
          </a:prstGeom>
        </p:spPr>
      </p:pic>
      <p:pic>
        <p:nvPicPr>
          <p:cNvPr id="24" name="Image 23">
            <a:extLst>
              <a:ext uri="{FF2B5EF4-FFF2-40B4-BE49-F238E27FC236}">
                <a16:creationId xmlns:a16="http://schemas.microsoft.com/office/drawing/2014/main" id="{B28AF81E-923A-66CC-B7DA-BC8892A41518}"/>
              </a:ext>
            </a:extLst>
          </p:cNvPr>
          <p:cNvPicPr>
            <a:picLocks noChangeAspect="1"/>
          </p:cNvPicPr>
          <p:nvPr/>
        </p:nvPicPr>
        <p:blipFill>
          <a:blip r:embed="rId7"/>
          <a:stretch>
            <a:fillRect/>
          </a:stretch>
        </p:blipFill>
        <p:spPr>
          <a:xfrm>
            <a:off x="5343429" y="5553578"/>
            <a:ext cx="1347805" cy="842839"/>
          </a:xfrm>
          <a:prstGeom prst="rect">
            <a:avLst/>
          </a:prstGeom>
        </p:spPr>
      </p:pic>
      <p:pic>
        <p:nvPicPr>
          <p:cNvPr id="26" name="Image 25">
            <a:extLst>
              <a:ext uri="{FF2B5EF4-FFF2-40B4-BE49-F238E27FC236}">
                <a16:creationId xmlns:a16="http://schemas.microsoft.com/office/drawing/2014/main" id="{86945B42-8ADD-C98F-2115-393CECA32187}"/>
              </a:ext>
            </a:extLst>
          </p:cNvPr>
          <p:cNvPicPr>
            <a:picLocks noChangeAspect="1"/>
          </p:cNvPicPr>
          <p:nvPr/>
        </p:nvPicPr>
        <p:blipFill>
          <a:blip r:embed="rId8"/>
          <a:stretch>
            <a:fillRect/>
          </a:stretch>
        </p:blipFill>
        <p:spPr>
          <a:xfrm>
            <a:off x="7070783" y="5654618"/>
            <a:ext cx="1414316" cy="741799"/>
          </a:xfrm>
          <a:prstGeom prst="rect">
            <a:avLst/>
          </a:prstGeom>
        </p:spPr>
      </p:pic>
      <p:cxnSp>
        <p:nvCxnSpPr>
          <p:cNvPr id="5" name="Connecteur droit avec flèche 4">
            <a:extLst>
              <a:ext uri="{FF2B5EF4-FFF2-40B4-BE49-F238E27FC236}">
                <a16:creationId xmlns:a16="http://schemas.microsoft.com/office/drawing/2014/main" id="{95E42769-2A25-F36E-DE82-2FF7121CA417}"/>
              </a:ext>
            </a:extLst>
          </p:cNvPr>
          <p:cNvCxnSpPr/>
          <p:nvPr/>
        </p:nvCxnSpPr>
        <p:spPr>
          <a:xfrm>
            <a:off x="2843808" y="2132856"/>
            <a:ext cx="36004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9" name="Connecteur droit avec flèche 8">
            <a:extLst>
              <a:ext uri="{FF2B5EF4-FFF2-40B4-BE49-F238E27FC236}">
                <a16:creationId xmlns:a16="http://schemas.microsoft.com/office/drawing/2014/main" id="{C71709F7-3BC8-B8B6-DE79-6C4FE72C6C5D}"/>
              </a:ext>
            </a:extLst>
          </p:cNvPr>
          <p:cNvCxnSpPr>
            <a:cxnSpLocks/>
          </p:cNvCxnSpPr>
          <p:nvPr/>
        </p:nvCxnSpPr>
        <p:spPr>
          <a:xfrm>
            <a:off x="7524328" y="3789040"/>
            <a:ext cx="0" cy="64807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1" name="Connecteur droit avec flèche 10">
            <a:extLst>
              <a:ext uri="{FF2B5EF4-FFF2-40B4-BE49-F238E27FC236}">
                <a16:creationId xmlns:a16="http://schemas.microsoft.com/office/drawing/2014/main" id="{84E4F87D-FC0A-4B66-86CA-52B191651934}"/>
              </a:ext>
            </a:extLst>
          </p:cNvPr>
          <p:cNvCxnSpPr>
            <a:cxnSpLocks/>
          </p:cNvCxnSpPr>
          <p:nvPr/>
        </p:nvCxnSpPr>
        <p:spPr>
          <a:xfrm flipH="1">
            <a:off x="4310472" y="5677625"/>
            <a:ext cx="609818"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4" name="Rectangle : coins arrondis 13">
            <a:extLst>
              <a:ext uri="{FF2B5EF4-FFF2-40B4-BE49-F238E27FC236}">
                <a16:creationId xmlns:a16="http://schemas.microsoft.com/office/drawing/2014/main" id="{094EA0C8-C01C-BC02-2C73-B4DD982E856B}"/>
              </a:ext>
            </a:extLst>
          </p:cNvPr>
          <p:cNvSpPr/>
          <p:nvPr/>
        </p:nvSpPr>
        <p:spPr>
          <a:xfrm>
            <a:off x="539726" y="4607628"/>
            <a:ext cx="3687972" cy="2139995"/>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Selon mon contexte de catalogage, je vais créer la notice d’autorité via les formulaires d’IdRef ou via </a:t>
            </a:r>
            <a:r>
              <a:rPr lang="fr-FR" dirty="0" err="1">
                <a:solidFill>
                  <a:schemeClr val="tx1"/>
                </a:solidFill>
              </a:rPr>
              <a:t>WinIBW</a:t>
            </a:r>
            <a:r>
              <a:rPr lang="fr-FR" dirty="0">
                <a:solidFill>
                  <a:schemeClr val="tx1"/>
                </a:solidFill>
              </a:rPr>
              <a:t>.</a:t>
            </a:r>
          </a:p>
        </p:txBody>
      </p:sp>
    </p:spTree>
    <p:extLst>
      <p:ext uri="{BB962C8B-B14F-4D97-AF65-F5344CB8AC3E}">
        <p14:creationId xmlns:p14="http://schemas.microsoft.com/office/powerpoint/2010/main" val="34722626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6B1E1885-B57A-0E34-71A3-52B34BE8D668}"/>
              </a:ext>
            </a:extLst>
          </p:cNvPr>
          <p:cNvSpPr>
            <a:spLocks noGrp="1"/>
          </p:cNvSpPr>
          <p:nvPr>
            <p:ph type="sldNum" sz="quarter" idx="12"/>
          </p:nvPr>
        </p:nvSpPr>
        <p:spPr/>
        <p:txBody>
          <a:bodyPr/>
          <a:lstStyle/>
          <a:p>
            <a:fld id="{4FDDB0EE-562A-402E-B0CB-D9B0904D3576}" type="slidenum">
              <a:rPr lang="fr-FR" smtClean="0"/>
              <a:t>18</a:t>
            </a:fld>
            <a:endParaRPr lang="fr-FR"/>
          </a:p>
        </p:txBody>
      </p:sp>
      <p:pic>
        <p:nvPicPr>
          <p:cNvPr id="3" name="Image 2">
            <a:extLst>
              <a:ext uri="{FF2B5EF4-FFF2-40B4-BE49-F238E27FC236}">
                <a16:creationId xmlns:a16="http://schemas.microsoft.com/office/drawing/2014/main" id="{DBAAC71F-E0FD-5024-69E3-FE89AE1ACD17}"/>
              </a:ext>
            </a:extLst>
          </p:cNvPr>
          <p:cNvPicPr>
            <a:picLocks noChangeAspect="1"/>
          </p:cNvPicPr>
          <p:nvPr/>
        </p:nvPicPr>
        <p:blipFill>
          <a:blip r:embed="rId2"/>
          <a:stretch>
            <a:fillRect/>
          </a:stretch>
        </p:blipFill>
        <p:spPr>
          <a:xfrm>
            <a:off x="251520" y="283483"/>
            <a:ext cx="4806489" cy="6574517"/>
          </a:xfrm>
          <a:prstGeom prst="rect">
            <a:avLst/>
          </a:prstGeom>
        </p:spPr>
      </p:pic>
      <p:sp>
        <p:nvSpPr>
          <p:cNvPr id="4" name="ZoneTexte 3">
            <a:extLst>
              <a:ext uri="{FF2B5EF4-FFF2-40B4-BE49-F238E27FC236}">
                <a16:creationId xmlns:a16="http://schemas.microsoft.com/office/drawing/2014/main" id="{B4DFFE43-1411-9695-8BD9-C170DE7E6CFB}"/>
              </a:ext>
            </a:extLst>
          </p:cNvPr>
          <p:cNvSpPr txBox="1"/>
          <p:nvPr/>
        </p:nvSpPr>
        <p:spPr>
          <a:xfrm>
            <a:off x="5652120" y="2348880"/>
            <a:ext cx="2880320" cy="2031325"/>
          </a:xfrm>
          <a:prstGeom prst="rect">
            <a:avLst/>
          </a:prstGeom>
          <a:noFill/>
        </p:spPr>
        <p:txBody>
          <a:bodyPr wrap="square" rtlCol="0">
            <a:spAutoFit/>
          </a:bodyPr>
          <a:lstStyle/>
          <a:p>
            <a:r>
              <a:rPr lang="fr-FR" dirty="0">
                <a:solidFill>
                  <a:schemeClr val="accent6">
                    <a:lumMod val="75000"/>
                  </a:schemeClr>
                </a:solidFill>
              </a:rPr>
              <a:t>Sur le document, je trouve des noms.</a:t>
            </a:r>
          </a:p>
          <a:p>
            <a:pPr marL="285750" indent="-285750">
              <a:buFont typeface="Arial" panose="020B0604020202020204" pitchFamily="34" charset="0"/>
              <a:buChar char="•"/>
            </a:pPr>
            <a:r>
              <a:rPr lang="fr-FR" dirty="0">
                <a:solidFill>
                  <a:schemeClr val="accent6">
                    <a:lumMod val="75000"/>
                  </a:schemeClr>
                </a:solidFill>
              </a:rPr>
              <a:t>LPCN</a:t>
            </a:r>
          </a:p>
          <a:p>
            <a:pPr marL="285750" indent="-285750">
              <a:buFont typeface="Arial" panose="020B0604020202020204" pitchFamily="34" charset="0"/>
              <a:buChar char="•"/>
            </a:pPr>
            <a:r>
              <a:rPr lang="fr-FR" dirty="0">
                <a:solidFill>
                  <a:schemeClr val="accent6">
                    <a:lumMod val="75000"/>
                  </a:schemeClr>
                </a:solidFill>
              </a:rPr>
              <a:t>Laboratoire de psychologie Caen Normandie</a:t>
            </a:r>
          </a:p>
          <a:p>
            <a:endParaRPr lang="fr-FR" dirty="0"/>
          </a:p>
        </p:txBody>
      </p:sp>
      <p:sp>
        <p:nvSpPr>
          <p:cNvPr id="6" name="ZoneTexte 5">
            <a:extLst>
              <a:ext uri="{FF2B5EF4-FFF2-40B4-BE49-F238E27FC236}">
                <a16:creationId xmlns:a16="http://schemas.microsoft.com/office/drawing/2014/main" id="{1A15ECD7-851C-DE86-1901-1EFF2F05C72F}"/>
              </a:ext>
            </a:extLst>
          </p:cNvPr>
          <p:cNvSpPr txBox="1"/>
          <p:nvPr/>
        </p:nvSpPr>
        <p:spPr>
          <a:xfrm>
            <a:off x="3931386" y="49569"/>
            <a:ext cx="5170516" cy="646331"/>
          </a:xfrm>
          <a:prstGeom prst="rect">
            <a:avLst/>
          </a:prstGeom>
          <a:noFill/>
        </p:spPr>
        <p:txBody>
          <a:bodyPr wrap="square">
            <a:spAutoFit/>
          </a:bodyPr>
          <a:lstStyle/>
          <a:p>
            <a:pPr algn="ctr"/>
            <a:r>
              <a:rPr lang="fr-FR" sz="1800" dirty="0">
                <a:solidFill>
                  <a:schemeClr val="accent6">
                    <a:lumMod val="75000"/>
                  </a:schemeClr>
                </a:solidFill>
              </a:rPr>
              <a:t>Source : https://www.theses.fr/2017NORMC017/document</a:t>
            </a:r>
          </a:p>
        </p:txBody>
      </p:sp>
    </p:spTree>
    <p:extLst>
      <p:ext uri="{BB962C8B-B14F-4D97-AF65-F5344CB8AC3E}">
        <p14:creationId xmlns:p14="http://schemas.microsoft.com/office/powerpoint/2010/main" val="32104250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6743EE85-894B-6F43-3DCB-3A293CD5A319}"/>
              </a:ext>
            </a:extLst>
          </p:cNvPr>
          <p:cNvSpPr>
            <a:spLocks noGrp="1"/>
          </p:cNvSpPr>
          <p:nvPr>
            <p:ph type="sldNum" sz="quarter" idx="12"/>
          </p:nvPr>
        </p:nvSpPr>
        <p:spPr/>
        <p:txBody>
          <a:bodyPr/>
          <a:lstStyle/>
          <a:p>
            <a:fld id="{4FDDB0EE-562A-402E-B0CB-D9B0904D3576}" type="slidenum">
              <a:rPr lang="fr-FR" smtClean="0"/>
              <a:t>19</a:t>
            </a:fld>
            <a:endParaRPr lang="fr-FR"/>
          </a:p>
        </p:txBody>
      </p:sp>
      <p:pic>
        <p:nvPicPr>
          <p:cNvPr id="3" name="Image 2">
            <a:extLst>
              <a:ext uri="{FF2B5EF4-FFF2-40B4-BE49-F238E27FC236}">
                <a16:creationId xmlns:a16="http://schemas.microsoft.com/office/drawing/2014/main" id="{E6819FFB-D149-648B-9C73-E33E95FB490E}"/>
              </a:ext>
            </a:extLst>
          </p:cNvPr>
          <p:cNvPicPr>
            <a:picLocks noChangeAspect="1"/>
          </p:cNvPicPr>
          <p:nvPr/>
        </p:nvPicPr>
        <p:blipFill>
          <a:blip r:embed="rId2"/>
          <a:stretch>
            <a:fillRect/>
          </a:stretch>
        </p:blipFill>
        <p:spPr>
          <a:xfrm>
            <a:off x="163623" y="157553"/>
            <a:ext cx="5673555" cy="5256584"/>
          </a:xfrm>
          <a:prstGeom prst="rect">
            <a:avLst/>
          </a:prstGeom>
        </p:spPr>
      </p:pic>
      <p:sp>
        <p:nvSpPr>
          <p:cNvPr id="4" name="ZoneTexte 3">
            <a:extLst>
              <a:ext uri="{FF2B5EF4-FFF2-40B4-BE49-F238E27FC236}">
                <a16:creationId xmlns:a16="http://schemas.microsoft.com/office/drawing/2014/main" id="{6B943607-1B26-83C3-F8AE-6703E55BDC4B}"/>
              </a:ext>
            </a:extLst>
          </p:cNvPr>
          <p:cNvSpPr txBox="1"/>
          <p:nvPr/>
        </p:nvSpPr>
        <p:spPr>
          <a:xfrm>
            <a:off x="5940152" y="548680"/>
            <a:ext cx="2880320" cy="5847755"/>
          </a:xfrm>
          <a:prstGeom prst="rect">
            <a:avLst/>
          </a:prstGeom>
          <a:noFill/>
        </p:spPr>
        <p:txBody>
          <a:bodyPr wrap="square" rtlCol="0">
            <a:spAutoFit/>
          </a:bodyPr>
          <a:lstStyle/>
          <a:p>
            <a:r>
              <a:rPr lang="fr-FR" dirty="0">
                <a:solidFill>
                  <a:schemeClr val="accent6">
                    <a:lumMod val="75000"/>
                  </a:schemeClr>
                </a:solidFill>
              </a:rPr>
              <a:t>Sur ScanR, je trouve </a:t>
            </a:r>
          </a:p>
          <a:p>
            <a:pPr marL="285750" indent="-285750">
              <a:buFont typeface="Arial" panose="020B0604020202020204" pitchFamily="34" charset="0"/>
              <a:buChar char="•"/>
            </a:pPr>
            <a:r>
              <a:rPr lang="fr-FR" dirty="0">
                <a:solidFill>
                  <a:schemeClr val="accent6">
                    <a:lumMod val="75000"/>
                  </a:schemeClr>
                </a:solidFill>
              </a:rPr>
              <a:t>des noms (pas les mêmes)</a:t>
            </a:r>
          </a:p>
          <a:p>
            <a:pPr marL="742950" lvl="1" indent="-285750">
              <a:buFont typeface="Arial" panose="020B0604020202020204" pitchFamily="34" charset="0"/>
              <a:buChar char="•"/>
            </a:pPr>
            <a:r>
              <a:rPr lang="fr-FR" dirty="0">
                <a:solidFill>
                  <a:schemeClr val="accent6">
                    <a:lumMod val="75000"/>
                  </a:schemeClr>
                </a:solidFill>
              </a:rPr>
              <a:t>LPCN</a:t>
            </a:r>
          </a:p>
          <a:p>
            <a:pPr marL="742950" lvl="1" indent="-285750">
              <a:buFont typeface="Arial" panose="020B0604020202020204" pitchFamily="34" charset="0"/>
              <a:buChar char="•"/>
            </a:pPr>
            <a:r>
              <a:rPr lang="fr-FR" dirty="0">
                <a:solidFill>
                  <a:schemeClr val="accent6">
                    <a:lumMod val="75000"/>
                  </a:schemeClr>
                </a:solidFill>
              </a:rPr>
              <a:t>Laboratoire </a:t>
            </a:r>
            <a:r>
              <a:rPr lang="fr-FR" b="1" dirty="0">
                <a:solidFill>
                  <a:schemeClr val="accent6">
                    <a:lumMod val="75000"/>
                  </a:schemeClr>
                </a:solidFill>
              </a:rPr>
              <a:t>de</a:t>
            </a:r>
            <a:r>
              <a:rPr lang="fr-FR" dirty="0">
                <a:solidFill>
                  <a:schemeClr val="accent6">
                    <a:lumMod val="75000"/>
                  </a:schemeClr>
                </a:solidFill>
              </a:rPr>
              <a:t> psychologie Caen Normandie</a:t>
            </a:r>
          </a:p>
          <a:p>
            <a:pPr marL="285750" indent="-285750">
              <a:buFont typeface="Arial" panose="020B0604020202020204" pitchFamily="34" charset="0"/>
              <a:buChar char="•"/>
            </a:pPr>
            <a:r>
              <a:rPr lang="fr-FR" dirty="0">
                <a:solidFill>
                  <a:schemeClr val="accent6">
                    <a:lumMod val="75000"/>
                  </a:schemeClr>
                </a:solidFill>
              </a:rPr>
              <a:t>des identifiants,</a:t>
            </a:r>
          </a:p>
          <a:p>
            <a:pPr marL="742950" lvl="1" indent="-285750">
              <a:buFont typeface="Arial" panose="020B0604020202020204" pitchFamily="34" charset="0"/>
              <a:buChar char="•"/>
            </a:pPr>
            <a:r>
              <a:rPr lang="fr-FR" dirty="0">
                <a:solidFill>
                  <a:schemeClr val="accent6">
                    <a:lumMod val="75000"/>
                  </a:schemeClr>
                </a:solidFill>
              </a:rPr>
              <a:t>notamment ministériels (EA, UR..)</a:t>
            </a:r>
          </a:p>
          <a:p>
            <a:pPr marL="742950" lvl="1" indent="-285750">
              <a:buFont typeface="Arial" panose="020B0604020202020204" pitchFamily="34" charset="0"/>
              <a:buChar char="•"/>
            </a:pPr>
            <a:r>
              <a:rPr lang="fr-FR" dirty="0">
                <a:solidFill>
                  <a:schemeClr val="accent6">
                    <a:lumMod val="75000"/>
                  </a:schemeClr>
                </a:solidFill>
              </a:rPr>
              <a:t>mais aussi RNSR, Wikidata et IdRef</a:t>
            </a:r>
          </a:p>
          <a:p>
            <a:pPr marL="285750" indent="-285750">
              <a:buFont typeface="Arial" panose="020B0604020202020204" pitchFamily="34" charset="0"/>
              <a:buChar char="•"/>
            </a:pPr>
            <a:r>
              <a:rPr lang="fr-FR" dirty="0">
                <a:solidFill>
                  <a:schemeClr val="accent6">
                    <a:lumMod val="75000"/>
                  </a:schemeClr>
                </a:solidFill>
              </a:rPr>
              <a:t>une date de naissance</a:t>
            </a:r>
          </a:p>
          <a:p>
            <a:pPr marL="285750" indent="-285750">
              <a:buFont typeface="Arial" panose="020B0604020202020204" pitchFamily="34" charset="0"/>
              <a:buChar char="•"/>
            </a:pPr>
            <a:r>
              <a:rPr lang="fr-FR" dirty="0">
                <a:solidFill>
                  <a:schemeClr val="accent6">
                    <a:lumMod val="75000"/>
                  </a:schemeClr>
                </a:solidFill>
              </a:rPr>
              <a:t>des infos qui pourront m’être utiles en zone de notes : type, localisation</a:t>
            </a:r>
          </a:p>
          <a:p>
            <a:pPr marL="285750" indent="-285750">
              <a:buFont typeface="Arial" panose="020B0604020202020204" pitchFamily="34" charset="0"/>
              <a:buChar char="•"/>
            </a:pPr>
            <a:r>
              <a:rPr lang="fr-FR" dirty="0">
                <a:solidFill>
                  <a:schemeClr val="accent6">
                    <a:lumMod val="75000"/>
                  </a:schemeClr>
                </a:solidFill>
              </a:rPr>
              <a:t>des infos utiles pour établir les liens entre collectivités</a:t>
            </a:r>
          </a:p>
          <a:p>
            <a:endParaRPr lang="fr-FR" sz="1400" dirty="0"/>
          </a:p>
        </p:txBody>
      </p:sp>
      <p:sp>
        <p:nvSpPr>
          <p:cNvPr id="5" name="ZoneTexte 4">
            <a:extLst>
              <a:ext uri="{FF2B5EF4-FFF2-40B4-BE49-F238E27FC236}">
                <a16:creationId xmlns:a16="http://schemas.microsoft.com/office/drawing/2014/main" id="{0083B877-F2B0-4874-F205-4DFAC4FF5F54}"/>
              </a:ext>
            </a:extLst>
          </p:cNvPr>
          <p:cNvSpPr txBox="1"/>
          <p:nvPr/>
        </p:nvSpPr>
        <p:spPr>
          <a:xfrm>
            <a:off x="4860032" y="-15250"/>
            <a:ext cx="4767605" cy="246221"/>
          </a:xfrm>
          <a:prstGeom prst="rect">
            <a:avLst/>
          </a:prstGeom>
          <a:noFill/>
        </p:spPr>
        <p:txBody>
          <a:bodyPr wrap="square" rtlCol="0">
            <a:spAutoFit/>
          </a:bodyPr>
          <a:lstStyle/>
          <a:p>
            <a:r>
              <a:rPr lang="fr-FR" sz="1000" dirty="0">
                <a:solidFill>
                  <a:schemeClr val="accent6">
                    <a:lumMod val="75000"/>
                  </a:schemeClr>
                </a:solidFill>
              </a:rPr>
              <a:t>Source : https://scanr.enseignementsup-recherche.gouv.fr/entite/201722475K</a:t>
            </a:r>
          </a:p>
        </p:txBody>
      </p:sp>
      <p:pic>
        <p:nvPicPr>
          <p:cNvPr id="9" name="Image 8">
            <a:extLst>
              <a:ext uri="{FF2B5EF4-FFF2-40B4-BE49-F238E27FC236}">
                <a16:creationId xmlns:a16="http://schemas.microsoft.com/office/drawing/2014/main" id="{2DFEC234-DD25-4082-FD9E-90F90F3F8198}"/>
              </a:ext>
            </a:extLst>
          </p:cNvPr>
          <p:cNvPicPr>
            <a:picLocks noChangeAspect="1"/>
          </p:cNvPicPr>
          <p:nvPr/>
        </p:nvPicPr>
        <p:blipFill>
          <a:blip r:embed="rId3"/>
          <a:stretch>
            <a:fillRect/>
          </a:stretch>
        </p:blipFill>
        <p:spPr>
          <a:xfrm>
            <a:off x="197768" y="5535865"/>
            <a:ext cx="3816424" cy="1182973"/>
          </a:xfrm>
          <a:prstGeom prst="rect">
            <a:avLst/>
          </a:prstGeom>
        </p:spPr>
      </p:pic>
    </p:spTree>
    <p:extLst>
      <p:ext uri="{BB962C8B-B14F-4D97-AF65-F5344CB8AC3E}">
        <p14:creationId xmlns:p14="http://schemas.microsoft.com/office/powerpoint/2010/main" val="12069486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FEA471E8-2E2F-7A6D-DC3C-304081C96FA8}"/>
              </a:ext>
            </a:extLst>
          </p:cNvPr>
          <p:cNvSpPr>
            <a:spLocks noGrp="1"/>
          </p:cNvSpPr>
          <p:nvPr>
            <p:ph idx="1"/>
          </p:nvPr>
        </p:nvSpPr>
        <p:spPr/>
        <p:txBody>
          <a:bodyPr>
            <a:normAutofit fontScale="92500"/>
          </a:bodyPr>
          <a:lstStyle/>
          <a:p>
            <a:r>
              <a:rPr lang="fr-FR" dirty="0"/>
              <a:t>Ce </a:t>
            </a:r>
            <a:r>
              <a:rPr lang="fr-FR" dirty="0" err="1"/>
              <a:t>J.e</a:t>
            </a:r>
            <a:r>
              <a:rPr lang="fr-FR" dirty="0"/>
              <a:t>-cours tente une synthèse :</a:t>
            </a:r>
          </a:p>
          <a:p>
            <a:pPr lvl="1"/>
            <a:r>
              <a:rPr lang="fr-FR" dirty="0"/>
              <a:t>des pratiques constatées,</a:t>
            </a:r>
          </a:p>
          <a:p>
            <a:pPr lvl="1"/>
            <a:r>
              <a:rPr lang="fr-FR" dirty="0"/>
              <a:t>des recommandations établies par l’</a:t>
            </a:r>
            <a:r>
              <a:rPr lang="fr-FR" dirty="0" err="1"/>
              <a:t>Abes</a:t>
            </a:r>
            <a:r>
              <a:rPr lang="fr-FR" dirty="0"/>
              <a:t> grâce aux questionnements des catalogueurs qui se sont frottés au sujet depuis quelques années.</a:t>
            </a:r>
          </a:p>
          <a:p>
            <a:r>
              <a:rPr lang="fr-FR" dirty="0"/>
              <a:t>Ce J.e-cours soulèvera des questions auxquelles l’</a:t>
            </a:r>
            <a:r>
              <a:rPr lang="fr-FR" dirty="0" err="1"/>
              <a:t>Abes</a:t>
            </a:r>
            <a:r>
              <a:rPr lang="fr-FR" dirty="0"/>
              <a:t> seule ne pourra pas répondre.</a:t>
            </a:r>
          </a:p>
          <a:p>
            <a:r>
              <a:rPr lang="fr-FR" dirty="0"/>
              <a:t>N’oubliez pas que les personnels de l’</a:t>
            </a:r>
            <a:r>
              <a:rPr lang="fr-FR" dirty="0" err="1"/>
              <a:t>Abes</a:t>
            </a:r>
            <a:r>
              <a:rPr lang="fr-FR" dirty="0"/>
              <a:t> ne sont JAMAIS en situation de catalogage.</a:t>
            </a:r>
          </a:p>
          <a:p>
            <a:endParaRPr lang="fr-FR" dirty="0"/>
          </a:p>
        </p:txBody>
      </p:sp>
      <p:sp>
        <p:nvSpPr>
          <p:cNvPr id="4" name="Espace réservé du numéro de diapositive 3">
            <a:extLst>
              <a:ext uri="{FF2B5EF4-FFF2-40B4-BE49-F238E27FC236}">
                <a16:creationId xmlns:a16="http://schemas.microsoft.com/office/drawing/2014/main" id="{4CDEC3F0-2359-5717-F018-0436F81FFDE3}"/>
              </a:ext>
            </a:extLst>
          </p:cNvPr>
          <p:cNvSpPr>
            <a:spLocks noGrp="1"/>
          </p:cNvSpPr>
          <p:nvPr>
            <p:ph type="sldNum" sz="quarter" idx="12"/>
          </p:nvPr>
        </p:nvSpPr>
        <p:spPr/>
        <p:txBody>
          <a:bodyPr/>
          <a:lstStyle/>
          <a:p>
            <a:fld id="{4FDDB0EE-562A-402E-B0CB-D9B0904D3576}" type="slidenum">
              <a:rPr lang="fr-FR" smtClean="0"/>
              <a:t>2</a:t>
            </a:fld>
            <a:endParaRPr lang="fr-FR"/>
          </a:p>
        </p:txBody>
      </p:sp>
    </p:spTree>
    <p:extLst>
      <p:ext uri="{BB962C8B-B14F-4D97-AF65-F5344CB8AC3E}">
        <p14:creationId xmlns:p14="http://schemas.microsoft.com/office/powerpoint/2010/main" val="20567330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C458940F-6AEF-6BD0-AA44-EE1B44AB814A}"/>
              </a:ext>
            </a:extLst>
          </p:cNvPr>
          <p:cNvSpPr>
            <a:spLocks noGrp="1"/>
          </p:cNvSpPr>
          <p:nvPr>
            <p:ph type="sldNum" sz="quarter" idx="12"/>
          </p:nvPr>
        </p:nvSpPr>
        <p:spPr/>
        <p:txBody>
          <a:bodyPr/>
          <a:lstStyle/>
          <a:p>
            <a:fld id="{4FDDB0EE-562A-402E-B0CB-D9B0904D3576}" type="slidenum">
              <a:rPr lang="fr-FR" smtClean="0"/>
              <a:t>20</a:t>
            </a:fld>
            <a:endParaRPr lang="fr-FR"/>
          </a:p>
        </p:txBody>
      </p:sp>
      <p:pic>
        <p:nvPicPr>
          <p:cNvPr id="4" name="Image 3">
            <a:extLst>
              <a:ext uri="{FF2B5EF4-FFF2-40B4-BE49-F238E27FC236}">
                <a16:creationId xmlns:a16="http://schemas.microsoft.com/office/drawing/2014/main" id="{5E9FD73C-A789-DE99-900A-9BF917A34DA8}"/>
              </a:ext>
            </a:extLst>
          </p:cNvPr>
          <p:cNvPicPr>
            <a:picLocks noChangeAspect="1"/>
          </p:cNvPicPr>
          <p:nvPr/>
        </p:nvPicPr>
        <p:blipFill>
          <a:blip r:embed="rId3"/>
          <a:stretch>
            <a:fillRect/>
          </a:stretch>
        </p:blipFill>
        <p:spPr>
          <a:xfrm>
            <a:off x="302256" y="5882"/>
            <a:ext cx="8539487" cy="6858000"/>
          </a:xfrm>
          <a:prstGeom prst="rect">
            <a:avLst/>
          </a:prstGeom>
        </p:spPr>
      </p:pic>
      <p:sp>
        <p:nvSpPr>
          <p:cNvPr id="6" name="ZoneTexte 5">
            <a:extLst>
              <a:ext uri="{FF2B5EF4-FFF2-40B4-BE49-F238E27FC236}">
                <a16:creationId xmlns:a16="http://schemas.microsoft.com/office/drawing/2014/main" id="{FB2BDC02-D961-CE92-EA73-F53BE4422C62}"/>
              </a:ext>
            </a:extLst>
          </p:cNvPr>
          <p:cNvSpPr txBox="1"/>
          <p:nvPr/>
        </p:nvSpPr>
        <p:spPr>
          <a:xfrm>
            <a:off x="5508104" y="548680"/>
            <a:ext cx="5598368" cy="246221"/>
          </a:xfrm>
          <a:prstGeom prst="rect">
            <a:avLst/>
          </a:prstGeom>
          <a:noFill/>
        </p:spPr>
        <p:txBody>
          <a:bodyPr wrap="square">
            <a:spAutoFit/>
          </a:bodyPr>
          <a:lstStyle/>
          <a:p>
            <a:r>
              <a:rPr lang="fr-FR" sz="1000" dirty="0">
                <a:solidFill>
                  <a:schemeClr val="accent6">
                    <a:lumMod val="75000"/>
                  </a:schemeClr>
                </a:solidFill>
              </a:rPr>
              <a:t>Source: https://appliweb.dgri.education.fr/rnsr/ChoixCriteres.jsp</a:t>
            </a:r>
          </a:p>
        </p:txBody>
      </p:sp>
      <p:sp>
        <p:nvSpPr>
          <p:cNvPr id="7" name="ZoneTexte 6">
            <a:extLst>
              <a:ext uri="{FF2B5EF4-FFF2-40B4-BE49-F238E27FC236}">
                <a16:creationId xmlns:a16="http://schemas.microsoft.com/office/drawing/2014/main" id="{A6E7F9F6-04ED-FDD3-C987-CE6C9CB2A463}"/>
              </a:ext>
            </a:extLst>
          </p:cNvPr>
          <p:cNvSpPr txBox="1"/>
          <p:nvPr/>
        </p:nvSpPr>
        <p:spPr>
          <a:xfrm>
            <a:off x="5950402" y="920911"/>
            <a:ext cx="2880320" cy="2800767"/>
          </a:xfrm>
          <a:prstGeom prst="rect">
            <a:avLst/>
          </a:prstGeom>
          <a:noFill/>
        </p:spPr>
        <p:txBody>
          <a:bodyPr wrap="square" rtlCol="0">
            <a:spAutoFit/>
          </a:bodyPr>
          <a:lstStyle/>
          <a:p>
            <a:r>
              <a:rPr lang="fr-FR" dirty="0">
                <a:solidFill>
                  <a:schemeClr val="accent6">
                    <a:lumMod val="75000"/>
                  </a:schemeClr>
                </a:solidFill>
              </a:rPr>
              <a:t>Dans le RNSR, je trouve</a:t>
            </a:r>
          </a:p>
          <a:p>
            <a:pPr marL="285750" indent="-285750">
              <a:buFont typeface="Arial" panose="020B0604020202020204" pitchFamily="34" charset="0"/>
              <a:buChar char="•"/>
            </a:pPr>
            <a:r>
              <a:rPr lang="fr-FR" dirty="0">
                <a:solidFill>
                  <a:schemeClr val="accent6">
                    <a:lumMod val="75000"/>
                  </a:schemeClr>
                </a:solidFill>
              </a:rPr>
              <a:t> beaucoup de choses communes avec ScanR.</a:t>
            </a:r>
          </a:p>
          <a:p>
            <a:pPr marL="285750" indent="-285750">
              <a:buFont typeface="Arial" panose="020B0604020202020204" pitchFamily="34" charset="0"/>
              <a:buChar char="•"/>
            </a:pPr>
            <a:r>
              <a:rPr lang="fr-FR" dirty="0">
                <a:solidFill>
                  <a:schemeClr val="accent6">
                    <a:lumMod val="75000"/>
                  </a:schemeClr>
                </a:solidFill>
              </a:rPr>
              <a:t>Un historique peut-être plus facilement exploitable</a:t>
            </a:r>
          </a:p>
          <a:p>
            <a:pPr marL="285750" indent="-285750">
              <a:buFont typeface="Arial" panose="020B0604020202020204" pitchFamily="34" charset="0"/>
              <a:buChar char="•"/>
            </a:pPr>
            <a:r>
              <a:rPr lang="fr-FR" dirty="0">
                <a:solidFill>
                  <a:schemeClr val="accent6">
                    <a:lumMod val="75000"/>
                  </a:schemeClr>
                </a:solidFill>
              </a:rPr>
              <a:t>Le nom du correspondant RNSR et la date de dernière mise à jour.</a:t>
            </a:r>
          </a:p>
          <a:p>
            <a:endParaRPr lang="fr-FR" sz="1400" dirty="0"/>
          </a:p>
        </p:txBody>
      </p:sp>
    </p:spTree>
    <p:extLst>
      <p:ext uri="{BB962C8B-B14F-4D97-AF65-F5344CB8AC3E}">
        <p14:creationId xmlns:p14="http://schemas.microsoft.com/office/powerpoint/2010/main" val="31375832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D7176392-F532-0100-FD76-1364E215F2FE}"/>
              </a:ext>
            </a:extLst>
          </p:cNvPr>
          <p:cNvSpPr>
            <a:spLocks noGrp="1"/>
          </p:cNvSpPr>
          <p:nvPr>
            <p:ph type="sldNum" sz="quarter" idx="12"/>
          </p:nvPr>
        </p:nvSpPr>
        <p:spPr/>
        <p:txBody>
          <a:bodyPr/>
          <a:lstStyle/>
          <a:p>
            <a:fld id="{4FDDB0EE-562A-402E-B0CB-D9B0904D3576}" type="slidenum">
              <a:rPr lang="fr-FR" smtClean="0"/>
              <a:t>21</a:t>
            </a:fld>
            <a:endParaRPr lang="fr-FR" dirty="0"/>
          </a:p>
        </p:txBody>
      </p:sp>
      <p:pic>
        <p:nvPicPr>
          <p:cNvPr id="4" name="Image 3">
            <a:extLst>
              <a:ext uri="{FF2B5EF4-FFF2-40B4-BE49-F238E27FC236}">
                <a16:creationId xmlns:a16="http://schemas.microsoft.com/office/drawing/2014/main" id="{0F492DAB-570E-15B9-56D8-5CD236ABED50}"/>
              </a:ext>
            </a:extLst>
          </p:cNvPr>
          <p:cNvPicPr>
            <a:picLocks noChangeAspect="1"/>
          </p:cNvPicPr>
          <p:nvPr/>
        </p:nvPicPr>
        <p:blipFill>
          <a:blip r:embed="rId2"/>
          <a:stretch>
            <a:fillRect/>
          </a:stretch>
        </p:blipFill>
        <p:spPr>
          <a:xfrm>
            <a:off x="0" y="908720"/>
            <a:ext cx="6583540" cy="4392488"/>
          </a:xfrm>
          <a:prstGeom prst="rect">
            <a:avLst/>
          </a:prstGeom>
        </p:spPr>
      </p:pic>
      <p:sp>
        <p:nvSpPr>
          <p:cNvPr id="5" name="ZoneTexte 4">
            <a:extLst>
              <a:ext uri="{FF2B5EF4-FFF2-40B4-BE49-F238E27FC236}">
                <a16:creationId xmlns:a16="http://schemas.microsoft.com/office/drawing/2014/main" id="{982A1A7C-0009-7503-DBCF-FFF9D7694626}"/>
              </a:ext>
            </a:extLst>
          </p:cNvPr>
          <p:cNvSpPr txBox="1"/>
          <p:nvPr/>
        </p:nvSpPr>
        <p:spPr>
          <a:xfrm>
            <a:off x="5436096" y="332656"/>
            <a:ext cx="3816424" cy="369332"/>
          </a:xfrm>
          <a:prstGeom prst="rect">
            <a:avLst/>
          </a:prstGeom>
          <a:noFill/>
        </p:spPr>
        <p:txBody>
          <a:bodyPr wrap="square" rtlCol="0">
            <a:spAutoFit/>
          </a:bodyPr>
          <a:lstStyle/>
          <a:p>
            <a:r>
              <a:rPr lang="fr-FR" dirty="0">
                <a:solidFill>
                  <a:schemeClr val="accent6">
                    <a:lumMod val="75000"/>
                  </a:schemeClr>
                </a:solidFill>
              </a:rPr>
              <a:t>Source : https://lpcn.unicaen.fr/</a:t>
            </a:r>
          </a:p>
        </p:txBody>
      </p:sp>
      <p:sp>
        <p:nvSpPr>
          <p:cNvPr id="6" name="ZoneTexte 5">
            <a:extLst>
              <a:ext uri="{FF2B5EF4-FFF2-40B4-BE49-F238E27FC236}">
                <a16:creationId xmlns:a16="http://schemas.microsoft.com/office/drawing/2014/main" id="{E392920C-0F0F-73E8-14F3-D7B9B0C27535}"/>
              </a:ext>
            </a:extLst>
          </p:cNvPr>
          <p:cNvSpPr txBox="1"/>
          <p:nvPr/>
        </p:nvSpPr>
        <p:spPr>
          <a:xfrm>
            <a:off x="7020272" y="1556792"/>
            <a:ext cx="1944216" cy="3970318"/>
          </a:xfrm>
          <a:prstGeom prst="rect">
            <a:avLst/>
          </a:prstGeom>
          <a:noFill/>
        </p:spPr>
        <p:txBody>
          <a:bodyPr wrap="square" rtlCol="0">
            <a:spAutoFit/>
          </a:bodyPr>
          <a:lstStyle/>
          <a:p>
            <a:r>
              <a:rPr lang="fr-FR" dirty="0">
                <a:solidFill>
                  <a:schemeClr val="accent6">
                    <a:lumMod val="75000"/>
                  </a:schemeClr>
                </a:solidFill>
              </a:rPr>
              <a:t>Sur le site du laboratoire, je trouverai des informations très variable d’un site à l’autre.</a:t>
            </a:r>
          </a:p>
          <a:p>
            <a:r>
              <a:rPr lang="fr-FR" dirty="0">
                <a:solidFill>
                  <a:schemeClr val="accent6">
                    <a:lumMod val="75000"/>
                  </a:schemeClr>
                </a:solidFill>
              </a:rPr>
              <a:t>Je vérifie le nom du laboratoire et l’existence de variantes. Ici, laboratoire de psychologie Caen Normandie sans le « de ».</a:t>
            </a:r>
          </a:p>
        </p:txBody>
      </p:sp>
    </p:spTree>
    <p:extLst>
      <p:ext uri="{BB962C8B-B14F-4D97-AF65-F5344CB8AC3E}">
        <p14:creationId xmlns:p14="http://schemas.microsoft.com/office/powerpoint/2010/main" val="39632813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AD690DC1-621C-62EB-AC98-948783C749B3}"/>
              </a:ext>
            </a:extLst>
          </p:cNvPr>
          <p:cNvSpPr>
            <a:spLocks noGrp="1"/>
          </p:cNvSpPr>
          <p:nvPr>
            <p:ph type="sldNum" sz="quarter" idx="12"/>
          </p:nvPr>
        </p:nvSpPr>
        <p:spPr/>
        <p:txBody>
          <a:bodyPr/>
          <a:lstStyle/>
          <a:p>
            <a:fld id="{4FDDB0EE-562A-402E-B0CB-D9B0904D3576}" type="slidenum">
              <a:rPr lang="fr-FR" smtClean="0"/>
              <a:t>22</a:t>
            </a:fld>
            <a:endParaRPr lang="fr-FR"/>
          </a:p>
        </p:txBody>
      </p:sp>
      <p:pic>
        <p:nvPicPr>
          <p:cNvPr id="4" name="Image 3">
            <a:extLst>
              <a:ext uri="{FF2B5EF4-FFF2-40B4-BE49-F238E27FC236}">
                <a16:creationId xmlns:a16="http://schemas.microsoft.com/office/drawing/2014/main" id="{DF896E7C-33A4-91B1-F1F7-B381024FAFA4}"/>
              </a:ext>
            </a:extLst>
          </p:cNvPr>
          <p:cNvPicPr>
            <a:picLocks noChangeAspect="1"/>
          </p:cNvPicPr>
          <p:nvPr/>
        </p:nvPicPr>
        <p:blipFill>
          <a:blip r:embed="rId3"/>
          <a:stretch>
            <a:fillRect/>
          </a:stretch>
        </p:blipFill>
        <p:spPr>
          <a:xfrm>
            <a:off x="7775" y="404664"/>
            <a:ext cx="9144000" cy="4795966"/>
          </a:xfrm>
          <a:prstGeom prst="rect">
            <a:avLst/>
          </a:prstGeom>
        </p:spPr>
      </p:pic>
      <p:sp>
        <p:nvSpPr>
          <p:cNvPr id="5" name="ZoneTexte 4">
            <a:extLst>
              <a:ext uri="{FF2B5EF4-FFF2-40B4-BE49-F238E27FC236}">
                <a16:creationId xmlns:a16="http://schemas.microsoft.com/office/drawing/2014/main" id="{D3D83C2B-E984-389C-23B7-774F56C51665}"/>
              </a:ext>
            </a:extLst>
          </p:cNvPr>
          <p:cNvSpPr txBox="1"/>
          <p:nvPr/>
        </p:nvSpPr>
        <p:spPr>
          <a:xfrm>
            <a:off x="1943200" y="13414"/>
            <a:ext cx="7200800" cy="246221"/>
          </a:xfrm>
          <a:prstGeom prst="rect">
            <a:avLst/>
          </a:prstGeom>
          <a:noFill/>
        </p:spPr>
        <p:txBody>
          <a:bodyPr wrap="square" rtlCol="0">
            <a:spAutoFit/>
          </a:bodyPr>
          <a:lstStyle/>
          <a:p>
            <a:r>
              <a:rPr lang="fr-FR" sz="1000" dirty="0">
                <a:solidFill>
                  <a:schemeClr val="accent6">
                    <a:lumMod val="75000"/>
                  </a:schemeClr>
                </a:solidFill>
              </a:rPr>
              <a:t>Source: https://aurehal.archives-ouvertes.fr/structure/browse?critere=laboratoire+de+psychologie+de+Caen+Normandie&amp;category=*</a:t>
            </a:r>
          </a:p>
        </p:txBody>
      </p:sp>
      <p:sp>
        <p:nvSpPr>
          <p:cNvPr id="6" name="ZoneTexte 5">
            <a:extLst>
              <a:ext uri="{FF2B5EF4-FFF2-40B4-BE49-F238E27FC236}">
                <a16:creationId xmlns:a16="http://schemas.microsoft.com/office/drawing/2014/main" id="{5035005F-E5D5-AFE2-36E4-04D6BFC2A424}"/>
              </a:ext>
            </a:extLst>
          </p:cNvPr>
          <p:cNvSpPr txBox="1"/>
          <p:nvPr/>
        </p:nvSpPr>
        <p:spPr>
          <a:xfrm>
            <a:off x="971600" y="5445224"/>
            <a:ext cx="8064896" cy="923330"/>
          </a:xfrm>
          <a:prstGeom prst="rect">
            <a:avLst/>
          </a:prstGeom>
          <a:noFill/>
        </p:spPr>
        <p:txBody>
          <a:bodyPr wrap="square" rtlCol="0">
            <a:spAutoFit/>
          </a:bodyPr>
          <a:lstStyle/>
          <a:p>
            <a:r>
              <a:rPr lang="fr-FR" dirty="0">
                <a:solidFill>
                  <a:schemeClr val="accent6">
                    <a:lumMod val="75000"/>
                  </a:schemeClr>
                </a:solidFill>
              </a:rPr>
              <a:t>Sur le site d’</a:t>
            </a:r>
            <a:r>
              <a:rPr lang="fr-FR" dirty="0" err="1">
                <a:solidFill>
                  <a:schemeClr val="accent6">
                    <a:lumMod val="75000"/>
                  </a:schemeClr>
                </a:solidFill>
              </a:rPr>
              <a:t>AuréHAL</a:t>
            </a:r>
            <a:r>
              <a:rPr lang="fr-FR" dirty="0">
                <a:solidFill>
                  <a:schemeClr val="accent6">
                    <a:lumMod val="75000"/>
                  </a:schemeClr>
                </a:solidFill>
              </a:rPr>
              <a:t> structures, je trouve la ou les fiches structures correspondantes. Il y en aura plusieurs quand l’établissement de tutelle de la structure a lui-même eu une vie mouvementée.</a:t>
            </a:r>
          </a:p>
        </p:txBody>
      </p:sp>
    </p:spTree>
    <p:extLst>
      <p:ext uri="{BB962C8B-B14F-4D97-AF65-F5344CB8AC3E}">
        <p14:creationId xmlns:p14="http://schemas.microsoft.com/office/powerpoint/2010/main" val="20492594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9779CCAE-56B2-845C-6949-E70ACAB700E5}"/>
              </a:ext>
            </a:extLst>
          </p:cNvPr>
          <p:cNvSpPr>
            <a:spLocks noGrp="1"/>
          </p:cNvSpPr>
          <p:nvPr>
            <p:ph type="sldNum" sz="quarter" idx="12"/>
          </p:nvPr>
        </p:nvSpPr>
        <p:spPr/>
        <p:txBody>
          <a:bodyPr/>
          <a:lstStyle/>
          <a:p>
            <a:fld id="{4FDDB0EE-562A-402E-B0CB-D9B0904D3576}" type="slidenum">
              <a:rPr lang="fr-FR" smtClean="0"/>
              <a:t>23</a:t>
            </a:fld>
            <a:endParaRPr lang="fr-FR"/>
          </a:p>
        </p:txBody>
      </p:sp>
      <p:pic>
        <p:nvPicPr>
          <p:cNvPr id="6" name="Image 5">
            <a:extLst>
              <a:ext uri="{FF2B5EF4-FFF2-40B4-BE49-F238E27FC236}">
                <a16:creationId xmlns:a16="http://schemas.microsoft.com/office/drawing/2014/main" id="{DE0488CB-B831-10D5-804F-27D36C2B9CBA}"/>
              </a:ext>
            </a:extLst>
          </p:cNvPr>
          <p:cNvPicPr>
            <a:picLocks noChangeAspect="1"/>
          </p:cNvPicPr>
          <p:nvPr/>
        </p:nvPicPr>
        <p:blipFill>
          <a:blip r:embed="rId3"/>
          <a:stretch>
            <a:fillRect/>
          </a:stretch>
        </p:blipFill>
        <p:spPr>
          <a:xfrm>
            <a:off x="0" y="581925"/>
            <a:ext cx="9144000" cy="5694149"/>
          </a:xfrm>
          <a:prstGeom prst="rect">
            <a:avLst/>
          </a:prstGeom>
        </p:spPr>
      </p:pic>
    </p:spTree>
    <p:extLst>
      <p:ext uri="{BB962C8B-B14F-4D97-AF65-F5344CB8AC3E}">
        <p14:creationId xmlns:p14="http://schemas.microsoft.com/office/powerpoint/2010/main" val="34916939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9779CCAE-56B2-845C-6949-E70ACAB700E5}"/>
              </a:ext>
            </a:extLst>
          </p:cNvPr>
          <p:cNvSpPr>
            <a:spLocks noGrp="1"/>
          </p:cNvSpPr>
          <p:nvPr>
            <p:ph type="sldNum" sz="quarter" idx="12"/>
          </p:nvPr>
        </p:nvSpPr>
        <p:spPr/>
        <p:txBody>
          <a:bodyPr/>
          <a:lstStyle/>
          <a:p>
            <a:fld id="{4FDDB0EE-562A-402E-B0CB-D9B0904D3576}" type="slidenum">
              <a:rPr lang="fr-FR" smtClean="0"/>
              <a:t>24</a:t>
            </a:fld>
            <a:endParaRPr lang="fr-FR"/>
          </a:p>
        </p:txBody>
      </p:sp>
      <p:pic>
        <p:nvPicPr>
          <p:cNvPr id="6" name="Image 5">
            <a:extLst>
              <a:ext uri="{FF2B5EF4-FFF2-40B4-BE49-F238E27FC236}">
                <a16:creationId xmlns:a16="http://schemas.microsoft.com/office/drawing/2014/main" id="{DE0488CB-B831-10D5-804F-27D36C2B9CBA}"/>
              </a:ext>
            </a:extLst>
          </p:cNvPr>
          <p:cNvPicPr>
            <a:picLocks noChangeAspect="1"/>
          </p:cNvPicPr>
          <p:nvPr/>
        </p:nvPicPr>
        <p:blipFill>
          <a:blip r:embed="rId3"/>
          <a:stretch>
            <a:fillRect/>
          </a:stretch>
        </p:blipFill>
        <p:spPr>
          <a:xfrm>
            <a:off x="0" y="581925"/>
            <a:ext cx="9144000" cy="5694149"/>
          </a:xfrm>
          <a:prstGeom prst="rect">
            <a:avLst/>
          </a:prstGeom>
        </p:spPr>
      </p:pic>
      <mc:AlternateContent xmlns:mc="http://schemas.openxmlformats.org/markup-compatibility/2006" xmlns:p14="http://schemas.microsoft.com/office/powerpoint/2010/main">
        <mc:Choice Requires="p14">
          <p:contentPart p14:bwMode="auto" r:id="rId4">
            <p14:nvContentPartPr>
              <p14:cNvPr id="3" name="Encre 2">
                <a:extLst>
                  <a:ext uri="{FF2B5EF4-FFF2-40B4-BE49-F238E27FC236}">
                    <a16:creationId xmlns:a16="http://schemas.microsoft.com/office/drawing/2014/main" id="{8DF38FB9-DB44-16A8-9197-3D7A27A64150}"/>
                  </a:ext>
                </a:extLst>
              </p14:cNvPr>
              <p14:cNvContentPartPr/>
              <p14:nvPr/>
            </p14:nvContentPartPr>
            <p14:xfrm>
              <a:off x="804891" y="497211"/>
              <a:ext cx="165240" cy="255600"/>
            </p14:xfrm>
          </p:contentPart>
        </mc:Choice>
        <mc:Fallback xmlns="">
          <p:pic>
            <p:nvPicPr>
              <p:cNvPr id="3" name="Encre 2">
                <a:extLst>
                  <a:ext uri="{FF2B5EF4-FFF2-40B4-BE49-F238E27FC236}">
                    <a16:creationId xmlns:a16="http://schemas.microsoft.com/office/drawing/2014/main" id="{8DF38FB9-DB44-16A8-9197-3D7A27A64150}"/>
                  </a:ext>
                </a:extLst>
              </p:cNvPr>
              <p:cNvPicPr/>
              <p:nvPr/>
            </p:nvPicPr>
            <p:blipFill>
              <a:blip r:embed="rId5"/>
              <a:stretch>
                <a:fillRect/>
              </a:stretch>
            </p:blipFill>
            <p:spPr>
              <a:xfrm>
                <a:off x="751251" y="389211"/>
                <a:ext cx="272880" cy="4712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Encre 3">
                <a:extLst>
                  <a:ext uri="{FF2B5EF4-FFF2-40B4-BE49-F238E27FC236}">
                    <a16:creationId xmlns:a16="http://schemas.microsoft.com/office/drawing/2014/main" id="{076FA3AF-E7F5-7003-1329-6AC052DE22E9}"/>
                  </a:ext>
                </a:extLst>
              </p14:cNvPr>
              <p14:cNvContentPartPr/>
              <p14:nvPr/>
            </p14:nvContentPartPr>
            <p14:xfrm>
              <a:off x="2971371" y="1467411"/>
              <a:ext cx="378720" cy="122760"/>
            </p14:xfrm>
          </p:contentPart>
        </mc:Choice>
        <mc:Fallback xmlns="">
          <p:pic>
            <p:nvPicPr>
              <p:cNvPr id="4" name="Encre 3">
                <a:extLst>
                  <a:ext uri="{FF2B5EF4-FFF2-40B4-BE49-F238E27FC236}">
                    <a16:creationId xmlns:a16="http://schemas.microsoft.com/office/drawing/2014/main" id="{076FA3AF-E7F5-7003-1329-6AC052DE22E9}"/>
                  </a:ext>
                </a:extLst>
              </p:cNvPr>
              <p:cNvPicPr/>
              <p:nvPr/>
            </p:nvPicPr>
            <p:blipFill>
              <a:blip r:embed="rId7"/>
              <a:stretch>
                <a:fillRect/>
              </a:stretch>
            </p:blipFill>
            <p:spPr>
              <a:xfrm>
                <a:off x="2917371" y="1359411"/>
                <a:ext cx="486360" cy="3384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Encre 4">
                <a:extLst>
                  <a:ext uri="{FF2B5EF4-FFF2-40B4-BE49-F238E27FC236}">
                    <a16:creationId xmlns:a16="http://schemas.microsoft.com/office/drawing/2014/main" id="{4CD799A5-003D-A814-A924-767808DA0C0E}"/>
                  </a:ext>
                </a:extLst>
              </p14:cNvPr>
              <p14:cNvContentPartPr/>
              <p14:nvPr/>
            </p14:nvContentPartPr>
            <p14:xfrm>
              <a:off x="3383571" y="2765931"/>
              <a:ext cx="79920" cy="298800"/>
            </p14:xfrm>
          </p:contentPart>
        </mc:Choice>
        <mc:Fallback xmlns="">
          <p:pic>
            <p:nvPicPr>
              <p:cNvPr id="5" name="Encre 4">
                <a:extLst>
                  <a:ext uri="{FF2B5EF4-FFF2-40B4-BE49-F238E27FC236}">
                    <a16:creationId xmlns:a16="http://schemas.microsoft.com/office/drawing/2014/main" id="{4CD799A5-003D-A814-A924-767808DA0C0E}"/>
                  </a:ext>
                </a:extLst>
              </p:cNvPr>
              <p:cNvPicPr/>
              <p:nvPr/>
            </p:nvPicPr>
            <p:blipFill>
              <a:blip r:embed="rId9"/>
              <a:stretch>
                <a:fillRect/>
              </a:stretch>
            </p:blipFill>
            <p:spPr>
              <a:xfrm>
                <a:off x="3329571" y="2657931"/>
                <a:ext cx="187560" cy="5144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Encre 6">
                <a:extLst>
                  <a:ext uri="{FF2B5EF4-FFF2-40B4-BE49-F238E27FC236}">
                    <a16:creationId xmlns:a16="http://schemas.microsoft.com/office/drawing/2014/main" id="{3A92C6D0-B84D-6617-CFDB-487A8C148077}"/>
                  </a:ext>
                </a:extLst>
              </p14:cNvPr>
              <p14:cNvContentPartPr/>
              <p14:nvPr/>
            </p14:nvContentPartPr>
            <p14:xfrm>
              <a:off x="1969851" y="4016211"/>
              <a:ext cx="456840" cy="44640"/>
            </p14:xfrm>
          </p:contentPart>
        </mc:Choice>
        <mc:Fallback xmlns="">
          <p:pic>
            <p:nvPicPr>
              <p:cNvPr id="7" name="Encre 6">
                <a:extLst>
                  <a:ext uri="{FF2B5EF4-FFF2-40B4-BE49-F238E27FC236}">
                    <a16:creationId xmlns:a16="http://schemas.microsoft.com/office/drawing/2014/main" id="{3A92C6D0-B84D-6617-CFDB-487A8C148077}"/>
                  </a:ext>
                </a:extLst>
              </p:cNvPr>
              <p:cNvPicPr/>
              <p:nvPr/>
            </p:nvPicPr>
            <p:blipFill>
              <a:blip r:embed="rId11"/>
              <a:stretch>
                <a:fillRect/>
              </a:stretch>
            </p:blipFill>
            <p:spPr>
              <a:xfrm>
                <a:off x="1916211" y="3908571"/>
                <a:ext cx="564480" cy="260280"/>
              </a:xfrm>
              <a:prstGeom prst="rect">
                <a:avLst/>
              </a:prstGeom>
            </p:spPr>
          </p:pic>
        </mc:Fallback>
      </mc:AlternateContent>
    </p:spTree>
    <p:extLst>
      <p:ext uri="{BB962C8B-B14F-4D97-AF65-F5344CB8AC3E}">
        <p14:creationId xmlns:p14="http://schemas.microsoft.com/office/powerpoint/2010/main" val="34387803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defRPr/>
            </a:pPr>
            <a:r>
              <a:rPr lang="fr-FR" dirty="0">
                <a:solidFill>
                  <a:schemeClr val="accent4">
                    <a:lumMod val="75000"/>
                  </a:schemeClr>
                </a:solidFill>
              </a:rPr>
              <a:t>PARTIE 3. consignes de catalogage pas à pas</a:t>
            </a:r>
          </a:p>
        </p:txBody>
      </p:sp>
      <p:sp>
        <p:nvSpPr>
          <p:cNvPr id="3" name="Espace réservé du numéro de diapositive 2">
            <a:extLst>
              <a:ext uri="{FF2B5EF4-FFF2-40B4-BE49-F238E27FC236}">
                <a16:creationId xmlns:a16="http://schemas.microsoft.com/office/drawing/2014/main" id="{F18DAFDD-1C41-8654-4014-05C0D3CEF103}"/>
              </a:ext>
            </a:extLst>
          </p:cNvPr>
          <p:cNvSpPr>
            <a:spLocks noGrp="1"/>
          </p:cNvSpPr>
          <p:nvPr>
            <p:ph type="sldNum" sz="quarter" idx="12"/>
          </p:nvPr>
        </p:nvSpPr>
        <p:spPr/>
        <p:txBody>
          <a:bodyPr/>
          <a:lstStyle/>
          <a:p>
            <a:fld id="{4FDDB0EE-562A-402E-B0CB-D9B0904D3576}" type="slidenum">
              <a:rPr lang="fr-FR" smtClean="0"/>
              <a:t>25</a:t>
            </a:fld>
            <a:endParaRPr lang="fr-FR"/>
          </a:p>
        </p:txBody>
      </p:sp>
    </p:spTree>
    <p:extLst>
      <p:ext uri="{BB962C8B-B14F-4D97-AF65-F5344CB8AC3E}">
        <p14:creationId xmlns:p14="http://schemas.microsoft.com/office/powerpoint/2010/main" val="7776920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FD37DD2-6221-B2BC-C6D1-54B776C81E29}"/>
              </a:ext>
            </a:extLst>
          </p:cNvPr>
          <p:cNvSpPr>
            <a:spLocks noGrp="1"/>
          </p:cNvSpPr>
          <p:nvPr>
            <p:ph type="title"/>
          </p:nvPr>
        </p:nvSpPr>
        <p:spPr/>
        <p:txBody>
          <a:bodyPr>
            <a:normAutofit fontScale="90000"/>
          </a:bodyPr>
          <a:lstStyle/>
          <a:p>
            <a:r>
              <a:rPr lang="fr-FR" dirty="0">
                <a:solidFill>
                  <a:schemeClr val="accent6"/>
                </a:solidFill>
              </a:rPr>
              <a:t>PARTIE 3.1. Contenu d’une notice d’autorité structure pas à pas</a:t>
            </a:r>
          </a:p>
        </p:txBody>
      </p:sp>
      <p:sp>
        <p:nvSpPr>
          <p:cNvPr id="3" name="Espace réservé du texte 2">
            <a:extLst>
              <a:ext uri="{FF2B5EF4-FFF2-40B4-BE49-F238E27FC236}">
                <a16:creationId xmlns:a16="http://schemas.microsoft.com/office/drawing/2014/main" id="{15CC8008-D01E-C349-768F-EB69E8F816E7}"/>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D9EE008E-AA5D-1382-94B5-057107C00CD3}"/>
              </a:ext>
            </a:extLst>
          </p:cNvPr>
          <p:cNvSpPr>
            <a:spLocks noGrp="1"/>
          </p:cNvSpPr>
          <p:nvPr>
            <p:ph type="sldNum" sz="quarter" idx="12"/>
          </p:nvPr>
        </p:nvSpPr>
        <p:spPr/>
        <p:txBody>
          <a:bodyPr/>
          <a:lstStyle/>
          <a:p>
            <a:fld id="{4FDDB0EE-562A-402E-B0CB-D9B0904D3576}" type="slidenum">
              <a:rPr lang="fr-FR" smtClean="0"/>
              <a:t>26</a:t>
            </a:fld>
            <a:endParaRPr lang="fr-FR"/>
          </a:p>
        </p:txBody>
      </p:sp>
    </p:spTree>
    <p:extLst>
      <p:ext uri="{BB962C8B-B14F-4D97-AF65-F5344CB8AC3E}">
        <p14:creationId xmlns:p14="http://schemas.microsoft.com/office/powerpoint/2010/main" val="38567059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B75EC80-3197-1B97-2744-0053072EF089}"/>
              </a:ext>
            </a:extLst>
          </p:cNvPr>
          <p:cNvSpPr>
            <a:spLocks noGrp="1"/>
          </p:cNvSpPr>
          <p:nvPr>
            <p:ph type="title"/>
          </p:nvPr>
        </p:nvSpPr>
        <p:spPr/>
        <p:txBody>
          <a:bodyPr/>
          <a:lstStyle/>
          <a:p>
            <a:r>
              <a:rPr lang="fr-FR" dirty="0"/>
              <a:t>Zone A008</a:t>
            </a:r>
          </a:p>
        </p:txBody>
      </p:sp>
      <p:sp>
        <p:nvSpPr>
          <p:cNvPr id="3" name="Espace réservé du contenu 2">
            <a:extLst>
              <a:ext uri="{FF2B5EF4-FFF2-40B4-BE49-F238E27FC236}">
                <a16:creationId xmlns:a16="http://schemas.microsoft.com/office/drawing/2014/main" id="{866A89C2-1BA2-3831-56C8-E1CE04B64A09}"/>
              </a:ext>
            </a:extLst>
          </p:cNvPr>
          <p:cNvSpPr>
            <a:spLocks noGrp="1"/>
          </p:cNvSpPr>
          <p:nvPr>
            <p:ph idx="1"/>
          </p:nvPr>
        </p:nvSpPr>
        <p:spPr>
          <a:xfrm>
            <a:off x="457200" y="1600201"/>
            <a:ext cx="8229600" cy="4061048"/>
          </a:xfrm>
        </p:spPr>
        <p:txBody>
          <a:bodyPr>
            <a:normAutofit/>
          </a:bodyPr>
          <a:lstStyle/>
          <a:p>
            <a:r>
              <a:rPr lang="fr-FR" dirty="0">
                <a:hlinkClick r:id="rId3"/>
              </a:rPr>
              <a:t>GM Zone A008 type de document et statut de la notice</a:t>
            </a:r>
            <a:endParaRPr lang="fr-FR" dirty="0"/>
          </a:p>
          <a:p>
            <a:r>
              <a:rPr lang="fr-FR" dirty="0"/>
              <a:t>Sera toujours Tb5</a:t>
            </a:r>
          </a:p>
          <a:p>
            <a:r>
              <a:rPr lang="fr-FR" dirty="0"/>
              <a:t>Pourquoi 5 ? Au nom du principe de catalogage partagé.</a:t>
            </a:r>
          </a:p>
          <a:p>
            <a:r>
              <a:rPr lang="fr-FR" dirty="0"/>
              <a:t>Mais le catalogage partagé n’implique pas que n’importe qui fasse n’importe quoi.</a:t>
            </a:r>
          </a:p>
          <a:p>
            <a:pPr marL="0" indent="0">
              <a:buNone/>
            </a:pPr>
            <a:endParaRPr lang="fr-FR" dirty="0"/>
          </a:p>
        </p:txBody>
      </p:sp>
      <p:sp>
        <p:nvSpPr>
          <p:cNvPr id="4" name="ZoneTexte 3">
            <a:extLst>
              <a:ext uri="{FF2B5EF4-FFF2-40B4-BE49-F238E27FC236}">
                <a16:creationId xmlns:a16="http://schemas.microsoft.com/office/drawing/2014/main" id="{CC078DD0-85D8-ECE8-500E-77FB1514A642}"/>
              </a:ext>
            </a:extLst>
          </p:cNvPr>
          <p:cNvSpPr txBox="1"/>
          <p:nvPr/>
        </p:nvSpPr>
        <p:spPr>
          <a:xfrm>
            <a:off x="287524" y="6192584"/>
            <a:ext cx="8568952" cy="923330"/>
          </a:xfrm>
          <a:prstGeom prst="rect">
            <a:avLst/>
          </a:prstGeom>
          <a:noFill/>
        </p:spPr>
        <p:txBody>
          <a:bodyPr wrap="square" rtlCol="0">
            <a:spAutoFit/>
          </a:bodyPr>
          <a:lstStyle/>
          <a:p>
            <a:r>
              <a:rPr lang="fr-FR" sz="1800" i="1" dirty="0"/>
              <a:t>NB : Cette zone est à utiliser pour les structures, de la même manière que pour toutes les notices de collectivités.</a:t>
            </a:r>
          </a:p>
          <a:p>
            <a:endParaRPr lang="fr-FR" dirty="0"/>
          </a:p>
        </p:txBody>
      </p:sp>
      <p:sp>
        <p:nvSpPr>
          <p:cNvPr id="5" name="Espace réservé du numéro de diapositive 4">
            <a:extLst>
              <a:ext uri="{FF2B5EF4-FFF2-40B4-BE49-F238E27FC236}">
                <a16:creationId xmlns:a16="http://schemas.microsoft.com/office/drawing/2014/main" id="{8F212703-1B7D-BC90-0102-8530B8F4D524}"/>
              </a:ext>
            </a:extLst>
          </p:cNvPr>
          <p:cNvSpPr>
            <a:spLocks noGrp="1"/>
          </p:cNvSpPr>
          <p:nvPr>
            <p:ph type="sldNum" sz="quarter" idx="12"/>
          </p:nvPr>
        </p:nvSpPr>
        <p:spPr/>
        <p:txBody>
          <a:bodyPr/>
          <a:lstStyle/>
          <a:p>
            <a:fld id="{4FDDB0EE-562A-402E-B0CB-D9B0904D3576}" type="slidenum">
              <a:rPr lang="fr-FR" smtClean="0"/>
              <a:t>27</a:t>
            </a:fld>
            <a:endParaRPr lang="fr-FR"/>
          </a:p>
        </p:txBody>
      </p:sp>
    </p:spTree>
    <p:extLst>
      <p:ext uri="{BB962C8B-B14F-4D97-AF65-F5344CB8AC3E}">
        <p14:creationId xmlns:p14="http://schemas.microsoft.com/office/powerpoint/2010/main" val="10487135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5014539-C488-14D0-4402-6A0E198FC489}"/>
              </a:ext>
            </a:extLst>
          </p:cNvPr>
          <p:cNvSpPr>
            <a:spLocks noGrp="1"/>
          </p:cNvSpPr>
          <p:nvPr>
            <p:ph type="title"/>
          </p:nvPr>
        </p:nvSpPr>
        <p:spPr/>
        <p:txBody>
          <a:bodyPr>
            <a:normAutofit fontScale="90000"/>
          </a:bodyPr>
          <a:lstStyle/>
          <a:p>
            <a:r>
              <a:rPr lang="fr-FR" dirty="0"/>
              <a:t>Zones d’identifiants non spécifiques aux structures A010 / A033 / A035</a:t>
            </a:r>
          </a:p>
        </p:txBody>
      </p:sp>
      <p:sp>
        <p:nvSpPr>
          <p:cNvPr id="3" name="Espace réservé du contenu 2">
            <a:extLst>
              <a:ext uri="{FF2B5EF4-FFF2-40B4-BE49-F238E27FC236}">
                <a16:creationId xmlns:a16="http://schemas.microsoft.com/office/drawing/2014/main" id="{2E56A7E1-2AF8-567F-CAF8-E722F66BD41A}"/>
              </a:ext>
            </a:extLst>
          </p:cNvPr>
          <p:cNvSpPr>
            <a:spLocks noGrp="1"/>
          </p:cNvSpPr>
          <p:nvPr>
            <p:ph idx="1"/>
          </p:nvPr>
        </p:nvSpPr>
        <p:spPr>
          <a:xfrm>
            <a:off x="457200" y="1772816"/>
            <a:ext cx="8229600" cy="4948659"/>
          </a:xfrm>
        </p:spPr>
        <p:txBody>
          <a:bodyPr>
            <a:normAutofit fontScale="70000" lnSpcReduction="20000"/>
          </a:bodyPr>
          <a:lstStyle/>
          <a:p>
            <a:pPr marL="0" indent="0">
              <a:buNone/>
            </a:pPr>
            <a:r>
              <a:rPr lang="fr-FR" dirty="0"/>
              <a:t>Zones importantes pour décloisonner les données IdRef et permettre l’interopérabilité internationale et nationale.</a:t>
            </a:r>
          </a:p>
          <a:p>
            <a:r>
              <a:rPr lang="fr-FR" dirty="0">
                <a:hlinkClick r:id="rId3"/>
              </a:rPr>
              <a:t>GM A010 ISNI - International Standard Name Identifier</a:t>
            </a:r>
            <a:endParaRPr lang="fr-FR" dirty="0"/>
          </a:p>
          <a:p>
            <a:pPr marL="0" indent="0">
              <a:buNone/>
            </a:pPr>
            <a:r>
              <a:rPr lang="fr-FR" dirty="0"/>
              <a:t>ISNI concerne aussi les collectivités. </a:t>
            </a:r>
          </a:p>
          <a:p>
            <a:pPr marL="0" indent="0">
              <a:buNone/>
            </a:pPr>
            <a:endParaRPr lang="fr-FR" dirty="0"/>
          </a:p>
          <a:p>
            <a:r>
              <a:rPr lang="fr-FR" dirty="0">
                <a:hlinkClick r:id="rId4"/>
              </a:rPr>
              <a:t>GM A033 Identifiant pérenne de la notice dans un autre système</a:t>
            </a:r>
            <a:endParaRPr lang="fr-FR" dirty="0"/>
          </a:p>
          <a:p>
            <a:pPr marL="0" indent="0">
              <a:buNone/>
            </a:pPr>
            <a:r>
              <a:rPr lang="fr-FR" dirty="0"/>
              <a:t>L’</a:t>
            </a:r>
            <a:r>
              <a:rPr lang="fr-FR" dirty="0" err="1"/>
              <a:t>Abes</a:t>
            </a:r>
            <a:r>
              <a:rPr lang="fr-FR" dirty="0"/>
              <a:t> a choisi de réserver la zone A033 à l’ARK BnF. </a:t>
            </a:r>
          </a:p>
          <a:p>
            <a:pPr marL="0" indent="0">
              <a:buNone/>
            </a:pPr>
            <a:endParaRPr lang="fr-FR" dirty="0"/>
          </a:p>
          <a:p>
            <a:r>
              <a:rPr lang="fr-FR" dirty="0">
                <a:hlinkClick r:id="rId5"/>
              </a:rPr>
              <a:t>GM A035 Numéro identifiant de la notice dans un autre fichier</a:t>
            </a:r>
            <a:endParaRPr lang="fr-FR" dirty="0"/>
          </a:p>
          <a:p>
            <a:pPr marL="0" indent="0">
              <a:buNone/>
            </a:pPr>
            <a:r>
              <a:rPr lang="fr-FR" dirty="0"/>
              <a:t>L’</a:t>
            </a:r>
            <a:r>
              <a:rPr lang="fr-FR" dirty="0" err="1"/>
              <a:t>Abes</a:t>
            </a:r>
            <a:r>
              <a:rPr lang="fr-FR" dirty="0"/>
              <a:t> utilise cette zone pour des alignements d’identifiants.</a:t>
            </a:r>
          </a:p>
          <a:p>
            <a:pPr marL="0" indent="0">
              <a:buNone/>
            </a:pPr>
            <a:r>
              <a:rPr lang="fr-FR" dirty="0"/>
              <a:t>Les référentiels suivants ne sont pas propres aux structures de l’ESR mais peuvent contenir des structures de l’ESR de l’ESR :</a:t>
            </a:r>
          </a:p>
          <a:p>
            <a:pPr lvl="1"/>
            <a:r>
              <a:rPr lang="fr-FR" dirty="0"/>
              <a:t>VIAF</a:t>
            </a:r>
          </a:p>
          <a:p>
            <a:pPr lvl="1"/>
            <a:r>
              <a:rPr lang="fr-FR" dirty="0"/>
              <a:t>Wikidata</a:t>
            </a:r>
          </a:p>
          <a:p>
            <a:pPr marL="0" indent="0">
              <a:buNone/>
            </a:pPr>
            <a:endParaRPr lang="fr-FR" dirty="0"/>
          </a:p>
          <a:p>
            <a:endParaRPr lang="fr-FR" dirty="0"/>
          </a:p>
        </p:txBody>
      </p:sp>
      <p:sp>
        <p:nvSpPr>
          <p:cNvPr id="5" name="Espace réservé du numéro de diapositive 4">
            <a:extLst>
              <a:ext uri="{FF2B5EF4-FFF2-40B4-BE49-F238E27FC236}">
                <a16:creationId xmlns:a16="http://schemas.microsoft.com/office/drawing/2014/main" id="{890CB567-2C83-D3FE-8FF7-DA7845B4B4AF}"/>
              </a:ext>
            </a:extLst>
          </p:cNvPr>
          <p:cNvSpPr>
            <a:spLocks noGrp="1"/>
          </p:cNvSpPr>
          <p:nvPr>
            <p:ph type="sldNum" sz="quarter" idx="12"/>
          </p:nvPr>
        </p:nvSpPr>
        <p:spPr/>
        <p:txBody>
          <a:bodyPr/>
          <a:lstStyle/>
          <a:p>
            <a:fld id="{4FDDB0EE-562A-402E-B0CB-D9B0904D3576}" type="slidenum">
              <a:rPr lang="fr-FR" smtClean="0"/>
              <a:t>28</a:t>
            </a:fld>
            <a:endParaRPr lang="fr-FR"/>
          </a:p>
        </p:txBody>
      </p:sp>
    </p:spTree>
    <p:extLst>
      <p:ext uri="{BB962C8B-B14F-4D97-AF65-F5344CB8AC3E}">
        <p14:creationId xmlns:p14="http://schemas.microsoft.com/office/powerpoint/2010/main" val="34218489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895EF91-D97E-9BE5-071A-9429999A9495}"/>
              </a:ext>
            </a:extLst>
          </p:cNvPr>
          <p:cNvSpPr>
            <a:spLocks noGrp="1"/>
          </p:cNvSpPr>
          <p:nvPr>
            <p:ph type="title"/>
          </p:nvPr>
        </p:nvSpPr>
        <p:spPr>
          <a:xfrm>
            <a:off x="492696" y="121195"/>
            <a:ext cx="8229600" cy="1143000"/>
          </a:xfrm>
        </p:spPr>
        <p:txBody>
          <a:bodyPr>
            <a:normAutofit fontScale="90000"/>
          </a:bodyPr>
          <a:lstStyle/>
          <a:p>
            <a:r>
              <a:rPr lang="fr-FR" dirty="0"/>
              <a:t>Référentiels spécifiques aux structures à saisir en A035</a:t>
            </a:r>
          </a:p>
        </p:txBody>
      </p:sp>
      <p:sp>
        <p:nvSpPr>
          <p:cNvPr id="3" name="Espace réservé du contenu 2">
            <a:extLst>
              <a:ext uri="{FF2B5EF4-FFF2-40B4-BE49-F238E27FC236}">
                <a16:creationId xmlns:a16="http://schemas.microsoft.com/office/drawing/2014/main" id="{0FE47D1E-F35F-8076-8BCF-66E515EB8645}"/>
              </a:ext>
            </a:extLst>
          </p:cNvPr>
          <p:cNvSpPr>
            <a:spLocks noGrp="1"/>
          </p:cNvSpPr>
          <p:nvPr>
            <p:ph idx="1"/>
          </p:nvPr>
        </p:nvSpPr>
        <p:spPr>
          <a:xfrm>
            <a:off x="492696" y="1280887"/>
            <a:ext cx="8229600" cy="2764904"/>
          </a:xfrm>
        </p:spPr>
        <p:txBody>
          <a:bodyPr>
            <a:noAutofit/>
          </a:bodyPr>
          <a:lstStyle/>
          <a:p>
            <a:r>
              <a:rPr lang="fr-FR" sz="2400" dirty="0"/>
              <a:t>Les référentiels suivants sont propres aux laboratoires / structures / organismes  et sont à saisir : </a:t>
            </a:r>
            <a:r>
              <a:rPr lang="fr-FR" sz="2000" dirty="0"/>
              <a:t>RNSR / HAL / ROR</a:t>
            </a:r>
          </a:p>
          <a:p>
            <a:r>
              <a:rPr lang="fr-FR" sz="2400" dirty="0"/>
              <a:t>Attention : le rapport n’est pas toujours 1/1.</a:t>
            </a:r>
          </a:p>
          <a:p>
            <a:pPr lvl="1"/>
            <a:r>
              <a:rPr lang="fr-FR" sz="2000" dirty="0"/>
              <a:t>A priori une structure de l’ESR ne peut avoir qu’un seul RNSR.</a:t>
            </a:r>
          </a:p>
          <a:p>
            <a:pPr lvl="1"/>
            <a:r>
              <a:rPr lang="fr-FR" sz="2000" dirty="0"/>
              <a:t>Un organisme de l’ESR ne peut avoir qu’un seul ROR.</a:t>
            </a:r>
          </a:p>
          <a:p>
            <a:pPr lvl="1"/>
            <a:r>
              <a:rPr lang="fr-FR" sz="2000" dirty="0"/>
              <a:t>Mais il peut avoir n numéros HAL. Dans ce cas, le catalogueur crée autant de zones A035 distinctes que nécessaire. </a:t>
            </a:r>
          </a:p>
        </p:txBody>
      </p:sp>
      <p:sp>
        <p:nvSpPr>
          <p:cNvPr id="4" name="Espace réservé du numéro de diapositive 3">
            <a:extLst>
              <a:ext uri="{FF2B5EF4-FFF2-40B4-BE49-F238E27FC236}">
                <a16:creationId xmlns:a16="http://schemas.microsoft.com/office/drawing/2014/main" id="{62B0AA62-B09E-8E3F-AA55-46FE3B7B658F}"/>
              </a:ext>
            </a:extLst>
          </p:cNvPr>
          <p:cNvSpPr>
            <a:spLocks noGrp="1"/>
          </p:cNvSpPr>
          <p:nvPr>
            <p:ph type="sldNum" sz="quarter" idx="12"/>
          </p:nvPr>
        </p:nvSpPr>
        <p:spPr/>
        <p:txBody>
          <a:bodyPr/>
          <a:lstStyle/>
          <a:p>
            <a:fld id="{4FDDB0EE-562A-402E-B0CB-D9B0904D3576}" type="slidenum">
              <a:rPr lang="fr-FR" smtClean="0"/>
              <a:t>29</a:t>
            </a:fld>
            <a:endParaRPr lang="fr-FR"/>
          </a:p>
        </p:txBody>
      </p:sp>
      <p:pic>
        <p:nvPicPr>
          <p:cNvPr id="6" name="Image 5">
            <a:extLst>
              <a:ext uri="{FF2B5EF4-FFF2-40B4-BE49-F238E27FC236}">
                <a16:creationId xmlns:a16="http://schemas.microsoft.com/office/drawing/2014/main" id="{F52108A8-4471-AB7D-7124-A6E2ABBA0454}"/>
              </a:ext>
            </a:extLst>
          </p:cNvPr>
          <p:cNvPicPr>
            <a:picLocks noChangeAspect="1"/>
          </p:cNvPicPr>
          <p:nvPr/>
        </p:nvPicPr>
        <p:blipFill>
          <a:blip r:embed="rId3"/>
          <a:stretch>
            <a:fillRect/>
          </a:stretch>
        </p:blipFill>
        <p:spPr>
          <a:xfrm>
            <a:off x="587927" y="4707025"/>
            <a:ext cx="5838825" cy="457200"/>
          </a:xfrm>
          <a:prstGeom prst="rect">
            <a:avLst/>
          </a:prstGeom>
        </p:spPr>
      </p:pic>
      <p:sp>
        <p:nvSpPr>
          <p:cNvPr id="8" name="ZoneTexte 7">
            <a:extLst>
              <a:ext uri="{FF2B5EF4-FFF2-40B4-BE49-F238E27FC236}">
                <a16:creationId xmlns:a16="http://schemas.microsoft.com/office/drawing/2014/main" id="{95272351-BF42-6A2E-0543-943D4B1EEFF7}"/>
              </a:ext>
            </a:extLst>
          </p:cNvPr>
          <p:cNvSpPr txBox="1"/>
          <p:nvPr/>
        </p:nvSpPr>
        <p:spPr>
          <a:xfrm>
            <a:off x="462987" y="4207739"/>
            <a:ext cx="4572000" cy="369332"/>
          </a:xfrm>
          <a:prstGeom prst="rect">
            <a:avLst/>
          </a:prstGeom>
          <a:noFill/>
        </p:spPr>
        <p:txBody>
          <a:bodyPr wrap="square">
            <a:spAutoFit/>
          </a:bodyPr>
          <a:lstStyle/>
          <a:p>
            <a:r>
              <a:rPr lang="fr-FR" dirty="0">
                <a:hlinkClick r:id="rId4"/>
              </a:rPr>
              <a:t>https://www.idref.fr/261963627</a:t>
            </a:r>
            <a:r>
              <a:rPr lang="fr-FR" dirty="0"/>
              <a:t> </a:t>
            </a:r>
          </a:p>
        </p:txBody>
      </p:sp>
      <p:pic>
        <p:nvPicPr>
          <p:cNvPr id="10" name="Image 9">
            <a:extLst>
              <a:ext uri="{FF2B5EF4-FFF2-40B4-BE49-F238E27FC236}">
                <a16:creationId xmlns:a16="http://schemas.microsoft.com/office/drawing/2014/main" id="{A053DE8D-9E9C-6A45-1E9E-C8508259D9F6}"/>
              </a:ext>
            </a:extLst>
          </p:cNvPr>
          <p:cNvPicPr>
            <a:picLocks noChangeAspect="1"/>
          </p:cNvPicPr>
          <p:nvPr/>
        </p:nvPicPr>
        <p:blipFill>
          <a:blip r:embed="rId5"/>
          <a:stretch>
            <a:fillRect/>
          </a:stretch>
        </p:blipFill>
        <p:spPr>
          <a:xfrm>
            <a:off x="1753625" y="5232274"/>
            <a:ext cx="1990725" cy="1352550"/>
          </a:xfrm>
          <a:prstGeom prst="rect">
            <a:avLst/>
          </a:prstGeom>
        </p:spPr>
      </p:pic>
      <p:pic>
        <p:nvPicPr>
          <p:cNvPr id="12" name="Image 11">
            <a:extLst>
              <a:ext uri="{FF2B5EF4-FFF2-40B4-BE49-F238E27FC236}">
                <a16:creationId xmlns:a16="http://schemas.microsoft.com/office/drawing/2014/main" id="{0E180231-C6F8-D12A-2C17-3C13C76CB334}"/>
              </a:ext>
            </a:extLst>
          </p:cNvPr>
          <p:cNvPicPr>
            <a:picLocks noChangeAspect="1"/>
          </p:cNvPicPr>
          <p:nvPr/>
        </p:nvPicPr>
        <p:blipFill>
          <a:blip r:embed="rId6"/>
          <a:stretch>
            <a:fillRect/>
          </a:stretch>
        </p:blipFill>
        <p:spPr>
          <a:xfrm>
            <a:off x="4760932" y="5385082"/>
            <a:ext cx="3480048" cy="1239821"/>
          </a:xfrm>
          <a:prstGeom prst="rect">
            <a:avLst/>
          </a:prstGeom>
        </p:spPr>
      </p:pic>
      <p:sp>
        <p:nvSpPr>
          <p:cNvPr id="13" name="ZoneTexte 12">
            <a:extLst>
              <a:ext uri="{FF2B5EF4-FFF2-40B4-BE49-F238E27FC236}">
                <a16:creationId xmlns:a16="http://schemas.microsoft.com/office/drawing/2014/main" id="{F790610A-B8EC-B226-24AB-042E91A33D58}"/>
              </a:ext>
            </a:extLst>
          </p:cNvPr>
          <p:cNvSpPr txBox="1"/>
          <p:nvPr/>
        </p:nvSpPr>
        <p:spPr>
          <a:xfrm>
            <a:off x="61747" y="5836007"/>
            <a:ext cx="1691878" cy="646331"/>
          </a:xfrm>
          <a:prstGeom prst="rect">
            <a:avLst/>
          </a:prstGeom>
          <a:noFill/>
        </p:spPr>
        <p:txBody>
          <a:bodyPr wrap="square" rtlCol="0">
            <a:spAutoFit/>
          </a:bodyPr>
          <a:lstStyle/>
          <a:p>
            <a:r>
              <a:rPr lang="fr-FR" dirty="0">
                <a:solidFill>
                  <a:schemeClr val="accent6">
                    <a:lumMod val="75000"/>
                  </a:schemeClr>
                </a:solidFill>
              </a:rPr>
              <a:t>Affichage public dans IdRef</a:t>
            </a:r>
          </a:p>
        </p:txBody>
      </p:sp>
      <p:cxnSp>
        <p:nvCxnSpPr>
          <p:cNvPr id="14" name="Connecteur droit avec flèche 13">
            <a:extLst>
              <a:ext uri="{FF2B5EF4-FFF2-40B4-BE49-F238E27FC236}">
                <a16:creationId xmlns:a16="http://schemas.microsoft.com/office/drawing/2014/main" id="{4C6AECEF-F08B-3373-F473-C90953707345}"/>
              </a:ext>
            </a:extLst>
          </p:cNvPr>
          <p:cNvCxnSpPr>
            <a:cxnSpLocks/>
          </p:cNvCxnSpPr>
          <p:nvPr/>
        </p:nvCxnSpPr>
        <p:spPr>
          <a:xfrm>
            <a:off x="1353751" y="6356052"/>
            <a:ext cx="399874"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7" name="ZoneTexte 16">
            <a:extLst>
              <a:ext uri="{FF2B5EF4-FFF2-40B4-BE49-F238E27FC236}">
                <a16:creationId xmlns:a16="http://schemas.microsoft.com/office/drawing/2014/main" id="{AEAD458F-EE9E-3E06-908C-CAD718A7A368}"/>
              </a:ext>
            </a:extLst>
          </p:cNvPr>
          <p:cNvSpPr txBox="1"/>
          <p:nvPr/>
        </p:nvSpPr>
        <p:spPr>
          <a:xfrm>
            <a:off x="7489304" y="4135576"/>
            <a:ext cx="1879451" cy="923330"/>
          </a:xfrm>
          <a:prstGeom prst="rect">
            <a:avLst/>
          </a:prstGeom>
          <a:noFill/>
        </p:spPr>
        <p:txBody>
          <a:bodyPr wrap="square" rtlCol="0">
            <a:spAutoFit/>
          </a:bodyPr>
          <a:lstStyle/>
          <a:p>
            <a:r>
              <a:rPr lang="fr-FR" dirty="0">
                <a:solidFill>
                  <a:schemeClr val="accent6">
                    <a:lumMod val="75000"/>
                  </a:schemeClr>
                </a:solidFill>
              </a:rPr>
              <a:t>Saisie en format </a:t>
            </a:r>
            <a:r>
              <a:rPr lang="fr-FR" dirty="0" err="1">
                <a:solidFill>
                  <a:schemeClr val="accent6">
                    <a:lumMod val="75000"/>
                  </a:schemeClr>
                </a:solidFill>
              </a:rPr>
              <a:t>unimarc</a:t>
            </a:r>
            <a:endParaRPr lang="fr-FR" dirty="0">
              <a:solidFill>
                <a:schemeClr val="accent6">
                  <a:lumMod val="75000"/>
                </a:schemeClr>
              </a:solidFill>
            </a:endParaRPr>
          </a:p>
          <a:p>
            <a:r>
              <a:rPr lang="fr-FR" dirty="0">
                <a:solidFill>
                  <a:schemeClr val="accent6">
                    <a:lumMod val="75000"/>
                  </a:schemeClr>
                </a:solidFill>
              </a:rPr>
              <a:t>dans </a:t>
            </a:r>
            <a:r>
              <a:rPr lang="fr-FR" dirty="0" err="1">
                <a:solidFill>
                  <a:schemeClr val="accent6">
                    <a:lumMod val="75000"/>
                  </a:schemeClr>
                </a:solidFill>
              </a:rPr>
              <a:t>WinIBW</a:t>
            </a:r>
            <a:endParaRPr lang="fr-FR" dirty="0">
              <a:solidFill>
                <a:schemeClr val="accent6">
                  <a:lumMod val="75000"/>
                </a:schemeClr>
              </a:solidFill>
            </a:endParaRPr>
          </a:p>
        </p:txBody>
      </p:sp>
      <p:cxnSp>
        <p:nvCxnSpPr>
          <p:cNvPr id="18" name="Connecteur droit avec flèche 17">
            <a:extLst>
              <a:ext uri="{FF2B5EF4-FFF2-40B4-BE49-F238E27FC236}">
                <a16:creationId xmlns:a16="http://schemas.microsoft.com/office/drawing/2014/main" id="{2FB45A40-341E-4627-A7CA-171A0FF15F77}"/>
              </a:ext>
            </a:extLst>
          </p:cNvPr>
          <p:cNvCxnSpPr>
            <a:cxnSpLocks/>
          </p:cNvCxnSpPr>
          <p:nvPr/>
        </p:nvCxnSpPr>
        <p:spPr>
          <a:xfrm>
            <a:off x="8028384" y="5058906"/>
            <a:ext cx="0" cy="23324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98138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defRPr/>
            </a:pPr>
            <a:r>
              <a:rPr lang="fr-FR" sz="4000" b="1" cap="all" dirty="0">
                <a:solidFill>
                  <a:schemeClr val="accent6"/>
                </a:solidFill>
              </a:rPr>
              <a:t>plan</a:t>
            </a:r>
          </a:p>
        </p:txBody>
      </p:sp>
      <p:sp>
        <p:nvSpPr>
          <p:cNvPr id="16387" name="Espace réservé du contenu 2"/>
          <p:cNvSpPr>
            <a:spLocks noGrp="1"/>
          </p:cNvSpPr>
          <p:nvPr>
            <p:ph idx="1"/>
          </p:nvPr>
        </p:nvSpPr>
        <p:spPr>
          <a:xfrm>
            <a:off x="428624" y="1556792"/>
            <a:ext cx="8535864" cy="4310608"/>
          </a:xfrm>
        </p:spPr>
        <p:txBody>
          <a:bodyPr>
            <a:normAutofit fontScale="77500" lnSpcReduction="20000"/>
          </a:bodyPr>
          <a:lstStyle/>
          <a:p>
            <a:pPr eaLnBrk="1" fontAlgn="auto" hangingPunct="1">
              <a:spcAft>
                <a:spcPts val="0"/>
              </a:spcAft>
              <a:buFont typeface="Arial" pitchFamily="34" charset="0"/>
              <a:buChar char="•"/>
              <a:defRPr/>
            </a:pPr>
            <a:endParaRPr lang="fr-FR" dirty="0">
              <a:solidFill>
                <a:schemeClr val="bg2">
                  <a:lumMod val="25000"/>
                </a:schemeClr>
              </a:solidFill>
            </a:endParaRPr>
          </a:p>
          <a:p>
            <a:pPr eaLnBrk="1" fontAlgn="auto" hangingPunct="1">
              <a:spcAft>
                <a:spcPts val="0"/>
              </a:spcAft>
              <a:buFont typeface="Arial" pitchFamily="34" charset="0"/>
              <a:buChar char="•"/>
              <a:defRPr/>
            </a:pPr>
            <a:r>
              <a:rPr lang="fr-FR" dirty="0">
                <a:solidFill>
                  <a:schemeClr val="accent2"/>
                </a:solidFill>
              </a:rPr>
              <a:t>Partie 0 : dans le monde réel</a:t>
            </a:r>
          </a:p>
          <a:p>
            <a:pPr>
              <a:defRPr/>
            </a:pPr>
            <a:r>
              <a:rPr lang="fr-FR" dirty="0">
                <a:solidFill>
                  <a:schemeClr val="bg2">
                    <a:lumMod val="25000"/>
                  </a:schemeClr>
                </a:solidFill>
              </a:rPr>
              <a:t>Partie 1 : pourquoi apporter un soin particulier au catalogage des structures de l’ESR ? Quand ? Comment ?</a:t>
            </a:r>
          </a:p>
          <a:p>
            <a:pPr>
              <a:defRPr/>
            </a:pPr>
            <a:r>
              <a:rPr lang="fr-FR" dirty="0">
                <a:solidFill>
                  <a:schemeClr val="accent2">
                    <a:lumMod val="75000"/>
                  </a:schemeClr>
                </a:solidFill>
              </a:rPr>
              <a:t>Partie 2 : les structures de l’ESR sont des collectivités comme les autres</a:t>
            </a:r>
          </a:p>
          <a:p>
            <a:pPr>
              <a:defRPr/>
            </a:pPr>
            <a:r>
              <a:rPr lang="fr-FR" dirty="0">
                <a:solidFill>
                  <a:schemeClr val="accent4">
                    <a:lumMod val="75000"/>
                  </a:schemeClr>
                </a:solidFill>
                <a:latin typeface="+mj-lt"/>
                <a:ea typeface="+mj-ea"/>
                <a:cs typeface="+mj-cs"/>
              </a:rPr>
              <a:t>Partie 3 : consignes de catalogage pas à pas</a:t>
            </a:r>
          </a:p>
          <a:p>
            <a:pPr lvl="1">
              <a:buFont typeface="Arial" pitchFamily="34" charset="0"/>
              <a:buChar char="•"/>
              <a:defRPr/>
            </a:pPr>
            <a:r>
              <a:rPr lang="fr-FR" dirty="0">
                <a:solidFill>
                  <a:schemeClr val="accent6"/>
                </a:solidFill>
                <a:latin typeface="+mj-lt"/>
                <a:ea typeface="+mj-ea"/>
                <a:cs typeface="+mj-cs"/>
              </a:rPr>
              <a:t>Contenu d’une notice d’autorité Structure</a:t>
            </a:r>
          </a:p>
          <a:p>
            <a:pPr lvl="1">
              <a:buFont typeface="Arial" pitchFamily="34" charset="0"/>
              <a:buChar char="•"/>
              <a:defRPr/>
            </a:pPr>
            <a:r>
              <a:rPr lang="fr-FR" dirty="0">
                <a:solidFill>
                  <a:schemeClr val="accent3"/>
                </a:solidFill>
                <a:latin typeface="+mj-lt"/>
                <a:ea typeface="+mj-ea"/>
                <a:cs typeface="+mj-cs"/>
              </a:rPr>
              <a:t>Exploitation d’une notice d’autorité Structure</a:t>
            </a:r>
          </a:p>
          <a:p>
            <a:pPr lvl="2">
              <a:defRPr/>
            </a:pPr>
            <a:r>
              <a:rPr lang="fr-FR" dirty="0">
                <a:solidFill>
                  <a:schemeClr val="accent3"/>
                </a:solidFill>
                <a:latin typeface="+mj-lt"/>
                <a:ea typeface="+mj-ea"/>
                <a:cs typeface="+mj-cs"/>
              </a:rPr>
              <a:t>Par d’autres notices d’autorité</a:t>
            </a:r>
          </a:p>
          <a:p>
            <a:pPr lvl="2">
              <a:defRPr/>
            </a:pPr>
            <a:r>
              <a:rPr lang="fr-FR" dirty="0">
                <a:solidFill>
                  <a:schemeClr val="accent3"/>
                </a:solidFill>
                <a:latin typeface="+mj-lt"/>
                <a:ea typeface="+mj-ea"/>
                <a:cs typeface="+mj-cs"/>
              </a:rPr>
              <a:t>Par les notices bibliographiques</a:t>
            </a:r>
          </a:p>
          <a:p>
            <a:pPr eaLnBrk="1" fontAlgn="auto" hangingPunct="1">
              <a:spcAft>
                <a:spcPts val="0"/>
              </a:spcAft>
              <a:buFont typeface="Arial" pitchFamily="34" charset="0"/>
              <a:buChar char="•"/>
              <a:defRPr/>
            </a:pPr>
            <a:r>
              <a:rPr lang="fr-FR" dirty="0">
                <a:latin typeface="+mj-lt"/>
                <a:ea typeface="+mj-ea"/>
                <a:cs typeface="+mj-cs"/>
              </a:rPr>
              <a:t>Partie 4 : récapitulatif et conclusion.</a:t>
            </a:r>
          </a:p>
        </p:txBody>
      </p:sp>
      <p:sp>
        <p:nvSpPr>
          <p:cNvPr id="3" name="Espace réservé du numéro de diapositive 2">
            <a:extLst>
              <a:ext uri="{FF2B5EF4-FFF2-40B4-BE49-F238E27FC236}">
                <a16:creationId xmlns:a16="http://schemas.microsoft.com/office/drawing/2014/main" id="{713FA058-1C90-9FD2-57AD-78CF7561B970}"/>
              </a:ext>
            </a:extLst>
          </p:cNvPr>
          <p:cNvSpPr>
            <a:spLocks noGrp="1"/>
          </p:cNvSpPr>
          <p:nvPr>
            <p:ph type="sldNum" sz="quarter" idx="12"/>
          </p:nvPr>
        </p:nvSpPr>
        <p:spPr/>
        <p:txBody>
          <a:bodyPr/>
          <a:lstStyle/>
          <a:p>
            <a:fld id="{4FDDB0EE-562A-402E-B0CB-D9B0904D3576}" type="slidenum">
              <a:rPr lang="fr-FR" smtClean="0"/>
              <a:t>3</a:t>
            </a:fld>
            <a:endParaRPr lang="fr-FR"/>
          </a:p>
        </p:txBody>
      </p:sp>
    </p:spTree>
    <p:extLst>
      <p:ext uri="{BB962C8B-B14F-4D97-AF65-F5344CB8AC3E}">
        <p14:creationId xmlns:p14="http://schemas.microsoft.com/office/powerpoint/2010/main" val="2810240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9"/>
                                          </p:stCondLst>
                                        </p:cTn>
                                        <p:tgtEl>
                                          <p:spTgt spid="1638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9"/>
                                          </p:stCondLst>
                                        </p:cTn>
                                        <p:tgtEl>
                                          <p:spTgt spid="1638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9"/>
                                          </p:stCondLst>
                                        </p:cTn>
                                        <p:tgtEl>
                                          <p:spTgt spid="1638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9"/>
                                          </p:stCondLst>
                                        </p:cTn>
                                        <p:tgtEl>
                                          <p:spTgt spid="16387">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9"/>
                                          </p:stCondLst>
                                        </p:cTn>
                                        <p:tgtEl>
                                          <p:spTgt spid="16387">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9"/>
                                          </p:stCondLst>
                                        </p:cTn>
                                        <p:tgtEl>
                                          <p:spTgt spid="16387">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9"/>
                                          </p:stCondLst>
                                        </p:cTn>
                                        <p:tgtEl>
                                          <p:spTgt spid="16387">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9"/>
                                          </p:stCondLst>
                                        </p:cTn>
                                        <p:tgtEl>
                                          <p:spTgt spid="16387">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9"/>
                                          </p:stCondLst>
                                        </p:cTn>
                                        <p:tgtEl>
                                          <p:spTgt spid="1638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3D7DD90-4F47-B1D1-DFE9-8DB4663D074C}"/>
              </a:ext>
            </a:extLst>
          </p:cNvPr>
          <p:cNvSpPr>
            <a:spLocks noGrp="1"/>
          </p:cNvSpPr>
          <p:nvPr>
            <p:ph type="title"/>
          </p:nvPr>
        </p:nvSpPr>
        <p:spPr/>
        <p:txBody>
          <a:bodyPr>
            <a:normAutofit fontScale="90000"/>
          </a:bodyPr>
          <a:lstStyle/>
          <a:p>
            <a:r>
              <a:rPr lang="fr-FR" dirty="0"/>
              <a:t>A010 / A033 / A35</a:t>
            </a:r>
            <a:br>
              <a:rPr lang="fr-FR" dirty="0"/>
            </a:br>
            <a:r>
              <a:rPr lang="fr-FR" dirty="0"/>
              <a:t>Détails des sous-zones disponibles</a:t>
            </a:r>
          </a:p>
        </p:txBody>
      </p:sp>
      <p:sp>
        <p:nvSpPr>
          <p:cNvPr id="3" name="Espace réservé du contenu 2">
            <a:extLst>
              <a:ext uri="{FF2B5EF4-FFF2-40B4-BE49-F238E27FC236}">
                <a16:creationId xmlns:a16="http://schemas.microsoft.com/office/drawing/2014/main" id="{72BFA912-0224-51DE-843F-61593D937027}"/>
              </a:ext>
            </a:extLst>
          </p:cNvPr>
          <p:cNvSpPr>
            <a:spLocks noGrp="1"/>
          </p:cNvSpPr>
          <p:nvPr>
            <p:ph idx="1"/>
          </p:nvPr>
        </p:nvSpPr>
        <p:spPr/>
        <p:txBody>
          <a:bodyPr>
            <a:normAutofit fontScale="92500" lnSpcReduction="20000"/>
          </a:bodyPr>
          <a:lstStyle/>
          <a:p>
            <a:r>
              <a:rPr lang="fr-FR" dirty="0"/>
              <a:t>$a pour saisir l’identifiant</a:t>
            </a:r>
          </a:p>
          <a:p>
            <a:r>
              <a:rPr lang="fr-FR" dirty="0"/>
              <a:t>$2 pour le code du référentiel</a:t>
            </a:r>
          </a:p>
          <a:p>
            <a:r>
              <a:rPr lang="fr-FR" dirty="0"/>
              <a:t>$C pour indiquer la source d’information : cette sous-zone est principalement utilisée par l’ABES pour des opérations en masse d’alignement. Un catalogueur n’a a priori pas à la saisir.</a:t>
            </a:r>
          </a:p>
          <a:p>
            <a:r>
              <a:rPr lang="fr-FR" dirty="0"/>
              <a:t>$d pour indiquer la date de l’alignement : le catalogueur saisit la date du jour sous la forme AAAAMMJJ.</a:t>
            </a:r>
          </a:p>
          <a:p>
            <a:r>
              <a:rPr lang="fr-FR" dirty="0"/>
              <a:t>$z pour saisir le numéro annulé ou erroné ou tronqué.</a:t>
            </a:r>
          </a:p>
          <a:p>
            <a:endParaRPr lang="fr-FR" dirty="0"/>
          </a:p>
        </p:txBody>
      </p:sp>
      <p:sp>
        <p:nvSpPr>
          <p:cNvPr id="4" name="Espace réservé du numéro de diapositive 3">
            <a:extLst>
              <a:ext uri="{FF2B5EF4-FFF2-40B4-BE49-F238E27FC236}">
                <a16:creationId xmlns:a16="http://schemas.microsoft.com/office/drawing/2014/main" id="{FE86AC14-E370-FCF1-CDC2-7B80444A1D6D}"/>
              </a:ext>
            </a:extLst>
          </p:cNvPr>
          <p:cNvSpPr>
            <a:spLocks noGrp="1"/>
          </p:cNvSpPr>
          <p:nvPr>
            <p:ph type="sldNum" sz="quarter" idx="12"/>
          </p:nvPr>
        </p:nvSpPr>
        <p:spPr/>
        <p:txBody>
          <a:bodyPr/>
          <a:lstStyle/>
          <a:p>
            <a:fld id="{4FDDB0EE-562A-402E-B0CB-D9B0904D3576}" type="slidenum">
              <a:rPr lang="fr-FR" smtClean="0"/>
              <a:t>30</a:t>
            </a:fld>
            <a:endParaRPr lang="fr-FR"/>
          </a:p>
        </p:txBody>
      </p:sp>
    </p:spTree>
    <p:extLst>
      <p:ext uri="{BB962C8B-B14F-4D97-AF65-F5344CB8AC3E}">
        <p14:creationId xmlns:p14="http://schemas.microsoft.com/office/powerpoint/2010/main" val="26526858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BFD5EDF-AF6D-CB17-12C4-12F1B98C49A9}"/>
              </a:ext>
            </a:extLst>
          </p:cNvPr>
          <p:cNvSpPr>
            <a:spLocks noGrp="1"/>
          </p:cNvSpPr>
          <p:nvPr>
            <p:ph type="title"/>
          </p:nvPr>
        </p:nvSpPr>
        <p:spPr/>
        <p:txBody>
          <a:bodyPr>
            <a:normAutofit fontScale="90000"/>
          </a:bodyPr>
          <a:lstStyle/>
          <a:p>
            <a:r>
              <a:rPr lang="fr-FR" dirty="0"/>
              <a:t>Zones d’identifiants :</a:t>
            </a:r>
            <a:br>
              <a:rPr lang="fr-FR" dirty="0"/>
            </a:br>
            <a:r>
              <a:rPr lang="fr-FR" dirty="0"/>
              <a:t>exemples de saisie et d’affichage</a:t>
            </a:r>
          </a:p>
        </p:txBody>
      </p:sp>
      <p:sp>
        <p:nvSpPr>
          <p:cNvPr id="4" name="Espace réservé du numéro de diapositive 3">
            <a:extLst>
              <a:ext uri="{FF2B5EF4-FFF2-40B4-BE49-F238E27FC236}">
                <a16:creationId xmlns:a16="http://schemas.microsoft.com/office/drawing/2014/main" id="{A9DD7129-6E04-185C-94FA-B97F3614785E}"/>
              </a:ext>
            </a:extLst>
          </p:cNvPr>
          <p:cNvSpPr>
            <a:spLocks noGrp="1"/>
          </p:cNvSpPr>
          <p:nvPr>
            <p:ph type="sldNum" sz="quarter" idx="12"/>
          </p:nvPr>
        </p:nvSpPr>
        <p:spPr/>
        <p:txBody>
          <a:bodyPr/>
          <a:lstStyle/>
          <a:p>
            <a:fld id="{4FDDB0EE-562A-402E-B0CB-D9B0904D3576}" type="slidenum">
              <a:rPr lang="fr-FR" smtClean="0"/>
              <a:t>31</a:t>
            </a:fld>
            <a:endParaRPr lang="fr-FR"/>
          </a:p>
        </p:txBody>
      </p:sp>
      <p:sp>
        <p:nvSpPr>
          <p:cNvPr id="14" name="ZoneTexte 13">
            <a:extLst>
              <a:ext uri="{FF2B5EF4-FFF2-40B4-BE49-F238E27FC236}">
                <a16:creationId xmlns:a16="http://schemas.microsoft.com/office/drawing/2014/main" id="{F4E9C35B-29A5-C4E6-7CFD-D0A762C06D26}"/>
              </a:ext>
            </a:extLst>
          </p:cNvPr>
          <p:cNvSpPr txBox="1"/>
          <p:nvPr/>
        </p:nvSpPr>
        <p:spPr>
          <a:xfrm>
            <a:off x="251520" y="1772816"/>
            <a:ext cx="4572000" cy="369332"/>
          </a:xfrm>
          <a:prstGeom prst="rect">
            <a:avLst/>
          </a:prstGeom>
          <a:noFill/>
        </p:spPr>
        <p:txBody>
          <a:bodyPr wrap="square">
            <a:spAutoFit/>
          </a:bodyPr>
          <a:lstStyle/>
          <a:p>
            <a:r>
              <a:rPr lang="fr-FR" dirty="0">
                <a:hlinkClick r:id="rId3"/>
              </a:rPr>
              <a:t>https://www.idref.fr/184700590</a:t>
            </a:r>
            <a:r>
              <a:rPr lang="fr-FR" dirty="0"/>
              <a:t> </a:t>
            </a:r>
          </a:p>
        </p:txBody>
      </p:sp>
      <p:pic>
        <p:nvPicPr>
          <p:cNvPr id="16" name="Image 15">
            <a:extLst>
              <a:ext uri="{FF2B5EF4-FFF2-40B4-BE49-F238E27FC236}">
                <a16:creationId xmlns:a16="http://schemas.microsoft.com/office/drawing/2014/main" id="{03A2D95A-ACEE-C37E-5CBF-F0013E68262C}"/>
              </a:ext>
            </a:extLst>
          </p:cNvPr>
          <p:cNvPicPr>
            <a:picLocks noChangeAspect="1"/>
          </p:cNvPicPr>
          <p:nvPr/>
        </p:nvPicPr>
        <p:blipFill>
          <a:blip r:embed="rId4"/>
          <a:stretch>
            <a:fillRect/>
          </a:stretch>
        </p:blipFill>
        <p:spPr>
          <a:xfrm>
            <a:off x="1289745" y="2167533"/>
            <a:ext cx="6562725" cy="304800"/>
          </a:xfrm>
          <a:prstGeom prst="rect">
            <a:avLst/>
          </a:prstGeom>
        </p:spPr>
      </p:pic>
      <p:pic>
        <p:nvPicPr>
          <p:cNvPr id="18" name="Image 17">
            <a:extLst>
              <a:ext uri="{FF2B5EF4-FFF2-40B4-BE49-F238E27FC236}">
                <a16:creationId xmlns:a16="http://schemas.microsoft.com/office/drawing/2014/main" id="{6EEA2247-12C0-C472-8468-23BD9ACC5A99}"/>
              </a:ext>
            </a:extLst>
          </p:cNvPr>
          <p:cNvPicPr>
            <a:picLocks noChangeAspect="1"/>
          </p:cNvPicPr>
          <p:nvPr/>
        </p:nvPicPr>
        <p:blipFill>
          <a:blip r:embed="rId5"/>
          <a:stretch>
            <a:fillRect/>
          </a:stretch>
        </p:blipFill>
        <p:spPr>
          <a:xfrm>
            <a:off x="251520" y="2758635"/>
            <a:ext cx="4543425" cy="1524000"/>
          </a:xfrm>
          <a:prstGeom prst="rect">
            <a:avLst/>
          </a:prstGeom>
        </p:spPr>
      </p:pic>
      <p:pic>
        <p:nvPicPr>
          <p:cNvPr id="20" name="Image 19">
            <a:extLst>
              <a:ext uri="{FF2B5EF4-FFF2-40B4-BE49-F238E27FC236}">
                <a16:creationId xmlns:a16="http://schemas.microsoft.com/office/drawing/2014/main" id="{8AA68D51-1725-07C9-3A2D-ACCB4482C4F8}"/>
              </a:ext>
            </a:extLst>
          </p:cNvPr>
          <p:cNvPicPr>
            <a:picLocks noChangeAspect="1"/>
          </p:cNvPicPr>
          <p:nvPr/>
        </p:nvPicPr>
        <p:blipFill>
          <a:blip r:embed="rId6"/>
          <a:stretch>
            <a:fillRect/>
          </a:stretch>
        </p:blipFill>
        <p:spPr>
          <a:xfrm>
            <a:off x="251520" y="4378325"/>
            <a:ext cx="7600950" cy="2343150"/>
          </a:xfrm>
          <a:prstGeom prst="rect">
            <a:avLst/>
          </a:prstGeom>
        </p:spPr>
      </p:pic>
      <p:sp>
        <p:nvSpPr>
          <p:cNvPr id="21" name="ZoneTexte 20">
            <a:extLst>
              <a:ext uri="{FF2B5EF4-FFF2-40B4-BE49-F238E27FC236}">
                <a16:creationId xmlns:a16="http://schemas.microsoft.com/office/drawing/2014/main" id="{72B6A5D7-7E1C-5B37-9135-99649D4CA4F4}"/>
              </a:ext>
            </a:extLst>
          </p:cNvPr>
          <p:cNvSpPr txBox="1"/>
          <p:nvPr/>
        </p:nvSpPr>
        <p:spPr>
          <a:xfrm>
            <a:off x="5652120" y="2788404"/>
            <a:ext cx="3034680" cy="369332"/>
          </a:xfrm>
          <a:prstGeom prst="rect">
            <a:avLst/>
          </a:prstGeom>
          <a:noFill/>
        </p:spPr>
        <p:txBody>
          <a:bodyPr wrap="square" rtlCol="0">
            <a:spAutoFit/>
          </a:bodyPr>
          <a:lstStyle/>
          <a:p>
            <a:r>
              <a:rPr lang="fr-FR" dirty="0"/>
              <a:t>Affichage public dans IdRef</a:t>
            </a:r>
          </a:p>
        </p:txBody>
      </p:sp>
      <p:sp>
        <p:nvSpPr>
          <p:cNvPr id="22" name="ZoneTexte 21">
            <a:extLst>
              <a:ext uri="{FF2B5EF4-FFF2-40B4-BE49-F238E27FC236}">
                <a16:creationId xmlns:a16="http://schemas.microsoft.com/office/drawing/2014/main" id="{56AEB4C2-1154-CE5A-87C1-8A7C30637EFD}"/>
              </a:ext>
            </a:extLst>
          </p:cNvPr>
          <p:cNvSpPr txBox="1"/>
          <p:nvPr/>
        </p:nvSpPr>
        <p:spPr>
          <a:xfrm>
            <a:off x="5670386" y="3488650"/>
            <a:ext cx="3034680" cy="646331"/>
          </a:xfrm>
          <a:prstGeom prst="rect">
            <a:avLst/>
          </a:prstGeom>
          <a:noFill/>
        </p:spPr>
        <p:txBody>
          <a:bodyPr wrap="square" rtlCol="0">
            <a:spAutoFit/>
          </a:bodyPr>
          <a:lstStyle/>
          <a:p>
            <a:r>
              <a:rPr lang="fr-FR" dirty="0"/>
              <a:t>Saisie en format </a:t>
            </a:r>
            <a:r>
              <a:rPr lang="fr-FR" dirty="0" err="1"/>
              <a:t>unimarc</a:t>
            </a:r>
            <a:endParaRPr lang="fr-FR" dirty="0"/>
          </a:p>
          <a:p>
            <a:r>
              <a:rPr lang="fr-FR" dirty="0"/>
              <a:t>dans </a:t>
            </a:r>
            <a:r>
              <a:rPr lang="fr-FR" dirty="0" err="1"/>
              <a:t>WinIBW</a:t>
            </a:r>
            <a:endParaRPr lang="fr-FR" dirty="0"/>
          </a:p>
        </p:txBody>
      </p:sp>
      <p:cxnSp>
        <p:nvCxnSpPr>
          <p:cNvPr id="24" name="Connecteur droit avec flèche 23">
            <a:extLst>
              <a:ext uri="{FF2B5EF4-FFF2-40B4-BE49-F238E27FC236}">
                <a16:creationId xmlns:a16="http://schemas.microsoft.com/office/drawing/2014/main" id="{8084CF6C-3AC7-D260-91EA-3E283123C912}"/>
              </a:ext>
            </a:extLst>
          </p:cNvPr>
          <p:cNvCxnSpPr/>
          <p:nvPr/>
        </p:nvCxnSpPr>
        <p:spPr>
          <a:xfrm>
            <a:off x="7452320" y="3933056"/>
            <a:ext cx="0" cy="44526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5" name="Connecteur droit avec flèche 24">
            <a:extLst>
              <a:ext uri="{FF2B5EF4-FFF2-40B4-BE49-F238E27FC236}">
                <a16:creationId xmlns:a16="http://schemas.microsoft.com/office/drawing/2014/main" id="{23D2CA64-5888-366B-7306-7F2D4BB2D998}"/>
              </a:ext>
            </a:extLst>
          </p:cNvPr>
          <p:cNvCxnSpPr>
            <a:cxnSpLocks/>
          </p:cNvCxnSpPr>
          <p:nvPr/>
        </p:nvCxnSpPr>
        <p:spPr>
          <a:xfrm flipH="1">
            <a:off x="5292080" y="2983731"/>
            <a:ext cx="35238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07551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7A28234-569D-9459-92C1-64D13ECF2A26}"/>
              </a:ext>
            </a:extLst>
          </p:cNvPr>
          <p:cNvSpPr>
            <a:spLocks noGrp="1"/>
          </p:cNvSpPr>
          <p:nvPr>
            <p:ph type="title"/>
          </p:nvPr>
        </p:nvSpPr>
        <p:spPr/>
        <p:txBody>
          <a:bodyPr/>
          <a:lstStyle/>
          <a:p>
            <a:r>
              <a:rPr lang="fr-FR" dirty="0"/>
              <a:t>Données codées A101 et A102</a:t>
            </a:r>
          </a:p>
        </p:txBody>
      </p:sp>
      <p:sp>
        <p:nvSpPr>
          <p:cNvPr id="3" name="Espace réservé du contenu 2">
            <a:extLst>
              <a:ext uri="{FF2B5EF4-FFF2-40B4-BE49-F238E27FC236}">
                <a16:creationId xmlns:a16="http://schemas.microsoft.com/office/drawing/2014/main" id="{00C5D6B6-C4DA-08CC-EB8F-ADA538BD7A0B}"/>
              </a:ext>
            </a:extLst>
          </p:cNvPr>
          <p:cNvSpPr>
            <a:spLocks noGrp="1"/>
          </p:cNvSpPr>
          <p:nvPr>
            <p:ph idx="1"/>
          </p:nvPr>
        </p:nvSpPr>
        <p:spPr/>
        <p:txBody>
          <a:bodyPr>
            <a:normAutofit/>
          </a:bodyPr>
          <a:lstStyle/>
          <a:p>
            <a:r>
              <a:rPr lang="fr-FR" dirty="0">
                <a:hlinkClick r:id="rId2"/>
              </a:rPr>
              <a:t>GM A101 Langue de l'entité</a:t>
            </a:r>
            <a:endParaRPr lang="fr-FR" dirty="0"/>
          </a:p>
          <a:p>
            <a:pPr marL="0" indent="0">
              <a:buNone/>
            </a:pPr>
            <a:r>
              <a:rPr lang="fr-FR" dirty="0"/>
              <a:t>Prend toujours comme valeur </a:t>
            </a:r>
            <a:r>
              <a:rPr lang="fr-FR" dirty="0" err="1"/>
              <a:t>fre</a:t>
            </a:r>
            <a:endParaRPr lang="fr-FR" dirty="0"/>
          </a:p>
          <a:p>
            <a:r>
              <a:rPr lang="fr-FR" dirty="0">
                <a:hlinkClick r:id="rId3"/>
              </a:rPr>
              <a:t>GM A102  Pays associé à l'entité décrite</a:t>
            </a:r>
            <a:endParaRPr lang="fr-FR" dirty="0"/>
          </a:p>
          <a:p>
            <a:pPr marL="0" indent="0">
              <a:buNone/>
            </a:pPr>
            <a:r>
              <a:rPr lang="fr-FR" dirty="0"/>
              <a:t>Prend toujours comme valeur FR</a:t>
            </a:r>
          </a:p>
        </p:txBody>
      </p:sp>
      <p:sp>
        <p:nvSpPr>
          <p:cNvPr id="4" name="Espace réservé du numéro de diapositive 3">
            <a:extLst>
              <a:ext uri="{FF2B5EF4-FFF2-40B4-BE49-F238E27FC236}">
                <a16:creationId xmlns:a16="http://schemas.microsoft.com/office/drawing/2014/main" id="{A7A14857-3B49-CED6-A5CB-9E2047960DFF}"/>
              </a:ext>
            </a:extLst>
          </p:cNvPr>
          <p:cNvSpPr>
            <a:spLocks noGrp="1"/>
          </p:cNvSpPr>
          <p:nvPr>
            <p:ph type="sldNum" sz="quarter" idx="12"/>
          </p:nvPr>
        </p:nvSpPr>
        <p:spPr/>
        <p:txBody>
          <a:bodyPr/>
          <a:lstStyle/>
          <a:p>
            <a:fld id="{4FDDB0EE-562A-402E-B0CB-D9B0904D3576}" type="slidenum">
              <a:rPr lang="fr-FR" smtClean="0"/>
              <a:t>32</a:t>
            </a:fld>
            <a:endParaRPr lang="fr-FR"/>
          </a:p>
        </p:txBody>
      </p:sp>
    </p:spTree>
    <p:extLst>
      <p:ext uri="{BB962C8B-B14F-4D97-AF65-F5344CB8AC3E}">
        <p14:creationId xmlns:p14="http://schemas.microsoft.com/office/powerpoint/2010/main" val="34884452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2BF97C2-6301-A69D-EC68-C8DA26FD66F5}"/>
              </a:ext>
            </a:extLst>
          </p:cNvPr>
          <p:cNvSpPr>
            <a:spLocks noGrp="1"/>
          </p:cNvSpPr>
          <p:nvPr>
            <p:ph type="title"/>
          </p:nvPr>
        </p:nvSpPr>
        <p:spPr/>
        <p:txBody>
          <a:bodyPr/>
          <a:lstStyle/>
          <a:p>
            <a:r>
              <a:rPr lang="fr-FR" dirty="0"/>
              <a:t>Zone A103</a:t>
            </a:r>
          </a:p>
        </p:txBody>
      </p:sp>
      <p:sp>
        <p:nvSpPr>
          <p:cNvPr id="3" name="Espace réservé du contenu 2">
            <a:extLst>
              <a:ext uri="{FF2B5EF4-FFF2-40B4-BE49-F238E27FC236}">
                <a16:creationId xmlns:a16="http://schemas.microsoft.com/office/drawing/2014/main" id="{B5E0B77D-BDA8-0FB3-3F2F-A95CAC1719F0}"/>
              </a:ext>
            </a:extLst>
          </p:cNvPr>
          <p:cNvSpPr>
            <a:spLocks noGrp="1"/>
          </p:cNvSpPr>
          <p:nvPr>
            <p:ph idx="1"/>
          </p:nvPr>
        </p:nvSpPr>
        <p:spPr/>
        <p:txBody>
          <a:bodyPr/>
          <a:lstStyle/>
          <a:p>
            <a:r>
              <a:rPr lang="fr-FR" dirty="0">
                <a:hlinkClick r:id="rId2"/>
              </a:rPr>
              <a:t>GM Date de l’entité</a:t>
            </a:r>
            <a:endParaRPr lang="fr-FR" dirty="0"/>
          </a:p>
          <a:p>
            <a:r>
              <a:rPr lang="fr-FR" dirty="0"/>
              <a:t>Sous-zone A103$a pour saisir le début</a:t>
            </a:r>
          </a:p>
          <a:p>
            <a:r>
              <a:rPr lang="fr-FR" dirty="0"/>
              <a:t>Sous-zone A103$b pour saisir la fin</a:t>
            </a:r>
          </a:p>
          <a:p>
            <a:r>
              <a:rPr lang="fr-FR" dirty="0"/>
              <a:t>Règles de saisie à respecter</a:t>
            </a:r>
          </a:p>
          <a:p>
            <a:pPr lvl="1"/>
            <a:r>
              <a:rPr lang="fr-FR" dirty="0"/>
              <a:t>Pas de point mais des X</a:t>
            </a:r>
          </a:p>
          <a:p>
            <a:pPr marL="457200" lvl="1" indent="0">
              <a:buNone/>
            </a:pPr>
            <a:endParaRPr lang="fr-FR" dirty="0"/>
          </a:p>
        </p:txBody>
      </p:sp>
      <p:sp>
        <p:nvSpPr>
          <p:cNvPr id="4" name="Espace réservé du numéro de diapositive 3">
            <a:extLst>
              <a:ext uri="{FF2B5EF4-FFF2-40B4-BE49-F238E27FC236}">
                <a16:creationId xmlns:a16="http://schemas.microsoft.com/office/drawing/2014/main" id="{7D53A016-96F9-3F2A-ED90-B762BD06BFE4}"/>
              </a:ext>
            </a:extLst>
          </p:cNvPr>
          <p:cNvSpPr>
            <a:spLocks noGrp="1"/>
          </p:cNvSpPr>
          <p:nvPr>
            <p:ph type="sldNum" sz="quarter" idx="12"/>
          </p:nvPr>
        </p:nvSpPr>
        <p:spPr/>
        <p:txBody>
          <a:bodyPr/>
          <a:lstStyle/>
          <a:p>
            <a:fld id="{4FDDB0EE-562A-402E-B0CB-D9B0904D3576}" type="slidenum">
              <a:rPr lang="fr-FR" smtClean="0"/>
              <a:t>33</a:t>
            </a:fld>
            <a:endParaRPr lang="fr-FR"/>
          </a:p>
        </p:txBody>
      </p:sp>
    </p:spTree>
    <p:extLst>
      <p:ext uri="{BB962C8B-B14F-4D97-AF65-F5344CB8AC3E}">
        <p14:creationId xmlns:p14="http://schemas.microsoft.com/office/powerpoint/2010/main" val="32599323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71D1FD6-A46E-6317-B621-0E352ADBA43A}"/>
              </a:ext>
            </a:extLst>
          </p:cNvPr>
          <p:cNvSpPr>
            <a:spLocks noGrp="1"/>
          </p:cNvSpPr>
          <p:nvPr>
            <p:ph type="title"/>
          </p:nvPr>
        </p:nvSpPr>
        <p:spPr/>
        <p:txBody>
          <a:bodyPr/>
          <a:lstStyle/>
          <a:p>
            <a:r>
              <a:rPr lang="fr-FR" dirty="0"/>
              <a:t>Cohérence A103 $a $b et A210 $c</a:t>
            </a:r>
          </a:p>
        </p:txBody>
      </p:sp>
      <p:sp>
        <p:nvSpPr>
          <p:cNvPr id="3" name="Espace réservé du contenu 2">
            <a:extLst>
              <a:ext uri="{FF2B5EF4-FFF2-40B4-BE49-F238E27FC236}">
                <a16:creationId xmlns:a16="http://schemas.microsoft.com/office/drawing/2014/main" id="{21BC03D0-B302-3F6F-ADD5-1E5A93A0E79D}"/>
              </a:ext>
            </a:extLst>
          </p:cNvPr>
          <p:cNvSpPr>
            <a:spLocks noGrp="1"/>
          </p:cNvSpPr>
          <p:nvPr>
            <p:ph idx="1"/>
          </p:nvPr>
        </p:nvSpPr>
        <p:spPr/>
        <p:txBody>
          <a:bodyPr>
            <a:normAutofit lnSpcReduction="10000"/>
          </a:bodyPr>
          <a:lstStyle/>
          <a:p>
            <a:r>
              <a:rPr lang="fr-FR" dirty="0"/>
              <a:t>Si la A103 est renseignée, il faut renseigner la sous-zone A210$c.</a:t>
            </a:r>
          </a:p>
          <a:p>
            <a:r>
              <a:rPr lang="fr-FR" dirty="0"/>
              <a:t>Pourquoi ?</a:t>
            </a:r>
          </a:p>
          <a:p>
            <a:r>
              <a:rPr lang="fr-FR" dirty="0"/>
              <a:t>« Muscler » le point d’accès de manière systématique pour éviter des erreurs de liage.</a:t>
            </a:r>
          </a:p>
          <a:p>
            <a:r>
              <a:rPr lang="fr-FR" dirty="0"/>
              <a:t>RDA-Fr demande de le faire uniquement en cas d’homonymie. L’</a:t>
            </a:r>
            <a:r>
              <a:rPr lang="fr-FR" dirty="0" err="1"/>
              <a:t>Abes</a:t>
            </a:r>
            <a:r>
              <a:rPr lang="fr-FR" dirty="0"/>
              <a:t> demande de le faire systématiquement pour les structures vivantes comme mortes.</a:t>
            </a:r>
          </a:p>
        </p:txBody>
      </p:sp>
      <p:sp>
        <p:nvSpPr>
          <p:cNvPr id="4" name="Espace réservé du numéro de diapositive 3">
            <a:extLst>
              <a:ext uri="{FF2B5EF4-FFF2-40B4-BE49-F238E27FC236}">
                <a16:creationId xmlns:a16="http://schemas.microsoft.com/office/drawing/2014/main" id="{B318343C-8F31-A31C-58E8-315F25F18291}"/>
              </a:ext>
            </a:extLst>
          </p:cNvPr>
          <p:cNvSpPr>
            <a:spLocks noGrp="1"/>
          </p:cNvSpPr>
          <p:nvPr>
            <p:ph type="sldNum" sz="quarter" idx="12"/>
          </p:nvPr>
        </p:nvSpPr>
        <p:spPr/>
        <p:txBody>
          <a:bodyPr/>
          <a:lstStyle/>
          <a:p>
            <a:fld id="{4FDDB0EE-562A-402E-B0CB-D9B0904D3576}" type="slidenum">
              <a:rPr lang="fr-FR" smtClean="0"/>
              <a:t>34</a:t>
            </a:fld>
            <a:endParaRPr lang="fr-FR"/>
          </a:p>
        </p:txBody>
      </p:sp>
    </p:spTree>
    <p:extLst>
      <p:ext uri="{BB962C8B-B14F-4D97-AF65-F5344CB8AC3E}">
        <p14:creationId xmlns:p14="http://schemas.microsoft.com/office/powerpoint/2010/main" val="17229634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783AEE8-70F1-A7A8-F6D5-EC4DA9AE4A9E}"/>
              </a:ext>
            </a:extLst>
          </p:cNvPr>
          <p:cNvSpPr>
            <a:spLocks noGrp="1"/>
          </p:cNvSpPr>
          <p:nvPr>
            <p:ph type="title"/>
          </p:nvPr>
        </p:nvSpPr>
        <p:spPr/>
        <p:txBody>
          <a:bodyPr>
            <a:normAutofit fontScale="90000"/>
          </a:bodyPr>
          <a:lstStyle/>
          <a:p>
            <a:r>
              <a:rPr lang="fr-FR" dirty="0"/>
              <a:t>Cohérence A103 $a $b et A210 $c : </a:t>
            </a:r>
            <a:br>
              <a:rPr lang="fr-FR" dirty="0"/>
            </a:br>
            <a:r>
              <a:rPr lang="fr-FR" dirty="0"/>
              <a:t>exemple</a:t>
            </a:r>
          </a:p>
        </p:txBody>
      </p:sp>
      <p:sp>
        <p:nvSpPr>
          <p:cNvPr id="3" name="Espace réservé du numéro de diapositive 2">
            <a:extLst>
              <a:ext uri="{FF2B5EF4-FFF2-40B4-BE49-F238E27FC236}">
                <a16:creationId xmlns:a16="http://schemas.microsoft.com/office/drawing/2014/main" id="{61B69630-EE61-7B2E-92CC-FE6CB8BB8038}"/>
              </a:ext>
            </a:extLst>
          </p:cNvPr>
          <p:cNvSpPr>
            <a:spLocks noGrp="1"/>
          </p:cNvSpPr>
          <p:nvPr>
            <p:ph type="sldNum" sz="quarter" idx="12"/>
          </p:nvPr>
        </p:nvSpPr>
        <p:spPr/>
        <p:txBody>
          <a:bodyPr/>
          <a:lstStyle/>
          <a:p>
            <a:fld id="{4FDDB0EE-562A-402E-B0CB-D9B0904D3576}" type="slidenum">
              <a:rPr lang="fr-FR" smtClean="0"/>
              <a:t>35</a:t>
            </a:fld>
            <a:endParaRPr lang="fr-FR"/>
          </a:p>
        </p:txBody>
      </p:sp>
      <p:sp>
        <p:nvSpPr>
          <p:cNvPr id="5" name="ZoneTexte 4">
            <a:extLst>
              <a:ext uri="{FF2B5EF4-FFF2-40B4-BE49-F238E27FC236}">
                <a16:creationId xmlns:a16="http://schemas.microsoft.com/office/drawing/2014/main" id="{1908FF3B-9295-8E7F-9C0C-36A20E41DF2A}"/>
              </a:ext>
            </a:extLst>
          </p:cNvPr>
          <p:cNvSpPr txBox="1"/>
          <p:nvPr/>
        </p:nvSpPr>
        <p:spPr>
          <a:xfrm>
            <a:off x="251520" y="1628800"/>
            <a:ext cx="4572000" cy="369332"/>
          </a:xfrm>
          <a:prstGeom prst="rect">
            <a:avLst/>
          </a:prstGeom>
          <a:noFill/>
        </p:spPr>
        <p:txBody>
          <a:bodyPr wrap="square">
            <a:spAutoFit/>
          </a:bodyPr>
          <a:lstStyle/>
          <a:p>
            <a:r>
              <a:rPr lang="fr-FR" dirty="0">
                <a:hlinkClick r:id="rId2"/>
              </a:rPr>
              <a:t>https://www.idref.fr/258210060</a:t>
            </a:r>
            <a:r>
              <a:rPr lang="fr-FR" dirty="0"/>
              <a:t> </a:t>
            </a:r>
          </a:p>
        </p:txBody>
      </p:sp>
      <p:pic>
        <p:nvPicPr>
          <p:cNvPr id="7" name="Image 6">
            <a:extLst>
              <a:ext uri="{FF2B5EF4-FFF2-40B4-BE49-F238E27FC236}">
                <a16:creationId xmlns:a16="http://schemas.microsoft.com/office/drawing/2014/main" id="{01B2DC5B-22D3-9D33-F1D4-B7D9B79E5457}"/>
              </a:ext>
            </a:extLst>
          </p:cNvPr>
          <p:cNvPicPr>
            <a:picLocks noChangeAspect="1"/>
          </p:cNvPicPr>
          <p:nvPr/>
        </p:nvPicPr>
        <p:blipFill>
          <a:blip r:embed="rId3"/>
          <a:stretch>
            <a:fillRect/>
          </a:stretch>
        </p:blipFill>
        <p:spPr>
          <a:xfrm>
            <a:off x="382231" y="2999795"/>
            <a:ext cx="6924675" cy="342900"/>
          </a:xfrm>
          <a:prstGeom prst="rect">
            <a:avLst/>
          </a:prstGeom>
        </p:spPr>
      </p:pic>
      <p:pic>
        <p:nvPicPr>
          <p:cNvPr id="9" name="Image 8">
            <a:extLst>
              <a:ext uri="{FF2B5EF4-FFF2-40B4-BE49-F238E27FC236}">
                <a16:creationId xmlns:a16="http://schemas.microsoft.com/office/drawing/2014/main" id="{7F1743A2-8553-A277-4F65-30066009B78F}"/>
              </a:ext>
            </a:extLst>
          </p:cNvPr>
          <p:cNvPicPr>
            <a:picLocks noChangeAspect="1"/>
          </p:cNvPicPr>
          <p:nvPr/>
        </p:nvPicPr>
        <p:blipFill>
          <a:blip r:embed="rId4"/>
          <a:stretch>
            <a:fillRect/>
          </a:stretch>
        </p:blipFill>
        <p:spPr>
          <a:xfrm>
            <a:off x="273284" y="3357265"/>
            <a:ext cx="2314575" cy="1200150"/>
          </a:xfrm>
          <a:prstGeom prst="rect">
            <a:avLst/>
          </a:prstGeom>
        </p:spPr>
      </p:pic>
      <p:pic>
        <p:nvPicPr>
          <p:cNvPr id="11" name="Image 10">
            <a:extLst>
              <a:ext uri="{FF2B5EF4-FFF2-40B4-BE49-F238E27FC236}">
                <a16:creationId xmlns:a16="http://schemas.microsoft.com/office/drawing/2014/main" id="{23D721B9-9AE0-7537-916B-A30B3B8B10B2}"/>
              </a:ext>
            </a:extLst>
          </p:cNvPr>
          <p:cNvPicPr>
            <a:picLocks noChangeAspect="1"/>
          </p:cNvPicPr>
          <p:nvPr/>
        </p:nvPicPr>
        <p:blipFill>
          <a:blip r:embed="rId5"/>
          <a:stretch>
            <a:fillRect/>
          </a:stretch>
        </p:blipFill>
        <p:spPr>
          <a:xfrm>
            <a:off x="107504" y="5214332"/>
            <a:ext cx="2362200" cy="295275"/>
          </a:xfrm>
          <a:prstGeom prst="rect">
            <a:avLst/>
          </a:prstGeom>
        </p:spPr>
      </p:pic>
      <p:pic>
        <p:nvPicPr>
          <p:cNvPr id="13" name="Image 12">
            <a:extLst>
              <a:ext uri="{FF2B5EF4-FFF2-40B4-BE49-F238E27FC236}">
                <a16:creationId xmlns:a16="http://schemas.microsoft.com/office/drawing/2014/main" id="{FF0AE9C0-E406-306D-6864-BE23434D9CD9}"/>
              </a:ext>
            </a:extLst>
          </p:cNvPr>
          <p:cNvPicPr>
            <a:picLocks noChangeAspect="1"/>
          </p:cNvPicPr>
          <p:nvPr/>
        </p:nvPicPr>
        <p:blipFill>
          <a:blip r:embed="rId6"/>
          <a:stretch>
            <a:fillRect/>
          </a:stretch>
        </p:blipFill>
        <p:spPr>
          <a:xfrm>
            <a:off x="188228" y="5559078"/>
            <a:ext cx="8734425" cy="371475"/>
          </a:xfrm>
          <a:prstGeom prst="rect">
            <a:avLst/>
          </a:prstGeom>
        </p:spPr>
      </p:pic>
    </p:spTree>
    <p:extLst>
      <p:ext uri="{BB962C8B-B14F-4D97-AF65-F5344CB8AC3E}">
        <p14:creationId xmlns:p14="http://schemas.microsoft.com/office/powerpoint/2010/main" val="39781128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4B96E0D-F87D-C89B-B3FC-69F552C749CF}"/>
              </a:ext>
            </a:extLst>
          </p:cNvPr>
          <p:cNvSpPr>
            <a:spLocks noGrp="1"/>
          </p:cNvSpPr>
          <p:nvPr>
            <p:ph type="title"/>
          </p:nvPr>
        </p:nvSpPr>
        <p:spPr/>
        <p:txBody>
          <a:bodyPr/>
          <a:lstStyle/>
          <a:p>
            <a:r>
              <a:rPr lang="fr-FR" dirty="0"/>
              <a:t>Zone A150 et sous-zones</a:t>
            </a:r>
          </a:p>
        </p:txBody>
      </p:sp>
      <p:sp>
        <p:nvSpPr>
          <p:cNvPr id="3" name="Espace réservé du contenu 2">
            <a:extLst>
              <a:ext uri="{FF2B5EF4-FFF2-40B4-BE49-F238E27FC236}">
                <a16:creationId xmlns:a16="http://schemas.microsoft.com/office/drawing/2014/main" id="{33359E52-9908-4B5D-1CC5-D8A06AA0E84D}"/>
              </a:ext>
            </a:extLst>
          </p:cNvPr>
          <p:cNvSpPr>
            <a:spLocks noGrp="1"/>
          </p:cNvSpPr>
          <p:nvPr>
            <p:ph idx="1"/>
          </p:nvPr>
        </p:nvSpPr>
        <p:spPr/>
        <p:txBody>
          <a:bodyPr>
            <a:normAutofit/>
          </a:bodyPr>
          <a:lstStyle/>
          <a:p>
            <a:r>
              <a:rPr lang="fr-FR" dirty="0">
                <a:hlinkClick r:id="rId3"/>
              </a:rPr>
              <a:t>GM A150 type de collectivité officielle</a:t>
            </a:r>
            <a:endParaRPr lang="fr-FR" dirty="0"/>
          </a:p>
          <a:p>
            <a:pPr marL="0" indent="0">
              <a:buNone/>
            </a:pPr>
            <a:r>
              <a:rPr lang="fr-FR" dirty="0"/>
              <a:t>Prend toujours comme valeur $ay$b0</a:t>
            </a:r>
          </a:p>
          <a:p>
            <a:pPr marL="0" indent="0">
              <a:buNone/>
            </a:pPr>
            <a:r>
              <a:rPr lang="fr-FR" dirty="0"/>
              <a:t>y = Collectivité non officielle</a:t>
            </a:r>
          </a:p>
          <a:p>
            <a:pPr marL="0" indent="0">
              <a:buNone/>
            </a:pPr>
            <a:r>
              <a:rPr lang="fr-FR" dirty="0"/>
              <a:t>0 = n’est pas un congrès / conférence / groupe occasionnel</a:t>
            </a:r>
          </a:p>
        </p:txBody>
      </p:sp>
      <p:sp>
        <p:nvSpPr>
          <p:cNvPr id="4" name="Espace réservé du numéro de diapositive 3">
            <a:extLst>
              <a:ext uri="{FF2B5EF4-FFF2-40B4-BE49-F238E27FC236}">
                <a16:creationId xmlns:a16="http://schemas.microsoft.com/office/drawing/2014/main" id="{CC3523DD-6596-A37C-0938-9DE0E989DAF2}"/>
              </a:ext>
            </a:extLst>
          </p:cNvPr>
          <p:cNvSpPr>
            <a:spLocks noGrp="1"/>
          </p:cNvSpPr>
          <p:nvPr>
            <p:ph type="sldNum" sz="quarter" idx="12"/>
          </p:nvPr>
        </p:nvSpPr>
        <p:spPr/>
        <p:txBody>
          <a:bodyPr/>
          <a:lstStyle/>
          <a:p>
            <a:fld id="{4FDDB0EE-562A-402E-B0CB-D9B0904D3576}" type="slidenum">
              <a:rPr lang="fr-FR" smtClean="0"/>
              <a:t>36</a:t>
            </a:fld>
            <a:endParaRPr lang="fr-FR"/>
          </a:p>
        </p:txBody>
      </p:sp>
    </p:spTree>
    <p:extLst>
      <p:ext uri="{BB962C8B-B14F-4D97-AF65-F5344CB8AC3E}">
        <p14:creationId xmlns:p14="http://schemas.microsoft.com/office/powerpoint/2010/main" val="7476189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534B806-0F50-970C-94F0-D15F7F5DFC39}"/>
              </a:ext>
            </a:extLst>
          </p:cNvPr>
          <p:cNvSpPr>
            <a:spLocks noGrp="1"/>
          </p:cNvSpPr>
          <p:nvPr>
            <p:ph type="title"/>
          </p:nvPr>
        </p:nvSpPr>
        <p:spPr/>
        <p:txBody>
          <a:bodyPr/>
          <a:lstStyle/>
          <a:p>
            <a:r>
              <a:rPr lang="fr-FR" dirty="0"/>
              <a:t>Zone A210</a:t>
            </a:r>
          </a:p>
        </p:txBody>
      </p:sp>
      <p:sp>
        <p:nvSpPr>
          <p:cNvPr id="3" name="Espace réservé du contenu 2">
            <a:extLst>
              <a:ext uri="{FF2B5EF4-FFF2-40B4-BE49-F238E27FC236}">
                <a16:creationId xmlns:a16="http://schemas.microsoft.com/office/drawing/2014/main" id="{789A7F47-BF4D-4C51-0CD2-A6EB89D9DD6E}"/>
              </a:ext>
            </a:extLst>
          </p:cNvPr>
          <p:cNvSpPr>
            <a:spLocks noGrp="1"/>
          </p:cNvSpPr>
          <p:nvPr>
            <p:ph idx="1"/>
          </p:nvPr>
        </p:nvSpPr>
        <p:spPr>
          <a:xfrm>
            <a:off x="457200" y="1600200"/>
            <a:ext cx="8579296" cy="4525963"/>
          </a:xfrm>
        </p:spPr>
        <p:txBody>
          <a:bodyPr>
            <a:normAutofit/>
          </a:bodyPr>
          <a:lstStyle/>
          <a:p>
            <a:r>
              <a:rPr lang="fr-FR" dirty="0">
                <a:hlinkClick r:id="rId2"/>
              </a:rPr>
              <a:t>GM Point d'accès autorisé - Nom de collectivité</a:t>
            </a:r>
            <a:endParaRPr lang="fr-FR" dirty="0"/>
          </a:p>
          <a:p>
            <a:pPr marL="0" indent="0">
              <a:buNone/>
            </a:pPr>
            <a:r>
              <a:rPr lang="fr-FR" dirty="0"/>
              <a:t>Indicateurs : saisir 02</a:t>
            </a:r>
          </a:p>
          <a:p>
            <a:pPr marL="457200" lvl="1" indent="0">
              <a:buNone/>
            </a:pPr>
            <a:r>
              <a:rPr lang="fr-FR" dirty="0"/>
              <a:t>	premier indicateur 0 = un laboratoire n’est pas un congrès / groupe occasionnel</a:t>
            </a:r>
          </a:p>
          <a:p>
            <a:pPr marL="457200" lvl="1" indent="0">
              <a:buNone/>
            </a:pPr>
            <a:r>
              <a:rPr lang="fr-FR" dirty="0"/>
              <a:t>	deuxième indicateur 2 = nom entré dans l’ordre direct</a:t>
            </a:r>
          </a:p>
          <a:p>
            <a:endParaRPr lang="fr-FR" dirty="0"/>
          </a:p>
        </p:txBody>
      </p:sp>
      <p:sp>
        <p:nvSpPr>
          <p:cNvPr id="4" name="Espace réservé du numéro de diapositive 3">
            <a:extLst>
              <a:ext uri="{FF2B5EF4-FFF2-40B4-BE49-F238E27FC236}">
                <a16:creationId xmlns:a16="http://schemas.microsoft.com/office/drawing/2014/main" id="{129A325E-00EF-9F86-E1CC-265CFF1C0BB5}"/>
              </a:ext>
            </a:extLst>
          </p:cNvPr>
          <p:cNvSpPr>
            <a:spLocks noGrp="1"/>
          </p:cNvSpPr>
          <p:nvPr>
            <p:ph type="sldNum" sz="quarter" idx="12"/>
          </p:nvPr>
        </p:nvSpPr>
        <p:spPr/>
        <p:txBody>
          <a:bodyPr/>
          <a:lstStyle/>
          <a:p>
            <a:fld id="{4FDDB0EE-562A-402E-B0CB-D9B0904D3576}" type="slidenum">
              <a:rPr lang="fr-FR" smtClean="0"/>
              <a:t>37</a:t>
            </a:fld>
            <a:endParaRPr lang="fr-FR"/>
          </a:p>
        </p:txBody>
      </p:sp>
    </p:spTree>
    <p:extLst>
      <p:ext uri="{BB962C8B-B14F-4D97-AF65-F5344CB8AC3E}">
        <p14:creationId xmlns:p14="http://schemas.microsoft.com/office/powerpoint/2010/main" val="12045090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B55B574-954D-613F-A102-43B290C0BFBF}"/>
              </a:ext>
            </a:extLst>
          </p:cNvPr>
          <p:cNvSpPr>
            <a:spLocks noGrp="1"/>
          </p:cNvSpPr>
          <p:nvPr>
            <p:ph type="title"/>
          </p:nvPr>
        </p:nvSpPr>
        <p:spPr/>
        <p:txBody>
          <a:bodyPr/>
          <a:lstStyle/>
          <a:p>
            <a:r>
              <a:rPr lang="fr-FR" dirty="0"/>
              <a:t>Sous-zone A210 $9</a:t>
            </a:r>
          </a:p>
        </p:txBody>
      </p:sp>
      <p:sp>
        <p:nvSpPr>
          <p:cNvPr id="3" name="Espace réservé du contenu 2">
            <a:extLst>
              <a:ext uri="{FF2B5EF4-FFF2-40B4-BE49-F238E27FC236}">
                <a16:creationId xmlns:a16="http://schemas.microsoft.com/office/drawing/2014/main" id="{52E45420-376F-7615-76E2-4BE88E1832FA}"/>
              </a:ext>
            </a:extLst>
          </p:cNvPr>
          <p:cNvSpPr>
            <a:spLocks noGrp="1"/>
          </p:cNvSpPr>
          <p:nvPr>
            <p:ph idx="1"/>
          </p:nvPr>
        </p:nvSpPr>
        <p:spPr>
          <a:xfrm>
            <a:off x="457200" y="1600200"/>
            <a:ext cx="8229600" cy="4983162"/>
          </a:xfrm>
        </p:spPr>
        <p:txBody>
          <a:bodyPr>
            <a:normAutofit/>
          </a:bodyPr>
          <a:lstStyle/>
          <a:p>
            <a:r>
              <a:rPr lang="fr-FR" dirty="0">
                <a:hlinkClick r:id="rId2"/>
              </a:rPr>
              <a:t>Sous-zone $9 </a:t>
            </a:r>
            <a:r>
              <a:rPr lang="fr-FR" dirty="0"/>
              <a:t>: saisir 0y</a:t>
            </a:r>
          </a:p>
          <a:p>
            <a:pPr marL="0" indent="0">
              <a:buNone/>
            </a:pPr>
            <a:r>
              <a:rPr lang="fr-FR" dirty="0"/>
              <a:t>	</a:t>
            </a:r>
            <a:r>
              <a:rPr lang="fr-FR" sz="3200" dirty="0"/>
              <a:t>0 = Forme savante ou à valeur internationale i.e. forme officielle</a:t>
            </a:r>
          </a:p>
          <a:p>
            <a:pPr marL="0" indent="0">
              <a:buNone/>
            </a:pPr>
            <a:r>
              <a:rPr lang="fr-FR" sz="3200" dirty="0"/>
              <a:t>	y = pas de translittération</a:t>
            </a:r>
          </a:p>
        </p:txBody>
      </p:sp>
      <p:sp>
        <p:nvSpPr>
          <p:cNvPr id="4" name="Espace réservé du numéro de diapositive 3">
            <a:extLst>
              <a:ext uri="{FF2B5EF4-FFF2-40B4-BE49-F238E27FC236}">
                <a16:creationId xmlns:a16="http://schemas.microsoft.com/office/drawing/2014/main" id="{FD222EFA-4CB3-5EF0-1E66-8155727CB1C4}"/>
              </a:ext>
            </a:extLst>
          </p:cNvPr>
          <p:cNvSpPr>
            <a:spLocks noGrp="1"/>
          </p:cNvSpPr>
          <p:nvPr>
            <p:ph type="sldNum" sz="quarter" idx="12"/>
          </p:nvPr>
        </p:nvSpPr>
        <p:spPr/>
        <p:txBody>
          <a:bodyPr/>
          <a:lstStyle/>
          <a:p>
            <a:fld id="{4FDDB0EE-562A-402E-B0CB-D9B0904D3576}" type="slidenum">
              <a:rPr lang="fr-FR" smtClean="0"/>
              <a:t>38</a:t>
            </a:fld>
            <a:endParaRPr lang="fr-FR"/>
          </a:p>
        </p:txBody>
      </p:sp>
    </p:spTree>
    <p:extLst>
      <p:ext uri="{BB962C8B-B14F-4D97-AF65-F5344CB8AC3E}">
        <p14:creationId xmlns:p14="http://schemas.microsoft.com/office/powerpoint/2010/main" val="38406402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B55B574-954D-613F-A102-43B290C0BFBF}"/>
              </a:ext>
            </a:extLst>
          </p:cNvPr>
          <p:cNvSpPr>
            <a:spLocks noGrp="1"/>
          </p:cNvSpPr>
          <p:nvPr>
            <p:ph type="title"/>
          </p:nvPr>
        </p:nvSpPr>
        <p:spPr/>
        <p:txBody>
          <a:bodyPr/>
          <a:lstStyle/>
          <a:p>
            <a:r>
              <a:rPr lang="fr-FR" dirty="0"/>
              <a:t>Sous-zone A210 $a</a:t>
            </a:r>
          </a:p>
        </p:txBody>
      </p:sp>
      <p:sp>
        <p:nvSpPr>
          <p:cNvPr id="3" name="Espace réservé du contenu 2">
            <a:extLst>
              <a:ext uri="{FF2B5EF4-FFF2-40B4-BE49-F238E27FC236}">
                <a16:creationId xmlns:a16="http://schemas.microsoft.com/office/drawing/2014/main" id="{52E45420-376F-7615-76E2-4BE88E1832FA}"/>
              </a:ext>
            </a:extLst>
          </p:cNvPr>
          <p:cNvSpPr>
            <a:spLocks noGrp="1"/>
          </p:cNvSpPr>
          <p:nvPr>
            <p:ph idx="1"/>
          </p:nvPr>
        </p:nvSpPr>
        <p:spPr>
          <a:xfrm>
            <a:off x="457200" y="1600200"/>
            <a:ext cx="8229600" cy="4983162"/>
          </a:xfrm>
        </p:spPr>
        <p:txBody>
          <a:bodyPr>
            <a:normAutofit/>
          </a:bodyPr>
          <a:lstStyle/>
          <a:p>
            <a:r>
              <a:rPr lang="fr-FR" dirty="0"/>
              <a:t>En élément d’entrée le catalogueur saisit le nom officiel du laboratoire.</a:t>
            </a:r>
          </a:p>
          <a:p>
            <a:r>
              <a:rPr lang="fr-FR" dirty="0"/>
              <a:t>Pensez à la saisie de l’@ (caractère de non tri).</a:t>
            </a:r>
          </a:p>
        </p:txBody>
      </p:sp>
      <p:sp>
        <p:nvSpPr>
          <p:cNvPr id="4" name="Espace réservé du numéro de diapositive 3">
            <a:extLst>
              <a:ext uri="{FF2B5EF4-FFF2-40B4-BE49-F238E27FC236}">
                <a16:creationId xmlns:a16="http://schemas.microsoft.com/office/drawing/2014/main" id="{FD222EFA-4CB3-5EF0-1E66-8155727CB1C4}"/>
              </a:ext>
            </a:extLst>
          </p:cNvPr>
          <p:cNvSpPr>
            <a:spLocks noGrp="1"/>
          </p:cNvSpPr>
          <p:nvPr>
            <p:ph type="sldNum" sz="quarter" idx="12"/>
          </p:nvPr>
        </p:nvSpPr>
        <p:spPr/>
        <p:txBody>
          <a:bodyPr/>
          <a:lstStyle/>
          <a:p>
            <a:fld id="{4FDDB0EE-562A-402E-B0CB-D9B0904D3576}" type="slidenum">
              <a:rPr lang="fr-FR" smtClean="0"/>
              <a:t>39</a:t>
            </a:fld>
            <a:endParaRPr lang="fr-FR"/>
          </a:p>
        </p:txBody>
      </p:sp>
    </p:spTree>
    <p:extLst>
      <p:ext uri="{BB962C8B-B14F-4D97-AF65-F5344CB8AC3E}">
        <p14:creationId xmlns:p14="http://schemas.microsoft.com/office/powerpoint/2010/main" val="41048071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defRPr/>
            </a:pPr>
            <a:r>
              <a:rPr lang="fr-FR" dirty="0">
                <a:solidFill>
                  <a:schemeClr val="accent2"/>
                </a:solidFill>
              </a:rPr>
              <a:t>PARTIE 0. dans le monde réel</a:t>
            </a:r>
          </a:p>
        </p:txBody>
      </p:sp>
      <p:sp>
        <p:nvSpPr>
          <p:cNvPr id="3" name="Espace réservé du numéro de diapositive 2">
            <a:extLst>
              <a:ext uri="{FF2B5EF4-FFF2-40B4-BE49-F238E27FC236}">
                <a16:creationId xmlns:a16="http://schemas.microsoft.com/office/drawing/2014/main" id="{ED2DDE36-D39D-E6DE-9BE8-C0B476450BCD}"/>
              </a:ext>
            </a:extLst>
          </p:cNvPr>
          <p:cNvSpPr>
            <a:spLocks noGrp="1"/>
          </p:cNvSpPr>
          <p:nvPr>
            <p:ph type="sldNum" sz="quarter" idx="12"/>
          </p:nvPr>
        </p:nvSpPr>
        <p:spPr/>
        <p:txBody>
          <a:bodyPr/>
          <a:lstStyle/>
          <a:p>
            <a:fld id="{4FDDB0EE-562A-402E-B0CB-D9B0904D3576}" type="slidenum">
              <a:rPr lang="fr-FR" smtClean="0"/>
              <a:t>4</a:t>
            </a:fld>
            <a:endParaRPr lang="fr-FR"/>
          </a:p>
        </p:txBody>
      </p:sp>
    </p:spTree>
    <p:extLst>
      <p:ext uri="{BB962C8B-B14F-4D97-AF65-F5344CB8AC3E}">
        <p14:creationId xmlns:p14="http://schemas.microsoft.com/office/powerpoint/2010/main" val="32195321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33D2B37-3C50-1584-CEF8-83CDF33E0597}"/>
              </a:ext>
            </a:extLst>
          </p:cNvPr>
          <p:cNvSpPr>
            <a:spLocks noGrp="1"/>
          </p:cNvSpPr>
          <p:nvPr>
            <p:ph type="title"/>
          </p:nvPr>
        </p:nvSpPr>
        <p:spPr/>
        <p:txBody>
          <a:bodyPr>
            <a:normAutofit fontScale="90000"/>
          </a:bodyPr>
          <a:lstStyle/>
          <a:p>
            <a:r>
              <a:rPr lang="fr-FR" b="1" dirty="0"/>
              <a:t>Pas ou très rarement </a:t>
            </a:r>
            <a:r>
              <a:rPr lang="fr-FR" dirty="0"/>
              <a:t>de sous-zone $b</a:t>
            </a:r>
          </a:p>
        </p:txBody>
      </p:sp>
      <p:sp>
        <p:nvSpPr>
          <p:cNvPr id="3" name="Espace réservé du contenu 2">
            <a:extLst>
              <a:ext uri="{FF2B5EF4-FFF2-40B4-BE49-F238E27FC236}">
                <a16:creationId xmlns:a16="http://schemas.microsoft.com/office/drawing/2014/main" id="{2594F430-396C-E3D7-D7DE-81766A858DD7}"/>
              </a:ext>
            </a:extLst>
          </p:cNvPr>
          <p:cNvSpPr>
            <a:spLocks noGrp="1"/>
          </p:cNvSpPr>
          <p:nvPr>
            <p:ph idx="1"/>
          </p:nvPr>
        </p:nvSpPr>
        <p:spPr>
          <a:xfrm>
            <a:off x="457200" y="1600201"/>
            <a:ext cx="8229600" cy="3556991"/>
          </a:xfrm>
        </p:spPr>
        <p:txBody>
          <a:bodyPr>
            <a:normAutofit fontScale="70000" lnSpcReduction="20000"/>
          </a:bodyPr>
          <a:lstStyle/>
          <a:p>
            <a:r>
              <a:rPr lang="fr-FR" dirty="0"/>
              <a:t>Cas de figure rare et qui ne concerne pas les structures récentes.</a:t>
            </a:r>
          </a:p>
          <a:p>
            <a:r>
              <a:rPr lang="fr-FR" dirty="0"/>
              <a:t>Pour les structures :</a:t>
            </a:r>
          </a:p>
          <a:p>
            <a:pPr lvl="1"/>
            <a:r>
              <a:rPr lang="fr-FR" dirty="0"/>
              <a:t>anciennes</a:t>
            </a:r>
          </a:p>
          <a:p>
            <a:pPr lvl="1"/>
            <a:r>
              <a:rPr lang="fr-FR" dirty="0"/>
              <a:t>mono-tutelles</a:t>
            </a:r>
          </a:p>
          <a:p>
            <a:pPr lvl="1"/>
            <a:r>
              <a:rPr lang="fr-FR" dirty="0"/>
              <a:t>et dotées d’un nom peu discriminant,</a:t>
            </a:r>
          </a:p>
          <a:p>
            <a:pPr marL="0" indent="0">
              <a:buNone/>
            </a:pPr>
            <a:r>
              <a:rPr lang="fr-FR" dirty="0"/>
              <a:t>le catalogueur suit pour la construction du point d’accès la règle de la collectivité  subordonnée. Il saisit :</a:t>
            </a:r>
          </a:p>
          <a:p>
            <a:pPr lvl="1"/>
            <a:r>
              <a:rPr lang="fr-FR" dirty="0"/>
              <a:t>en A210$a le nom de la collectivité hiérarchiquement supérieure</a:t>
            </a:r>
          </a:p>
          <a:p>
            <a:pPr lvl="1"/>
            <a:r>
              <a:rPr lang="fr-FR" dirty="0"/>
              <a:t>en A210$b le nom officiel de la structure qui sera probablement un nom se référant à une discipline et susceptible d’entrainer des confusions.</a:t>
            </a:r>
          </a:p>
        </p:txBody>
      </p:sp>
      <p:sp>
        <p:nvSpPr>
          <p:cNvPr id="4" name="Espace réservé du numéro de diapositive 3">
            <a:extLst>
              <a:ext uri="{FF2B5EF4-FFF2-40B4-BE49-F238E27FC236}">
                <a16:creationId xmlns:a16="http://schemas.microsoft.com/office/drawing/2014/main" id="{0FD36AD2-0791-84AE-9B60-CDE26B3BD86A}"/>
              </a:ext>
            </a:extLst>
          </p:cNvPr>
          <p:cNvSpPr>
            <a:spLocks noGrp="1"/>
          </p:cNvSpPr>
          <p:nvPr>
            <p:ph type="sldNum" sz="quarter" idx="12"/>
          </p:nvPr>
        </p:nvSpPr>
        <p:spPr/>
        <p:txBody>
          <a:bodyPr/>
          <a:lstStyle/>
          <a:p>
            <a:fld id="{4FDDB0EE-562A-402E-B0CB-D9B0904D3576}" type="slidenum">
              <a:rPr lang="fr-FR" smtClean="0"/>
              <a:t>40</a:t>
            </a:fld>
            <a:endParaRPr lang="fr-FR"/>
          </a:p>
        </p:txBody>
      </p:sp>
      <p:sp>
        <p:nvSpPr>
          <p:cNvPr id="6" name="ZoneTexte 5">
            <a:extLst>
              <a:ext uri="{FF2B5EF4-FFF2-40B4-BE49-F238E27FC236}">
                <a16:creationId xmlns:a16="http://schemas.microsoft.com/office/drawing/2014/main" id="{6F3B1876-050F-E7E3-6434-E9BE8139991A}"/>
              </a:ext>
            </a:extLst>
          </p:cNvPr>
          <p:cNvSpPr txBox="1"/>
          <p:nvPr/>
        </p:nvSpPr>
        <p:spPr>
          <a:xfrm>
            <a:off x="470857" y="5253472"/>
            <a:ext cx="4536504" cy="369332"/>
          </a:xfrm>
          <a:prstGeom prst="rect">
            <a:avLst/>
          </a:prstGeom>
          <a:noFill/>
        </p:spPr>
        <p:txBody>
          <a:bodyPr wrap="square" rtlCol="0">
            <a:spAutoFit/>
          </a:bodyPr>
          <a:lstStyle/>
          <a:p>
            <a:r>
              <a:rPr lang="fr-FR" dirty="0">
                <a:hlinkClick r:id="rId2"/>
              </a:rPr>
              <a:t>http://www.idref.fr/030142350</a:t>
            </a:r>
            <a:r>
              <a:rPr lang="fr-FR" dirty="0"/>
              <a:t> </a:t>
            </a:r>
          </a:p>
        </p:txBody>
      </p:sp>
      <p:pic>
        <p:nvPicPr>
          <p:cNvPr id="8" name="Image 7">
            <a:extLst>
              <a:ext uri="{FF2B5EF4-FFF2-40B4-BE49-F238E27FC236}">
                <a16:creationId xmlns:a16="http://schemas.microsoft.com/office/drawing/2014/main" id="{DE2B670B-CABE-5A32-A656-B62F6B408D7E}"/>
              </a:ext>
            </a:extLst>
          </p:cNvPr>
          <p:cNvPicPr>
            <a:picLocks noChangeAspect="1"/>
          </p:cNvPicPr>
          <p:nvPr/>
        </p:nvPicPr>
        <p:blipFill>
          <a:blip r:embed="rId3"/>
          <a:stretch>
            <a:fillRect/>
          </a:stretch>
        </p:blipFill>
        <p:spPr>
          <a:xfrm>
            <a:off x="470857" y="6164771"/>
            <a:ext cx="7553325" cy="333375"/>
          </a:xfrm>
          <a:prstGeom prst="rect">
            <a:avLst/>
          </a:prstGeom>
        </p:spPr>
      </p:pic>
      <p:pic>
        <p:nvPicPr>
          <p:cNvPr id="10" name="Image 9">
            <a:extLst>
              <a:ext uri="{FF2B5EF4-FFF2-40B4-BE49-F238E27FC236}">
                <a16:creationId xmlns:a16="http://schemas.microsoft.com/office/drawing/2014/main" id="{225BFD7C-F7E0-21CB-A372-FB5E1BEFEA53}"/>
              </a:ext>
            </a:extLst>
          </p:cNvPr>
          <p:cNvPicPr>
            <a:picLocks noChangeAspect="1"/>
          </p:cNvPicPr>
          <p:nvPr/>
        </p:nvPicPr>
        <p:blipFill>
          <a:blip r:embed="rId4"/>
          <a:stretch>
            <a:fillRect/>
          </a:stretch>
        </p:blipFill>
        <p:spPr>
          <a:xfrm>
            <a:off x="636155" y="5679954"/>
            <a:ext cx="5848350" cy="371475"/>
          </a:xfrm>
          <a:prstGeom prst="rect">
            <a:avLst/>
          </a:prstGeom>
        </p:spPr>
      </p:pic>
    </p:spTree>
    <p:extLst>
      <p:ext uri="{BB962C8B-B14F-4D97-AF65-F5344CB8AC3E}">
        <p14:creationId xmlns:p14="http://schemas.microsoft.com/office/powerpoint/2010/main" val="8927884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FB9CFC5-8142-1698-324D-3217B4BBA7C0}"/>
              </a:ext>
            </a:extLst>
          </p:cNvPr>
          <p:cNvSpPr>
            <a:spLocks noGrp="1"/>
          </p:cNvSpPr>
          <p:nvPr>
            <p:ph type="title"/>
          </p:nvPr>
        </p:nvSpPr>
        <p:spPr/>
        <p:txBody>
          <a:bodyPr/>
          <a:lstStyle/>
          <a:p>
            <a:r>
              <a:rPr lang="fr-FR" dirty="0"/>
              <a:t>Sous-zone A210 $c</a:t>
            </a:r>
          </a:p>
        </p:txBody>
      </p:sp>
      <p:sp>
        <p:nvSpPr>
          <p:cNvPr id="3" name="Espace réservé du contenu 2">
            <a:extLst>
              <a:ext uri="{FF2B5EF4-FFF2-40B4-BE49-F238E27FC236}">
                <a16:creationId xmlns:a16="http://schemas.microsoft.com/office/drawing/2014/main" id="{41B95B2D-CFB6-4ED5-7D56-1002C75F9C7E}"/>
              </a:ext>
            </a:extLst>
          </p:cNvPr>
          <p:cNvSpPr>
            <a:spLocks noGrp="1"/>
          </p:cNvSpPr>
          <p:nvPr>
            <p:ph idx="1"/>
          </p:nvPr>
        </p:nvSpPr>
        <p:spPr/>
        <p:txBody>
          <a:bodyPr>
            <a:normAutofit/>
          </a:bodyPr>
          <a:lstStyle/>
          <a:p>
            <a:r>
              <a:rPr lang="fr-FR" dirty="0"/>
              <a:t>Elément ajouté au nom ou qualificatif</a:t>
            </a:r>
          </a:p>
          <a:p>
            <a:r>
              <a:rPr lang="fr-FR" dirty="0"/>
              <a:t>Répétable</a:t>
            </a:r>
          </a:p>
          <a:p>
            <a:r>
              <a:rPr lang="fr-FR" dirty="0"/>
              <a:t>Si besoin de préciser à la fois le lieu et les dates, utiliser le premier $c pour le lieu et le dernier $c pour les dates</a:t>
            </a:r>
          </a:p>
        </p:txBody>
      </p:sp>
      <p:sp>
        <p:nvSpPr>
          <p:cNvPr id="4" name="Espace réservé du numéro de diapositive 3">
            <a:extLst>
              <a:ext uri="{FF2B5EF4-FFF2-40B4-BE49-F238E27FC236}">
                <a16:creationId xmlns:a16="http://schemas.microsoft.com/office/drawing/2014/main" id="{78A9EB6F-93CC-B376-8698-5E85F6761951}"/>
              </a:ext>
            </a:extLst>
          </p:cNvPr>
          <p:cNvSpPr>
            <a:spLocks noGrp="1"/>
          </p:cNvSpPr>
          <p:nvPr>
            <p:ph type="sldNum" sz="quarter" idx="12"/>
          </p:nvPr>
        </p:nvSpPr>
        <p:spPr/>
        <p:txBody>
          <a:bodyPr/>
          <a:lstStyle/>
          <a:p>
            <a:fld id="{4FDDB0EE-562A-402E-B0CB-D9B0904D3576}" type="slidenum">
              <a:rPr lang="fr-FR" smtClean="0"/>
              <a:t>41</a:t>
            </a:fld>
            <a:endParaRPr lang="fr-FR"/>
          </a:p>
        </p:txBody>
      </p:sp>
      <p:sp>
        <p:nvSpPr>
          <p:cNvPr id="5" name="Rectangle : coins arrondis 4">
            <a:extLst>
              <a:ext uri="{FF2B5EF4-FFF2-40B4-BE49-F238E27FC236}">
                <a16:creationId xmlns:a16="http://schemas.microsoft.com/office/drawing/2014/main" id="{A28A1478-21F9-5828-0A71-DFCF185B0219}"/>
              </a:ext>
            </a:extLst>
          </p:cNvPr>
          <p:cNvSpPr/>
          <p:nvPr/>
        </p:nvSpPr>
        <p:spPr>
          <a:xfrm>
            <a:off x="3059832" y="4797152"/>
            <a:ext cx="5184576" cy="19243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a:t>Important maintenant que</a:t>
            </a:r>
          </a:p>
          <a:p>
            <a:pPr algn="ctr"/>
            <a:r>
              <a:rPr lang="fr-FR" sz="2800" dirty="0"/>
              <a:t>l’</a:t>
            </a:r>
            <a:r>
              <a:rPr lang="fr-FR" sz="2800" dirty="0" err="1"/>
              <a:t>Abes</a:t>
            </a:r>
            <a:r>
              <a:rPr lang="fr-FR" sz="2800" dirty="0"/>
              <a:t> demande la saisie systématique des dates !</a:t>
            </a:r>
          </a:p>
        </p:txBody>
      </p:sp>
      <p:cxnSp>
        <p:nvCxnSpPr>
          <p:cNvPr id="7" name="Connecteur droit avec flèche 6">
            <a:extLst>
              <a:ext uri="{FF2B5EF4-FFF2-40B4-BE49-F238E27FC236}">
                <a16:creationId xmlns:a16="http://schemas.microsoft.com/office/drawing/2014/main" id="{22512E48-05E4-B391-8FB9-B08585836AD6}"/>
              </a:ext>
            </a:extLst>
          </p:cNvPr>
          <p:cNvCxnSpPr/>
          <p:nvPr/>
        </p:nvCxnSpPr>
        <p:spPr>
          <a:xfrm flipV="1">
            <a:off x="6012160" y="4077072"/>
            <a:ext cx="0" cy="72008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14049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FB9CFC5-8142-1698-324D-3217B4BBA7C0}"/>
              </a:ext>
            </a:extLst>
          </p:cNvPr>
          <p:cNvSpPr>
            <a:spLocks noGrp="1"/>
          </p:cNvSpPr>
          <p:nvPr>
            <p:ph type="title"/>
          </p:nvPr>
        </p:nvSpPr>
        <p:spPr/>
        <p:txBody>
          <a:bodyPr>
            <a:normAutofit fontScale="90000"/>
          </a:bodyPr>
          <a:lstStyle/>
          <a:p>
            <a:r>
              <a:rPr lang="fr-FR" dirty="0"/>
              <a:t>Sous-zone A210 $c</a:t>
            </a:r>
            <a:br>
              <a:rPr lang="fr-FR" dirty="0"/>
            </a:br>
            <a:r>
              <a:rPr lang="fr-FR" dirty="0"/>
              <a:t>utilisée pour le lieu</a:t>
            </a:r>
          </a:p>
        </p:txBody>
      </p:sp>
      <p:sp>
        <p:nvSpPr>
          <p:cNvPr id="3" name="Espace réservé du contenu 2">
            <a:extLst>
              <a:ext uri="{FF2B5EF4-FFF2-40B4-BE49-F238E27FC236}">
                <a16:creationId xmlns:a16="http://schemas.microsoft.com/office/drawing/2014/main" id="{41B95B2D-CFB6-4ED5-7D56-1002C75F9C7E}"/>
              </a:ext>
            </a:extLst>
          </p:cNvPr>
          <p:cNvSpPr>
            <a:spLocks noGrp="1"/>
          </p:cNvSpPr>
          <p:nvPr>
            <p:ph idx="1"/>
          </p:nvPr>
        </p:nvSpPr>
        <p:spPr>
          <a:xfrm>
            <a:off x="457200" y="1600200"/>
            <a:ext cx="8229600" cy="4983162"/>
          </a:xfrm>
        </p:spPr>
        <p:txBody>
          <a:bodyPr>
            <a:normAutofit/>
          </a:bodyPr>
          <a:lstStyle/>
          <a:p>
            <a:r>
              <a:rPr lang="fr-FR" dirty="0"/>
              <a:t>Inutile si le lieu est explicitement présent dans le nom officiel de la structure</a:t>
            </a:r>
          </a:p>
          <a:p>
            <a:r>
              <a:rPr lang="fr-FR" dirty="0"/>
              <a:t>Important quand cela permet de lever une homonymie</a:t>
            </a:r>
          </a:p>
          <a:p>
            <a:endParaRPr lang="fr-FR" dirty="0"/>
          </a:p>
          <a:p>
            <a:endParaRPr lang="fr-FR" dirty="0"/>
          </a:p>
        </p:txBody>
      </p:sp>
      <p:sp>
        <p:nvSpPr>
          <p:cNvPr id="4" name="Espace réservé du numéro de diapositive 3">
            <a:extLst>
              <a:ext uri="{FF2B5EF4-FFF2-40B4-BE49-F238E27FC236}">
                <a16:creationId xmlns:a16="http://schemas.microsoft.com/office/drawing/2014/main" id="{7506356A-F621-382D-68BE-D2D1DA86665A}"/>
              </a:ext>
            </a:extLst>
          </p:cNvPr>
          <p:cNvSpPr>
            <a:spLocks noGrp="1"/>
          </p:cNvSpPr>
          <p:nvPr>
            <p:ph type="sldNum" sz="quarter" idx="12"/>
          </p:nvPr>
        </p:nvSpPr>
        <p:spPr/>
        <p:txBody>
          <a:bodyPr/>
          <a:lstStyle/>
          <a:p>
            <a:fld id="{4FDDB0EE-562A-402E-B0CB-D9B0904D3576}" type="slidenum">
              <a:rPr lang="fr-FR" smtClean="0"/>
              <a:t>42</a:t>
            </a:fld>
            <a:endParaRPr lang="fr-FR"/>
          </a:p>
        </p:txBody>
      </p:sp>
    </p:spTree>
    <p:extLst>
      <p:ext uri="{BB962C8B-B14F-4D97-AF65-F5344CB8AC3E}">
        <p14:creationId xmlns:p14="http://schemas.microsoft.com/office/powerpoint/2010/main" val="36545212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FB9CFC5-8142-1698-324D-3217B4BBA7C0}"/>
              </a:ext>
            </a:extLst>
          </p:cNvPr>
          <p:cNvSpPr>
            <a:spLocks noGrp="1"/>
          </p:cNvSpPr>
          <p:nvPr>
            <p:ph type="title"/>
          </p:nvPr>
        </p:nvSpPr>
        <p:spPr/>
        <p:txBody>
          <a:bodyPr>
            <a:normAutofit fontScale="90000"/>
          </a:bodyPr>
          <a:lstStyle/>
          <a:p>
            <a:r>
              <a:rPr lang="fr-FR" dirty="0"/>
              <a:t>Sous-zone A210 $c</a:t>
            </a:r>
            <a:br>
              <a:rPr lang="fr-FR" dirty="0"/>
            </a:br>
            <a:r>
              <a:rPr lang="fr-FR" dirty="0"/>
              <a:t>utilisée pour les dates</a:t>
            </a:r>
          </a:p>
        </p:txBody>
      </p:sp>
      <p:sp>
        <p:nvSpPr>
          <p:cNvPr id="3" name="Espace réservé du contenu 2">
            <a:extLst>
              <a:ext uri="{FF2B5EF4-FFF2-40B4-BE49-F238E27FC236}">
                <a16:creationId xmlns:a16="http://schemas.microsoft.com/office/drawing/2014/main" id="{41B95B2D-CFB6-4ED5-7D56-1002C75F9C7E}"/>
              </a:ext>
            </a:extLst>
          </p:cNvPr>
          <p:cNvSpPr>
            <a:spLocks noGrp="1"/>
          </p:cNvSpPr>
          <p:nvPr>
            <p:ph idx="1"/>
          </p:nvPr>
        </p:nvSpPr>
        <p:spPr>
          <a:xfrm>
            <a:off x="457200" y="1600201"/>
            <a:ext cx="8229600" cy="3196952"/>
          </a:xfrm>
        </p:spPr>
        <p:txBody>
          <a:bodyPr>
            <a:normAutofit/>
          </a:bodyPr>
          <a:lstStyle/>
          <a:p>
            <a:r>
              <a:rPr lang="fr-FR" dirty="0"/>
              <a:t>L’</a:t>
            </a:r>
            <a:r>
              <a:rPr lang="fr-FR" dirty="0" err="1"/>
              <a:t>Abes</a:t>
            </a:r>
            <a:r>
              <a:rPr lang="fr-FR" dirty="0"/>
              <a:t> préconise la saisie </a:t>
            </a:r>
            <a:r>
              <a:rPr lang="fr-FR" b="1" dirty="0"/>
              <a:t>systématique</a:t>
            </a:r>
            <a:r>
              <a:rPr lang="fr-FR" dirty="0"/>
              <a:t> des dates.</a:t>
            </a:r>
          </a:p>
          <a:p>
            <a:r>
              <a:rPr lang="fr-FR" dirty="0"/>
              <a:t>Règles de saisie à respecter en A210 : pas de X mais des points.</a:t>
            </a:r>
          </a:p>
          <a:p>
            <a:r>
              <a:rPr lang="fr-FR" dirty="0"/>
              <a:t>Veiller à la cohérence avec la zone A103</a:t>
            </a:r>
          </a:p>
          <a:p>
            <a:endParaRPr lang="fr-FR" dirty="0"/>
          </a:p>
        </p:txBody>
      </p:sp>
      <p:sp>
        <p:nvSpPr>
          <p:cNvPr id="4" name="Espace réservé du numéro de diapositive 3">
            <a:extLst>
              <a:ext uri="{FF2B5EF4-FFF2-40B4-BE49-F238E27FC236}">
                <a16:creationId xmlns:a16="http://schemas.microsoft.com/office/drawing/2014/main" id="{E600EB28-F53D-5E7D-5C1E-3D3659C9DDCB}"/>
              </a:ext>
            </a:extLst>
          </p:cNvPr>
          <p:cNvSpPr>
            <a:spLocks noGrp="1"/>
          </p:cNvSpPr>
          <p:nvPr>
            <p:ph type="sldNum" sz="quarter" idx="12"/>
          </p:nvPr>
        </p:nvSpPr>
        <p:spPr/>
        <p:txBody>
          <a:bodyPr/>
          <a:lstStyle/>
          <a:p>
            <a:fld id="{4FDDB0EE-562A-402E-B0CB-D9B0904D3576}" type="slidenum">
              <a:rPr lang="fr-FR" smtClean="0"/>
              <a:t>43</a:t>
            </a:fld>
            <a:endParaRPr lang="fr-FR" dirty="0"/>
          </a:p>
        </p:txBody>
      </p:sp>
      <p:pic>
        <p:nvPicPr>
          <p:cNvPr id="8" name="Image 7">
            <a:extLst>
              <a:ext uri="{FF2B5EF4-FFF2-40B4-BE49-F238E27FC236}">
                <a16:creationId xmlns:a16="http://schemas.microsoft.com/office/drawing/2014/main" id="{436D0CB8-289D-F0DA-6E8A-4260A5049374}"/>
              </a:ext>
            </a:extLst>
          </p:cNvPr>
          <p:cNvPicPr>
            <a:picLocks noChangeAspect="1"/>
          </p:cNvPicPr>
          <p:nvPr/>
        </p:nvPicPr>
        <p:blipFill>
          <a:blip r:embed="rId3"/>
          <a:stretch>
            <a:fillRect/>
          </a:stretch>
        </p:blipFill>
        <p:spPr>
          <a:xfrm>
            <a:off x="457200" y="5975350"/>
            <a:ext cx="5514975" cy="381000"/>
          </a:xfrm>
          <a:prstGeom prst="rect">
            <a:avLst/>
          </a:prstGeom>
        </p:spPr>
      </p:pic>
      <p:pic>
        <p:nvPicPr>
          <p:cNvPr id="10" name="Image 9">
            <a:extLst>
              <a:ext uri="{FF2B5EF4-FFF2-40B4-BE49-F238E27FC236}">
                <a16:creationId xmlns:a16="http://schemas.microsoft.com/office/drawing/2014/main" id="{024485F5-2BF1-E170-3FA8-81D4744DA2EE}"/>
              </a:ext>
            </a:extLst>
          </p:cNvPr>
          <p:cNvPicPr>
            <a:picLocks noChangeAspect="1"/>
          </p:cNvPicPr>
          <p:nvPr/>
        </p:nvPicPr>
        <p:blipFill>
          <a:blip r:embed="rId4"/>
          <a:stretch>
            <a:fillRect/>
          </a:stretch>
        </p:blipFill>
        <p:spPr>
          <a:xfrm>
            <a:off x="539552" y="5596255"/>
            <a:ext cx="2247900" cy="333375"/>
          </a:xfrm>
          <a:prstGeom prst="rect">
            <a:avLst/>
          </a:prstGeom>
        </p:spPr>
      </p:pic>
      <p:sp>
        <p:nvSpPr>
          <p:cNvPr id="12" name="ZoneTexte 11">
            <a:extLst>
              <a:ext uri="{FF2B5EF4-FFF2-40B4-BE49-F238E27FC236}">
                <a16:creationId xmlns:a16="http://schemas.microsoft.com/office/drawing/2014/main" id="{F8D08CC4-2128-A09C-BE9D-5AF2BEF11FB7}"/>
              </a:ext>
            </a:extLst>
          </p:cNvPr>
          <p:cNvSpPr txBox="1"/>
          <p:nvPr/>
        </p:nvSpPr>
        <p:spPr>
          <a:xfrm>
            <a:off x="514420" y="4775048"/>
            <a:ext cx="4572000" cy="369332"/>
          </a:xfrm>
          <a:prstGeom prst="rect">
            <a:avLst/>
          </a:prstGeom>
          <a:noFill/>
        </p:spPr>
        <p:txBody>
          <a:bodyPr wrap="square">
            <a:spAutoFit/>
          </a:bodyPr>
          <a:lstStyle/>
          <a:p>
            <a:r>
              <a:rPr lang="fr-FR" dirty="0">
                <a:hlinkClick r:id="rId5"/>
              </a:rPr>
              <a:t>http://www.idref.fr/028082982</a:t>
            </a:r>
            <a:r>
              <a:rPr lang="fr-FR" dirty="0"/>
              <a:t>  </a:t>
            </a:r>
          </a:p>
        </p:txBody>
      </p:sp>
      <p:pic>
        <p:nvPicPr>
          <p:cNvPr id="14" name="Image 13">
            <a:extLst>
              <a:ext uri="{FF2B5EF4-FFF2-40B4-BE49-F238E27FC236}">
                <a16:creationId xmlns:a16="http://schemas.microsoft.com/office/drawing/2014/main" id="{11EE6CF3-1AE3-C402-9DFE-A1E088D8D482}"/>
              </a:ext>
            </a:extLst>
          </p:cNvPr>
          <p:cNvPicPr>
            <a:picLocks noChangeAspect="1"/>
          </p:cNvPicPr>
          <p:nvPr/>
        </p:nvPicPr>
        <p:blipFill>
          <a:blip r:embed="rId6"/>
          <a:stretch>
            <a:fillRect/>
          </a:stretch>
        </p:blipFill>
        <p:spPr>
          <a:xfrm>
            <a:off x="611560" y="5205730"/>
            <a:ext cx="3543300" cy="333375"/>
          </a:xfrm>
          <a:prstGeom prst="rect">
            <a:avLst/>
          </a:prstGeom>
        </p:spPr>
      </p:pic>
    </p:spTree>
    <p:extLst>
      <p:ext uri="{BB962C8B-B14F-4D97-AF65-F5344CB8AC3E}">
        <p14:creationId xmlns:p14="http://schemas.microsoft.com/office/powerpoint/2010/main" val="17053295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9AE655F-8963-5179-01C2-041244BB5473}"/>
              </a:ext>
            </a:extLst>
          </p:cNvPr>
          <p:cNvSpPr>
            <a:spLocks noGrp="1"/>
          </p:cNvSpPr>
          <p:nvPr>
            <p:ph type="title"/>
          </p:nvPr>
        </p:nvSpPr>
        <p:spPr/>
        <p:txBody>
          <a:bodyPr>
            <a:normAutofit fontScale="90000"/>
          </a:bodyPr>
          <a:lstStyle/>
          <a:p>
            <a:r>
              <a:rPr lang="fr-FR" dirty="0"/>
              <a:t>Sous-zone A210 $c</a:t>
            </a:r>
            <a:br>
              <a:rPr lang="fr-FR" dirty="0"/>
            </a:br>
            <a:r>
              <a:rPr lang="fr-FR" dirty="0"/>
              <a:t>utilisée pour le lieu et pour les dates : exemples</a:t>
            </a:r>
          </a:p>
        </p:txBody>
      </p:sp>
      <p:sp>
        <p:nvSpPr>
          <p:cNvPr id="3" name="Espace réservé du numéro de diapositive 2">
            <a:extLst>
              <a:ext uri="{FF2B5EF4-FFF2-40B4-BE49-F238E27FC236}">
                <a16:creationId xmlns:a16="http://schemas.microsoft.com/office/drawing/2014/main" id="{77D507A2-A57E-11E8-BDCF-053E9073081B}"/>
              </a:ext>
            </a:extLst>
          </p:cNvPr>
          <p:cNvSpPr>
            <a:spLocks noGrp="1"/>
          </p:cNvSpPr>
          <p:nvPr>
            <p:ph type="sldNum" sz="quarter" idx="12"/>
          </p:nvPr>
        </p:nvSpPr>
        <p:spPr/>
        <p:txBody>
          <a:bodyPr/>
          <a:lstStyle/>
          <a:p>
            <a:fld id="{4FDDB0EE-562A-402E-B0CB-D9B0904D3576}" type="slidenum">
              <a:rPr lang="fr-FR" smtClean="0"/>
              <a:t>44</a:t>
            </a:fld>
            <a:endParaRPr lang="fr-FR"/>
          </a:p>
        </p:txBody>
      </p:sp>
      <p:pic>
        <p:nvPicPr>
          <p:cNvPr id="6" name="Image 5">
            <a:extLst>
              <a:ext uri="{FF2B5EF4-FFF2-40B4-BE49-F238E27FC236}">
                <a16:creationId xmlns:a16="http://schemas.microsoft.com/office/drawing/2014/main" id="{3C33FC0F-CDA3-1503-666A-71370E3DD1E6}"/>
              </a:ext>
            </a:extLst>
          </p:cNvPr>
          <p:cNvPicPr>
            <a:picLocks noChangeAspect="1"/>
          </p:cNvPicPr>
          <p:nvPr/>
        </p:nvPicPr>
        <p:blipFill>
          <a:blip r:embed="rId2"/>
          <a:stretch>
            <a:fillRect/>
          </a:stretch>
        </p:blipFill>
        <p:spPr>
          <a:xfrm>
            <a:off x="0" y="3296540"/>
            <a:ext cx="9144000" cy="264920"/>
          </a:xfrm>
          <a:prstGeom prst="rect">
            <a:avLst/>
          </a:prstGeom>
        </p:spPr>
      </p:pic>
      <p:pic>
        <p:nvPicPr>
          <p:cNvPr id="11" name="Image 10">
            <a:extLst>
              <a:ext uri="{FF2B5EF4-FFF2-40B4-BE49-F238E27FC236}">
                <a16:creationId xmlns:a16="http://schemas.microsoft.com/office/drawing/2014/main" id="{7EF732F0-2A01-EB59-038B-EC37395ECE65}"/>
              </a:ext>
            </a:extLst>
          </p:cNvPr>
          <p:cNvPicPr>
            <a:picLocks noChangeAspect="1"/>
          </p:cNvPicPr>
          <p:nvPr/>
        </p:nvPicPr>
        <p:blipFill>
          <a:blip r:embed="rId3"/>
          <a:stretch>
            <a:fillRect/>
          </a:stretch>
        </p:blipFill>
        <p:spPr>
          <a:xfrm>
            <a:off x="26328" y="2852936"/>
            <a:ext cx="7381875" cy="333375"/>
          </a:xfrm>
          <a:prstGeom prst="rect">
            <a:avLst/>
          </a:prstGeom>
        </p:spPr>
      </p:pic>
      <p:sp>
        <p:nvSpPr>
          <p:cNvPr id="16" name="ZoneTexte 15">
            <a:extLst>
              <a:ext uri="{FF2B5EF4-FFF2-40B4-BE49-F238E27FC236}">
                <a16:creationId xmlns:a16="http://schemas.microsoft.com/office/drawing/2014/main" id="{EE810026-A5EF-91FA-71E0-4B7AB15ADD93}"/>
              </a:ext>
            </a:extLst>
          </p:cNvPr>
          <p:cNvSpPr txBox="1"/>
          <p:nvPr/>
        </p:nvSpPr>
        <p:spPr>
          <a:xfrm>
            <a:off x="0" y="2373375"/>
            <a:ext cx="4572000" cy="369332"/>
          </a:xfrm>
          <a:prstGeom prst="rect">
            <a:avLst/>
          </a:prstGeom>
          <a:noFill/>
        </p:spPr>
        <p:txBody>
          <a:bodyPr wrap="square">
            <a:spAutoFit/>
          </a:bodyPr>
          <a:lstStyle/>
          <a:p>
            <a:r>
              <a:rPr lang="fr-FR" dirty="0">
                <a:hlinkClick r:id="rId4"/>
              </a:rPr>
              <a:t>https://www.idref.fr/230902340</a:t>
            </a:r>
            <a:r>
              <a:rPr lang="fr-FR" dirty="0"/>
              <a:t> </a:t>
            </a:r>
          </a:p>
        </p:txBody>
      </p:sp>
      <p:sp>
        <p:nvSpPr>
          <p:cNvPr id="18" name="ZoneTexte 17">
            <a:extLst>
              <a:ext uri="{FF2B5EF4-FFF2-40B4-BE49-F238E27FC236}">
                <a16:creationId xmlns:a16="http://schemas.microsoft.com/office/drawing/2014/main" id="{7F9515AD-4A2B-A702-F306-0ED035B6E469}"/>
              </a:ext>
            </a:extLst>
          </p:cNvPr>
          <p:cNvSpPr txBox="1"/>
          <p:nvPr/>
        </p:nvSpPr>
        <p:spPr>
          <a:xfrm>
            <a:off x="251520" y="3669397"/>
            <a:ext cx="8064896" cy="646331"/>
          </a:xfrm>
          <a:prstGeom prst="rect">
            <a:avLst/>
          </a:prstGeom>
          <a:noFill/>
        </p:spPr>
        <p:txBody>
          <a:bodyPr wrap="square" rtlCol="0">
            <a:spAutoFit/>
          </a:bodyPr>
          <a:lstStyle/>
          <a:p>
            <a:r>
              <a:rPr lang="fr-FR" dirty="0"/>
              <a:t>Le premier $c sert à indiquer le lieu. </a:t>
            </a:r>
          </a:p>
          <a:p>
            <a:r>
              <a:rPr lang="fr-FR" dirty="0"/>
              <a:t>Le second $c sert à indiquer les dates de début et de fin.</a:t>
            </a:r>
          </a:p>
        </p:txBody>
      </p:sp>
    </p:spTree>
    <p:extLst>
      <p:ext uri="{BB962C8B-B14F-4D97-AF65-F5344CB8AC3E}">
        <p14:creationId xmlns:p14="http://schemas.microsoft.com/office/powerpoint/2010/main" val="15539559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4E1CE36-80B1-77CA-5E5E-340BCECC8C7F}"/>
              </a:ext>
            </a:extLst>
          </p:cNvPr>
          <p:cNvSpPr>
            <a:spLocks noGrp="1"/>
          </p:cNvSpPr>
          <p:nvPr>
            <p:ph type="title"/>
          </p:nvPr>
        </p:nvSpPr>
        <p:spPr/>
        <p:txBody>
          <a:bodyPr/>
          <a:lstStyle/>
          <a:p>
            <a:r>
              <a:rPr lang="fr-FR" dirty="0"/>
              <a:t>Zone A330</a:t>
            </a:r>
          </a:p>
        </p:txBody>
      </p:sp>
      <p:sp>
        <p:nvSpPr>
          <p:cNvPr id="3" name="Espace réservé du contenu 2">
            <a:extLst>
              <a:ext uri="{FF2B5EF4-FFF2-40B4-BE49-F238E27FC236}">
                <a16:creationId xmlns:a16="http://schemas.microsoft.com/office/drawing/2014/main" id="{A5E3C4CF-0F45-FCB6-048F-A6218CFE7675}"/>
              </a:ext>
            </a:extLst>
          </p:cNvPr>
          <p:cNvSpPr>
            <a:spLocks noGrp="1"/>
          </p:cNvSpPr>
          <p:nvPr>
            <p:ph idx="1"/>
          </p:nvPr>
        </p:nvSpPr>
        <p:spPr>
          <a:xfrm>
            <a:off x="457200" y="1600201"/>
            <a:ext cx="8229600" cy="2332856"/>
          </a:xfrm>
        </p:spPr>
        <p:txBody>
          <a:bodyPr/>
          <a:lstStyle/>
          <a:p>
            <a:r>
              <a:rPr lang="fr-FR" dirty="0">
                <a:hlinkClick r:id="rId2"/>
              </a:rPr>
              <a:t>GM Note sur le champ d’application</a:t>
            </a:r>
            <a:endParaRPr lang="fr-FR" dirty="0"/>
          </a:p>
          <a:p>
            <a:r>
              <a:rPr lang="fr-FR" dirty="0"/>
              <a:t>Recommandée pour attirer l’attention sur une confusion possible, sur une homonymie, ou une orthographe particulière.</a:t>
            </a:r>
          </a:p>
        </p:txBody>
      </p:sp>
      <p:sp>
        <p:nvSpPr>
          <p:cNvPr id="4" name="ZoneTexte 3">
            <a:extLst>
              <a:ext uri="{FF2B5EF4-FFF2-40B4-BE49-F238E27FC236}">
                <a16:creationId xmlns:a16="http://schemas.microsoft.com/office/drawing/2014/main" id="{F29BA9C7-E652-2F7E-A25E-80E09AA8BCE2}"/>
              </a:ext>
            </a:extLst>
          </p:cNvPr>
          <p:cNvSpPr txBox="1"/>
          <p:nvPr/>
        </p:nvSpPr>
        <p:spPr>
          <a:xfrm>
            <a:off x="287524" y="5951022"/>
            <a:ext cx="8568952" cy="923330"/>
          </a:xfrm>
          <a:prstGeom prst="rect">
            <a:avLst/>
          </a:prstGeom>
          <a:noFill/>
        </p:spPr>
        <p:txBody>
          <a:bodyPr wrap="square" rtlCol="0">
            <a:spAutoFit/>
          </a:bodyPr>
          <a:lstStyle/>
          <a:p>
            <a:r>
              <a:rPr lang="fr-FR" sz="1800" i="1" dirty="0"/>
              <a:t>NB : Cette zone est à utiliser pour les structures, de la même manière que pour toutes les notices de collectivité.</a:t>
            </a:r>
          </a:p>
          <a:p>
            <a:endParaRPr lang="fr-FR" dirty="0"/>
          </a:p>
        </p:txBody>
      </p:sp>
      <p:sp>
        <p:nvSpPr>
          <p:cNvPr id="5" name="Espace réservé du numéro de diapositive 4">
            <a:extLst>
              <a:ext uri="{FF2B5EF4-FFF2-40B4-BE49-F238E27FC236}">
                <a16:creationId xmlns:a16="http://schemas.microsoft.com/office/drawing/2014/main" id="{0C45A505-8B08-2C22-74E9-F13758C7ED32}"/>
              </a:ext>
            </a:extLst>
          </p:cNvPr>
          <p:cNvSpPr>
            <a:spLocks noGrp="1"/>
          </p:cNvSpPr>
          <p:nvPr>
            <p:ph type="sldNum" sz="quarter" idx="12"/>
          </p:nvPr>
        </p:nvSpPr>
        <p:spPr/>
        <p:txBody>
          <a:bodyPr/>
          <a:lstStyle/>
          <a:p>
            <a:fld id="{4FDDB0EE-562A-402E-B0CB-D9B0904D3576}" type="slidenum">
              <a:rPr lang="fr-FR" smtClean="0"/>
              <a:t>45</a:t>
            </a:fld>
            <a:endParaRPr lang="fr-FR"/>
          </a:p>
        </p:txBody>
      </p:sp>
      <p:pic>
        <p:nvPicPr>
          <p:cNvPr id="7" name="Image 6">
            <a:extLst>
              <a:ext uri="{FF2B5EF4-FFF2-40B4-BE49-F238E27FC236}">
                <a16:creationId xmlns:a16="http://schemas.microsoft.com/office/drawing/2014/main" id="{191AF2FF-9DE7-9CFD-9497-4667F2468BBF}"/>
              </a:ext>
            </a:extLst>
          </p:cNvPr>
          <p:cNvPicPr>
            <a:picLocks noChangeAspect="1"/>
          </p:cNvPicPr>
          <p:nvPr/>
        </p:nvPicPr>
        <p:blipFill>
          <a:blip r:embed="rId3"/>
          <a:stretch>
            <a:fillRect/>
          </a:stretch>
        </p:blipFill>
        <p:spPr>
          <a:xfrm>
            <a:off x="27484" y="5062438"/>
            <a:ext cx="9144000" cy="566192"/>
          </a:xfrm>
          <a:prstGeom prst="rect">
            <a:avLst/>
          </a:prstGeom>
        </p:spPr>
      </p:pic>
      <p:pic>
        <p:nvPicPr>
          <p:cNvPr id="9" name="Image 8">
            <a:extLst>
              <a:ext uri="{FF2B5EF4-FFF2-40B4-BE49-F238E27FC236}">
                <a16:creationId xmlns:a16="http://schemas.microsoft.com/office/drawing/2014/main" id="{DDF71384-7114-6C01-C9A0-4CB549C161E6}"/>
              </a:ext>
            </a:extLst>
          </p:cNvPr>
          <p:cNvPicPr>
            <a:picLocks noChangeAspect="1"/>
          </p:cNvPicPr>
          <p:nvPr/>
        </p:nvPicPr>
        <p:blipFill>
          <a:blip r:embed="rId4"/>
          <a:stretch>
            <a:fillRect/>
          </a:stretch>
        </p:blipFill>
        <p:spPr>
          <a:xfrm>
            <a:off x="27484" y="4532257"/>
            <a:ext cx="4067175" cy="476250"/>
          </a:xfrm>
          <a:prstGeom prst="rect">
            <a:avLst/>
          </a:prstGeom>
        </p:spPr>
      </p:pic>
      <p:sp>
        <p:nvSpPr>
          <p:cNvPr id="11" name="ZoneTexte 10">
            <a:extLst>
              <a:ext uri="{FF2B5EF4-FFF2-40B4-BE49-F238E27FC236}">
                <a16:creationId xmlns:a16="http://schemas.microsoft.com/office/drawing/2014/main" id="{87CAC79B-F7E8-F1ED-EB4B-3711B9875C34}"/>
              </a:ext>
            </a:extLst>
          </p:cNvPr>
          <p:cNvSpPr txBox="1"/>
          <p:nvPr/>
        </p:nvSpPr>
        <p:spPr>
          <a:xfrm>
            <a:off x="143010" y="4093906"/>
            <a:ext cx="4583430" cy="369332"/>
          </a:xfrm>
          <a:prstGeom prst="rect">
            <a:avLst/>
          </a:prstGeom>
          <a:noFill/>
        </p:spPr>
        <p:txBody>
          <a:bodyPr wrap="square">
            <a:spAutoFit/>
          </a:bodyPr>
          <a:lstStyle/>
          <a:p>
            <a:r>
              <a:rPr lang="fr-FR" dirty="0">
                <a:hlinkClick r:id="rId5"/>
              </a:rPr>
              <a:t>https://www.idref.fr/191260282</a:t>
            </a:r>
            <a:r>
              <a:rPr lang="fr-FR" dirty="0"/>
              <a:t> </a:t>
            </a:r>
          </a:p>
        </p:txBody>
      </p:sp>
    </p:spTree>
    <p:extLst>
      <p:ext uri="{BB962C8B-B14F-4D97-AF65-F5344CB8AC3E}">
        <p14:creationId xmlns:p14="http://schemas.microsoft.com/office/powerpoint/2010/main" val="170681236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50B1857-09CD-CCC0-062B-E167E099B25F}"/>
              </a:ext>
            </a:extLst>
          </p:cNvPr>
          <p:cNvSpPr>
            <a:spLocks noGrp="1"/>
          </p:cNvSpPr>
          <p:nvPr>
            <p:ph type="title"/>
          </p:nvPr>
        </p:nvSpPr>
        <p:spPr/>
        <p:txBody>
          <a:bodyPr/>
          <a:lstStyle/>
          <a:p>
            <a:r>
              <a:rPr lang="fr-FR" dirty="0"/>
              <a:t>Zone A340</a:t>
            </a:r>
          </a:p>
        </p:txBody>
      </p:sp>
      <p:sp>
        <p:nvSpPr>
          <p:cNvPr id="3" name="Espace réservé du contenu 2">
            <a:extLst>
              <a:ext uri="{FF2B5EF4-FFF2-40B4-BE49-F238E27FC236}">
                <a16:creationId xmlns:a16="http://schemas.microsoft.com/office/drawing/2014/main" id="{3CFE2029-1476-928F-8428-7996356A164A}"/>
              </a:ext>
            </a:extLst>
          </p:cNvPr>
          <p:cNvSpPr>
            <a:spLocks noGrp="1"/>
          </p:cNvSpPr>
          <p:nvPr>
            <p:ph idx="1"/>
          </p:nvPr>
        </p:nvSpPr>
        <p:spPr>
          <a:xfrm>
            <a:off x="457200" y="1600200"/>
            <a:ext cx="8229600" cy="4133055"/>
          </a:xfrm>
        </p:spPr>
        <p:txBody>
          <a:bodyPr>
            <a:normAutofit fontScale="92500" lnSpcReduction="20000"/>
          </a:bodyPr>
          <a:lstStyle/>
          <a:p>
            <a:r>
              <a:rPr lang="fr-FR" dirty="0">
                <a:hlinkClick r:id="rId3"/>
              </a:rPr>
              <a:t>GM Note sur la biographie et l’activité</a:t>
            </a:r>
            <a:endParaRPr lang="fr-FR" dirty="0"/>
          </a:p>
          <a:p>
            <a:r>
              <a:rPr lang="fr-FR" dirty="0"/>
              <a:t>Utilisée pour mentionner :</a:t>
            </a:r>
          </a:p>
          <a:p>
            <a:pPr lvl="1"/>
            <a:r>
              <a:rPr lang="fr-FR" dirty="0"/>
              <a:t>l’adresse de la structure, ce qui peut faciliter son identification.</a:t>
            </a:r>
          </a:p>
          <a:p>
            <a:pPr lvl="1"/>
            <a:r>
              <a:rPr lang="fr-FR" dirty="0"/>
              <a:t>les champs disciplinaires</a:t>
            </a:r>
          </a:p>
          <a:p>
            <a:pPr lvl="1"/>
            <a:r>
              <a:rPr lang="fr-FR" dirty="0"/>
              <a:t>l’histoire de la structure</a:t>
            </a:r>
          </a:p>
          <a:p>
            <a:pPr lvl="1"/>
            <a:r>
              <a:rPr lang="fr-FR" dirty="0"/>
              <a:t>les éventuels changements des noms </a:t>
            </a:r>
          </a:p>
          <a:p>
            <a:pPr lvl="1"/>
            <a:r>
              <a:rPr lang="fr-FR" dirty="0"/>
              <a:t>Etc.</a:t>
            </a:r>
          </a:p>
          <a:p>
            <a:pPr marL="0" indent="0">
              <a:buNone/>
            </a:pPr>
            <a:r>
              <a:rPr lang="fr-FR" dirty="0"/>
              <a:t>NB : ne pas utiliser la zone A300. Si une zone A300 est renseignée, la transformer en A340.</a:t>
            </a:r>
          </a:p>
        </p:txBody>
      </p:sp>
      <p:sp>
        <p:nvSpPr>
          <p:cNvPr id="4" name="ZoneTexte 3">
            <a:extLst>
              <a:ext uri="{FF2B5EF4-FFF2-40B4-BE49-F238E27FC236}">
                <a16:creationId xmlns:a16="http://schemas.microsoft.com/office/drawing/2014/main" id="{A348FB23-3DA4-197F-C6EB-CE53AC490D58}"/>
              </a:ext>
            </a:extLst>
          </p:cNvPr>
          <p:cNvSpPr txBox="1"/>
          <p:nvPr/>
        </p:nvSpPr>
        <p:spPr>
          <a:xfrm>
            <a:off x="287524" y="5951022"/>
            <a:ext cx="8568952" cy="923330"/>
          </a:xfrm>
          <a:prstGeom prst="rect">
            <a:avLst/>
          </a:prstGeom>
          <a:noFill/>
        </p:spPr>
        <p:txBody>
          <a:bodyPr wrap="square" rtlCol="0">
            <a:spAutoFit/>
          </a:bodyPr>
          <a:lstStyle/>
          <a:p>
            <a:r>
              <a:rPr lang="fr-FR" sz="1800" i="1" dirty="0"/>
              <a:t>NB : Cette zone est à utiliser pour les structures, de la même manière que pour toutes les notices de collectivités.</a:t>
            </a:r>
          </a:p>
          <a:p>
            <a:endParaRPr lang="fr-FR" dirty="0"/>
          </a:p>
        </p:txBody>
      </p:sp>
      <p:sp>
        <p:nvSpPr>
          <p:cNvPr id="5" name="Espace réservé du numéro de diapositive 4">
            <a:extLst>
              <a:ext uri="{FF2B5EF4-FFF2-40B4-BE49-F238E27FC236}">
                <a16:creationId xmlns:a16="http://schemas.microsoft.com/office/drawing/2014/main" id="{0445362E-B827-4B05-09C0-1591DECB6D29}"/>
              </a:ext>
            </a:extLst>
          </p:cNvPr>
          <p:cNvSpPr>
            <a:spLocks noGrp="1"/>
          </p:cNvSpPr>
          <p:nvPr>
            <p:ph type="sldNum" sz="quarter" idx="12"/>
          </p:nvPr>
        </p:nvSpPr>
        <p:spPr/>
        <p:txBody>
          <a:bodyPr/>
          <a:lstStyle/>
          <a:p>
            <a:fld id="{4FDDB0EE-562A-402E-B0CB-D9B0904D3576}" type="slidenum">
              <a:rPr lang="fr-FR" smtClean="0"/>
              <a:t>46</a:t>
            </a:fld>
            <a:endParaRPr lang="fr-FR"/>
          </a:p>
        </p:txBody>
      </p:sp>
    </p:spTree>
    <p:extLst>
      <p:ext uri="{BB962C8B-B14F-4D97-AF65-F5344CB8AC3E}">
        <p14:creationId xmlns:p14="http://schemas.microsoft.com/office/powerpoint/2010/main" val="35815054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8E06ED8-4973-FA50-D4EF-09D4B63EDE6E}"/>
              </a:ext>
            </a:extLst>
          </p:cNvPr>
          <p:cNvSpPr>
            <a:spLocks noGrp="1"/>
          </p:cNvSpPr>
          <p:nvPr>
            <p:ph type="title"/>
          </p:nvPr>
        </p:nvSpPr>
        <p:spPr/>
        <p:txBody>
          <a:bodyPr/>
          <a:lstStyle/>
          <a:p>
            <a:r>
              <a:rPr lang="fr-FR" dirty="0"/>
              <a:t>Zones A410</a:t>
            </a:r>
          </a:p>
        </p:txBody>
      </p:sp>
      <p:sp>
        <p:nvSpPr>
          <p:cNvPr id="3" name="Espace réservé du contenu 2">
            <a:extLst>
              <a:ext uri="{FF2B5EF4-FFF2-40B4-BE49-F238E27FC236}">
                <a16:creationId xmlns:a16="http://schemas.microsoft.com/office/drawing/2014/main" id="{B4FE76AD-18AE-E69C-BBC8-BAEB4516D827}"/>
              </a:ext>
            </a:extLst>
          </p:cNvPr>
          <p:cNvSpPr>
            <a:spLocks noGrp="1"/>
          </p:cNvSpPr>
          <p:nvPr>
            <p:ph idx="1"/>
          </p:nvPr>
        </p:nvSpPr>
        <p:spPr/>
        <p:txBody>
          <a:bodyPr>
            <a:normAutofit lnSpcReduction="10000"/>
          </a:bodyPr>
          <a:lstStyle/>
          <a:p>
            <a:r>
              <a:rPr lang="fr-FR" dirty="0">
                <a:hlinkClick r:id="rId2"/>
              </a:rPr>
              <a:t>GM Variante de point d'accès - Nom de collectivité</a:t>
            </a:r>
            <a:endParaRPr lang="fr-FR" dirty="0"/>
          </a:p>
          <a:p>
            <a:r>
              <a:rPr lang="fr-FR" dirty="0"/>
              <a:t>Faire autant de A410 que nécessaire :</a:t>
            </a:r>
          </a:p>
          <a:p>
            <a:pPr lvl="1"/>
            <a:r>
              <a:rPr lang="fr-FR" dirty="0"/>
              <a:t>tous les noms de la collectivité (avec ou sans le mot centre / équipe / laboratoire..)</a:t>
            </a:r>
          </a:p>
          <a:p>
            <a:pPr lvl="1"/>
            <a:r>
              <a:rPr lang="fr-FR" dirty="0"/>
              <a:t>le sigle</a:t>
            </a:r>
          </a:p>
          <a:p>
            <a:pPr lvl="1"/>
            <a:r>
              <a:rPr lang="fr-FR" dirty="0"/>
              <a:t>le numéro d’unité (avec ou sans l’espace)</a:t>
            </a:r>
          </a:p>
          <a:p>
            <a:pPr lvl="1"/>
            <a:r>
              <a:rPr lang="fr-FR" dirty="0"/>
              <a:t>en langue étrangère si besoin</a:t>
            </a:r>
          </a:p>
          <a:p>
            <a:r>
              <a:rPr lang="fr-FR" dirty="0"/>
              <a:t>Pensez à la saisie de l’@.</a:t>
            </a:r>
          </a:p>
        </p:txBody>
      </p:sp>
      <p:sp>
        <p:nvSpPr>
          <p:cNvPr id="4" name="ZoneTexte 3">
            <a:extLst>
              <a:ext uri="{FF2B5EF4-FFF2-40B4-BE49-F238E27FC236}">
                <a16:creationId xmlns:a16="http://schemas.microsoft.com/office/drawing/2014/main" id="{7C9389D0-830E-38F8-5FFC-30B9BD766A91}"/>
              </a:ext>
            </a:extLst>
          </p:cNvPr>
          <p:cNvSpPr txBox="1"/>
          <p:nvPr/>
        </p:nvSpPr>
        <p:spPr>
          <a:xfrm>
            <a:off x="287524" y="5951022"/>
            <a:ext cx="8568952" cy="923330"/>
          </a:xfrm>
          <a:prstGeom prst="rect">
            <a:avLst/>
          </a:prstGeom>
          <a:noFill/>
        </p:spPr>
        <p:txBody>
          <a:bodyPr wrap="square" rtlCol="0">
            <a:spAutoFit/>
          </a:bodyPr>
          <a:lstStyle/>
          <a:p>
            <a:r>
              <a:rPr lang="fr-FR" sz="1800" i="1" dirty="0"/>
              <a:t>NB : Cette zone est à utiliser pour les structures, de la même manière que pour toutes les notices de collectivités.</a:t>
            </a:r>
          </a:p>
          <a:p>
            <a:endParaRPr lang="fr-FR" dirty="0"/>
          </a:p>
        </p:txBody>
      </p:sp>
      <p:sp>
        <p:nvSpPr>
          <p:cNvPr id="5" name="Espace réservé du numéro de diapositive 4">
            <a:extLst>
              <a:ext uri="{FF2B5EF4-FFF2-40B4-BE49-F238E27FC236}">
                <a16:creationId xmlns:a16="http://schemas.microsoft.com/office/drawing/2014/main" id="{1222DD63-39A6-3954-190B-F3E929FCFB2F}"/>
              </a:ext>
            </a:extLst>
          </p:cNvPr>
          <p:cNvSpPr>
            <a:spLocks noGrp="1"/>
          </p:cNvSpPr>
          <p:nvPr>
            <p:ph type="sldNum" sz="quarter" idx="12"/>
          </p:nvPr>
        </p:nvSpPr>
        <p:spPr/>
        <p:txBody>
          <a:bodyPr/>
          <a:lstStyle/>
          <a:p>
            <a:fld id="{4FDDB0EE-562A-402E-B0CB-D9B0904D3576}" type="slidenum">
              <a:rPr lang="fr-FR" smtClean="0"/>
              <a:t>47</a:t>
            </a:fld>
            <a:endParaRPr lang="fr-FR"/>
          </a:p>
        </p:txBody>
      </p:sp>
    </p:spTree>
    <p:extLst>
      <p:ext uri="{BB962C8B-B14F-4D97-AF65-F5344CB8AC3E}">
        <p14:creationId xmlns:p14="http://schemas.microsoft.com/office/powerpoint/2010/main" val="256455058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1769FB4-B741-B0B0-9FD9-850D09520893}"/>
              </a:ext>
            </a:extLst>
          </p:cNvPr>
          <p:cNvSpPr>
            <a:spLocks noGrp="1"/>
          </p:cNvSpPr>
          <p:nvPr>
            <p:ph type="title"/>
          </p:nvPr>
        </p:nvSpPr>
        <p:spPr>
          <a:xfrm>
            <a:off x="457200" y="-263623"/>
            <a:ext cx="8229600" cy="1143000"/>
          </a:xfrm>
        </p:spPr>
        <p:txBody>
          <a:bodyPr/>
          <a:lstStyle/>
          <a:p>
            <a:r>
              <a:rPr lang="fr-FR" dirty="0"/>
              <a:t>Zones A410 : exemples</a:t>
            </a:r>
          </a:p>
        </p:txBody>
      </p:sp>
      <p:sp>
        <p:nvSpPr>
          <p:cNvPr id="3" name="Espace réservé du numéro de diapositive 2">
            <a:extLst>
              <a:ext uri="{FF2B5EF4-FFF2-40B4-BE49-F238E27FC236}">
                <a16:creationId xmlns:a16="http://schemas.microsoft.com/office/drawing/2014/main" id="{07C3F757-1ECD-B94E-C1CE-2A9E28E6D5D6}"/>
              </a:ext>
            </a:extLst>
          </p:cNvPr>
          <p:cNvSpPr>
            <a:spLocks noGrp="1"/>
          </p:cNvSpPr>
          <p:nvPr>
            <p:ph type="sldNum" sz="quarter" idx="12"/>
          </p:nvPr>
        </p:nvSpPr>
        <p:spPr/>
        <p:txBody>
          <a:bodyPr/>
          <a:lstStyle/>
          <a:p>
            <a:fld id="{4FDDB0EE-562A-402E-B0CB-D9B0904D3576}" type="slidenum">
              <a:rPr lang="fr-FR" smtClean="0"/>
              <a:t>48</a:t>
            </a:fld>
            <a:endParaRPr lang="fr-FR"/>
          </a:p>
        </p:txBody>
      </p:sp>
      <p:pic>
        <p:nvPicPr>
          <p:cNvPr id="5" name="Image 4">
            <a:extLst>
              <a:ext uri="{FF2B5EF4-FFF2-40B4-BE49-F238E27FC236}">
                <a16:creationId xmlns:a16="http://schemas.microsoft.com/office/drawing/2014/main" id="{06A06086-CB1C-15B6-A741-F844A6F015B6}"/>
              </a:ext>
            </a:extLst>
          </p:cNvPr>
          <p:cNvPicPr>
            <a:picLocks noChangeAspect="1"/>
          </p:cNvPicPr>
          <p:nvPr/>
        </p:nvPicPr>
        <p:blipFill>
          <a:blip r:embed="rId2"/>
          <a:stretch>
            <a:fillRect/>
          </a:stretch>
        </p:blipFill>
        <p:spPr>
          <a:xfrm>
            <a:off x="381382" y="1297484"/>
            <a:ext cx="5429250" cy="390525"/>
          </a:xfrm>
          <a:prstGeom prst="rect">
            <a:avLst/>
          </a:prstGeom>
        </p:spPr>
      </p:pic>
      <p:pic>
        <p:nvPicPr>
          <p:cNvPr id="7" name="Image 6">
            <a:extLst>
              <a:ext uri="{FF2B5EF4-FFF2-40B4-BE49-F238E27FC236}">
                <a16:creationId xmlns:a16="http://schemas.microsoft.com/office/drawing/2014/main" id="{C2FD09A9-5F3F-7844-8463-66B3BF0EF6D3}"/>
              </a:ext>
            </a:extLst>
          </p:cNvPr>
          <p:cNvPicPr>
            <a:picLocks noChangeAspect="1"/>
          </p:cNvPicPr>
          <p:nvPr/>
        </p:nvPicPr>
        <p:blipFill>
          <a:blip r:embed="rId3"/>
          <a:stretch>
            <a:fillRect/>
          </a:stretch>
        </p:blipFill>
        <p:spPr>
          <a:xfrm>
            <a:off x="237366" y="1787079"/>
            <a:ext cx="4810125" cy="3105150"/>
          </a:xfrm>
          <a:prstGeom prst="rect">
            <a:avLst/>
          </a:prstGeom>
        </p:spPr>
      </p:pic>
      <p:sp>
        <p:nvSpPr>
          <p:cNvPr id="9" name="ZoneTexte 8">
            <a:extLst>
              <a:ext uri="{FF2B5EF4-FFF2-40B4-BE49-F238E27FC236}">
                <a16:creationId xmlns:a16="http://schemas.microsoft.com/office/drawing/2014/main" id="{887F3372-0842-0794-E72E-6F80396BB1D9}"/>
              </a:ext>
            </a:extLst>
          </p:cNvPr>
          <p:cNvSpPr txBox="1"/>
          <p:nvPr/>
        </p:nvSpPr>
        <p:spPr>
          <a:xfrm>
            <a:off x="57854" y="870298"/>
            <a:ext cx="4572000" cy="369332"/>
          </a:xfrm>
          <a:prstGeom prst="rect">
            <a:avLst/>
          </a:prstGeom>
          <a:noFill/>
        </p:spPr>
        <p:txBody>
          <a:bodyPr wrap="square">
            <a:spAutoFit/>
          </a:bodyPr>
          <a:lstStyle/>
          <a:p>
            <a:r>
              <a:rPr lang="fr-FR" dirty="0">
                <a:hlinkClick r:id="rId4"/>
              </a:rPr>
              <a:t>https://www.idref.fr/184701376</a:t>
            </a:r>
            <a:r>
              <a:rPr lang="fr-FR" dirty="0"/>
              <a:t> </a:t>
            </a:r>
          </a:p>
        </p:txBody>
      </p:sp>
      <p:pic>
        <p:nvPicPr>
          <p:cNvPr id="11" name="Image 10">
            <a:extLst>
              <a:ext uri="{FF2B5EF4-FFF2-40B4-BE49-F238E27FC236}">
                <a16:creationId xmlns:a16="http://schemas.microsoft.com/office/drawing/2014/main" id="{FA6DFB27-20D8-3780-5AB1-CED0D278566F}"/>
              </a:ext>
            </a:extLst>
          </p:cNvPr>
          <p:cNvPicPr>
            <a:picLocks noChangeAspect="1"/>
          </p:cNvPicPr>
          <p:nvPr/>
        </p:nvPicPr>
        <p:blipFill>
          <a:blip r:embed="rId5"/>
          <a:stretch>
            <a:fillRect/>
          </a:stretch>
        </p:blipFill>
        <p:spPr>
          <a:xfrm>
            <a:off x="189796" y="4883150"/>
            <a:ext cx="8324850" cy="1838325"/>
          </a:xfrm>
          <a:prstGeom prst="rect">
            <a:avLst/>
          </a:prstGeom>
        </p:spPr>
      </p:pic>
    </p:spTree>
    <p:extLst>
      <p:ext uri="{BB962C8B-B14F-4D97-AF65-F5344CB8AC3E}">
        <p14:creationId xmlns:p14="http://schemas.microsoft.com/office/powerpoint/2010/main" val="194065460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Zone A510</a:t>
            </a:r>
          </a:p>
        </p:txBody>
      </p:sp>
      <p:sp>
        <p:nvSpPr>
          <p:cNvPr id="3" name="Espace réservé du contenu 2"/>
          <p:cNvSpPr>
            <a:spLocks noGrp="1"/>
          </p:cNvSpPr>
          <p:nvPr>
            <p:ph idx="1"/>
          </p:nvPr>
        </p:nvSpPr>
        <p:spPr/>
        <p:txBody>
          <a:bodyPr>
            <a:normAutofit fontScale="92500" lnSpcReduction="10000"/>
          </a:bodyPr>
          <a:lstStyle/>
          <a:p>
            <a:r>
              <a:rPr lang="fr-FR" dirty="0">
                <a:hlinkClick r:id="rId2"/>
              </a:rPr>
              <a:t>GM Point d'accès en relation - Nom de collectivité</a:t>
            </a:r>
            <a:endParaRPr lang="fr-FR" dirty="0"/>
          </a:p>
          <a:p>
            <a:r>
              <a:rPr lang="fr-FR" dirty="0"/>
              <a:t>Permet de saisir la relation sous forme de lien vers une autre notice d’autorité :</a:t>
            </a:r>
          </a:p>
          <a:p>
            <a:pPr lvl="1"/>
            <a:r>
              <a:rPr lang="fr-FR" dirty="0"/>
              <a:t>entre le laboratoire et ses tutelles.</a:t>
            </a:r>
          </a:p>
          <a:p>
            <a:pPr lvl="1"/>
            <a:r>
              <a:rPr lang="fr-FR" dirty="0"/>
              <a:t>entre laboratoires en cas de scission, fusion.</a:t>
            </a:r>
          </a:p>
          <a:p>
            <a:r>
              <a:rPr lang="fr-FR" dirty="0"/>
              <a:t>Indicateurs : 02</a:t>
            </a:r>
          </a:p>
          <a:p>
            <a:pPr lvl="1"/>
            <a:r>
              <a:rPr lang="fr-FR" dirty="0"/>
              <a:t>Le premier indicateur est 0 (lien à une autre collectivité, non pas à un congrès)</a:t>
            </a:r>
          </a:p>
          <a:p>
            <a:pPr lvl="1"/>
            <a:r>
              <a:rPr lang="fr-FR" dirty="0"/>
              <a:t>Le deuxième indicateur est 2 (nom entré dans l’ordre direct)</a:t>
            </a:r>
          </a:p>
          <a:p>
            <a:endParaRPr lang="fr-FR" dirty="0"/>
          </a:p>
          <a:p>
            <a:endParaRPr lang="fr-FR" dirty="0"/>
          </a:p>
        </p:txBody>
      </p:sp>
      <p:sp>
        <p:nvSpPr>
          <p:cNvPr id="4" name="Espace réservé du numéro de diapositive 3">
            <a:extLst>
              <a:ext uri="{FF2B5EF4-FFF2-40B4-BE49-F238E27FC236}">
                <a16:creationId xmlns:a16="http://schemas.microsoft.com/office/drawing/2014/main" id="{EBAFDB8F-139F-0F79-A09E-FA8E727A94B0}"/>
              </a:ext>
            </a:extLst>
          </p:cNvPr>
          <p:cNvSpPr>
            <a:spLocks noGrp="1"/>
          </p:cNvSpPr>
          <p:nvPr>
            <p:ph type="sldNum" sz="quarter" idx="12"/>
          </p:nvPr>
        </p:nvSpPr>
        <p:spPr/>
        <p:txBody>
          <a:bodyPr/>
          <a:lstStyle/>
          <a:p>
            <a:fld id="{4FDDB0EE-562A-402E-B0CB-D9B0904D3576}" type="slidenum">
              <a:rPr lang="fr-FR" smtClean="0"/>
              <a:t>49</a:t>
            </a:fld>
            <a:endParaRPr lang="fr-FR"/>
          </a:p>
        </p:txBody>
      </p:sp>
    </p:spTree>
    <p:extLst>
      <p:ext uri="{BB962C8B-B14F-4D97-AF65-F5344CB8AC3E}">
        <p14:creationId xmlns:p14="http://schemas.microsoft.com/office/powerpoint/2010/main" val="23054061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FA39277D-60C4-1CBD-DAD4-7BB8BC7A1877}"/>
              </a:ext>
            </a:extLst>
          </p:cNvPr>
          <p:cNvSpPr>
            <a:spLocks noGrp="1"/>
          </p:cNvSpPr>
          <p:nvPr>
            <p:ph idx="1"/>
          </p:nvPr>
        </p:nvSpPr>
        <p:spPr>
          <a:xfrm>
            <a:off x="457200" y="2204864"/>
            <a:ext cx="8229600" cy="3921299"/>
          </a:xfrm>
        </p:spPr>
        <p:txBody>
          <a:bodyPr/>
          <a:lstStyle/>
          <a:p>
            <a:r>
              <a:rPr lang="fr-FR" dirty="0"/>
              <a:t>Laboratoire, centre, unité de recherche, unité mixte de recherche (UMR), unité propre (UP), équipe d’accueil (EA)…</a:t>
            </a:r>
          </a:p>
          <a:p>
            <a:r>
              <a:rPr lang="fr-FR" dirty="0"/>
              <a:t>Grande variété de statuts</a:t>
            </a:r>
          </a:p>
        </p:txBody>
      </p:sp>
      <p:sp>
        <p:nvSpPr>
          <p:cNvPr id="4" name="Espace réservé du numéro de diapositive 3">
            <a:extLst>
              <a:ext uri="{FF2B5EF4-FFF2-40B4-BE49-F238E27FC236}">
                <a16:creationId xmlns:a16="http://schemas.microsoft.com/office/drawing/2014/main" id="{268C8392-AEBE-5B6F-22A4-DEEB2265C689}"/>
              </a:ext>
            </a:extLst>
          </p:cNvPr>
          <p:cNvSpPr>
            <a:spLocks noGrp="1"/>
          </p:cNvSpPr>
          <p:nvPr>
            <p:ph type="sldNum" sz="quarter" idx="12"/>
          </p:nvPr>
        </p:nvSpPr>
        <p:spPr/>
        <p:txBody>
          <a:bodyPr/>
          <a:lstStyle/>
          <a:p>
            <a:fld id="{4FDDB0EE-562A-402E-B0CB-D9B0904D3576}" type="slidenum">
              <a:rPr lang="fr-FR" smtClean="0"/>
              <a:t>5</a:t>
            </a:fld>
            <a:endParaRPr lang="fr-FR"/>
          </a:p>
        </p:txBody>
      </p:sp>
      <p:sp>
        <p:nvSpPr>
          <p:cNvPr id="5" name="Titre 1">
            <a:extLst>
              <a:ext uri="{FF2B5EF4-FFF2-40B4-BE49-F238E27FC236}">
                <a16:creationId xmlns:a16="http://schemas.microsoft.com/office/drawing/2014/main" id="{35AA7547-B35A-0913-DE92-952E876B7ED6}"/>
              </a:ext>
            </a:extLst>
          </p:cNvPr>
          <p:cNvSpPr>
            <a:spLocks noGrp="1"/>
          </p:cNvSpPr>
          <p:nvPr>
            <p:ph type="title"/>
          </p:nvPr>
        </p:nvSpPr>
        <p:spPr>
          <a:xfrm>
            <a:off x="457200" y="274638"/>
            <a:ext cx="8229600" cy="1143000"/>
          </a:xfrm>
        </p:spPr>
        <p:txBody>
          <a:bodyPr>
            <a:normAutofit fontScale="90000"/>
          </a:bodyPr>
          <a:lstStyle/>
          <a:p>
            <a:r>
              <a:rPr lang="fr-FR" dirty="0"/>
              <a:t>Qu’est-ce qu’une structure de l’Enseignement supérieur et de la Recherche en France ?</a:t>
            </a:r>
          </a:p>
        </p:txBody>
      </p:sp>
    </p:spTree>
    <p:extLst>
      <p:ext uri="{BB962C8B-B14F-4D97-AF65-F5344CB8AC3E}">
        <p14:creationId xmlns:p14="http://schemas.microsoft.com/office/powerpoint/2010/main" val="39406002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Sous-zone A510 $0</a:t>
            </a:r>
          </a:p>
        </p:txBody>
      </p:sp>
      <p:sp>
        <p:nvSpPr>
          <p:cNvPr id="3" name="Espace réservé du contenu 2"/>
          <p:cNvSpPr>
            <a:spLocks noGrp="1"/>
          </p:cNvSpPr>
          <p:nvPr>
            <p:ph idx="1"/>
          </p:nvPr>
        </p:nvSpPr>
        <p:spPr/>
        <p:txBody>
          <a:bodyPr>
            <a:normAutofit lnSpcReduction="10000"/>
          </a:bodyPr>
          <a:lstStyle/>
          <a:p>
            <a:r>
              <a:rPr lang="fr-FR" dirty="0"/>
              <a:t>Formule introductive. Textuelle.</a:t>
            </a:r>
          </a:p>
          <a:p>
            <a:r>
              <a:rPr lang="fr-FR" dirty="0"/>
              <a:t>A renseigner si possible toujours avec la même formule. Exemples :</a:t>
            </a:r>
          </a:p>
          <a:p>
            <a:pPr marL="0" indent="0">
              <a:buNone/>
            </a:pPr>
            <a:r>
              <a:rPr lang="fr-FR" dirty="0"/>
              <a:t>« Organisme de tutelle »</a:t>
            </a:r>
          </a:p>
          <a:p>
            <a:pPr marL="0" indent="0">
              <a:buNone/>
            </a:pPr>
            <a:r>
              <a:rPr lang="fr-FR" dirty="0"/>
              <a:t>« Organisme de tutelle de [année] à [année] »</a:t>
            </a:r>
          </a:p>
          <a:p>
            <a:pPr marL="0" indent="0">
              <a:buNone/>
            </a:pPr>
            <a:r>
              <a:rPr lang="fr-FR" dirty="0"/>
              <a:t>« Laboratoire précédent »</a:t>
            </a:r>
          </a:p>
          <a:p>
            <a:pPr marL="0" indent="0">
              <a:buNone/>
            </a:pPr>
            <a:r>
              <a:rPr lang="fr-FR" dirty="0"/>
              <a:t>« Après [année] voir »</a:t>
            </a:r>
          </a:p>
          <a:p>
            <a:pPr marL="0" indent="0">
              <a:buNone/>
            </a:pPr>
            <a:r>
              <a:rPr lang="fr-FR" dirty="0"/>
              <a:t>« Avant  [année] voir »</a:t>
            </a:r>
          </a:p>
          <a:p>
            <a:endParaRPr lang="fr-FR" dirty="0"/>
          </a:p>
        </p:txBody>
      </p:sp>
      <p:sp>
        <p:nvSpPr>
          <p:cNvPr id="4" name="Espace réservé du numéro de diapositive 3">
            <a:extLst>
              <a:ext uri="{FF2B5EF4-FFF2-40B4-BE49-F238E27FC236}">
                <a16:creationId xmlns:a16="http://schemas.microsoft.com/office/drawing/2014/main" id="{1FEE2E4E-6541-9F43-D653-064A2B92F877}"/>
              </a:ext>
            </a:extLst>
          </p:cNvPr>
          <p:cNvSpPr>
            <a:spLocks noGrp="1"/>
          </p:cNvSpPr>
          <p:nvPr>
            <p:ph type="sldNum" sz="quarter" idx="12"/>
          </p:nvPr>
        </p:nvSpPr>
        <p:spPr/>
        <p:txBody>
          <a:bodyPr/>
          <a:lstStyle/>
          <a:p>
            <a:fld id="{4FDDB0EE-562A-402E-B0CB-D9B0904D3576}" type="slidenum">
              <a:rPr lang="fr-FR" smtClean="0"/>
              <a:t>50</a:t>
            </a:fld>
            <a:endParaRPr lang="fr-FR"/>
          </a:p>
        </p:txBody>
      </p:sp>
    </p:spTree>
    <p:extLst>
      <p:ext uri="{BB962C8B-B14F-4D97-AF65-F5344CB8AC3E}">
        <p14:creationId xmlns:p14="http://schemas.microsoft.com/office/powerpoint/2010/main" val="220717420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5E8B8E7-1E28-6368-8C01-7E62F0B426C4}"/>
              </a:ext>
            </a:extLst>
          </p:cNvPr>
          <p:cNvSpPr>
            <a:spLocks noGrp="1"/>
          </p:cNvSpPr>
          <p:nvPr>
            <p:ph type="title"/>
          </p:nvPr>
        </p:nvSpPr>
        <p:spPr/>
        <p:txBody>
          <a:bodyPr/>
          <a:lstStyle/>
          <a:p>
            <a:r>
              <a:rPr lang="fr-FR" dirty="0"/>
              <a:t>Sous-zone A510 $5</a:t>
            </a:r>
          </a:p>
        </p:txBody>
      </p:sp>
      <p:sp>
        <p:nvSpPr>
          <p:cNvPr id="3" name="Espace réservé du contenu 2">
            <a:extLst>
              <a:ext uri="{FF2B5EF4-FFF2-40B4-BE49-F238E27FC236}">
                <a16:creationId xmlns:a16="http://schemas.microsoft.com/office/drawing/2014/main" id="{9F8267E8-52CE-3973-0B96-F04D00C14CB5}"/>
              </a:ext>
            </a:extLst>
          </p:cNvPr>
          <p:cNvSpPr>
            <a:spLocks noGrp="1"/>
          </p:cNvSpPr>
          <p:nvPr>
            <p:ph idx="1"/>
          </p:nvPr>
        </p:nvSpPr>
        <p:spPr/>
        <p:txBody>
          <a:bodyPr>
            <a:normAutofit/>
          </a:bodyPr>
          <a:lstStyle/>
          <a:p>
            <a:r>
              <a:rPr lang="fr-FR" dirty="0"/>
              <a:t>Code de relation à choisir dans une </a:t>
            </a:r>
            <a:r>
              <a:rPr lang="fr-FR" dirty="0">
                <a:hlinkClick r:id="rId3"/>
              </a:rPr>
              <a:t>liste fermée</a:t>
            </a:r>
            <a:r>
              <a:rPr lang="fr-FR" dirty="0"/>
              <a:t> </a:t>
            </a:r>
          </a:p>
          <a:p>
            <a:r>
              <a:rPr lang="fr-FR" dirty="0"/>
              <a:t>L’</a:t>
            </a:r>
            <a:r>
              <a:rPr lang="fr-FR" dirty="0" err="1"/>
              <a:t>Abes</a:t>
            </a:r>
            <a:r>
              <a:rPr lang="fr-FR" dirty="0"/>
              <a:t> recommande d’utiliser :</a:t>
            </a:r>
          </a:p>
          <a:p>
            <a:pPr marL="0" indent="0">
              <a:buNone/>
            </a:pPr>
            <a:r>
              <a:rPr lang="fr-FR" dirty="0" err="1"/>
              <a:t>xxq</a:t>
            </a:r>
            <a:r>
              <a:rPr lang="fr-FR" dirty="0"/>
              <a:t> fait partie de la collectivité / </a:t>
            </a:r>
            <a:r>
              <a:rPr lang="fr-FR" dirty="0" err="1"/>
              <a:t>xxp</a:t>
            </a:r>
            <a:r>
              <a:rPr lang="fr-FR" dirty="0"/>
              <a:t> collectivité subordonnée</a:t>
            </a:r>
          </a:p>
          <a:p>
            <a:pPr marL="0" indent="0">
              <a:buNone/>
            </a:pPr>
            <a:endParaRPr lang="fr-FR" dirty="0"/>
          </a:p>
          <a:p>
            <a:endParaRPr lang="fr-FR" dirty="0"/>
          </a:p>
        </p:txBody>
      </p:sp>
      <p:sp>
        <p:nvSpPr>
          <p:cNvPr id="4" name="Espace réservé du numéro de diapositive 3">
            <a:extLst>
              <a:ext uri="{FF2B5EF4-FFF2-40B4-BE49-F238E27FC236}">
                <a16:creationId xmlns:a16="http://schemas.microsoft.com/office/drawing/2014/main" id="{19E36A87-0C38-1E17-C6F2-416696BF987F}"/>
              </a:ext>
            </a:extLst>
          </p:cNvPr>
          <p:cNvSpPr>
            <a:spLocks noGrp="1"/>
          </p:cNvSpPr>
          <p:nvPr>
            <p:ph type="sldNum" sz="quarter" idx="12"/>
          </p:nvPr>
        </p:nvSpPr>
        <p:spPr/>
        <p:txBody>
          <a:bodyPr/>
          <a:lstStyle/>
          <a:p>
            <a:fld id="{4FDDB0EE-562A-402E-B0CB-D9B0904D3576}" type="slidenum">
              <a:rPr lang="fr-FR" smtClean="0"/>
              <a:t>51</a:t>
            </a:fld>
            <a:endParaRPr lang="fr-FR"/>
          </a:p>
        </p:txBody>
      </p:sp>
    </p:spTree>
    <p:extLst>
      <p:ext uri="{BB962C8B-B14F-4D97-AF65-F5344CB8AC3E}">
        <p14:creationId xmlns:p14="http://schemas.microsoft.com/office/powerpoint/2010/main" val="126727107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62D91C6-5296-1C14-9725-C1FDF993F8C4}"/>
              </a:ext>
            </a:extLst>
          </p:cNvPr>
          <p:cNvSpPr>
            <a:spLocks noGrp="1"/>
          </p:cNvSpPr>
          <p:nvPr>
            <p:ph type="title"/>
          </p:nvPr>
        </p:nvSpPr>
        <p:spPr/>
        <p:txBody>
          <a:bodyPr/>
          <a:lstStyle/>
          <a:p>
            <a:r>
              <a:rPr lang="fr-FR" dirty="0"/>
              <a:t>Sous-zone A510 $3</a:t>
            </a:r>
          </a:p>
        </p:txBody>
      </p:sp>
      <p:sp>
        <p:nvSpPr>
          <p:cNvPr id="3" name="Espace réservé du contenu 2">
            <a:extLst>
              <a:ext uri="{FF2B5EF4-FFF2-40B4-BE49-F238E27FC236}">
                <a16:creationId xmlns:a16="http://schemas.microsoft.com/office/drawing/2014/main" id="{3AC871B7-32D4-F8DE-212D-7E2B95451FED}"/>
              </a:ext>
            </a:extLst>
          </p:cNvPr>
          <p:cNvSpPr>
            <a:spLocks noGrp="1"/>
          </p:cNvSpPr>
          <p:nvPr>
            <p:ph idx="1"/>
          </p:nvPr>
        </p:nvSpPr>
        <p:spPr/>
        <p:txBody>
          <a:bodyPr>
            <a:normAutofit/>
          </a:bodyPr>
          <a:lstStyle/>
          <a:p>
            <a:r>
              <a:rPr lang="fr-FR" dirty="0"/>
              <a:t>Numéro des notices d’autorité de collectivités  liées.</a:t>
            </a:r>
          </a:p>
          <a:p>
            <a:pPr lvl="1"/>
            <a:r>
              <a:rPr lang="fr-FR" dirty="0"/>
              <a:t>hiérarchie</a:t>
            </a:r>
          </a:p>
          <a:p>
            <a:pPr lvl="1"/>
            <a:r>
              <a:rPr lang="fr-FR" dirty="0"/>
              <a:t>historique</a:t>
            </a:r>
          </a:p>
          <a:p>
            <a:pPr marL="0" indent="0">
              <a:buNone/>
            </a:pPr>
            <a:endParaRPr lang="fr-FR" dirty="0"/>
          </a:p>
        </p:txBody>
      </p:sp>
      <p:sp>
        <p:nvSpPr>
          <p:cNvPr id="4" name="Espace réservé du numéro de diapositive 3">
            <a:extLst>
              <a:ext uri="{FF2B5EF4-FFF2-40B4-BE49-F238E27FC236}">
                <a16:creationId xmlns:a16="http://schemas.microsoft.com/office/drawing/2014/main" id="{0F1A547E-C36B-88EA-18AB-9A91AD9E061F}"/>
              </a:ext>
            </a:extLst>
          </p:cNvPr>
          <p:cNvSpPr>
            <a:spLocks noGrp="1"/>
          </p:cNvSpPr>
          <p:nvPr>
            <p:ph type="sldNum" sz="quarter" idx="12"/>
          </p:nvPr>
        </p:nvSpPr>
        <p:spPr/>
        <p:txBody>
          <a:bodyPr/>
          <a:lstStyle/>
          <a:p>
            <a:fld id="{4FDDB0EE-562A-402E-B0CB-D9B0904D3576}" type="slidenum">
              <a:rPr lang="fr-FR" smtClean="0"/>
              <a:t>52</a:t>
            </a:fld>
            <a:endParaRPr lang="fr-FR"/>
          </a:p>
        </p:txBody>
      </p:sp>
    </p:spTree>
    <p:extLst>
      <p:ext uri="{BB962C8B-B14F-4D97-AF65-F5344CB8AC3E}">
        <p14:creationId xmlns:p14="http://schemas.microsoft.com/office/powerpoint/2010/main" val="54774323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3565903-7FB1-7754-54F2-C916455C5A9B}"/>
              </a:ext>
            </a:extLst>
          </p:cNvPr>
          <p:cNvSpPr>
            <a:spLocks noGrp="1"/>
          </p:cNvSpPr>
          <p:nvPr>
            <p:ph type="title"/>
          </p:nvPr>
        </p:nvSpPr>
        <p:spPr>
          <a:xfrm>
            <a:off x="491520" y="-73554"/>
            <a:ext cx="8229600" cy="1143000"/>
          </a:xfrm>
        </p:spPr>
        <p:txBody>
          <a:bodyPr/>
          <a:lstStyle/>
          <a:p>
            <a:r>
              <a:rPr lang="fr-FR" dirty="0"/>
              <a:t>Sous-zone A510 $3 : exemples</a:t>
            </a:r>
          </a:p>
        </p:txBody>
      </p:sp>
      <p:sp>
        <p:nvSpPr>
          <p:cNvPr id="4" name="Espace réservé du numéro de diapositive 3">
            <a:extLst>
              <a:ext uri="{FF2B5EF4-FFF2-40B4-BE49-F238E27FC236}">
                <a16:creationId xmlns:a16="http://schemas.microsoft.com/office/drawing/2014/main" id="{9AE67085-69C6-4678-45E1-E80D405C692D}"/>
              </a:ext>
            </a:extLst>
          </p:cNvPr>
          <p:cNvSpPr>
            <a:spLocks noGrp="1"/>
          </p:cNvSpPr>
          <p:nvPr>
            <p:ph type="sldNum" sz="quarter" idx="12"/>
          </p:nvPr>
        </p:nvSpPr>
        <p:spPr/>
        <p:txBody>
          <a:bodyPr/>
          <a:lstStyle/>
          <a:p>
            <a:fld id="{4FDDB0EE-562A-402E-B0CB-D9B0904D3576}" type="slidenum">
              <a:rPr lang="fr-FR" smtClean="0"/>
              <a:t>53</a:t>
            </a:fld>
            <a:endParaRPr lang="fr-FR"/>
          </a:p>
        </p:txBody>
      </p:sp>
      <p:pic>
        <p:nvPicPr>
          <p:cNvPr id="11" name="Image 10">
            <a:extLst>
              <a:ext uri="{FF2B5EF4-FFF2-40B4-BE49-F238E27FC236}">
                <a16:creationId xmlns:a16="http://schemas.microsoft.com/office/drawing/2014/main" id="{9C9C2869-BD38-3C91-CF3C-68CF684E89A1}"/>
              </a:ext>
            </a:extLst>
          </p:cNvPr>
          <p:cNvPicPr>
            <a:picLocks noChangeAspect="1"/>
          </p:cNvPicPr>
          <p:nvPr/>
        </p:nvPicPr>
        <p:blipFill>
          <a:blip r:embed="rId2"/>
          <a:stretch>
            <a:fillRect/>
          </a:stretch>
        </p:blipFill>
        <p:spPr>
          <a:xfrm>
            <a:off x="0" y="4957457"/>
            <a:ext cx="9144000" cy="1648447"/>
          </a:xfrm>
          <a:prstGeom prst="rect">
            <a:avLst/>
          </a:prstGeom>
        </p:spPr>
      </p:pic>
      <p:pic>
        <p:nvPicPr>
          <p:cNvPr id="13" name="Image 12">
            <a:extLst>
              <a:ext uri="{FF2B5EF4-FFF2-40B4-BE49-F238E27FC236}">
                <a16:creationId xmlns:a16="http://schemas.microsoft.com/office/drawing/2014/main" id="{4BD489F4-46E3-553B-A355-9A993A8484F4}"/>
              </a:ext>
            </a:extLst>
          </p:cNvPr>
          <p:cNvPicPr>
            <a:picLocks noChangeAspect="1"/>
          </p:cNvPicPr>
          <p:nvPr/>
        </p:nvPicPr>
        <p:blipFill>
          <a:blip r:embed="rId3"/>
          <a:stretch>
            <a:fillRect/>
          </a:stretch>
        </p:blipFill>
        <p:spPr>
          <a:xfrm>
            <a:off x="107504" y="1678315"/>
            <a:ext cx="4086225" cy="400050"/>
          </a:xfrm>
          <a:prstGeom prst="rect">
            <a:avLst/>
          </a:prstGeom>
        </p:spPr>
      </p:pic>
      <p:pic>
        <p:nvPicPr>
          <p:cNvPr id="15" name="Image 14">
            <a:extLst>
              <a:ext uri="{FF2B5EF4-FFF2-40B4-BE49-F238E27FC236}">
                <a16:creationId xmlns:a16="http://schemas.microsoft.com/office/drawing/2014/main" id="{382176B6-0CBF-9EC4-0359-3DB11CCC0EFF}"/>
              </a:ext>
            </a:extLst>
          </p:cNvPr>
          <p:cNvPicPr>
            <a:picLocks noChangeAspect="1"/>
          </p:cNvPicPr>
          <p:nvPr/>
        </p:nvPicPr>
        <p:blipFill>
          <a:blip r:embed="rId4"/>
          <a:stretch>
            <a:fillRect/>
          </a:stretch>
        </p:blipFill>
        <p:spPr>
          <a:xfrm>
            <a:off x="0" y="2193936"/>
            <a:ext cx="4505325" cy="2647950"/>
          </a:xfrm>
          <a:prstGeom prst="rect">
            <a:avLst/>
          </a:prstGeom>
        </p:spPr>
      </p:pic>
      <p:sp>
        <p:nvSpPr>
          <p:cNvPr id="17" name="ZoneTexte 16">
            <a:extLst>
              <a:ext uri="{FF2B5EF4-FFF2-40B4-BE49-F238E27FC236}">
                <a16:creationId xmlns:a16="http://schemas.microsoft.com/office/drawing/2014/main" id="{C2495569-EE06-D0A1-D7FC-EF0CD94D64D9}"/>
              </a:ext>
            </a:extLst>
          </p:cNvPr>
          <p:cNvSpPr txBox="1"/>
          <p:nvPr/>
        </p:nvSpPr>
        <p:spPr>
          <a:xfrm>
            <a:off x="179512" y="1232972"/>
            <a:ext cx="4572000" cy="369332"/>
          </a:xfrm>
          <a:prstGeom prst="rect">
            <a:avLst/>
          </a:prstGeom>
          <a:noFill/>
        </p:spPr>
        <p:txBody>
          <a:bodyPr wrap="square">
            <a:spAutoFit/>
          </a:bodyPr>
          <a:lstStyle/>
          <a:p>
            <a:r>
              <a:rPr lang="fr-FR" dirty="0"/>
              <a:t>https://www.idref.fr/241365155</a:t>
            </a:r>
          </a:p>
        </p:txBody>
      </p:sp>
      <p:sp>
        <p:nvSpPr>
          <p:cNvPr id="18" name="ZoneTexte 17">
            <a:extLst>
              <a:ext uri="{FF2B5EF4-FFF2-40B4-BE49-F238E27FC236}">
                <a16:creationId xmlns:a16="http://schemas.microsoft.com/office/drawing/2014/main" id="{940CE9BD-96B6-77D4-C881-E10CD2FAC195}"/>
              </a:ext>
            </a:extLst>
          </p:cNvPr>
          <p:cNvSpPr txBox="1"/>
          <p:nvPr/>
        </p:nvSpPr>
        <p:spPr>
          <a:xfrm>
            <a:off x="5652120" y="1602304"/>
            <a:ext cx="3312368" cy="2031325"/>
          </a:xfrm>
          <a:prstGeom prst="rect">
            <a:avLst/>
          </a:prstGeom>
          <a:noFill/>
        </p:spPr>
        <p:txBody>
          <a:bodyPr wrap="square" rtlCol="0">
            <a:spAutoFit/>
          </a:bodyPr>
          <a:lstStyle/>
          <a:p>
            <a:pPr marL="285750" indent="-285750">
              <a:buFont typeface="Arial" panose="020B0604020202020204" pitchFamily="34" charset="0"/>
              <a:buChar char="•"/>
            </a:pPr>
            <a:r>
              <a:rPr lang="fr-FR" dirty="0"/>
              <a:t>Lier aux collectivités supra : les universités, les organismes de recherche</a:t>
            </a:r>
          </a:p>
          <a:p>
            <a:pPr marL="285750" indent="-285750">
              <a:buFont typeface="Arial" panose="020B0604020202020204" pitchFamily="34" charset="0"/>
              <a:buChar char="•"/>
            </a:pPr>
            <a:r>
              <a:rPr lang="fr-FR" dirty="0"/>
              <a:t>Lier aux collectivités infra : les équipes</a:t>
            </a:r>
          </a:p>
          <a:p>
            <a:pPr marL="285750" indent="-285750">
              <a:buFont typeface="Arial" panose="020B0604020202020204" pitchFamily="34" charset="0"/>
              <a:buChar char="•"/>
            </a:pPr>
            <a:r>
              <a:rPr lang="fr-FR" dirty="0"/>
              <a:t>Lier aux laboratoires antérieurs et postérieurs.</a:t>
            </a:r>
          </a:p>
        </p:txBody>
      </p:sp>
    </p:spTree>
    <p:extLst>
      <p:ext uri="{BB962C8B-B14F-4D97-AF65-F5344CB8AC3E}">
        <p14:creationId xmlns:p14="http://schemas.microsoft.com/office/powerpoint/2010/main" val="388033301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861E92B-6CDC-7CD6-69E2-516F1EE86DD6}"/>
              </a:ext>
            </a:extLst>
          </p:cNvPr>
          <p:cNvSpPr>
            <a:spLocks noGrp="1"/>
          </p:cNvSpPr>
          <p:nvPr>
            <p:ph type="title"/>
          </p:nvPr>
        </p:nvSpPr>
        <p:spPr/>
        <p:txBody>
          <a:bodyPr/>
          <a:lstStyle/>
          <a:p>
            <a:r>
              <a:rPr lang="fr-FR" dirty="0"/>
              <a:t>Zone A810</a:t>
            </a:r>
          </a:p>
        </p:txBody>
      </p:sp>
      <p:sp>
        <p:nvSpPr>
          <p:cNvPr id="3" name="Espace réservé du contenu 2">
            <a:extLst>
              <a:ext uri="{FF2B5EF4-FFF2-40B4-BE49-F238E27FC236}">
                <a16:creationId xmlns:a16="http://schemas.microsoft.com/office/drawing/2014/main" id="{8D58567A-651F-9194-D20E-F523EFC8D2E3}"/>
              </a:ext>
            </a:extLst>
          </p:cNvPr>
          <p:cNvSpPr>
            <a:spLocks noGrp="1"/>
          </p:cNvSpPr>
          <p:nvPr>
            <p:ph idx="1"/>
          </p:nvPr>
        </p:nvSpPr>
        <p:spPr>
          <a:xfrm>
            <a:off x="457200" y="1600201"/>
            <a:ext cx="8229600" cy="4133056"/>
          </a:xfrm>
        </p:spPr>
        <p:txBody>
          <a:bodyPr>
            <a:normAutofit/>
          </a:bodyPr>
          <a:lstStyle/>
          <a:p>
            <a:r>
              <a:rPr lang="fr-FR" dirty="0">
                <a:hlinkClick r:id="rId2"/>
              </a:rPr>
              <a:t>GM Source d'information consultée avec profit </a:t>
            </a:r>
            <a:endParaRPr lang="fr-FR" dirty="0"/>
          </a:p>
          <a:p>
            <a:r>
              <a:rPr lang="fr-FR" dirty="0"/>
              <a:t>Multipliez les zones si besoin pour justifier le contenu de la notice d’autorité.</a:t>
            </a:r>
          </a:p>
          <a:p>
            <a:endParaRPr lang="fr-FR" dirty="0"/>
          </a:p>
        </p:txBody>
      </p:sp>
      <p:sp>
        <p:nvSpPr>
          <p:cNvPr id="4" name="ZoneTexte 3">
            <a:extLst>
              <a:ext uri="{FF2B5EF4-FFF2-40B4-BE49-F238E27FC236}">
                <a16:creationId xmlns:a16="http://schemas.microsoft.com/office/drawing/2014/main" id="{19D467FE-F853-4D8D-86F2-CA106A3B4C05}"/>
              </a:ext>
            </a:extLst>
          </p:cNvPr>
          <p:cNvSpPr txBox="1"/>
          <p:nvPr/>
        </p:nvSpPr>
        <p:spPr>
          <a:xfrm>
            <a:off x="287524" y="5951022"/>
            <a:ext cx="8568952" cy="923330"/>
          </a:xfrm>
          <a:prstGeom prst="rect">
            <a:avLst/>
          </a:prstGeom>
          <a:noFill/>
        </p:spPr>
        <p:txBody>
          <a:bodyPr wrap="square" rtlCol="0">
            <a:spAutoFit/>
          </a:bodyPr>
          <a:lstStyle/>
          <a:p>
            <a:r>
              <a:rPr lang="fr-FR" sz="1800" i="1" dirty="0"/>
              <a:t>NB : Cette zone est à utiliser pour les structures, de la même manière que pour toutes les notices d’autorité.</a:t>
            </a:r>
          </a:p>
          <a:p>
            <a:endParaRPr lang="fr-FR" dirty="0"/>
          </a:p>
        </p:txBody>
      </p:sp>
      <p:sp>
        <p:nvSpPr>
          <p:cNvPr id="5" name="Espace réservé du numéro de diapositive 4">
            <a:extLst>
              <a:ext uri="{FF2B5EF4-FFF2-40B4-BE49-F238E27FC236}">
                <a16:creationId xmlns:a16="http://schemas.microsoft.com/office/drawing/2014/main" id="{ADBF308D-A1AE-8284-7B44-AA70B62D1EEA}"/>
              </a:ext>
            </a:extLst>
          </p:cNvPr>
          <p:cNvSpPr>
            <a:spLocks noGrp="1"/>
          </p:cNvSpPr>
          <p:nvPr>
            <p:ph type="sldNum" sz="quarter" idx="12"/>
          </p:nvPr>
        </p:nvSpPr>
        <p:spPr/>
        <p:txBody>
          <a:bodyPr/>
          <a:lstStyle/>
          <a:p>
            <a:fld id="{4FDDB0EE-562A-402E-B0CB-D9B0904D3576}" type="slidenum">
              <a:rPr lang="fr-FR" smtClean="0"/>
              <a:t>54</a:t>
            </a:fld>
            <a:endParaRPr lang="fr-FR"/>
          </a:p>
        </p:txBody>
      </p:sp>
    </p:spTree>
    <p:extLst>
      <p:ext uri="{BB962C8B-B14F-4D97-AF65-F5344CB8AC3E}">
        <p14:creationId xmlns:p14="http://schemas.microsoft.com/office/powerpoint/2010/main" val="206542247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BE7768C-4152-73F9-E3CA-90FD4ED1D018}"/>
              </a:ext>
            </a:extLst>
          </p:cNvPr>
          <p:cNvSpPr>
            <a:spLocks noGrp="1"/>
          </p:cNvSpPr>
          <p:nvPr>
            <p:ph type="title"/>
          </p:nvPr>
        </p:nvSpPr>
        <p:spPr/>
        <p:txBody>
          <a:bodyPr/>
          <a:lstStyle/>
          <a:p>
            <a:r>
              <a:rPr lang="fr-FR" dirty="0"/>
              <a:t>Sous-zone A810 $a</a:t>
            </a:r>
          </a:p>
        </p:txBody>
      </p:sp>
      <p:sp>
        <p:nvSpPr>
          <p:cNvPr id="3" name="Espace réservé du contenu 2">
            <a:extLst>
              <a:ext uri="{FF2B5EF4-FFF2-40B4-BE49-F238E27FC236}">
                <a16:creationId xmlns:a16="http://schemas.microsoft.com/office/drawing/2014/main" id="{60026880-1E16-15D4-30E4-A6B55D1E1E35}"/>
              </a:ext>
            </a:extLst>
          </p:cNvPr>
          <p:cNvSpPr>
            <a:spLocks noGrp="1"/>
          </p:cNvSpPr>
          <p:nvPr>
            <p:ph idx="1"/>
          </p:nvPr>
        </p:nvSpPr>
        <p:spPr>
          <a:xfrm>
            <a:off x="457200" y="1600200"/>
            <a:ext cx="8229600" cy="4637112"/>
          </a:xfrm>
        </p:spPr>
        <p:txBody>
          <a:bodyPr>
            <a:normAutofit/>
          </a:bodyPr>
          <a:lstStyle/>
          <a:p>
            <a:r>
              <a:rPr lang="fr-FR" dirty="0"/>
              <a:t>Référence de la source d'information consultée</a:t>
            </a:r>
          </a:p>
          <a:p>
            <a:r>
              <a:rPr lang="fr-FR" dirty="0"/>
              <a:t>Des sources documentaires sous la forme :</a:t>
            </a:r>
          </a:p>
          <a:p>
            <a:pPr lvl="1"/>
            <a:r>
              <a:rPr lang="fr-FR" dirty="0"/>
              <a:t>Titre / Auteur, date.</a:t>
            </a:r>
          </a:p>
          <a:p>
            <a:pPr lvl="1"/>
            <a:r>
              <a:rPr lang="fr-FR" dirty="0"/>
              <a:t>Titre / Auteur, date. Thèse : établissement de soutenance : discipline : date.</a:t>
            </a:r>
          </a:p>
          <a:p>
            <a:r>
              <a:rPr lang="fr-FR" dirty="0"/>
              <a:t>Des sources web sous la forme </a:t>
            </a:r>
          </a:p>
          <a:p>
            <a:pPr lvl="1"/>
            <a:r>
              <a:rPr lang="fr-FR" dirty="0"/>
              <a:t>URL, explication éventuelle, date de consultation</a:t>
            </a:r>
          </a:p>
          <a:p>
            <a:pPr lvl="1"/>
            <a:endParaRPr lang="fr-FR" dirty="0"/>
          </a:p>
        </p:txBody>
      </p:sp>
      <p:sp>
        <p:nvSpPr>
          <p:cNvPr id="4" name="ZoneTexte 3">
            <a:extLst>
              <a:ext uri="{FF2B5EF4-FFF2-40B4-BE49-F238E27FC236}">
                <a16:creationId xmlns:a16="http://schemas.microsoft.com/office/drawing/2014/main" id="{83CF63E8-F09A-9967-930C-99BAA395A4CE}"/>
              </a:ext>
            </a:extLst>
          </p:cNvPr>
          <p:cNvSpPr txBox="1"/>
          <p:nvPr/>
        </p:nvSpPr>
        <p:spPr>
          <a:xfrm>
            <a:off x="287524" y="5951022"/>
            <a:ext cx="8568952" cy="923330"/>
          </a:xfrm>
          <a:prstGeom prst="rect">
            <a:avLst/>
          </a:prstGeom>
          <a:noFill/>
        </p:spPr>
        <p:txBody>
          <a:bodyPr wrap="square" rtlCol="0">
            <a:spAutoFit/>
          </a:bodyPr>
          <a:lstStyle/>
          <a:p>
            <a:r>
              <a:rPr lang="fr-FR" sz="1800" i="1" dirty="0"/>
              <a:t>NB : Cette zone est à utiliser pour les structures, de la même manière que pour toutes les notices d’autorité.</a:t>
            </a:r>
          </a:p>
          <a:p>
            <a:endParaRPr lang="fr-FR" dirty="0"/>
          </a:p>
        </p:txBody>
      </p:sp>
      <p:sp>
        <p:nvSpPr>
          <p:cNvPr id="5" name="Espace réservé du numéro de diapositive 4">
            <a:extLst>
              <a:ext uri="{FF2B5EF4-FFF2-40B4-BE49-F238E27FC236}">
                <a16:creationId xmlns:a16="http://schemas.microsoft.com/office/drawing/2014/main" id="{401B4D52-1410-41F1-B052-607CBEAA4E68}"/>
              </a:ext>
            </a:extLst>
          </p:cNvPr>
          <p:cNvSpPr>
            <a:spLocks noGrp="1"/>
          </p:cNvSpPr>
          <p:nvPr>
            <p:ph type="sldNum" sz="quarter" idx="12"/>
          </p:nvPr>
        </p:nvSpPr>
        <p:spPr/>
        <p:txBody>
          <a:bodyPr/>
          <a:lstStyle/>
          <a:p>
            <a:fld id="{4FDDB0EE-562A-402E-B0CB-D9B0904D3576}" type="slidenum">
              <a:rPr lang="fr-FR" smtClean="0"/>
              <a:t>55</a:t>
            </a:fld>
            <a:endParaRPr lang="fr-FR"/>
          </a:p>
        </p:txBody>
      </p:sp>
    </p:spTree>
    <p:extLst>
      <p:ext uri="{BB962C8B-B14F-4D97-AF65-F5344CB8AC3E}">
        <p14:creationId xmlns:p14="http://schemas.microsoft.com/office/powerpoint/2010/main" val="392868138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86E78C8-B288-934B-4022-BA2D9C91C988}"/>
              </a:ext>
            </a:extLst>
          </p:cNvPr>
          <p:cNvSpPr>
            <a:spLocks noGrp="1"/>
          </p:cNvSpPr>
          <p:nvPr>
            <p:ph type="title"/>
          </p:nvPr>
        </p:nvSpPr>
        <p:spPr/>
        <p:txBody>
          <a:bodyPr/>
          <a:lstStyle/>
          <a:p>
            <a:r>
              <a:rPr lang="fr-FR" dirty="0"/>
              <a:t>Sous-zone A810 $b</a:t>
            </a:r>
          </a:p>
        </p:txBody>
      </p:sp>
      <p:sp>
        <p:nvSpPr>
          <p:cNvPr id="3" name="Espace réservé du contenu 2">
            <a:extLst>
              <a:ext uri="{FF2B5EF4-FFF2-40B4-BE49-F238E27FC236}">
                <a16:creationId xmlns:a16="http://schemas.microsoft.com/office/drawing/2014/main" id="{BF0AEF6C-67C7-E13C-A8E1-CED500FEFE90}"/>
              </a:ext>
            </a:extLst>
          </p:cNvPr>
          <p:cNvSpPr>
            <a:spLocks noGrp="1"/>
          </p:cNvSpPr>
          <p:nvPr>
            <p:ph idx="1"/>
          </p:nvPr>
        </p:nvSpPr>
        <p:spPr/>
        <p:txBody>
          <a:bodyPr>
            <a:normAutofit/>
          </a:bodyPr>
          <a:lstStyle/>
          <a:p>
            <a:r>
              <a:rPr lang="fr-FR" dirty="0"/>
              <a:t>Information trouvée (dans la source d’information consultée)</a:t>
            </a:r>
          </a:p>
          <a:p>
            <a:r>
              <a:rPr lang="fr-FR" dirty="0"/>
              <a:t>Utile pour comprendre la « stratification » des informations stockées dans la notice d’autorité</a:t>
            </a:r>
          </a:p>
        </p:txBody>
      </p:sp>
      <p:sp>
        <p:nvSpPr>
          <p:cNvPr id="4" name="ZoneTexte 3">
            <a:extLst>
              <a:ext uri="{FF2B5EF4-FFF2-40B4-BE49-F238E27FC236}">
                <a16:creationId xmlns:a16="http://schemas.microsoft.com/office/drawing/2014/main" id="{332AF63B-369B-2F64-4B6E-4E80CC393256}"/>
              </a:ext>
            </a:extLst>
          </p:cNvPr>
          <p:cNvSpPr txBox="1"/>
          <p:nvPr/>
        </p:nvSpPr>
        <p:spPr>
          <a:xfrm>
            <a:off x="287524" y="5951022"/>
            <a:ext cx="8568952" cy="923330"/>
          </a:xfrm>
          <a:prstGeom prst="rect">
            <a:avLst/>
          </a:prstGeom>
          <a:noFill/>
        </p:spPr>
        <p:txBody>
          <a:bodyPr wrap="square" rtlCol="0">
            <a:spAutoFit/>
          </a:bodyPr>
          <a:lstStyle/>
          <a:p>
            <a:r>
              <a:rPr lang="fr-FR" sz="1800" i="1" dirty="0"/>
              <a:t>NB : Cette zone est à utiliser pour les structures, de la même manière que pour toutes les notices d’autorité.</a:t>
            </a:r>
          </a:p>
          <a:p>
            <a:endParaRPr lang="fr-FR" dirty="0"/>
          </a:p>
        </p:txBody>
      </p:sp>
      <p:sp>
        <p:nvSpPr>
          <p:cNvPr id="5" name="Espace réservé du numéro de diapositive 4">
            <a:extLst>
              <a:ext uri="{FF2B5EF4-FFF2-40B4-BE49-F238E27FC236}">
                <a16:creationId xmlns:a16="http://schemas.microsoft.com/office/drawing/2014/main" id="{9A20BF63-9D75-8DC7-DB19-597223B3928E}"/>
              </a:ext>
            </a:extLst>
          </p:cNvPr>
          <p:cNvSpPr>
            <a:spLocks noGrp="1"/>
          </p:cNvSpPr>
          <p:nvPr>
            <p:ph type="sldNum" sz="quarter" idx="12"/>
          </p:nvPr>
        </p:nvSpPr>
        <p:spPr/>
        <p:txBody>
          <a:bodyPr/>
          <a:lstStyle/>
          <a:p>
            <a:fld id="{4FDDB0EE-562A-402E-B0CB-D9B0904D3576}" type="slidenum">
              <a:rPr lang="fr-FR" smtClean="0"/>
              <a:t>56</a:t>
            </a:fld>
            <a:endParaRPr lang="fr-FR"/>
          </a:p>
        </p:txBody>
      </p:sp>
    </p:spTree>
    <p:extLst>
      <p:ext uri="{BB962C8B-B14F-4D97-AF65-F5344CB8AC3E}">
        <p14:creationId xmlns:p14="http://schemas.microsoft.com/office/powerpoint/2010/main" val="194380041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76D7271-BCC0-1BD0-0C53-45B3274B95AA}"/>
              </a:ext>
            </a:extLst>
          </p:cNvPr>
          <p:cNvSpPr>
            <a:spLocks noGrp="1"/>
          </p:cNvSpPr>
          <p:nvPr>
            <p:ph type="title"/>
          </p:nvPr>
        </p:nvSpPr>
        <p:spPr/>
        <p:txBody>
          <a:bodyPr/>
          <a:lstStyle/>
          <a:p>
            <a:r>
              <a:rPr lang="fr-FR" dirty="0"/>
              <a:t>Zones A810 : exemple</a:t>
            </a:r>
          </a:p>
        </p:txBody>
      </p:sp>
      <p:sp>
        <p:nvSpPr>
          <p:cNvPr id="3" name="Espace réservé du numéro de diapositive 2">
            <a:extLst>
              <a:ext uri="{FF2B5EF4-FFF2-40B4-BE49-F238E27FC236}">
                <a16:creationId xmlns:a16="http://schemas.microsoft.com/office/drawing/2014/main" id="{CC10138B-0EC5-5E72-825F-E04FFF3CF49B}"/>
              </a:ext>
            </a:extLst>
          </p:cNvPr>
          <p:cNvSpPr>
            <a:spLocks noGrp="1"/>
          </p:cNvSpPr>
          <p:nvPr>
            <p:ph type="sldNum" sz="quarter" idx="12"/>
          </p:nvPr>
        </p:nvSpPr>
        <p:spPr/>
        <p:txBody>
          <a:bodyPr/>
          <a:lstStyle/>
          <a:p>
            <a:fld id="{4FDDB0EE-562A-402E-B0CB-D9B0904D3576}" type="slidenum">
              <a:rPr lang="fr-FR" smtClean="0"/>
              <a:t>57</a:t>
            </a:fld>
            <a:endParaRPr lang="fr-FR"/>
          </a:p>
        </p:txBody>
      </p:sp>
      <p:pic>
        <p:nvPicPr>
          <p:cNvPr id="7" name="Image 6">
            <a:extLst>
              <a:ext uri="{FF2B5EF4-FFF2-40B4-BE49-F238E27FC236}">
                <a16:creationId xmlns:a16="http://schemas.microsoft.com/office/drawing/2014/main" id="{34E1C624-3DF7-C837-81C1-324DBF0C312C}"/>
              </a:ext>
            </a:extLst>
          </p:cNvPr>
          <p:cNvPicPr>
            <a:picLocks noChangeAspect="1"/>
          </p:cNvPicPr>
          <p:nvPr/>
        </p:nvPicPr>
        <p:blipFill>
          <a:blip r:embed="rId2"/>
          <a:stretch>
            <a:fillRect/>
          </a:stretch>
        </p:blipFill>
        <p:spPr>
          <a:xfrm>
            <a:off x="2987824" y="2073288"/>
            <a:ext cx="5517654" cy="4784712"/>
          </a:xfrm>
          <a:prstGeom prst="rect">
            <a:avLst/>
          </a:prstGeom>
        </p:spPr>
      </p:pic>
      <p:pic>
        <p:nvPicPr>
          <p:cNvPr id="9" name="Image 8">
            <a:extLst>
              <a:ext uri="{FF2B5EF4-FFF2-40B4-BE49-F238E27FC236}">
                <a16:creationId xmlns:a16="http://schemas.microsoft.com/office/drawing/2014/main" id="{5A6DFF73-69FC-9161-6A47-024166F5960D}"/>
              </a:ext>
            </a:extLst>
          </p:cNvPr>
          <p:cNvPicPr>
            <a:picLocks noChangeAspect="1"/>
          </p:cNvPicPr>
          <p:nvPr/>
        </p:nvPicPr>
        <p:blipFill>
          <a:blip r:embed="rId3"/>
          <a:stretch>
            <a:fillRect/>
          </a:stretch>
        </p:blipFill>
        <p:spPr>
          <a:xfrm>
            <a:off x="395536" y="1586645"/>
            <a:ext cx="7162800" cy="381000"/>
          </a:xfrm>
          <a:prstGeom prst="rect">
            <a:avLst/>
          </a:prstGeom>
        </p:spPr>
      </p:pic>
      <p:sp>
        <p:nvSpPr>
          <p:cNvPr id="11" name="ZoneTexte 10">
            <a:extLst>
              <a:ext uri="{FF2B5EF4-FFF2-40B4-BE49-F238E27FC236}">
                <a16:creationId xmlns:a16="http://schemas.microsoft.com/office/drawing/2014/main" id="{D4FB71B6-636A-F1E4-53CE-73C5F0181BD6}"/>
              </a:ext>
            </a:extLst>
          </p:cNvPr>
          <p:cNvSpPr txBox="1"/>
          <p:nvPr/>
        </p:nvSpPr>
        <p:spPr>
          <a:xfrm>
            <a:off x="0" y="2077862"/>
            <a:ext cx="4572000" cy="369332"/>
          </a:xfrm>
          <a:prstGeom prst="rect">
            <a:avLst/>
          </a:prstGeom>
          <a:noFill/>
        </p:spPr>
        <p:txBody>
          <a:bodyPr wrap="square">
            <a:spAutoFit/>
          </a:bodyPr>
          <a:lstStyle/>
          <a:p>
            <a:r>
              <a:rPr lang="fr-FR" dirty="0"/>
              <a:t>https://www.idref.fr/257521232</a:t>
            </a:r>
          </a:p>
        </p:txBody>
      </p:sp>
    </p:spTree>
    <p:extLst>
      <p:ext uri="{BB962C8B-B14F-4D97-AF65-F5344CB8AC3E}">
        <p14:creationId xmlns:p14="http://schemas.microsoft.com/office/powerpoint/2010/main" val="125816249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FD37DD2-6221-B2BC-C6D1-54B776C81E29}"/>
              </a:ext>
            </a:extLst>
          </p:cNvPr>
          <p:cNvSpPr>
            <a:spLocks noGrp="1"/>
          </p:cNvSpPr>
          <p:nvPr>
            <p:ph type="title"/>
          </p:nvPr>
        </p:nvSpPr>
        <p:spPr/>
        <p:txBody>
          <a:bodyPr>
            <a:normAutofit fontScale="90000"/>
          </a:bodyPr>
          <a:lstStyle/>
          <a:p>
            <a:r>
              <a:rPr lang="fr-FR" dirty="0">
                <a:solidFill>
                  <a:schemeClr val="accent3"/>
                </a:solidFill>
              </a:rPr>
              <a:t>PARTIE 3.2.1. Usage d’une notice d’autorité STRUCTURE dans d’autres notices d’autorité</a:t>
            </a:r>
          </a:p>
        </p:txBody>
      </p:sp>
      <p:sp>
        <p:nvSpPr>
          <p:cNvPr id="3" name="Espace réservé du texte 2">
            <a:extLst>
              <a:ext uri="{FF2B5EF4-FFF2-40B4-BE49-F238E27FC236}">
                <a16:creationId xmlns:a16="http://schemas.microsoft.com/office/drawing/2014/main" id="{15CC8008-D01E-C349-768F-EB69E8F816E7}"/>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A3E9FDBB-FD65-8ED2-A9AB-F825FEC696B1}"/>
              </a:ext>
            </a:extLst>
          </p:cNvPr>
          <p:cNvSpPr>
            <a:spLocks noGrp="1"/>
          </p:cNvSpPr>
          <p:nvPr>
            <p:ph type="sldNum" sz="quarter" idx="12"/>
          </p:nvPr>
        </p:nvSpPr>
        <p:spPr/>
        <p:txBody>
          <a:bodyPr/>
          <a:lstStyle/>
          <a:p>
            <a:fld id="{4FDDB0EE-562A-402E-B0CB-D9B0904D3576}" type="slidenum">
              <a:rPr lang="fr-FR" smtClean="0"/>
              <a:t>58</a:t>
            </a:fld>
            <a:endParaRPr lang="fr-FR"/>
          </a:p>
        </p:txBody>
      </p:sp>
    </p:spTree>
    <p:extLst>
      <p:ext uri="{BB962C8B-B14F-4D97-AF65-F5344CB8AC3E}">
        <p14:creationId xmlns:p14="http://schemas.microsoft.com/office/powerpoint/2010/main" val="266048116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88B4564-7DBC-0BA0-4C5A-D9D2372A0E65}"/>
              </a:ext>
            </a:extLst>
          </p:cNvPr>
          <p:cNvSpPr>
            <a:spLocks noGrp="1"/>
          </p:cNvSpPr>
          <p:nvPr>
            <p:ph type="title"/>
          </p:nvPr>
        </p:nvSpPr>
        <p:spPr/>
        <p:txBody>
          <a:bodyPr>
            <a:normAutofit fontScale="90000"/>
          </a:bodyPr>
          <a:lstStyle/>
          <a:p>
            <a:r>
              <a:rPr lang="fr-FR" dirty="0"/>
              <a:t>Lier la notice de la structure à d’autres notices de collectivités</a:t>
            </a:r>
          </a:p>
        </p:txBody>
      </p:sp>
      <p:sp>
        <p:nvSpPr>
          <p:cNvPr id="3" name="Espace réservé du contenu 2">
            <a:extLst>
              <a:ext uri="{FF2B5EF4-FFF2-40B4-BE49-F238E27FC236}">
                <a16:creationId xmlns:a16="http://schemas.microsoft.com/office/drawing/2014/main" id="{E4CF83E2-1679-4644-3D96-3B17E4447D67}"/>
              </a:ext>
            </a:extLst>
          </p:cNvPr>
          <p:cNvSpPr>
            <a:spLocks noGrp="1"/>
          </p:cNvSpPr>
          <p:nvPr>
            <p:ph idx="1"/>
          </p:nvPr>
        </p:nvSpPr>
        <p:spPr/>
        <p:txBody>
          <a:bodyPr>
            <a:normAutofit lnSpcReduction="10000"/>
          </a:bodyPr>
          <a:lstStyle/>
          <a:p>
            <a:r>
              <a:rPr lang="fr-FR" dirty="0"/>
              <a:t>Dans la notice de la structure, il faut faire un lien 510 vers les tutelles.</a:t>
            </a:r>
          </a:p>
          <a:p>
            <a:r>
              <a:rPr lang="fr-FR" dirty="0" err="1"/>
              <a:t>Unimarc</a:t>
            </a:r>
            <a:r>
              <a:rPr lang="fr-FR" dirty="0"/>
              <a:t> prône la saisie systématique des liens réciproques.</a:t>
            </a:r>
          </a:p>
          <a:p>
            <a:r>
              <a:rPr lang="fr-FR" dirty="0"/>
              <a:t>Mais en pratique cela semble illusoire.</a:t>
            </a:r>
          </a:p>
          <a:p>
            <a:pPr marL="0" indent="0">
              <a:buNone/>
            </a:pPr>
            <a:r>
              <a:rPr lang="fr-FR" sz="1900" dirty="0"/>
              <a:t>Notice d’autorité du CNRS : </a:t>
            </a:r>
            <a:r>
              <a:rPr lang="fr-FR" sz="1900" dirty="0">
                <a:hlinkClick r:id="rId3"/>
              </a:rPr>
              <a:t>https://www.idref.fr/02636817X</a:t>
            </a:r>
            <a:r>
              <a:rPr lang="fr-FR" sz="1900" dirty="0"/>
              <a:t> </a:t>
            </a:r>
          </a:p>
          <a:p>
            <a:pPr marL="0" indent="0">
              <a:buNone/>
            </a:pPr>
            <a:r>
              <a:rPr lang="fr-FR" dirty="0"/>
              <a:t>=&gt; aujourd’hui, 22/09/2022 l’</a:t>
            </a:r>
            <a:r>
              <a:rPr lang="fr-FR" dirty="0" err="1"/>
              <a:t>Abes</a:t>
            </a:r>
            <a:r>
              <a:rPr lang="fr-FR" dirty="0"/>
              <a:t> </a:t>
            </a:r>
            <a:r>
              <a:rPr lang="fr-FR" b="1" dirty="0"/>
              <a:t>n’exige pas </a:t>
            </a:r>
            <a:r>
              <a:rPr lang="fr-FR" dirty="0"/>
              <a:t>l’établissement de liens réciproques. Seule la notice de la structure est enrichie.</a:t>
            </a:r>
          </a:p>
          <a:p>
            <a:endParaRPr lang="fr-FR" dirty="0"/>
          </a:p>
        </p:txBody>
      </p:sp>
      <p:sp>
        <p:nvSpPr>
          <p:cNvPr id="4" name="Espace réservé du numéro de diapositive 3">
            <a:extLst>
              <a:ext uri="{FF2B5EF4-FFF2-40B4-BE49-F238E27FC236}">
                <a16:creationId xmlns:a16="http://schemas.microsoft.com/office/drawing/2014/main" id="{53E7C220-66AC-8882-9161-8BE767709BE7}"/>
              </a:ext>
            </a:extLst>
          </p:cNvPr>
          <p:cNvSpPr>
            <a:spLocks noGrp="1"/>
          </p:cNvSpPr>
          <p:nvPr>
            <p:ph type="sldNum" sz="quarter" idx="12"/>
          </p:nvPr>
        </p:nvSpPr>
        <p:spPr/>
        <p:txBody>
          <a:bodyPr/>
          <a:lstStyle/>
          <a:p>
            <a:fld id="{4FDDB0EE-562A-402E-B0CB-D9B0904D3576}" type="slidenum">
              <a:rPr lang="fr-FR" smtClean="0"/>
              <a:t>59</a:t>
            </a:fld>
            <a:endParaRPr lang="fr-FR"/>
          </a:p>
        </p:txBody>
      </p:sp>
    </p:spTree>
    <p:extLst>
      <p:ext uri="{BB962C8B-B14F-4D97-AF65-F5344CB8AC3E}">
        <p14:creationId xmlns:p14="http://schemas.microsoft.com/office/powerpoint/2010/main" val="34163251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Définition de néophyte</a:t>
            </a:r>
          </a:p>
        </p:txBody>
      </p:sp>
      <p:sp>
        <p:nvSpPr>
          <p:cNvPr id="3" name="Espace réservé du contenu 2"/>
          <p:cNvSpPr>
            <a:spLocks noGrp="1"/>
          </p:cNvSpPr>
          <p:nvPr>
            <p:ph idx="1"/>
          </p:nvPr>
        </p:nvSpPr>
        <p:spPr>
          <a:xfrm>
            <a:off x="467544" y="1700808"/>
            <a:ext cx="8229600" cy="4525963"/>
          </a:xfrm>
        </p:spPr>
        <p:txBody>
          <a:bodyPr>
            <a:normAutofit fontScale="92500" lnSpcReduction="20000"/>
          </a:bodyPr>
          <a:lstStyle/>
          <a:p>
            <a:pPr lvl="1" algn="just"/>
            <a:r>
              <a:rPr lang="fr-FR" dirty="0"/>
              <a:t>un ensemble de personnels (enseignants-chercheurs et personnels administratifs et techniques, titulaires ou contractuels)</a:t>
            </a:r>
          </a:p>
          <a:p>
            <a:pPr lvl="1" algn="just"/>
            <a:r>
              <a:rPr lang="fr-FR" dirty="0"/>
              <a:t>qui se sont fixés des objectifs de recherche,</a:t>
            </a:r>
          </a:p>
          <a:p>
            <a:pPr lvl="1" algn="just"/>
            <a:r>
              <a:rPr lang="fr-FR" dirty="0"/>
              <a:t>et ont obtenu l’accréditation d’une autorité (MESRI, HCERES, organisme de recherche). </a:t>
            </a:r>
          </a:p>
          <a:p>
            <a:pPr algn="just"/>
            <a:r>
              <a:rPr lang="fr-FR" dirty="0"/>
              <a:t>Un laboratoire est une entité complexe, à tutelles multiples, implantée sur plusieurs sites distincts, avec du personnel salarié de différentes tutelles et disposant de budgets provenant de nombreuses sources, pouvant être gérés par des organismes distincts.</a:t>
            </a:r>
          </a:p>
          <a:p>
            <a:endParaRPr lang="fr-FR" dirty="0"/>
          </a:p>
          <a:p>
            <a:endParaRPr lang="fr-FR" dirty="0"/>
          </a:p>
          <a:p>
            <a:endParaRPr lang="fr-FR" dirty="0"/>
          </a:p>
          <a:p>
            <a:pPr marL="0" indent="0">
              <a:buNone/>
            </a:pPr>
            <a:endParaRPr lang="fr-FR" dirty="0"/>
          </a:p>
        </p:txBody>
      </p:sp>
      <p:sp>
        <p:nvSpPr>
          <p:cNvPr id="4" name="Espace réservé du numéro de diapositive 3">
            <a:extLst>
              <a:ext uri="{FF2B5EF4-FFF2-40B4-BE49-F238E27FC236}">
                <a16:creationId xmlns:a16="http://schemas.microsoft.com/office/drawing/2014/main" id="{41925D22-6F04-6C5A-6546-2D84C32C16E7}"/>
              </a:ext>
            </a:extLst>
          </p:cNvPr>
          <p:cNvSpPr>
            <a:spLocks noGrp="1"/>
          </p:cNvSpPr>
          <p:nvPr>
            <p:ph type="sldNum" sz="quarter" idx="12"/>
          </p:nvPr>
        </p:nvSpPr>
        <p:spPr/>
        <p:txBody>
          <a:bodyPr/>
          <a:lstStyle/>
          <a:p>
            <a:fld id="{4FDDB0EE-562A-402E-B0CB-D9B0904D3576}" type="slidenum">
              <a:rPr lang="fr-FR" smtClean="0"/>
              <a:t>6</a:t>
            </a:fld>
            <a:endParaRPr lang="fr-FR"/>
          </a:p>
        </p:txBody>
      </p:sp>
    </p:spTree>
    <p:extLst>
      <p:ext uri="{BB962C8B-B14F-4D97-AF65-F5344CB8AC3E}">
        <p14:creationId xmlns:p14="http://schemas.microsoft.com/office/powerpoint/2010/main" val="202697669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4DDC9C-59FD-ADEE-2DF7-9B780662F81E}"/>
              </a:ext>
            </a:extLst>
          </p:cNvPr>
          <p:cNvSpPr>
            <a:spLocks noGrp="1"/>
          </p:cNvSpPr>
          <p:nvPr>
            <p:ph type="title"/>
          </p:nvPr>
        </p:nvSpPr>
        <p:spPr>
          <a:xfrm>
            <a:off x="614983" y="-31808"/>
            <a:ext cx="8229600" cy="1143000"/>
          </a:xfrm>
        </p:spPr>
        <p:txBody>
          <a:bodyPr>
            <a:normAutofit fontScale="90000"/>
          </a:bodyPr>
          <a:lstStyle/>
          <a:p>
            <a:r>
              <a:rPr lang="fr-FR" dirty="0"/>
              <a:t>Lier à d’autres collectivités : exemple</a:t>
            </a:r>
          </a:p>
        </p:txBody>
      </p:sp>
      <p:sp>
        <p:nvSpPr>
          <p:cNvPr id="3" name="Espace réservé du numéro de diapositive 2">
            <a:extLst>
              <a:ext uri="{FF2B5EF4-FFF2-40B4-BE49-F238E27FC236}">
                <a16:creationId xmlns:a16="http://schemas.microsoft.com/office/drawing/2014/main" id="{3B899108-253C-1BE1-9881-5E93EBC9A0AE}"/>
              </a:ext>
            </a:extLst>
          </p:cNvPr>
          <p:cNvSpPr>
            <a:spLocks noGrp="1"/>
          </p:cNvSpPr>
          <p:nvPr>
            <p:ph type="sldNum" sz="quarter" idx="12"/>
          </p:nvPr>
        </p:nvSpPr>
        <p:spPr/>
        <p:txBody>
          <a:bodyPr/>
          <a:lstStyle/>
          <a:p>
            <a:fld id="{4FDDB0EE-562A-402E-B0CB-D9B0904D3576}" type="slidenum">
              <a:rPr lang="fr-FR" smtClean="0"/>
              <a:t>60</a:t>
            </a:fld>
            <a:endParaRPr lang="fr-FR"/>
          </a:p>
        </p:txBody>
      </p:sp>
      <p:pic>
        <p:nvPicPr>
          <p:cNvPr id="5" name="Image 4">
            <a:extLst>
              <a:ext uri="{FF2B5EF4-FFF2-40B4-BE49-F238E27FC236}">
                <a16:creationId xmlns:a16="http://schemas.microsoft.com/office/drawing/2014/main" id="{61CEFA5D-4267-F8A1-B0BA-BF79C025F519}"/>
              </a:ext>
            </a:extLst>
          </p:cNvPr>
          <p:cNvPicPr>
            <a:picLocks noChangeAspect="1"/>
          </p:cNvPicPr>
          <p:nvPr/>
        </p:nvPicPr>
        <p:blipFill>
          <a:blip r:embed="rId2"/>
          <a:stretch>
            <a:fillRect/>
          </a:stretch>
        </p:blipFill>
        <p:spPr>
          <a:xfrm>
            <a:off x="1043608" y="2060848"/>
            <a:ext cx="7372350" cy="457200"/>
          </a:xfrm>
          <a:prstGeom prst="rect">
            <a:avLst/>
          </a:prstGeom>
        </p:spPr>
      </p:pic>
      <p:sp>
        <p:nvSpPr>
          <p:cNvPr id="7" name="ZoneTexte 6">
            <a:extLst>
              <a:ext uri="{FF2B5EF4-FFF2-40B4-BE49-F238E27FC236}">
                <a16:creationId xmlns:a16="http://schemas.microsoft.com/office/drawing/2014/main" id="{6F5DBCE8-34B8-7006-C158-EAC69C2EBA63}"/>
              </a:ext>
            </a:extLst>
          </p:cNvPr>
          <p:cNvSpPr txBox="1"/>
          <p:nvPr/>
        </p:nvSpPr>
        <p:spPr>
          <a:xfrm>
            <a:off x="1018486" y="1691516"/>
            <a:ext cx="4572000" cy="369332"/>
          </a:xfrm>
          <a:prstGeom prst="rect">
            <a:avLst/>
          </a:prstGeom>
          <a:noFill/>
        </p:spPr>
        <p:txBody>
          <a:bodyPr wrap="square">
            <a:spAutoFit/>
          </a:bodyPr>
          <a:lstStyle/>
          <a:p>
            <a:r>
              <a:rPr lang="fr-FR" dirty="0"/>
              <a:t>https://www.idref.fr/257521232</a:t>
            </a:r>
          </a:p>
        </p:txBody>
      </p:sp>
      <p:sp>
        <p:nvSpPr>
          <p:cNvPr id="9" name="ZoneTexte 8">
            <a:extLst>
              <a:ext uri="{FF2B5EF4-FFF2-40B4-BE49-F238E27FC236}">
                <a16:creationId xmlns:a16="http://schemas.microsoft.com/office/drawing/2014/main" id="{4647E542-5681-D048-3AAA-379C2F43C3AA}"/>
              </a:ext>
            </a:extLst>
          </p:cNvPr>
          <p:cNvSpPr txBox="1"/>
          <p:nvPr/>
        </p:nvSpPr>
        <p:spPr>
          <a:xfrm>
            <a:off x="179512" y="4402062"/>
            <a:ext cx="4572000" cy="369332"/>
          </a:xfrm>
          <a:prstGeom prst="rect">
            <a:avLst/>
          </a:prstGeom>
          <a:noFill/>
        </p:spPr>
        <p:txBody>
          <a:bodyPr wrap="square">
            <a:spAutoFit/>
          </a:bodyPr>
          <a:lstStyle/>
          <a:p>
            <a:r>
              <a:rPr lang="fr-FR" dirty="0"/>
              <a:t>https://www.idref.fr/026403781</a:t>
            </a:r>
          </a:p>
        </p:txBody>
      </p:sp>
      <p:pic>
        <p:nvPicPr>
          <p:cNvPr id="11" name="Image 10">
            <a:extLst>
              <a:ext uri="{FF2B5EF4-FFF2-40B4-BE49-F238E27FC236}">
                <a16:creationId xmlns:a16="http://schemas.microsoft.com/office/drawing/2014/main" id="{CF5491F9-1D13-EF3E-15BA-7A5756F613BF}"/>
              </a:ext>
            </a:extLst>
          </p:cNvPr>
          <p:cNvPicPr>
            <a:picLocks noChangeAspect="1"/>
          </p:cNvPicPr>
          <p:nvPr/>
        </p:nvPicPr>
        <p:blipFill>
          <a:blip r:embed="rId3"/>
          <a:stretch>
            <a:fillRect/>
          </a:stretch>
        </p:blipFill>
        <p:spPr>
          <a:xfrm>
            <a:off x="288132" y="4771394"/>
            <a:ext cx="3562350" cy="400050"/>
          </a:xfrm>
          <a:prstGeom prst="rect">
            <a:avLst/>
          </a:prstGeom>
        </p:spPr>
      </p:pic>
      <p:pic>
        <p:nvPicPr>
          <p:cNvPr id="13" name="Image 12">
            <a:extLst>
              <a:ext uri="{FF2B5EF4-FFF2-40B4-BE49-F238E27FC236}">
                <a16:creationId xmlns:a16="http://schemas.microsoft.com/office/drawing/2014/main" id="{4F66C6C4-F414-AA89-C40B-E8ED86A3F2D6}"/>
              </a:ext>
            </a:extLst>
          </p:cNvPr>
          <p:cNvPicPr>
            <a:picLocks noChangeAspect="1"/>
          </p:cNvPicPr>
          <p:nvPr/>
        </p:nvPicPr>
        <p:blipFill>
          <a:blip r:embed="rId4"/>
          <a:stretch>
            <a:fillRect/>
          </a:stretch>
        </p:blipFill>
        <p:spPr>
          <a:xfrm>
            <a:off x="2744336" y="5871804"/>
            <a:ext cx="5829300" cy="333375"/>
          </a:xfrm>
          <a:prstGeom prst="rect">
            <a:avLst/>
          </a:prstGeom>
        </p:spPr>
      </p:pic>
      <p:sp>
        <p:nvSpPr>
          <p:cNvPr id="15" name="ZoneTexte 14">
            <a:extLst>
              <a:ext uri="{FF2B5EF4-FFF2-40B4-BE49-F238E27FC236}">
                <a16:creationId xmlns:a16="http://schemas.microsoft.com/office/drawing/2014/main" id="{F201C60A-E6A0-0DAB-5395-CEA426D1EA0F}"/>
              </a:ext>
            </a:extLst>
          </p:cNvPr>
          <p:cNvSpPr txBox="1"/>
          <p:nvPr/>
        </p:nvSpPr>
        <p:spPr>
          <a:xfrm>
            <a:off x="2716932" y="5496872"/>
            <a:ext cx="4572000" cy="369332"/>
          </a:xfrm>
          <a:prstGeom prst="rect">
            <a:avLst/>
          </a:prstGeom>
          <a:noFill/>
        </p:spPr>
        <p:txBody>
          <a:bodyPr wrap="square">
            <a:spAutoFit/>
          </a:bodyPr>
          <a:lstStyle/>
          <a:p>
            <a:r>
              <a:rPr lang="fr-FR" dirty="0"/>
              <a:t>https://www.idref.fr/157855511</a:t>
            </a:r>
          </a:p>
        </p:txBody>
      </p:sp>
      <p:cxnSp>
        <p:nvCxnSpPr>
          <p:cNvPr id="17" name="Connecteur droit 16">
            <a:extLst>
              <a:ext uri="{FF2B5EF4-FFF2-40B4-BE49-F238E27FC236}">
                <a16:creationId xmlns:a16="http://schemas.microsoft.com/office/drawing/2014/main" id="{D53F56C6-8D3C-D99E-E0DD-E44F8B8FB482}"/>
              </a:ext>
            </a:extLst>
          </p:cNvPr>
          <p:cNvCxnSpPr>
            <a:cxnSpLocks/>
          </p:cNvCxnSpPr>
          <p:nvPr/>
        </p:nvCxnSpPr>
        <p:spPr>
          <a:xfrm flipH="1">
            <a:off x="1810420" y="2794972"/>
            <a:ext cx="2941092" cy="1455919"/>
          </a:xfrm>
          <a:prstGeom prst="line">
            <a:avLst/>
          </a:prstGeom>
          <a:ln w="88900">
            <a:headEnd type="oval"/>
            <a:tailEnd type="oval"/>
          </a:ln>
        </p:spPr>
        <p:style>
          <a:lnRef idx="1">
            <a:schemeClr val="accent1"/>
          </a:lnRef>
          <a:fillRef idx="0">
            <a:schemeClr val="accent1"/>
          </a:fillRef>
          <a:effectRef idx="0">
            <a:schemeClr val="accent1"/>
          </a:effectRef>
          <a:fontRef idx="minor">
            <a:schemeClr val="tx1"/>
          </a:fontRef>
        </p:style>
      </p:cxnSp>
      <p:cxnSp>
        <p:nvCxnSpPr>
          <p:cNvPr id="19" name="Connecteur droit 18">
            <a:extLst>
              <a:ext uri="{FF2B5EF4-FFF2-40B4-BE49-F238E27FC236}">
                <a16:creationId xmlns:a16="http://schemas.microsoft.com/office/drawing/2014/main" id="{70CBEBF4-CE03-C141-378B-8E0F20979A2A}"/>
              </a:ext>
            </a:extLst>
          </p:cNvPr>
          <p:cNvCxnSpPr>
            <a:cxnSpLocks/>
          </p:cNvCxnSpPr>
          <p:nvPr/>
        </p:nvCxnSpPr>
        <p:spPr>
          <a:xfrm>
            <a:off x="4751512" y="2794972"/>
            <a:ext cx="1957807" cy="2794268"/>
          </a:xfrm>
          <a:prstGeom prst="line">
            <a:avLst/>
          </a:prstGeom>
          <a:ln w="88900">
            <a:headEnd type="oval"/>
            <a:tailEnd type="oval"/>
          </a:ln>
        </p:spPr>
        <p:style>
          <a:lnRef idx="1">
            <a:schemeClr val="accent1"/>
          </a:lnRef>
          <a:fillRef idx="0">
            <a:schemeClr val="accent1"/>
          </a:fillRef>
          <a:effectRef idx="0">
            <a:schemeClr val="accent1"/>
          </a:effectRef>
          <a:fontRef idx="minor">
            <a:schemeClr val="tx1"/>
          </a:fontRef>
        </p:style>
      </p:cxnSp>
      <p:sp>
        <p:nvSpPr>
          <p:cNvPr id="22" name="ZoneTexte 21">
            <a:extLst>
              <a:ext uri="{FF2B5EF4-FFF2-40B4-BE49-F238E27FC236}">
                <a16:creationId xmlns:a16="http://schemas.microsoft.com/office/drawing/2014/main" id="{E49E095A-8656-FE90-9C1A-A52FA9C4EF53}"/>
              </a:ext>
            </a:extLst>
          </p:cNvPr>
          <p:cNvSpPr txBox="1"/>
          <p:nvPr/>
        </p:nvSpPr>
        <p:spPr>
          <a:xfrm rot="19936670">
            <a:off x="1766331" y="3013194"/>
            <a:ext cx="2212418" cy="646331"/>
          </a:xfrm>
          <a:prstGeom prst="rect">
            <a:avLst/>
          </a:prstGeom>
          <a:noFill/>
        </p:spPr>
        <p:txBody>
          <a:bodyPr wrap="square" rtlCol="0">
            <a:spAutoFit/>
          </a:bodyPr>
          <a:lstStyle/>
          <a:p>
            <a:r>
              <a:rPr lang="fr-FR" dirty="0"/>
              <a:t>Établissement tutelle</a:t>
            </a:r>
          </a:p>
          <a:p>
            <a:r>
              <a:rPr lang="fr-FR" dirty="0"/>
              <a:t>à partir de 1972</a:t>
            </a:r>
          </a:p>
        </p:txBody>
      </p:sp>
      <p:sp>
        <p:nvSpPr>
          <p:cNvPr id="23" name="ZoneTexte 22">
            <a:extLst>
              <a:ext uri="{FF2B5EF4-FFF2-40B4-BE49-F238E27FC236}">
                <a16:creationId xmlns:a16="http://schemas.microsoft.com/office/drawing/2014/main" id="{AE722337-F70F-90E7-AF1C-EF4B26A82C1B}"/>
              </a:ext>
            </a:extLst>
          </p:cNvPr>
          <p:cNvSpPr txBox="1"/>
          <p:nvPr/>
        </p:nvSpPr>
        <p:spPr>
          <a:xfrm rot="3302911">
            <a:off x="4937439" y="4010260"/>
            <a:ext cx="2271870" cy="369332"/>
          </a:xfrm>
          <a:prstGeom prst="rect">
            <a:avLst/>
          </a:prstGeom>
          <a:noFill/>
        </p:spPr>
        <p:txBody>
          <a:bodyPr wrap="square" rtlCol="0">
            <a:spAutoFit/>
          </a:bodyPr>
          <a:lstStyle/>
          <a:p>
            <a:r>
              <a:rPr lang="fr-FR" dirty="0"/>
              <a:t>Après 2010 voir</a:t>
            </a:r>
          </a:p>
        </p:txBody>
      </p:sp>
    </p:spTree>
    <p:extLst>
      <p:ext uri="{BB962C8B-B14F-4D97-AF65-F5344CB8AC3E}">
        <p14:creationId xmlns:p14="http://schemas.microsoft.com/office/powerpoint/2010/main" val="217614219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ADB831-3856-8797-ACEB-E0582645D47F}"/>
              </a:ext>
            </a:extLst>
          </p:cNvPr>
          <p:cNvSpPr>
            <a:spLocks noGrp="1"/>
          </p:cNvSpPr>
          <p:nvPr>
            <p:ph type="title"/>
          </p:nvPr>
        </p:nvSpPr>
        <p:spPr/>
        <p:txBody>
          <a:bodyPr>
            <a:normAutofit fontScale="90000"/>
          </a:bodyPr>
          <a:lstStyle/>
          <a:p>
            <a:r>
              <a:rPr lang="fr-FR" dirty="0"/>
              <a:t>Lier la notice de la structure à des notices de personnes</a:t>
            </a:r>
          </a:p>
        </p:txBody>
      </p:sp>
      <p:sp>
        <p:nvSpPr>
          <p:cNvPr id="3" name="Espace réservé du contenu 2">
            <a:extLst>
              <a:ext uri="{FF2B5EF4-FFF2-40B4-BE49-F238E27FC236}">
                <a16:creationId xmlns:a16="http://schemas.microsoft.com/office/drawing/2014/main" id="{A6E9CDB0-7321-3704-965C-ECCE7FBBDDC3}"/>
              </a:ext>
            </a:extLst>
          </p:cNvPr>
          <p:cNvSpPr>
            <a:spLocks noGrp="1"/>
          </p:cNvSpPr>
          <p:nvPr>
            <p:ph idx="1"/>
          </p:nvPr>
        </p:nvSpPr>
        <p:spPr>
          <a:xfrm>
            <a:off x="457200" y="1600200"/>
            <a:ext cx="8229600" cy="4983162"/>
          </a:xfrm>
        </p:spPr>
        <p:txBody>
          <a:bodyPr>
            <a:normAutofit fontScale="92500" lnSpcReduction="20000"/>
          </a:bodyPr>
          <a:lstStyle/>
          <a:p>
            <a:r>
              <a:rPr lang="fr-FR" dirty="0"/>
              <a:t>Dans la notice des personnes membres de la structure, il est possible de faire un lien A510 vers la structure.</a:t>
            </a:r>
          </a:p>
          <a:p>
            <a:r>
              <a:rPr lang="fr-FR" dirty="0"/>
              <a:t>$0 Formule introductive. Textuelle. A renseigner si possible avec des dates (date unique ou intervalle ouvert ou fermé).</a:t>
            </a:r>
          </a:p>
          <a:p>
            <a:r>
              <a:rPr lang="fr-FR" dirty="0"/>
              <a:t>$5 Code de relation à utiliser entre une personne et sa structure :</a:t>
            </a:r>
          </a:p>
          <a:p>
            <a:pPr marL="0" indent="0" algn="ctr">
              <a:buNone/>
            </a:pPr>
            <a:r>
              <a:rPr lang="fr-FR" dirty="0" err="1"/>
              <a:t>xxk</a:t>
            </a:r>
            <a:r>
              <a:rPr lang="fr-FR" dirty="0"/>
              <a:t> =membre de </a:t>
            </a:r>
          </a:p>
          <a:p>
            <a:pPr marL="0" indent="0">
              <a:buNone/>
            </a:pPr>
            <a:r>
              <a:rPr lang="fr-FR" dirty="0"/>
              <a:t>=&gt; aujourd’hui, 22/09/2022 l’</a:t>
            </a:r>
            <a:r>
              <a:rPr lang="fr-FR" dirty="0" err="1"/>
              <a:t>Abes</a:t>
            </a:r>
            <a:r>
              <a:rPr lang="fr-FR" dirty="0"/>
              <a:t> </a:t>
            </a:r>
            <a:r>
              <a:rPr lang="fr-FR" b="1" dirty="0"/>
              <a:t>n’exige pas </a:t>
            </a:r>
            <a:r>
              <a:rPr lang="fr-FR" dirty="0"/>
              <a:t>la création de liens réciproques. Seule la notice de la personne est enrichie.</a:t>
            </a:r>
          </a:p>
          <a:p>
            <a:pPr marL="0" indent="0">
              <a:buNone/>
            </a:pPr>
            <a:endParaRPr lang="fr-FR" dirty="0"/>
          </a:p>
          <a:p>
            <a:endParaRPr lang="fr-FR" dirty="0"/>
          </a:p>
        </p:txBody>
      </p:sp>
      <p:sp>
        <p:nvSpPr>
          <p:cNvPr id="4" name="Espace réservé du numéro de diapositive 3">
            <a:extLst>
              <a:ext uri="{FF2B5EF4-FFF2-40B4-BE49-F238E27FC236}">
                <a16:creationId xmlns:a16="http://schemas.microsoft.com/office/drawing/2014/main" id="{6F7B9E83-3C25-B3C0-602D-6F17A2CB7EC7}"/>
              </a:ext>
            </a:extLst>
          </p:cNvPr>
          <p:cNvSpPr>
            <a:spLocks noGrp="1"/>
          </p:cNvSpPr>
          <p:nvPr>
            <p:ph type="sldNum" sz="quarter" idx="12"/>
          </p:nvPr>
        </p:nvSpPr>
        <p:spPr/>
        <p:txBody>
          <a:bodyPr/>
          <a:lstStyle/>
          <a:p>
            <a:fld id="{4FDDB0EE-562A-402E-B0CB-D9B0904D3576}" type="slidenum">
              <a:rPr lang="fr-FR" smtClean="0"/>
              <a:t>61</a:t>
            </a:fld>
            <a:endParaRPr lang="fr-FR"/>
          </a:p>
        </p:txBody>
      </p:sp>
    </p:spTree>
    <p:extLst>
      <p:ext uri="{BB962C8B-B14F-4D97-AF65-F5344CB8AC3E}">
        <p14:creationId xmlns:p14="http://schemas.microsoft.com/office/powerpoint/2010/main" val="170122917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802DF94-C74A-CA2F-A66F-66DF4CE0F296}"/>
              </a:ext>
            </a:extLst>
          </p:cNvPr>
          <p:cNvSpPr>
            <a:spLocks noGrp="1"/>
          </p:cNvSpPr>
          <p:nvPr>
            <p:ph type="title"/>
          </p:nvPr>
        </p:nvSpPr>
        <p:spPr/>
        <p:txBody>
          <a:bodyPr>
            <a:normAutofit fontScale="90000"/>
          </a:bodyPr>
          <a:lstStyle/>
          <a:p>
            <a:r>
              <a:rPr lang="fr-FR" dirty="0"/>
              <a:t>Lier une structure et une personne : zoom sur la notice de la personne</a:t>
            </a:r>
          </a:p>
        </p:txBody>
      </p:sp>
      <p:sp>
        <p:nvSpPr>
          <p:cNvPr id="3" name="Espace réservé du numéro de diapositive 2">
            <a:extLst>
              <a:ext uri="{FF2B5EF4-FFF2-40B4-BE49-F238E27FC236}">
                <a16:creationId xmlns:a16="http://schemas.microsoft.com/office/drawing/2014/main" id="{7D0B43D8-423B-14D4-A2C8-481B9B752503}"/>
              </a:ext>
            </a:extLst>
          </p:cNvPr>
          <p:cNvSpPr>
            <a:spLocks noGrp="1"/>
          </p:cNvSpPr>
          <p:nvPr>
            <p:ph type="sldNum" sz="quarter" idx="12"/>
          </p:nvPr>
        </p:nvSpPr>
        <p:spPr/>
        <p:txBody>
          <a:bodyPr/>
          <a:lstStyle/>
          <a:p>
            <a:fld id="{4FDDB0EE-562A-402E-B0CB-D9B0904D3576}" type="slidenum">
              <a:rPr lang="fr-FR" smtClean="0"/>
              <a:t>62</a:t>
            </a:fld>
            <a:endParaRPr lang="fr-FR"/>
          </a:p>
        </p:txBody>
      </p:sp>
      <p:pic>
        <p:nvPicPr>
          <p:cNvPr id="5" name="Image 4">
            <a:extLst>
              <a:ext uri="{FF2B5EF4-FFF2-40B4-BE49-F238E27FC236}">
                <a16:creationId xmlns:a16="http://schemas.microsoft.com/office/drawing/2014/main" id="{302FBCA7-3B75-EC9E-AB16-F989AE166D06}"/>
              </a:ext>
            </a:extLst>
          </p:cNvPr>
          <p:cNvPicPr>
            <a:picLocks noChangeAspect="1"/>
          </p:cNvPicPr>
          <p:nvPr/>
        </p:nvPicPr>
        <p:blipFill>
          <a:blip r:embed="rId3"/>
          <a:stretch>
            <a:fillRect/>
          </a:stretch>
        </p:blipFill>
        <p:spPr>
          <a:xfrm>
            <a:off x="755576" y="2280275"/>
            <a:ext cx="3781425" cy="400050"/>
          </a:xfrm>
          <a:prstGeom prst="rect">
            <a:avLst/>
          </a:prstGeom>
        </p:spPr>
      </p:pic>
      <p:sp>
        <p:nvSpPr>
          <p:cNvPr id="7" name="ZoneTexte 6">
            <a:extLst>
              <a:ext uri="{FF2B5EF4-FFF2-40B4-BE49-F238E27FC236}">
                <a16:creationId xmlns:a16="http://schemas.microsoft.com/office/drawing/2014/main" id="{670ED2C8-DBFB-075D-07D3-592988BE6430}"/>
              </a:ext>
            </a:extLst>
          </p:cNvPr>
          <p:cNvSpPr txBox="1"/>
          <p:nvPr/>
        </p:nvSpPr>
        <p:spPr>
          <a:xfrm>
            <a:off x="755576" y="1910943"/>
            <a:ext cx="4572000" cy="369332"/>
          </a:xfrm>
          <a:prstGeom prst="rect">
            <a:avLst/>
          </a:prstGeom>
          <a:noFill/>
        </p:spPr>
        <p:txBody>
          <a:bodyPr wrap="square">
            <a:spAutoFit/>
          </a:bodyPr>
          <a:lstStyle/>
          <a:p>
            <a:r>
              <a:rPr lang="fr-FR" dirty="0"/>
              <a:t>https://www.idref.fr/244929106</a:t>
            </a:r>
          </a:p>
        </p:txBody>
      </p:sp>
      <p:pic>
        <p:nvPicPr>
          <p:cNvPr id="9" name="Image 8">
            <a:extLst>
              <a:ext uri="{FF2B5EF4-FFF2-40B4-BE49-F238E27FC236}">
                <a16:creationId xmlns:a16="http://schemas.microsoft.com/office/drawing/2014/main" id="{49C0264C-210A-8D89-5B26-12BAC5642070}"/>
              </a:ext>
            </a:extLst>
          </p:cNvPr>
          <p:cNvPicPr>
            <a:picLocks noChangeAspect="1"/>
          </p:cNvPicPr>
          <p:nvPr/>
        </p:nvPicPr>
        <p:blipFill>
          <a:blip r:embed="rId4"/>
          <a:stretch>
            <a:fillRect/>
          </a:stretch>
        </p:blipFill>
        <p:spPr>
          <a:xfrm>
            <a:off x="755576" y="2680325"/>
            <a:ext cx="2171700" cy="314325"/>
          </a:xfrm>
          <a:prstGeom prst="rect">
            <a:avLst/>
          </a:prstGeom>
        </p:spPr>
      </p:pic>
      <p:pic>
        <p:nvPicPr>
          <p:cNvPr id="11" name="Image 10">
            <a:extLst>
              <a:ext uri="{FF2B5EF4-FFF2-40B4-BE49-F238E27FC236}">
                <a16:creationId xmlns:a16="http://schemas.microsoft.com/office/drawing/2014/main" id="{3CA21479-38FB-C272-19CA-2501DF02FF00}"/>
              </a:ext>
            </a:extLst>
          </p:cNvPr>
          <p:cNvPicPr>
            <a:picLocks noChangeAspect="1"/>
          </p:cNvPicPr>
          <p:nvPr/>
        </p:nvPicPr>
        <p:blipFill>
          <a:blip r:embed="rId5"/>
          <a:stretch>
            <a:fillRect/>
          </a:stretch>
        </p:blipFill>
        <p:spPr>
          <a:xfrm>
            <a:off x="755576" y="2996952"/>
            <a:ext cx="7496175" cy="1762125"/>
          </a:xfrm>
          <a:prstGeom prst="rect">
            <a:avLst/>
          </a:prstGeom>
        </p:spPr>
      </p:pic>
      <p:pic>
        <p:nvPicPr>
          <p:cNvPr id="13" name="Image 12">
            <a:extLst>
              <a:ext uri="{FF2B5EF4-FFF2-40B4-BE49-F238E27FC236}">
                <a16:creationId xmlns:a16="http://schemas.microsoft.com/office/drawing/2014/main" id="{F93A54EE-DCB7-F04B-B8B7-324458776646}"/>
              </a:ext>
            </a:extLst>
          </p:cNvPr>
          <p:cNvPicPr>
            <a:picLocks noChangeAspect="1"/>
          </p:cNvPicPr>
          <p:nvPr/>
        </p:nvPicPr>
        <p:blipFill>
          <a:blip r:embed="rId6"/>
          <a:stretch>
            <a:fillRect/>
          </a:stretch>
        </p:blipFill>
        <p:spPr>
          <a:xfrm>
            <a:off x="72008" y="4785057"/>
            <a:ext cx="9144000" cy="653143"/>
          </a:xfrm>
          <a:prstGeom prst="rect">
            <a:avLst/>
          </a:prstGeom>
        </p:spPr>
      </p:pic>
    </p:spTree>
    <p:extLst>
      <p:ext uri="{BB962C8B-B14F-4D97-AF65-F5344CB8AC3E}">
        <p14:creationId xmlns:p14="http://schemas.microsoft.com/office/powerpoint/2010/main" val="314856967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18AAF2E-8F41-F5D0-F2EB-A41D522C3524}"/>
              </a:ext>
            </a:extLst>
          </p:cNvPr>
          <p:cNvSpPr>
            <a:spLocks noGrp="1"/>
          </p:cNvSpPr>
          <p:nvPr>
            <p:ph type="title"/>
          </p:nvPr>
        </p:nvSpPr>
        <p:spPr/>
        <p:txBody>
          <a:bodyPr>
            <a:normAutofit/>
          </a:bodyPr>
          <a:lstStyle/>
          <a:p>
            <a:r>
              <a:rPr lang="fr-FR" dirty="0"/>
              <a:t>Lier une structure et une personne</a:t>
            </a:r>
          </a:p>
        </p:txBody>
      </p:sp>
      <p:sp>
        <p:nvSpPr>
          <p:cNvPr id="4" name="Espace réservé du numéro de diapositive 3">
            <a:extLst>
              <a:ext uri="{FF2B5EF4-FFF2-40B4-BE49-F238E27FC236}">
                <a16:creationId xmlns:a16="http://schemas.microsoft.com/office/drawing/2014/main" id="{65E801C9-E81E-33A9-C32E-A6D174A2622D}"/>
              </a:ext>
            </a:extLst>
          </p:cNvPr>
          <p:cNvSpPr>
            <a:spLocks noGrp="1"/>
          </p:cNvSpPr>
          <p:nvPr>
            <p:ph type="sldNum" sz="quarter" idx="12"/>
          </p:nvPr>
        </p:nvSpPr>
        <p:spPr/>
        <p:txBody>
          <a:bodyPr/>
          <a:lstStyle/>
          <a:p>
            <a:fld id="{4FDDB0EE-562A-402E-B0CB-D9B0904D3576}" type="slidenum">
              <a:rPr lang="fr-FR" smtClean="0"/>
              <a:t>63</a:t>
            </a:fld>
            <a:endParaRPr lang="fr-FR"/>
          </a:p>
        </p:txBody>
      </p:sp>
      <p:pic>
        <p:nvPicPr>
          <p:cNvPr id="5" name="Image 4">
            <a:extLst>
              <a:ext uri="{FF2B5EF4-FFF2-40B4-BE49-F238E27FC236}">
                <a16:creationId xmlns:a16="http://schemas.microsoft.com/office/drawing/2014/main" id="{D0954C7D-B120-D7AD-70DC-C051D4BB7FCC}"/>
              </a:ext>
            </a:extLst>
          </p:cNvPr>
          <p:cNvPicPr>
            <a:picLocks noChangeAspect="1"/>
          </p:cNvPicPr>
          <p:nvPr/>
        </p:nvPicPr>
        <p:blipFill>
          <a:blip r:embed="rId3"/>
          <a:stretch>
            <a:fillRect/>
          </a:stretch>
        </p:blipFill>
        <p:spPr>
          <a:xfrm>
            <a:off x="2771775" y="2142148"/>
            <a:ext cx="3781425" cy="400050"/>
          </a:xfrm>
          <a:prstGeom prst="rect">
            <a:avLst/>
          </a:prstGeom>
        </p:spPr>
      </p:pic>
      <p:sp>
        <p:nvSpPr>
          <p:cNvPr id="6" name="ZoneTexte 5">
            <a:extLst>
              <a:ext uri="{FF2B5EF4-FFF2-40B4-BE49-F238E27FC236}">
                <a16:creationId xmlns:a16="http://schemas.microsoft.com/office/drawing/2014/main" id="{77925CD8-460B-5BA3-6751-0FC4A5212DFC}"/>
              </a:ext>
            </a:extLst>
          </p:cNvPr>
          <p:cNvSpPr txBox="1"/>
          <p:nvPr/>
        </p:nvSpPr>
        <p:spPr>
          <a:xfrm>
            <a:off x="2699792" y="1772816"/>
            <a:ext cx="4572000" cy="369332"/>
          </a:xfrm>
          <a:prstGeom prst="rect">
            <a:avLst/>
          </a:prstGeom>
          <a:noFill/>
        </p:spPr>
        <p:txBody>
          <a:bodyPr wrap="square">
            <a:spAutoFit/>
          </a:bodyPr>
          <a:lstStyle/>
          <a:p>
            <a:r>
              <a:rPr lang="fr-FR" dirty="0"/>
              <a:t>https://www.idref.fr/244929106</a:t>
            </a:r>
          </a:p>
        </p:txBody>
      </p:sp>
      <p:pic>
        <p:nvPicPr>
          <p:cNvPr id="7" name="Image 6">
            <a:extLst>
              <a:ext uri="{FF2B5EF4-FFF2-40B4-BE49-F238E27FC236}">
                <a16:creationId xmlns:a16="http://schemas.microsoft.com/office/drawing/2014/main" id="{E20F2326-CB94-A73B-A6BF-5F8BA7E74D8B}"/>
              </a:ext>
            </a:extLst>
          </p:cNvPr>
          <p:cNvPicPr>
            <a:picLocks noChangeAspect="1"/>
          </p:cNvPicPr>
          <p:nvPr/>
        </p:nvPicPr>
        <p:blipFill>
          <a:blip r:embed="rId4"/>
          <a:stretch>
            <a:fillRect/>
          </a:stretch>
        </p:blipFill>
        <p:spPr>
          <a:xfrm>
            <a:off x="2713554" y="2597205"/>
            <a:ext cx="2171700" cy="314325"/>
          </a:xfrm>
          <a:prstGeom prst="rect">
            <a:avLst/>
          </a:prstGeom>
        </p:spPr>
      </p:pic>
      <p:cxnSp>
        <p:nvCxnSpPr>
          <p:cNvPr id="8" name="Connecteur droit 7">
            <a:extLst>
              <a:ext uri="{FF2B5EF4-FFF2-40B4-BE49-F238E27FC236}">
                <a16:creationId xmlns:a16="http://schemas.microsoft.com/office/drawing/2014/main" id="{44154A4C-4B42-1D8B-FABF-E6401D2EC98E}"/>
              </a:ext>
            </a:extLst>
          </p:cNvPr>
          <p:cNvCxnSpPr>
            <a:cxnSpLocks/>
          </p:cNvCxnSpPr>
          <p:nvPr/>
        </p:nvCxnSpPr>
        <p:spPr>
          <a:xfrm>
            <a:off x="4716016" y="3068960"/>
            <a:ext cx="0" cy="1210092"/>
          </a:xfrm>
          <a:prstGeom prst="line">
            <a:avLst/>
          </a:prstGeom>
          <a:ln w="88900">
            <a:headEnd type="oval"/>
            <a:tailEnd type="oval"/>
          </a:ln>
        </p:spPr>
        <p:style>
          <a:lnRef idx="1">
            <a:schemeClr val="accent1"/>
          </a:lnRef>
          <a:fillRef idx="0">
            <a:schemeClr val="accent1"/>
          </a:fillRef>
          <a:effectRef idx="0">
            <a:schemeClr val="accent1"/>
          </a:effectRef>
          <a:fontRef idx="minor">
            <a:schemeClr val="tx1"/>
          </a:fontRef>
        </p:style>
      </p:cxnSp>
      <p:pic>
        <p:nvPicPr>
          <p:cNvPr id="12" name="Image 11">
            <a:extLst>
              <a:ext uri="{FF2B5EF4-FFF2-40B4-BE49-F238E27FC236}">
                <a16:creationId xmlns:a16="http://schemas.microsoft.com/office/drawing/2014/main" id="{FD9C8245-AB38-FB27-9F4E-54E65A5EB070}"/>
              </a:ext>
            </a:extLst>
          </p:cNvPr>
          <p:cNvPicPr>
            <a:picLocks noChangeAspect="1"/>
          </p:cNvPicPr>
          <p:nvPr/>
        </p:nvPicPr>
        <p:blipFill>
          <a:blip r:embed="rId5"/>
          <a:stretch>
            <a:fillRect/>
          </a:stretch>
        </p:blipFill>
        <p:spPr>
          <a:xfrm>
            <a:off x="482372" y="4715853"/>
            <a:ext cx="8620125" cy="371475"/>
          </a:xfrm>
          <a:prstGeom prst="rect">
            <a:avLst/>
          </a:prstGeom>
        </p:spPr>
      </p:pic>
      <p:sp>
        <p:nvSpPr>
          <p:cNvPr id="14" name="ZoneTexte 13">
            <a:extLst>
              <a:ext uri="{FF2B5EF4-FFF2-40B4-BE49-F238E27FC236}">
                <a16:creationId xmlns:a16="http://schemas.microsoft.com/office/drawing/2014/main" id="{68FF2F4B-9A88-BC62-F6E1-F9DBE04394B4}"/>
              </a:ext>
            </a:extLst>
          </p:cNvPr>
          <p:cNvSpPr txBox="1"/>
          <p:nvPr/>
        </p:nvSpPr>
        <p:spPr>
          <a:xfrm>
            <a:off x="457200" y="4357779"/>
            <a:ext cx="4594860" cy="369332"/>
          </a:xfrm>
          <a:prstGeom prst="rect">
            <a:avLst/>
          </a:prstGeom>
          <a:noFill/>
        </p:spPr>
        <p:txBody>
          <a:bodyPr wrap="square">
            <a:spAutoFit/>
          </a:bodyPr>
          <a:lstStyle/>
          <a:p>
            <a:r>
              <a:rPr lang="fr-FR" dirty="0"/>
              <a:t>https://www.idref.fr/257618066</a:t>
            </a:r>
          </a:p>
        </p:txBody>
      </p:sp>
      <p:pic>
        <p:nvPicPr>
          <p:cNvPr id="16" name="Image 15">
            <a:extLst>
              <a:ext uri="{FF2B5EF4-FFF2-40B4-BE49-F238E27FC236}">
                <a16:creationId xmlns:a16="http://schemas.microsoft.com/office/drawing/2014/main" id="{9444A1C3-AE3B-74EE-D733-EEBC81384292}"/>
              </a:ext>
            </a:extLst>
          </p:cNvPr>
          <p:cNvPicPr>
            <a:picLocks noChangeAspect="1"/>
          </p:cNvPicPr>
          <p:nvPr/>
        </p:nvPicPr>
        <p:blipFill>
          <a:blip r:embed="rId6"/>
          <a:stretch>
            <a:fillRect/>
          </a:stretch>
        </p:blipFill>
        <p:spPr>
          <a:xfrm>
            <a:off x="482372" y="5107476"/>
            <a:ext cx="2352675" cy="409575"/>
          </a:xfrm>
          <a:prstGeom prst="rect">
            <a:avLst/>
          </a:prstGeom>
        </p:spPr>
      </p:pic>
      <p:sp>
        <p:nvSpPr>
          <p:cNvPr id="3" name="ZoneTexte 2">
            <a:extLst>
              <a:ext uri="{FF2B5EF4-FFF2-40B4-BE49-F238E27FC236}">
                <a16:creationId xmlns:a16="http://schemas.microsoft.com/office/drawing/2014/main" id="{EF64C184-749A-DDBB-2C85-B9214D5FE8B8}"/>
              </a:ext>
            </a:extLst>
          </p:cNvPr>
          <p:cNvSpPr txBox="1"/>
          <p:nvPr/>
        </p:nvSpPr>
        <p:spPr>
          <a:xfrm>
            <a:off x="4985792" y="3074232"/>
            <a:ext cx="3258616" cy="923330"/>
          </a:xfrm>
          <a:prstGeom prst="rect">
            <a:avLst/>
          </a:prstGeom>
          <a:noFill/>
        </p:spPr>
        <p:txBody>
          <a:bodyPr wrap="square" rtlCol="0">
            <a:spAutoFit/>
          </a:bodyPr>
          <a:lstStyle/>
          <a:p>
            <a:r>
              <a:rPr lang="fr-FR" dirty="0"/>
              <a:t>Relation connue en telle année, entre telle et telle année, à partir de telle année…</a:t>
            </a:r>
          </a:p>
        </p:txBody>
      </p:sp>
    </p:spTree>
    <p:extLst>
      <p:ext uri="{BB962C8B-B14F-4D97-AF65-F5344CB8AC3E}">
        <p14:creationId xmlns:p14="http://schemas.microsoft.com/office/powerpoint/2010/main" val="85764974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FD37DD2-6221-B2BC-C6D1-54B776C81E29}"/>
              </a:ext>
            </a:extLst>
          </p:cNvPr>
          <p:cNvSpPr>
            <a:spLocks noGrp="1"/>
          </p:cNvSpPr>
          <p:nvPr>
            <p:ph type="title"/>
          </p:nvPr>
        </p:nvSpPr>
        <p:spPr/>
        <p:txBody>
          <a:bodyPr>
            <a:normAutofit fontScale="90000"/>
          </a:bodyPr>
          <a:lstStyle/>
          <a:p>
            <a:r>
              <a:rPr lang="fr-FR" dirty="0">
                <a:solidFill>
                  <a:schemeClr val="accent3"/>
                </a:solidFill>
              </a:rPr>
              <a:t>PARTIE 3.2.2. Usage d’une notice d’autorité STRUCTURE dans les notices bibliographiques</a:t>
            </a:r>
          </a:p>
        </p:txBody>
      </p:sp>
      <p:sp>
        <p:nvSpPr>
          <p:cNvPr id="3" name="Espace réservé du texte 2">
            <a:extLst>
              <a:ext uri="{FF2B5EF4-FFF2-40B4-BE49-F238E27FC236}">
                <a16:creationId xmlns:a16="http://schemas.microsoft.com/office/drawing/2014/main" id="{15CC8008-D01E-C349-768F-EB69E8F816E7}"/>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98A8253F-318C-0C89-991B-46351CA1EA08}"/>
              </a:ext>
            </a:extLst>
          </p:cNvPr>
          <p:cNvSpPr>
            <a:spLocks noGrp="1"/>
          </p:cNvSpPr>
          <p:nvPr>
            <p:ph type="sldNum" sz="quarter" idx="12"/>
          </p:nvPr>
        </p:nvSpPr>
        <p:spPr/>
        <p:txBody>
          <a:bodyPr/>
          <a:lstStyle/>
          <a:p>
            <a:fld id="{4FDDB0EE-562A-402E-B0CB-D9B0904D3576}" type="slidenum">
              <a:rPr lang="fr-FR" smtClean="0"/>
              <a:t>64</a:t>
            </a:fld>
            <a:endParaRPr lang="fr-FR"/>
          </a:p>
        </p:txBody>
      </p:sp>
    </p:spTree>
    <p:extLst>
      <p:ext uri="{BB962C8B-B14F-4D97-AF65-F5344CB8AC3E}">
        <p14:creationId xmlns:p14="http://schemas.microsoft.com/office/powerpoint/2010/main" val="289763853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708928EB-9254-8DE6-799D-D1E9C1FB3276}"/>
              </a:ext>
            </a:extLst>
          </p:cNvPr>
          <p:cNvSpPr>
            <a:spLocks noGrp="1"/>
          </p:cNvSpPr>
          <p:nvPr>
            <p:ph idx="1"/>
          </p:nvPr>
        </p:nvSpPr>
        <p:spPr/>
        <p:txBody>
          <a:bodyPr/>
          <a:lstStyle/>
          <a:p>
            <a:pPr marL="0" indent="0">
              <a:buNone/>
            </a:pPr>
            <a:r>
              <a:rPr lang="fr-FR" dirty="0"/>
              <a:t>La diapositive qui suit ne concerne que les catalogueurs qui utilisent STAR pour cataloguer les thèses de doctorat et le Sudoc pour signaler leurs ressources documentaires.</a:t>
            </a:r>
          </a:p>
          <a:p>
            <a:pPr marL="0" indent="0">
              <a:buNone/>
            </a:pPr>
            <a:endParaRPr lang="fr-FR" dirty="0"/>
          </a:p>
          <a:p>
            <a:pPr marL="0" indent="0">
              <a:buNone/>
            </a:pPr>
            <a:r>
              <a:rPr lang="fr-FR" dirty="0">
                <a:solidFill>
                  <a:schemeClr val="bg1">
                    <a:lumMod val="65000"/>
                  </a:schemeClr>
                </a:solidFill>
              </a:rPr>
              <a:t>Collègues de Calames, collègues suisses, belges, de Frantiq, Persée CAIRN ou Canal-U, c’est la (très courte) pause !</a:t>
            </a:r>
          </a:p>
        </p:txBody>
      </p:sp>
      <p:sp>
        <p:nvSpPr>
          <p:cNvPr id="2" name="Espace réservé du numéro de diapositive 1">
            <a:extLst>
              <a:ext uri="{FF2B5EF4-FFF2-40B4-BE49-F238E27FC236}">
                <a16:creationId xmlns:a16="http://schemas.microsoft.com/office/drawing/2014/main" id="{381DEB10-7E94-26CB-0FBC-7E365A7B0849}"/>
              </a:ext>
            </a:extLst>
          </p:cNvPr>
          <p:cNvSpPr>
            <a:spLocks noGrp="1"/>
          </p:cNvSpPr>
          <p:nvPr>
            <p:ph type="sldNum" sz="quarter" idx="12"/>
          </p:nvPr>
        </p:nvSpPr>
        <p:spPr/>
        <p:txBody>
          <a:bodyPr/>
          <a:lstStyle/>
          <a:p>
            <a:fld id="{4FDDB0EE-562A-402E-B0CB-D9B0904D3576}" type="slidenum">
              <a:rPr lang="fr-FR" smtClean="0"/>
              <a:t>65</a:t>
            </a:fld>
            <a:endParaRPr lang="fr-FR"/>
          </a:p>
        </p:txBody>
      </p:sp>
    </p:spTree>
    <p:extLst>
      <p:ext uri="{BB962C8B-B14F-4D97-AF65-F5344CB8AC3E}">
        <p14:creationId xmlns:p14="http://schemas.microsoft.com/office/powerpoint/2010/main" val="104352406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868BC9-B12E-5F60-D27E-388EC81BDF94}"/>
              </a:ext>
            </a:extLst>
          </p:cNvPr>
          <p:cNvSpPr>
            <a:spLocks noGrp="1"/>
          </p:cNvSpPr>
          <p:nvPr>
            <p:ph type="title"/>
          </p:nvPr>
        </p:nvSpPr>
        <p:spPr/>
        <p:txBody>
          <a:bodyPr>
            <a:normAutofit fontScale="90000"/>
          </a:bodyPr>
          <a:lstStyle/>
          <a:p>
            <a:r>
              <a:rPr lang="fr-FR" dirty="0"/>
              <a:t>Lier la notice d’autorité Structure à une notice bibliographique</a:t>
            </a:r>
          </a:p>
        </p:txBody>
      </p:sp>
      <p:sp>
        <p:nvSpPr>
          <p:cNvPr id="3" name="Espace réservé du contenu 2">
            <a:extLst>
              <a:ext uri="{FF2B5EF4-FFF2-40B4-BE49-F238E27FC236}">
                <a16:creationId xmlns:a16="http://schemas.microsoft.com/office/drawing/2014/main" id="{30690C6A-5067-506A-523F-9A0A88AF3A14}"/>
              </a:ext>
            </a:extLst>
          </p:cNvPr>
          <p:cNvSpPr>
            <a:spLocks noGrp="1"/>
          </p:cNvSpPr>
          <p:nvPr>
            <p:ph idx="1"/>
          </p:nvPr>
        </p:nvSpPr>
        <p:spPr/>
        <p:txBody>
          <a:bodyPr/>
          <a:lstStyle/>
          <a:p>
            <a:r>
              <a:rPr lang="fr-FR" dirty="0"/>
              <a:t>Dans la zone B7XX (ou de manière rarissime B6XX), lier avec un $3 PPN du laboratoire.</a:t>
            </a:r>
          </a:p>
          <a:p>
            <a:r>
              <a:rPr lang="fr-FR" dirty="0"/>
              <a:t>Soignez le code de fonction.</a:t>
            </a:r>
          </a:p>
          <a:p>
            <a:endParaRPr lang="fr-FR" dirty="0"/>
          </a:p>
          <a:p>
            <a:r>
              <a:rPr lang="fr-FR" dirty="0"/>
              <a:t>Par exemple dans une notice bibliographique du Sudoc, </a:t>
            </a:r>
          </a:p>
          <a:p>
            <a:endParaRPr lang="fr-FR" dirty="0"/>
          </a:p>
          <a:p>
            <a:endParaRPr lang="fr-FR" dirty="0"/>
          </a:p>
        </p:txBody>
      </p:sp>
      <p:sp>
        <p:nvSpPr>
          <p:cNvPr id="4" name="Espace réservé du numéro de diapositive 3">
            <a:extLst>
              <a:ext uri="{FF2B5EF4-FFF2-40B4-BE49-F238E27FC236}">
                <a16:creationId xmlns:a16="http://schemas.microsoft.com/office/drawing/2014/main" id="{9C7FB410-F16A-0BF9-E04A-CD36F3C75312}"/>
              </a:ext>
            </a:extLst>
          </p:cNvPr>
          <p:cNvSpPr>
            <a:spLocks noGrp="1"/>
          </p:cNvSpPr>
          <p:nvPr>
            <p:ph type="sldNum" sz="quarter" idx="12"/>
          </p:nvPr>
        </p:nvSpPr>
        <p:spPr/>
        <p:txBody>
          <a:bodyPr/>
          <a:lstStyle/>
          <a:p>
            <a:fld id="{4FDDB0EE-562A-402E-B0CB-D9B0904D3576}" type="slidenum">
              <a:rPr lang="fr-FR" smtClean="0"/>
              <a:t>66</a:t>
            </a:fld>
            <a:endParaRPr lang="fr-FR"/>
          </a:p>
        </p:txBody>
      </p:sp>
      <p:pic>
        <p:nvPicPr>
          <p:cNvPr id="5" name="Image 4">
            <a:extLst>
              <a:ext uri="{FF2B5EF4-FFF2-40B4-BE49-F238E27FC236}">
                <a16:creationId xmlns:a16="http://schemas.microsoft.com/office/drawing/2014/main" id="{C8DF1520-9A7B-BDD4-BEA4-12D66C180071}"/>
              </a:ext>
            </a:extLst>
          </p:cNvPr>
          <p:cNvPicPr>
            <a:picLocks noChangeAspect="1"/>
          </p:cNvPicPr>
          <p:nvPr/>
        </p:nvPicPr>
        <p:blipFill>
          <a:blip r:embed="rId2"/>
          <a:stretch>
            <a:fillRect/>
          </a:stretch>
        </p:blipFill>
        <p:spPr>
          <a:xfrm>
            <a:off x="107504" y="5022585"/>
            <a:ext cx="9144000" cy="235215"/>
          </a:xfrm>
          <a:prstGeom prst="rect">
            <a:avLst/>
          </a:prstGeom>
        </p:spPr>
      </p:pic>
    </p:spTree>
    <p:extLst>
      <p:ext uri="{BB962C8B-B14F-4D97-AF65-F5344CB8AC3E}">
        <p14:creationId xmlns:p14="http://schemas.microsoft.com/office/powerpoint/2010/main" val="322884230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defRPr/>
            </a:pPr>
            <a:r>
              <a:rPr lang="fr-FR" dirty="0"/>
              <a:t>PARTIE 4. </a:t>
            </a:r>
            <a:r>
              <a:rPr lang="fr-FR" dirty="0">
                <a:solidFill>
                  <a:schemeClr val="tx1">
                    <a:lumMod val="85000"/>
                    <a:lumOff val="15000"/>
                  </a:schemeClr>
                </a:solidFill>
              </a:rPr>
              <a:t>CONCLUSION</a:t>
            </a:r>
            <a:endParaRPr lang="fr-FR" dirty="0"/>
          </a:p>
        </p:txBody>
      </p:sp>
      <p:sp>
        <p:nvSpPr>
          <p:cNvPr id="3" name="Espace réservé du numéro de diapositive 2">
            <a:extLst>
              <a:ext uri="{FF2B5EF4-FFF2-40B4-BE49-F238E27FC236}">
                <a16:creationId xmlns:a16="http://schemas.microsoft.com/office/drawing/2014/main" id="{38CC3058-0279-8329-1AF5-B32A9746C9E5}"/>
              </a:ext>
            </a:extLst>
          </p:cNvPr>
          <p:cNvSpPr>
            <a:spLocks noGrp="1"/>
          </p:cNvSpPr>
          <p:nvPr>
            <p:ph type="sldNum" sz="quarter" idx="12"/>
          </p:nvPr>
        </p:nvSpPr>
        <p:spPr/>
        <p:txBody>
          <a:bodyPr/>
          <a:lstStyle/>
          <a:p>
            <a:fld id="{4FDDB0EE-562A-402E-B0CB-D9B0904D3576}" type="slidenum">
              <a:rPr lang="fr-FR" smtClean="0"/>
              <a:t>67</a:t>
            </a:fld>
            <a:endParaRPr lang="fr-FR"/>
          </a:p>
        </p:txBody>
      </p:sp>
    </p:spTree>
    <p:extLst>
      <p:ext uri="{BB962C8B-B14F-4D97-AF65-F5344CB8AC3E}">
        <p14:creationId xmlns:p14="http://schemas.microsoft.com/office/powerpoint/2010/main" val="17037001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AEC6C25-159B-CA61-BE04-F1ADFE44556F}"/>
              </a:ext>
            </a:extLst>
          </p:cNvPr>
          <p:cNvSpPr>
            <a:spLocks noGrp="1"/>
          </p:cNvSpPr>
          <p:nvPr>
            <p:ph type="title"/>
          </p:nvPr>
        </p:nvSpPr>
        <p:spPr/>
        <p:txBody>
          <a:bodyPr/>
          <a:lstStyle/>
          <a:p>
            <a:r>
              <a:rPr lang="fr-FR" dirty="0"/>
              <a:t>Récapitulatif</a:t>
            </a:r>
          </a:p>
        </p:txBody>
      </p:sp>
      <p:sp>
        <p:nvSpPr>
          <p:cNvPr id="3" name="Espace réservé du contenu 2">
            <a:extLst>
              <a:ext uri="{FF2B5EF4-FFF2-40B4-BE49-F238E27FC236}">
                <a16:creationId xmlns:a16="http://schemas.microsoft.com/office/drawing/2014/main" id="{6BB9BF7D-8839-C301-6143-2D9A9F44F092}"/>
              </a:ext>
            </a:extLst>
          </p:cNvPr>
          <p:cNvSpPr>
            <a:spLocks noGrp="1"/>
          </p:cNvSpPr>
          <p:nvPr>
            <p:ph idx="1"/>
          </p:nvPr>
        </p:nvSpPr>
        <p:spPr>
          <a:xfrm>
            <a:off x="457200" y="1600200"/>
            <a:ext cx="8507288" cy="4525963"/>
          </a:xfrm>
        </p:spPr>
        <p:txBody>
          <a:bodyPr>
            <a:normAutofit fontScale="92500"/>
          </a:bodyPr>
          <a:lstStyle/>
          <a:p>
            <a:r>
              <a:rPr lang="fr-FR" dirty="0"/>
              <a:t>Les structures de l’Enseignement supérieur et de la Recherche sont des collectivités comme les autres.</a:t>
            </a:r>
          </a:p>
          <a:p>
            <a:r>
              <a:rPr lang="fr-FR" dirty="0"/>
              <a:t>La difficulté du catalogage des structures tient</a:t>
            </a:r>
          </a:p>
          <a:p>
            <a:pPr marL="0" indent="0">
              <a:buNone/>
            </a:pPr>
            <a:r>
              <a:rPr lang="fr-FR" dirty="0"/>
              <a:t>1/ à leur vie mouvante</a:t>
            </a:r>
          </a:p>
          <a:p>
            <a:pPr marL="0" indent="0">
              <a:buNone/>
            </a:pPr>
            <a:r>
              <a:rPr lang="fr-FR" dirty="0"/>
              <a:t>2/ à la multiplicité des tutelles.</a:t>
            </a:r>
          </a:p>
          <a:p>
            <a:r>
              <a:rPr lang="fr-FR" dirty="0"/>
              <a:t>Prudence dans les alignements de numéros identifiants. L’objet « laboratoire » n’a pas la même définition dans toutes les bases de données.</a:t>
            </a:r>
          </a:p>
          <a:p>
            <a:endParaRPr lang="fr-FR" dirty="0"/>
          </a:p>
          <a:p>
            <a:endParaRPr lang="fr-FR" dirty="0"/>
          </a:p>
        </p:txBody>
      </p:sp>
      <p:sp>
        <p:nvSpPr>
          <p:cNvPr id="4" name="Espace réservé du numéro de diapositive 3">
            <a:extLst>
              <a:ext uri="{FF2B5EF4-FFF2-40B4-BE49-F238E27FC236}">
                <a16:creationId xmlns:a16="http://schemas.microsoft.com/office/drawing/2014/main" id="{2E8BCED8-7518-5CBF-3DF7-96412A1EB35F}"/>
              </a:ext>
            </a:extLst>
          </p:cNvPr>
          <p:cNvSpPr>
            <a:spLocks noGrp="1"/>
          </p:cNvSpPr>
          <p:nvPr>
            <p:ph type="sldNum" sz="quarter" idx="12"/>
          </p:nvPr>
        </p:nvSpPr>
        <p:spPr/>
        <p:txBody>
          <a:bodyPr/>
          <a:lstStyle/>
          <a:p>
            <a:fld id="{4FDDB0EE-562A-402E-B0CB-D9B0904D3576}" type="slidenum">
              <a:rPr lang="fr-FR" smtClean="0"/>
              <a:t>68</a:t>
            </a:fld>
            <a:endParaRPr lang="fr-FR"/>
          </a:p>
        </p:txBody>
      </p:sp>
    </p:spTree>
    <p:extLst>
      <p:ext uri="{BB962C8B-B14F-4D97-AF65-F5344CB8AC3E}">
        <p14:creationId xmlns:p14="http://schemas.microsoft.com/office/powerpoint/2010/main" val="409687129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1DC7D0E-AC0D-F815-7C2A-39671D8C93CE}"/>
              </a:ext>
            </a:extLst>
          </p:cNvPr>
          <p:cNvSpPr>
            <a:spLocks noGrp="1"/>
          </p:cNvSpPr>
          <p:nvPr>
            <p:ph type="title"/>
          </p:nvPr>
        </p:nvSpPr>
        <p:spPr>
          <a:xfrm>
            <a:off x="457200" y="-34501"/>
            <a:ext cx="8686800" cy="1143000"/>
          </a:xfrm>
        </p:spPr>
        <p:txBody>
          <a:bodyPr>
            <a:noAutofit/>
          </a:bodyPr>
          <a:lstStyle/>
          <a:p>
            <a:r>
              <a:rPr lang="fr-FR" sz="3600" dirty="0"/>
              <a:t>La structure change de nom sans autre changement : conséquence dans le catalogue</a:t>
            </a:r>
          </a:p>
        </p:txBody>
      </p:sp>
      <p:sp>
        <p:nvSpPr>
          <p:cNvPr id="4" name="Espace réservé du numéro de diapositive 3">
            <a:extLst>
              <a:ext uri="{FF2B5EF4-FFF2-40B4-BE49-F238E27FC236}">
                <a16:creationId xmlns:a16="http://schemas.microsoft.com/office/drawing/2014/main" id="{F3240E83-88A8-CC2C-FF8D-A24771FD0CB8}"/>
              </a:ext>
            </a:extLst>
          </p:cNvPr>
          <p:cNvSpPr>
            <a:spLocks noGrp="1"/>
          </p:cNvSpPr>
          <p:nvPr>
            <p:ph type="sldNum" sz="quarter" idx="12"/>
          </p:nvPr>
        </p:nvSpPr>
        <p:spPr/>
        <p:txBody>
          <a:bodyPr/>
          <a:lstStyle/>
          <a:p>
            <a:fld id="{4FDDB0EE-562A-402E-B0CB-D9B0904D3576}" type="slidenum">
              <a:rPr lang="fr-FR" smtClean="0"/>
              <a:t>69</a:t>
            </a:fld>
            <a:endParaRPr lang="fr-FR"/>
          </a:p>
        </p:txBody>
      </p:sp>
      <p:sp>
        <p:nvSpPr>
          <p:cNvPr id="5" name="Rectangle : coins arrondis 4">
            <a:extLst>
              <a:ext uri="{FF2B5EF4-FFF2-40B4-BE49-F238E27FC236}">
                <a16:creationId xmlns:a16="http://schemas.microsoft.com/office/drawing/2014/main" id="{516E08C5-E6AD-2449-9025-19FEE6D89E60}"/>
              </a:ext>
            </a:extLst>
          </p:cNvPr>
          <p:cNvSpPr/>
          <p:nvPr/>
        </p:nvSpPr>
        <p:spPr>
          <a:xfrm>
            <a:off x="111762" y="1257477"/>
            <a:ext cx="2054248" cy="1007490"/>
          </a:xfrm>
          <a:prstGeom prst="roundRect">
            <a:avLst/>
          </a:prstGeom>
          <a:solidFill>
            <a:schemeClr val="tx2">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t>Je constate que la structure que j’ai cataloguée change de nom. </a:t>
            </a:r>
          </a:p>
        </p:txBody>
      </p:sp>
      <p:sp>
        <p:nvSpPr>
          <p:cNvPr id="6" name="Rectangle : coins arrondis 5">
            <a:extLst>
              <a:ext uri="{FF2B5EF4-FFF2-40B4-BE49-F238E27FC236}">
                <a16:creationId xmlns:a16="http://schemas.microsoft.com/office/drawing/2014/main" id="{572E3E72-3D31-7D50-3DD2-4119CBA5B84E}"/>
              </a:ext>
            </a:extLst>
          </p:cNvPr>
          <p:cNvSpPr/>
          <p:nvPr/>
        </p:nvSpPr>
        <p:spPr>
          <a:xfrm>
            <a:off x="2564614" y="1264427"/>
            <a:ext cx="1412480" cy="1000540"/>
          </a:xfrm>
          <a:prstGeom prst="roundRect">
            <a:avLst/>
          </a:prstGeom>
          <a:solidFill>
            <a:schemeClr val="tx2">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t>Je cherche d’autres informations. </a:t>
            </a:r>
          </a:p>
        </p:txBody>
      </p:sp>
      <p:sp>
        <p:nvSpPr>
          <p:cNvPr id="9" name="Ellipse 8">
            <a:extLst>
              <a:ext uri="{FF2B5EF4-FFF2-40B4-BE49-F238E27FC236}">
                <a16:creationId xmlns:a16="http://schemas.microsoft.com/office/drawing/2014/main" id="{D20D745C-F386-C541-43FC-9D13858E01A4}"/>
              </a:ext>
            </a:extLst>
          </p:cNvPr>
          <p:cNvSpPr/>
          <p:nvPr/>
        </p:nvSpPr>
        <p:spPr>
          <a:xfrm>
            <a:off x="4899373" y="2825381"/>
            <a:ext cx="950204" cy="648072"/>
          </a:xfrm>
          <a:prstGeom prst="ellipse">
            <a:avLst/>
          </a:prstGeom>
          <a:solidFill>
            <a:schemeClr val="accent3"/>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NON</a:t>
            </a:r>
          </a:p>
        </p:txBody>
      </p:sp>
      <p:sp>
        <p:nvSpPr>
          <p:cNvPr id="11" name="Rectangle : coins arrondis 10">
            <a:extLst>
              <a:ext uri="{FF2B5EF4-FFF2-40B4-BE49-F238E27FC236}">
                <a16:creationId xmlns:a16="http://schemas.microsoft.com/office/drawing/2014/main" id="{3D8FCDFE-9E78-C050-321B-F2FC5ABB5F00}"/>
              </a:ext>
            </a:extLst>
          </p:cNvPr>
          <p:cNvSpPr/>
          <p:nvPr/>
        </p:nvSpPr>
        <p:spPr>
          <a:xfrm>
            <a:off x="305097" y="3789040"/>
            <a:ext cx="8587383" cy="2501204"/>
          </a:xfrm>
          <a:prstGeom prst="roundRect">
            <a:avLst/>
          </a:prstGeom>
          <a:solidFill>
            <a:schemeClr val="accent3"/>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t>Cas 2. Il s’agit d’un  changement mineur : l’entité que je connais a simplement changé nom.</a:t>
            </a:r>
            <a:r>
              <a:rPr lang="fr-FR" sz="1600" b="1" dirty="0"/>
              <a:t> Je mets à jour la notice d’autorité existante</a:t>
            </a:r>
            <a:r>
              <a:rPr lang="fr-FR" sz="1600" dirty="0"/>
              <a:t>.</a:t>
            </a:r>
          </a:p>
          <a:p>
            <a:pPr marL="285750" indent="-285750">
              <a:buFont typeface="Arial" panose="020B0604020202020204" pitchFamily="34" charset="0"/>
              <a:buChar char="•"/>
            </a:pPr>
            <a:r>
              <a:rPr lang="fr-FR" sz="1600" dirty="0"/>
              <a:t>Nouveau nom officiel en A210</a:t>
            </a:r>
          </a:p>
          <a:p>
            <a:pPr marL="285750" indent="-285750">
              <a:buFont typeface="Arial" panose="020B0604020202020204" pitchFamily="34" charset="0"/>
              <a:buChar char="•"/>
            </a:pPr>
            <a:r>
              <a:rPr lang="fr-FR" sz="1600" dirty="0"/>
              <a:t>Éventuelle note A330</a:t>
            </a:r>
          </a:p>
          <a:p>
            <a:pPr marL="285750" indent="-285750">
              <a:buFont typeface="Arial" panose="020B0604020202020204" pitchFamily="34" charset="0"/>
              <a:buChar char="•"/>
            </a:pPr>
            <a:r>
              <a:rPr lang="fr-FR" sz="1600" dirty="0"/>
              <a:t>Note en A340</a:t>
            </a:r>
          </a:p>
          <a:p>
            <a:pPr marL="285750" indent="-285750">
              <a:buFont typeface="Arial" panose="020B0604020202020204" pitchFamily="34" charset="0"/>
              <a:buChar char="•"/>
            </a:pPr>
            <a:r>
              <a:rPr lang="fr-FR" sz="1600" dirty="0"/>
              <a:t>Ancien nom en A410</a:t>
            </a:r>
          </a:p>
          <a:p>
            <a:pPr marL="285750" indent="-285750">
              <a:buFont typeface="Arial" panose="020B0604020202020204" pitchFamily="34" charset="0"/>
              <a:buChar char="•"/>
            </a:pPr>
            <a:r>
              <a:rPr lang="fr-FR" sz="1600" dirty="0"/>
              <a:t>Éventuelles nouvelles variantes de nom en A410 (sigle par exemple)</a:t>
            </a:r>
          </a:p>
          <a:p>
            <a:pPr marL="285750" indent="-285750">
              <a:buFont typeface="Arial" panose="020B0604020202020204" pitchFamily="34" charset="0"/>
              <a:buChar char="•"/>
            </a:pPr>
            <a:r>
              <a:rPr lang="fr-FR" sz="1600" dirty="0"/>
              <a:t>Ajout d’une source justificative en A810</a:t>
            </a:r>
          </a:p>
          <a:p>
            <a:r>
              <a:rPr lang="fr-FR" sz="1600" dirty="0"/>
              <a:t>Je n’ai rien à faire dans les notices bibliographiques.</a:t>
            </a:r>
          </a:p>
        </p:txBody>
      </p:sp>
      <p:sp>
        <p:nvSpPr>
          <p:cNvPr id="15" name="Rectangle : coins arrondis 14">
            <a:extLst>
              <a:ext uri="{FF2B5EF4-FFF2-40B4-BE49-F238E27FC236}">
                <a16:creationId xmlns:a16="http://schemas.microsoft.com/office/drawing/2014/main" id="{8F30AFDE-4AA0-3E97-0390-964CDDA6DDC3}"/>
              </a:ext>
            </a:extLst>
          </p:cNvPr>
          <p:cNvSpPr/>
          <p:nvPr/>
        </p:nvSpPr>
        <p:spPr>
          <a:xfrm>
            <a:off x="4324428" y="1255059"/>
            <a:ext cx="4568052" cy="1000540"/>
          </a:xfrm>
          <a:prstGeom prst="roundRect">
            <a:avLst/>
          </a:prstGeom>
          <a:solidFill>
            <a:schemeClr val="tx2">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t>La structure a-t-elle :</a:t>
            </a:r>
          </a:p>
          <a:p>
            <a:pPr algn="ctr"/>
            <a:r>
              <a:rPr lang="fr-FR" sz="1600" dirty="0"/>
              <a:t>- changé de fonction, de périmètre d’action ou de statut juridique ?</a:t>
            </a:r>
          </a:p>
          <a:p>
            <a:pPr algn="ctr"/>
            <a:r>
              <a:rPr lang="fr-FR" sz="1600" dirty="0"/>
              <a:t>- et/ou  changé de rattachement hiérarchique ?</a:t>
            </a:r>
          </a:p>
        </p:txBody>
      </p:sp>
      <p:cxnSp>
        <p:nvCxnSpPr>
          <p:cNvPr id="21" name="Connecteur droit avec flèche 20">
            <a:extLst>
              <a:ext uri="{FF2B5EF4-FFF2-40B4-BE49-F238E27FC236}">
                <a16:creationId xmlns:a16="http://schemas.microsoft.com/office/drawing/2014/main" id="{28DA3E38-EC6E-573D-C2F9-BC46D54CC05E}"/>
              </a:ext>
            </a:extLst>
          </p:cNvPr>
          <p:cNvCxnSpPr>
            <a:cxnSpLocks/>
          </p:cNvCxnSpPr>
          <p:nvPr/>
        </p:nvCxnSpPr>
        <p:spPr>
          <a:xfrm>
            <a:off x="2237301" y="1755328"/>
            <a:ext cx="276043" cy="953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onnecteur droit avec flèche 22">
            <a:extLst>
              <a:ext uri="{FF2B5EF4-FFF2-40B4-BE49-F238E27FC236}">
                <a16:creationId xmlns:a16="http://schemas.microsoft.com/office/drawing/2014/main" id="{4E4848D5-848B-99B4-591F-95232C6A8FEB}"/>
              </a:ext>
            </a:extLst>
          </p:cNvPr>
          <p:cNvCxnSpPr>
            <a:cxnSpLocks/>
          </p:cNvCxnSpPr>
          <p:nvPr/>
        </p:nvCxnSpPr>
        <p:spPr>
          <a:xfrm>
            <a:off x="4017726" y="1764697"/>
            <a:ext cx="276043" cy="953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Connecteur droit avec flèche 25">
            <a:extLst>
              <a:ext uri="{FF2B5EF4-FFF2-40B4-BE49-F238E27FC236}">
                <a16:creationId xmlns:a16="http://schemas.microsoft.com/office/drawing/2014/main" id="{A2DE30B6-EF77-CE96-EE5E-E417ECC9E27E}"/>
              </a:ext>
            </a:extLst>
          </p:cNvPr>
          <p:cNvCxnSpPr>
            <a:cxnSpLocks/>
          </p:cNvCxnSpPr>
          <p:nvPr/>
        </p:nvCxnSpPr>
        <p:spPr>
          <a:xfrm>
            <a:off x="5374475" y="2401812"/>
            <a:ext cx="0" cy="30648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Connecteur droit avec flèche 6">
            <a:extLst>
              <a:ext uri="{FF2B5EF4-FFF2-40B4-BE49-F238E27FC236}">
                <a16:creationId xmlns:a16="http://schemas.microsoft.com/office/drawing/2014/main" id="{BC2DD7D6-9C67-F326-82A1-9394083745B8}"/>
              </a:ext>
            </a:extLst>
          </p:cNvPr>
          <p:cNvCxnSpPr>
            <a:cxnSpLocks/>
          </p:cNvCxnSpPr>
          <p:nvPr/>
        </p:nvCxnSpPr>
        <p:spPr>
          <a:xfrm>
            <a:off x="5392699" y="3553940"/>
            <a:ext cx="0" cy="2351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84466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9D1E5B-F19A-E9EC-E8FD-91207140642E}"/>
              </a:ext>
            </a:extLst>
          </p:cNvPr>
          <p:cNvSpPr>
            <a:spLocks noGrp="1"/>
          </p:cNvSpPr>
          <p:nvPr>
            <p:ph type="title"/>
          </p:nvPr>
        </p:nvSpPr>
        <p:spPr/>
        <p:txBody>
          <a:bodyPr>
            <a:normAutofit fontScale="90000"/>
          </a:bodyPr>
          <a:lstStyle/>
          <a:p>
            <a:r>
              <a:rPr lang="fr-FR" sz="4400" dirty="0"/>
              <a:t>La vie mouvementée</a:t>
            </a:r>
            <a:br>
              <a:rPr lang="fr-FR" sz="4400" dirty="0"/>
            </a:br>
            <a:r>
              <a:rPr lang="fr-FR" sz="4400" dirty="0"/>
              <a:t>des structures de recherche</a:t>
            </a:r>
            <a:endParaRPr lang="fr-FR" dirty="0"/>
          </a:p>
        </p:txBody>
      </p:sp>
      <p:sp>
        <p:nvSpPr>
          <p:cNvPr id="3" name="Espace réservé du contenu 2">
            <a:extLst>
              <a:ext uri="{FF2B5EF4-FFF2-40B4-BE49-F238E27FC236}">
                <a16:creationId xmlns:a16="http://schemas.microsoft.com/office/drawing/2014/main" id="{2907BA70-4668-18D6-761D-90EEF0A6B89A}"/>
              </a:ext>
            </a:extLst>
          </p:cNvPr>
          <p:cNvSpPr>
            <a:spLocks noGrp="1"/>
          </p:cNvSpPr>
          <p:nvPr>
            <p:ph idx="1"/>
          </p:nvPr>
        </p:nvSpPr>
        <p:spPr/>
        <p:txBody>
          <a:bodyPr>
            <a:normAutofit fontScale="92500" lnSpcReduction="10000"/>
          </a:bodyPr>
          <a:lstStyle/>
          <a:p>
            <a:r>
              <a:rPr lang="fr-FR" dirty="0"/>
              <a:t>La structure peut changer de nom.</a:t>
            </a:r>
          </a:p>
          <a:p>
            <a:r>
              <a:rPr lang="fr-FR" dirty="0"/>
              <a:t>La structure peut disparaitre : mort.</a:t>
            </a:r>
          </a:p>
          <a:p>
            <a:r>
              <a:rPr lang="fr-FR" dirty="0"/>
              <a:t>La structure peut changer d’activité : avant / après ; rapport 1-1.</a:t>
            </a:r>
          </a:p>
          <a:p>
            <a:r>
              <a:rPr lang="fr-FR" dirty="0"/>
              <a:t>La structure peut se fondre dans une autre : fusion : avant / après ; rapport n-1.</a:t>
            </a:r>
          </a:p>
          <a:p>
            <a:r>
              <a:rPr lang="fr-FR" dirty="0"/>
              <a:t>La structure peut éclater en plusieurs autres : scission : avant / après ; rapport 1-n.</a:t>
            </a:r>
          </a:p>
          <a:p>
            <a:r>
              <a:rPr lang="fr-FR" dirty="0"/>
              <a:t>Etc.</a:t>
            </a:r>
          </a:p>
          <a:p>
            <a:endParaRPr lang="fr-FR" dirty="0"/>
          </a:p>
          <a:p>
            <a:endParaRPr lang="fr-FR" dirty="0"/>
          </a:p>
        </p:txBody>
      </p:sp>
      <p:sp>
        <p:nvSpPr>
          <p:cNvPr id="4" name="Espace réservé du numéro de diapositive 3">
            <a:extLst>
              <a:ext uri="{FF2B5EF4-FFF2-40B4-BE49-F238E27FC236}">
                <a16:creationId xmlns:a16="http://schemas.microsoft.com/office/drawing/2014/main" id="{688CAD67-48CB-A617-06A2-31451C20D474}"/>
              </a:ext>
            </a:extLst>
          </p:cNvPr>
          <p:cNvSpPr>
            <a:spLocks noGrp="1"/>
          </p:cNvSpPr>
          <p:nvPr>
            <p:ph type="sldNum" sz="quarter" idx="12"/>
          </p:nvPr>
        </p:nvSpPr>
        <p:spPr/>
        <p:txBody>
          <a:bodyPr/>
          <a:lstStyle/>
          <a:p>
            <a:fld id="{4FDDB0EE-562A-402E-B0CB-D9B0904D3576}" type="slidenum">
              <a:rPr lang="fr-FR" smtClean="0"/>
              <a:t>7</a:t>
            </a:fld>
            <a:endParaRPr lang="fr-FR"/>
          </a:p>
        </p:txBody>
      </p:sp>
    </p:spTree>
    <p:extLst>
      <p:ext uri="{BB962C8B-B14F-4D97-AF65-F5344CB8AC3E}">
        <p14:creationId xmlns:p14="http://schemas.microsoft.com/office/powerpoint/2010/main" val="23003171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1DC7D0E-AC0D-F815-7C2A-39671D8C93CE}"/>
              </a:ext>
            </a:extLst>
          </p:cNvPr>
          <p:cNvSpPr>
            <a:spLocks noGrp="1"/>
          </p:cNvSpPr>
          <p:nvPr>
            <p:ph type="title"/>
          </p:nvPr>
        </p:nvSpPr>
        <p:spPr>
          <a:xfrm>
            <a:off x="457200" y="170437"/>
            <a:ext cx="8686800" cy="1143000"/>
          </a:xfrm>
        </p:spPr>
        <p:txBody>
          <a:bodyPr>
            <a:noAutofit/>
          </a:bodyPr>
          <a:lstStyle/>
          <a:p>
            <a:r>
              <a:rPr lang="fr-FR" sz="3600" dirty="0"/>
              <a:t>La structure change de nom et connait d’autres changements :</a:t>
            </a:r>
            <a:br>
              <a:rPr lang="fr-FR" sz="3600" dirty="0"/>
            </a:br>
            <a:r>
              <a:rPr lang="fr-FR" sz="3600" dirty="0"/>
              <a:t>conséquences dans le catalogue</a:t>
            </a:r>
          </a:p>
        </p:txBody>
      </p:sp>
      <p:sp>
        <p:nvSpPr>
          <p:cNvPr id="4" name="Espace réservé du numéro de diapositive 3">
            <a:extLst>
              <a:ext uri="{FF2B5EF4-FFF2-40B4-BE49-F238E27FC236}">
                <a16:creationId xmlns:a16="http://schemas.microsoft.com/office/drawing/2014/main" id="{F3240E83-88A8-CC2C-FF8D-A24771FD0CB8}"/>
              </a:ext>
            </a:extLst>
          </p:cNvPr>
          <p:cNvSpPr>
            <a:spLocks noGrp="1"/>
          </p:cNvSpPr>
          <p:nvPr>
            <p:ph type="sldNum" sz="quarter" idx="12"/>
          </p:nvPr>
        </p:nvSpPr>
        <p:spPr/>
        <p:txBody>
          <a:bodyPr/>
          <a:lstStyle/>
          <a:p>
            <a:fld id="{4FDDB0EE-562A-402E-B0CB-D9B0904D3576}" type="slidenum">
              <a:rPr lang="fr-FR" smtClean="0"/>
              <a:t>70</a:t>
            </a:fld>
            <a:endParaRPr lang="fr-FR"/>
          </a:p>
        </p:txBody>
      </p:sp>
      <p:sp>
        <p:nvSpPr>
          <p:cNvPr id="5" name="Rectangle : coins arrondis 4">
            <a:extLst>
              <a:ext uri="{FF2B5EF4-FFF2-40B4-BE49-F238E27FC236}">
                <a16:creationId xmlns:a16="http://schemas.microsoft.com/office/drawing/2014/main" id="{516E08C5-E6AD-2449-9025-19FEE6D89E60}"/>
              </a:ext>
            </a:extLst>
          </p:cNvPr>
          <p:cNvSpPr/>
          <p:nvPr/>
        </p:nvSpPr>
        <p:spPr>
          <a:xfrm>
            <a:off x="155395" y="1674459"/>
            <a:ext cx="2054248" cy="1007490"/>
          </a:xfrm>
          <a:prstGeom prst="roundRect">
            <a:avLst/>
          </a:prstGeom>
          <a:solidFill>
            <a:schemeClr val="tx2">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t>Je constate que la structure que j’ai cataloguée change de nom. </a:t>
            </a:r>
          </a:p>
        </p:txBody>
      </p:sp>
      <p:sp>
        <p:nvSpPr>
          <p:cNvPr id="6" name="Rectangle : coins arrondis 5">
            <a:extLst>
              <a:ext uri="{FF2B5EF4-FFF2-40B4-BE49-F238E27FC236}">
                <a16:creationId xmlns:a16="http://schemas.microsoft.com/office/drawing/2014/main" id="{572E3E72-3D31-7D50-3DD2-4119CBA5B84E}"/>
              </a:ext>
            </a:extLst>
          </p:cNvPr>
          <p:cNvSpPr/>
          <p:nvPr/>
        </p:nvSpPr>
        <p:spPr>
          <a:xfrm>
            <a:off x="2608247" y="1681409"/>
            <a:ext cx="1412480" cy="1000540"/>
          </a:xfrm>
          <a:prstGeom prst="roundRect">
            <a:avLst/>
          </a:prstGeom>
          <a:solidFill>
            <a:schemeClr val="tx2">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t>Je cherche d’autres informations. </a:t>
            </a:r>
          </a:p>
        </p:txBody>
      </p:sp>
      <p:sp>
        <p:nvSpPr>
          <p:cNvPr id="10" name="Ellipse 9">
            <a:extLst>
              <a:ext uri="{FF2B5EF4-FFF2-40B4-BE49-F238E27FC236}">
                <a16:creationId xmlns:a16="http://schemas.microsoft.com/office/drawing/2014/main" id="{CA35F8D4-867A-DB90-3A2C-E1D0C9B9BC31}"/>
              </a:ext>
            </a:extLst>
          </p:cNvPr>
          <p:cNvSpPr/>
          <p:nvPr/>
        </p:nvSpPr>
        <p:spPr>
          <a:xfrm>
            <a:off x="4279099" y="3104964"/>
            <a:ext cx="950204" cy="342580"/>
          </a:xfrm>
          <a:prstGeom prst="ellipse">
            <a:avLst/>
          </a:prstGeom>
          <a:solidFill>
            <a:schemeClr val="accent6"/>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OUI</a:t>
            </a:r>
          </a:p>
        </p:txBody>
      </p:sp>
      <p:sp>
        <p:nvSpPr>
          <p:cNvPr id="12" name="Rectangle : coins arrondis 11">
            <a:extLst>
              <a:ext uri="{FF2B5EF4-FFF2-40B4-BE49-F238E27FC236}">
                <a16:creationId xmlns:a16="http://schemas.microsoft.com/office/drawing/2014/main" id="{C03D4EFB-FF3C-54AC-FA5B-5295C4197453}"/>
              </a:ext>
            </a:extLst>
          </p:cNvPr>
          <p:cNvSpPr/>
          <p:nvPr/>
        </p:nvSpPr>
        <p:spPr>
          <a:xfrm>
            <a:off x="185685" y="3762574"/>
            <a:ext cx="8564549" cy="3095425"/>
          </a:xfrm>
          <a:prstGeom prst="roundRect">
            <a:avLst/>
          </a:prstGeom>
          <a:solidFill>
            <a:schemeClr val="accent6"/>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t>Cas 1. Il s’agit d’un changement majeur : je suis face à plusieurs entités qui entretiennent entre elles des relations que je vais qualifier. </a:t>
            </a:r>
          </a:p>
          <a:p>
            <a:endParaRPr lang="fr-FR" sz="1600" dirty="0"/>
          </a:p>
          <a:p>
            <a:endParaRPr lang="fr-FR" sz="1600" dirty="0"/>
          </a:p>
          <a:p>
            <a:endParaRPr lang="fr-FR" sz="1600" dirty="0"/>
          </a:p>
          <a:p>
            <a:endParaRPr lang="fr-FR" sz="1600" dirty="0"/>
          </a:p>
          <a:p>
            <a:endParaRPr lang="fr-FR" sz="1600" dirty="0"/>
          </a:p>
          <a:p>
            <a:endParaRPr lang="fr-FR" sz="1600" dirty="0"/>
          </a:p>
          <a:p>
            <a:endParaRPr lang="fr-FR" sz="1600" dirty="0"/>
          </a:p>
          <a:p>
            <a:endParaRPr lang="fr-FR" sz="1600" dirty="0"/>
          </a:p>
          <a:p>
            <a:endParaRPr lang="fr-FR" sz="1600" dirty="0"/>
          </a:p>
        </p:txBody>
      </p:sp>
      <p:sp>
        <p:nvSpPr>
          <p:cNvPr id="15" name="Rectangle : coins arrondis 14">
            <a:extLst>
              <a:ext uri="{FF2B5EF4-FFF2-40B4-BE49-F238E27FC236}">
                <a16:creationId xmlns:a16="http://schemas.microsoft.com/office/drawing/2014/main" id="{8F30AFDE-4AA0-3E97-0390-964CDDA6DDC3}"/>
              </a:ext>
            </a:extLst>
          </p:cNvPr>
          <p:cNvSpPr/>
          <p:nvPr/>
        </p:nvSpPr>
        <p:spPr>
          <a:xfrm>
            <a:off x="4368061" y="1672041"/>
            <a:ext cx="4568052" cy="1000540"/>
          </a:xfrm>
          <a:prstGeom prst="roundRect">
            <a:avLst/>
          </a:prstGeom>
          <a:solidFill>
            <a:schemeClr val="tx2">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t>La structure a-t-elle :</a:t>
            </a:r>
          </a:p>
          <a:p>
            <a:pPr algn="ctr"/>
            <a:r>
              <a:rPr lang="fr-FR" sz="1600" dirty="0"/>
              <a:t>- changé de fonction, de périmètre d’action ou de statut juridique ?</a:t>
            </a:r>
          </a:p>
          <a:p>
            <a:pPr algn="ctr"/>
            <a:r>
              <a:rPr lang="fr-FR" sz="1600" dirty="0"/>
              <a:t>- et/ou  changé de rattachement hiérarchique ?</a:t>
            </a:r>
          </a:p>
        </p:txBody>
      </p:sp>
      <p:cxnSp>
        <p:nvCxnSpPr>
          <p:cNvPr id="20" name="Connecteur droit avec flèche 19">
            <a:extLst>
              <a:ext uri="{FF2B5EF4-FFF2-40B4-BE49-F238E27FC236}">
                <a16:creationId xmlns:a16="http://schemas.microsoft.com/office/drawing/2014/main" id="{D823A7D0-7B31-A120-0DE2-1A276C698BBA}"/>
              </a:ext>
            </a:extLst>
          </p:cNvPr>
          <p:cNvCxnSpPr>
            <a:cxnSpLocks/>
          </p:cNvCxnSpPr>
          <p:nvPr/>
        </p:nvCxnSpPr>
        <p:spPr>
          <a:xfrm>
            <a:off x="4754201" y="2724232"/>
            <a:ext cx="0" cy="38073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Connecteur droit avec flèche 20">
            <a:extLst>
              <a:ext uri="{FF2B5EF4-FFF2-40B4-BE49-F238E27FC236}">
                <a16:creationId xmlns:a16="http://schemas.microsoft.com/office/drawing/2014/main" id="{28DA3E38-EC6E-573D-C2F9-BC46D54CC05E}"/>
              </a:ext>
            </a:extLst>
          </p:cNvPr>
          <p:cNvCxnSpPr>
            <a:cxnSpLocks/>
          </p:cNvCxnSpPr>
          <p:nvPr/>
        </p:nvCxnSpPr>
        <p:spPr>
          <a:xfrm>
            <a:off x="2280934" y="2172310"/>
            <a:ext cx="276043" cy="953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onnecteur droit avec flèche 22">
            <a:extLst>
              <a:ext uri="{FF2B5EF4-FFF2-40B4-BE49-F238E27FC236}">
                <a16:creationId xmlns:a16="http://schemas.microsoft.com/office/drawing/2014/main" id="{4E4848D5-848B-99B4-591F-95232C6A8FEB}"/>
              </a:ext>
            </a:extLst>
          </p:cNvPr>
          <p:cNvCxnSpPr>
            <a:cxnSpLocks/>
          </p:cNvCxnSpPr>
          <p:nvPr/>
        </p:nvCxnSpPr>
        <p:spPr>
          <a:xfrm>
            <a:off x="4061359" y="2181679"/>
            <a:ext cx="276043" cy="953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Rectangle : coins arrondis 12">
            <a:extLst>
              <a:ext uri="{FF2B5EF4-FFF2-40B4-BE49-F238E27FC236}">
                <a16:creationId xmlns:a16="http://schemas.microsoft.com/office/drawing/2014/main" id="{229A7DEE-F69B-7BB8-B4E2-BB89586296E0}"/>
              </a:ext>
            </a:extLst>
          </p:cNvPr>
          <p:cNvSpPr/>
          <p:nvPr/>
        </p:nvSpPr>
        <p:spPr>
          <a:xfrm>
            <a:off x="358145" y="4509120"/>
            <a:ext cx="2665584" cy="2210772"/>
          </a:xfrm>
          <a:prstGeom prst="roundRect">
            <a:avLst/>
          </a:prstGeom>
          <a:solidFill>
            <a:schemeClr val="accent6"/>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a:t>Je crée une </a:t>
            </a:r>
            <a:r>
              <a:rPr lang="fr-FR" sz="1600" b="1" dirty="0"/>
              <a:t>nouvelle notice d’autorité pour décrire la nouvelle entité :</a:t>
            </a:r>
          </a:p>
          <a:p>
            <a:pPr marL="285750" indent="-285750">
              <a:buFont typeface="Arial" panose="020B0604020202020204" pitchFamily="34" charset="0"/>
              <a:buChar char="•"/>
            </a:pPr>
            <a:r>
              <a:rPr lang="fr-FR" sz="1400" dirty="0"/>
              <a:t>date de naissance A103,</a:t>
            </a:r>
          </a:p>
          <a:p>
            <a:pPr marL="285750" indent="-285750">
              <a:buFont typeface="Arial" panose="020B0604020202020204" pitchFamily="34" charset="0"/>
              <a:buChar char="•"/>
            </a:pPr>
            <a:r>
              <a:rPr lang="fr-FR" sz="1400" dirty="0"/>
              <a:t>cohérence avec la A210$c,</a:t>
            </a:r>
          </a:p>
          <a:p>
            <a:pPr marL="285750" indent="-285750">
              <a:buFont typeface="Arial" panose="020B0604020202020204" pitchFamily="34" charset="0"/>
              <a:buChar char="•"/>
            </a:pPr>
            <a:r>
              <a:rPr lang="fr-FR" sz="1400" dirty="0"/>
              <a:t>note A340,</a:t>
            </a:r>
          </a:p>
          <a:p>
            <a:pPr marL="285750" indent="-285750">
              <a:buFont typeface="Arial" panose="020B0604020202020204" pitchFamily="34" charset="0"/>
              <a:buChar char="•"/>
            </a:pPr>
            <a:r>
              <a:rPr lang="fr-FR" sz="1400" dirty="0"/>
              <a:t>lien A510 pointant vers l’ancienne,</a:t>
            </a:r>
          </a:p>
          <a:p>
            <a:pPr marL="285750" indent="-285750">
              <a:buFont typeface="Arial" panose="020B0604020202020204" pitchFamily="34" charset="0"/>
              <a:buChar char="•"/>
            </a:pPr>
            <a:r>
              <a:rPr lang="fr-FR" sz="1400" dirty="0"/>
              <a:t>source en A810.</a:t>
            </a:r>
          </a:p>
        </p:txBody>
      </p:sp>
      <p:sp>
        <p:nvSpPr>
          <p:cNvPr id="14" name="Rectangle : coins arrondis 13">
            <a:extLst>
              <a:ext uri="{FF2B5EF4-FFF2-40B4-BE49-F238E27FC236}">
                <a16:creationId xmlns:a16="http://schemas.microsoft.com/office/drawing/2014/main" id="{5CB5ED20-DBD7-1022-DD0B-545C5905F010}"/>
              </a:ext>
            </a:extLst>
          </p:cNvPr>
          <p:cNvSpPr/>
          <p:nvPr/>
        </p:nvSpPr>
        <p:spPr>
          <a:xfrm>
            <a:off x="3203848" y="4509120"/>
            <a:ext cx="2528224" cy="2230040"/>
          </a:xfrm>
          <a:prstGeom prst="roundRect">
            <a:avLst/>
          </a:prstGeom>
          <a:solidFill>
            <a:schemeClr val="accent6"/>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dirty="0"/>
              <a:t>Je mets à jour la notice d’autorité existante qui décrit l’ancienne entité :</a:t>
            </a:r>
          </a:p>
          <a:p>
            <a:pPr marL="285750" indent="-285750">
              <a:buFont typeface="Arial" panose="020B0604020202020204" pitchFamily="34" charset="0"/>
              <a:buChar char="•"/>
            </a:pPr>
            <a:r>
              <a:rPr lang="fr-FR" sz="1400" dirty="0"/>
              <a:t>date de mort A103</a:t>
            </a:r>
          </a:p>
          <a:p>
            <a:pPr marL="285750" indent="-285750">
              <a:buFont typeface="Arial" panose="020B0604020202020204" pitchFamily="34" charset="0"/>
              <a:buChar char="•"/>
            </a:pPr>
            <a:r>
              <a:rPr lang="fr-FR" sz="1400" dirty="0"/>
              <a:t> cohérence avec la A210$c,</a:t>
            </a:r>
          </a:p>
          <a:p>
            <a:pPr marL="285750" indent="-285750">
              <a:buFont typeface="Arial" panose="020B0604020202020204" pitchFamily="34" charset="0"/>
              <a:buChar char="•"/>
            </a:pPr>
            <a:r>
              <a:rPr lang="fr-FR" sz="1400" dirty="0"/>
              <a:t>note A340,</a:t>
            </a:r>
          </a:p>
          <a:p>
            <a:pPr marL="285750" indent="-285750">
              <a:buFont typeface="Arial" panose="020B0604020202020204" pitchFamily="34" charset="0"/>
              <a:buChar char="•"/>
            </a:pPr>
            <a:r>
              <a:rPr lang="fr-FR" sz="1400" dirty="0"/>
              <a:t>lien A510 pointant vers la nouvelle,</a:t>
            </a:r>
          </a:p>
          <a:p>
            <a:pPr marL="285750" indent="-285750">
              <a:buFont typeface="Arial" panose="020B0604020202020204" pitchFamily="34" charset="0"/>
              <a:buChar char="•"/>
            </a:pPr>
            <a:r>
              <a:rPr lang="fr-FR" sz="1400" dirty="0"/>
              <a:t>source en A810.</a:t>
            </a:r>
          </a:p>
        </p:txBody>
      </p:sp>
      <p:sp>
        <p:nvSpPr>
          <p:cNvPr id="16" name="Rectangle : coins arrondis 15">
            <a:extLst>
              <a:ext uri="{FF2B5EF4-FFF2-40B4-BE49-F238E27FC236}">
                <a16:creationId xmlns:a16="http://schemas.microsoft.com/office/drawing/2014/main" id="{3DA1BB56-D865-4C25-D7D6-883380F3C3EA}"/>
              </a:ext>
            </a:extLst>
          </p:cNvPr>
          <p:cNvSpPr/>
          <p:nvPr/>
        </p:nvSpPr>
        <p:spPr>
          <a:xfrm>
            <a:off x="6041891" y="4509120"/>
            <a:ext cx="2528224" cy="2210771"/>
          </a:xfrm>
          <a:prstGeom prst="roundRect">
            <a:avLst/>
          </a:prstGeom>
          <a:solidFill>
            <a:schemeClr val="accent6"/>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dirty="0"/>
              <a:t>Je vérifie les liens aux notices bibliographiques</a:t>
            </a:r>
          </a:p>
          <a:p>
            <a:r>
              <a:rPr lang="fr-FR" sz="1400" dirty="0"/>
              <a:t>en regardant les dates de publications des documents pour savoir à quelle entité les rattacher.</a:t>
            </a:r>
          </a:p>
        </p:txBody>
      </p:sp>
      <p:cxnSp>
        <p:nvCxnSpPr>
          <p:cNvPr id="17" name="Connecteur droit avec flèche 16">
            <a:extLst>
              <a:ext uri="{FF2B5EF4-FFF2-40B4-BE49-F238E27FC236}">
                <a16:creationId xmlns:a16="http://schemas.microsoft.com/office/drawing/2014/main" id="{FD0D9617-8C8D-00A4-2F5B-22D2B7564BCD}"/>
              </a:ext>
            </a:extLst>
          </p:cNvPr>
          <p:cNvCxnSpPr>
            <a:cxnSpLocks/>
          </p:cNvCxnSpPr>
          <p:nvPr/>
        </p:nvCxnSpPr>
        <p:spPr>
          <a:xfrm>
            <a:off x="4754201" y="3447544"/>
            <a:ext cx="0" cy="26948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748708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F678026-8095-DB5E-3734-622D51E75AE2}"/>
              </a:ext>
            </a:extLst>
          </p:cNvPr>
          <p:cNvSpPr>
            <a:spLocks noGrp="1"/>
          </p:cNvSpPr>
          <p:nvPr>
            <p:ph type="title"/>
          </p:nvPr>
        </p:nvSpPr>
        <p:spPr/>
        <p:txBody>
          <a:bodyPr/>
          <a:lstStyle/>
          <a:p>
            <a:r>
              <a:rPr lang="fr-FR" dirty="0"/>
              <a:t>Préconisations</a:t>
            </a:r>
          </a:p>
        </p:txBody>
      </p:sp>
      <p:sp>
        <p:nvSpPr>
          <p:cNvPr id="3" name="Espace réservé du contenu 2">
            <a:extLst>
              <a:ext uri="{FF2B5EF4-FFF2-40B4-BE49-F238E27FC236}">
                <a16:creationId xmlns:a16="http://schemas.microsoft.com/office/drawing/2014/main" id="{4B6057B4-659A-7639-E6C3-3E5E039BAF05}"/>
              </a:ext>
            </a:extLst>
          </p:cNvPr>
          <p:cNvSpPr>
            <a:spLocks noGrp="1"/>
          </p:cNvSpPr>
          <p:nvPr>
            <p:ph idx="1"/>
          </p:nvPr>
        </p:nvSpPr>
        <p:spPr/>
        <p:txBody>
          <a:bodyPr>
            <a:normAutofit/>
          </a:bodyPr>
          <a:lstStyle/>
          <a:p>
            <a:r>
              <a:rPr lang="fr-FR" sz="2800" dirty="0"/>
              <a:t>« On n’est jamais mieux servi que par soi-même » : si les catalogueurs en poste dans les établissements de l’ESR ne font pas ce travail qualité, personne ne le fera à leur place.</a:t>
            </a:r>
          </a:p>
          <a:p>
            <a:r>
              <a:rPr lang="fr-FR" sz="2800" dirty="0"/>
              <a:t>« Mieux vaut le silence que l’erreur » : un établissement qui souhaite se lancer dans le signalement de ses laboratoires, voire des liens entre ses chercheurs et ses laboratoires, doit s’en donner les moyens.</a:t>
            </a:r>
          </a:p>
          <a:p>
            <a:endParaRPr lang="fr-FR" dirty="0"/>
          </a:p>
        </p:txBody>
      </p:sp>
      <p:sp>
        <p:nvSpPr>
          <p:cNvPr id="4" name="Espace réservé du numéro de diapositive 3">
            <a:extLst>
              <a:ext uri="{FF2B5EF4-FFF2-40B4-BE49-F238E27FC236}">
                <a16:creationId xmlns:a16="http://schemas.microsoft.com/office/drawing/2014/main" id="{E5F6F5B3-6A5A-49E0-E556-4E2A3BF565E3}"/>
              </a:ext>
            </a:extLst>
          </p:cNvPr>
          <p:cNvSpPr>
            <a:spLocks noGrp="1"/>
          </p:cNvSpPr>
          <p:nvPr>
            <p:ph type="sldNum" sz="quarter" idx="12"/>
          </p:nvPr>
        </p:nvSpPr>
        <p:spPr/>
        <p:txBody>
          <a:bodyPr/>
          <a:lstStyle/>
          <a:p>
            <a:fld id="{4FDDB0EE-562A-402E-B0CB-D9B0904D3576}" type="slidenum">
              <a:rPr lang="fr-FR" smtClean="0"/>
              <a:t>71</a:t>
            </a:fld>
            <a:endParaRPr lang="fr-FR"/>
          </a:p>
        </p:txBody>
      </p:sp>
    </p:spTree>
    <p:extLst>
      <p:ext uri="{BB962C8B-B14F-4D97-AF65-F5344CB8AC3E}">
        <p14:creationId xmlns:p14="http://schemas.microsoft.com/office/powerpoint/2010/main" val="12438411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319AD7C-D534-6764-065C-BC57604CDEF0}"/>
              </a:ext>
            </a:extLst>
          </p:cNvPr>
          <p:cNvSpPr>
            <a:spLocks noGrp="1"/>
          </p:cNvSpPr>
          <p:nvPr>
            <p:ph type="title"/>
          </p:nvPr>
        </p:nvSpPr>
        <p:spPr/>
        <p:txBody>
          <a:bodyPr>
            <a:normAutofit fontScale="90000"/>
          </a:bodyPr>
          <a:lstStyle/>
          <a:p>
            <a:r>
              <a:rPr lang="fr-FR" dirty="0"/>
              <a:t>Passer du monde réel</a:t>
            </a:r>
            <a:br>
              <a:rPr lang="fr-FR" dirty="0"/>
            </a:br>
            <a:r>
              <a:rPr lang="fr-FR" dirty="0"/>
              <a:t>aux catalogues et bases de données</a:t>
            </a:r>
          </a:p>
        </p:txBody>
      </p:sp>
      <p:sp>
        <p:nvSpPr>
          <p:cNvPr id="3" name="Espace réservé du contenu 2">
            <a:extLst>
              <a:ext uri="{FF2B5EF4-FFF2-40B4-BE49-F238E27FC236}">
                <a16:creationId xmlns:a16="http://schemas.microsoft.com/office/drawing/2014/main" id="{5498DB78-2BD7-3AC4-4960-C39C41A35B88}"/>
              </a:ext>
            </a:extLst>
          </p:cNvPr>
          <p:cNvSpPr>
            <a:spLocks noGrp="1"/>
          </p:cNvSpPr>
          <p:nvPr>
            <p:ph idx="1"/>
          </p:nvPr>
        </p:nvSpPr>
        <p:spPr>
          <a:xfrm>
            <a:off x="251520" y="1600200"/>
            <a:ext cx="8435280" cy="4525963"/>
          </a:xfrm>
        </p:spPr>
        <p:txBody>
          <a:bodyPr>
            <a:normAutofit fontScale="85000" lnSpcReduction="10000"/>
          </a:bodyPr>
          <a:lstStyle/>
          <a:p>
            <a:r>
              <a:rPr lang="fr-FR" sz="3200" dirty="0"/>
              <a:t>Faut-il rendre compte de cette vie mouvementée ? OUI.</a:t>
            </a:r>
          </a:p>
          <a:p>
            <a:pPr>
              <a:buFont typeface="Symbol" panose="05050102010706020507" pitchFamily="18" charset="2"/>
              <a:buChar char="Þ"/>
            </a:pPr>
            <a:r>
              <a:rPr lang="fr-FR" sz="3200" b="1" dirty="0"/>
              <a:t>Le catalogueur doit avoir des activités de veille sur les sources officielles et les sites web des laboratoires.</a:t>
            </a:r>
          </a:p>
          <a:p>
            <a:pPr>
              <a:buFont typeface="Symbol" panose="05050102010706020507" pitchFamily="18" charset="2"/>
              <a:buChar char="Þ"/>
            </a:pPr>
            <a:endParaRPr lang="fr-FR" sz="3200" b="1" dirty="0"/>
          </a:p>
          <a:p>
            <a:r>
              <a:rPr lang="fr-FR" sz="3200" dirty="0"/>
              <a:t>Toutes les bases de données rendront-elles compte de la même manière de cette vie mouvementée ? NON.</a:t>
            </a:r>
          </a:p>
          <a:p>
            <a:pPr marL="0" indent="0">
              <a:buNone/>
            </a:pPr>
            <a:r>
              <a:rPr lang="fr-FR" sz="3200" dirty="0"/>
              <a:t>Exemple : l’</a:t>
            </a:r>
            <a:r>
              <a:rPr lang="fr-FR" sz="3200" dirty="0" err="1"/>
              <a:t>Abes</a:t>
            </a:r>
            <a:r>
              <a:rPr lang="fr-FR" sz="3200" dirty="0"/>
              <a:t> et le CCSD ont des pratiques divergentes sur cette question. Cf. Billet </a:t>
            </a:r>
            <a:r>
              <a:rPr lang="fr-FR" sz="3200" dirty="0" err="1"/>
              <a:t>Punktokmo</a:t>
            </a:r>
            <a:r>
              <a:rPr lang="fr-FR" sz="3200" dirty="0"/>
              <a:t>, « </a:t>
            </a:r>
            <a:r>
              <a:rPr lang="fr-FR" sz="3200" dirty="0">
                <a:hlinkClick r:id="rId2"/>
              </a:rPr>
              <a:t>STAR : des affiliations protégées lors des dépôts de thèses sur la plateforme TEL </a:t>
            </a:r>
            <a:r>
              <a:rPr lang="fr-FR" sz="3200" dirty="0"/>
              <a:t>», 20 avril 2021</a:t>
            </a:r>
          </a:p>
          <a:p>
            <a:endParaRPr lang="fr-FR" dirty="0"/>
          </a:p>
        </p:txBody>
      </p:sp>
      <p:sp>
        <p:nvSpPr>
          <p:cNvPr id="4" name="Espace réservé du numéro de diapositive 3">
            <a:extLst>
              <a:ext uri="{FF2B5EF4-FFF2-40B4-BE49-F238E27FC236}">
                <a16:creationId xmlns:a16="http://schemas.microsoft.com/office/drawing/2014/main" id="{7DF3A58E-1C6D-BCD1-5422-126F4731E806}"/>
              </a:ext>
            </a:extLst>
          </p:cNvPr>
          <p:cNvSpPr>
            <a:spLocks noGrp="1"/>
          </p:cNvSpPr>
          <p:nvPr>
            <p:ph type="sldNum" sz="quarter" idx="12"/>
          </p:nvPr>
        </p:nvSpPr>
        <p:spPr/>
        <p:txBody>
          <a:bodyPr/>
          <a:lstStyle/>
          <a:p>
            <a:fld id="{4FDDB0EE-562A-402E-B0CB-D9B0904D3576}" type="slidenum">
              <a:rPr lang="fr-FR" smtClean="0"/>
              <a:t>8</a:t>
            </a:fld>
            <a:endParaRPr lang="fr-FR"/>
          </a:p>
        </p:txBody>
      </p:sp>
    </p:spTree>
    <p:extLst>
      <p:ext uri="{BB962C8B-B14F-4D97-AF65-F5344CB8AC3E}">
        <p14:creationId xmlns:p14="http://schemas.microsoft.com/office/powerpoint/2010/main" val="15886006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1DC7D0E-AC0D-F815-7C2A-39671D8C93CE}"/>
              </a:ext>
            </a:extLst>
          </p:cNvPr>
          <p:cNvSpPr>
            <a:spLocks noGrp="1"/>
          </p:cNvSpPr>
          <p:nvPr>
            <p:ph type="title"/>
          </p:nvPr>
        </p:nvSpPr>
        <p:spPr>
          <a:xfrm>
            <a:off x="457200" y="-34501"/>
            <a:ext cx="8686800" cy="1143000"/>
          </a:xfrm>
        </p:spPr>
        <p:txBody>
          <a:bodyPr>
            <a:noAutofit/>
          </a:bodyPr>
          <a:lstStyle/>
          <a:p>
            <a:r>
              <a:rPr lang="fr-FR" sz="3600" dirty="0"/>
              <a:t>Dans IdRef, schéma décisionnel à appliquer</a:t>
            </a:r>
            <a:br>
              <a:rPr lang="fr-FR" sz="3600" dirty="0"/>
            </a:br>
            <a:r>
              <a:rPr lang="fr-FR" sz="3600" dirty="0"/>
              <a:t>quand la collectivité change de nom</a:t>
            </a:r>
          </a:p>
        </p:txBody>
      </p:sp>
      <p:sp>
        <p:nvSpPr>
          <p:cNvPr id="4" name="Espace réservé du numéro de diapositive 3">
            <a:extLst>
              <a:ext uri="{FF2B5EF4-FFF2-40B4-BE49-F238E27FC236}">
                <a16:creationId xmlns:a16="http://schemas.microsoft.com/office/drawing/2014/main" id="{F3240E83-88A8-CC2C-FF8D-A24771FD0CB8}"/>
              </a:ext>
            </a:extLst>
          </p:cNvPr>
          <p:cNvSpPr>
            <a:spLocks noGrp="1"/>
          </p:cNvSpPr>
          <p:nvPr>
            <p:ph type="sldNum" sz="quarter" idx="12"/>
          </p:nvPr>
        </p:nvSpPr>
        <p:spPr/>
        <p:txBody>
          <a:bodyPr/>
          <a:lstStyle/>
          <a:p>
            <a:fld id="{4FDDB0EE-562A-402E-B0CB-D9B0904D3576}" type="slidenum">
              <a:rPr lang="fr-FR" smtClean="0"/>
              <a:t>9</a:t>
            </a:fld>
            <a:endParaRPr lang="fr-FR"/>
          </a:p>
        </p:txBody>
      </p:sp>
      <p:sp>
        <p:nvSpPr>
          <p:cNvPr id="5" name="Rectangle : coins arrondis 4">
            <a:extLst>
              <a:ext uri="{FF2B5EF4-FFF2-40B4-BE49-F238E27FC236}">
                <a16:creationId xmlns:a16="http://schemas.microsoft.com/office/drawing/2014/main" id="{516E08C5-E6AD-2449-9025-19FEE6D89E60}"/>
              </a:ext>
            </a:extLst>
          </p:cNvPr>
          <p:cNvSpPr/>
          <p:nvPr/>
        </p:nvSpPr>
        <p:spPr>
          <a:xfrm>
            <a:off x="97015" y="1506962"/>
            <a:ext cx="2054248" cy="1007490"/>
          </a:xfrm>
          <a:prstGeom prst="roundRect">
            <a:avLst/>
          </a:prstGeom>
          <a:solidFill>
            <a:schemeClr val="tx2">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t>Je constate que la collectivité que j’ai cataloguée change de nom. </a:t>
            </a:r>
          </a:p>
        </p:txBody>
      </p:sp>
      <p:sp>
        <p:nvSpPr>
          <p:cNvPr id="6" name="Rectangle : coins arrondis 5">
            <a:extLst>
              <a:ext uri="{FF2B5EF4-FFF2-40B4-BE49-F238E27FC236}">
                <a16:creationId xmlns:a16="http://schemas.microsoft.com/office/drawing/2014/main" id="{572E3E72-3D31-7D50-3DD2-4119CBA5B84E}"/>
              </a:ext>
            </a:extLst>
          </p:cNvPr>
          <p:cNvSpPr/>
          <p:nvPr/>
        </p:nvSpPr>
        <p:spPr>
          <a:xfrm>
            <a:off x="2549867" y="1513912"/>
            <a:ext cx="1412480" cy="1000540"/>
          </a:xfrm>
          <a:prstGeom prst="roundRect">
            <a:avLst/>
          </a:prstGeom>
          <a:solidFill>
            <a:schemeClr val="tx2">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t>Je cherche d’autres informations. </a:t>
            </a:r>
          </a:p>
        </p:txBody>
      </p:sp>
      <p:sp>
        <p:nvSpPr>
          <p:cNvPr id="9" name="Ellipse 8">
            <a:extLst>
              <a:ext uri="{FF2B5EF4-FFF2-40B4-BE49-F238E27FC236}">
                <a16:creationId xmlns:a16="http://schemas.microsoft.com/office/drawing/2014/main" id="{D20D745C-F386-C541-43FC-9D13858E01A4}"/>
              </a:ext>
            </a:extLst>
          </p:cNvPr>
          <p:cNvSpPr/>
          <p:nvPr/>
        </p:nvSpPr>
        <p:spPr>
          <a:xfrm>
            <a:off x="5686557" y="3336899"/>
            <a:ext cx="950204" cy="648072"/>
          </a:xfrm>
          <a:prstGeom prst="ellipse">
            <a:avLst/>
          </a:prstGeom>
          <a:solidFill>
            <a:schemeClr val="accent3"/>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NON</a:t>
            </a:r>
          </a:p>
        </p:txBody>
      </p:sp>
      <p:sp>
        <p:nvSpPr>
          <p:cNvPr id="10" name="Ellipse 9">
            <a:extLst>
              <a:ext uri="{FF2B5EF4-FFF2-40B4-BE49-F238E27FC236}">
                <a16:creationId xmlns:a16="http://schemas.microsoft.com/office/drawing/2014/main" id="{CA35F8D4-867A-DB90-3A2C-E1D0C9B9BC31}"/>
              </a:ext>
            </a:extLst>
          </p:cNvPr>
          <p:cNvSpPr/>
          <p:nvPr/>
        </p:nvSpPr>
        <p:spPr>
          <a:xfrm>
            <a:off x="4239367" y="3360606"/>
            <a:ext cx="950204" cy="648072"/>
          </a:xfrm>
          <a:prstGeom prst="ellipse">
            <a:avLst/>
          </a:prstGeom>
          <a:solidFill>
            <a:schemeClr val="accent6"/>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OUI</a:t>
            </a:r>
          </a:p>
        </p:txBody>
      </p:sp>
      <p:sp>
        <p:nvSpPr>
          <p:cNvPr id="11" name="Rectangle : coins arrondis 10">
            <a:extLst>
              <a:ext uri="{FF2B5EF4-FFF2-40B4-BE49-F238E27FC236}">
                <a16:creationId xmlns:a16="http://schemas.microsoft.com/office/drawing/2014/main" id="{3D8FCDFE-9E78-C050-321B-F2FC5ABB5F00}"/>
              </a:ext>
            </a:extLst>
          </p:cNvPr>
          <p:cNvSpPr/>
          <p:nvPr/>
        </p:nvSpPr>
        <p:spPr>
          <a:xfrm>
            <a:off x="5686557" y="4380280"/>
            <a:ext cx="3352646" cy="1382537"/>
          </a:xfrm>
          <a:prstGeom prst="roundRect">
            <a:avLst/>
          </a:prstGeom>
          <a:solidFill>
            <a:schemeClr val="accent3"/>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t>Cas 2. Il s’agit d’un  changement mineur : l’entité que je connais a simplement changé de nom.</a:t>
            </a:r>
            <a:r>
              <a:rPr lang="fr-FR" sz="1600" b="1" dirty="0"/>
              <a:t> Je mets à jour la notice d’autorité existante</a:t>
            </a:r>
            <a:r>
              <a:rPr lang="fr-FR" sz="1600" dirty="0"/>
              <a:t>.</a:t>
            </a:r>
          </a:p>
        </p:txBody>
      </p:sp>
      <p:sp>
        <p:nvSpPr>
          <p:cNvPr id="12" name="Rectangle : coins arrondis 11">
            <a:extLst>
              <a:ext uri="{FF2B5EF4-FFF2-40B4-BE49-F238E27FC236}">
                <a16:creationId xmlns:a16="http://schemas.microsoft.com/office/drawing/2014/main" id="{C03D4EFB-FF3C-54AC-FA5B-5295C4197453}"/>
              </a:ext>
            </a:extLst>
          </p:cNvPr>
          <p:cNvSpPr/>
          <p:nvPr/>
        </p:nvSpPr>
        <p:spPr>
          <a:xfrm>
            <a:off x="116871" y="4380280"/>
            <a:ext cx="5107052" cy="1382537"/>
          </a:xfrm>
          <a:prstGeom prst="roundRect">
            <a:avLst/>
          </a:prstGeom>
          <a:solidFill>
            <a:schemeClr val="accent6"/>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t>Cas 1. Il s’agit d’un changement majeur : je suis face à plusieurs entités qui entretiennent entre elles des relations que je vais qualifier.  </a:t>
            </a:r>
            <a:r>
              <a:rPr lang="fr-FR" sz="1600" b="1" dirty="0"/>
              <a:t>Je créé une nouvelle notice d’autorité que je lie à l’ancienne.</a:t>
            </a:r>
            <a:endParaRPr lang="fr-FR" sz="1600" dirty="0"/>
          </a:p>
        </p:txBody>
      </p:sp>
      <p:sp>
        <p:nvSpPr>
          <p:cNvPr id="15" name="Rectangle : coins arrondis 14">
            <a:extLst>
              <a:ext uri="{FF2B5EF4-FFF2-40B4-BE49-F238E27FC236}">
                <a16:creationId xmlns:a16="http://schemas.microsoft.com/office/drawing/2014/main" id="{8F30AFDE-4AA0-3E97-0390-964CDDA6DDC3}"/>
              </a:ext>
            </a:extLst>
          </p:cNvPr>
          <p:cNvSpPr/>
          <p:nvPr/>
        </p:nvSpPr>
        <p:spPr>
          <a:xfrm>
            <a:off x="4309681" y="1504544"/>
            <a:ext cx="4568052" cy="1000540"/>
          </a:xfrm>
          <a:prstGeom prst="roundRect">
            <a:avLst/>
          </a:prstGeom>
          <a:solidFill>
            <a:schemeClr val="tx2">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t>La collectivité a-t-elle :</a:t>
            </a:r>
          </a:p>
          <a:p>
            <a:pPr algn="ctr"/>
            <a:r>
              <a:rPr lang="fr-FR" sz="1600" dirty="0"/>
              <a:t>- changé de fonction, de périmètre d’action ou de statut juridique ?</a:t>
            </a:r>
          </a:p>
          <a:p>
            <a:pPr algn="ctr"/>
            <a:r>
              <a:rPr lang="fr-FR" sz="1600" dirty="0"/>
              <a:t>- et/ou  changé de rattachement hiérarchique ?</a:t>
            </a:r>
          </a:p>
        </p:txBody>
      </p:sp>
      <p:cxnSp>
        <p:nvCxnSpPr>
          <p:cNvPr id="20" name="Connecteur droit avec flèche 19">
            <a:extLst>
              <a:ext uri="{FF2B5EF4-FFF2-40B4-BE49-F238E27FC236}">
                <a16:creationId xmlns:a16="http://schemas.microsoft.com/office/drawing/2014/main" id="{D823A7D0-7B31-A120-0DE2-1A276C698BBA}"/>
              </a:ext>
            </a:extLst>
          </p:cNvPr>
          <p:cNvCxnSpPr>
            <a:cxnSpLocks/>
            <a:endCxn id="10" idx="7"/>
          </p:cNvCxnSpPr>
          <p:nvPr/>
        </p:nvCxnSpPr>
        <p:spPr>
          <a:xfrm flipH="1">
            <a:off x="5050417" y="2627406"/>
            <a:ext cx="300868" cy="82810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Connecteur droit avec flèche 20">
            <a:extLst>
              <a:ext uri="{FF2B5EF4-FFF2-40B4-BE49-F238E27FC236}">
                <a16:creationId xmlns:a16="http://schemas.microsoft.com/office/drawing/2014/main" id="{28DA3E38-EC6E-573D-C2F9-BC46D54CC05E}"/>
              </a:ext>
            </a:extLst>
          </p:cNvPr>
          <p:cNvCxnSpPr>
            <a:cxnSpLocks/>
          </p:cNvCxnSpPr>
          <p:nvPr/>
        </p:nvCxnSpPr>
        <p:spPr>
          <a:xfrm>
            <a:off x="2222554" y="2004813"/>
            <a:ext cx="276043" cy="953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onnecteur droit avec flèche 22">
            <a:extLst>
              <a:ext uri="{FF2B5EF4-FFF2-40B4-BE49-F238E27FC236}">
                <a16:creationId xmlns:a16="http://schemas.microsoft.com/office/drawing/2014/main" id="{4E4848D5-848B-99B4-591F-95232C6A8FEB}"/>
              </a:ext>
            </a:extLst>
          </p:cNvPr>
          <p:cNvCxnSpPr>
            <a:cxnSpLocks/>
          </p:cNvCxnSpPr>
          <p:nvPr/>
        </p:nvCxnSpPr>
        <p:spPr>
          <a:xfrm>
            <a:off x="4002979" y="2014182"/>
            <a:ext cx="276043" cy="953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Connecteur droit avec flèche 25">
            <a:extLst>
              <a:ext uri="{FF2B5EF4-FFF2-40B4-BE49-F238E27FC236}">
                <a16:creationId xmlns:a16="http://schemas.microsoft.com/office/drawing/2014/main" id="{A2DE30B6-EF77-CE96-EE5E-E417ECC9E27E}"/>
              </a:ext>
            </a:extLst>
          </p:cNvPr>
          <p:cNvCxnSpPr>
            <a:cxnSpLocks/>
            <a:endCxn id="9" idx="1"/>
          </p:cNvCxnSpPr>
          <p:nvPr/>
        </p:nvCxnSpPr>
        <p:spPr>
          <a:xfrm>
            <a:off x="5528670" y="2622167"/>
            <a:ext cx="297041" cy="80964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Connecteur droit avec flèche 30">
            <a:extLst>
              <a:ext uri="{FF2B5EF4-FFF2-40B4-BE49-F238E27FC236}">
                <a16:creationId xmlns:a16="http://schemas.microsoft.com/office/drawing/2014/main" id="{584881AB-5EDE-C7E2-7677-7E971177AE44}"/>
              </a:ext>
            </a:extLst>
          </p:cNvPr>
          <p:cNvCxnSpPr>
            <a:cxnSpLocks/>
            <a:stCxn id="10" idx="4"/>
          </p:cNvCxnSpPr>
          <p:nvPr/>
        </p:nvCxnSpPr>
        <p:spPr>
          <a:xfrm>
            <a:off x="4714469" y="4008678"/>
            <a:ext cx="1547" cy="37160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Connecteur droit avec flèche 33">
            <a:extLst>
              <a:ext uri="{FF2B5EF4-FFF2-40B4-BE49-F238E27FC236}">
                <a16:creationId xmlns:a16="http://schemas.microsoft.com/office/drawing/2014/main" id="{7B11F7BD-08F0-DA01-02E1-195F224477EA}"/>
              </a:ext>
            </a:extLst>
          </p:cNvPr>
          <p:cNvCxnSpPr>
            <a:cxnSpLocks/>
          </p:cNvCxnSpPr>
          <p:nvPr/>
        </p:nvCxnSpPr>
        <p:spPr>
          <a:xfrm>
            <a:off x="6156176" y="3984971"/>
            <a:ext cx="0" cy="39530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1973533"/>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Standard" ma:contentTypeID="0x010100505AF35FDCA54D2FA379F261E520FD37003BA607584A07684089D0538041E412080407004D9C7A65969EDD4896F46E993DB01D92" ma:contentTypeVersion="56" ma:contentTypeDescription="" ma:contentTypeScope="" ma:versionID="37f8d0bdde6caabcfe3073a3e635b42d">
  <xsd:schema xmlns:xsd="http://www.w3.org/2001/XMLSchema" xmlns:xs="http://www.w3.org/2001/XMLSchema" xmlns:p="http://schemas.microsoft.com/office/2006/metadata/properties" xmlns:ns2="9cb235b8-7541-4a6e-b886-1bf4192805bd" xmlns:ns3="http://schemas.microsoft.com/sharepoint/v3/fields" xmlns:ns4="$ListId:Supports3;" targetNamespace="http://schemas.microsoft.com/office/2006/metadata/properties" ma:root="true" ma:fieldsID="a14c9c40ae4eeaaa26f44cb126dcaa14" ns2:_="" ns3:_="" ns4:_="">
    <xsd:import namespace="9cb235b8-7541-4a6e-b886-1bf4192805bd"/>
    <xsd:import namespace="http://schemas.microsoft.com/sharepoint/v3/fields"/>
    <xsd:import namespace="$ListId:Supports3;"/>
    <xsd:element name="properties">
      <xsd:complexType>
        <xsd:sequence>
          <xsd:element name="documentManagement">
            <xsd:complexType>
              <xsd:all>
                <xsd:element ref="ns2:Structure" minOccurs="0"/>
                <xsd:element ref="ns2:TRI" minOccurs="0"/>
                <xsd:element ref="ns2:Type_x0020_de_x0020_document_x0020_standard" minOccurs="0"/>
                <xsd:element ref="ns2:Etat_x0020_du_x0020_document" minOccurs="0"/>
                <xsd:element ref="ns2:Année" minOccurs="0"/>
                <xsd:element ref="ns3:_DCDateCreated" minOccurs="0"/>
                <xsd:element ref="ns2:Tags" minOccurs="0"/>
                <xsd:element ref="ns2:Type_x0020_spec" minOccurs="0"/>
                <xsd:element ref="ns2:Nom_x0020_de_x0020_la_x0020_formation" minOccurs="0"/>
                <xsd:element ref="ns2:Sujet_x0020_convention" minOccurs="0"/>
                <xsd:element ref="ns2:Type_x0020_de_x0020_document_x0020_technique" minOccurs="0"/>
                <xsd:element ref="ns4:Exaged_DocName" minOccurs="0"/>
                <xsd:element ref="ns2:Nom_x0020_du_x0020_marché"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cb235b8-7541-4a6e-b886-1bf4192805bd" elementFormDefault="qualified">
    <xsd:import namespace="http://schemas.microsoft.com/office/2006/documentManagement/types"/>
    <xsd:import namespace="http://schemas.microsoft.com/office/infopath/2007/PartnerControls"/>
    <xsd:element name="Structure" ma:index="2" nillable="true" ma:displayName="Structure émettrice" ma:default="ABES" ma:format="Dropdown" ma:indexed="true" ma:internalName="Structure">
      <xsd:simpleType>
        <xsd:restriction base="dms:Choice">
          <xsd:enumeration value="AAF"/>
          <xsd:enumeration value="ABES"/>
          <xsd:enumeration value="ADBU"/>
          <xsd:enumeration value="AMUE"/>
          <xsd:enumeration value="AN"/>
          <xsd:enumeration value="ANR"/>
          <xsd:enumeration value="BNF"/>
          <xsd:enumeration value="CERL"/>
          <xsd:enumeration value="CNRS"/>
          <xsd:enumeration value="CNRS-DIST"/>
          <xsd:enumeration value="Couperin"/>
          <xsd:enumeration value="Cellule budgétaire"/>
          <xsd:enumeration value="Cellule Communication"/>
          <xsd:enumeration value="Cellule Qualité"/>
          <xsd:enumeration value="CINES"/>
          <xsd:enumeration value="CRFCB"/>
          <xsd:enumeration value="CTLes"/>
          <xsd:enumeration value="DART"/>
          <xsd:enumeration value="DEP"/>
          <xsd:enumeration value="Direction"/>
          <xsd:enumeration value="DSG"/>
          <xsd:enumeration value="DSG - PACT"/>
          <xsd:enumeration value="DSG - Finances"/>
          <xsd:enumeration value="DSG - RH"/>
          <xsd:enumeration value="DSG - Secrétariat"/>
          <xsd:enumeration value="Dept ADELE"/>
          <xsd:enumeration value="DSI"/>
          <xsd:enumeration value="DSI - P2I"/>
          <xsd:enumeration value="DSI - PEM"/>
          <xsd:enumeration value="DSI - PSD"/>
          <xsd:enumeration value="DSI - PSIR"/>
          <xsd:enumeration value="DSIN - SSGI"/>
          <xsd:enumeration value="DSR"/>
          <xsd:enumeration value="DSR - Méta"/>
          <xsd:enumeration value="DSR - PFD"/>
          <xsd:enumeration value="DSR - PGC"/>
          <xsd:enumeration value="DSR - PGR"/>
          <xsd:enumeration value="DSR - PIT"/>
          <xsd:enumeration value="GT-Calames"/>
          <xsd:enumeration value="GT-EAD"/>
          <xsd:enumeration value="FILL"/>
          <xsd:enumeration value="INIST"/>
          <xsd:enumeration value="ISSN"/>
          <xsd:enumeration value="LIRM"/>
          <xsd:enumeration value="MCC"/>
          <xsd:enumeration value="MESR"/>
          <xsd:enumeration value="Mission évaluation"/>
          <xsd:enumeration value="Mission Normalisation"/>
          <xsd:enumeration value="Mission PEB"/>
          <xsd:enumeration value="Missions Projets Européens"/>
          <xsd:enumeration value="Mission Ressources Electroniques"/>
          <xsd:enumeration value="Mission Rétroconversion"/>
          <xsd:enumeration value="Mission SGB mutualisé"/>
          <xsd:enumeration value="Mission Sudoc PS"/>
          <xsd:enumeration value="Mission Thèses"/>
          <xsd:enumeration value="OCLC"/>
          <xsd:enumeration value="Réseau Calames"/>
          <xsd:enumeration value="Réseau Sudoc"/>
          <xsd:enumeration value="Réseau Sudoc-PS"/>
          <xsd:enumeration value="Réseau thèses"/>
          <xsd:enumeration value="RNSR"/>
          <xsd:enumeration value="SIAF"/>
          <xsd:enumeration value="Autre"/>
        </xsd:restriction>
      </xsd:simpleType>
    </xsd:element>
    <xsd:element name="TRI" ma:index="3" nillable="true" ma:displayName="Trigramme" ma:default="A renseigner" ma:format="Dropdown" ma:internalName="TRI">
      <xsd:simpleType>
        <xsd:restriction base="dms:Choice">
          <xsd:enumeration value="A renseigner"/>
          <xsd:enumeration value="ACT"/>
          <xsd:enumeration value="AFE"/>
          <xsd:enumeration value="AHE"/>
          <xsd:enumeration value="AJL"/>
          <xsd:enumeration value="ALM"/>
          <xsd:enumeration value="ALP"/>
          <xsd:enumeration value="AMZ"/>
          <xsd:enumeration value="BBR"/>
          <xsd:enumeration value="BCS"/>
          <xsd:enumeration value="BEB"/>
          <xsd:enumeration value="BDE"/>
          <xsd:enumeration value="BML"/>
          <xsd:enumeration value="BTS"/>
          <xsd:enumeration value="CAD"/>
          <xsd:enumeration value="CBD"/>
          <xsd:enumeration value="CCI"/>
          <xsd:enumeration value="CDT"/>
          <xsd:enumeration value="CFY"/>
          <xsd:enumeration value="CLY"/>
          <xsd:enumeration value="CMC"/>
          <xsd:enumeration value="COU"/>
          <xsd:enumeration value="CPD"/>
          <xsd:enumeration value="CST"/>
          <xsd:enumeration value="DAN"/>
          <xsd:enumeration value="DBZ"/>
          <xsd:enumeration value="DED"/>
          <xsd:enumeration value="DOO"/>
          <xsd:enumeration value="DRY"/>
          <xsd:enumeration value="DSA"/>
          <xsd:enumeration value="DST"/>
          <xsd:enumeration value="ECU"/>
          <xsd:enumeration value="ECT"/>
          <xsd:enumeration value="EHR"/>
          <xsd:enumeration value="ELS"/>
          <xsd:enumeration value="EMS"/>
          <xsd:enumeration value="ENO"/>
          <xsd:enumeration value="ERM"/>
          <xsd:enumeration value="FBE"/>
          <xsd:enumeration value="FBT"/>
          <xsd:enumeration value="FCR"/>
          <xsd:enumeration value="FBR"/>
          <xsd:enumeration value="FML"/>
          <xsd:enumeration value="FPX"/>
          <xsd:enumeration value="FRF"/>
          <xsd:enumeration value="GLT"/>
          <xsd:enumeration value="HLE"/>
          <xsd:enumeration value="HST"/>
          <xsd:enumeration value="IAN"/>
          <xsd:enumeration value="ILU"/>
          <xsd:enumeration value="IMN"/>
          <xsd:enumeration value="IMR"/>
          <xsd:enumeration value="JBN"/>
          <xsd:enumeration value="JCE"/>
          <xsd:enumeration value="JFH"/>
          <xsd:enumeration value="JFZ"/>
          <xsd:enumeration value="JGT"/>
          <xsd:enumeration value="JHN"/>
          <xsd:enumeration value="JKN"/>
          <xsd:enumeration value="JLR"/>
          <xsd:enumeration value="JLP"/>
          <xsd:enumeration value="JMF"/>
          <xsd:enumeration value="JML"/>
          <xsd:enumeration value="JNO"/>
          <xsd:enumeration value="JPA"/>
          <xsd:enumeration value="JVK"/>
          <xsd:enumeration value="KGX"/>
          <xsd:enumeration value="KMI"/>
          <xsd:enumeration value="LBA"/>
          <xsd:enumeration value="LBL"/>
          <xsd:enumeration value="LBT"/>
          <xsd:enumeration value="LJZ"/>
          <xsd:enumeration value="LNA"/>
          <xsd:enumeration value="LPL"/>
          <xsd:enumeration value="MBA"/>
          <xsd:enumeration value="MBN"/>
          <xsd:enumeration value="MBT"/>
          <xsd:enumeration value="MCN"/>
          <xsd:enumeration value="MCO"/>
          <xsd:enumeration value="MCR"/>
          <xsd:enumeration value="MCS"/>
          <xsd:enumeration value="MEN"/>
          <xsd:enumeration value="MGD"/>
          <xsd:enumeration value="MGT"/>
          <xsd:enumeration value="MGX"/>
          <xsd:enumeration value="MJN"/>
          <xsd:enumeration value="MLD"/>
          <xsd:enumeration value="MLP"/>
          <xsd:enumeration value="MPD"/>
          <xsd:enumeration value="MPN"/>
          <xsd:enumeration value="MPR"/>
          <xsd:enumeration value="MPT"/>
          <xsd:enumeration value="MRX"/>
          <xsd:enumeration value="MSO"/>
          <xsd:enumeration value="MSR"/>
          <xsd:enumeration value="MTE"/>
          <xsd:enumeration value="MYG"/>
          <xsd:enumeration value="NBD"/>
          <xsd:enumeration value="NBT"/>
          <xsd:enumeration value="OCN"/>
          <xsd:enumeration value="OKI"/>
          <xsd:enumeration value="OMZ"/>
          <xsd:enumeration value="ORX"/>
          <xsd:enumeration value="PDZ"/>
          <xsd:enumeration value="PFK"/>
          <xsd:enumeration value="PLP"/>
          <xsd:enumeration value="PMA"/>
          <xsd:enumeration value="PMI"/>
          <xsd:enumeration value="PML"/>
          <xsd:enumeration value="PPN"/>
          <xsd:enumeration value="PPO"/>
          <xsd:enumeration value="PPS"/>
          <xsd:enumeration value="RBD"/>
          <xsd:enumeration value="RJD"/>
          <xsd:enumeration value="ROA"/>
          <xsd:enumeration value="RPA"/>
          <xsd:enumeration value="RPT"/>
          <xsd:enumeration value="SBL"/>
          <xsd:enumeration value="SDT"/>
          <xsd:enumeration value="SGT"/>
          <xsd:enumeration value="SGY"/>
          <xsd:enumeration value="SLM"/>
          <xsd:enumeration value="SNX"/>
          <xsd:enumeration value="SPE"/>
          <xsd:enumeration value="SPR"/>
          <xsd:enumeration value="SQN"/>
          <xsd:enumeration value="SRY"/>
          <xsd:enumeration value="SSI"/>
          <xsd:enumeration value="TCN"/>
          <xsd:enumeration value="TDN"/>
          <xsd:enumeration value="TFU"/>
          <xsd:enumeration value="TMX"/>
          <xsd:enumeration value="TZA"/>
          <xsd:enumeration value="VGO"/>
          <xsd:enumeration value="VSA"/>
          <xsd:enumeration value="YBN"/>
          <xsd:enumeration value="YDD"/>
          <xsd:enumeration value="YNS"/>
        </xsd:restriction>
      </xsd:simpleType>
    </xsd:element>
    <xsd:element name="Type_x0020_de_x0020_document_x0020_standard" ma:index="4" nillable="true" ma:displayName="Type de document" ma:default="A renseigner" ma:format="Dropdown" ma:internalName="Type_x0020_de_x0020_document_x0020_standard" ma:readOnly="false">
      <xsd:simpleType>
        <xsd:restriction base="dms:Choice">
          <xsd:enumeration value="A renseigner"/>
          <xsd:enumeration value="Acte d'engagement"/>
          <xsd:enumeration value="Affichette porte"/>
          <xsd:enumeration value="Annexe"/>
          <xsd:enumeration value="Annexe 2"/>
          <xsd:enumeration value="Annuaire"/>
          <xsd:enumeration value="Avenant"/>
          <xsd:enumeration value="Avenant au marché"/>
          <xsd:enumeration value="BE"/>
          <xsd:enumeration value="Besoins fonctionnels"/>
          <xsd:enumeration value="Bon de livraison"/>
          <xsd:enumeration value="Brochure commerciale"/>
          <xsd:enumeration value="CCAP"/>
          <xsd:enumeration value="CCTP"/>
          <xsd:enumeration value="Chevalet"/>
          <xsd:enumeration value="Chrono"/>
          <xsd:enumeration value="Compte-rendu réunion"/>
          <xsd:enumeration value="Convention"/>
          <xsd:enumeration value="Courrier"/>
          <xsd:enumeration value="DC 1"/>
          <xsd:enumeration value="DC 2"/>
          <xsd:enumeration value="Déclaration"/>
          <xsd:enumeration value="Demande de précisions"/>
          <xsd:enumeration value="Devis"/>
          <xsd:enumeration value="Diaporama Formation"/>
          <xsd:enumeration value="Documentation fonctionnelle"/>
          <xsd:enumeration value="Documentation technique"/>
          <xsd:enumeration value="Dossier de candidature"/>
          <xsd:enumeration value="Dossier d'exploitation"/>
          <xsd:enumeration value="Dossier de spécifications"/>
          <xsd:enumeration value="Dossier de recette"/>
          <xsd:enumeration value="Enquête"/>
          <xsd:enumeration value="Etiquette"/>
          <xsd:enumeration value="Etude"/>
          <xsd:enumeration value="Fiche application"/>
          <xsd:enumeration value="Fiche formateur"/>
          <xsd:enumeration value="Fiche projet"/>
          <xsd:enumeration value="Licence"/>
          <xsd:enumeration value="Manuel"/>
          <xsd:enumeration value="Norme"/>
          <xsd:enumeration value="Note"/>
          <xsd:enumeration value="Notification"/>
          <xsd:enumeration value="Notification rejet"/>
          <xsd:enumeration value="Ordre du jour réunion"/>
          <xsd:enumeration value="Organigramme"/>
          <xsd:enumeration value="Ouverture de plis"/>
          <xsd:enumeration value="Plan de formation"/>
          <xsd:enumeration value="Plan de communication"/>
          <xsd:enumeration value="Plaquette - brochure"/>
          <xsd:enumeration value="Présentation - Communication"/>
          <xsd:enumeration value="Procédure"/>
          <xsd:enumeration value="Programme (formation)"/>
          <xsd:enumeration value="Prospective"/>
          <xsd:enumeration value="Rapport"/>
          <xsd:enumeration value="Rapport d'activité"/>
          <xsd:enumeration value="Rapport d'analyse"/>
          <xsd:enumeration value="Rapport de présentation"/>
          <xsd:enumeration value="Reconduction"/>
          <xsd:enumeration value="Revue application"/>
          <xsd:enumeration value="Specs développement"/>
          <xsd:enumeration value="Support"/>
          <xsd:enumeration value="Tableau de bord"/>
          <xsd:enumeration value="Tableau de suivi"/>
          <xsd:enumeration value="TP Formation"/>
          <xsd:enumeration value="TP jeu1"/>
          <xsd:enumeration value="TP jeu2"/>
          <xsd:enumeration value="TP jeu3"/>
          <xsd:enumeration value="Tp jeu corsé"/>
          <xsd:enumeration value="Autre"/>
        </xsd:restriction>
      </xsd:simpleType>
    </xsd:element>
    <xsd:element name="Etat_x0020_du_x0020_document" ma:index="5" nillable="true" ma:displayName="Etat du document" ma:format="Dropdown" ma:internalName="Etat_x0020_du_x0020_document">
      <xsd:simpleType>
        <xsd:restriction base="dms:Choice">
          <xsd:enumeration value="Brouillon"/>
          <xsd:enumeration value="Document de travail"/>
          <xsd:enumeration value="Document préparatoire"/>
          <xsd:enumeration value="A valider"/>
          <xsd:enumeration value="Validé"/>
          <xsd:enumeration value="Diffusé"/>
          <xsd:enumeration value="Applicable"/>
          <xsd:enumeration value="En cours de publication"/>
          <xsd:enumeration value="Prêt à publier"/>
          <xsd:enumeration value="Publié"/>
          <xsd:enumeration value="Périmé"/>
          <xsd:enumeration value="Version finale à conserver"/>
        </xsd:restriction>
      </xsd:simpleType>
    </xsd:element>
    <xsd:element name="Année" ma:index="6" nillable="true" ma:displayName="Année" ma:default="A renseigner" ma:format="Dropdown" ma:internalName="Ann_x00e9_e">
      <xsd:simpleType>
        <xsd:restriction base="dms:Choice">
          <xsd:enumeration value="A renseigner"/>
          <xsd:enumeration value="2023"/>
          <xsd:enumeration value="2022"/>
          <xsd:enumeration value="2021"/>
          <xsd:enumeration value="2020"/>
          <xsd:enumeration value="2019"/>
          <xsd:enumeration value="2018"/>
          <xsd:enumeration value="2017"/>
          <xsd:enumeration value="2016"/>
          <xsd:enumeration value="2015"/>
          <xsd:enumeration value="2014"/>
          <xsd:enumeration value="2013"/>
          <xsd:enumeration value="2012"/>
          <xsd:enumeration value="2011"/>
          <xsd:enumeration value="2010"/>
          <xsd:enumeration value="2009"/>
          <xsd:enumeration value="2008"/>
          <xsd:enumeration value="2007"/>
          <xsd:enumeration value="2006"/>
          <xsd:enumeration value="2005"/>
          <xsd:enumeration value="2004"/>
          <xsd:enumeration value="2003"/>
          <xsd:enumeration value="2002"/>
          <xsd:enumeration value="2001"/>
          <xsd:enumeration value="2000"/>
          <xsd:enumeration value="1999"/>
          <xsd:enumeration value="1998"/>
          <xsd:enumeration value="1997"/>
          <xsd:enumeration value="1996"/>
          <xsd:enumeration value="1995"/>
        </xsd:restriction>
      </xsd:simpleType>
    </xsd:element>
    <xsd:element name="Tags" ma:index="10" nillable="true" ma:displayName="Tags" ma:internalName="Tags">
      <xsd:simpleType>
        <xsd:restriction base="dms:Text">
          <xsd:maxLength value="255"/>
        </xsd:restriction>
      </xsd:simpleType>
    </xsd:element>
    <xsd:element name="Type_x0020_spec" ma:index="11" nillable="true" ma:displayName="Concerne" ma:default="A renseigner" ma:hidden="true" ma:internalName="Type_x0020_spec" ma:readOnly="false">
      <xsd:complexType>
        <xsd:complexContent>
          <xsd:extension base="dms:MultiChoiceFillIn">
            <xsd:sequence>
              <xsd:element name="Value" maxOccurs="unbounded" minOccurs="0" nillable="true">
                <xsd:simpleType>
                  <xsd:union memberTypes="dms:Text">
                    <xsd:simpleType>
                      <xsd:restriction base="dms:Choice">
                        <xsd:enumeration value="A renseigner"/>
                        <xsd:enumeration value="APCC"/>
                        <xsd:enumeration value="CBS"/>
                        <xsd:enumeration value="Exports à la demande"/>
                        <xsd:enumeration value="Exports réguliers"/>
                        <xsd:enumeration value="Exports hors réseaux"/>
                        <xsd:enumeration value="Guide Méthodo"/>
                        <xsd:enumeration value="Imports Sudoc"/>
                        <xsd:enumeration value="PSI"/>
                        <xsd:enumeration value="Scripts"/>
                        <xsd:enumeration value="Self Sudoc"/>
                        <xsd:enumeration value="Site Web"/>
                        <xsd:enumeration value="Supeb"/>
                        <xsd:enumeration value="Webstats"/>
                        <xsd:enumeration value="WinIBW"/>
                        <xsd:enumeration value="Z39-50"/>
                      </xsd:restriction>
                    </xsd:simpleType>
                  </xsd:union>
                </xsd:simpleType>
              </xsd:element>
            </xsd:sequence>
          </xsd:extension>
        </xsd:complexContent>
      </xsd:complexType>
    </xsd:element>
    <xsd:element name="Nom_x0020_de_x0020_la_x0020_formation" ma:index="12" nillable="true" ma:displayName="Liste des formations" ma:default="A renseigner" ma:format="Dropdown" ma:hidden="true" ma:internalName="Nom_x0020_de_x0020_la_x0020_formation" ma:readOnly="false">
      <xsd:simpleType>
        <xsd:restriction base="dms:Choice">
          <xsd:enumeration value="A renseigner"/>
          <xsd:enumeration value="Calames"/>
          <xsd:enumeration value="Collègues"/>
          <xsd:enumeration value="Coordi"/>
          <xsd:enumeration value="Coraut"/>
          <xsd:enumeration value="Immersion"/>
          <xsd:enumeration value="INIT"/>
          <xsd:enumeration value="Moodle"/>
          <xsd:enumeration value="RespCR"/>
          <xsd:enumeration value="STAR"/>
          <xsd:enumeration value="SUPEB"/>
          <xsd:enumeration value="WebDewey"/>
          <xsd:enumeration value="Webstats"/>
          <xsd:enumeration value="WinIBW"/>
        </xsd:restriction>
      </xsd:simpleType>
    </xsd:element>
    <xsd:element name="Sujet_x0020_convention" ma:index="13" nillable="true" ma:displayName="Nom de la convention" ma:default="A renseigner" ma:format="Dropdown" ma:hidden="true" ma:internalName="Sujet_x0020_convention" ma:readOnly="false">
      <xsd:simpleType>
        <xsd:restriction base="dms:Choice">
          <xsd:enumeration value="A renseigner"/>
          <xsd:enumeration value="Calames"/>
          <xsd:enumeration value="CERL"/>
          <xsd:enumeration value="Cession de données"/>
          <xsd:enumeration value="Groupement commandes"/>
          <xsd:enumeration value="IdRef"/>
          <xsd:enumeration value="PebWeb"/>
          <xsd:enumeration value="PebWini"/>
          <xsd:enumeration value="RetroCalames"/>
          <xsd:enumeration value="RetroSociétés"/>
          <xsd:enumeration value="Star"/>
          <xsd:enumeration value="Step"/>
          <xsd:enumeration value="Sudoc"/>
          <xsd:enumeration value="Sudoc-PS"/>
          <xsd:enumeration value="Thèses"/>
          <xsd:enumeration value="WebDewey"/>
          <xsd:enumeration value="WorldCat"/>
          <xsd:enumeration value="Autres"/>
        </xsd:restriction>
      </xsd:simpleType>
    </xsd:element>
    <xsd:element name="Type_x0020_de_x0020_document_x0020_technique" ma:index="14" nillable="true" ma:displayName="Type de document technique" ma:default="A renseigner" ma:format="Dropdown" ma:hidden="true" ma:internalName="Type_x0020_de_x0020_document_x0020_technique" ma:readOnly="false">
      <xsd:simpleType>
        <xsd:restriction base="dms:Choice">
          <xsd:enumeration value="A renseigner"/>
          <xsd:enumeration value="Dossier de recette"/>
          <xsd:enumeration value="Fiche exploitation"/>
          <xsd:enumeration value="Fiche application"/>
          <xsd:enumeration value="Procédure"/>
          <xsd:enumeration value="Revue d'application"/>
        </xsd:restriction>
      </xsd:simpleType>
    </xsd:element>
    <xsd:element name="Nom_x0020_du_x0020_marché" ma:index="22" nillable="true" ma:displayName="Nom du marché" ma:default="A renseigner" ma:format="Dropdown" ma:hidden="true" ma:internalName="Nom_x0020_du_x0020_march_x00e9_" ma:readOnly="false">
      <xsd:simpleType>
        <xsd:restriction base="dms:Choice">
          <xsd:enumeration value="A renseigner"/>
          <xsd:enumeration value="CAIRN"/>
          <xsd:enumeration value="CAS"/>
          <xsd:enumeration value="Dalloz"/>
          <xsd:enumeration value="Doctrinal plus"/>
          <xsd:enumeration value="EBSCO - Business Source"/>
          <xsd:enumeration value="Elsevier-ScienceDirect"/>
          <xsd:enumeration value="JSTOR"/>
          <xsd:enumeration value="Lamyline"/>
          <xsd:enumeration value="Lexis-Nexis - Jurisclasseur"/>
          <xsd:enumeration value="Proquest - Chadwyck-Healey"/>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DCDateCreated" ma:index="7" nillable="true" ma:displayName="Date de création" ma:default="[today]" ma:description="Date à laquelle la ressource a été créée" ma:format="DateOnly" ma:internalName="_DCDateCreated">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ListId:Supports3;" elementFormDefault="qualified">
    <xsd:import namespace="http://schemas.microsoft.com/office/2006/documentManagement/types"/>
    <xsd:import namespace="http://schemas.microsoft.com/office/infopath/2007/PartnerControls"/>
    <xsd:element name="Exaged_DocName" ma:index="21" nillable="true" ma:displayName="Nom du document" ma:hidden="true" ma:internalName="Exaged_DocNam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6" ma:displayName="Type de contenu"/>
        <xsd:element ref="dc:title" minOccurs="0" maxOccurs="1" ma:index="1" ma:displayName="Titre"/>
        <xsd:element ref="dc:subject" minOccurs="0" maxOccurs="1"/>
        <xsd:element ref="dc:description" minOccurs="0" maxOccurs="1" ma:index="8" ma:displayName="Commentaires"/>
        <xsd:element name="keywords" minOccurs="0" maxOccurs="1" type="xsd:string" ma:index="9" ma:displayName="Mots clé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Etat_x0020_du_x0020_document xmlns="9cb235b8-7541-4a6e-b886-1bf4192805bd">Validé</Etat_x0020_du_x0020_document>
    <Nom_x0020_de_x0020_la_x0020_formation xmlns="9cb235b8-7541-4a6e-b886-1bf4192805bd">A renseigner</Nom_x0020_de_x0020_la_x0020_formation>
    <TRI xmlns="9cb235b8-7541-4a6e-b886-1bf4192805bd">RPA</TRI>
    <Tags xmlns="9cb235b8-7541-4a6e-b886-1bf4192805bd" xsi:nil="true"/>
    <Structure xmlns="9cb235b8-7541-4a6e-b886-1bf4192805bd">ABES</Structure>
    <Type_x0020_de_x0020_document_x0020_standard xmlns="9cb235b8-7541-4a6e-b886-1bf4192805bd">Diaporama Formation</Type_x0020_de_x0020_document_x0020_standard>
    <Année xmlns="9cb235b8-7541-4a6e-b886-1bf4192805bd">2023</Année>
    <_DCDateCreated xmlns="http://schemas.microsoft.com/sharepoint/v3/fields">2022-09-21T22:00:00+00:00</_DCDateCreated>
    <Nom_x0020_du_x0020_marché xmlns="9cb235b8-7541-4a6e-b886-1bf4192805bd">A renseigner</Nom_x0020_du_x0020_marché>
    <Type_x0020_spec xmlns="9cb235b8-7541-4a6e-b886-1bf4192805bd">
      <Value>A renseigner</Value>
    </Type_x0020_spec>
    <Type_x0020_de_x0020_document_x0020_technique xmlns="9cb235b8-7541-4a6e-b886-1bf4192805bd">A renseigner</Type_x0020_de_x0020_document_x0020_technique>
    <Sujet_x0020_convention xmlns="9cb235b8-7541-4a6e-b886-1bf4192805bd">A renseigner</Sujet_x0020_convention>
    <Exaged_DocName xmlns="$ListId:Supports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3EAE9F4-391E-4DC0-A567-F1FE07247EE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cb235b8-7541-4a6e-b886-1bf4192805bd"/>
    <ds:schemaRef ds:uri="http://schemas.microsoft.com/sharepoint/v3/fields"/>
    <ds:schemaRef ds:uri="$ListId:Supports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1D3DA22-16E7-418E-A1F2-1C90A5F308B5}">
  <ds:schemaRefs>
    <ds:schemaRef ds:uri="http://schemas.microsoft.com/office/2006/metadata/properties"/>
    <ds:schemaRef ds:uri="http://schemas.microsoft.com/office/infopath/2007/PartnerControls"/>
    <ds:schemaRef ds:uri="9cb235b8-7541-4a6e-b886-1bf4192805bd"/>
    <ds:schemaRef ds:uri="http://schemas.microsoft.com/sharepoint/v3/fields"/>
    <ds:schemaRef ds:uri="$ListId:Supports3;"/>
  </ds:schemaRefs>
</ds:datastoreItem>
</file>

<file path=customXml/itemProps3.xml><?xml version="1.0" encoding="utf-8"?>
<ds:datastoreItem xmlns:ds="http://schemas.openxmlformats.org/officeDocument/2006/customXml" ds:itemID="{633C7513-14A8-4550-AEDA-C4E9602D4A6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2211</TotalTime>
  <Words>4630</Words>
  <Application>Microsoft Office PowerPoint</Application>
  <PresentationFormat>Affichage à l'écran (4:3)</PresentationFormat>
  <Paragraphs>560</Paragraphs>
  <Slides>71</Slides>
  <Notes>41</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71</vt:i4>
      </vt:variant>
    </vt:vector>
  </HeadingPairs>
  <TitlesOfParts>
    <vt:vector size="75" baseType="lpstr">
      <vt:lpstr>Arial</vt:lpstr>
      <vt:lpstr>Calibri</vt:lpstr>
      <vt:lpstr>Symbol</vt:lpstr>
      <vt:lpstr>Thème Office</vt:lpstr>
      <vt:lpstr>Présentation PowerPoint</vt:lpstr>
      <vt:lpstr>Présentation PowerPoint</vt:lpstr>
      <vt:lpstr>plan</vt:lpstr>
      <vt:lpstr>PARTIE 0. dans le monde réel</vt:lpstr>
      <vt:lpstr>Qu’est-ce qu’une structure de l’Enseignement supérieur et de la Recherche en France ?</vt:lpstr>
      <vt:lpstr>Définition de néophyte</vt:lpstr>
      <vt:lpstr>La vie mouvementée des structures de recherche</vt:lpstr>
      <vt:lpstr>Passer du monde réel aux catalogues et bases de données</vt:lpstr>
      <vt:lpstr>Dans IdRef, schéma décisionnel à appliquer quand la collectivité change de nom</vt:lpstr>
      <vt:lpstr>PARTIE 1. pourquoi apporter un soin particulier au catalogage des structures ? Quand ? Comment ?</vt:lpstr>
      <vt:lpstr>Pourquoi ?</vt:lpstr>
      <vt:lpstr>A quel moment créer une notice d’autorité de laboratoire ?</vt:lpstr>
      <vt:lpstr>Comment mettre en place un catalogage efficace ?</vt:lpstr>
      <vt:lpstr>PARtIE 2. les structures de l’ESR sont des collectivités comme les autres</vt:lpstr>
      <vt:lpstr>RDA-Fr : les chapitres qui intéressent le catalogage des structures de l’ESR</vt:lpstr>
      <vt:lpstr>Sources utiles pour le catalogage des structures de l’ESR</vt:lpstr>
      <vt:lpstr>Exemple : je dois cataloguer le laboratoire de psychologie de Caen Normandie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PARTIE 3. consignes de catalogage pas à pas</vt:lpstr>
      <vt:lpstr>PARTIE 3.1. Contenu d’une notice d’autorité structure pas à pas</vt:lpstr>
      <vt:lpstr>Zone A008</vt:lpstr>
      <vt:lpstr>Zones d’identifiants non spécifiques aux structures A010 / A033 / A035</vt:lpstr>
      <vt:lpstr>Référentiels spécifiques aux structures à saisir en A035</vt:lpstr>
      <vt:lpstr>A010 / A033 / A35 Détails des sous-zones disponibles</vt:lpstr>
      <vt:lpstr>Zones d’identifiants : exemples de saisie et d’affichage</vt:lpstr>
      <vt:lpstr>Données codées A101 et A102</vt:lpstr>
      <vt:lpstr>Zone A103</vt:lpstr>
      <vt:lpstr>Cohérence A103 $a $b et A210 $c</vt:lpstr>
      <vt:lpstr>Cohérence A103 $a $b et A210 $c :  exemple</vt:lpstr>
      <vt:lpstr>Zone A150 et sous-zones</vt:lpstr>
      <vt:lpstr>Zone A210</vt:lpstr>
      <vt:lpstr>Sous-zone A210 $9</vt:lpstr>
      <vt:lpstr>Sous-zone A210 $a</vt:lpstr>
      <vt:lpstr>Pas ou très rarement de sous-zone $b</vt:lpstr>
      <vt:lpstr>Sous-zone A210 $c</vt:lpstr>
      <vt:lpstr>Sous-zone A210 $c utilisée pour le lieu</vt:lpstr>
      <vt:lpstr>Sous-zone A210 $c utilisée pour les dates</vt:lpstr>
      <vt:lpstr>Sous-zone A210 $c utilisée pour le lieu et pour les dates : exemples</vt:lpstr>
      <vt:lpstr>Zone A330</vt:lpstr>
      <vt:lpstr>Zone A340</vt:lpstr>
      <vt:lpstr>Zones A410</vt:lpstr>
      <vt:lpstr>Zones A410 : exemples</vt:lpstr>
      <vt:lpstr>Zone A510</vt:lpstr>
      <vt:lpstr>Sous-zone A510 $0</vt:lpstr>
      <vt:lpstr>Sous-zone A510 $5</vt:lpstr>
      <vt:lpstr>Sous-zone A510 $3</vt:lpstr>
      <vt:lpstr>Sous-zone A510 $3 : exemples</vt:lpstr>
      <vt:lpstr>Zone A810</vt:lpstr>
      <vt:lpstr>Sous-zone A810 $a</vt:lpstr>
      <vt:lpstr>Sous-zone A810 $b</vt:lpstr>
      <vt:lpstr>Zones A810 : exemple</vt:lpstr>
      <vt:lpstr>PARTIE 3.2.1. Usage d’une notice d’autorité STRUCTURE dans d’autres notices d’autorité</vt:lpstr>
      <vt:lpstr>Lier la notice de la structure à d’autres notices de collectivités</vt:lpstr>
      <vt:lpstr>Lier à d’autres collectivités : exemple</vt:lpstr>
      <vt:lpstr>Lier la notice de la structure à des notices de personnes</vt:lpstr>
      <vt:lpstr>Lier une structure et une personne : zoom sur la notice de la personne</vt:lpstr>
      <vt:lpstr>Lier une structure et une personne</vt:lpstr>
      <vt:lpstr>PARTIE 3.2.2. Usage d’une notice d’autorité STRUCTURE dans les notices bibliographiques</vt:lpstr>
      <vt:lpstr>Présentation PowerPoint</vt:lpstr>
      <vt:lpstr>Lier la notice d’autorité Structure à une notice bibliographique</vt:lpstr>
      <vt:lpstr>PARTIE 4. CONCLUSION</vt:lpstr>
      <vt:lpstr>Récapitulatif</vt:lpstr>
      <vt:lpstr>La structure change de nom sans autre changement : conséquence dans le catalogue</vt:lpstr>
      <vt:lpstr>La structure change de nom et connait d’autres changements : conséquences dans le catalogue</vt:lpstr>
      <vt:lpstr>Préconisations</vt:lpstr>
    </vt:vector>
  </TitlesOfParts>
  <Company>ABES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Notices d'autorité Collectivités : consignes de catalogage pour les structures de l'Enseignement supérieur et de la recherche</dc:title>
  <dc:creator>Olivier Kosinski</dc:creator>
  <cp:keywords/>
  <dc:description/>
  <cp:lastModifiedBy>Olivier Kosinski</cp:lastModifiedBy>
  <cp:revision>127</cp:revision>
  <dcterms:created xsi:type="dcterms:W3CDTF">2014-12-08T14:08:59Z</dcterms:created>
  <dcterms:modified xsi:type="dcterms:W3CDTF">2022-09-27T09:52:47Z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0x010100505AF35FDCA54D2FA379F261E520FD37003BA607584A07684089D0538041E412080407004D9C7A65969EDD4896F46E993DB01D92</vt:lpwstr>
  </property>
</Properties>
</file>