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29"/>
  </p:notesMasterIdLst>
  <p:sldIdLst>
    <p:sldId id="270" r:id="rId2"/>
    <p:sldId id="271" r:id="rId3"/>
    <p:sldId id="272" r:id="rId4"/>
    <p:sldId id="273" r:id="rId5"/>
    <p:sldId id="275" r:id="rId6"/>
    <p:sldId id="293" r:id="rId7"/>
    <p:sldId id="274" r:id="rId8"/>
    <p:sldId id="276" r:id="rId9"/>
    <p:sldId id="277" r:id="rId10"/>
    <p:sldId id="278" r:id="rId11"/>
    <p:sldId id="279" r:id="rId12"/>
    <p:sldId id="281" r:id="rId13"/>
    <p:sldId id="294" r:id="rId14"/>
    <p:sldId id="284" r:id="rId15"/>
    <p:sldId id="285" r:id="rId16"/>
    <p:sldId id="286" r:id="rId17"/>
    <p:sldId id="287" r:id="rId18"/>
    <p:sldId id="288" r:id="rId19"/>
    <p:sldId id="295" r:id="rId20"/>
    <p:sldId id="289" r:id="rId21"/>
    <p:sldId id="290" r:id="rId22"/>
    <p:sldId id="296" r:id="rId23"/>
    <p:sldId id="298" r:id="rId24"/>
    <p:sldId id="297" r:id="rId25"/>
    <p:sldId id="291" r:id="rId26"/>
    <p:sldId id="282" r:id="rId27"/>
    <p:sldId id="292" r:id="rId28"/>
  </p:sldIdLst>
  <p:sldSz cx="9144000" cy="6858000" type="screen4x3"/>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eur" initials="M"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2E2E2"/>
    <a:srgbClr val="1E2B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231" autoAdjust="0"/>
  </p:normalViewPr>
  <p:slideViewPr>
    <p:cSldViewPr>
      <p:cViewPr varScale="1">
        <p:scale>
          <a:sx n="78" d="100"/>
          <a:sy n="78" d="100"/>
        </p:scale>
        <p:origin x="2574" y="90"/>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B8E117C9-DC69-4474-95AE-B5B905E0C089}" type="datetimeFigureOut">
              <a:rPr lang="fr-FR" smtClean="0"/>
              <a:t>29/09/2022</a:t>
            </a:fld>
            <a:endParaRPr lang="fr-FR"/>
          </a:p>
        </p:txBody>
      </p:sp>
      <p:sp>
        <p:nvSpPr>
          <p:cNvPr id="4" name="Espace réservé de l'image des diapositives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AC1E5AB4-6DAB-460B-B1F2-D187681C329E}" type="slidenum">
              <a:rPr lang="fr-FR" smtClean="0"/>
              <a:t>‹N°›</a:t>
            </a:fld>
            <a:endParaRPr lang="fr-FR"/>
          </a:p>
        </p:txBody>
      </p:sp>
    </p:spTree>
    <p:extLst>
      <p:ext uri="{BB962C8B-B14F-4D97-AF65-F5344CB8AC3E}">
        <p14:creationId xmlns:p14="http://schemas.microsoft.com/office/powerpoint/2010/main" val="38822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a:t>
            </a:fld>
            <a:endParaRPr lang="fr-FR"/>
          </a:p>
        </p:txBody>
      </p:sp>
    </p:spTree>
    <p:extLst>
      <p:ext uri="{BB962C8B-B14F-4D97-AF65-F5344CB8AC3E}">
        <p14:creationId xmlns:p14="http://schemas.microsoft.com/office/powerpoint/2010/main" val="4152400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10</a:t>
            </a:fld>
            <a:endParaRPr lang="fr-FR"/>
          </a:p>
        </p:txBody>
      </p:sp>
    </p:spTree>
    <p:extLst>
      <p:ext uri="{BB962C8B-B14F-4D97-AF65-F5344CB8AC3E}">
        <p14:creationId xmlns:p14="http://schemas.microsoft.com/office/powerpoint/2010/main" val="629991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11</a:t>
            </a:fld>
            <a:endParaRPr lang="fr-FR"/>
          </a:p>
        </p:txBody>
      </p:sp>
    </p:spTree>
    <p:extLst>
      <p:ext uri="{BB962C8B-B14F-4D97-AF65-F5344CB8AC3E}">
        <p14:creationId xmlns:p14="http://schemas.microsoft.com/office/powerpoint/2010/main" val="41943397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12</a:t>
            </a:fld>
            <a:endParaRPr lang="fr-FR"/>
          </a:p>
        </p:txBody>
      </p:sp>
    </p:spTree>
    <p:extLst>
      <p:ext uri="{BB962C8B-B14F-4D97-AF65-F5344CB8AC3E}">
        <p14:creationId xmlns:p14="http://schemas.microsoft.com/office/powerpoint/2010/main" val="41157286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13</a:t>
            </a:fld>
            <a:endParaRPr lang="fr-FR"/>
          </a:p>
        </p:txBody>
      </p:sp>
    </p:spTree>
    <p:extLst>
      <p:ext uri="{BB962C8B-B14F-4D97-AF65-F5344CB8AC3E}">
        <p14:creationId xmlns:p14="http://schemas.microsoft.com/office/powerpoint/2010/main" val="13264903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14</a:t>
            </a:fld>
            <a:endParaRPr lang="fr-FR"/>
          </a:p>
        </p:txBody>
      </p:sp>
    </p:spTree>
    <p:extLst>
      <p:ext uri="{BB962C8B-B14F-4D97-AF65-F5344CB8AC3E}">
        <p14:creationId xmlns:p14="http://schemas.microsoft.com/office/powerpoint/2010/main" val="1713472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15</a:t>
            </a:fld>
            <a:endParaRPr lang="fr-FR"/>
          </a:p>
        </p:txBody>
      </p:sp>
    </p:spTree>
    <p:extLst>
      <p:ext uri="{BB962C8B-B14F-4D97-AF65-F5344CB8AC3E}">
        <p14:creationId xmlns:p14="http://schemas.microsoft.com/office/powerpoint/2010/main" val="7184845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16</a:t>
            </a:fld>
            <a:endParaRPr lang="fr-FR"/>
          </a:p>
        </p:txBody>
      </p:sp>
    </p:spTree>
    <p:extLst>
      <p:ext uri="{BB962C8B-B14F-4D97-AF65-F5344CB8AC3E}">
        <p14:creationId xmlns:p14="http://schemas.microsoft.com/office/powerpoint/2010/main" val="30573760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17</a:t>
            </a:fld>
            <a:endParaRPr lang="fr-FR"/>
          </a:p>
        </p:txBody>
      </p:sp>
    </p:spTree>
    <p:extLst>
      <p:ext uri="{BB962C8B-B14F-4D97-AF65-F5344CB8AC3E}">
        <p14:creationId xmlns:p14="http://schemas.microsoft.com/office/powerpoint/2010/main" val="24448021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18</a:t>
            </a:fld>
            <a:endParaRPr lang="fr-FR"/>
          </a:p>
        </p:txBody>
      </p:sp>
    </p:spTree>
    <p:extLst>
      <p:ext uri="{BB962C8B-B14F-4D97-AF65-F5344CB8AC3E}">
        <p14:creationId xmlns:p14="http://schemas.microsoft.com/office/powerpoint/2010/main" val="4682310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19</a:t>
            </a:fld>
            <a:endParaRPr lang="fr-FR"/>
          </a:p>
        </p:txBody>
      </p:sp>
    </p:spTree>
    <p:extLst>
      <p:ext uri="{BB962C8B-B14F-4D97-AF65-F5344CB8AC3E}">
        <p14:creationId xmlns:p14="http://schemas.microsoft.com/office/powerpoint/2010/main" val="345682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a:t>
            </a:fld>
            <a:endParaRPr lang="fr-FR"/>
          </a:p>
        </p:txBody>
      </p:sp>
    </p:spTree>
    <p:extLst>
      <p:ext uri="{BB962C8B-B14F-4D97-AF65-F5344CB8AC3E}">
        <p14:creationId xmlns:p14="http://schemas.microsoft.com/office/powerpoint/2010/main" val="925426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20</a:t>
            </a:fld>
            <a:endParaRPr lang="fr-FR"/>
          </a:p>
        </p:txBody>
      </p:sp>
    </p:spTree>
    <p:extLst>
      <p:ext uri="{BB962C8B-B14F-4D97-AF65-F5344CB8AC3E}">
        <p14:creationId xmlns:p14="http://schemas.microsoft.com/office/powerpoint/2010/main" val="18362993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21</a:t>
            </a:fld>
            <a:endParaRPr lang="fr-FR"/>
          </a:p>
        </p:txBody>
      </p:sp>
    </p:spTree>
    <p:extLst>
      <p:ext uri="{BB962C8B-B14F-4D97-AF65-F5344CB8AC3E}">
        <p14:creationId xmlns:p14="http://schemas.microsoft.com/office/powerpoint/2010/main" val="24792169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22</a:t>
            </a:fld>
            <a:endParaRPr lang="fr-FR"/>
          </a:p>
        </p:txBody>
      </p:sp>
    </p:spTree>
    <p:extLst>
      <p:ext uri="{BB962C8B-B14F-4D97-AF65-F5344CB8AC3E}">
        <p14:creationId xmlns:p14="http://schemas.microsoft.com/office/powerpoint/2010/main" val="39886800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23</a:t>
            </a:fld>
            <a:endParaRPr lang="fr-FR"/>
          </a:p>
        </p:txBody>
      </p:sp>
    </p:spTree>
    <p:extLst>
      <p:ext uri="{BB962C8B-B14F-4D97-AF65-F5344CB8AC3E}">
        <p14:creationId xmlns:p14="http://schemas.microsoft.com/office/powerpoint/2010/main" val="24887601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24</a:t>
            </a:fld>
            <a:endParaRPr lang="fr-FR"/>
          </a:p>
        </p:txBody>
      </p:sp>
    </p:spTree>
    <p:extLst>
      <p:ext uri="{BB962C8B-B14F-4D97-AF65-F5344CB8AC3E}">
        <p14:creationId xmlns:p14="http://schemas.microsoft.com/office/powerpoint/2010/main" val="30139904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b="0"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25</a:t>
            </a:fld>
            <a:endParaRPr lang="fr-FR"/>
          </a:p>
        </p:txBody>
      </p:sp>
    </p:spTree>
    <p:extLst>
      <p:ext uri="{BB962C8B-B14F-4D97-AF65-F5344CB8AC3E}">
        <p14:creationId xmlns:p14="http://schemas.microsoft.com/office/powerpoint/2010/main" val="34691746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26</a:t>
            </a:fld>
            <a:endParaRPr lang="fr-FR"/>
          </a:p>
        </p:txBody>
      </p:sp>
    </p:spTree>
    <p:extLst>
      <p:ext uri="{BB962C8B-B14F-4D97-AF65-F5344CB8AC3E}">
        <p14:creationId xmlns:p14="http://schemas.microsoft.com/office/powerpoint/2010/main" val="33222898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27</a:t>
            </a:fld>
            <a:endParaRPr lang="fr-FR"/>
          </a:p>
        </p:txBody>
      </p:sp>
    </p:spTree>
    <p:extLst>
      <p:ext uri="{BB962C8B-B14F-4D97-AF65-F5344CB8AC3E}">
        <p14:creationId xmlns:p14="http://schemas.microsoft.com/office/powerpoint/2010/main" val="1363524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3</a:t>
            </a:fld>
            <a:endParaRPr lang="fr-FR"/>
          </a:p>
        </p:txBody>
      </p:sp>
    </p:spTree>
    <p:extLst>
      <p:ext uri="{BB962C8B-B14F-4D97-AF65-F5344CB8AC3E}">
        <p14:creationId xmlns:p14="http://schemas.microsoft.com/office/powerpoint/2010/main" val="2227358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4</a:t>
            </a:fld>
            <a:endParaRPr lang="fr-FR"/>
          </a:p>
        </p:txBody>
      </p:sp>
    </p:spTree>
    <p:extLst>
      <p:ext uri="{BB962C8B-B14F-4D97-AF65-F5344CB8AC3E}">
        <p14:creationId xmlns:p14="http://schemas.microsoft.com/office/powerpoint/2010/main" val="4170661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5</a:t>
            </a:fld>
            <a:endParaRPr lang="fr-FR"/>
          </a:p>
        </p:txBody>
      </p:sp>
    </p:spTree>
    <p:extLst>
      <p:ext uri="{BB962C8B-B14F-4D97-AF65-F5344CB8AC3E}">
        <p14:creationId xmlns:p14="http://schemas.microsoft.com/office/powerpoint/2010/main" val="2934252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6</a:t>
            </a:fld>
            <a:endParaRPr lang="fr-FR"/>
          </a:p>
        </p:txBody>
      </p:sp>
    </p:spTree>
    <p:extLst>
      <p:ext uri="{BB962C8B-B14F-4D97-AF65-F5344CB8AC3E}">
        <p14:creationId xmlns:p14="http://schemas.microsoft.com/office/powerpoint/2010/main" val="3233365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7</a:t>
            </a:fld>
            <a:endParaRPr lang="fr-FR"/>
          </a:p>
        </p:txBody>
      </p:sp>
    </p:spTree>
    <p:extLst>
      <p:ext uri="{BB962C8B-B14F-4D97-AF65-F5344CB8AC3E}">
        <p14:creationId xmlns:p14="http://schemas.microsoft.com/office/powerpoint/2010/main" val="1745061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8</a:t>
            </a:fld>
            <a:endParaRPr lang="fr-FR"/>
          </a:p>
        </p:txBody>
      </p:sp>
    </p:spTree>
    <p:extLst>
      <p:ext uri="{BB962C8B-B14F-4D97-AF65-F5344CB8AC3E}">
        <p14:creationId xmlns:p14="http://schemas.microsoft.com/office/powerpoint/2010/main" val="422397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9</a:t>
            </a:fld>
            <a:endParaRPr lang="fr-FR"/>
          </a:p>
        </p:txBody>
      </p:sp>
    </p:spTree>
    <p:extLst>
      <p:ext uri="{BB962C8B-B14F-4D97-AF65-F5344CB8AC3E}">
        <p14:creationId xmlns:p14="http://schemas.microsoft.com/office/powerpoint/2010/main" val="946214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1071ADCB-C150-4F0D-86CD-3F02C5C8EA78}" type="datetime1">
              <a:rPr lang="fr-FR" smtClean="0"/>
              <a:t>29/09/2022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81996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3912AFD-742C-48F1-B348-69A0E5876F08}" type="datetime1">
              <a:rPr lang="fr-FR" smtClean="0"/>
              <a:t>29/09/2022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700740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AEF7818-29E8-4522-BF88-66BD0BE82AC4}" type="datetime1">
              <a:rPr lang="fr-FR" smtClean="0"/>
              <a:t>29/09/2022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699851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2EE79B7-D889-4EA3-A302-93C149374EB2}" type="datetime1">
              <a:rPr lang="fr-FR" smtClean="0"/>
              <a:t>29/09/2022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56961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F71F70B9-1335-41C0-BC01-3E49956F018F}" type="datetime1">
              <a:rPr lang="fr-FR" smtClean="0"/>
              <a:t>29/09/2022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4010572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148768F-6A25-4CED-9E64-C1A5D82A8D76}" type="datetime1">
              <a:rPr lang="fr-FR" smtClean="0"/>
              <a:t>29/09/2022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30813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6DBD518-02C2-4D8A-9F3F-002BA0929FFE}" type="datetime1">
              <a:rPr lang="fr-FR" smtClean="0"/>
              <a:t>29/09/2022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10605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084CE0C0-7693-4675-9E4E-7B410665DEC8}" type="datetime1">
              <a:rPr lang="fr-FR" smtClean="0"/>
              <a:t>29/09/2022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372854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16C596F-457B-41A2-87A1-408343265F2C}" type="datetime1">
              <a:rPr lang="fr-FR" smtClean="0"/>
              <a:t>29/09/2022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63235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12C48C1-B4AD-4433-821E-73F08416F03D}" type="datetime1">
              <a:rPr lang="fr-FR" smtClean="0"/>
              <a:t>29/09/2022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718030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2796D4F2-63F1-4860-82B4-C0DA83927439}" type="datetime1">
              <a:rPr lang="fr-FR" smtClean="0"/>
              <a:t>29/09/2022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5814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F15E9-4091-4B4A-8CAA-D6013AD3B49D}" type="datetime1">
              <a:rPr lang="fr-FR" smtClean="0"/>
              <a:t>29/09/2022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DB0EE-562A-402E-B0CB-D9B0904D3576}" type="slidenum">
              <a:rPr lang="fr-FR" smtClean="0"/>
              <a:t>‹N°›</a:t>
            </a:fld>
            <a:endParaRPr lang="fr-FR"/>
          </a:p>
        </p:txBody>
      </p:sp>
    </p:spTree>
    <p:extLst>
      <p:ext uri="{BB962C8B-B14F-4D97-AF65-F5344CB8AC3E}">
        <p14:creationId xmlns:p14="http://schemas.microsoft.com/office/powerpoint/2010/main" val="2885301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moodle.abes.fr/"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20.png"/></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22.png"/></Relationships>
</file>

<file path=ppt/slides/_rels/slide2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24.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hyperlink" Target="https://documentation.abes.fr/sudoc/manuels/controle_bibliographique/dedoublonnage/index.html#CasParticulierNoticesAutorite" TargetMode="External"/><Relationship Id="rId7"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s://moodle.abes.fr/pluginfile.php/8224/mod_resource/content/0/2017_S37_WS_AlgoDoublons_VersionMOODLE.pdf" TargetMode="External"/><Relationship Id="rId5" Type="http://schemas.openxmlformats.org/officeDocument/2006/relationships/hyperlink" Target="https://documentation.abes.fr/sudoc/manuels/controle_bibliographique/algodoublons/index.html" TargetMode="External"/><Relationship Id="rId4" Type="http://schemas.openxmlformats.org/officeDocument/2006/relationships/hyperlink" Target="https://documentation.abes.fr/sudoc/manuels/logiciel_winibw/scripts/index.html#Dedoublonnage"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
          <p:cNvSpPr txBox="1">
            <a:spLocks/>
          </p:cNvSpPr>
          <p:nvPr/>
        </p:nvSpPr>
        <p:spPr>
          <a:xfrm>
            <a:off x="684213" y="1166887"/>
            <a:ext cx="7772400" cy="1470025"/>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b="1" dirty="0">
                <a:latin typeface="Georgia" panose="02040502050405020303" pitchFamily="18" charset="0"/>
              </a:rPr>
              <a:t>	Fusionner des notices d'autorité dans </a:t>
            </a:r>
            <a:r>
              <a:rPr lang="fr-FR" b="1" dirty="0" err="1">
                <a:latin typeface="Georgia" panose="02040502050405020303" pitchFamily="18" charset="0"/>
              </a:rPr>
              <a:t>WinIBW</a:t>
            </a:r>
            <a:r>
              <a:rPr lang="fr-FR" b="1" dirty="0">
                <a:latin typeface="Georgia" panose="02040502050405020303" pitchFamily="18" charset="0"/>
              </a:rPr>
              <a:t> et 			dans </a:t>
            </a:r>
            <a:r>
              <a:rPr lang="fr-FR" b="1" dirty="0" err="1">
                <a:latin typeface="Georgia" panose="02040502050405020303" pitchFamily="18" charset="0"/>
              </a:rPr>
              <a:t>IdRef</a:t>
            </a:r>
            <a:endParaRPr lang="fr-FR" b="1"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879" y="6143068"/>
            <a:ext cx="900156" cy="60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0" y="195671"/>
            <a:ext cx="9144000" cy="641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23"/>
          <p:cNvSpPr/>
          <p:nvPr/>
        </p:nvSpPr>
        <p:spPr>
          <a:xfrm>
            <a:off x="1475656" y="2996952"/>
            <a:ext cx="2520280" cy="2092881"/>
          </a:xfrm>
          <a:prstGeom prst="rect">
            <a:avLst/>
          </a:prstGeom>
        </p:spPr>
        <p:txBody>
          <a:bodyPr wrap="square">
            <a:spAutoFit/>
          </a:bodyPr>
          <a:lstStyle/>
          <a:p>
            <a:r>
              <a:rPr lang="fr-FR" b="1" dirty="0">
                <a:solidFill>
                  <a:schemeClr val="tx2"/>
                </a:solidFill>
              </a:rPr>
              <a:t>Description</a:t>
            </a:r>
            <a:endParaRPr lang="fr-FR" dirty="0">
              <a:solidFill>
                <a:schemeClr val="tx2"/>
              </a:solidFill>
            </a:endParaRPr>
          </a:p>
          <a:p>
            <a:r>
              <a:rPr lang="fr-FR" sz="1600" dirty="0"/>
              <a:t>Formation pour les catalogueurs et correspondants autorités</a:t>
            </a:r>
          </a:p>
          <a:p>
            <a:endParaRPr lang="fr-FR" sz="1600" dirty="0"/>
          </a:p>
          <a:p>
            <a:endParaRPr lang="fr-FR" sz="1600" dirty="0"/>
          </a:p>
          <a:p>
            <a:endParaRPr lang="fr-FR" sz="1600" dirty="0"/>
          </a:p>
          <a:p>
            <a:endParaRPr lang="fr-FR" sz="1600" dirty="0"/>
          </a:p>
        </p:txBody>
      </p:sp>
      <p:sp>
        <p:nvSpPr>
          <p:cNvPr id="36" name="Rectangle 35"/>
          <p:cNvSpPr/>
          <p:nvPr/>
        </p:nvSpPr>
        <p:spPr>
          <a:xfrm>
            <a:off x="5288608" y="2918427"/>
            <a:ext cx="4104456" cy="1354217"/>
          </a:xfrm>
          <a:prstGeom prst="rect">
            <a:avLst/>
          </a:prstGeom>
        </p:spPr>
        <p:txBody>
          <a:bodyPr wrap="square">
            <a:spAutoFit/>
          </a:bodyPr>
          <a:lstStyle/>
          <a:p>
            <a:r>
              <a:rPr lang="fr-FR" b="1" dirty="0">
                <a:solidFill>
                  <a:schemeClr val="tx2"/>
                </a:solidFill>
              </a:rPr>
              <a:t>Public</a:t>
            </a:r>
            <a:endParaRPr lang="fr-FR" dirty="0">
              <a:solidFill>
                <a:schemeClr val="tx2"/>
              </a:solidFill>
            </a:endParaRPr>
          </a:p>
          <a:p>
            <a:endParaRPr lang="fr-FR" sz="1600" dirty="0"/>
          </a:p>
          <a:p>
            <a:endParaRPr lang="fr-FR" sz="1600" dirty="0"/>
          </a:p>
          <a:p>
            <a:endParaRPr lang="fr-FR" sz="1600" dirty="0"/>
          </a:p>
          <a:p>
            <a:endParaRPr lang="fr-FR" sz="1600" dirty="0"/>
          </a:p>
        </p:txBody>
      </p:sp>
      <p:sp>
        <p:nvSpPr>
          <p:cNvPr id="37" name="Rectangle 36"/>
          <p:cNvSpPr/>
          <p:nvPr/>
        </p:nvSpPr>
        <p:spPr>
          <a:xfrm>
            <a:off x="107504" y="4726885"/>
            <a:ext cx="8856984" cy="861774"/>
          </a:xfrm>
          <a:prstGeom prst="rect">
            <a:avLst/>
          </a:prstGeom>
        </p:spPr>
        <p:txBody>
          <a:bodyPr wrap="square">
            <a:spAutoFit/>
          </a:bodyPr>
          <a:lstStyle/>
          <a:p>
            <a:pPr algn="ctr"/>
            <a:r>
              <a:rPr lang="fr-FR" b="1" dirty="0">
                <a:solidFill>
                  <a:schemeClr val="tx2"/>
                </a:solidFill>
              </a:rPr>
              <a:t>Intervenants</a:t>
            </a:r>
          </a:p>
          <a:p>
            <a:pPr algn="ctr"/>
            <a:r>
              <a:rPr lang="fr-FR" sz="1600" dirty="0"/>
              <a:t>Intervenant : Myriam Cordaro</a:t>
            </a:r>
          </a:p>
          <a:p>
            <a:pPr algn="ctr"/>
            <a:r>
              <a:rPr lang="fr-FR" sz="1600" dirty="0"/>
              <a:t>Modérateur : Olivier </a:t>
            </a:r>
            <a:r>
              <a:rPr lang="fr-FR" sz="1600" dirty="0" err="1"/>
              <a:t>Kosinski</a:t>
            </a:r>
            <a:endParaRPr lang="fr-FR" sz="1600" dirty="0"/>
          </a:p>
        </p:txBody>
      </p:sp>
      <p:sp>
        <p:nvSpPr>
          <p:cNvPr id="31" name="Rectangle 30"/>
          <p:cNvSpPr/>
          <p:nvPr/>
        </p:nvSpPr>
        <p:spPr>
          <a:xfrm>
            <a:off x="1115615" y="6141204"/>
            <a:ext cx="7200801" cy="600164"/>
          </a:xfrm>
          <a:prstGeom prst="rect">
            <a:avLst/>
          </a:prstGeom>
          <a:solidFill>
            <a:srgbClr val="E2E2E2"/>
          </a:solidFill>
        </p:spPr>
        <p:txBody>
          <a:bodyPr wrap="square">
            <a:spAutoFit/>
          </a:bodyPr>
          <a:lstStyle/>
          <a:p>
            <a:pPr algn="ctr"/>
            <a:r>
              <a:rPr lang="fr-FR" sz="1100" dirty="0"/>
              <a:t>La formation débutera à 11h, merci de votre patience…</a:t>
            </a:r>
            <a:br>
              <a:rPr lang="fr-FR" sz="1100" dirty="0"/>
            </a:br>
            <a:r>
              <a:rPr lang="fr-FR" sz="1100" u="sng" dirty="0"/>
              <a:t>Attention :</a:t>
            </a:r>
            <a:r>
              <a:rPr lang="fr-FR" sz="1100" dirty="0"/>
              <a:t> La session sera enregistrée afin d'être diffusée sur notre plateforme d'autoformation </a:t>
            </a:r>
            <a:r>
              <a:rPr lang="fr-FR" sz="1100" dirty="0">
                <a:hlinkClick r:id="rId5"/>
              </a:rPr>
              <a:t>http://moodle.abes.fr</a:t>
            </a:r>
            <a:r>
              <a:rPr lang="fr-FR" sz="1100" dirty="0"/>
              <a:t>.</a:t>
            </a:r>
            <a:br>
              <a:rPr lang="fr-FR" sz="1100" dirty="0"/>
            </a:br>
            <a:r>
              <a:rPr lang="fr-FR" sz="1100" dirty="0"/>
              <a:t>En rejoignant cette session, vous consentez à ces enregistrements.</a:t>
            </a:r>
          </a:p>
        </p:txBody>
      </p:sp>
      <p:pic>
        <p:nvPicPr>
          <p:cNvPr id="1040" name="Picture 16" descr="Sudoc"/>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a:stretch/>
        </p:blipFill>
        <p:spPr bwMode="auto">
          <a:xfrm>
            <a:off x="8366789" y="6093296"/>
            <a:ext cx="731938" cy="70844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97574" y="3774277"/>
            <a:ext cx="1390650" cy="725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Image 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290583" y="3275591"/>
            <a:ext cx="1409937" cy="469979"/>
          </a:xfrm>
          <a:prstGeom prst="rect">
            <a:avLst/>
          </a:prstGeom>
        </p:spPr>
      </p:pic>
    </p:spTree>
    <p:extLst>
      <p:ext uri="{BB962C8B-B14F-4D97-AF65-F5344CB8AC3E}">
        <p14:creationId xmlns:p14="http://schemas.microsoft.com/office/powerpoint/2010/main" val="413989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 Il fait quoi le programme de fusion ? </a:t>
            </a:r>
          </a:p>
        </p:txBody>
      </p:sp>
      <p:sp>
        <p:nvSpPr>
          <p:cNvPr id="3" name="Espace réservé du contenu 2">
            <a:extLst>
              <a:ext uri="{FF2B5EF4-FFF2-40B4-BE49-F238E27FC236}">
                <a16:creationId xmlns:a16="http://schemas.microsoft.com/office/drawing/2014/main" id="{CEFAB02C-90A0-5B76-4CD3-F30E5D45083C}"/>
              </a:ext>
            </a:extLst>
          </p:cNvPr>
          <p:cNvSpPr>
            <a:spLocks noGrp="1"/>
          </p:cNvSpPr>
          <p:nvPr>
            <p:ph idx="1"/>
          </p:nvPr>
        </p:nvSpPr>
        <p:spPr>
          <a:xfrm>
            <a:off x="995373" y="2341848"/>
            <a:ext cx="7292520" cy="4040664"/>
          </a:xfrm>
        </p:spPr>
        <p:txBody>
          <a:bodyPr anchor="ctr">
            <a:normAutofit/>
          </a:bodyPr>
          <a:lstStyle/>
          <a:p>
            <a:r>
              <a:rPr lang="fr-FR" sz="2000" dirty="0"/>
              <a:t>Le programme ajoute dans la notice préférée les identifiants présents dans la notice à fusionner (sans vérifier s'ils s'y trouvent déjà) :</a:t>
            </a:r>
          </a:p>
          <a:p>
            <a:endParaRPr lang="fr-FR" sz="2000" dirty="0"/>
          </a:p>
          <a:p>
            <a:pPr>
              <a:buFont typeface="Arial" panose="020B0604020202020204" pitchFamily="34" charset="0"/>
              <a:buChar char="•"/>
            </a:pPr>
            <a:r>
              <a:rPr lang="fr-FR" sz="2000" dirty="0"/>
              <a:t>zone 001 (PPN de la notice doublon) en 839</a:t>
            </a:r>
          </a:p>
          <a:p>
            <a:pPr>
              <a:buFont typeface="Arial" panose="020B0604020202020204" pitchFamily="34" charset="0"/>
              <a:buChar char="•"/>
            </a:pPr>
            <a:r>
              <a:rPr lang="fr-FR" sz="2000" dirty="0"/>
              <a:t>zones 010 en 010</a:t>
            </a:r>
          </a:p>
          <a:p>
            <a:r>
              <a:rPr lang="fr-FR" sz="2000" dirty="0"/>
              <a:t>zones 033 </a:t>
            </a:r>
            <a:r>
              <a:rPr lang="fr-FR" sz="2000" dirty="0">
                <a:latin typeface="Calibri" panose="020F0502020204030204" pitchFamily="34" charset="0"/>
                <a:cs typeface="Calibri" panose="020F0502020204030204" pitchFamily="34" charset="0"/>
              </a:rPr>
              <a:t>en</a:t>
            </a:r>
            <a:r>
              <a:rPr lang="fr-FR" sz="2000" dirty="0"/>
              <a:t> 033</a:t>
            </a:r>
          </a:p>
          <a:p>
            <a:pPr>
              <a:buFont typeface="Arial" panose="020B0604020202020204" pitchFamily="34" charset="0"/>
              <a:buChar char="•"/>
            </a:pPr>
            <a:r>
              <a:rPr lang="fr-FR" sz="2000" dirty="0"/>
              <a:t>zones 035 en 035</a:t>
            </a:r>
          </a:p>
          <a:p>
            <a:pPr>
              <a:lnSpc>
                <a:spcPct val="107000"/>
              </a:lnSpc>
              <a:spcAft>
                <a:spcPts val="800"/>
              </a:spcAft>
            </a:pPr>
            <a:endParaRPr lang="fr-FR" sz="20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sz="2000" u="sng" dirty="0"/>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10</a:t>
            </a:fld>
            <a:endParaRPr lang="fr-FR" sz="900"/>
          </a:p>
        </p:txBody>
      </p:sp>
      <p:pic>
        <p:nvPicPr>
          <p:cNvPr id="7" name="Image 6">
            <a:extLst>
              <a:ext uri="{FF2B5EF4-FFF2-40B4-BE49-F238E27FC236}">
                <a16:creationId xmlns:a16="http://schemas.microsoft.com/office/drawing/2014/main" id="{48FD611D-D34D-008C-1A47-3797E5C70F88}"/>
              </a:ext>
            </a:extLst>
          </p:cNvPr>
          <p:cNvPicPr>
            <a:picLocks noChangeAspect="1"/>
          </p:cNvPicPr>
          <p:nvPr/>
        </p:nvPicPr>
        <p:blipFill>
          <a:blip r:embed="rId3"/>
          <a:stretch>
            <a:fillRect/>
          </a:stretch>
        </p:blipFill>
        <p:spPr>
          <a:xfrm>
            <a:off x="513240" y="5335169"/>
            <a:ext cx="902286" cy="1444877"/>
          </a:xfrm>
          <a:prstGeom prst="rect">
            <a:avLst/>
          </a:prstGeom>
        </p:spPr>
      </p:pic>
      <p:pic>
        <p:nvPicPr>
          <p:cNvPr id="8" name="Image 7">
            <a:extLst>
              <a:ext uri="{FF2B5EF4-FFF2-40B4-BE49-F238E27FC236}">
                <a16:creationId xmlns:a16="http://schemas.microsoft.com/office/drawing/2014/main" id="{6F6A4230-AEBF-F3DE-49D0-0A778FF640B8}"/>
              </a:ext>
            </a:extLst>
          </p:cNvPr>
          <p:cNvPicPr>
            <a:picLocks noChangeAspect="1"/>
          </p:cNvPicPr>
          <p:nvPr/>
        </p:nvPicPr>
        <p:blipFill>
          <a:blip r:embed="rId4"/>
          <a:stretch>
            <a:fillRect/>
          </a:stretch>
        </p:blipFill>
        <p:spPr>
          <a:xfrm>
            <a:off x="7252437" y="3429000"/>
            <a:ext cx="896190" cy="1414395"/>
          </a:xfrm>
          <a:prstGeom prst="rect">
            <a:avLst/>
          </a:prstGeom>
        </p:spPr>
      </p:pic>
    </p:spTree>
    <p:extLst>
      <p:ext uri="{BB962C8B-B14F-4D97-AF65-F5344CB8AC3E}">
        <p14:creationId xmlns:p14="http://schemas.microsoft.com/office/powerpoint/2010/main" val="4141688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C’est tout ?  </a:t>
            </a:r>
          </a:p>
        </p:txBody>
      </p:sp>
      <p:sp>
        <p:nvSpPr>
          <p:cNvPr id="3" name="Espace réservé du contenu 2">
            <a:extLst>
              <a:ext uri="{FF2B5EF4-FFF2-40B4-BE49-F238E27FC236}">
                <a16:creationId xmlns:a16="http://schemas.microsoft.com/office/drawing/2014/main" id="{CEFAB02C-90A0-5B76-4CD3-F30E5D45083C}"/>
              </a:ext>
            </a:extLst>
          </p:cNvPr>
          <p:cNvSpPr>
            <a:spLocks noGrp="1"/>
          </p:cNvSpPr>
          <p:nvPr>
            <p:ph idx="1"/>
          </p:nvPr>
        </p:nvSpPr>
        <p:spPr>
          <a:xfrm>
            <a:off x="1015704" y="2341848"/>
            <a:ext cx="7292520" cy="4040664"/>
          </a:xfrm>
        </p:spPr>
        <p:txBody>
          <a:bodyPr anchor="ctr">
            <a:normAutofit/>
          </a:bodyPr>
          <a:lstStyle/>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Concernant les liens entre notices bibliographiques et notices d’autorité, le programme remplace le PPN doublon par le PPN de l'autorité préférée dans tous les points d'accès de toutes les notices bibliographiques et/ou autorités liées à l'autorité doublon. La notice fusionnée est ainsi déliée. </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programme supprime la notice doublon (ajout d'une zone 007) et ajoute dans la notice préférée une zone 839 avec le PPN de la notice fusionnée. </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La notice fusionnée est désindexée mais reste accessible par une recherche à partir de son PPN, via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WinIBW</a:t>
            </a:r>
            <a:r>
              <a:rPr lang="fr-FR" sz="1800" dirty="0">
                <a:effectLst/>
                <a:latin typeface="Calibri" panose="020F0502020204030204" pitchFamily="34" charset="0"/>
                <a:ea typeface="Calibri" panose="020F0502020204030204" pitchFamily="34" charset="0"/>
                <a:cs typeface="Times New Roman" panose="02020603050405020304" pitchFamily="18" charset="0"/>
              </a:rPr>
              <a:t> : commande CHE PPN.</a:t>
            </a:r>
            <a:endParaRPr lang="fr-FR" sz="2000" u="sng" dirty="0"/>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11</a:t>
            </a:fld>
            <a:endParaRPr lang="fr-FR" sz="900"/>
          </a:p>
        </p:txBody>
      </p:sp>
      <p:pic>
        <p:nvPicPr>
          <p:cNvPr id="7" name="Image 6">
            <a:extLst>
              <a:ext uri="{FF2B5EF4-FFF2-40B4-BE49-F238E27FC236}">
                <a16:creationId xmlns:a16="http://schemas.microsoft.com/office/drawing/2014/main" id="{39563775-36FF-D2F8-2BA2-DD0F7ADBE914}"/>
              </a:ext>
            </a:extLst>
          </p:cNvPr>
          <p:cNvPicPr>
            <a:picLocks noChangeAspect="1"/>
          </p:cNvPicPr>
          <p:nvPr/>
        </p:nvPicPr>
        <p:blipFill>
          <a:blip r:embed="rId3"/>
          <a:stretch>
            <a:fillRect/>
          </a:stretch>
        </p:blipFill>
        <p:spPr>
          <a:xfrm>
            <a:off x="948669" y="739690"/>
            <a:ext cx="756924" cy="1212102"/>
          </a:xfrm>
          <a:prstGeom prst="rect">
            <a:avLst/>
          </a:prstGeom>
        </p:spPr>
      </p:pic>
      <p:pic>
        <p:nvPicPr>
          <p:cNvPr id="8" name="Image 7">
            <a:extLst>
              <a:ext uri="{FF2B5EF4-FFF2-40B4-BE49-F238E27FC236}">
                <a16:creationId xmlns:a16="http://schemas.microsoft.com/office/drawing/2014/main" id="{05C06CA8-F385-28D3-3DD1-6AD446E5B2E5}"/>
              </a:ext>
            </a:extLst>
          </p:cNvPr>
          <p:cNvPicPr>
            <a:picLocks noChangeAspect="1"/>
          </p:cNvPicPr>
          <p:nvPr/>
        </p:nvPicPr>
        <p:blipFill>
          <a:blip r:embed="rId4"/>
          <a:stretch>
            <a:fillRect/>
          </a:stretch>
        </p:blipFill>
        <p:spPr>
          <a:xfrm>
            <a:off x="7093505" y="782506"/>
            <a:ext cx="834371" cy="1316830"/>
          </a:xfrm>
          <a:prstGeom prst="rect">
            <a:avLst/>
          </a:prstGeom>
        </p:spPr>
      </p:pic>
    </p:spTree>
    <p:extLst>
      <p:ext uri="{BB962C8B-B14F-4D97-AF65-F5344CB8AC3E}">
        <p14:creationId xmlns:p14="http://schemas.microsoft.com/office/powerpoint/2010/main" val="3046530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26">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6623" y="900814"/>
            <a:ext cx="569713"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8327" y="633165"/>
            <a:ext cx="36199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Shape 32">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965" y="636723"/>
            <a:ext cx="3000047"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re 1">
            <a:extLst>
              <a:ext uri="{FF2B5EF4-FFF2-40B4-BE49-F238E27FC236}">
                <a16:creationId xmlns:a16="http://schemas.microsoft.com/office/drawing/2014/main" id="{A6EA19EF-0AD2-21FC-B2FA-F14798E13307}"/>
              </a:ext>
            </a:extLst>
          </p:cNvPr>
          <p:cNvSpPr>
            <a:spLocks noGrp="1"/>
          </p:cNvSpPr>
          <p:nvPr>
            <p:ph type="title"/>
          </p:nvPr>
        </p:nvSpPr>
        <p:spPr>
          <a:xfrm>
            <a:off x="701154" y="982272"/>
            <a:ext cx="2541314" cy="4560970"/>
          </a:xfrm>
        </p:spPr>
        <p:txBody>
          <a:bodyPr>
            <a:normAutofit/>
          </a:bodyPr>
          <a:lstStyle/>
          <a:p>
            <a:r>
              <a:rPr lang="fr-FR" sz="3500" dirty="0">
                <a:solidFill>
                  <a:srgbClr val="FFFFFF"/>
                </a:solidFill>
              </a:rPr>
              <a:t>Ce que le programme ne fait pas </a:t>
            </a:r>
          </a:p>
        </p:txBody>
      </p:sp>
      <p:sp>
        <p:nvSpPr>
          <p:cNvPr id="35"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76336" y="1352302"/>
            <a:ext cx="499169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Espace réservé du contenu 2">
            <a:extLst>
              <a:ext uri="{FF2B5EF4-FFF2-40B4-BE49-F238E27FC236}">
                <a16:creationId xmlns:a16="http://schemas.microsoft.com/office/drawing/2014/main" id="{385B98E9-AAF6-30BC-63AB-F9A4D5859896}"/>
              </a:ext>
            </a:extLst>
          </p:cNvPr>
          <p:cNvSpPr>
            <a:spLocks noGrp="1"/>
          </p:cNvSpPr>
          <p:nvPr>
            <p:ph idx="1"/>
          </p:nvPr>
        </p:nvSpPr>
        <p:spPr>
          <a:xfrm>
            <a:off x="3916396" y="1719618"/>
            <a:ext cx="4461623" cy="4334629"/>
          </a:xfrm>
        </p:spPr>
        <p:txBody>
          <a:bodyPr anchor="ctr">
            <a:normAutofit/>
          </a:bodyPr>
          <a:lstStyle/>
          <a:p>
            <a:pPr marL="0" indent="0">
              <a:buNone/>
            </a:pPr>
            <a:r>
              <a:rPr lang="fr-FR" dirty="0">
                <a:solidFill>
                  <a:srgbClr val="FEFFFF"/>
                </a:solidFill>
              </a:rPr>
              <a:t>Enrichir la notice    préférée, c’est au correspondant autorités de le faire</a:t>
            </a:r>
          </a:p>
          <a:p>
            <a:pPr marL="0" indent="0">
              <a:buNone/>
            </a:pPr>
            <a:endParaRPr lang="fr-FR" sz="2100" dirty="0">
              <a:solidFill>
                <a:srgbClr val="FEFFFF"/>
              </a:solidFill>
            </a:endParaRPr>
          </a:p>
        </p:txBody>
      </p:sp>
      <p:sp>
        <p:nvSpPr>
          <p:cNvPr id="4" name="Espace réservé du numéro de diapositive 3">
            <a:extLst>
              <a:ext uri="{FF2B5EF4-FFF2-40B4-BE49-F238E27FC236}">
                <a16:creationId xmlns:a16="http://schemas.microsoft.com/office/drawing/2014/main" id="{6AE264EB-878F-84A9-A38D-72EF4658BA8C}"/>
              </a:ext>
            </a:extLst>
          </p:cNvPr>
          <p:cNvSpPr>
            <a:spLocks noGrp="1"/>
          </p:cNvSpPr>
          <p:nvPr>
            <p:ph type="sldNum" sz="quarter" idx="12"/>
          </p:nvPr>
        </p:nvSpPr>
        <p:spPr>
          <a:xfrm>
            <a:off x="8030718" y="6175188"/>
            <a:ext cx="514350" cy="320040"/>
          </a:xfrm>
        </p:spPr>
        <p:txBody>
          <a:bodyPr>
            <a:normAutofit/>
          </a:bodyPr>
          <a:lstStyle/>
          <a:p>
            <a:pPr>
              <a:spcAft>
                <a:spcPts val="600"/>
              </a:spcAft>
            </a:pPr>
            <a:endParaRPr lang="fr-FR" sz="900" dirty="0">
              <a:solidFill>
                <a:srgbClr val="FFFFFF"/>
              </a:solidFill>
            </a:endParaRPr>
          </a:p>
        </p:txBody>
      </p:sp>
    </p:spTree>
    <p:extLst>
      <p:ext uri="{BB962C8B-B14F-4D97-AF65-F5344CB8AC3E}">
        <p14:creationId xmlns:p14="http://schemas.microsoft.com/office/powerpoint/2010/main" val="2614838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00762" y="563918"/>
            <a:ext cx="3089954" cy="5978614"/>
            <a:chOff x="7513372" y="803186"/>
            <a:chExt cx="4163968" cy="5978614"/>
          </a:xfrm>
        </p:grpSpPr>
        <p:sp>
          <p:nvSpPr>
            <p:cNvPr id="12"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re 1">
            <a:extLst>
              <a:ext uri="{FF2B5EF4-FFF2-40B4-BE49-F238E27FC236}">
                <a16:creationId xmlns:a16="http://schemas.microsoft.com/office/drawing/2014/main" id="{7DC086A3-85B4-7948-5172-4F1CF55D41EF}"/>
              </a:ext>
            </a:extLst>
          </p:cNvPr>
          <p:cNvSpPr>
            <a:spLocks noGrp="1"/>
          </p:cNvSpPr>
          <p:nvPr>
            <p:ph type="title"/>
          </p:nvPr>
        </p:nvSpPr>
        <p:spPr>
          <a:xfrm>
            <a:off x="911123" y="851399"/>
            <a:ext cx="2579594" cy="4651101"/>
          </a:xfrm>
        </p:spPr>
        <p:txBody>
          <a:bodyPr>
            <a:normAutofit/>
          </a:bodyPr>
          <a:lstStyle/>
          <a:p>
            <a:r>
              <a:rPr lang="fr-FR" sz="3200" dirty="0">
                <a:solidFill>
                  <a:srgbClr val="FFFFFF"/>
                </a:solidFill>
              </a:rPr>
              <a:t>3- Traitement </a:t>
            </a:r>
          </a:p>
        </p:txBody>
      </p:sp>
      <p:sp>
        <p:nvSpPr>
          <p:cNvPr id="3" name="Espace réservé du contenu 2">
            <a:extLst>
              <a:ext uri="{FF2B5EF4-FFF2-40B4-BE49-F238E27FC236}">
                <a16:creationId xmlns:a16="http://schemas.microsoft.com/office/drawing/2014/main" id="{4A99B2D0-3DEC-70CD-757F-5491D39C5197}"/>
              </a:ext>
            </a:extLst>
          </p:cNvPr>
          <p:cNvSpPr>
            <a:spLocks noGrp="1"/>
          </p:cNvSpPr>
          <p:nvPr>
            <p:ph idx="1"/>
          </p:nvPr>
        </p:nvSpPr>
        <p:spPr>
          <a:xfrm>
            <a:off x="3734031" y="885651"/>
            <a:ext cx="4893915" cy="4616849"/>
          </a:xfrm>
        </p:spPr>
        <p:txBody>
          <a:bodyPr anchor="ctr">
            <a:normAutofit/>
          </a:bodyPr>
          <a:lstStyle/>
          <a:p>
            <a:pPr marL="0" indent="0">
              <a:buNone/>
            </a:pPr>
            <a:r>
              <a:rPr lang="fr-FR" sz="3600" dirty="0"/>
              <a:t>Avec </a:t>
            </a:r>
            <a:r>
              <a:rPr lang="fr-FR" sz="3600" dirty="0" err="1"/>
              <a:t>WinIBW</a:t>
            </a:r>
            <a:endParaRPr lang="fr-FR" sz="3600" dirty="0"/>
          </a:p>
          <a:p>
            <a:pPr marL="0" indent="0">
              <a:buNone/>
            </a:pPr>
            <a:endParaRPr lang="fr-FR" sz="3600" dirty="0"/>
          </a:p>
          <a:p>
            <a:pPr marL="0" indent="0">
              <a:buNone/>
            </a:pPr>
            <a:r>
              <a:rPr lang="fr-FR" sz="3600" dirty="0"/>
              <a:t>Avec </a:t>
            </a:r>
            <a:r>
              <a:rPr lang="fr-FR" sz="3600" dirty="0" err="1"/>
              <a:t>IdRef</a:t>
            </a:r>
            <a:endParaRPr lang="fr-FR" sz="3600" dirty="0"/>
          </a:p>
        </p:txBody>
      </p:sp>
      <p:sp>
        <p:nvSpPr>
          <p:cNvPr id="4" name="Espace réservé du numéro de diapositive 3">
            <a:extLst>
              <a:ext uri="{FF2B5EF4-FFF2-40B4-BE49-F238E27FC236}">
                <a16:creationId xmlns:a16="http://schemas.microsoft.com/office/drawing/2014/main" id="{A94E31B0-E81E-FA2E-266D-707C1BB23E11}"/>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13</a:t>
            </a:fld>
            <a:endParaRPr lang="fr-FR" sz="900"/>
          </a:p>
        </p:txBody>
      </p:sp>
      <p:pic>
        <p:nvPicPr>
          <p:cNvPr id="7" name="Image 6">
            <a:extLst>
              <a:ext uri="{FF2B5EF4-FFF2-40B4-BE49-F238E27FC236}">
                <a16:creationId xmlns:a16="http://schemas.microsoft.com/office/drawing/2014/main" id="{36475222-6977-2076-270B-A9ADB382A5DA}"/>
              </a:ext>
            </a:extLst>
          </p:cNvPr>
          <p:cNvPicPr>
            <a:picLocks noChangeAspect="1"/>
          </p:cNvPicPr>
          <p:nvPr/>
        </p:nvPicPr>
        <p:blipFill>
          <a:blip r:embed="rId3"/>
          <a:stretch>
            <a:fillRect/>
          </a:stretch>
        </p:blipFill>
        <p:spPr>
          <a:xfrm>
            <a:off x="6463589" y="4589099"/>
            <a:ext cx="896190" cy="1414395"/>
          </a:xfrm>
          <a:prstGeom prst="rect">
            <a:avLst/>
          </a:prstGeom>
        </p:spPr>
      </p:pic>
      <p:pic>
        <p:nvPicPr>
          <p:cNvPr id="8" name="Image 7">
            <a:extLst>
              <a:ext uri="{FF2B5EF4-FFF2-40B4-BE49-F238E27FC236}">
                <a16:creationId xmlns:a16="http://schemas.microsoft.com/office/drawing/2014/main" id="{5C655893-7BA3-2E48-3BBA-E78B4BFFBEF5}"/>
              </a:ext>
            </a:extLst>
          </p:cNvPr>
          <p:cNvPicPr>
            <a:picLocks noChangeAspect="1"/>
          </p:cNvPicPr>
          <p:nvPr/>
        </p:nvPicPr>
        <p:blipFill>
          <a:blip r:embed="rId4"/>
          <a:stretch>
            <a:fillRect/>
          </a:stretch>
        </p:blipFill>
        <p:spPr>
          <a:xfrm>
            <a:off x="7258196" y="908936"/>
            <a:ext cx="902286" cy="1444877"/>
          </a:xfrm>
          <a:prstGeom prst="rect">
            <a:avLst/>
          </a:prstGeom>
        </p:spPr>
      </p:pic>
    </p:spTree>
    <p:extLst>
      <p:ext uri="{BB962C8B-B14F-4D97-AF65-F5344CB8AC3E}">
        <p14:creationId xmlns:p14="http://schemas.microsoft.com/office/powerpoint/2010/main" val="284935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Traitement avec </a:t>
            </a:r>
            <a:r>
              <a:rPr lang="fr-FR" sz="3500" dirty="0" err="1">
                <a:solidFill>
                  <a:srgbClr val="FFFFFF"/>
                </a:solidFill>
              </a:rPr>
              <a:t>WinIBW</a:t>
            </a:r>
            <a:r>
              <a:rPr lang="fr-FR" sz="3500" dirty="0">
                <a:solidFill>
                  <a:srgbClr val="FFFFFF"/>
                </a:solidFill>
              </a:rPr>
              <a:t>  </a:t>
            </a:r>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14</a:t>
            </a:fld>
            <a:endParaRPr lang="fr-FR" sz="900"/>
          </a:p>
        </p:txBody>
      </p:sp>
      <p:pic>
        <p:nvPicPr>
          <p:cNvPr id="12" name="Espace réservé du contenu 11">
            <a:extLst>
              <a:ext uri="{FF2B5EF4-FFF2-40B4-BE49-F238E27FC236}">
                <a16:creationId xmlns:a16="http://schemas.microsoft.com/office/drawing/2014/main" id="{ACF15899-62FC-F37C-778A-9DF0E886131A}"/>
              </a:ext>
            </a:extLst>
          </p:cNvPr>
          <p:cNvPicPr>
            <a:picLocks noGrp="1" noChangeAspect="1"/>
          </p:cNvPicPr>
          <p:nvPr>
            <p:ph idx="1"/>
          </p:nvPr>
        </p:nvPicPr>
        <p:blipFill>
          <a:blip r:embed="rId3"/>
          <a:stretch>
            <a:fillRect/>
          </a:stretch>
        </p:blipFill>
        <p:spPr>
          <a:xfrm>
            <a:off x="424875" y="3164775"/>
            <a:ext cx="8229600" cy="2309835"/>
          </a:xfrm>
        </p:spPr>
      </p:pic>
      <p:pic>
        <p:nvPicPr>
          <p:cNvPr id="3" name="Image 2">
            <a:extLst>
              <a:ext uri="{FF2B5EF4-FFF2-40B4-BE49-F238E27FC236}">
                <a16:creationId xmlns:a16="http://schemas.microsoft.com/office/drawing/2014/main" id="{CDE2925F-D0A7-7D3D-5241-FBA075F8BA12}"/>
              </a:ext>
            </a:extLst>
          </p:cNvPr>
          <p:cNvPicPr>
            <a:picLocks noChangeAspect="1"/>
          </p:cNvPicPr>
          <p:nvPr/>
        </p:nvPicPr>
        <p:blipFill>
          <a:blip r:embed="rId4"/>
          <a:stretch>
            <a:fillRect/>
          </a:stretch>
        </p:blipFill>
        <p:spPr>
          <a:xfrm>
            <a:off x="1092742" y="687052"/>
            <a:ext cx="902286" cy="1438781"/>
          </a:xfrm>
          <a:prstGeom prst="rect">
            <a:avLst/>
          </a:prstGeom>
        </p:spPr>
      </p:pic>
    </p:spTree>
    <p:extLst>
      <p:ext uri="{BB962C8B-B14F-4D97-AF65-F5344CB8AC3E}">
        <p14:creationId xmlns:p14="http://schemas.microsoft.com/office/powerpoint/2010/main" val="695802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Traitement avec </a:t>
            </a:r>
            <a:r>
              <a:rPr lang="fr-FR" sz="3500" dirty="0" err="1">
                <a:solidFill>
                  <a:srgbClr val="FFFFFF"/>
                </a:solidFill>
              </a:rPr>
              <a:t>WinIBW</a:t>
            </a:r>
            <a:r>
              <a:rPr lang="fr-FR" sz="3500" dirty="0">
                <a:solidFill>
                  <a:srgbClr val="FFFFFF"/>
                </a:solidFill>
              </a:rPr>
              <a:t>  </a:t>
            </a:r>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15</a:t>
            </a:fld>
            <a:endParaRPr lang="fr-FR" sz="900"/>
          </a:p>
        </p:txBody>
      </p:sp>
      <p:pic>
        <p:nvPicPr>
          <p:cNvPr id="8" name="Espace réservé du contenu 7">
            <a:extLst>
              <a:ext uri="{FF2B5EF4-FFF2-40B4-BE49-F238E27FC236}">
                <a16:creationId xmlns:a16="http://schemas.microsoft.com/office/drawing/2014/main" id="{3F9A96FC-9E49-9EE8-FD16-9507C5BCEA43}"/>
              </a:ext>
            </a:extLst>
          </p:cNvPr>
          <p:cNvPicPr>
            <a:picLocks noGrp="1" noChangeAspect="1"/>
          </p:cNvPicPr>
          <p:nvPr>
            <p:ph idx="1"/>
          </p:nvPr>
        </p:nvPicPr>
        <p:blipFill>
          <a:blip r:embed="rId3"/>
          <a:stretch>
            <a:fillRect/>
          </a:stretch>
        </p:blipFill>
        <p:spPr>
          <a:xfrm>
            <a:off x="457200" y="3082714"/>
            <a:ext cx="8126908" cy="1541457"/>
          </a:xfrm>
        </p:spPr>
      </p:pic>
      <p:pic>
        <p:nvPicPr>
          <p:cNvPr id="3" name="Image 2">
            <a:extLst>
              <a:ext uri="{FF2B5EF4-FFF2-40B4-BE49-F238E27FC236}">
                <a16:creationId xmlns:a16="http://schemas.microsoft.com/office/drawing/2014/main" id="{6D1D6BD2-C1F5-D803-CFCD-A9512B14E9B9}"/>
              </a:ext>
            </a:extLst>
          </p:cNvPr>
          <p:cNvPicPr>
            <a:picLocks noChangeAspect="1"/>
          </p:cNvPicPr>
          <p:nvPr/>
        </p:nvPicPr>
        <p:blipFill>
          <a:blip r:embed="rId4"/>
          <a:stretch>
            <a:fillRect/>
          </a:stretch>
        </p:blipFill>
        <p:spPr>
          <a:xfrm>
            <a:off x="1015250" y="733521"/>
            <a:ext cx="902286" cy="1438781"/>
          </a:xfrm>
          <a:prstGeom prst="rect">
            <a:avLst/>
          </a:prstGeom>
        </p:spPr>
      </p:pic>
    </p:spTree>
    <p:extLst>
      <p:ext uri="{BB962C8B-B14F-4D97-AF65-F5344CB8AC3E}">
        <p14:creationId xmlns:p14="http://schemas.microsoft.com/office/powerpoint/2010/main" val="3718918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Traitement avec </a:t>
            </a:r>
            <a:r>
              <a:rPr lang="fr-FR" sz="3500" dirty="0" err="1">
                <a:solidFill>
                  <a:srgbClr val="FFFFFF"/>
                </a:solidFill>
              </a:rPr>
              <a:t>WinIBW</a:t>
            </a:r>
            <a:r>
              <a:rPr lang="fr-FR" sz="3500" dirty="0">
                <a:solidFill>
                  <a:srgbClr val="FFFFFF"/>
                </a:solidFill>
              </a:rPr>
              <a:t> </a:t>
            </a:r>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16</a:t>
            </a:fld>
            <a:endParaRPr lang="fr-FR" sz="900"/>
          </a:p>
        </p:txBody>
      </p:sp>
      <p:pic>
        <p:nvPicPr>
          <p:cNvPr id="10" name="Espace réservé du contenu 9">
            <a:extLst>
              <a:ext uri="{FF2B5EF4-FFF2-40B4-BE49-F238E27FC236}">
                <a16:creationId xmlns:a16="http://schemas.microsoft.com/office/drawing/2014/main" id="{6DB8123A-2C2B-464F-7964-5B9D4C8A23E9}"/>
              </a:ext>
            </a:extLst>
          </p:cNvPr>
          <p:cNvPicPr>
            <a:picLocks noGrp="1" noChangeAspect="1"/>
          </p:cNvPicPr>
          <p:nvPr>
            <p:ph idx="1"/>
          </p:nvPr>
        </p:nvPicPr>
        <p:blipFill>
          <a:blip r:embed="rId3"/>
          <a:stretch>
            <a:fillRect/>
          </a:stretch>
        </p:blipFill>
        <p:spPr>
          <a:xfrm>
            <a:off x="832373" y="2184425"/>
            <a:ext cx="3940796" cy="3651225"/>
          </a:xfrm>
        </p:spPr>
      </p:pic>
      <p:pic>
        <p:nvPicPr>
          <p:cNvPr id="14" name="Image 13">
            <a:extLst>
              <a:ext uri="{FF2B5EF4-FFF2-40B4-BE49-F238E27FC236}">
                <a16:creationId xmlns:a16="http://schemas.microsoft.com/office/drawing/2014/main" id="{9C05A86F-6BFD-1895-DB45-E7C2BCEFD5B1}"/>
              </a:ext>
            </a:extLst>
          </p:cNvPr>
          <p:cNvPicPr>
            <a:picLocks noChangeAspect="1"/>
          </p:cNvPicPr>
          <p:nvPr/>
        </p:nvPicPr>
        <p:blipFill>
          <a:blip r:embed="rId4"/>
          <a:stretch>
            <a:fillRect/>
          </a:stretch>
        </p:blipFill>
        <p:spPr>
          <a:xfrm>
            <a:off x="4870889" y="2198687"/>
            <a:ext cx="3667125" cy="4562475"/>
          </a:xfrm>
          <a:prstGeom prst="rect">
            <a:avLst/>
          </a:prstGeom>
        </p:spPr>
      </p:pic>
      <p:pic>
        <p:nvPicPr>
          <p:cNvPr id="3" name="Image 2">
            <a:extLst>
              <a:ext uri="{FF2B5EF4-FFF2-40B4-BE49-F238E27FC236}">
                <a16:creationId xmlns:a16="http://schemas.microsoft.com/office/drawing/2014/main" id="{0050DE33-CCAC-2D36-D31F-92288DB42F96}"/>
              </a:ext>
            </a:extLst>
          </p:cNvPr>
          <p:cNvPicPr>
            <a:picLocks noChangeAspect="1"/>
          </p:cNvPicPr>
          <p:nvPr/>
        </p:nvPicPr>
        <p:blipFill>
          <a:blip r:embed="rId5"/>
          <a:stretch>
            <a:fillRect/>
          </a:stretch>
        </p:blipFill>
        <p:spPr>
          <a:xfrm>
            <a:off x="1015250" y="687052"/>
            <a:ext cx="902286" cy="1438781"/>
          </a:xfrm>
          <a:prstGeom prst="rect">
            <a:avLst/>
          </a:prstGeom>
        </p:spPr>
      </p:pic>
    </p:spTree>
    <p:extLst>
      <p:ext uri="{BB962C8B-B14F-4D97-AF65-F5344CB8AC3E}">
        <p14:creationId xmlns:p14="http://schemas.microsoft.com/office/powerpoint/2010/main" val="298275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Traitement avec </a:t>
            </a:r>
            <a:r>
              <a:rPr lang="fr-FR" sz="3500" dirty="0" err="1">
                <a:solidFill>
                  <a:srgbClr val="FFFFFF"/>
                </a:solidFill>
              </a:rPr>
              <a:t>WinIBW</a:t>
            </a:r>
            <a:r>
              <a:rPr lang="fr-FR" sz="3500" dirty="0">
                <a:solidFill>
                  <a:srgbClr val="FFFFFF"/>
                </a:solidFill>
              </a:rPr>
              <a:t>  </a:t>
            </a:r>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17</a:t>
            </a:fld>
            <a:endParaRPr lang="fr-FR" sz="900"/>
          </a:p>
        </p:txBody>
      </p:sp>
      <p:sp>
        <p:nvSpPr>
          <p:cNvPr id="6" name="Espace réservé du contenu 5">
            <a:extLst>
              <a:ext uri="{FF2B5EF4-FFF2-40B4-BE49-F238E27FC236}">
                <a16:creationId xmlns:a16="http://schemas.microsoft.com/office/drawing/2014/main" id="{0F677023-8E86-F41D-2897-F98C144AC921}"/>
              </a:ext>
            </a:extLst>
          </p:cNvPr>
          <p:cNvSpPr>
            <a:spLocks noGrp="1"/>
          </p:cNvSpPr>
          <p:nvPr>
            <p:ph idx="1"/>
          </p:nvPr>
        </p:nvSpPr>
        <p:spPr>
          <a:xfrm>
            <a:off x="457200" y="2234452"/>
            <a:ext cx="7960125" cy="3864817"/>
          </a:xfrm>
        </p:spPr>
        <p:txBody>
          <a:bodyPr>
            <a:normAutofit fontScale="85000" lnSpcReduction="20000"/>
          </a:bodyPr>
          <a:lstStyle/>
          <a:p>
            <a:r>
              <a:rPr lang="fr-FR" dirty="0"/>
              <a:t>Zone 008 : le statut doit être Tp5</a:t>
            </a:r>
          </a:p>
          <a:p>
            <a:r>
              <a:rPr lang="fr-FR" dirty="0"/>
              <a:t>Zone 101 : langue de l'entité </a:t>
            </a:r>
          </a:p>
          <a:p>
            <a:r>
              <a:rPr lang="fr-FR" dirty="0"/>
              <a:t>Zone 102 : pays associé à l'entité </a:t>
            </a:r>
          </a:p>
          <a:p>
            <a:r>
              <a:rPr lang="fr-FR" dirty="0"/>
              <a:t>Zone 103 : dates de l'entité </a:t>
            </a:r>
          </a:p>
          <a:p>
            <a:r>
              <a:rPr lang="fr-FR" dirty="0"/>
              <a:t>Zone 120 : données codées pour les noms de personnes (le genre)</a:t>
            </a:r>
          </a:p>
          <a:p>
            <a:r>
              <a:rPr lang="fr-FR" dirty="0"/>
              <a:t>Zone 340 : note sur la biographie et l'activité</a:t>
            </a:r>
          </a:p>
          <a:p>
            <a:r>
              <a:rPr lang="fr-FR" dirty="0"/>
              <a:t>Zone 400 ou 410 : variante de nom du point d'accès</a:t>
            </a:r>
          </a:p>
          <a:p>
            <a:r>
              <a:rPr lang="fr-FR" dirty="0"/>
              <a:t>Zone 810 : source d'information consultée avec profit</a:t>
            </a:r>
          </a:p>
        </p:txBody>
      </p:sp>
      <p:pic>
        <p:nvPicPr>
          <p:cNvPr id="3" name="Image 2">
            <a:extLst>
              <a:ext uri="{FF2B5EF4-FFF2-40B4-BE49-F238E27FC236}">
                <a16:creationId xmlns:a16="http://schemas.microsoft.com/office/drawing/2014/main" id="{21E4F7F7-6B6D-7557-BE18-722CA3B0D602}"/>
              </a:ext>
            </a:extLst>
          </p:cNvPr>
          <p:cNvPicPr>
            <a:picLocks noChangeAspect="1"/>
          </p:cNvPicPr>
          <p:nvPr/>
        </p:nvPicPr>
        <p:blipFill>
          <a:blip r:embed="rId3"/>
          <a:stretch>
            <a:fillRect/>
          </a:stretch>
        </p:blipFill>
        <p:spPr>
          <a:xfrm>
            <a:off x="948669" y="687052"/>
            <a:ext cx="887027" cy="1414449"/>
          </a:xfrm>
          <a:prstGeom prst="rect">
            <a:avLst/>
          </a:prstGeom>
        </p:spPr>
      </p:pic>
    </p:spTree>
    <p:extLst>
      <p:ext uri="{BB962C8B-B14F-4D97-AF65-F5344CB8AC3E}">
        <p14:creationId xmlns:p14="http://schemas.microsoft.com/office/powerpoint/2010/main" val="740536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Traitement avec </a:t>
            </a:r>
            <a:r>
              <a:rPr lang="fr-FR" sz="3500" dirty="0" err="1">
                <a:solidFill>
                  <a:srgbClr val="FFFFFF"/>
                </a:solidFill>
              </a:rPr>
              <a:t>WinIBW</a:t>
            </a:r>
            <a:r>
              <a:rPr lang="fr-FR" sz="3500" dirty="0">
                <a:solidFill>
                  <a:srgbClr val="FFFFFF"/>
                </a:solidFill>
              </a:rPr>
              <a:t>  </a:t>
            </a:r>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18</a:t>
            </a:fld>
            <a:endParaRPr lang="fr-FR" sz="900"/>
          </a:p>
        </p:txBody>
      </p:sp>
      <p:pic>
        <p:nvPicPr>
          <p:cNvPr id="16" name="Espace réservé du contenu 15">
            <a:extLst>
              <a:ext uri="{FF2B5EF4-FFF2-40B4-BE49-F238E27FC236}">
                <a16:creationId xmlns:a16="http://schemas.microsoft.com/office/drawing/2014/main" id="{61ABD4EF-17D8-FBFA-32D3-E04E5C550BA9}"/>
              </a:ext>
            </a:extLst>
          </p:cNvPr>
          <p:cNvPicPr>
            <a:picLocks noGrp="1" noChangeAspect="1"/>
          </p:cNvPicPr>
          <p:nvPr>
            <p:ph idx="1"/>
          </p:nvPr>
        </p:nvPicPr>
        <p:blipFill>
          <a:blip r:embed="rId3"/>
          <a:stretch>
            <a:fillRect/>
          </a:stretch>
        </p:blipFill>
        <p:spPr>
          <a:xfrm>
            <a:off x="434261" y="2777316"/>
            <a:ext cx="8229600" cy="2555053"/>
          </a:xfrm>
        </p:spPr>
      </p:pic>
      <p:pic>
        <p:nvPicPr>
          <p:cNvPr id="3" name="Image 2">
            <a:extLst>
              <a:ext uri="{FF2B5EF4-FFF2-40B4-BE49-F238E27FC236}">
                <a16:creationId xmlns:a16="http://schemas.microsoft.com/office/drawing/2014/main" id="{35E9F0E1-98B4-FC95-8F85-7E21F75AA849}"/>
              </a:ext>
            </a:extLst>
          </p:cNvPr>
          <p:cNvPicPr>
            <a:picLocks noChangeAspect="1"/>
          </p:cNvPicPr>
          <p:nvPr/>
        </p:nvPicPr>
        <p:blipFill>
          <a:blip r:embed="rId4"/>
          <a:stretch>
            <a:fillRect/>
          </a:stretch>
        </p:blipFill>
        <p:spPr>
          <a:xfrm>
            <a:off x="839491" y="687052"/>
            <a:ext cx="896190" cy="1438781"/>
          </a:xfrm>
          <a:prstGeom prst="rect">
            <a:avLst/>
          </a:prstGeom>
        </p:spPr>
      </p:pic>
    </p:spTree>
    <p:extLst>
      <p:ext uri="{BB962C8B-B14F-4D97-AF65-F5344CB8AC3E}">
        <p14:creationId xmlns:p14="http://schemas.microsoft.com/office/powerpoint/2010/main" val="3040601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Traitement avec </a:t>
            </a:r>
            <a:r>
              <a:rPr lang="fr-FR" sz="3500" dirty="0" err="1">
                <a:solidFill>
                  <a:srgbClr val="FFFFFF"/>
                </a:solidFill>
              </a:rPr>
              <a:t>WinIBW</a:t>
            </a:r>
            <a:r>
              <a:rPr lang="fr-FR" sz="3500" dirty="0">
                <a:solidFill>
                  <a:srgbClr val="FFFFFF"/>
                </a:solidFill>
              </a:rPr>
              <a:t>  </a:t>
            </a:r>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19</a:t>
            </a:fld>
            <a:endParaRPr lang="fr-FR" sz="900"/>
          </a:p>
        </p:txBody>
      </p:sp>
      <p:pic>
        <p:nvPicPr>
          <p:cNvPr id="8" name="Espace réservé du contenu 7">
            <a:extLst>
              <a:ext uri="{FF2B5EF4-FFF2-40B4-BE49-F238E27FC236}">
                <a16:creationId xmlns:a16="http://schemas.microsoft.com/office/drawing/2014/main" id="{31554B97-DF75-79DA-8E10-1424BA902A45}"/>
              </a:ext>
            </a:extLst>
          </p:cNvPr>
          <p:cNvPicPr>
            <a:picLocks noGrp="1" noChangeAspect="1"/>
          </p:cNvPicPr>
          <p:nvPr>
            <p:ph idx="1"/>
          </p:nvPr>
        </p:nvPicPr>
        <p:blipFill>
          <a:blip r:embed="rId3"/>
          <a:stretch>
            <a:fillRect/>
          </a:stretch>
        </p:blipFill>
        <p:spPr>
          <a:xfrm>
            <a:off x="2102338" y="2177170"/>
            <a:ext cx="4939324" cy="4525382"/>
          </a:xfrm>
        </p:spPr>
      </p:pic>
      <p:pic>
        <p:nvPicPr>
          <p:cNvPr id="10" name="Image 9">
            <a:extLst>
              <a:ext uri="{FF2B5EF4-FFF2-40B4-BE49-F238E27FC236}">
                <a16:creationId xmlns:a16="http://schemas.microsoft.com/office/drawing/2014/main" id="{B4899397-DD11-A063-E0B2-0DA226664B3C}"/>
              </a:ext>
            </a:extLst>
          </p:cNvPr>
          <p:cNvPicPr>
            <a:picLocks noChangeAspect="1"/>
          </p:cNvPicPr>
          <p:nvPr/>
        </p:nvPicPr>
        <p:blipFill>
          <a:blip r:embed="rId4"/>
          <a:stretch>
            <a:fillRect/>
          </a:stretch>
        </p:blipFill>
        <p:spPr>
          <a:xfrm>
            <a:off x="1015250" y="687052"/>
            <a:ext cx="896190" cy="1438781"/>
          </a:xfrm>
          <a:prstGeom prst="rect">
            <a:avLst/>
          </a:prstGeom>
        </p:spPr>
      </p:pic>
    </p:spTree>
    <p:extLst>
      <p:ext uri="{BB962C8B-B14F-4D97-AF65-F5344CB8AC3E}">
        <p14:creationId xmlns:p14="http://schemas.microsoft.com/office/powerpoint/2010/main" val="2204897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5E14DD-1E93-555B-E77E-41C33F878BB9}"/>
              </a:ext>
            </a:extLst>
          </p:cNvPr>
          <p:cNvSpPr>
            <a:spLocks noGrp="1"/>
          </p:cNvSpPr>
          <p:nvPr>
            <p:ph type="title"/>
          </p:nvPr>
        </p:nvSpPr>
        <p:spPr>
          <a:xfrm>
            <a:off x="457200" y="274638"/>
            <a:ext cx="8229600" cy="2074242"/>
          </a:xfrm>
        </p:spPr>
        <p:txBody>
          <a:bodyPr>
            <a:normAutofit fontScale="90000"/>
          </a:bodyPr>
          <a:lstStyle/>
          <a:p>
            <a:r>
              <a:rPr lang="fr-FR" sz="4400" dirty="0">
                <a:effectLst/>
                <a:latin typeface="Calibri" panose="020F0502020204030204" pitchFamily="34" charset="0"/>
                <a:ea typeface="Calibri" panose="020F0502020204030204" pitchFamily="34" charset="0"/>
              </a:rPr>
              <a:t>Tout ce que vous avez toujours voulu savoir sur la fusion d'autorités avec </a:t>
            </a:r>
            <a:r>
              <a:rPr lang="fr-FR" sz="4400" dirty="0" err="1">
                <a:effectLst/>
                <a:latin typeface="Calibri" panose="020F0502020204030204" pitchFamily="34" charset="0"/>
                <a:ea typeface="Calibri" panose="020F0502020204030204" pitchFamily="34" charset="0"/>
              </a:rPr>
              <a:t>WinIBW</a:t>
            </a:r>
            <a:r>
              <a:rPr lang="fr-FR" sz="4400" dirty="0">
                <a:effectLst/>
                <a:latin typeface="Calibri" panose="020F0502020204030204" pitchFamily="34" charset="0"/>
                <a:ea typeface="Calibri" panose="020F0502020204030204" pitchFamily="34" charset="0"/>
              </a:rPr>
              <a:t> et </a:t>
            </a:r>
            <a:r>
              <a:rPr lang="fr-FR" sz="4400" dirty="0" err="1">
                <a:effectLst/>
                <a:latin typeface="Calibri" panose="020F0502020204030204" pitchFamily="34" charset="0"/>
                <a:ea typeface="Calibri" panose="020F0502020204030204" pitchFamily="34" charset="0"/>
              </a:rPr>
              <a:t>IdRef</a:t>
            </a:r>
            <a:r>
              <a:rPr lang="fr-FR" sz="4400" dirty="0">
                <a:effectLst/>
                <a:latin typeface="Calibri" panose="020F0502020204030204" pitchFamily="34" charset="0"/>
                <a:ea typeface="Calibri" panose="020F0502020204030204" pitchFamily="34" charset="0"/>
              </a:rPr>
              <a:t> (sans jamais oser le demander)</a:t>
            </a:r>
            <a:endParaRPr lang="fr-FR" dirty="0"/>
          </a:p>
        </p:txBody>
      </p:sp>
      <p:sp>
        <p:nvSpPr>
          <p:cNvPr id="3" name="Espace réservé du contenu 2">
            <a:extLst>
              <a:ext uri="{FF2B5EF4-FFF2-40B4-BE49-F238E27FC236}">
                <a16:creationId xmlns:a16="http://schemas.microsoft.com/office/drawing/2014/main" id="{CFC8C733-C4B1-55C0-94D1-20C0EC5F97FA}"/>
              </a:ext>
            </a:extLst>
          </p:cNvPr>
          <p:cNvSpPr>
            <a:spLocks noGrp="1"/>
          </p:cNvSpPr>
          <p:nvPr>
            <p:ph idx="1"/>
          </p:nvPr>
        </p:nvSpPr>
        <p:spPr>
          <a:xfrm>
            <a:off x="457200" y="2924944"/>
            <a:ext cx="8229600" cy="3847158"/>
          </a:xfrm>
        </p:spPr>
        <p:txBody>
          <a:bodyPr/>
          <a:lstStyle/>
          <a:p>
            <a:pPr marL="0" indent="0">
              <a:lnSpc>
                <a:spcPct val="107000"/>
              </a:lnSpc>
              <a:spcAft>
                <a:spcPts val="800"/>
              </a:spcAft>
              <a:buNone/>
            </a:pPr>
            <a:endParaRPr lang="fr-FR" sz="1800"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None/>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1800" dirty="0">
                <a:effectLst/>
                <a:latin typeface="Calibri" panose="020F0502020204030204" pitchFamily="34" charset="0"/>
                <a:ea typeface="Calibri" panose="020F0502020204030204" pitchFamily="34" charset="0"/>
                <a:cs typeface="Calibri" panose="020F0502020204030204" pitchFamily="34"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FCEBEC6D-3AFD-2DC9-5ED9-2C61C0698F67}"/>
              </a:ext>
            </a:extLst>
          </p:cNvPr>
          <p:cNvSpPr>
            <a:spLocks noGrp="1"/>
          </p:cNvSpPr>
          <p:nvPr>
            <p:ph type="sldNum" sz="quarter" idx="12"/>
          </p:nvPr>
        </p:nvSpPr>
        <p:spPr/>
        <p:txBody>
          <a:bodyPr/>
          <a:lstStyle/>
          <a:p>
            <a:fld id="{4FDDB0EE-562A-402E-B0CB-D9B0904D3576}" type="slidenum">
              <a:rPr lang="fr-FR" smtClean="0"/>
              <a:t>2</a:t>
            </a:fld>
            <a:endParaRPr lang="fr-FR"/>
          </a:p>
        </p:txBody>
      </p:sp>
      <p:sp>
        <p:nvSpPr>
          <p:cNvPr id="15" name="Phylactère : pensées 14">
            <a:extLst>
              <a:ext uri="{FF2B5EF4-FFF2-40B4-BE49-F238E27FC236}">
                <a16:creationId xmlns:a16="http://schemas.microsoft.com/office/drawing/2014/main" id="{C79F7ADE-C205-79BA-F46D-2B9930325625}"/>
              </a:ext>
            </a:extLst>
          </p:cNvPr>
          <p:cNvSpPr/>
          <p:nvPr/>
        </p:nvSpPr>
        <p:spPr>
          <a:xfrm>
            <a:off x="6588070" y="2718664"/>
            <a:ext cx="1584330" cy="854352"/>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Pourquoi</a:t>
            </a:r>
            <a:r>
              <a:rPr lang="fr-FR" dirty="0"/>
              <a:t> </a:t>
            </a:r>
            <a:r>
              <a:rPr lang="fr-FR" sz="1200" dirty="0"/>
              <a:t>on</a:t>
            </a:r>
            <a:r>
              <a:rPr lang="fr-FR" dirty="0"/>
              <a:t> </a:t>
            </a:r>
            <a:r>
              <a:rPr lang="fr-FR" sz="1200" dirty="0"/>
              <a:t>fusionne ?</a:t>
            </a:r>
          </a:p>
        </p:txBody>
      </p:sp>
      <p:sp>
        <p:nvSpPr>
          <p:cNvPr id="21" name="Phylactère : pensées 20">
            <a:extLst>
              <a:ext uri="{FF2B5EF4-FFF2-40B4-BE49-F238E27FC236}">
                <a16:creationId xmlns:a16="http://schemas.microsoft.com/office/drawing/2014/main" id="{895B2ABA-6965-6514-1AA0-5534205FB237}"/>
              </a:ext>
            </a:extLst>
          </p:cNvPr>
          <p:cNvSpPr/>
          <p:nvPr/>
        </p:nvSpPr>
        <p:spPr>
          <a:xfrm>
            <a:off x="716139" y="2870816"/>
            <a:ext cx="1839792" cy="7022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 Supprimer</a:t>
            </a:r>
            <a:r>
              <a:rPr lang="fr-FR" dirty="0"/>
              <a:t> </a:t>
            </a:r>
            <a:r>
              <a:rPr lang="fr-FR" sz="1200" dirty="0"/>
              <a:t>des doublons ?</a:t>
            </a:r>
          </a:p>
        </p:txBody>
      </p:sp>
      <p:sp>
        <p:nvSpPr>
          <p:cNvPr id="30" name="Explosion : 14 points 29">
            <a:extLst>
              <a:ext uri="{FF2B5EF4-FFF2-40B4-BE49-F238E27FC236}">
                <a16:creationId xmlns:a16="http://schemas.microsoft.com/office/drawing/2014/main" id="{EF917B90-7C45-1501-1973-54DD8EAC6117}"/>
              </a:ext>
            </a:extLst>
          </p:cNvPr>
          <p:cNvSpPr/>
          <p:nvPr/>
        </p:nvSpPr>
        <p:spPr>
          <a:xfrm>
            <a:off x="3347864" y="3284984"/>
            <a:ext cx="2304256" cy="2232248"/>
          </a:xfrm>
          <a:prstGeom prst="irregularSeal2">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sz="1400" dirty="0"/>
              <a:t>C’est quoi un doublon ?</a:t>
            </a:r>
          </a:p>
        </p:txBody>
      </p:sp>
      <p:pic>
        <p:nvPicPr>
          <p:cNvPr id="5" name="Image 4">
            <a:extLst>
              <a:ext uri="{FF2B5EF4-FFF2-40B4-BE49-F238E27FC236}">
                <a16:creationId xmlns:a16="http://schemas.microsoft.com/office/drawing/2014/main" id="{F4F439EF-6734-1925-5135-C6CA80C2C7EC}"/>
              </a:ext>
            </a:extLst>
          </p:cNvPr>
          <p:cNvPicPr>
            <a:picLocks noChangeAspect="1"/>
          </p:cNvPicPr>
          <p:nvPr/>
        </p:nvPicPr>
        <p:blipFill>
          <a:blip r:embed="rId3"/>
          <a:stretch>
            <a:fillRect/>
          </a:stretch>
        </p:blipFill>
        <p:spPr>
          <a:xfrm>
            <a:off x="853929" y="3877610"/>
            <a:ext cx="1048603" cy="1682642"/>
          </a:xfrm>
          <a:prstGeom prst="rect">
            <a:avLst/>
          </a:prstGeom>
        </p:spPr>
      </p:pic>
      <p:pic>
        <p:nvPicPr>
          <p:cNvPr id="6" name="Image 5">
            <a:extLst>
              <a:ext uri="{FF2B5EF4-FFF2-40B4-BE49-F238E27FC236}">
                <a16:creationId xmlns:a16="http://schemas.microsoft.com/office/drawing/2014/main" id="{68DB0A6A-73BE-2B94-E283-95C3BBA97DD0}"/>
              </a:ext>
            </a:extLst>
          </p:cNvPr>
          <p:cNvPicPr>
            <a:picLocks noChangeAspect="1"/>
          </p:cNvPicPr>
          <p:nvPr/>
        </p:nvPicPr>
        <p:blipFill>
          <a:blip r:embed="rId4"/>
          <a:stretch>
            <a:fillRect/>
          </a:stretch>
        </p:blipFill>
        <p:spPr>
          <a:xfrm>
            <a:off x="6852885" y="3942800"/>
            <a:ext cx="1054699" cy="1694835"/>
          </a:xfrm>
          <a:prstGeom prst="rect">
            <a:avLst/>
          </a:prstGeom>
        </p:spPr>
      </p:pic>
    </p:spTree>
    <p:extLst>
      <p:ext uri="{BB962C8B-B14F-4D97-AF65-F5344CB8AC3E}">
        <p14:creationId xmlns:p14="http://schemas.microsoft.com/office/powerpoint/2010/main" val="2022181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Traitement avec </a:t>
            </a:r>
            <a:r>
              <a:rPr lang="fr-FR" sz="3500" dirty="0" err="1">
                <a:solidFill>
                  <a:srgbClr val="FFFFFF"/>
                </a:solidFill>
              </a:rPr>
              <a:t>IdRef</a:t>
            </a:r>
            <a:r>
              <a:rPr lang="fr-FR" sz="3500" dirty="0">
                <a:solidFill>
                  <a:srgbClr val="FFFFFF"/>
                </a:solidFill>
              </a:rPr>
              <a:t>   </a:t>
            </a:r>
          </a:p>
        </p:txBody>
      </p:sp>
      <p:pic>
        <p:nvPicPr>
          <p:cNvPr id="20" name="Espace réservé du contenu 19">
            <a:extLst>
              <a:ext uri="{FF2B5EF4-FFF2-40B4-BE49-F238E27FC236}">
                <a16:creationId xmlns:a16="http://schemas.microsoft.com/office/drawing/2014/main" id="{101D7238-FC34-2823-C5B1-3E433EA0BE29}"/>
              </a:ext>
            </a:extLst>
          </p:cNvPr>
          <p:cNvPicPr>
            <a:picLocks noGrp="1" noChangeAspect="1"/>
          </p:cNvPicPr>
          <p:nvPr>
            <p:ph idx="1"/>
          </p:nvPr>
        </p:nvPicPr>
        <p:blipFill>
          <a:blip r:embed="rId3"/>
          <a:stretch>
            <a:fillRect/>
          </a:stretch>
        </p:blipFill>
        <p:spPr>
          <a:xfrm>
            <a:off x="839491" y="2234452"/>
            <a:ext cx="2883291" cy="4525963"/>
          </a:xfrm>
        </p:spPr>
      </p:pic>
      <p:pic>
        <p:nvPicPr>
          <p:cNvPr id="22" name="Image 21">
            <a:extLst>
              <a:ext uri="{FF2B5EF4-FFF2-40B4-BE49-F238E27FC236}">
                <a16:creationId xmlns:a16="http://schemas.microsoft.com/office/drawing/2014/main" id="{104B2A02-5F18-C6A6-DC32-36220522F4A4}"/>
              </a:ext>
            </a:extLst>
          </p:cNvPr>
          <p:cNvPicPr>
            <a:picLocks noChangeAspect="1"/>
          </p:cNvPicPr>
          <p:nvPr/>
        </p:nvPicPr>
        <p:blipFill>
          <a:blip r:embed="rId4"/>
          <a:stretch>
            <a:fillRect/>
          </a:stretch>
        </p:blipFill>
        <p:spPr>
          <a:xfrm>
            <a:off x="4737004" y="2406400"/>
            <a:ext cx="3305325" cy="4222371"/>
          </a:xfrm>
          <a:prstGeom prst="rect">
            <a:avLst/>
          </a:prstGeom>
        </p:spPr>
      </p:pic>
      <p:pic>
        <p:nvPicPr>
          <p:cNvPr id="3" name="Image 2">
            <a:extLst>
              <a:ext uri="{FF2B5EF4-FFF2-40B4-BE49-F238E27FC236}">
                <a16:creationId xmlns:a16="http://schemas.microsoft.com/office/drawing/2014/main" id="{F30D3A78-8A92-DB83-9C37-E733CBC0BC97}"/>
              </a:ext>
            </a:extLst>
          </p:cNvPr>
          <p:cNvPicPr>
            <a:picLocks noChangeAspect="1"/>
          </p:cNvPicPr>
          <p:nvPr/>
        </p:nvPicPr>
        <p:blipFill>
          <a:blip r:embed="rId5"/>
          <a:stretch>
            <a:fillRect/>
          </a:stretch>
        </p:blipFill>
        <p:spPr>
          <a:xfrm>
            <a:off x="7321151" y="699245"/>
            <a:ext cx="890093" cy="1414395"/>
          </a:xfrm>
          <a:prstGeom prst="rect">
            <a:avLst/>
          </a:prstGeom>
        </p:spPr>
      </p:pic>
    </p:spTree>
    <p:extLst>
      <p:ext uri="{BB962C8B-B14F-4D97-AF65-F5344CB8AC3E}">
        <p14:creationId xmlns:p14="http://schemas.microsoft.com/office/powerpoint/2010/main" val="5173483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Traitement avec </a:t>
            </a:r>
            <a:r>
              <a:rPr lang="fr-FR" sz="3500" dirty="0" err="1">
                <a:solidFill>
                  <a:srgbClr val="FFFFFF"/>
                </a:solidFill>
              </a:rPr>
              <a:t>IdRef</a:t>
            </a:r>
            <a:r>
              <a:rPr lang="fr-FR" sz="3500" dirty="0">
                <a:solidFill>
                  <a:srgbClr val="FFFFFF"/>
                </a:solidFill>
              </a:rPr>
              <a:t>   </a:t>
            </a:r>
          </a:p>
        </p:txBody>
      </p:sp>
      <p:pic>
        <p:nvPicPr>
          <p:cNvPr id="7" name="Espace réservé du contenu 6">
            <a:extLst>
              <a:ext uri="{FF2B5EF4-FFF2-40B4-BE49-F238E27FC236}">
                <a16:creationId xmlns:a16="http://schemas.microsoft.com/office/drawing/2014/main" id="{905DEBD8-9B45-84E0-C3CD-48ECE8862099}"/>
              </a:ext>
            </a:extLst>
          </p:cNvPr>
          <p:cNvPicPr>
            <a:picLocks noGrp="1" noChangeAspect="1"/>
          </p:cNvPicPr>
          <p:nvPr>
            <p:ph idx="1"/>
          </p:nvPr>
        </p:nvPicPr>
        <p:blipFill>
          <a:blip r:embed="rId3"/>
          <a:stretch>
            <a:fillRect/>
          </a:stretch>
        </p:blipFill>
        <p:spPr>
          <a:xfrm>
            <a:off x="480139" y="2320032"/>
            <a:ext cx="8229600" cy="2360798"/>
          </a:xfrm>
        </p:spPr>
      </p:pic>
      <p:pic>
        <p:nvPicPr>
          <p:cNvPr id="14" name="Image 13">
            <a:extLst>
              <a:ext uri="{FF2B5EF4-FFF2-40B4-BE49-F238E27FC236}">
                <a16:creationId xmlns:a16="http://schemas.microsoft.com/office/drawing/2014/main" id="{C95B0F52-A4CA-4967-5F5E-40CCBC1D7CF4}"/>
              </a:ext>
            </a:extLst>
          </p:cNvPr>
          <p:cNvPicPr>
            <a:picLocks noChangeAspect="1"/>
          </p:cNvPicPr>
          <p:nvPr/>
        </p:nvPicPr>
        <p:blipFill>
          <a:blip r:embed="rId4"/>
          <a:stretch>
            <a:fillRect/>
          </a:stretch>
        </p:blipFill>
        <p:spPr>
          <a:xfrm>
            <a:off x="447150" y="5010339"/>
            <a:ext cx="7886700" cy="1266825"/>
          </a:xfrm>
          <a:prstGeom prst="rect">
            <a:avLst/>
          </a:prstGeom>
        </p:spPr>
      </p:pic>
      <p:pic>
        <p:nvPicPr>
          <p:cNvPr id="3" name="Image 2">
            <a:extLst>
              <a:ext uri="{FF2B5EF4-FFF2-40B4-BE49-F238E27FC236}">
                <a16:creationId xmlns:a16="http://schemas.microsoft.com/office/drawing/2014/main" id="{20328168-0C74-6907-9477-DA84BCF3CD18}"/>
              </a:ext>
            </a:extLst>
          </p:cNvPr>
          <p:cNvPicPr>
            <a:picLocks noChangeAspect="1"/>
          </p:cNvPicPr>
          <p:nvPr/>
        </p:nvPicPr>
        <p:blipFill>
          <a:blip r:embed="rId5"/>
          <a:stretch>
            <a:fillRect/>
          </a:stretch>
        </p:blipFill>
        <p:spPr>
          <a:xfrm>
            <a:off x="7418131" y="699245"/>
            <a:ext cx="890093" cy="1414395"/>
          </a:xfrm>
          <a:prstGeom prst="rect">
            <a:avLst/>
          </a:prstGeom>
        </p:spPr>
      </p:pic>
    </p:spTree>
    <p:extLst>
      <p:ext uri="{BB962C8B-B14F-4D97-AF65-F5344CB8AC3E}">
        <p14:creationId xmlns:p14="http://schemas.microsoft.com/office/powerpoint/2010/main" val="4078073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Traitement avec </a:t>
            </a:r>
            <a:r>
              <a:rPr lang="fr-FR" sz="3500" dirty="0" err="1">
                <a:solidFill>
                  <a:srgbClr val="FFFFFF"/>
                </a:solidFill>
              </a:rPr>
              <a:t>IdRef</a:t>
            </a:r>
            <a:r>
              <a:rPr lang="fr-FR" sz="3500" dirty="0">
                <a:solidFill>
                  <a:srgbClr val="FFFFFF"/>
                </a:solidFill>
              </a:rPr>
              <a:t>   </a:t>
            </a:r>
          </a:p>
        </p:txBody>
      </p:sp>
      <p:pic>
        <p:nvPicPr>
          <p:cNvPr id="23" name="Image 22">
            <a:extLst>
              <a:ext uri="{FF2B5EF4-FFF2-40B4-BE49-F238E27FC236}">
                <a16:creationId xmlns:a16="http://schemas.microsoft.com/office/drawing/2014/main" id="{81B51324-40F4-142C-0C9C-2DF538116D5D}"/>
              </a:ext>
            </a:extLst>
          </p:cNvPr>
          <p:cNvPicPr>
            <a:picLocks noChangeAspect="1"/>
          </p:cNvPicPr>
          <p:nvPr/>
        </p:nvPicPr>
        <p:blipFill>
          <a:blip r:embed="rId3"/>
          <a:stretch>
            <a:fillRect/>
          </a:stretch>
        </p:blipFill>
        <p:spPr>
          <a:xfrm>
            <a:off x="2195736" y="5133548"/>
            <a:ext cx="3686175" cy="1095375"/>
          </a:xfrm>
          <a:prstGeom prst="rect">
            <a:avLst/>
          </a:prstGeom>
        </p:spPr>
      </p:pic>
      <p:pic>
        <p:nvPicPr>
          <p:cNvPr id="27" name="Espace réservé du contenu 26">
            <a:extLst>
              <a:ext uri="{FF2B5EF4-FFF2-40B4-BE49-F238E27FC236}">
                <a16:creationId xmlns:a16="http://schemas.microsoft.com/office/drawing/2014/main" id="{0F089CF9-EB72-563B-FEB8-C441E7E1411F}"/>
              </a:ext>
            </a:extLst>
          </p:cNvPr>
          <p:cNvPicPr>
            <a:picLocks noGrp="1" noChangeAspect="1"/>
          </p:cNvPicPr>
          <p:nvPr>
            <p:ph idx="1"/>
          </p:nvPr>
        </p:nvPicPr>
        <p:blipFill>
          <a:blip r:embed="rId4"/>
          <a:stretch>
            <a:fillRect/>
          </a:stretch>
        </p:blipFill>
        <p:spPr>
          <a:xfrm>
            <a:off x="1016288" y="2388907"/>
            <a:ext cx="6724650" cy="2695575"/>
          </a:xfrm>
        </p:spPr>
      </p:pic>
      <p:pic>
        <p:nvPicPr>
          <p:cNvPr id="28" name="Image 27">
            <a:extLst>
              <a:ext uri="{FF2B5EF4-FFF2-40B4-BE49-F238E27FC236}">
                <a16:creationId xmlns:a16="http://schemas.microsoft.com/office/drawing/2014/main" id="{3D0EA69D-D0E3-225D-0B8E-CAEBD214DA16}"/>
              </a:ext>
            </a:extLst>
          </p:cNvPr>
          <p:cNvPicPr>
            <a:picLocks noChangeAspect="1"/>
          </p:cNvPicPr>
          <p:nvPr/>
        </p:nvPicPr>
        <p:blipFill>
          <a:blip r:embed="rId5"/>
          <a:stretch>
            <a:fillRect/>
          </a:stretch>
        </p:blipFill>
        <p:spPr>
          <a:xfrm>
            <a:off x="7494502" y="699245"/>
            <a:ext cx="890093" cy="1414395"/>
          </a:xfrm>
          <a:prstGeom prst="rect">
            <a:avLst/>
          </a:prstGeom>
        </p:spPr>
      </p:pic>
    </p:spTree>
    <p:extLst>
      <p:ext uri="{BB962C8B-B14F-4D97-AF65-F5344CB8AC3E}">
        <p14:creationId xmlns:p14="http://schemas.microsoft.com/office/powerpoint/2010/main" val="14119197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26">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6623" y="900814"/>
            <a:ext cx="569713"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8327" y="633165"/>
            <a:ext cx="36199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Shape 32">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965" y="636723"/>
            <a:ext cx="3000047"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re 1">
            <a:extLst>
              <a:ext uri="{FF2B5EF4-FFF2-40B4-BE49-F238E27FC236}">
                <a16:creationId xmlns:a16="http://schemas.microsoft.com/office/drawing/2014/main" id="{A6EA19EF-0AD2-21FC-B2FA-F14798E13307}"/>
              </a:ext>
            </a:extLst>
          </p:cNvPr>
          <p:cNvSpPr>
            <a:spLocks noGrp="1"/>
          </p:cNvSpPr>
          <p:nvPr>
            <p:ph type="title"/>
          </p:nvPr>
        </p:nvSpPr>
        <p:spPr>
          <a:xfrm>
            <a:off x="701154" y="982272"/>
            <a:ext cx="2541314" cy="4560970"/>
          </a:xfrm>
        </p:spPr>
        <p:txBody>
          <a:bodyPr>
            <a:normAutofit/>
          </a:bodyPr>
          <a:lstStyle/>
          <a:p>
            <a:r>
              <a:rPr lang="fr-FR" sz="3500" dirty="0">
                <a:solidFill>
                  <a:srgbClr val="FFFFFF"/>
                </a:solidFill>
              </a:rPr>
              <a:t>Attention !</a:t>
            </a:r>
          </a:p>
        </p:txBody>
      </p:sp>
      <p:sp>
        <p:nvSpPr>
          <p:cNvPr id="35"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76336" y="1352302"/>
            <a:ext cx="499169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Espace réservé du contenu 2">
            <a:extLst>
              <a:ext uri="{FF2B5EF4-FFF2-40B4-BE49-F238E27FC236}">
                <a16:creationId xmlns:a16="http://schemas.microsoft.com/office/drawing/2014/main" id="{385B98E9-AAF6-30BC-63AB-F9A4D5859896}"/>
              </a:ext>
            </a:extLst>
          </p:cNvPr>
          <p:cNvSpPr>
            <a:spLocks noGrp="1"/>
          </p:cNvSpPr>
          <p:nvPr>
            <p:ph idx="1"/>
          </p:nvPr>
        </p:nvSpPr>
        <p:spPr>
          <a:xfrm>
            <a:off x="3916396" y="1719618"/>
            <a:ext cx="4461623" cy="4334629"/>
          </a:xfrm>
        </p:spPr>
        <p:txBody>
          <a:bodyPr anchor="ctr">
            <a:normAutofit/>
          </a:bodyPr>
          <a:lstStyle/>
          <a:p>
            <a:pPr marL="0" indent="0">
              <a:buNone/>
            </a:pPr>
            <a:r>
              <a:rPr lang="fr-FR" sz="3600" dirty="0">
                <a:solidFill>
                  <a:srgbClr val="FFFFFF"/>
                </a:solidFill>
              </a:rPr>
              <a:t>La réanimation de notices d’autorité est possible mais délicate, à éviter.</a:t>
            </a:r>
            <a:endParaRPr lang="fr-FR" sz="3600" dirty="0">
              <a:solidFill>
                <a:srgbClr val="FEFFFF"/>
              </a:solidFill>
            </a:endParaRPr>
          </a:p>
        </p:txBody>
      </p:sp>
    </p:spTree>
    <p:extLst>
      <p:ext uri="{BB962C8B-B14F-4D97-AF65-F5344CB8AC3E}">
        <p14:creationId xmlns:p14="http://schemas.microsoft.com/office/powerpoint/2010/main" val="41223598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26">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6623" y="900814"/>
            <a:ext cx="569713"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8327" y="633165"/>
            <a:ext cx="36199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Shape 32">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965" y="636723"/>
            <a:ext cx="3000047"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re 1">
            <a:extLst>
              <a:ext uri="{FF2B5EF4-FFF2-40B4-BE49-F238E27FC236}">
                <a16:creationId xmlns:a16="http://schemas.microsoft.com/office/drawing/2014/main" id="{A6EA19EF-0AD2-21FC-B2FA-F14798E13307}"/>
              </a:ext>
            </a:extLst>
          </p:cNvPr>
          <p:cNvSpPr>
            <a:spLocks noGrp="1"/>
          </p:cNvSpPr>
          <p:nvPr>
            <p:ph type="title"/>
          </p:nvPr>
        </p:nvSpPr>
        <p:spPr>
          <a:xfrm>
            <a:off x="701154" y="982272"/>
            <a:ext cx="2769164" cy="4560970"/>
          </a:xfrm>
        </p:spPr>
        <p:txBody>
          <a:bodyPr>
            <a:normAutofit/>
          </a:bodyPr>
          <a:lstStyle/>
          <a:p>
            <a:r>
              <a:rPr lang="fr-FR" sz="2800" dirty="0">
                <a:solidFill>
                  <a:srgbClr val="FFFFFF"/>
                </a:solidFill>
              </a:rPr>
              <a:t>4- Démonstration</a:t>
            </a:r>
          </a:p>
        </p:txBody>
      </p:sp>
      <p:sp>
        <p:nvSpPr>
          <p:cNvPr id="35"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76336" y="1352302"/>
            <a:ext cx="499169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Espace réservé du contenu 2">
            <a:extLst>
              <a:ext uri="{FF2B5EF4-FFF2-40B4-BE49-F238E27FC236}">
                <a16:creationId xmlns:a16="http://schemas.microsoft.com/office/drawing/2014/main" id="{385B98E9-AAF6-30BC-63AB-F9A4D5859896}"/>
              </a:ext>
            </a:extLst>
          </p:cNvPr>
          <p:cNvSpPr>
            <a:spLocks noGrp="1"/>
          </p:cNvSpPr>
          <p:nvPr>
            <p:ph idx="1"/>
          </p:nvPr>
        </p:nvSpPr>
        <p:spPr>
          <a:xfrm>
            <a:off x="3916396" y="1719618"/>
            <a:ext cx="4461623" cy="4334629"/>
          </a:xfrm>
        </p:spPr>
        <p:txBody>
          <a:bodyPr anchor="ctr">
            <a:normAutofit/>
          </a:bodyPr>
          <a:lstStyle/>
          <a:p>
            <a:pPr marL="0" indent="0">
              <a:buNone/>
            </a:pPr>
            <a:r>
              <a:rPr lang="fr-FR" dirty="0">
                <a:solidFill>
                  <a:srgbClr val="FEFFFF"/>
                </a:solidFill>
              </a:rPr>
              <a:t>	Direct live !</a:t>
            </a:r>
          </a:p>
        </p:txBody>
      </p:sp>
      <p:pic>
        <p:nvPicPr>
          <p:cNvPr id="7" name="Image 6">
            <a:extLst>
              <a:ext uri="{FF2B5EF4-FFF2-40B4-BE49-F238E27FC236}">
                <a16:creationId xmlns:a16="http://schemas.microsoft.com/office/drawing/2014/main" id="{A4902AC7-0678-9632-A941-9FF397FA6020}"/>
              </a:ext>
            </a:extLst>
          </p:cNvPr>
          <p:cNvPicPr>
            <a:picLocks noChangeAspect="1"/>
          </p:cNvPicPr>
          <p:nvPr/>
        </p:nvPicPr>
        <p:blipFill>
          <a:blip r:embed="rId3"/>
          <a:stretch>
            <a:fillRect/>
          </a:stretch>
        </p:blipFill>
        <p:spPr>
          <a:xfrm>
            <a:off x="7116874" y="1797892"/>
            <a:ext cx="890093" cy="1414395"/>
          </a:xfrm>
          <a:prstGeom prst="rect">
            <a:avLst/>
          </a:prstGeom>
        </p:spPr>
      </p:pic>
      <p:pic>
        <p:nvPicPr>
          <p:cNvPr id="8" name="Image 7">
            <a:extLst>
              <a:ext uri="{FF2B5EF4-FFF2-40B4-BE49-F238E27FC236}">
                <a16:creationId xmlns:a16="http://schemas.microsoft.com/office/drawing/2014/main" id="{393559FE-2875-8795-0B32-B48B0E08A69F}"/>
              </a:ext>
            </a:extLst>
          </p:cNvPr>
          <p:cNvPicPr>
            <a:picLocks noChangeAspect="1"/>
          </p:cNvPicPr>
          <p:nvPr/>
        </p:nvPicPr>
        <p:blipFill>
          <a:blip r:embed="rId4"/>
          <a:stretch>
            <a:fillRect/>
          </a:stretch>
        </p:blipFill>
        <p:spPr>
          <a:xfrm>
            <a:off x="4244906" y="4619381"/>
            <a:ext cx="902286" cy="1438781"/>
          </a:xfrm>
          <a:prstGeom prst="rect">
            <a:avLst/>
          </a:prstGeom>
        </p:spPr>
      </p:pic>
    </p:spTree>
    <p:extLst>
      <p:ext uri="{BB962C8B-B14F-4D97-AF65-F5344CB8AC3E}">
        <p14:creationId xmlns:p14="http://schemas.microsoft.com/office/powerpoint/2010/main" val="342039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Aide et astuces</a:t>
            </a:r>
          </a:p>
        </p:txBody>
      </p:sp>
      <p:sp>
        <p:nvSpPr>
          <p:cNvPr id="4" name="Espace réservé du contenu 3">
            <a:extLst>
              <a:ext uri="{FF2B5EF4-FFF2-40B4-BE49-F238E27FC236}">
                <a16:creationId xmlns:a16="http://schemas.microsoft.com/office/drawing/2014/main" id="{705794F8-1A37-AA68-1ED5-6A314A5654C7}"/>
              </a:ext>
            </a:extLst>
          </p:cNvPr>
          <p:cNvSpPr>
            <a:spLocks noGrp="1"/>
          </p:cNvSpPr>
          <p:nvPr>
            <p:ph idx="1"/>
          </p:nvPr>
        </p:nvSpPr>
        <p:spPr/>
        <p:txBody>
          <a:bodyPr>
            <a:normAutofit lnSpcReduction="10000"/>
          </a:bodyPr>
          <a:lstStyle/>
          <a:p>
            <a:pPr marL="0" indent="0">
              <a:buNone/>
            </a:pPr>
            <a:endParaRPr lang="fr-FR" dirty="0"/>
          </a:p>
          <a:p>
            <a:pPr marL="0" indent="0">
              <a:buNone/>
            </a:pPr>
            <a:endParaRPr lang="fr-FR" sz="2000" dirty="0"/>
          </a:p>
          <a:p>
            <a:pPr marL="0" indent="0">
              <a:buNone/>
            </a:pPr>
            <a:r>
              <a:rPr lang="fr-FR" sz="2000" dirty="0"/>
              <a:t>Des ressources à disposition</a:t>
            </a:r>
          </a:p>
          <a:p>
            <a:r>
              <a:rPr lang="fr-FR" sz="2000" dirty="0">
                <a:hlinkClick r:id="rId3"/>
              </a:rPr>
              <a:t>https://documentation.abes.fr/sudoc/manuels/controle_bibliographique/dedoublonnage/index.html#CasParticulierNoticesAutorite</a:t>
            </a:r>
            <a:endParaRPr lang="fr-FR" sz="2000" dirty="0"/>
          </a:p>
          <a:p>
            <a:pPr marL="0" indent="0">
              <a:buNone/>
            </a:pPr>
            <a:r>
              <a:rPr lang="fr-FR" sz="2000" dirty="0"/>
              <a:t>Script pour la création d’une zone 024</a:t>
            </a:r>
          </a:p>
          <a:p>
            <a:r>
              <a:rPr lang="fr-FR" sz="2000" dirty="0">
                <a:hlinkClick r:id="rId4"/>
              </a:rPr>
              <a:t>https://documentation.abes.fr/sudoc/manuels/logiciel_winibw/scripts/index.html#Dedoublonnage</a:t>
            </a:r>
            <a:endParaRPr lang="fr-FR" sz="2000" dirty="0"/>
          </a:p>
          <a:p>
            <a:pPr marL="0" indent="0">
              <a:buNone/>
            </a:pPr>
            <a:r>
              <a:rPr lang="fr-FR" sz="2000" dirty="0" err="1"/>
              <a:t>AlgoDoublons</a:t>
            </a:r>
            <a:r>
              <a:rPr lang="fr-FR" sz="2000" dirty="0"/>
              <a:t> : détecteur de doublons d’autorité potentiels</a:t>
            </a:r>
          </a:p>
          <a:p>
            <a:r>
              <a:rPr lang="fr-FR" sz="2000" dirty="0">
                <a:hlinkClick r:id="rId5"/>
              </a:rPr>
              <a:t>https://documentation.abes.fr/sudoc/manuels/controle_bibliographique/algodoublons/index.html</a:t>
            </a:r>
            <a:endParaRPr lang="fr-FR" sz="2000" dirty="0"/>
          </a:p>
          <a:p>
            <a:r>
              <a:rPr lang="fr-FR" sz="2000" dirty="0">
                <a:hlinkClick r:id="rId6"/>
              </a:rPr>
              <a:t>https://moodle.abes.fr/pluginfile.php/8224/mod_resource/content/0/2017_S37_WS_AlgoDoublons_VersionMOODLE.pdf</a:t>
            </a:r>
            <a:endParaRPr lang="fr-FR" sz="2000" dirty="0"/>
          </a:p>
          <a:p>
            <a:endParaRPr lang="fr-FR" sz="2000" dirty="0"/>
          </a:p>
          <a:p>
            <a:pPr marL="0" indent="0">
              <a:buNone/>
            </a:pPr>
            <a:endParaRPr lang="fr-FR" sz="2000" dirty="0"/>
          </a:p>
          <a:p>
            <a:pPr marL="0" indent="0">
              <a:buNone/>
            </a:pPr>
            <a:endParaRPr lang="fr-FR" sz="2000" dirty="0"/>
          </a:p>
          <a:p>
            <a:endParaRPr lang="fr-FR" dirty="0"/>
          </a:p>
        </p:txBody>
      </p:sp>
      <p:pic>
        <p:nvPicPr>
          <p:cNvPr id="3" name="Image 2">
            <a:extLst>
              <a:ext uri="{FF2B5EF4-FFF2-40B4-BE49-F238E27FC236}">
                <a16:creationId xmlns:a16="http://schemas.microsoft.com/office/drawing/2014/main" id="{7B27CD4F-B0CE-E801-B5E0-9C52CBD97EB8}"/>
              </a:ext>
            </a:extLst>
          </p:cNvPr>
          <p:cNvPicPr>
            <a:picLocks noChangeAspect="1"/>
          </p:cNvPicPr>
          <p:nvPr/>
        </p:nvPicPr>
        <p:blipFill>
          <a:blip r:embed="rId7"/>
          <a:stretch>
            <a:fillRect/>
          </a:stretch>
        </p:blipFill>
        <p:spPr>
          <a:xfrm>
            <a:off x="7309720" y="702849"/>
            <a:ext cx="890093" cy="1414395"/>
          </a:xfrm>
          <a:prstGeom prst="rect">
            <a:avLst/>
          </a:prstGeom>
        </p:spPr>
      </p:pic>
    </p:spTree>
    <p:extLst>
      <p:ext uri="{BB962C8B-B14F-4D97-AF65-F5344CB8AC3E}">
        <p14:creationId xmlns:p14="http://schemas.microsoft.com/office/powerpoint/2010/main" val="166802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26">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6623" y="900814"/>
            <a:ext cx="569713"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8327" y="633165"/>
            <a:ext cx="36199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Shape 32">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965" y="636723"/>
            <a:ext cx="3000047"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re 1">
            <a:extLst>
              <a:ext uri="{FF2B5EF4-FFF2-40B4-BE49-F238E27FC236}">
                <a16:creationId xmlns:a16="http://schemas.microsoft.com/office/drawing/2014/main" id="{A6EA19EF-0AD2-21FC-B2FA-F14798E13307}"/>
              </a:ext>
            </a:extLst>
          </p:cNvPr>
          <p:cNvSpPr>
            <a:spLocks noGrp="1"/>
          </p:cNvSpPr>
          <p:nvPr>
            <p:ph type="title"/>
          </p:nvPr>
        </p:nvSpPr>
        <p:spPr>
          <a:xfrm>
            <a:off x="701154" y="982272"/>
            <a:ext cx="2541314" cy="4560970"/>
          </a:xfrm>
        </p:spPr>
        <p:txBody>
          <a:bodyPr>
            <a:normAutofit/>
          </a:bodyPr>
          <a:lstStyle/>
          <a:p>
            <a:r>
              <a:rPr lang="fr-FR" sz="3500" dirty="0">
                <a:solidFill>
                  <a:srgbClr val="FFFFFF"/>
                </a:solidFill>
              </a:rPr>
              <a:t>5- En conclusion : tous concernés par les fusions !</a:t>
            </a:r>
          </a:p>
        </p:txBody>
      </p:sp>
      <p:sp>
        <p:nvSpPr>
          <p:cNvPr id="35"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76336" y="1352302"/>
            <a:ext cx="499169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Espace réservé du contenu 2">
            <a:extLst>
              <a:ext uri="{FF2B5EF4-FFF2-40B4-BE49-F238E27FC236}">
                <a16:creationId xmlns:a16="http://schemas.microsoft.com/office/drawing/2014/main" id="{385B98E9-AAF6-30BC-63AB-F9A4D5859896}"/>
              </a:ext>
            </a:extLst>
          </p:cNvPr>
          <p:cNvSpPr>
            <a:spLocks noGrp="1"/>
          </p:cNvSpPr>
          <p:nvPr>
            <p:ph idx="1"/>
          </p:nvPr>
        </p:nvSpPr>
        <p:spPr>
          <a:xfrm>
            <a:off x="3916396" y="1719618"/>
            <a:ext cx="4461623" cy="4334629"/>
          </a:xfrm>
        </p:spPr>
        <p:txBody>
          <a:bodyPr anchor="ctr">
            <a:normAutofit fontScale="92500" lnSpcReduction="10000"/>
          </a:bodyPr>
          <a:lstStyle/>
          <a:p>
            <a:pPr marL="0" indent="0">
              <a:buNone/>
            </a:pPr>
            <a:r>
              <a:rPr lang="fr-FR" dirty="0"/>
              <a:t>Fusionner les autorités est une opportunité pour </a:t>
            </a:r>
            <a:r>
              <a:rPr lang="fr-FR" b="1" dirty="0"/>
              <a:t>(r)établir des liens manquants, délier les liens erronés ou créer les notices d'autorités manquantes</a:t>
            </a:r>
            <a:r>
              <a:rPr lang="fr-FR" dirty="0"/>
              <a:t> dans les notices bibliographiques et contribuer à la véracité de nos données.</a:t>
            </a:r>
            <a:endParaRPr lang="fr-FR" sz="2100" dirty="0">
              <a:solidFill>
                <a:srgbClr val="FEFFFF"/>
              </a:solidFill>
            </a:endParaRPr>
          </a:p>
        </p:txBody>
      </p:sp>
    </p:spTree>
    <p:extLst>
      <p:ext uri="{BB962C8B-B14F-4D97-AF65-F5344CB8AC3E}">
        <p14:creationId xmlns:p14="http://schemas.microsoft.com/office/powerpoint/2010/main" val="192036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26">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6623" y="900814"/>
            <a:ext cx="569713"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8327" y="633165"/>
            <a:ext cx="36199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Shape 32">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965" y="636723"/>
            <a:ext cx="3000047"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re 1">
            <a:extLst>
              <a:ext uri="{FF2B5EF4-FFF2-40B4-BE49-F238E27FC236}">
                <a16:creationId xmlns:a16="http://schemas.microsoft.com/office/drawing/2014/main" id="{A6EA19EF-0AD2-21FC-B2FA-F14798E13307}"/>
              </a:ext>
            </a:extLst>
          </p:cNvPr>
          <p:cNvSpPr>
            <a:spLocks noGrp="1"/>
          </p:cNvSpPr>
          <p:nvPr>
            <p:ph type="title"/>
          </p:nvPr>
        </p:nvSpPr>
        <p:spPr>
          <a:xfrm>
            <a:off x="701154" y="982272"/>
            <a:ext cx="2541314" cy="4560970"/>
          </a:xfrm>
        </p:spPr>
        <p:txBody>
          <a:bodyPr>
            <a:normAutofit/>
          </a:bodyPr>
          <a:lstStyle/>
          <a:p>
            <a:r>
              <a:rPr lang="fr-FR" sz="3500" dirty="0">
                <a:solidFill>
                  <a:srgbClr val="FFFFFF"/>
                </a:solidFill>
              </a:rPr>
              <a:t>6- Merci pour votre attention</a:t>
            </a:r>
          </a:p>
        </p:txBody>
      </p:sp>
      <p:sp>
        <p:nvSpPr>
          <p:cNvPr id="35"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76336" y="1352302"/>
            <a:ext cx="499169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Espace réservé du contenu 2">
            <a:extLst>
              <a:ext uri="{FF2B5EF4-FFF2-40B4-BE49-F238E27FC236}">
                <a16:creationId xmlns:a16="http://schemas.microsoft.com/office/drawing/2014/main" id="{385B98E9-AAF6-30BC-63AB-F9A4D5859896}"/>
              </a:ext>
            </a:extLst>
          </p:cNvPr>
          <p:cNvSpPr>
            <a:spLocks noGrp="1"/>
          </p:cNvSpPr>
          <p:nvPr>
            <p:ph idx="1"/>
          </p:nvPr>
        </p:nvSpPr>
        <p:spPr>
          <a:xfrm>
            <a:off x="3916396" y="1719618"/>
            <a:ext cx="4461623" cy="4334629"/>
          </a:xfrm>
        </p:spPr>
        <p:txBody>
          <a:bodyPr anchor="ctr">
            <a:normAutofit/>
          </a:bodyPr>
          <a:lstStyle/>
          <a:p>
            <a:pPr marL="0" indent="0">
              <a:buNone/>
            </a:pPr>
            <a:r>
              <a:rPr lang="fr-FR" sz="2100" dirty="0">
                <a:solidFill>
                  <a:srgbClr val="FEFFFF"/>
                </a:solidFill>
              </a:rPr>
              <a:t>              </a:t>
            </a:r>
            <a:r>
              <a:rPr lang="fr-FR" dirty="0">
                <a:solidFill>
                  <a:srgbClr val="FEFFFF"/>
                </a:solidFill>
              </a:rPr>
              <a:t>Des questions ?</a:t>
            </a:r>
          </a:p>
        </p:txBody>
      </p:sp>
      <p:pic>
        <p:nvPicPr>
          <p:cNvPr id="7" name="Image 6">
            <a:extLst>
              <a:ext uri="{FF2B5EF4-FFF2-40B4-BE49-F238E27FC236}">
                <a16:creationId xmlns:a16="http://schemas.microsoft.com/office/drawing/2014/main" id="{A4902AC7-0678-9632-A941-9FF397FA6020}"/>
              </a:ext>
            </a:extLst>
          </p:cNvPr>
          <p:cNvPicPr>
            <a:picLocks noChangeAspect="1"/>
          </p:cNvPicPr>
          <p:nvPr/>
        </p:nvPicPr>
        <p:blipFill>
          <a:blip r:embed="rId3"/>
          <a:stretch>
            <a:fillRect/>
          </a:stretch>
        </p:blipFill>
        <p:spPr>
          <a:xfrm>
            <a:off x="7116874" y="1797892"/>
            <a:ext cx="890093" cy="1414395"/>
          </a:xfrm>
          <a:prstGeom prst="rect">
            <a:avLst/>
          </a:prstGeom>
        </p:spPr>
      </p:pic>
      <p:pic>
        <p:nvPicPr>
          <p:cNvPr id="8" name="Image 7">
            <a:extLst>
              <a:ext uri="{FF2B5EF4-FFF2-40B4-BE49-F238E27FC236}">
                <a16:creationId xmlns:a16="http://schemas.microsoft.com/office/drawing/2014/main" id="{393559FE-2875-8795-0B32-B48B0E08A69F}"/>
              </a:ext>
            </a:extLst>
          </p:cNvPr>
          <p:cNvPicPr>
            <a:picLocks noChangeAspect="1"/>
          </p:cNvPicPr>
          <p:nvPr/>
        </p:nvPicPr>
        <p:blipFill>
          <a:blip r:embed="rId4"/>
          <a:stretch>
            <a:fillRect/>
          </a:stretch>
        </p:blipFill>
        <p:spPr>
          <a:xfrm>
            <a:off x="4244906" y="4619381"/>
            <a:ext cx="902286" cy="1438781"/>
          </a:xfrm>
          <a:prstGeom prst="rect">
            <a:avLst/>
          </a:prstGeom>
        </p:spPr>
      </p:pic>
    </p:spTree>
    <p:extLst>
      <p:ext uri="{BB962C8B-B14F-4D97-AF65-F5344CB8AC3E}">
        <p14:creationId xmlns:p14="http://schemas.microsoft.com/office/powerpoint/2010/main" val="2973794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26">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6623" y="900814"/>
            <a:ext cx="569713"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8327" y="633165"/>
            <a:ext cx="36199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Shape 32">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965" y="636723"/>
            <a:ext cx="3000047"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re 1">
            <a:extLst>
              <a:ext uri="{FF2B5EF4-FFF2-40B4-BE49-F238E27FC236}">
                <a16:creationId xmlns:a16="http://schemas.microsoft.com/office/drawing/2014/main" id="{A6EA19EF-0AD2-21FC-B2FA-F14798E13307}"/>
              </a:ext>
            </a:extLst>
          </p:cNvPr>
          <p:cNvSpPr>
            <a:spLocks noGrp="1"/>
          </p:cNvSpPr>
          <p:nvPr>
            <p:ph type="title"/>
          </p:nvPr>
        </p:nvSpPr>
        <p:spPr>
          <a:xfrm>
            <a:off x="701154" y="982272"/>
            <a:ext cx="2541314" cy="4560970"/>
          </a:xfrm>
        </p:spPr>
        <p:txBody>
          <a:bodyPr>
            <a:normAutofit/>
          </a:bodyPr>
          <a:lstStyle/>
          <a:p>
            <a:r>
              <a:rPr lang="fr-FR" sz="3500" dirty="0">
                <a:solidFill>
                  <a:srgbClr val="FFFFFF"/>
                </a:solidFill>
              </a:rPr>
              <a:t>Nous ne parlons ici que des notices d’autorité</a:t>
            </a:r>
          </a:p>
        </p:txBody>
      </p:sp>
      <p:sp>
        <p:nvSpPr>
          <p:cNvPr id="35"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76336" y="1352302"/>
            <a:ext cx="499169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Espace réservé du contenu 2">
            <a:extLst>
              <a:ext uri="{FF2B5EF4-FFF2-40B4-BE49-F238E27FC236}">
                <a16:creationId xmlns:a16="http://schemas.microsoft.com/office/drawing/2014/main" id="{385B98E9-AAF6-30BC-63AB-F9A4D5859896}"/>
              </a:ext>
            </a:extLst>
          </p:cNvPr>
          <p:cNvSpPr>
            <a:spLocks noGrp="1"/>
          </p:cNvSpPr>
          <p:nvPr>
            <p:ph idx="1"/>
          </p:nvPr>
        </p:nvSpPr>
        <p:spPr>
          <a:xfrm>
            <a:off x="3916396" y="1719618"/>
            <a:ext cx="4461623" cy="4334629"/>
          </a:xfrm>
        </p:spPr>
        <p:txBody>
          <a:bodyPr anchor="ctr">
            <a:normAutofit/>
          </a:bodyPr>
          <a:lstStyle/>
          <a:p>
            <a:pPr marL="0" indent="0">
              <a:buNone/>
            </a:pPr>
            <a:r>
              <a:rPr lang="fr-FR" sz="2100" dirty="0">
                <a:solidFill>
                  <a:srgbClr val="FEFFFF"/>
                </a:solidFill>
              </a:rPr>
              <a:t>Doublons = deux notices décrivant la même personne ou la même collectivité, etc.</a:t>
            </a:r>
          </a:p>
          <a:p>
            <a:pPr marL="0" indent="0">
              <a:buNone/>
            </a:pPr>
            <a:endParaRPr lang="fr-FR" sz="2100" dirty="0">
              <a:solidFill>
                <a:srgbClr val="FEFFFF"/>
              </a:solidFill>
            </a:endParaRPr>
          </a:p>
          <a:p>
            <a:pPr marL="0" indent="0">
              <a:buNone/>
            </a:pPr>
            <a:r>
              <a:rPr lang="fr-FR" sz="2100" dirty="0">
                <a:solidFill>
                  <a:srgbClr val="FEFFFF"/>
                </a:solidFill>
              </a:rPr>
              <a:t>Fusionner = supprimer une notice au profit d’une autre</a:t>
            </a:r>
          </a:p>
        </p:txBody>
      </p:sp>
    </p:spTree>
    <p:extLst>
      <p:ext uri="{BB962C8B-B14F-4D97-AF65-F5344CB8AC3E}">
        <p14:creationId xmlns:p14="http://schemas.microsoft.com/office/powerpoint/2010/main" val="2394002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00762" y="563918"/>
            <a:ext cx="3089954" cy="5978614"/>
            <a:chOff x="7513372" y="803186"/>
            <a:chExt cx="4163968" cy="5978614"/>
          </a:xfrm>
        </p:grpSpPr>
        <p:sp>
          <p:nvSpPr>
            <p:cNvPr id="12"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re 1">
            <a:extLst>
              <a:ext uri="{FF2B5EF4-FFF2-40B4-BE49-F238E27FC236}">
                <a16:creationId xmlns:a16="http://schemas.microsoft.com/office/drawing/2014/main" id="{7DC086A3-85B4-7948-5172-4F1CF55D41EF}"/>
              </a:ext>
            </a:extLst>
          </p:cNvPr>
          <p:cNvSpPr>
            <a:spLocks noGrp="1"/>
          </p:cNvSpPr>
          <p:nvPr>
            <p:ph type="title"/>
          </p:nvPr>
        </p:nvSpPr>
        <p:spPr>
          <a:xfrm>
            <a:off x="823851" y="885651"/>
            <a:ext cx="2422352" cy="4624603"/>
          </a:xfrm>
        </p:spPr>
        <p:txBody>
          <a:bodyPr>
            <a:normAutofit/>
          </a:bodyPr>
          <a:lstStyle/>
          <a:p>
            <a:r>
              <a:rPr lang="fr-FR" dirty="0">
                <a:solidFill>
                  <a:srgbClr val="FFFFFF"/>
                </a:solidFill>
              </a:rPr>
              <a:t>Le plan</a:t>
            </a:r>
          </a:p>
        </p:txBody>
      </p:sp>
      <p:sp>
        <p:nvSpPr>
          <p:cNvPr id="3" name="Espace réservé du contenu 2">
            <a:extLst>
              <a:ext uri="{FF2B5EF4-FFF2-40B4-BE49-F238E27FC236}">
                <a16:creationId xmlns:a16="http://schemas.microsoft.com/office/drawing/2014/main" id="{4A99B2D0-3DEC-70CD-757F-5491D39C5197}"/>
              </a:ext>
            </a:extLst>
          </p:cNvPr>
          <p:cNvSpPr>
            <a:spLocks noGrp="1"/>
          </p:cNvSpPr>
          <p:nvPr>
            <p:ph idx="1"/>
          </p:nvPr>
        </p:nvSpPr>
        <p:spPr>
          <a:xfrm>
            <a:off x="3734031" y="885651"/>
            <a:ext cx="4893915" cy="4616849"/>
          </a:xfrm>
        </p:spPr>
        <p:txBody>
          <a:bodyPr anchor="ctr">
            <a:normAutofit/>
          </a:bodyPr>
          <a:lstStyle/>
          <a:p>
            <a:pPr marL="457200" indent="-457200">
              <a:lnSpc>
                <a:spcPct val="150000"/>
              </a:lnSpc>
              <a:buFont typeface="+mj-lt"/>
              <a:buAutoNum type="arabicPeriod"/>
            </a:pPr>
            <a:r>
              <a:rPr lang="fr-FR" sz="2000" dirty="0">
                <a:latin typeface="Calibri" panose="020F0502020204030204" pitchFamily="34" charset="0"/>
                <a:cs typeface="Calibri" panose="020F0502020204030204" pitchFamily="34" charset="0"/>
              </a:rPr>
              <a:t>Petit rappel : pourquoi des doublons</a:t>
            </a: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marL="457200" indent="-457200">
              <a:lnSpc>
                <a:spcPct val="150000"/>
              </a:lnSpc>
              <a:spcAft>
                <a:spcPts val="800"/>
              </a:spcAft>
              <a:buFont typeface="+mj-lt"/>
              <a:buAutoNum type="arabicPeriod"/>
            </a:pPr>
            <a:r>
              <a:rPr lang="fr-FR" sz="2000" dirty="0">
                <a:effectLst/>
                <a:latin typeface="Calibri" panose="020F0502020204030204" pitchFamily="34" charset="0"/>
                <a:ea typeface="Calibri" panose="020F0502020204030204" pitchFamily="34" charset="0"/>
                <a:cs typeface="Calibri" panose="020F0502020204030204" pitchFamily="34" charset="0"/>
              </a:rPr>
              <a:t>Fusion, le fonctionnement </a:t>
            </a:r>
          </a:p>
          <a:p>
            <a:pPr marL="457200" indent="-457200">
              <a:lnSpc>
                <a:spcPct val="150000"/>
              </a:lnSpc>
              <a:spcAft>
                <a:spcPts val="800"/>
              </a:spcAft>
              <a:buFont typeface="+mj-lt"/>
              <a:buAutoNum type="arabicPeriod"/>
            </a:pPr>
            <a:r>
              <a:rPr lang="fr-FR" sz="2000" dirty="0">
                <a:effectLst/>
                <a:latin typeface="Calibri" panose="020F0502020204030204" pitchFamily="34" charset="0"/>
                <a:ea typeface="Calibri" panose="020F0502020204030204" pitchFamily="34" charset="0"/>
                <a:cs typeface="Calibri" panose="020F0502020204030204" pitchFamily="34" charset="0"/>
              </a:rPr>
              <a:t>Traitement avec </a:t>
            </a:r>
            <a:r>
              <a:rPr lang="fr-FR" sz="2000" dirty="0" err="1">
                <a:latin typeface="Calibri" panose="020F0502020204030204" pitchFamily="34" charset="0"/>
                <a:ea typeface="Calibri" panose="020F0502020204030204" pitchFamily="34" charset="0"/>
                <a:cs typeface="Calibri" panose="020F0502020204030204" pitchFamily="34" charset="0"/>
              </a:rPr>
              <a:t>W</a:t>
            </a:r>
            <a:r>
              <a:rPr lang="fr-FR" sz="2000" dirty="0" err="1">
                <a:effectLst/>
                <a:latin typeface="Calibri" panose="020F0502020204030204" pitchFamily="34" charset="0"/>
                <a:ea typeface="Calibri" panose="020F0502020204030204" pitchFamily="34" charset="0"/>
                <a:cs typeface="Calibri" panose="020F0502020204030204" pitchFamily="34" charset="0"/>
              </a:rPr>
              <a:t>inIBW</a:t>
            </a:r>
            <a:r>
              <a:rPr lang="fr-FR" sz="2000" dirty="0">
                <a:effectLst/>
                <a:latin typeface="Calibri" panose="020F0502020204030204" pitchFamily="34" charset="0"/>
                <a:ea typeface="Calibri" panose="020F0502020204030204" pitchFamily="34" charset="0"/>
                <a:cs typeface="Calibri" panose="020F0502020204030204" pitchFamily="34" charset="0"/>
              </a:rPr>
              <a:t> et </a:t>
            </a:r>
            <a:r>
              <a:rPr lang="fr-FR" sz="2000" dirty="0" err="1">
                <a:effectLst/>
                <a:latin typeface="Calibri" panose="020F0502020204030204" pitchFamily="34" charset="0"/>
                <a:ea typeface="Calibri" panose="020F0502020204030204" pitchFamily="34" charset="0"/>
                <a:cs typeface="Calibri" panose="020F0502020204030204" pitchFamily="34" charset="0"/>
              </a:rPr>
              <a:t>IdRef</a:t>
            </a: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marL="457200" indent="-457200">
              <a:lnSpc>
                <a:spcPct val="150000"/>
              </a:lnSpc>
              <a:spcAft>
                <a:spcPts val="800"/>
              </a:spcAft>
              <a:buFont typeface="+mj-lt"/>
              <a:buAutoNum type="arabicPeriod"/>
            </a:pPr>
            <a:r>
              <a:rPr lang="fr-FR" sz="2000" dirty="0">
                <a:latin typeface="Calibri" panose="020F0502020204030204" pitchFamily="34" charset="0"/>
                <a:ea typeface="Calibri" panose="020F0502020204030204" pitchFamily="34" charset="0"/>
                <a:cs typeface="Calibri" panose="020F0502020204030204" pitchFamily="34" charset="0"/>
              </a:rPr>
              <a:t>Démonstration</a:t>
            </a: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marL="457200" indent="-457200">
              <a:lnSpc>
                <a:spcPct val="150000"/>
              </a:lnSpc>
              <a:spcAft>
                <a:spcPts val="800"/>
              </a:spcAft>
              <a:buFont typeface="+mj-lt"/>
              <a:buAutoNum type="arabicPeriod"/>
            </a:pPr>
            <a:r>
              <a:rPr lang="fr-FR" sz="2000" dirty="0">
                <a:effectLst/>
                <a:latin typeface="Calibri" panose="020F0502020204030204" pitchFamily="34" charset="0"/>
                <a:ea typeface="Calibri" panose="020F0502020204030204" pitchFamily="34" charset="0"/>
                <a:cs typeface="Calibri" panose="020F0502020204030204" pitchFamily="34" charset="0"/>
              </a:rPr>
              <a:t>Conclusio</a:t>
            </a:r>
            <a:r>
              <a:rPr lang="fr-FR" sz="2000" dirty="0">
                <a:latin typeface="Calibri" panose="020F0502020204030204" pitchFamily="34" charset="0"/>
                <a:ea typeface="Calibri" panose="020F0502020204030204" pitchFamily="34" charset="0"/>
                <a:cs typeface="Calibri" panose="020F0502020204030204" pitchFamily="34" charset="0"/>
              </a:rPr>
              <a:t>n</a:t>
            </a:r>
            <a:endParaRPr lang="fr-FR" sz="2000" dirty="0">
              <a:effectLst/>
              <a:latin typeface="Calibri" panose="020F0502020204030204" pitchFamily="34" charset="0"/>
              <a:ea typeface="Calibri" panose="020F0502020204030204" pitchFamily="34" charset="0"/>
              <a:cs typeface="Calibri" panose="020F0502020204030204" pitchFamily="34" charset="0"/>
            </a:endParaRPr>
          </a:p>
          <a:p>
            <a:pPr marL="457200" indent="-457200">
              <a:lnSpc>
                <a:spcPct val="150000"/>
              </a:lnSpc>
              <a:spcAft>
                <a:spcPts val="800"/>
              </a:spcAft>
              <a:buFont typeface="+mj-lt"/>
              <a:buAutoNum type="arabicPeriod"/>
            </a:pPr>
            <a:r>
              <a:rPr lang="fr-FR" sz="2000" dirty="0">
                <a:latin typeface="Calibri" panose="020F0502020204030204" pitchFamily="34" charset="0"/>
                <a:ea typeface="Calibri" panose="020F0502020204030204" pitchFamily="34" charset="0"/>
                <a:cs typeface="Calibri" panose="020F0502020204030204" pitchFamily="34" charset="0"/>
              </a:rPr>
              <a:t>Q</a:t>
            </a:r>
            <a:r>
              <a:rPr lang="fr-FR" sz="2000" dirty="0">
                <a:effectLst/>
                <a:latin typeface="Calibri" panose="020F0502020204030204" pitchFamily="34" charset="0"/>
                <a:ea typeface="Calibri" panose="020F0502020204030204" pitchFamily="34" charset="0"/>
                <a:cs typeface="Calibri" panose="020F0502020204030204" pitchFamily="34" charset="0"/>
              </a:rPr>
              <a:t>uestions</a:t>
            </a:r>
          </a:p>
          <a:p>
            <a:endParaRPr lang="fr-FR" sz="2100" dirty="0"/>
          </a:p>
          <a:p>
            <a:endParaRPr lang="fr-FR" sz="2100" dirty="0"/>
          </a:p>
        </p:txBody>
      </p:sp>
      <p:sp>
        <p:nvSpPr>
          <p:cNvPr id="4" name="Espace réservé du numéro de diapositive 3">
            <a:extLst>
              <a:ext uri="{FF2B5EF4-FFF2-40B4-BE49-F238E27FC236}">
                <a16:creationId xmlns:a16="http://schemas.microsoft.com/office/drawing/2014/main" id="{A94E31B0-E81E-FA2E-266D-707C1BB23E11}"/>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4</a:t>
            </a:fld>
            <a:endParaRPr lang="fr-FR" sz="900"/>
          </a:p>
        </p:txBody>
      </p:sp>
    </p:spTree>
    <p:extLst>
      <p:ext uri="{BB962C8B-B14F-4D97-AF65-F5344CB8AC3E}">
        <p14:creationId xmlns:p14="http://schemas.microsoft.com/office/powerpoint/2010/main" val="473765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00762" y="563918"/>
            <a:ext cx="3089954" cy="5978614"/>
            <a:chOff x="7513372" y="803186"/>
            <a:chExt cx="4163968" cy="5978614"/>
          </a:xfrm>
        </p:grpSpPr>
        <p:sp>
          <p:nvSpPr>
            <p:cNvPr id="12"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re 1">
            <a:extLst>
              <a:ext uri="{FF2B5EF4-FFF2-40B4-BE49-F238E27FC236}">
                <a16:creationId xmlns:a16="http://schemas.microsoft.com/office/drawing/2014/main" id="{7DC086A3-85B4-7948-5172-4F1CF55D41EF}"/>
              </a:ext>
            </a:extLst>
          </p:cNvPr>
          <p:cNvSpPr>
            <a:spLocks noGrp="1"/>
          </p:cNvSpPr>
          <p:nvPr>
            <p:ph type="title"/>
          </p:nvPr>
        </p:nvSpPr>
        <p:spPr>
          <a:xfrm>
            <a:off x="911122" y="851399"/>
            <a:ext cx="2579593" cy="4651101"/>
          </a:xfrm>
        </p:spPr>
        <p:txBody>
          <a:bodyPr>
            <a:normAutofit/>
          </a:bodyPr>
          <a:lstStyle/>
          <a:p>
            <a:r>
              <a:rPr lang="fr-FR" dirty="0">
                <a:solidFill>
                  <a:srgbClr val="FFFFFF"/>
                </a:solidFill>
              </a:rPr>
              <a:t>1- Petit rappel : pourquoi des doublons ?</a:t>
            </a:r>
          </a:p>
        </p:txBody>
      </p:sp>
      <p:sp>
        <p:nvSpPr>
          <p:cNvPr id="3" name="Espace réservé du contenu 2">
            <a:extLst>
              <a:ext uri="{FF2B5EF4-FFF2-40B4-BE49-F238E27FC236}">
                <a16:creationId xmlns:a16="http://schemas.microsoft.com/office/drawing/2014/main" id="{4A99B2D0-3DEC-70CD-757F-5491D39C5197}"/>
              </a:ext>
            </a:extLst>
          </p:cNvPr>
          <p:cNvSpPr>
            <a:spLocks noGrp="1"/>
          </p:cNvSpPr>
          <p:nvPr>
            <p:ph idx="1"/>
          </p:nvPr>
        </p:nvSpPr>
        <p:spPr>
          <a:xfrm>
            <a:off x="3734031" y="885651"/>
            <a:ext cx="4893915" cy="4616849"/>
          </a:xfrm>
        </p:spPr>
        <p:txBody>
          <a:bodyPr anchor="ctr">
            <a:normAutofit/>
          </a:bodyPr>
          <a:lstStyle/>
          <a:p>
            <a:pPr marL="0" indent="0">
              <a:buNone/>
            </a:pPr>
            <a:endParaRPr lang="fr-FR" sz="2100" dirty="0"/>
          </a:p>
          <a:p>
            <a:r>
              <a:rPr lang="fr-FR" sz="2100" dirty="0"/>
              <a:t>La fusion de différentes bases constituant historiquement le </a:t>
            </a:r>
            <a:r>
              <a:rPr lang="fr-FR" sz="2100" dirty="0" err="1"/>
              <a:t>Sudoc</a:t>
            </a:r>
            <a:endParaRPr lang="fr-FR" sz="2100" dirty="0"/>
          </a:p>
          <a:p>
            <a:r>
              <a:rPr lang="fr-FR" sz="2100" dirty="0"/>
              <a:t>Les imports de notices</a:t>
            </a:r>
          </a:p>
          <a:p>
            <a:r>
              <a:rPr lang="fr-FR" sz="2100" dirty="0"/>
              <a:t>Le facteur humain</a:t>
            </a:r>
          </a:p>
        </p:txBody>
      </p:sp>
      <p:sp>
        <p:nvSpPr>
          <p:cNvPr id="4" name="Espace réservé du numéro de diapositive 3">
            <a:extLst>
              <a:ext uri="{FF2B5EF4-FFF2-40B4-BE49-F238E27FC236}">
                <a16:creationId xmlns:a16="http://schemas.microsoft.com/office/drawing/2014/main" id="{A94E31B0-E81E-FA2E-266D-707C1BB23E11}"/>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5</a:t>
            </a:fld>
            <a:endParaRPr lang="fr-FR" sz="900"/>
          </a:p>
        </p:txBody>
      </p:sp>
    </p:spTree>
    <p:extLst>
      <p:ext uri="{BB962C8B-B14F-4D97-AF65-F5344CB8AC3E}">
        <p14:creationId xmlns:p14="http://schemas.microsoft.com/office/powerpoint/2010/main" val="2307674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00762" y="563918"/>
            <a:ext cx="3089954" cy="5978614"/>
            <a:chOff x="7513372" y="803186"/>
            <a:chExt cx="4163968" cy="5978614"/>
          </a:xfrm>
        </p:grpSpPr>
        <p:sp>
          <p:nvSpPr>
            <p:cNvPr id="12"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re 1">
            <a:extLst>
              <a:ext uri="{FF2B5EF4-FFF2-40B4-BE49-F238E27FC236}">
                <a16:creationId xmlns:a16="http://schemas.microsoft.com/office/drawing/2014/main" id="{7DC086A3-85B4-7948-5172-4F1CF55D41EF}"/>
              </a:ext>
            </a:extLst>
          </p:cNvPr>
          <p:cNvSpPr>
            <a:spLocks noGrp="1"/>
          </p:cNvSpPr>
          <p:nvPr>
            <p:ph type="title"/>
          </p:nvPr>
        </p:nvSpPr>
        <p:spPr>
          <a:xfrm>
            <a:off x="911122" y="851399"/>
            <a:ext cx="2579593" cy="4651101"/>
          </a:xfrm>
        </p:spPr>
        <p:txBody>
          <a:bodyPr>
            <a:normAutofit/>
          </a:bodyPr>
          <a:lstStyle/>
          <a:p>
            <a:r>
              <a:rPr lang="fr-FR" dirty="0">
                <a:solidFill>
                  <a:srgbClr val="FFFFFF"/>
                </a:solidFill>
              </a:rPr>
              <a:t>2- Fusion </a:t>
            </a:r>
          </a:p>
        </p:txBody>
      </p:sp>
      <p:sp>
        <p:nvSpPr>
          <p:cNvPr id="3" name="Espace réservé du contenu 2">
            <a:extLst>
              <a:ext uri="{FF2B5EF4-FFF2-40B4-BE49-F238E27FC236}">
                <a16:creationId xmlns:a16="http://schemas.microsoft.com/office/drawing/2014/main" id="{4A99B2D0-3DEC-70CD-757F-5491D39C5197}"/>
              </a:ext>
            </a:extLst>
          </p:cNvPr>
          <p:cNvSpPr>
            <a:spLocks noGrp="1"/>
          </p:cNvSpPr>
          <p:nvPr>
            <p:ph idx="1"/>
          </p:nvPr>
        </p:nvSpPr>
        <p:spPr>
          <a:xfrm>
            <a:off x="3734031" y="885651"/>
            <a:ext cx="4893915" cy="4616849"/>
          </a:xfrm>
        </p:spPr>
        <p:txBody>
          <a:bodyPr anchor="ctr">
            <a:normAutofit/>
          </a:bodyPr>
          <a:lstStyle/>
          <a:p>
            <a:pPr marL="0" indent="0">
              <a:buNone/>
            </a:pPr>
            <a:r>
              <a:rPr lang="fr-FR" sz="2100" dirty="0"/>
              <a:t>       </a:t>
            </a:r>
            <a:r>
              <a:rPr lang="fr-FR" sz="3600" dirty="0"/>
              <a:t>Le fonctionnement</a:t>
            </a:r>
          </a:p>
        </p:txBody>
      </p:sp>
      <p:sp>
        <p:nvSpPr>
          <p:cNvPr id="4" name="Espace réservé du numéro de diapositive 3">
            <a:extLst>
              <a:ext uri="{FF2B5EF4-FFF2-40B4-BE49-F238E27FC236}">
                <a16:creationId xmlns:a16="http://schemas.microsoft.com/office/drawing/2014/main" id="{A94E31B0-E81E-FA2E-266D-707C1BB23E11}"/>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6</a:t>
            </a:fld>
            <a:endParaRPr lang="fr-FR" sz="900"/>
          </a:p>
        </p:txBody>
      </p:sp>
    </p:spTree>
    <p:extLst>
      <p:ext uri="{BB962C8B-B14F-4D97-AF65-F5344CB8AC3E}">
        <p14:creationId xmlns:p14="http://schemas.microsoft.com/office/powerpoint/2010/main" val="2904020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         Comment ça marche une fusion ?</a:t>
            </a:r>
          </a:p>
        </p:txBody>
      </p:sp>
      <p:sp>
        <p:nvSpPr>
          <p:cNvPr id="3" name="Espace réservé du contenu 2">
            <a:extLst>
              <a:ext uri="{FF2B5EF4-FFF2-40B4-BE49-F238E27FC236}">
                <a16:creationId xmlns:a16="http://schemas.microsoft.com/office/drawing/2014/main" id="{CEFAB02C-90A0-5B76-4CD3-F30E5D45083C}"/>
              </a:ext>
            </a:extLst>
          </p:cNvPr>
          <p:cNvSpPr>
            <a:spLocks noGrp="1"/>
          </p:cNvSpPr>
          <p:nvPr>
            <p:ph idx="1"/>
          </p:nvPr>
        </p:nvSpPr>
        <p:spPr>
          <a:xfrm>
            <a:off x="1025718" y="2490436"/>
            <a:ext cx="7281746" cy="3567173"/>
          </a:xfrm>
        </p:spPr>
        <p:txBody>
          <a:bodyPr anchor="ctr">
            <a:normAutofit/>
          </a:bodyPr>
          <a:lstStyle/>
          <a:p>
            <a:r>
              <a:rPr lang="fr-FR" sz="2100" dirty="0"/>
              <a:t>Pour fusionner, on choisit la notice que l’on souhaite conserver, celle avec le plus petit PPN autorité : c’est la notice préférée</a:t>
            </a:r>
          </a:p>
          <a:p>
            <a:endParaRPr lang="fr-FR" sz="2100" dirty="0"/>
          </a:p>
          <a:p>
            <a:r>
              <a:rPr lang="fr-FR" sz="2100" dirty="0"/>
              <a:t>On repère la notice autorité à fusionner qui sera supprimée au profit de la notice préférée</a:t>
            </a:r>
          </a:p>
          <a:p>
            <a:endParaRPr lang="fr-FR" sz="2100" dirty="0"/>
          </a:p>
          <a:p>
            <a:r>
              <a:rPr lang="fr-FR" sz="2100" dirty="0"/>
              <a:t>On insère une zone 024 dans la notice autorité à fusionner</a:t>
            </a:r>
          </a:p>
          <a:p>
            <a:endParaRPr lang="fr-FR" sz="2100" dirty="0"/>
          </a:p>
          <a:p>
            <a:endParaRPr lang="fr-FR" sz="2100" dirty="0"/>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7</a:t>
            </a:fld>
            <a:endParaRPr lang="fr-FR" sz="900"/>
          </a:p>
        </p:txBody>
      </p:sp>
      <p:pic>
        <p:nvPicPr>
          <p:cNvPr id="6" name="Image 5">
            <a:extLst>
              <a:ext uri="{FF2B5EF4-FFF2-40B4-BE49-F238E27FC236}">
                <a16:creationId xmlns:a16="http://schemas.microsoft.com/office/drawing/2014/main" id="{57B16F44-6468-DDCF-E376-E3339E94F4C2}"/>
              </a:ext>
            </a:extLst>
          </p:cNvPr>
          <p:cNvPicPr>
            <a:picLocks noChangeAspect="1"/>
          </p:cNvPicPr>
          <p:nvPr/>
        </p:nvPicPr>
        <p:blipFill>
          <a:blip r:embed="rId3"/>
          <a:stretch>
            <a:fillRect/>
          </a:stretch>
        </p:blipFill>
        <p:spPr>
          <a:xfrm>
            <a:off x="956980" y="734729"/>
            <a:ext cx="780181" cy="1251918"/>
          </a:xfrm>
          <a:prstGeom prst="rect">
            <a:avLst/>
          </a:prstGeom>
        </p:spPr>
      </p:pic>
    </p:spTree>
    <p:extLst>
      <p:ext uri="{BB962C8B-B14F-4D97-AF65-F5344CB8AC3E}">
        <p14:creationId xmlns:p14="http://schemas.microsoft.com/office/powerpoint/2010/main" val="1155711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 C’est quoi une zone 024 ? </a:t>
            </a:r>
          </a:p>
        </p:txBody>
      </p:sp>
      <p:sp>
        <p:nvSpPr>
          <p:cNvPr id="3" name="Espace réservé du contenu 2">
            <a:extLst>
              <a:ext uri="{FF2B5EF4-FFF2-40B4-BE49-F238E27FC236}">
                <a16:creationId xmlns:a16="http://schemas.microsoft.com/office/drawing/2014/main" id="{CEFAB02C-90A0-5B76-4CD3-F30E5D45083C}"/>
              </a:ext>
            </a:extLst>
          </p:cNvPr>
          <p:cNvSpPr>
            <a:spLocks noGrp="1"/>
          </p:cNvSpPr>
          <p:nvPr>
            <p:ph idx="1"/>
          </p:nvPr>
        </p:nvSpPr>
        <p:spPr>
          <a:xfrm>
            <a:off x="1025718" y="2490436"/>
            <a:ext cx="7281746" cy="3567173"/>
          </a:xfrm>
        </p:spPr>
        <p:txBody>
          <a:bodyPr anchor="ctr">
            <a:normAutofit/>
          </a:bodyPr>
          <a:lstStyle/>
          <a:p>
            <a:pPr>
              <a:lnSpc>
                <a:spcPct val="107000"/>
              </a:lnSpc>
              <a:spcAft>
                <a:spcPts val="800"/>
              </a:spcAft>
            </a:pPr>
            <a:r>
              <a:rPr lang="fr-FR" sz="2000" dirty="0">
                <a:effectLst/>
                <a:latin typeface="Calibri" panose="020F0502020204030204" pitchFamily="34" charset="0"/>
                <a:ea typeface="Calibri" panose="020F0502020204030204" pitchFamily="34" charset="0"/>
                <a:cs typeface="Calibri" panose="020F0502020204030204" pitchFamily="34" charset="0"/>
              </a:rPr>
              <a:t>La zone </a:t>
            </a:r>
            <a:r>
              <a:rPr lang="fr-FR" sz="2000" b="1" dirty="0">
                <a:effectLst/>
                <a:latin typeface="Calibri" panose="020F0502020204030204" pitchFamily="34" charset="0"/>
                <a:ea typeface="Calibri" panose="020F0502020204030204" pitchFamily="34" charset="0"/>
                <a:cs typeface="Calibri" panose="020F0502020204030204" pitchFamily="34" charset="0"/>
              </a:rPr>
              <a:t>024</a:t>
            </a:r>
            <a:r>
              <a:rPr lang="fr-FR" sz="2000" dirty="0">
                <a:effectLst/>
                <a:latin typeface="Calibri" panose="020F0502020204030204" pitchFamily="34" charset="0"/>
                <a:ea typeface="Calibri" panose="020F0502020204030204" pitchFamily="34" charset="0"/>
                <a:cs typeface="Calibri" panose="020F0502020204030204" pitchFamily="34" charset="0"/>
              </a:rPr>
              <a:t> est une zone de gestion destinée à paramétrer un programme de fusion des notices identifiées comme étant des doublons.</a:t>
            </a:r>
          </a:p>
          <a:p>
            <a:r>
              <a:rPr lang="fr-FR" sz="2000" dirty="0">
                <a:latin typeface="Calibri" panose="020F0502020204030204" pitchFamily="34" charset="0"/>
                <a:cs typeface="Calibri" panose="020F0502020204030204" pitchFamily="34" charset="0"/>
              </a:rPr>
              <a:t>Elle est ainsi construite : </a:t>
            </a:r>
            <a:r>
              <a:rPr lang="fr-FR" sz="1800" b="1" dirty="0">
                <a:effectLst/>
                <a:latin typeface="Calibri" panose="020F0502020204030204" pitchFamily="34" charset="0"/>
                <a:ea typeface="Calibri" panose="020F0502020204030204" pitchFamily="34" charset="0"/>
                <a:cs typeface="Calibri" panose="020F0502020204030204" pitchFamily="34" charset="0"/>
              </a:rPr>
              <a:t>024 $</a:t>
            </a:r>
            <a:r>
              <a:rPr lang="fr-FR" sz="1800" b="1" dirty="0" err="1">
                <a:effectLst/>
                <a:latin typeface="Calibri" panose="020F0502020204030204" pitchFamily="34" charset="0"/>
                <a:ea typeface="Calibri" panose="020F0502020204030204" pitchFamily="34" charset="0"/>
                <a:cs typeface="Calibri" panose="020F0502020204030204" pitchFamily="34" charset="0"/>
              </a:rPr>
              <a:t>aA</a:t>
            </a:r>
            <a:r>
              <a:rPr lang="fr-FR" sz="1800" b="1" dirty="0">
                <a:effectLst/>
                <a:latin typeface="Calibri" panose="020F0502020204030204" pitchFamily="34" charset="0"/>
                <a:ea typeface="Calibri" panose="020F0502020204030204" pitchFamily="34" charset="0"/>
                <a:cs typeface="Calibri" panose="020F0502020204030204" pitchFamily="34" charset="0"/>
              </a:rPr>
              <a:t>&lt;ILN&gt;$bM$3</a:t>
            </a:r>
            <a:r>
              <a:rPr lang="fr-FR" sz="1800" dirty="0">
                <a:effectLst/>
                <a:latin typeface="Calibri" panose="020F0502020204030204" pitchFamily="34" charset="0"/>
                <a:ea typeface="Calibri" panose="020F0502020204030204" pitchFamily="34" charset="0"/>
                <a:cs typeface="Calibri" panose="020F0502020204030204" pitchFamily="34" charset="0"/>
              </a:rPr>
              <a:t> </a:t>
            </a:r>
            <a:r>
              <a:rPr lang="fr-FR" sz="1800" i="1" dirty="0">
                <a:effectLst/>
                <a:latin typeface="Calibri" panose="020F0502020204030204" pitchFamily="34" charset="0"/>
                <a:ea typeface="Calibri" panose="020F0502020204030204" pitchFamily="34" charset="0"/>
                <a:cs typeface="Calibri" panose="020F0502020204030204" pitchFamily="34" charset="0"/>
              </a:rPr>
              <a:t>PPN de la notice préférée</a:t>
            </a:r>
          </a:p>
          <a:p>
            <a:r>
              <a:rPr lang="fr-FR" sz="2000" dirty="0">
                <a:latin typeface="Calibri" panose="020F0502020204030204" pitchFamily="34" charset="0"/>
                <a:cs typeface="Calibri" panose="020F0502020204030204" pitchFamily="34" charset="0"/>
              </a:rPr>
              <a:t>Seul, le correspondant autorités dispose des droits de dédoublonnage avec son login (code TA)</a:t>
            </a:r>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8</a:t>
            </a:fld>
            <a:endParaRPr lang="fr-FR" sz="900"/>
          </a:p>
        </p:txBody>
      </p:sp>
      <p:pic>
        <p:nvPicPr>
          <p:cNvPr id="5" name="Image 4">
            <a:extLst>
              <a:ext uri="{FF2B5EF4-FFF2-40B4-BE49-F238E27FC236}">
                <a16:creationId xmlns:a16="http://schemas.microsoft.com/office/drawing/2014/main" id="{22E06697-0340-9252-630C-32026FB6001D}"/>
              </a:ext>
            </a:extLst>
          </p:cNvPr>
          <p:cNvPicPr>
            <a:picLocks noChangeAspect="1"/>
          </p:cNvPicPr>
          <p:nvPr/>
        </p:nvPicPr>
        <p:blipFill>
          <a:blip r:embed="rId3"/>
          <a:stretch>
            <a:fillRect/>
          </a:stretch>
        </p:blipFill>
        <p:spPr>
          <a:xfrm>
            <a:off x="7529170" y="765889"/>
            <a:ext cx="825676" cy="1326809"/>
          </a:xfrm>
          <a:prstGeom prst="rect">
            <a:avLst/>
          </a:prstGeom>
        </p:spPr>
      </p:pic>
    </p:spTree>
    <p:extLst>
      <p:ext uri="{BB962C8B-B14F-4D97-AF65-F5344CB8AC3E}">
        <p14:creationId xmlns:p14="http://schemas.microsoft.com/office/powerpoint/2010/main" val="185207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F5203715-9042-C40B-3A74-1A5D5FA46B60}"/>
              </a:ext>
            </a:extLst>
          </p:cNvPr>
          <p:cNvSpPr>
            <a:spLocks noGrp="1"/>
          </p:cNvSpPr>
          <p:nvPr>
            <p:ph type="title"/>
          </p:nvPr>
        </p:nvSpPr>
        <p:spPr>
          <a:xfrm>
            <a:off x="718879" y="800392"/>
            <a:ext cx="7698523" cy="1212102"/>
          </a:xfrm>
        </p:spPr>
        <p:txBody>
          <a:bodyPr>
            <a:normAutofit/>
          </a:bodyPr>
          <a:lstStyle/>
          <a:p>
            <a:r>
              <a:rPr lang="fr-FR" sz="3500" dirty="0">
                <a:solidFill>
                  <a:srgbClr val="FFFFFF"/>
                </a:solidFill>
              </a:rPr>
              <a:t> Tu expliques, là ? </a:t>
            </a:r>
          </a:p>
        </p:txBody>
      </p:sp>
      <p:sp>
        <p:nvSpPr>
          <p:cNvPr id="3" name="Espace réservé du contenu 2">
            <a:extLst>
              <a:ext uri="{FF2B5EF4-FFF2-40B4-BE49-F238E27FC236}">
                <a16:creationId xmlns:a16="http://schemas.microsoft.com/office/drawing/2014/main" id="{CEFAB02C-90A0-5B76-4CD3-F30E5D45083C}"/>
              </a:ext>
            </a:extLst>
          </p:cNvPr>
          <p:cNvSpPr>
            <a:spLocks noGrp="1"/>
          </p:cNvSpPr>
          <p:nvPr>
            <p:ph idx="1"/>
          </p:nvPr>
        </p:nvSpPr>
        <p:spPr>
          <a:xfrm>
            <a:off x="1015704" y="2341848"/>
            <a:ext cx="7292520" cy="4040664"/>
          </a:xfrm>
        </p:spPr>
        <p:txBody>
          <a:bodyPr anchor="ctr">
            <a:normAutofit/>
          </a:bodyPr>
          <a:lstStyle/>
          <a:p>
            <a:pPr>
              <a:lnSpc>
                <a:spcPct val="107000"/>
              </a:lnSpc>
              <a:spcAft>
                <a:spcPts val="800"/>
              </a:spcAft>
            </a:pPr>
            <a:r>
              <a:rPr lang="fr-FR" sz="2000" b="1" dirty="0">
                <a:effectLst/>
                <a:latin typeface="Calibri" panose="020F0502020204030204" pitchFamily="34" charset="0"/>
                <a:ea typeface="Calibri" panose="020F0502020204030204" pitchFamily="34" charset="0"/>
                <a:cs typeface="Times New Roman" panose="02020603050405020304" pitchFamily="18" charset="0"/>
              </a:rPr>
              <a:t>024 $a A&lt;</a:t>
            </a:r>
            <a:r>
              <a:rPr lang="fr-FR" sz="2000" b="1" i="1" dirty="0">
                <a:effectLst/>
                <a:latin typeface="Calibri" panose="020F0502020204030204" pitchFamily="34" charset="0"/>
                <a:ea typeface="Calibri" panose="020F0502020204030204" pitchFamily="34" charset="0"/>
                <a:cs typeface="Times New Roman" panose="02020603050405020304" pitchFamily="18" charset="0"/>
              </a:rPr>
              <a:t>ILN</a:t>
            </a:r>
            <a:r>
              <a:rPr lang="fr-FR" sz="2000" b="1" dirty="0">
                <a:effectLst/>
                <a:latin typeface="Calibri" panose="020F0502020204030204" pitchFamily="34" charset="0"/>
                <a:ea typeface="Calibri" panose="020F0502020204030204" pitchFamily="34" charset="0"/>
                <a:cs typeface="Times New Roman" panose="02020603050405020304" pitchFamily="18" charset="0"/>
              </a:rPr>
              <a:t>&gt; : </a:t>
            </a:r>
            <a:r>
              <a:rPr lang="fr-FR" sz="2000" dirty="0">
                <a:effectLst/>
                <a:latin typeface="Calibri" panose="020F0502020204030204" pitchFamily="34" charset="0"/>
                <a:ea typeface="Calibri" panose="020F0502020204030204" pitchFamily="34" charset="0"/>
                <a:cs typeface="Times New Roman" panose="02020603050405020304" pitchFamily="18" charset="0"/>
              </a:rPr>
              <a:t>c’est le nom de la table de fusion</a:t>
            </a:r>
          </a:p>
          <a:p>
            <a:pPr>
              <a:lnSpc>
                <a:spcPct val="107000"/>
              </a:lnSpc>
              <a:spcAft>
                <a:spcPts val="800"/>
              </a:spcAft>
            </a:pPr>
            <a:r>
              <a:rPr lang="fr-FR" sz="2000" b="1" dirty="0">
                <a:effectLst/>
                <a:latin typeface="Calibri" panose="020F0502020204030204" pitchFamily="34" charset="0"/>
                <a:ea typeface="Calibri" panose="020F0502020204030204" pitchFamily="34" charset="0"/>
                <a:cs typeface="Times New Roman" panose="02020603050405020304" pitchFamily="18" charset="0"/>
              </a:rPr>
              <a:t>$b M : </a:t>
            </a:r>
            <a:r>
              <a:rPr lang="fr-FR" sz="2000" dirty="0">
                <a:effectLst/>
                <a:latin typeface="Calibri" panose="020F0502020204030204" pitchFamily="34" charset="0"/>
                <a:ea typeface="Calibri" panose="020F0502020204030204" pitchFamily="34" charset="0"/>
                <a:cs typeface="Times New Roman" panose="02020603050405020304" pitchFamily="18" charset="0"/>
              </a:rPr>
              <a:t>M = Merge (fusionner)</a:t>
            </a:r>
          </a:p>
          <a:p>
            <a:pPr>
              <a:lnSpc>
                <a:spcPct val="107000"/>
              </a:lnSpc>
              <a:spcAft>
                <a:spcPts val="800"/>
              </a:spcAft>
            </a:pPr>
            <a:r>
              <a:rPr lang="fr-FR" sz="2000" b="1" dirty="0">
                <a:effectLst/>
                <a:latin typeface="Calibri" panose="020F0502020204030204" pitchFamily="34" charset="0"/>
                <a:ea typeface="Calibri" panose="020F0502020204030204" pitchFamily="34" charset="0"/>
                <a:cs typeface="Times New Roman" panose="02020603050405020304" pitchFamily="18" charset="0"/>
              </a:rPr>
              <a:t>$3</a:t>
            </a:r>
            <a:r>
              <a:rPr lang="fr-FR" sz="2000" dirty="0">
                <a:effectLst/>
                <a:latin typeface="Calibri" panose="020F0502020204030204" pitchFamily="34" charset="0"/>
                <a:ea typeface="Calibri" panose="020F0502020204030204" pitchFamily="34" charset="0"/>
                <a:cs typeface="Times New Roman" panose="02020603050405020304" pitchFamily="18" charset="0"/>
              </a:rPr>
              <a:t> </a:t>
            </a:r>
            <a:r>
              <a:rPr lang="fr-FR" sz="2000" b="1" dirty="0">
                <a:latin typeface="Calibri" panose="020F0502020204030204" pitchFamily="34" charset="0"/>
                <a:ea typeface="Calibri" panose="020F0502020204030204" pitchFamily="34" charset="0"/>
                <a:cs typeface="Times New Roman" panose="02020603050405020304" pitchFamily="18" charset="0"/>
              </a:rPr>
              <a:t>PPN </a:t>
            </a:r>
            <a:r>
              <a:rPr lang="fr-FR" sz="2000" dirty="0">
                <a:latin typeface="Calibri" panose="020F0502020204030204" pitchFamily="34" charset="0"/>
                <a:ea typeface="Calibri" panose="020F0502020204030204" pitchFamily="34" charset="0"/>
                <a:cs typeface="Times New Roman" panose="02020603050405020304" pitchFamily="18" charset="0"/>
              </a:rPr>
              <a:t>: identifiant </a:t>
            </a:r>
            <a:r>
              <a:rPr lang="fr-FR" sz="2000" dirty="0">
                <a:effectLst/>
                <a:latin typeface="Calibri" panose="020F0502020204030204" pitchFamily="34" charset="0"/>
                <a:ea typeface="Calibri" panose="020F0502020204030204" pitchFamily="34" charset="0"/>
                <a:cs typeface="Times New Roman" panose="02020603050405020304" pitchFamily="18" charset="0"/>
              </a:rPr>
              <a:t>de la notice autorité préférée</a:t>
            </a:r>
          </a:p>
          <a:p>
            <a:pPr>
              <a:lnSpc>
                <a:spcPct val="107000"/>
              </a:lnSpc>
              <a:spcAft>
                <a:spcPts val="800"/>
              </a:spcAft>
            </a:pPr>
            <a:r>
              <a:rPr lang="fr-FR" sz="2000" dirty="0">
                <a:latin typeface="Calibri" panose="020F0502020204030204" pitchFamily="34" charset="0"/>
                <a:ea typeface="Calibri" panose="020F0502020204030204" pitchFamily="34" charset="0"/>
                <a:cs typeface="Times New Roman" panose="02020603050405020304" pitchFamily="18" charset="0"/>
              </a:rPr>
              <a:t>Exemple : pour l’ILN 050 </a:t>
            </a:r>
          </a:p>
          <a:p>
            <a:r>
              <a:rPr lang="fr-FR" sz="2000" dirty="0"/>
              <a:t>Si la notice B (PPNB) est en doublon avec la notice A (PPNA, PPNA &lt; PPNB, A étant plus ancienne), insérer dans la notice B la zone suivante : </a:t>
            </a:r>
            <a:r>
              <a:rPr lang="fr-FR" sz="2000" b="1" dirty="0"/>
              <a:t>024 $aA050$bM$3</a:t>
            </a:r>
            <a:r>
              <a:rPr lang="fr-FR" sz="2000" dirty="0"/>
              <a:t> </a:t>
            </a:r>
            <a:r>
              <a:rPr lang="fr-FR" sz="2000" i="1" dirty="0" err="1"/>
              <a:t>PPNAutorité</a:t>
            </a:r>
            <a:r>
              <a:rPr lang="fr-FR" sz="2000" i="1" dirty="0"/>
              <a:t> A </a:t>
            </a:r>
            <a:r>
              <a:rPr lang="fr-FR" sz="2000" dirty="0"/>
              <a:t>afin que la notice B fusionne au profit de la seule notice A.</a:t>
            </a:r>
          </a:p>
          <a:p>
            <a:pPr>
              <a:lnSpc>
                <a:spcPct val="107000"/>
              </a:lnSpc>
              <a:spcAft>
                <a:spcPts val="800"/>
              </a:spcAft>
            </a:pPr>
            <a:endParaRPr lang="fr-FR" sz="20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sz="2000" u="sng" dirty="0"/>
          </a:p>
        </p:txBody>
      </p:sp>
      <p:sp>
        <p:nvSpPr>
          <p:cNvPr id="4" name="Espace réservé du numéro de diapositive 3">
            <a:extLst>
              <a:ext uri="{FF2B5EF4-FFF2-40B4-BE49-F238E27FC236}">
                <a16:creationId xmlns:a16="http://schemas.microsoft.com/office/drawing/2014/main" id="{8F530D0F-0AF2-0DDD-CC7D-27F0F8EDA5B6}"/>
              </a:ext>
            </a:extLst>
          </p:cNvPr>
          <p:cNvSpPr>
            <a:spLocks noGrp="1"/>
          </p:cNvSpPr>
          <p:nvPr>
            <p:ph type="sldNum" sz="quarter" idx="12"/>
          </p:nvPr>
        </p:nvSpPr>
        <p:spPr>
          <a:xfrm>
            <a:off x="8030718" y="6382512"/>
            <a:ext cx="514350" cy="320040"/>
          </a:xfrm>
        </p:spPr>
        <p:txBody>
          <a:bodyPr>
            <a:normAutofit/>
          </a:bodyPr>
          <a:lstStyle/>
          <a:p>
            <a:pPr>
              <a:spcAft>
                <a:spcPts val="600"/>
              </a:spcAft>
            </a:pPr>
            <a:fld id="{4FDDB0EE-562A-402E-B0CB-D9B0904D3576}" type="slidenum">
              <a:rPr lang="fr-FR" sz="900"/>
              <a:pPr>
                <a:spcAft>
                  <a:spcPts val="600"/>
                </a:spcAft>
              </a:pPr>
              <a:t>9</a:t>
            </a:fld>
            <a:endParaRPr lang="fr-FR" sz="900"/>
          </a:p>
        </p:txBody>
      </p:sp>
      <p:pic>
        <p:nvPicPr>
          <p:cNvPr id="7" name="Image 6">
            <a:extLst>
              <a:ext uri="{FF2B5EF4-FFF2-40B4-BE49-F238E27FC236}">
                <a16:creationId xmlns:a16="http://schemas.microsoft.com/office/drawing/2014/main" id="{EF0B8BBD-DCC1-7F17-7F03-4DB6555A4196}"/>
              </a:ext>
            </a:extLst>
          </p:cNvPr>
          <p:cNvPicPr>
            <a:picLocks noChangeAspect="1"/>
          </p:cNvPicPr>
          <p:nvPr/>
        </p:nvPicPr>
        <p:blipFill>
          <a:blip r:embed="rId3"/>
          <a:stretch>
            <a:fillRect/>
          </a:stretch>
        </p:blipFill>
        <p:spPr>
          <a:xfrm>
            <a:off x="924772" y="708338"/>
            <a:ext cx="768247" cy="1225043"/>
          </a:xfrm>
          <a:prstGeom prst="rect">
            <a:avLst/>
          </a:prstGeom>
        </p:spPr>
      </p:pic>
      <p:pic>
        <p:nvPicPr>
          <p:cNvPr id="8" name="Image 7">
            <a:extLst>
              <a:ext uri="{FF2B5EF4-FFF2-40B4-BE49-F238E27FC236}">
                <a16:creationId xmlns:a16="http://schemas.microsoft.com/office/drawing/2014/main" id="{88159529-F99A-7784-8AB5-27B5803B09FE}"/>
              </a:ext>
            </a:extLst>
          </p:cNvPr>
          <p:cNvPicPr>
            <a:picLocks noChangeAspect="1"/>
          </p:cNvPicPr>
          <p:nvPr/>
        </p:nvPicPr>
        <p:blipFill>
          <a:blip r:embed="rId4"/>
          <a:stretch>
            <a:fillRect/>
          </a:stretch>
        </p:blipFill>
        <p:spPr>
          <a:xfrm>
            <a:off x="7429810" y="730609"/>
            <a:ext cx="839949" cy="1334714"/>
          </a:xfrm>
          <a:prstGeom prst="rect">
            <a:avLst/>
          </a:prstGeom>
        </p:spPr>
      </p:pic>
    </p:spTree>
    <p:extLst>
      <p:ext uri="{BB962C8B-B14F-4D97-AF65-F5344CB8AC3E}">
        <p14:creationId xmlns:p14="http://schemas.microsoft.com/office/powerpoint/2010/main" val="28937646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947</Words>
  <Application>Microsoft Office PowerPoint</Application>
  <PresentationFormat>Affichage à l'écran (4:3)</PresentationFormat>
  <Paragraphs>150</Paragraphs>
  <Slides>27</Slides>
  <Notes>27</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27</vt:i4>
      </vt:variant>
    </vt:vector>
  </HeadingPairs>
  <TitlesOfParts>
    <vt:vector size="31" baseType="lpstr">
      <vt:lpstr>Arial</vt:lpstr>
      <vt:lpstr>Calibri</vt:lpstr>
      <vt:lpstr>Georgia</vt:lpstr>
      <vt:lpstr>Thème Office</vt:lpstr>
      <vt:lpstr>Présentation PowerPoint</vt:lpstr>
      <vt:lpstr>Tout ce que vous avez toujours voulu savoir sur la fusion d'autorités avec WinIBW et IdRef (sans jamais oser le demander)</vt:lpstr>
      <vt:lpstr>Nous ne parlons ici que des notices d’autorité</vt:lpstr>
      <vt:lpstr>Le plan</vt:lpstr>
      <vt:lpstr>1- Petit rappel : pourquoi des doublons ?</vt:lpstr>
      <vt:lpstr>2- Fusion </vt:lpstr>
      <vt:lpstr>         Comment ça marche une fusion ?</vt:lpstr>
      <vt:lpstr> C’est quoi une zone 024 ? </vt:lpstr>
      <vt:lpstr> Tu expliques, là ? </vt:lpstr>
      <vt:lpstr> Il fait quoi le programme de fusion ? </vt:lpstr>
      <vt:lpstr>C’est tout ?  </vt:lpstr>
      <vt:lpstr>Ce que le programme ne fait pas </vt:lpstr>
      <vt:lpstr>3- Traitement </vt:lpstr>
      <vt:lpstr>Traitement avec WinIBW  </vt:lpstr>
      <vt:lpstr>Traitement avec WinIBW  </vt:lpstr>
      <vt:lpstr>Traitement avec WinIBW </vt:lpstr>
      <vt:lpstr>Traitement avec WinIBW  </vt:lpstr>
      <vt:lpstr>Traitement avec WinIBW  </vt:lpstr>
      <vt:lpstr>Traitement avec WinIBW  </vt:lpstr>
      <vt:lpstr>Traitement avec IdRef   </vt:lpstr>
      <vt:lpstr>Traitement avec IdRef   </vt:lpstr>
      <vt:lpstr>Traitement avec IdRef   </vt:lpstr>
      <vt:lpstr>Attention !</vt:lpstr>
      <vt:lpstr>4- Démonstration</vt:lpstr>
      <vt:lpstr>Aide et astuces</vt:lpstr>
      <vt:lpstr>5- En conclusion : tous concernés par les fusions !</vt:lpstr>
      <vt:lpstr>6- Merci pour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description/>
  <cp:lastModifiedBy/>
  <cp:revision>1</cp:revision>
  <dcterms:created xsi:type="dcterms:W3CDTF">2022-09-29T14:09:36Z</dcterms:created>
  <dcterms:modified xsi:type="dcterms:W3CDTF">2022-09-29T14:09:40Z</dcterms:modified>
</cp:coreProperties>
</file>