
<file path=[Content_Types].xml><?xml version="1.0" encoding="utf-8"?>
<Types xmlns="http://schemas.openxmlformats.org/package/2006/content-types">
  <Default Extension="gif" ContentType="image/gif"/>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1"/>
    <p:sldMasterId id="2147483648" r:id="rId2"/>
  </p:sldMasterIdLst>
  <p:notesMasterIdLst>
    <p:notesMasterId r:id="rId39"/>
  </p:notesMasterIdLst>
  <p:handoutMasterIdLst>
    <p:handoutMasterId r:id="rId40"/>
  </p:handoutMasterIdLst>
  <p:sldIdLst>
    <p:sldId id="346" r:id="rId3"/>
    <p:sldId id="306" r:id="rId4"/>
    <p:sldId id="347" r:id="rId5"/>
    <p:sldId id="274" r:id="rId6"/>
    <p:sldId id="260" r:id="rId7"/>
    <p:sldId id="263" r:id="rId8"/>
    <p:sldId id="264" r:id="rId9"/>
    <p:sldId id="265" r:id="rId10"/>
    <p:sldId id="266" r:id="rId11"/>
    <p:sldId id="267" r:id="rId12"/>
    <p:sldId id="269" r:id="rId13"/>
    <p:sldId id="279" r:id="rId14"/>
    <p:sldId id="271" r:id="rId15"/>
    <p:sldId id="275" r:id="rId16"/>
    <p:sldId id="276" r:id="rId17"/>
    <p:sldId id="277" r:id="rId18"/>
    <p:sldId id="348" r:id="rId19"/>
    <p:sldId id="351" r:id="rId20"/>
    <p:sldId id="373" r:id="rId21"/>
    <p:sldId id="352" r:id="rId22"/>
    <p:sldId id="353" r:id="rId23"/>
    <p:sldId id="310" r:id="rId24"/>
    <p:sldId id="350" r:id="rId25"/>
    <p:sldId id="355" r:id="rId26"/>
    <p:sldId id="356" r:id="rId27"/>
    <p:sldId id="357" r:id="rId28"/>
    <p:sldId id="359" r:id="rId29"/>
    <p:sldId id="361" r:id="rId30"/>
    <p:sldId id="362" r:id="rId31"/>
    <p:sldId id="363" r:id="rId32"/>
    <p:sldId id="364" r:id="rId33"/>
    <p:sldId id="365" r:id="rId34"/>
    <p:sldId id="366" r:id="rId35"/>
    <p:sldId id="367" r:id="rId36"/>
    <p:sldId id="368" r:id="rId37"/>
    <p:sldId id="374" r:id="rId3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F4"/>
    <a:srgbClr val="1532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3" autoAdjust="0"/>
  </p:normalViewPr>
  <p:slideViewPr>
    <p:cSldViewPr snapToGrid="0" snapToObjects="1">
      <p:cViewPr varScale="1">
        <p:scale>
          <a:sx n="104" d="100"/>
          <a:sy n="104" d="100"/>
        </p:scale>
        <p:origin x="1860"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83" d="100"/>
          <a:sy n="83" d="100"/>
        </p:scale>
        <p:origin x="20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E9E48F-C00E-9B43-B04F-93CC3765638A}" type="datetimeFigureOut">
              <a:rPr lang="fr-FR" smtClean="0"/>
              <a:pPr/>
              <a:t>01/12/2022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17CF59-5EB7-FF4E-BC26-8CDDEA3C5879}" type="slidenum">
              <a:rPr lang="fr-FR" smtClean="0"/>
              <a:pPr/>
              <a:t>‹N°›</a:t>
            </a:fld>
            <a:endParaRPr lang="fr-FR"/>
          </a:p>
        </p:txBody>
      </p:sp>
    </p:spTree>
    <p:extLst>
      <p:ext uri="{BB962C8B-B14F-4D97-AF65-F5344CB8AC3E}">
        <p14:creationId xmlns:p14="http://schemas.microsoft.com/office/powerpoint/2010/main" val="20496448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6E5A64-DC50-DE47-AAA3-CA8A33CAC0A1}" type="datetimeFigureOut">
              <a:rPr lang="fr-FR" smtClean="0"/>
              <a:pPr/>
              <a:t>01/12/2022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69DA75-9866-A74D-90A1-6EC520430085}" type="slidenum">
              <a:rPr lang="fr-FR" smtClean="0"/>
              <a:pPr/>
              <a:t>‹N°›</a:t>
            </a:fld>
            <a:endParaRPr lang="fr-FR"/>
          </a:p>
        </p:txBody>
      </p:sp>
    </p:spTree>
    <p:extLst>
      <p:ext uri="{BB962C8B-B14F-4D97-AF65-F5344CB8AC3E}">
        <p14:creationId xmlns:p14="http://schemas.microsoft.com/office/powerpoint/2010/main" val="42022497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 y="2766646"/>
            <a:ext cx="9144001" cy="1470025"/>
          </a:xfrm>
          <a:solidFill>
            <a:schemeClr val="accent1"/>
          </a:solidFill>
        </p:spPr>
        <p:txBody>
          <a:bodyPr>
            <a:normAutofit/>
          </a:bodyPr>
          <a:lstStyle>
            <a:lvl1pPr algn="ctr">
              <a:defRPr sz="40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360176" y="4236671"/>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80B5481-EB75-EF4C-BD43-FAA56CA72A3F}" type="datetime3">
              <a:rPr lang="en-US" smtClean="0"/>
              <a:pPr/>
              <a:t>1 December 2022</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3575919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solidFill>
            <a:schemeClr val="accent1"/>
          </a:solidFill>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2F185BD-FFBA-5548-B2E1-183C29186F53}" type="datetime3">
              <a:rPr lang="en-US" smtClean="0"/>
              <a:pPr/>
              <a:t>1 December 2022</a:t>
            </a:fld>
            <a:endParaRPr lang="fr-F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368806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2C6CD5B9-41B7-D44B-BF33-1E7DC26DD002}" type="datetime3">
              <a:rPr lang="en-US" smtClean="0"/>
              <a:pPr/>
              <a:t>1 December 2022</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2543470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solidFill>
            <a:schemeClr val="accent1"/>
          </a:solidFill>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a:xfrm>
            <a:off x="6052457" y="88100"/>
            <a:ext cx="1475153" cy="365125"/>
          </a:xfrm>
        </p:spPr>
        <p:txBody>
          <a:bodyPr/>
          <a:lstStyle/>
          <a:p>
            <a:fld id="{856FB709-CF39-D241-8445-E9E5DAE8EAD4}" type="datetime3">
              <a:rPr lang="en-US" smtClean="0"/>
              <a:pPr/>
              <a:t>1 December 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3622465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715800" y="516800"/>
            <a:ext cx="6078900" cy="956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atin typeface="Nunito"/>
                <a:ea typeface="Nunito"/>
                <a:cs typeface="Nunito"/>
                <a:sym typeface="Nunito"/>
              </a:defRPr>
            </a:lvl2pPr>
            <a:lvl3pPr lvl="2" algn="ctr" rtl="0">
              <a:spcBef>
                <a:spcPts val="0"/>
              </a:spcBef>
              <a:spcAft>
                <a:spcPts val="0"/>
              </a:spcAft>
              <a:buSzPts val="3000"/>
              <a:buNone/>
              <a:defRPr>
                <a:latin typeface="Nunito"/>
                <a:ea typeface="Nunito"/>
                <a:cs typeface="Nunito"/>
                <a:sym typeface="Nunito"/>
              </a:defRPr>
            </a:lvl3pPr>
            <a:lvl4pPr lvl="3" algn="ctr" rtl="0">
              <a:spcBef>
                <a:spcPts val="0"/>
              </a:spcBef>
              <a:spcAft>
                <a:spcPts val="0"/>
              </a:spcAft>
              <a:buSzPts val="3000"/>
              <a:buNone/>
              <a:defRPr>
                <a:latin typeface="Nunito"/>
                <a:ea typeface="Nunito"/>
                <a:cs typeface="Nunito"/>
                <a:sym typeface="Nunito"/>
              </a:defRPr>
            </a:lvl4pPr>
            <a:lvl5pPr lvl="4" algn="ctr" rtl="0">
              <a:spcBef>
                <a:spcPts val="0"/>
              </a:spcBef>
              <a:spcAft>
                <a:spcPts val="0"/>
              </a:spcAft>
              <a:buSzPts val="3000"/>
              <a:buNone/>
              <a:defRPr>
                <a:latin typeface="Nunito"/>
                <a:ea typeface="Nunito"/>
                <a:cs typeface="Nunito"/>
                <a:sym typeface="Nunito"/>
              </a:defRPr>
            </a:lvl5pPr>
            <a:lvl6pPr lvl="5" algn="ctr" rtl="0">
              <a:spcBef>
                <a:spcPts val="0"/>
              </a:spcBef>
              <a:spcAft>
                <a:spcPts val="0"/>
              </a:spcAft>
              <a:buSzPts val="3000"/>
              <a:buNone/>
              <a:defRPr>
                <a:latin typeface="Nunito"/>
                <a:ea typeface="Nunito"/>
                <a:cs typeface="Nunito"/>
                <a:sym typeface="Nunito"/>
              </a:defRPr>
            </a:lvl6pPr>
            <a:lvl7pPr lvl="6" algn="ctr" rtl="0">
              <a:spcBef>
                <a:spcPts val="0"/>
              </a:spcBef>
              <a:spcAft>
                <a:spcPts val="0"/>
              </a:spcAft>
              <a:buSzPts val="3000"/>
              <a:buNone/>
              <a:defRPr>
                <a:latin typeface="Nunito"/>
                <a:ea typeface="Nunito"/>
                <a:cs typeface="Nunito"/>
                <a:sym typeface="Nunito"/>
              </a:defRPr>
            </a:lvl7pPr>
            <a:lvl8pPr lvl="7" algn="ctr" rtl="0">
              <a:spcBef>
                <a:spcPts val="0"/>
              </a:spcBef>
              <a:spcAft>
                <a:spcPts val="0"/>
              </a:spcAft>
              <a:buSzPts val="3000"/>
              <a:buNone/>
              <a:defRPr>
                <a:latin typeface="Nunito"/>
                <a:ea typeface="Nunito"/>
                <a:cs typeface="Nunito"/>
                <a:sym typeface="Nunito"/>
              </a:defRPr>
            </a:lvl8pPr>
            <a:lvl9pPr lvl="8" algn="ctr" rtl="0">
              <a:spcBef>
                <a:spcPts val="0"/>
              </a:spcBef>
              <a:spcAft>
                <a:spcPts val="0"/>
              </a:spcAft>
              <a:buSzPts val="3000"/>
              <a:buNone/>
              <a:defRPr>
                <a:latin typeface="Nunito"/>
                <a:ea typeface="Nunito"/>
                <a:cs typeface="Nunito"/>
                <a:sym typeface="Nunito"/>
              </a:defRPr>
            </a:lvl9pPr>
          </a:lstStyle>
          <a:p>
            <a:endParaRPr/>
          </a:p>
        </p:txBody>
      </p:sp>
      <p:sp>
        <p:nvSpPr>
          <p:cNvPr id="18" name="Google Shape;18;p4"/>
          <p:cNvSpPr txBox="1">
            <a:spLocks noGrp="1"/>
          </p:cNvSpPr>
          <p:nvPr>
            <p:ph type="body" idx="1"/>
          </p:nvPr>
        </p:nvSpPr>
        <p:spPr>
          <a:xfrm>
            <a:off x="715800" y="1606133"/>
            <a:ext cx="7708200" cy="45152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AutoNum type="arabicPeriod"/>
              <a:defRPr sz="1200"/>
            </a:lvl1pPr>
            <a:lvl2pPr marL="914400" lvl="1" indent="-317500" rtl="0">
              <a:lnSpc>
                <a:spcPct val="100000"/>
              </a:lnSpc>
              <a:spcBef>
                <a:spcPts val="1600"/>
              </a:spcBef>
              <a:spcAft>
                <a:spcPts val="0"/>
              </a:spcAft>
              <a:buSzPts val="1400"/>
              <a:buAutoNum type="alphaLcPeriod"/>
              <a:defRPr/>
            </a:lvl2pPr>
            <a:lvl3pPr marL="1371600" lvl="2" indent="-317500" rtl="0">
              <a:lnSpc>
                <a:spcPct val="100000"/>
              </a:lnSpc>
              <a:spcBef>
                <a:spcPts val="1600"/>
              </a:spcBef>
              <a:spcAft>
                <a:spcPts val="0"/>
              </a:spcAft>
              <a:buSzPts val="1400"/>
              <a:buAutoNum type="romanLcPeriod"/>
              <a:defRPr/>
            </a:lvl3pPr>
            <a:lvl4pPr marL="1828800" lvl="3" indent="-317500" rtl="0">
              <a:lnSpc>
                <a:spcPct val="100000"/>
              </a:lnSpc>
              <a:spcBef>
                <a:spcPts val="1600"/>
              </a:spcBef>
              <a:spcAft>
                <a:spcPts val="0"/>
              </a:spcAft>
              <a:buSzPts val="1400"/>
              <a:buAutoNum type="arabicPeriod"/>
              <a:defRPr/>
            </a:lvl4pPr>
            <a:lvl5pPr marL="2286000" lvl="4" indent="-317500" rtl="0">
              <a:lnSpc>
                <a:spcPct val="100000"/>
              </a:lnSpc>
              <a:spcBef>
                <a:spcPts val="1600"/>
              </a:spcBef>
              <a:spcAft>
                <a:spcPts val="0"/>
              </a:spcAft>
              <a:buSzPts val="1400"/>
              <a:buAutoNum type="alphaLcPeriod"/>
              <a:defRPr/>
            </a:lvl5pPr>
            <a:lvl6pPr marL="2743200" lvl="5" indent="-317500" rtl="0">
              <a:lnSpc>
                <a:spcPct val="100000"/>
              </a:lnSpc>
              <a:spcBef>
                <a:spcPts val="1600"/>
              </a:spcBef>
              <a:spcAft>
                <a:spcPts val="0"/>
              </a:spcAft>
              <a:buSzPts val="1400"/>
              <a:buAutoNum type="romanLcPeriod"/>
              <a:defRPr/>
            </a:lvl6pPr>
            <a:lvl7pPr marL="3200400" lvl="6" indent="-317500" rtl="0">
              <a:lnSpc>
                <a:spcPct val="100000"/>
              </a:lnSpc>
              <a:spcBef>
                <a:spcPts val="1600"/>
              </a:spcBef>
              <a:spcAft>
                <a:spcPts val="0"/>
              </a:spcAft>
              <a:buSzPts val="1400"/>
              <a:buAutoNum type="arabicPeriod"/>
              <a:defRPr/>
            </a:lvl7pPr>
            <a:lvl8pPr marL="3657600" lvl="7" indent="-317500" rtl="0">
              <a:lnSpc>
                <a:spcPct val="100000"/>
              </a:lnSpc>
              <a:spcBef>
                <a:spcPts val="1600"/>
              </a:spcBef>
              <a:spcAft>
                <a:spcPts val="0"/>
              </a:spcAft>
              <a:buSzPts val="1400"/>
              <a:buAutoNum type="alphaLcPeriod"/>
              <a:defRPr/>
            </a:lvl8pPr>
            <a:lvl9pPr marL="4114800" lvl="8" indent="-317500" rtl="0">
              <a:lnSpc>
                <a:spcPct val="100000"/>
              </a:lnSpc>
              <a:spcBef>
                <a:spcPts val="1600"/>
              </a:spcBef>
              <a:spcAft>
                <a:spcPts val="1600"/>
              </a:spcAft>
              <a:buSzPts val="1400"/>
              <a:buAutoNum type="romanLcPeriod"/>
              <a:defRPr/>
            </a:lvl9pPr>
          </a:lstStyle>
          <a:p>
            <a:endParaRPr/>
          </a:p>
        </p:txBody>
      </p:sp>
    </p:spTree>
    <p:extLst>
      <p:ext uri="{BB962C8B-B14F-4D97-AF65-F5344CB8AC3E}">
        <p14:creationId xmlns:p14="http://schemas.microsoft.com/office/powerpoint/2010/main" val="4162767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AF1AFB5-915E-4D0A-971C-5AE5F329E906}" type="datetimeFigureOut">
              <a:rPr lang="fr-FR" smtClean="0"/>
              <a:t>01/12/2022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81996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a:lnSpc>
                <a:spcPct val="100000"/>
              </a:lnSpc>
              <a:defRPr sz="2000"/>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B7046984-41A2-9B45-91EE-7FB7DB995A64}" type="datetime3">
              <a:rPr lang="en-US" smtClean="0"/>
              <a:pPr/>
              <a:t>1 December 2022</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48773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solidFill>
            <a:schemeClr val="accent1"/>
          </a:solidFill>
        </p:spPr>
        <p:txBody>
          <a:bodyPr anchor="t"/>
          <a:lstStyle>
            <a:lvl1pPr algn="l">
              <a:defRPr sz="3600" b="1" cap="all">
                <a:solidFill>
                  <a:schemeClr val="bg1"/>
                </a:solidFill>
              </a:defRPr>
            </a:lvl1pPr>
          </a:lstStyle>
          <a:p>
            <a:r>
              <a:rPr lang="fr-FR"/>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B9DC6A8B-37A3-0A47-BF0E-4CBB66629578}" type="datetime3">
              <a:rPr lang="en-US" smtClean="0"/>
              <a:pPr/>
              <a:t>1 December 2022</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118643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169507"/>
            <a:ext cx="4038600" cy="5294301"/>
          </a:xfrm>
        </p:spPr>
        <p:txBody>
          <a:bodyPr/>
          <a:lstStyle>
            <a:lvl1pPr>
              <a:lnSpc>
                <a:spcPct val="100000"/>
              </a:lnSpc>
              <a:defRPr sz="20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1174845"/>
            <a:ext cx="4038600" cy="5288964"/>
          </a:xfrm>
        </p:spPr>
        <p:txBody>
          <a:bodyPr/>
          <a:lstStyle>
            <a:lvl1pPr>
              <a:lnSpc>
                <a:spcPct val="100000"/>
              </a:lnSpc>
              <a:defRPr sz="20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e la date 4"/>
          <p:cNvSpPr>
            <a:spLocks noGrp="1"/>
          </p:cNvSpPr>
          <p:nvPr>
            <p:ph type="dt" sz="half" idx="10"/>
          </p:nvPr>
        </p:nvSpPr>
        <p:spPr/>
        <p:txBody>
          <a:bodyPr/>
          <a:lstStyle/>
          <a:p>
            <a:fld id="{B50767FE-7AC8-3A4A-9332-85FFBDB71656}" type="datetime3">
              <a:rPr lang="en-US" smtClean="0"/>
              <a:pPr/>
              <a:t>1 December 2022</a:t>
            </a:fld>
            <a:endParaRPr lang="fr-F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4058297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5365"/>
            <a:ext cx="4040188" cy="639762"/>
          </a:xfrm>
        </p:spPr>
        <p:txBody>
          <a:bodyPr anchor="b"/>
          <a:lstStyle>
            <a:lvl1pPr marL="0" indent="0">
              <a:buNone/>
              <a:defRPr sz="24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935559"/>
            <a:ext cx="4040188" cy="4613225"/>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4645024" y="1155365"/>
            <a:ext cx="4041775" cy="639762"/>
          </a:xfrm>
        </p:spPr>
        <p:txBody>
          <a:bodyPr anchor="b"/>
          <a:lstStyle>
            <a:lvl1pPr marL="0" indent="0">
              <a:buNone/>
              <a:defRPr sz="24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1935560"/>
            <a:ext cx="4041775" cy="4613224"/>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p:cNvSpPr>
            <a:spLocks noGrp="1"/>
          </p:cNvSpPr>
          <p:nvPr>
            <p:ph type="dt" sz="half" idx="10"/>
          </p:nvPr>
        </p:nvSpPr>
        <p:spPr/>
        <p:txBody>
          <a:bodyPr/>
          <a:lstStyle/>
          <a:p>
            <a:fld id="{D2DFE892-52B9-D948-A7F0-5E98D044EC86}" type="datetime3">
              <a:rPr lang="en-US" smtClean="0"/>
              <a:pPr/>
              <a:t>1 December 2022</a:t>
            </a:fld>
            <a:endParaRPr lang="fr-FR"/>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340139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E5542C0-54DF-604E-9655-03F8C8ADFC08}" type="datetime3">
              <a:rPr lang="en-US" smtClean="0"/>
              <a:pPr/>
              <a:t>1 December 2022</a:t>
            </a:fld>
            <a:endParaRPr lang="fr-F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245228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00A60E7-BA16-D44D-81DD-875A854163A5}" type="datetime3">
              <a:rPr lang="en-US" smtClean="0"/>
              <a:pPr/>
              <a:t>1 December 2022</a:t>
            </a:fld>
            <a:endParaRPr lang="fr-FR"/>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3556818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28126D3-D253-6F40-A66F-89B511955217}" type="datetime3">
              <a:rPr lang="en-US" smtClean="0"/>
              <a:pPr/>
              <a:t>1 December 2022</a:t>
            </a:fld>
            <a:endParaRPr lang="fr-FR"/>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‹N°›</a:t>
            </a:fld>
            <a:endParaRPr lang="fr-FR"/>
          </a:p>
        </p:txBody>
      </p:sp>
      <p:pic>
        <p:nvPicPr>
          <p:cNvPr id="5" name="klink2_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41231" y="1539461"/>
            <a:ext cx="6350000" cy="3568700"/>
          </a:xfrm>
          <a:prstGeom prst="rect">
            <a:avLst/>
          </a:prstGeom>
        </p:spPr>
      </p:pic>
    </p:spTree>
    <p:extLst>
      <p:ext uri="{BB962C8B-B14F-4D97-AF65-F5344CB8AC3E}">
        <p14:creationId xmlns:p14="http://schemas.microsoft.com/office/powerpoint/2010/main" val="90880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solidFill>
            <a:schemeClr val="accent1"/>
          </a:solidFill>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7FE6198-63FB-D349-86FD-0AEBDDF681DE}" type="datetime3">
              <a:rPr lang="en-US" smtClean="0"/>
              <a:pPr/>
              <a:t>1 December 2022</a:t>
            </a:fld>
            <a:endParaRPr lang="fr-FR" dirty="0"/>
          </a:p>
        </p:txBody>
      </p:sp>
      <p:sp>
        <p:nvSpPr>
          <p:cNvPr id="6" name="Espace réservé du pied de page 5"/>
          <p:cNvSpPr>
            <a:spLocks noGrp="1"/>
          </p:cNvSpPr>
          <p:nvPr>
            <p:ph type="ftr" sz="quarter" idx="11"/>
          </p:nvPr>
        </p:nvSpPr>
        <p:spPr>
          <a:xfrm>
            <a:off x="457201" y="-1481"/>
            <a:ext cx="3910692" cy="496534"/>
          </a:xfrm>
        </p:spPr>
        <p:txBody>
          <a:bodyPr/>
          <a:lstStyle/>
          <a:p>
            <a:r>
              <a:rPr lang="fr-FR" dirty="0"/>
              <a:t>  </a:t>
            </a:r>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1428037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532220"/>
            <a:ext cx="7251148" cy="527538"/>
          </a:xfrm>
          <a:prstGeom prst="rect">
            <a:avLst/>
          </a:prstGeom>
          <a:gradFill flip="none" rotWithShape="1">
            <a:gsLst>
              <a:gs pos="65000">
                <a:schemeClr val="accent1"/>
              </a:gs>
              <a:gs pos="0">
                <a:srgbClr val="FFFFFF">
                  <a:alpha val="0"/>
                </a:srgbClr>
              </a:gs>
            </a:gsLst>
            <a:path path="circle">
              <a:fillToRect l="100000" t="100000"/>
            </a:path>
            <a:tileRect r="-100000" b="-100000"/>
          </a:gradFill>
        </p:spPr>
        <p:txBody>
          <a:bodyPr vert="horz" lIns="36000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57200" y="1181652"/>
            <a:ext cx="8229600" cy="528215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8757" y="88100"/>
            <a:ext cx="147515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EE7D1-BE76-7B48-BB5B-92226EB29819}" type="datetime3">
              <a:rPr lang="en-US" smtClean="0"/>
              <a:pPr/>
              <a:t>1 December 2022</a:t>
            </a:fld>
            <a:endParaRPr lang="fr-FR"/>
          </a:p>
        </p:txBody>
      </p:sp>
      <p:sp>
        <p:nvSpPr>
          <p:cNvPr id="5" name="Espace réservé du pied de page 4"/>
          <p:cNvSpPr>
            <a:spLocks noGrp="1"/>
          </p:cNvSpPr>
          <p:nvPr>
            <p:ph type="ftr" sz="quarter" idx="3"/>
          </p:nvPr>
        </p:nvSpPr>
        <p:spPr>
          <a:xfrm>
            <a:off x="457200" y="-1481"/>
            <a:ext cx="4359031" cy="496534"/>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82551" y="6463809"/>
            <a:ext cx="44156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E2F55-217E-784D-959E-8EB90DBD2478}" type="slidenum">
              <a:rPr lang="fr-FR" smtClean="0"/>
              <a:pPr/>
              <a:t>‹N°›</a:t>
            </a:fld>
            <a:endParaRPr lang="fr-FR"/>
          </a:p>
        </p:txBody>
      </p:sp>
      <p:pic>
        <p:nvPicPr>
          <p:cNvPr id="7" name="Image 6" descr="logoABES-300-479.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4461" y="66014"/>
            <a:ext cx="828090" cy="530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a:xfrm>
            <a:off x="0" y="0"/>
            <a:ext cx="457200" cy="527538"/>
          </a:xfrm>
          <a:prstGeom prst="rect">
            <a:avLst/>
          </a:prstGeom>
          <a:solidFill>
            <a:srgbClr val="15325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28704169"/>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63" r:id="rId13"/>
  </p:sldLayoutIdLst>
  <p:hf hdr="0"/>
  <p:txStyles>
    <p:titleStyle>
      <a:lvl1pPr algn="l" defTabSz="457200" rtl="0" eaLnBrk="1" latinLnBrk="0" hangingPunct="1">
        <a:spcBef>
          <a:spcPct val="0"/>
        </a:spcBef>
        <a:buNone/>
        <a:defRPr sz="2400" kern="1200">
          <a:solidFill>
            <a:srgbClr val="FFFFFF"/>
          </a:solidFill>
          <a:latin typeface="+mj-lt"/>
          <a:ea typeface="+mj-ea"/>
          <a:cs typeface="+mj-cs"/>
        </a:defRPr>
      </a:lvl1pPr>
    </p:titleStyle>
    <p:bodyStyle>
      <a:lvl1pPr marL="342900" indent="-342900" algn="l" defTabSz="457200" rtl="0" eaLnBrk="1" latinLnBrk="0" hangingPunct="1">
        <a:lnSpc>
          <a:spcPct val="100000"/>
        </a:lnSpc>
        <a:spcBef>
          <a:spcPct val="20000"/>
        </a:spcBef>
        <a:buClr>
          <a:schemeClr val="tx2"/>
        </a:buClr>
        <a:buSzPct val="150000"/>
        <a:buFont typeface="Wingdings" charset="2"/>
        <a:buChar char="§"/>
        <a:defRPr sz="2400" kern="1200">
          <a:solidFill>
            <a:schemeClr val="tx1"/>
          </a:solidFill>
          <a:latin typeface="+mn-lt"/>
          <a:ea typeface="+mn-ea"/>
          <a:cs typeface="+mn-cs"/>
        </a:defRPr>
      </a:lvl1pPr>
      <a:lvl2pPr marL="742950" indent="-285750" algn="l" defTabSz="457200" rtl="0" eaLnBrk="1" latinLnBrk="0" hangingPunct="1">
        <a:lnSpc>
          <a:spcPct val="100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10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0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0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1AFB5-915E-4D0A-971C-5AE5F329E906}" type="datetimeFigureOut">
              <a:rPr lang="fr-FR" smtClean="0"/>
              <a:t>01/12/2022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DB0EE-562A-402E-B0CB-D9B0904D3576}" type="slidenum">
              <a:rPr lang="fr-FR" smtClean="0"/>
              <a:t>‹N°›</a:t>
            </a:fld>
            <a:endParaRPr lang="fr-FR"/>
          </a:p>
        </p:txBody>
      </p:sp>
    </p:spTree>
    <p:extLst>
      <p:ext uri="{BB962C8B-B14F-4D97-AF65-F5344CB8AC3E}">
        <p14:creationId xmlns:p14="http://schemas.microsoft.com/office/powerpoint/2010/main" val="288530123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moodle.abes.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abes_ftp@carmin.sudoc.abes.fr"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0.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umentation.abes.fr/sudoc/manuels/echanges/transferts_reguliers/index.html" TargetMode="External"/><Relationship Id="rId2" Type="http://schemas.openxmlformats.org/officeDocument/2006/relationships/hyperlink" Target="https://abes.fr/wp-content/uploads/2020/07/transferts-reguliers-sudoc.pdf" TargetMode="External"/><Relationship Id="rId1" Type="http://schemas.openxmlformats.org/officeDocument/2006/relationships/slideLayout" Target="../slideLayouts/slideLayout2.xml"/><Relationship Id="rId5" Type="http://schemas.openxmlformats.org/officeDocument/2006/relationships/hyperlink" Target="https://abes.fr/wp-content/uploads/2020/07/sudoc_options_parametrage_transferts_reguliers.pdf" TargetMode="External"/><Relationship Id="rId4" Type="http://schemas.openxmlformats.org/officeDocument/2006/relationships/hyperlink" Target="https://abes.fr/wp-content/uploads/2020/07/specifications-echanges-de-donnees-entre-sudoc-et-sgb.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a:xfrm>
            <a:off x="684213" y="1166887"/>
            <a:ext cx="77724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65113" algn="l"/>
                <a:tab pos="3765550" algn="l"/>
              </a:tabLst>
              <a:defRPr/>
            </a:pPr>
            <a:r>
              <a:rPr lang="fr-FR" sz="3600" b="1" dirty="0">
                <a:solidFill>
                  <a:schemeClr val="accent6"/>
                </a:solidFill>
              </a:rPr>
              <a:t>Les transferts réguliers du </a:t>
            </a:r>
            <a:r>
              <a:rPr lang="fr-FR" sz="3600" b="1" dirty="0" err="1">
                <a:solidFill>
                  <a:schemeClr val="accent6"/>
                </a:solidFill>
              </a:rPr>
              <a:t>Sudoc</a:t>
            </a:r>
            <a:r>
              <a:rPr lang="fr-FR" sz="3600" b="1" dirty="0">
                <a:solidFill>
                  <a:schemeClr val="accent6"/>
                </a:solidFill>
              </a:rPr>
              <a:t> : </a:t>
            </a:r>
          </a:p>
          <a:p>
            <a:pPr>
              <a:tabLst>
                <a:tab pos="88900" algn="l"/>
              </a:tabLst>
              <a:defRPr/>
            </a:pPr>
            <a:r>
              <a:rPr lang="fr-FR" sz="3600" b="1" dirty="0">
                <a:solidFill>
                  <a:schemeClr val="accent6"/>
                </a:solidFill>
              </a:rPr>
              <a:t>un processus au bénéfice du réseau</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79" y="6143068"/>
            <a:ext cx="900156" cy="6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195671"/>
            <a:ext cx="9144000" cy="64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755576" y="2903639"/>
            <a:ext cx="3816424" cy="3077766"/>
          </a:xfrm>
          <a:prstGeom prst="rect">
            <a:avLst/>
          </a:prstGeom>
        </p:spPr>
        <p:txBody>
          <a:bodyPr wrap="square">
            <a:spAutoFit/>
          </a:bodyPr>
          <a:lstStyle/>
          <a:p>
            <a:r>
              <a:rPr lang="fr-FR" b="1" dirty="0">
                <a:solidFill>
                  <a:schemeClr val="tx2"/>
                </a:solidFill>
              </a:rPr>
              <a:t>Description</a:t>
            </a:r>
            <a:endParaRPr lang="fr-FR" dirty="0">
              <a:solidFill>
                <a:schemeClr val="tx2"/>
              </a:solidFill>
            </a:endParaRPr>
          </a:p>
          <a:p>
            <a:r>
              <a:rPr lang="fr-FR" sz="1600" dirty="0"/>
              <a:t>Après un rappel du fonctionnement des transferts réguliers et un panorama des problèmes les plus fréquemment rencontrés, ce </a:t>
            </a:r>
            <a:r>
              <a:rPr lang="fr-FR" sz="1600" dirty="0" err="1"/>
              <a:t>J.e</a:t>
            </a:r>
            <a:r>
              <a:rPr lang="fr-FR" sz="1600" dirty="0"/>
              <a:t>-cours présentera les avantages et inconvénients des deux options de mises à jour : « Mises à jour propres » versus « Toutes mises à jour ».</a:t>
            </a:r>
          </a:p>
          <a:p>
            <a:endParaRPr lang="fr-FR" sz="1600" dirty="0"/>
          </a:p>
          <a:p>
            <a:endParaRPr lang="fr-FR" sz="1600" dirty="0"/>
          </a:p>
          <a:p>
            <a:endParaRPr lang="fr-FR" sz="1600" dirty="0"/>
          </a:p>
          <a:p>
            <a:endParaRPr lang="fr-FR" sz="1600" dirty="0"/>
          </a:p>
        </p:txBody>
      </p:sp>
      <p:sp>
        <p:nvSpPr>
          <p:cNvPr id="36" name="Rectangle 35"/>
          <p:cNvSpPr/>
          <p:nvPr/>
        </p:nvSpPr>
        <p:spPr>
          <a:xfrm>
            <a:off x="5112000" y="2918427"/>
            <a:ext cx="4104456" cy="615553"/>
          </a:xfrm>
          <a:prstGeom prst="rect">
            <a:avLst/>
          </a:prstGeom>
        </p:spPr>
        <p:txBody>
          <a:bodyPr wrap="square">
            <a:spAutoFit/>
          </a:bodyPr>
          <a:lstStyle/>
          <a:p>
            <a:r>
              <a:rPr lang="fr-FR" b="1" dirty="0">
                <a:solidFill>
                  <a:schemeClr val="tx2"/>
                </a:solidFill>
              </a:rPr>
              <a:t>Public</a:t>
            </a:r>
            <a:endParaRPr lang="fr-FR" dirty="0">
              <a:solidFill>
                <a:schemeClr val="tx2"/>
              </a:solidFill>
            </a:endParaRPr>
          </a:p>
          <a:p>
            <a:r>
              <a:rPr lang="fr-FR" sz="1600" dirty="0"/>
              <a:t>Coordinateurs </a:t>
            </a:r>
            <a:r>
              <a:rPr lang="fr-FR" sz="1600" dirty="0" err="1"/>
              <a:t>Sudoc</a:t>
            </a:r>
            <a:endParaRPr lang="fr-FR" sz="1600" dirty="0"/>
          </a:p>
        </p:txBody>
      </p:sp>
      <p:sp>
        <p:nvSpPr>
          <p:cNvPr id="37" name="Rectangle 36"/>
          <p:cNvSpPr/>
          <p:nvPr/>
        </p:nvSpPr>
        <p:spPr>
          <a:xfrm>
            <a:off x="141921" y="4972382"/>
            <a:ext cx="8856984" cy="1107996"/>
          </a:xfrm>
          <a:prstGeom prst="rect">
            <a:avLst/>
          </a:prstGeom>
        </p:spPr>
        <p:txBody>
          <a:bodyPr wrap="square">
            <a:spAutoFit/>
          </a:bodyPr>
          <a:lstStyle/>
          <a:p>
            <a:pPr algn="ctr">
              <a:tabLst>
                <a:tab pos="4306888" algn="l"/>
              </a:tabLst>
            </a:pPr>
            <a:r>
              <a:rPr lang="fr-FR" b="1" dirty="0">
                <a:solidFill>
                  <a:schemeClr val="tx2"/>
                </a:solidFill>
              </a:rPr>
              <a:t>Intervenants</a:t>
            </a:r>
          </a:p>
          <a:p>
            <a:pPr algn="ctr"/>
            <a:r>
              <a:rPr lang="fr-FR" sz="1600" dirty="0"/>
              <a:t>Mélanie </a:t>
            </a:r>
            <a:r>
              <a:rPr lang="fr-FR" sz="1600" dirty="0" err="1"/>
              <a:t>Boulachon</a:t>
            </a:r>
            <a:endParaRPr lang="fr-FR" sz="1600" dirty="0"/>
          </a:p>
          <a:p>
            <a:pPr algn="ctr"/>
            <a:r>
              <a:rPr lang="fr-FR" sz="1600" dirty="0"/>
              <a:t>Thomas Fresneau</a:t>
            </a:r>
          </a:p>
          <a:p>
            <a:pPr algn="ctr"/>
            <a:r>
              <a:rPr lang="fr-FR" sz="1600" dirty="0"/>
              <a:t>Stéphanie Neveux</a:t>
            </a:r>
          </a:p>
        </p:txBody>
      </p:sp>
      <p:sp>
        <p:nvSpPr>
          <p:cNvPr id="31" name="Rectangle 30"/>
          <p:cNvSpPr/>
          <p:nvPr/>
        </p:nvSpPr>
        <p:spPr>
          <a:xfrm>
            <a:off x="1115615" y="6141204"/>
            <a:ext cx="7200801" cy="600164"/>
          </a:xfrm>
          <a:prstGeom prst="rect">
            <a:avLst/>
          </a:prstGeom>
          <a:solidFill>
            <a:srgbClr val="E2E2E2"/>
          </a:solidFill>
        </p:spPr>
        <p:txBody>
          <a:bodyPr wrap="square">
            <a:spAutoFit/>
          </a:bodyPr>
          <a:lstStyle/>
          <a:p>
            <a:pPr algn="ctr"/>
            <a:r>
              <a:rPr lang="fr-FR" sz="1100" dirty="0"/>
              <a:t>La formation débutera à 11h, merci de votre patience…</a:t>
            </a:r>
            <a:br>
              <a:rPr lang="fr-FR" sz="1100" dirty="0"/>
            </a:br>
            <a:r>
              <a:rPr lang="fr-FR" sz="1100" u="sng" dirty="0"/>
              <a:t>Attention :</a:t>
            </a:r>
            <a:r>
              <a:rPr lang="fr-FR" sz="1100" dirty="0"/>
              <a:t> La session sera enregistrée afin d'être diffusée sur notre plateforme d'autoformation </a:t>
            </a:r>
            <a:r>
              <a:rPr lang="fr-FR" sz="1100" dirty="0">
                <a:hlinkClick r:id="rId4"/>
              </a:rPr>
              <a:t>http://moodle.abes.fr</a:t>
            </a:r>
            <a:r>
              <a:rPr lang="fr-FR" sz="1100" dirty="0"/>
              <a:t>.</a:t>
            </a:r>
            <a:br>
              <a:rPr lang="fr-FR" sz="1100" dirty="0"/>
            </a:br>
            <a:r>
              <a:rPr lang="fr-FR" sz="1100" dirty="0"/>
              <a:t>En rejoignant cette session, vous consentez à ces enregistrements.</a:t>
            </a:r>
          </a:p>
        </p:txBody>
      </p:sp>
      <p:pic>
        <p:nvPicPr>
          <p:cNvPr id="1040" name="Picture 16" descr="Sudoc"/>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8366789" y="6093296"/>
            <a:ext cx="731938" cy="70844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6756" y="3533980"/>
            <a:ext cx="823739" cy="823739"/>
          </a:xfrm>
          <a:prstGeom prst="rect">
            <a:avLst/>
          </a:prstGeom>
        </p:spPr>
      </p:pic>
    </p:spTree>
    <p:extLst>
      <p:ext uri="{BB962C8B-B14F-4D97-AF65-F5344CB8AC3E}">
        <p14:creationId xmlns:p14="http://schemas.microsoft.com/office/powerpoint/2010/main" val="41398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chemeClr val="bg1"/>
                </a:solidFill>
                <a:cs typeface="Arial" pitchFamily="34" charset="0"/>
              </a:rPr>
              <a:t>Le choix des mises à jour</a:t>
            </a:r>
            <a:endParaRPr lang="fr-FR" dirty="0">
              <a:solidFill>
                <a:schemeClr val="bg1"/>
              </a:solidFill>
            </a:endParaRPr>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solidFill>
                  <a:prstClr val="black">
                    <a:tint val="75000"/>
                  </a:prstClr>
                </a:solidFill>
              </a:rPr>
              <a:pPr/>
              <a:t>10</a:t>
            </a:fld>
            <a:endParaRPr lang="fr-FR">
              <a:solidFill>
                <a:prstClr val="black">
                  <a:tint val="75000"/>
                </a:prstClr>
              </a:solidFill>
            </a:endParaRPr>
          </a:p>
        </p:txBody>
      </p:sp>
      <p:sp>
        <p:nvSpPr>
          <p:cNvPr id="8" name="Rectangle 3"/>
          <p:cNvSpPr txBox="1">
            <a:spLocks noGrp="1" noChangeArrowheads="1"/>
          </p:cNvSpPr>
          <p:nvPr>
            <p:ph sz="half" idx="1"/>
          </p:nvPr>
        </p:nvSpPr>
        <p:spPr>
          <a:xfrm>
            <a:off x="425450" y="1677988"/>
            <a:ext cx="8123238" cy="4087812"/>
          </a:xfrm>
          <a:prstGeom prst="rect">
            <a:avLst/>
          </a:prstGeom>
        </p:spPr>
        <p:txBody>
          <a:bodyPr rtlCol="0">
            <a:normAutofit/>
          </a:bodyPr>
          <a:lstStyle/>
          <a:p>
            <a:pPr marL="0" indent="0" defTabSz="914400">
              <a:lnSpc>
                <a:spcPct val="90000"/>
              </a:lnSpc>
              <a:buClrTx/>
              <a:buSzTx/>
              <a:buNone/>
              <a:defRPr/>
            </a:pPr>
            <a:r>
              <a:rPr lang="fr-FR" sz="1800" dirty="0"/>
              <a:t>Les extractions permettent aux établissements de récupérer les notices modifiées pour lesquelles l'établissement est localisé : </a:t>
            </a:r>
            <a:br>
              <a:rPr lang="fr-FR" sz="1800" dirty="0"/>
            </a:br>
            <a:endParaRPr lang="fr-FR" sz="1800" dirty="0"/>
          </a:p>
          <a:p>
            <a:pPr marL="0" indent="0" algn="just" defTabSz="914400">
              <a:lnSpc>
                <a:spcPct val="90000"/>
              </a:lnSpc>
              <a:buClrTx/>
              <a:buSzTx/>
              <a:buNone/>
              <a:defRPr/>
            </a:pPr>
            <a:r>
              <a:rPr lang="fr-FR" sz="1800" dirty="0"/>
              <a:t>2 options sont possibles pour le choix de notices à recevoir.</a:t>
            </a:r>
          </a:p>
          <a:p>
            <a:pPr defTabSz="914400">
              <a:lnSpc>
                <a:spcPct val="90000"/>
              </a:lnSpc>
              <a:buClrTx/>
              <a:buSzTx/>
              <a:buNone/>
              <a:defRPr/>
            </a:pPr>
            <a:endParaRPr lang="fr-FR" sz="1800" dirty="0"/>
          </a:p>
          <a:p>
            <a:pPr marL="717550" lvl="1" indent="-363538" algn="just" defTabSz="914400">
              <a:lnSpc>
                <a:spcPct val="90000"/>
              </a:lnSpc>
              <a:buClr>
                <a:schemeClr val="tx1"/>
              </a:buClr>
              <a:buFont typeface="Arial" panose="020B0604020202020204" pitchFamily="34" charset="0"/>
              <a:buChar char="•"/>
              <a:defRPr/>
            </a:pPr>
            <a:r>
              <a:rPr lang="fr-FR" sz="1800" dirty="0"/>
              <a:t>transfert des « </a:t>
            </a:r>
            <a:r>
              <a:rPr lang="fr-FR" sz="1800" b="1" dirty="0">
                <a:solidFill>
                  <a:srgbClr val="0070C0"/>
                </a:solidFill>
              </a:rPr>
              <a:t>mises à jour propres </a:t>
            </a:r>
            <a:r>
              <a:rPr lang="fr-FR" sz="1800" dirty="0"/>
              <a:t>» : les notices modifiées par un catalogueur de l'ILN concerné</a:t>
            </a:r>
            <a:endParaRPr lang="fr-FR" sz="1800" u="sng" dirty="0"/>
          </a:p>
          <a:p>
            <a:pPr marL="717550" lvl="1" indent="-363538" defTabSz="914400">
              <a:lnSpc>
                <a:spcPct val="90000"/>
              </a:lnSpc>
              <a:buClr>
                <a:schemeClr val="tx1"/>
              </a:buClr>
              <a:buFont typeface="Arial" panose="020B0604020202020204" pitchFamily="34" charset="0"/>
              <a:buChar char="•"/>
              <a:defRPr/>
            </a:pPr>
            <a:endParaRPr lang="fr-FR" sz="1800" u="sng" dirty="0"/>
          </a:p>
          <a:p>
            <a:pPr marL="717550" lvl="1" indent="-363538" algn="just" defTabSz="914400">
              <a:lnSpc>
                <a:spcPct val="90000"/>
              </a:lnSpc>
              <a:buClr>
                <a:schemeClr val="tx1"/>
              </a:buClr>
              <a:buFont typeface="Arial" panose="020B0604020202020204" pitchFamily="34" charset="0"/>
              <a:buChar char="•"/>
              <a:defRPr/>
            </a:pPr>
            <a:r>
              <a:rPr lang="fr-FR" sz="1800" dirty="0"/>
              <a:t>transfert de « </a:t>
            </a:r>
            <a:r>
              <a:rPr lang="fr-FR" sz="1800" b="1" dirty="0">
                <a:solidFill>
                  <a:srgbClr val="0070C0"/>
                </a:solidFill>
              </a:rPr>
              <a:t>toutes les mises à jour </a:t>
            </a:r>
            <a:r>
              <a:rPr lang="fr-FR" sz="1800" dirty="0"/>
              <a:t>» : les notices modifiées par n'importe quel catalogueur du réseau ou par l'</a:t>
            </a:r>
            <a:r>
              <a:rPr lang="fr-FR" sz="1800" dirty="0" err="1"/>
              <a:t>Abes</a:t>
            </a:r>
            <a:r>
              <a:rPr lang="fr-FR" sz="1800" dirty="0"/>
              <a:t> .</a:t>
            </a:r>
            <a:endParaRPr lang="fr-FR" sz="1800" u="sng" dirty="0"/>
          </a:p>
        </p:txBody>
      </p:sp>
    </p:spTree>
    <p:extLst>
      <p:ext uri="{BB962C8B-B14F-4D97-AF65-F5344CB8AC3E}">
        <p14:creationId xmlns:p14="http://schemas.microsoft.com/office/powerpoint/2010/main" val="253595333"/>
      </p:ext>
    </p:extLst>
  </p:cSld>
  <p:clrMapOvr>
    <a:masterClrMapping/>
  </p:clrMapOvr>
  <mc:AlternateContent xmlns:mc="http://schemas.openxmlformats.org/markup-compatibility/2006" xmlns:p14="http://schemas.microsoft.com/office/powerpoint/2010/main">
    <mc:Choice Requires="p14">
      <p:transition spd="slow" p14:dur="2000" advTm="31065"/>
    </mc:Choice>
    <mc:Fallback xmlns="">
      <p:transition spd="slow" advTm="3106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bg1"/>
                </a:solidFill>
                <a:cs typeface="Arial" pitchFamily="34" charset="0"/>
              </a:rPr>
              <a:t>Le choix des fichiers</a:t>
            </a:r>
            <a:endParaRPr lang="fr-FR" dirty="0">
              <a:solidFill>
                <a:schemeClr val="bg1"/>
              </a:solidFill>
            </a:endParaRPr>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solidFill>
                  <a:prstClr val="black">
                    <a:tint val="75000"/>
                  </a:prstClr>
                </a:solidFill>
              </a:rPr>
              <a:pPr/>
              <a:t>11</a:t>
            </a:fld>
            <a:endParaRPr lang="fr-FR">
              <a:solidFill>
                <a:prstClr val="black">
                  <a:tint val="75000"/>
                </a:prstClr>
              </a:solidFill>
            </a:endParaRPr>
          </a:p>
        </p:txBody>
      </p:sp>
      <p:sp>
        <p:nvSpPr>
          <p:cNvPr id="8" name="Espace réservé du contenu 2"/>
          <p:cNvSpPr txBox="1">
            <a:spLocks noGrp="1"/>
          </p:cNvSpPr>
          <p:nvPr>
            <p:ph sz="half" idx="1"/>
          </p:nvPr>
        </p:nvSpPr>
        <p:spPr>
          <a:xfrm>
            <a:off x="457200" y="1169988"/>
            <a:ext cx="8128000" cy="5294312"/>
          </a:xfrm>
          <a:prstGeom prst="rect">
            <a:avLst/>
          </a:prstGeom>
        </p:spPr>
        <p:txBody>
          <a:bodyPr rtlCol="0">
            <a:normAutofit/>
          </a:bodyPr>
          <a:lstStyle/>
          <a:p>
            <a:pPr marL="0" indent="0" algn="just" defTabSz="914400">
              <a:buClrTx/>
              <a:buSzTx/>
              <a:buNone/>
              <a:defRPr/>
            </a:pPr>
            <a:endParaRPr lang="fr-FR" sz="1800" b="1" dirty="0"/>
          </a:p>
          <a:p>
            <a:pPr marL="0" indent="0" algn="just" defTabSz="914400">
              <a:buClrTx/>
              <a:buSzTx/>
              <a:buNone/>
              <a:defRPr/>
            </a:pPr>
            <a:endParaRPr lang="fr-FR" sz="1800" b="1" dirty="0"/>
          </a:p>
          <a:p>
            <a:pPr marL="0" indent="0" algn="just" defTabSz="914400">
              <a:buClrTx/>
              <a:buSzTx/>
              <a:buNone/>
              <a:defRPr/>
            </a:pPr>
            <a:endParaRPr lang="fr-FR" sz="1800" b="1" dirty="0"/>
          </a:p>
          <a:p>
            <a:pPr marL="0" indent="0" algn="just" defTabSz="914400">
              <a:buClrTx/>
              <a:buSzTx/>
              <a:buNone/>
              <a:defRPr/>
            </a:pPr>
            <a:r>
              <a:rPr lang="fr-FR" sz="1800" b="1" dirty="0"/>
              <a:t>L’Abes transmet au minimum les notices bibliographiques (fichier </a:t>
            </a:r>
            <a:r>
              <a:rPr lang="fr-FR" sz="1800" b="1" dirty="0">
                <a:ln>
                  <a:solidFill>
                    <a:schemeClr val="tx1"/>
                  </a:solidFill>
                </a:ln>
                <a:solidFill>
                  <a:srgbClr val="FFFF00"/>
                </a:solidFill>
              </a:rPr>
              <a:t>A</a:t>
            </a:r>
            <a:r>
              <a:rPr lang="fr-FR" sz="1800" b="1" dirty="0"/>
              <a:t>). </a:t>
            </a:r>
          </a:p>
          <a:p>
            <a:pPr marL="0" indent="0" algn="just" defTabSz="914400">
              <a:buClrTx/>
              <a:buSzTx/>
              <a:buNone/>
              <a:defRPr/>
            </a:pPr>
            <a:r>
              <a:rPr lang="fr-FR" sz="1800" b="1" dirty="0"/>
              <a:t>Celles-ci peuvent être ou non accompagnées des fichiers associés suivants (dits fichiers </a:t>
            </a:r>
            <a:r>
              <a:rPr lang="fr-FR" sz="1800" b="1" dirty="0">
                <a:ln>
                  <a:solidFill>
                    <a:schemeClr val="tx1"/>
                  </a:solidFill>
                </a:ln>
                <a:solidFill>
                  <a:srgbClr val="FF0000"/>
                </a:solidFill>
              </a:rPr>
              <a:t>B</a:t>
            </a:r>
            <a:r>
              <a:rPr lang="fr-FR" sz="1800" b="1" dirty="0"/>
              <a:t> et </a:t>
            </a:r>
            <a:r>
              <a:rPr lang="fr-FR" sz="1800" b="1" dirty="0">
                <a:ln>
                  <a:solidFill>
                    <a:schemeClr val="tx1"/>
                  </a:solidFill>
                </a:ln>
                <a:solidFill>
                  <a:srgbClr val="00B050"/>
                </a:solidFill>
              </a:rPr>
              <a:t>C</a:t>
            </a:r>
            <a:r>
              <a:rPr lang="fr-FR" sz="1800" b="1" dirty="0"/>
              <a:t>): </a:t>
            </a:r>
          </a:p>
          <a:p>
            <a:pPr marL="0" indent="0" algn="just" defTabSz="914400">
              <a:buClrTx/>
              <a:buSzTx/>
              <a:buNone/>
              <a:defRPr/>
            </a:pPr>
            <a:endParaRPr lang="fr-FR" sz="1800" dirty="0"/>
          </a:p>
          <a:p>
            <a:pPr marL="457200" indent="-457200" algn="just" defTabSz="914400">
              <a:buClrTx/>
              <a:buSzTx/>
              <a:buNone/>
              <a:defRPr/>
            </a:pPr>
            <a:r>
              <a:rPr lang="fr-FR" sz="1800" b="1" dirty="0">
                <a:ln>
                  <a:solidFill>
                    <a:schemeClr val="tx1"/>
                  </a:solidFill>
                </a:ln>
                <a:solidFill>
                  <a:srgbClr val="FF0000"/>
                </a:solidFill>
              </a:rPr>
              <a:t>B - </a:t>
            </a:r>
            <a:r>
              <a:rPr lang="fr-FR" sz="1800" dirty="0">
                <a:solidFill>
                  <a:srgbClr val="0070C0"/>
                </a:solidFill>
              </a:rPr>
              <a:t>Les</a:t>
            </a:r>
            <a:r>
              <a:rPr lang="fr-FR" sz="1800" dirty="0"/>
              <a:t> « </a:t>
            </a:r>
            <a:r>
              <a:rPr lang="fr-FR" sz="1800" b="1" dirty="0"/>
              <a:t>notices bibliographiques liées </a:t>
            </a:r>
            <a:r>
              <a:rPr lang="fr-FR" sz="1800" dirty="0"/>
              <a:t>» </a:t>
            </a:r>
            <a:r>
              <a:rPr lang="fr-FR" sz="1800" dirty="0">
                <a:solidFill>
                  <a:srgbClr val="0070C0"/>
                </a:solidFill>
              </a:rPr>
              <a:t>sont des notices d'autres entités bibliographiques (liées en zone </a:t>
            </a:r>
            <a:r>
              <a:rPr lang="fr-FR" sz="1800" dirty="0">
                <a:solidFill>
                  <a:srgbClr val="0070C0"/>
                </a:solidFill>
                <a:latin typeface="Century Gothic" pitchFamily="34" charset="0"/>
              </a:rPr>
              <a:t>4</a:t>
            </a:r>
            <a:r>
              <a:rPr lang="fr-FR" sz="1800" dirty="0">
                <a:solidFill>
                  <a:srgbClr val="0070C0"/>
                </a:solidFill>
              </a:rPr>
              <a:t>XX) en relation avec celles sous lesquelles un établissement est localisé. </a:t>
            </a:r>
          </a:p>
          <a:p>
            <a:pPr marL="457200" indent="-457200" algn="just" defTabSz="914400">
              <a:buClrTx/>
              <a:buSzTx/>
              <a:buNone/>
              <a:defRPr/>
            </a:pPr>
            <a:r>
              <a:rPr lang="fr-FR" sz="1800" dirty="0">
                <a:solidFill>
                  <a:srgbClr val="0070C0"/>
                </a:solidFill>
              </a:rPr>
              <a:t>	</a:t>
            </a:r>
            <a:r>
              <a:rPr lang="fr-FR" sz="1800" dirty="0"/>
              <a:t>Ces fichiers sont livrés au même format que les notices </a:t>
            </a:r>
            <a:r>
              <a:rPr lang="fr-FR" sz="1800" b="1" dirty="0">
                <a:ln>
                  <a:solidFill>
                    <a:schemeClr val="tx1"/>
                  </a:solidFill>
                </a:ln>
                <a:solidFill>
                  <a:srgbClr val="FFFF00"/>
                </a:solidFill>
              </a:rPr>
              <a:t>A </a:t>
            </a:r>
            <a:r>
              <a:rPr lang="fr-FR" sz="1100" dirty="0">
                <a:ln>
                  <a:solidFill>
                    <a:schemeClr val="tx1"/>
                  </a:solidFill>
                </a:ln>
              </a:rPr>
              <a:t>.</a:t>
            </a:r>
          </a:p>
          <a:p>
            <a:pPr marL="457200" indent="-457200" algn="just" defTabSz="914400">
              <a:buClrTx/>
              <a:buSzTx/>
              <a:buNone/>
              <a:defRPr/>
            </a:pPr>
            <a:endParaRPr lang="fr-FR" sz="1800" dirty="0">
              <a:solidFill>
                <a:srgbClr val="0070C0"/>
              </a:solidFill>
            </a:endParaRPr>
          </a:p>
          <a:p>
            <a:pPr marL="457200" indent="-457200" algn="just" defTabSz="914400">
              <a:buClrTx/>
              <a:buSzTx/>
              <a:buNone/>
              <a:defRPr/>
            </a:pPr>
            <a:r>
              <a:rPr lang="fr-FR" sz="1800" b="1" dirty="0">
                <a:ln>
                  <a:solidFill>
                    <a:schemeClr val="tx1"/>
                  </a:solidFill>
                </a:ln>
                <a:solidFill>
                  <a:srgbClr val="00B050"/>
                </a:solidFill>
              </a:rPr>
              <a:t>C  - </a:t>
            </a:r>
            <a:r>
              <a:rPr lang="fr-FR" sz="1800" dirty="0">
                <a:solidFill>
                  <a:srgbClr val="0070C0"/>
                </a:solidFill>
              </a:rPr>
              <a:t>Les </a:t>
            </a:r>
            <a:r>
              <a:rPr lang="fr-FR" sz="1800" dirty="0"/>
              <a:t>« </a:t>
            </a:r>
            <a:r>
              <a:rPr lang="fr-FR" sz="1800" b="1" dirty="0"/>
              <a:t>notices d’autorité liées</a:t>
            </a:r>
            <a:r>
              <a:rPr lang="fr-FR" sz="1800" dirty="0"/>
              <a:t> » </a:t>
            </a:r>
            <a:r>
              <a:rPr lang="fr-FR" sz="1800" dirty="0">
                <a:solidFill>
                  <a:srgbClr val="0070C0"/>
                </a:solidFill>
              </a:rPr>
              <a:t>sont liées par les zones 6XX et 7XX aux notices bibliographiques et bibliographiques liées. </a:t>
            </a:r>
          </a:p>
          <a:p>
            <a:pPr marL="457200" indent="-457200" algn="just" defTabSz="914400">
              <a:buClrTx/>
              <a:buSzTx/>
              <a:buNone/>
              <a:defRPr/>
            </a:pPr>
            <a:r>
              <a:rPr lang="fr-FR" sz="1800" dirty="0">
                <a:solidFill>
                  <a:srgbClr val="0070C0"/>
                </a:solidFill>
              </a:rPr>
              <a:t>	</a:t>
            </a:r>
            <a:r>
              <a:rPr lang="fr-FR" sz="1800" dirty="0"/>
              <a:t>Ces fichiers sont livrés au format UNIMARC Autorité ou MARC 21 Autorité.</a:t>
            </a:r>
          </a:p>
          <a:p>
            <a:pPr marL="457200" indent="-457200" algn="just" defTabSz="914400">
              <a:buClrTx/>
              <a:buSzTx/>
              <a:buNone/>
              <a:defRPr/>
            </a:pPr>
            <a:endParaRPr lang="fr-FR" sz="2200" dirty="0"/>
          </a:p>
          <a:p>
            <a:pPr marL="457200" indent="-457200" algn="just" defTabSz="914400">
              <a:buClrTx/>
              <a:buSzTx/>
              <a:buFont typeface="+mj-lt"/>
              <a:buAutoNum type="arabicPeriod"/>
              <a:defRPr/>
            </a:pPr>
            <a:endParaRPr lang="fr-FR" sz="2200" dirty="0"/>
          </a:p>
        </p:txBody>
      </p:sp>
      <p:sp>
        <p:nvSpPr>
          <p:cNvPr id="9" name="Rectangle 8"/>
          <p:cNvSpPr/>
          <p:nvPr/>
        </p:nvSpPr>
        <p:spPr>
          <a:xfrm>
            <a:off x="4521202" y="1296142"/>
            <a:ext cx="1959499" cy="646331"/>
          </a:xfrm>
          <a:prstGeom prst="rect">
            <a:avLst/>
          </a:prstGeom>
        </p:spPr>
        <p:txBody>
          <a:bodyPr wrap="square">
            <a:spAutoFit/>
          </a:bodyPr>
          <a:lstStyle/>
          <a:p>
            <a:pPr algn="ctr">
              <a:spcBef>
                <a:spcPct val="0"/>
              </a:spcBef>
              <a:defRPr/>
            </a:pPr>
            <a:r>
              <a:rPr lang="fr-FR" sz="3600" b="1" dirty="0">
                <a:ln>
                  <a:solidFill>
                    <a:prstClr val="black"/>
                  </a:solidFill>
                </a:ln>
                <a:solidFill>
                  <a:srgbClr val="FFFF00"/>
                </a:solidFill>
              </a:rPr>
              <a:t>A</a:t>
            </a:r>
            <a:r>
              <a:rPr lang="fr-FR" sz="3600" b="1" dirty="0">
                <a:solidFill>
                  <a:srgbClr val="0070C0"/>
                </a:solidFill>
                <a:cs typeface="Arial" pitchFamily="34" charset="0"/>
              </a:rPr>
              <a:t> </a:t>
            </a:r>
            <a:r>
              <a:rPr lang="fr-FR" sz="3600" b="1" dirty="0">
                <a:ln>
                  <a:solidFill>
                    <a:prstClr val="black"/>
                  </a:solidFill>
                </a:ln>
                <a:solidFill>
                  <a:srgbClr val="FF0000"/>
                </a:solidFill>
              </a:rPr>
              <a:t>B</a:t>
            </a:r>
            <a:r>
              <a:rPr lang="fr-FR" sz="3600" b="1" dirty="0">
                <a:solidFill>
                  <a:srgbClr val="0070C0"/>
                </a:solidFill>
                <a:cs typeface="Arial" pitchFamily="34" charset="0"/>
              </a:rPr>
              <a:t> </a:t>
            </a:r>
            <a:r>
              <a:rPr lang="fr-FR" sz="3600" b="1" dirty="0">
                <a:ln>
                  <a:solidFill>
                    <a:prstClr val="black"/>
                  </a:solidFill>
                </a:ln>
                <a:solidFill>
                  <a:srgbClr val="00B050"/>
                </a:solidFill>
              </a:rPr>
              <a:t>C</a:t>
            </a:r>
            <a:endParaRPr lang="fr-FR" sz="3600" b="1" dirty="0">
              <a:solidFill>
                <a:srgbClr val="0070C0"/>
              </a:solidFill>
              <a:cs typeface="Arial" pitchFamily="34" charset="0"/>
            </a:endParaRPr>
          </a:p>
        </p:txBody>
      </p:sp>
    </p:spTree>
    <p:extLst>
      <p:ext uri="{BB962C8B-B14F-4D97-AF65-F5344CB8AC3E}">
        <p14:creationId xmlns:p14="http://schemas.microsoft.com/office/powerpoint/2010/main" val="166656896"/>
      </p:ext>
    </p:extLst>
  </p:cSld>
  <p:clrMapOvr>
    <a:masterClrMapping/>
  </p:clrMapOvr>
  <mc:AlternateContent xmlns:mc="http://schemas.openxmlformats.org/markup-compatibility/2006" xmlns:p14="http://schemas.microsoft.com/office/powerpoint/2010/main">
    <mc:Choice Requires="p14">
      <p:transition spd="slow" p14:dur="2000" advTm="58186"/>
    </mc:Choice>
    <mc:Fallback xmlns="">
      <p:transition spd="slow" advTm="5818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bg1"/>
                </a:solidFill>
                <a:cs typeface="Arial" pitchFamily="34" charset="0"/>
              </a:rPr>
              <a:t>Le choix des fichiers</a:t>
            </a:r>
            <a:endParaRPr lang="fr-FR" dirty="0">
              <a:solidFill>
                <a:schemeClr val="bg1"/>
              </a:solidFill>
            </a:endParaRPr>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solidFill>
                  <a:prstClr val="black">
                    <a:tint val="75000"/>
                  </a:prstClr>
                </a:solidFill>
              </a:rPr>
              <a:pPr/>
              <a:t>12</a:t>
            </a:fld>
            <a:endParaRPr lang="fr-FR">
              <a:solidFill>
                <a:prstClr val="black">
                  <a:tint val="75000"/>
                </a:prstClr>
              </a:solidFill>
            </a:endParaRPr>
          </a:p>
        </p:txBody>
      </p:sp>
      <p:sp>
        <p:nvSpPr>
          <p:cNvPr id="8" name="Espace réservé du contenu 2"/>
          <p:cNvSpPr txBox="1">
            <a:spLocks noGrp="1"/>
          </p:cNvSpPr>
          <p:nvPr>
            <p:ph sz="half" idx="1"/>
          </p:nvPr>
        </p:nvSpPr>
        <p:spPr>
          <a:xfrm>
            <a:off x="457200" y="1319842"/>
            <a:ext cx="8128000" cy="5144458"/>
          </a:xfrm>
          <a:prstGeom prst="rect">
            <a:avLst/>
          </a:prstGeom>
        </p:spPr>
        <p:txBody>
          <a:bodyPr rtlCol="0">
            <a:normAutofit/>
          </a:bodyPr>
          <a:lstStyle/>
          <a:p>
            <a:pPr marL="0" indent="0" algn="ctr" defTabSz="914400">
              <a:buClrTx/>
              <a:buSzTx/>
              <a:buNone/>
              <a:defRPr/>
            </a:pPr>
            <a:r>
              <a:rPr lang="fr-FR" b="1" dirty="0"/>
              <a:t>Exemple de notice bibliographique avec des liens vers d’autres notices :</a:t>
            </a:r>
          </a:p>
          <a:p>
            <a:pPr marL="0" indent="0" algn="just" defTabSz="914400">
              <a:buClrTx/>
              <a:buSzTx/>
              <a:buNone/>
              <a:defRPr/>
            </a:pPr>
            <a:endParaRPr lang="fr-FR" sz="1800" b="1" dirty="0"/>
          </a:p>
          <a:p>
            <a:pPr marL="457200" indent="-457200" algn="just" defTabSz="914400">
              <a:buClrTx/>
              <a:buSzTx/>
              <a:buNone/>
              <a:defRPr/>
            </a:pPr>
            <a:endParaRPr lang="fr-FR" sz="2200" dirty="0"/>
          </a:p>
          <a:p>
            <a:pPr marL="457200" indent="-457200" algn="just" defTabSz="914400">
              <a:buClrTx/>
              <a:buSzTx/>
              <a:buFont typeface="+mj-lt"/>
              <a:buAutoNum type="arabicPeriod"/>
              <a:defRPr/>
            </a:pPr>
            <a:endParaRPr lang="fr-FR" sz="22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104" y="1993681"/>
            <a:ext cx="6783278" cy="4297298"/>
          </a:xfrm>
          <a:prstGeom prst="rect">
            <a:avLst/>
          </a:prstGeom>
        </p:spPr>
      </p:pic>
    </p:spTree>
    <p:extLst>
      <p:ext uri="{BB962C8B-B14F-4D97-AF65-F5344CB8AC3E}">
        <p14:creationId xmlns:p14="http://schemas.microsoft.com/office/powerpoint/2010/main" val="772724501"/>
      </p:ext>
    </p:extLst>
  </p:cSld>
  <p:clrMapOvr>
    <a:masterClrMapping/>
  </p:clrMapOvr>
  <mc:AlternateContent xmlns:mc="http://schemas.openxmlformats.org/markup-compatibility/2006" xmlns:p14="http://schemas.microsoft.com/office/powerpoint/2010/main">
    <mc:Choice Requires="p14">
      <p:transition spd="slow" p14:dur="2000" advTm="58186"/>
    </mc:Choice>
    <mc:Fallback xmlns="">
      <p:transition spd="slow" advTm="5818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chemeClr val="bg1"/>
                </a:solidFill>
                <a:cs typeface="Arial" pitchFamily="34" charset="0"/>
              </a:rPr>
              <a:t>L’extraction des fichiers</a:t>
            </a:r>
            <a:endParaRPr lang="fr-FR" dirty="0">
              <a:solidFill>
                <a:schemeClr val="bg1"/>
              </a:solidFill>
            </a:endParaRPr>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solidFill>
                  <a:prstClr val="black">
                    <a:tint val="75000"/>
                  </a:prstClr>
                </a:solidFill>
              </a:rPr>
              <a:pPr/>
              <a:t>13</a:t>
            </a:fld>
            <a:endParaRPr lang="fr-FR">
              <a:solidFill>
                <a:prstClr val="black">
                  <a:tint val="75000"/>
                </a:prstClr>
              </a:solidFill>
            </a:endParaRPr>
          </a:p>
        </p:txBody>
      </p:sp>
      <p:sp>
        <p:nvSpPr>
          <p:cNvPr id="8" name="Espace réservé du contenu 2"/>
          <p:cNvSpPr txBox="1">
            <a:spLocks noGrp="1"/>
          </p:cNvSpPr>
          <p:nvPr>
            <p:ph sz="half" idx="1"/>
          </p:nvPr>
        </p:nvSpPr>
        <p:spPr>
          <a:xfrm>
            <a:off x="457200" y="1763035"/>
            <a:ext cx="8128000" cy="4761161"/>
          </a:xfrm>
          <a:prstGeom prst="rect">
            <a:avLst/>
          </a:prstGeom>
        </p:spPr>
        <p:txBody>
          <a:bodyPr rtlCol="0">
            <a:normAutofit/>
          </a:bodyPr>
          <a:lstStyle/>
          <a:p>
            <a:pPr marL="0" indent="0" algn="just" defTabSz="914400">
              <a:buClrTx/>
              <a:buSzTx/>
              <a:buNone/>
              <a:defRPr/>
            </a:pPr>
            <a:r>
              <a:rPr lang="fr-FR" dirty="0"/>
              <a:t>	</a:t>
            </a:r>
          </a:p>
          <a:p>
            <a:pPr marL="0" indent="0" algn="just" defTabSz="914400">
              <a:buClrTx/>
              <a:buSzTx/>
              <a:buNone/>
              <a:defRPr/>
            </a:pPr>
            <a:r>
              <a:rPr lang="fr-FR" sz="1800" dirty="0"/>
              <a:t>Chaque nuit, les «demandes d’extraction» (</a:t>
            </a:r>
            <a:r>
              <a:rPr lang="fr-FR" sz="1800" b="1" dirty="0">
                <a:solidFill>
                  <a:srgbClr val="0070C0"/>
                </a:solidFill>
              </a:rPr>
              <a:t>jobs</a:t>
            </a:r>
            <a:r>
              <a:rPr lang="fr-FR" sz="1800" dirty="0"/>
              <a:t>) sont exécutées sur le système central et génèrent les fichiers de mise à jour pour chaque ILN. </a:t>
            </a:r>
          </a:p>
          <a:p>
            <a:pPr marL="0" indent="0" algn="just" defTabSz="914400">
              <a:buClrTx/>
              <a:buSzTx/>
              <a:buNone/>
              <a:defRPr/>
            </a:pPr>
            <a:endParaRPr lang="fr-FR" sz="1800" dirty="0"/>
          </a:p>
          <a:p>
            <a:pPr marL="0" indent="0" algn="just" defTabSz="914400">
              <a:buClrTx/>
              <a:buSzTx/>
              <a:buNone/>
              <a:defRPr/>
            </a:pPr>
            <a:r>
              <a:rPr lang="fr-FR" sz="1800" dirty="0"/>
              <a:t>Lorsqu’un programme d’extraction est terminé, le système envoie un message (dit « </a:t>
            </a:r>
            <a:r>
              <a:rPr lang="fr-FR" sz="1800" b="1" dirty="0">
                <a:solidFill>
                  <a:srgbClr val="0070C0"/>
                </a:solidFill>
              </a:rPr>
              <a:t>message </a:t>
            </a:r>
            <a:r>
              <a:rPr lang="fr-FR" sz="1800" b="1" dirty="0" err="1">
                <a:solidFill>
                  <a:srgbClr val="0070C0"/>
                </a:solidFill>
              </a:rPr>
              <a:t>status</a:t>
            </a:r>
            <a:r>
              <a:rPr lang="fr-FR" sz="1800" b="1" dirty="0">
                <a:solidFill>
                  <a:srgbClr val="0070C0"/>
                </a:solidFill>
              </a:rPr>
              <a:t> 9</a:t>
            </a:r>
            <a:r>
              <a:rPr lang="fr-FR" sz="1800" dirty="0"/>
              <a:t> ») à une ou plusieurs </a:t>
            </a:r>
            <a:r>
              <a:rPr lang="fr-FR" sz="1800" b="1" dirty="0">
                <a:solidFill>
                  <a:srgbClr val="0070C0"/>
                </a:solidFill>
              </a:rPr>
              <a:t>adresses</a:t>
            </a:r>
            <a:r>
              <a:rPr lang="fr-FR" sz="1800" dirty="0"/>
              <a:t> enregistrées pour un établissement donné. </a:t>
            </a:r>
          </a:p>
          <a:p>
            <a:pPr marL="0" indent="0" algn="just" defTabSz="914400">
              <a:buClrTx/>
              <a:buSzTx/>
              <a:buNone/>
              <a:defRPr/>
            </a:pPr>
            <a:endParaRPr lang="fr-FR" sz="1800" dirty="0"/>
          </a:p>
          <a:p>
            <a:pPr marL="0" indent="0" algn="just" defTabSz="914400">
              <a:buClrTx/>
              <a:buSzTx/>
              <a:buNone/>
              <a:defRPr/>
            </a:pPr>
            <a:r>
              <a:rPr lang="fr-FR" sz="1800" dirty="0"/>
              <a:t>Ce message détaille le ou les fichiers qui seront transférés en précisant le nombre de notices extraites, le format utilisé …</a:t>
            </a:r>
          </a:p>
          <a:p>
            <a:pPr marL="0" indent="0" algn="just" defTabSz="914400">
              <a:buClrTx/>
              <a:buSzTx/>
              <a:buNone/>
              <a:defRPr/>
            </a:pPr>
            <a:endParaRPr lang="fr-FR" sz="1800" dirty="0"/>
          </a:p>
          <a:p>
            <a:pPr marL="0" indent="0" algn="just" defTabSz="914400">
              <a:buClrTx/>
              <a:buSzTx/>
              <a:buNone/>
              <a:defRPr/>
            </a:pPr>
            <a:r>
              <a:rPr lang="fr-FR" sz="1800" dirty="0">
                <a:solidFill>
                  <a:prstClr val="black"/>
                </a:solidFill>
              </a:rPr>
              <a:t>L</a:t>
            </a:r>
            <a:r>
              <a:rPr lang="fr-FR" sz="1800" dirty="0"/>
              <a:t>e processus de récupération des fichiers par l'établissement est alors possible. Le transfert est déclenché par l'envoi par l'établissement d'un courriel </a:t>
            </a:r>
            <a:r>
              <a:rPr lang="fr-FR" sz="1800" dirty="0">
                <a:solidFill>
                  <a:prstClr val="black"/>
                </a:solidFill>
              </a:rPr>
              <a:t>appelé </a:t>
            </a:r>
            <a:r>
              <a:rPr lang="fr-FR" sz="1800" b="1" dirty="0">
                <a:solidFill>
                  <a:srgbClr val="0070C0"/>
                </a:solidFill>
              </a:rPr>
              <a:t>GET TITLE DATA</a:t>
            </a:r>
            <a:r>
              <a:rPr lang="fr-FR" sz="1800" dirty="0">
                <a:solidFill>
                  <a:srgbClr val="0070C0"/>
                </a:solidFill>
              </a:rPr>
              <a:t> </a:t>
            </a:r>
            <a:r>
              <a:rPr lang="fr-FR" sz="1800" dirty="0">
                <a:solidFill>
                  <a:prstClr val="black"/>
                </a:solidFill>
              </a:rPr>
              <a:t>ou </a:t>
            </a:r>
            <a:r>
              <a:rPr lang="fr-FR" sz="1800" b="1" dirty="0">
                <a:solidFill>
                  <a:srgbClr val="0070C0"/>
                </a:solidFill>
              </a:rPr>
              <a:t>GTD</a:t>
            </a:r>
            <a:r>
              <a:rPr lang="fr-FR" sz="1800" dirty="0">
                <a:solidFill>
                  <a:prstClr val="black"/>
                </a:solidFill>
              </a:rPr>
              <a:t> vers </a:t>
            </a:r>
            <a:r>
              <a:rPr lang="fr-FR" sz="1800" dirty="0">
                <a:solidFill>
                  <a:prstClr val="black"/>
                </a:solidFill>
                <a:hlinkClick r:id="rId2"/>
              </a:rPr>
              <a:t>abes_ftp@carmin.sudoc.abes.fr</a:t>
            </a:r>
            <a:endParaRPr lang="fr-FR" sz="1800" dirty="0"/>
          </a:p>
        </p:txBody>
      </p:sp>
      <p:pic>
        <p:nvPicPr>
          <p:cNvPr id="9" name="Image 7" descr="lune_3.gif"/>
          <p:cNvPicPr>
            <a:picLocks noChangeAspect="1"/>
          </p:cNvPicPr>
          <p:nvPr/>
        </p:nvPicPr>
        <p:blipFill>
          <a:blip r:embed="rId3" cstate="print"/>
          <a:srcRect/>
          <a:stretch>
            <a:fillRect/>
          </a:stretch>
        </p:blipFill>
        <p:spPr bwMode="auto">
          <a:xfrm>
            <a:off x="561544" y="1326981"/>
            <a:ext cx="672145" cy="751334"/>
          </a:xfrm>
          <a:prstGeom prst="rect">
            <a:avLst/>
          </a:prstGeom>
          <a:noFill/>
          <a:ln w="9525">
            <a:noFill/>
            <a:miter lim="800000"/>
            <a:headEnd/>
            <a:tailEnd/>
          </a:ln>
        </p:spPr>
      </p:pic>
    </p:spTree>
    <p:extLst>
      <p:ext uri="{BB962C8B-B14F-4D97-AF65-F5344CB8AC3E}">
        <p14:creationId xmlns:p14="http://schemas.microsoft.com/office/powerpoint/2010/main" val="2845185656"/>
      </p:ext>
    </p:extLst>
  </p:cSld>
  <p:clrMapOvr>
    <a:masterClrMapping/>
  </p:clrMapOvr>
  <mc:AlternateContent xmlns:mc="http://schemas.openxmlformats.org/markup-compatibility/2006" xmlns:p14="http://schemas.microsoft.com/office/powerpoint/2010/main">
    <mc:Choice Requires="p14">
      <p:transition spd="slow" p14:dur="2000" advTm="57762"/>
    </mc:Choice>
    <mc:Fallback xmlns="">
      <p:transition spd="slow" advTm="5776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chemeClr val="bg1"/>
                </a:solidFill>
              </a:rPr>
              <a:t>PUT / GET le transfert FTP</a:t>
            </a:r>
            <a:endParaRPr lang="fr-FR" dirty="0">
              <a:solidFill>
                <a:schemeClr val="bg1"/>
              </a:solidFill>
            </a:endParaRPr>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solidFill>
                  <a:prstClr val="black">
                    <a:tint val="75000"/>
                  </a:prstClr>
                </a:solidFill>
              </a:rPr>
              <a:pPr/>
              <a:t>14</a:t>
            </a:fld>
            <a:endParaRPr lang="fr-FR">
              <a:solidFill>
                <a:prstClr val="black">
                  <a:tint val="75000"/>
                </a:prstClr>
              </a:solidFill>
            </a:endParaRPr>
          </a:p>
        </p:txBody>
      </p:sp>
      <p:sp>
        <p:nvSpPr>
          <p:cNvPr id="8" name="Espace réservé du contenu 2"/>
          <p:cNvSpPr txBox="1">
            <a:spLocks noGrp="1"/>
          </p:cNvSpPr>
          <p:nvPr>
            <p:ph sz="half" idx="1"/>
          </p:nvPr>
        </p:nvSpPr>
        <p:spPr>
          <a:xfrm>
            <a:off x="457200" y="1991915"/>
            <a:ext cx="8224838" cy="3965003"/>
          </a:xfrm>
          <a:prstGeom prst="rect">
            <a:avLst/>
          </a:prstGeom>
        </p:spPr>
        <p:txBody>
          <a:bodyPr rtlCol="0">
            <a:normAutofit/>
          </a:bodyPr>
          <a:lstStyle/>
          <a:p>
            <a:pPr marL="0" indent="0" defTabSz="914400">
              <a:buClrTx/>
              <a:buSzTx/>
              <a:buNone/>
              <a:defRPr/>
            </a:pPr>
            <a:r>
              <a:rPr lang="fr-FR" sz="1800" b="1" dirty="0"/>
              <a:t>Deux options sont possibles pour le transfert des fichiers :</a:t>
            </a:r>
          </a:p>
          <a:p>
            <a:pPr marL="0" indent="0" defTabSz="914400">
              <a:buClrTx/>
              <a:buSzTx/>
              <a:buNone/>
              <a:defRPr/>
            </a:pPr>
            <a:endParaRPr lang="fr-FR" sz="1800" b="1" dirty="0"/>
          </a:p>
          <a:p>
            <a:pPr marL="0" indent="0" defTabSz="914400">
              <a:buClrTx/>
              <a:buSzTx/>
              <a:buFont typeface="Wingdings" pitchFamily="2" charset="2"/>
              <a:buChar char="q"/>
              <a:defRPr/>
            </a:pPr>
            <a:r>
              <a:rPr lang="fr-FR" sz="1800" dirty="0">
                <a:solidFill>
                  <a:srgbClr val="0070C0"/>
                </a:solidFill>
              </a:rPr>
              <a:t> </a:t>
            </a:r>
            <a:r>
              <a:rPr lang="fr-FR" sz="1800" b="1" dirty="0">
                <a:solidFill>
                  <a:srgbClr val="0070C0"/>
                </a:solidFill>
              </a:rPr>
              <a:t>FTP PUT :</a:t>
            </a:r>
            <a:r>
              <a:rPr lang="fr-FR" sz="1800" dirty="0">
                <a:solidFill>
                  <a:srgbClr val="0070C0"/>
                </a:solidFill>
              </a:rPr>
              <a:t> </a:t>
            </a:r>
            <a:r>
              <a:rPr lang="fr-FR" sz="1800" dirty="0"/>
              <a:t>à la réception du message GTD, le serveur de l’</a:t>
            </a:r>
            <a:r>
              <a:rPr lang="fr-FR" sz="1800" dirty="0" err="1"/>
              <a:t>Abes</a:t>
            </a:r>
            <a:r>
              <a:rPr lang="fr-FR" sz="1800" dirty="0"/>
              <a:t> dépose les fichiers sur le serveur local de l’établissement</a:t>
            </a:r>
          </a:p>
          <a:p>
            <a:pPr marL="0" indent="0" defTabSz="914400">
              <a:buClrTx/>
              <a:buSzTx/>
              <a:buNone/>
              <a:defRPr/>
            </a:pPr>
            <a:endParaRPr lang="fr-FR" sz="1800" dirty="0"/>
          </a:p>
          <a:p>
            <a:pPr marL="0" indent="0" defTabSz="914400">
              <a:buClrTx/>
              <a:buSzTx/>
              <a:buFont typeface="Wingdings" pitchFamily="2" charset="2"/>
              <a:buChar char="q"/>
              <a:defRPr/>
            </a:pPr>
            <a:r>
              <a:rPr lang="fr-FR" sz="1800" b="1" dirty="0">
                <a:solidFill>
                  <a:srgbClr val="0070C0"/>
                </a:solidFill>
              </a:rPr>
              <a:t> FTP GET : </a:t>
            </a:r>
            <a:r>
              <a:rPr lang="fr-FR" sz="1800" dirty="0"/>
              <a:t>à la réception du message GTD, les fichiers sont stockés sur le serveur tampon Vermeil de l’</a:t>
            </a:r>
            <a:r>
              <a:rPr lang="fr-FR" sz="1800" dirty="0" err="1"/>
              <a:t>Abes</a:t>
            </a:r>
            <a:r>
              <a:rPr lang="fr-FR" sz="1800" dirty="0"/>
              <a:t>, à charge pour l’établissement de venir les récupérer</a:t>
            </a:r>
          </a:p>
        </p:txBody>
      </p:sp>
      <p:pic>
        <p:nvPicPr>
          <p:cNvPr id="9" name="Image 5" descr="reseaux (9).gif"/>
          <p:cNvPicPr>
            <a:picLocks noChangeAspect="1"/>
          </p:cNvPicPr>
          <p:nvPr/>
        </p:nvPicPr>
        <p:blipFill>
          <a:blip r:embed="rId2" cstate="print"/>
          <a:srcRect/>
          <a:stretch>
            <a:fillRect/>
          </a:stretch>
        </p:blipFill>
        <p:spPr bwMode="auto">
          <a:xfrm>
            <a:off x="3355755" y="4664103"/>
            <a:ext cx="1800200" cy="1800199"/>
          </a:xfrm>
          <a:prstGeom prst="rect">
            <a:avLst/>
          </a:prstGeom>
          <a:noFill/>
          <a:ln w="9525">
            <a:noFill/>
            <a:miter lim="800000"/>
            <a:headEnd/>
            <a:tailEnd/>
          </a:ln>
        </p:spPr>
      </p:pic>
    </p:spTree>
    <p:extLst>
      <p:ext uri="{BB962C8B-B14F-4D97-AF65-F5344CB8AC3E}">
        <p14:creationId xmlns:p14="http://schemas.microsoft.com/office/powerpoint/2010/main" val="1178418940"/>
      </p:ext>
    </p:extLst>
  </p:cSld>
  <p:clrMapOvr>
    <a:masterClrMapping/>
  </p:clrMapOvr>
  <mc:AlternateContent xmlns:mc="http://schemas.openxmlformats.org/markup-compatibility/2006" xmlns:p14="http://schemas.microsoft.com/office/powerpoint/2010/main">
    <mc:Choice Requires="p14">
      <p:transition spd="slow" p14:dur="2000" advTm="27920"/>
    </mc:Choice>
    <mc:Fallback xmlns="">
      <p:transition spd="slow" advTm="2792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1" descr="H:\Departements\CCE\ComexterneJFHavant2009\LOGO\LogosSudoc2009\003-logotype-web.jpg"/>
          <p:cNvPicPr>
            <a:picLocks noChangeAspect="1" noChangeArrowheads="1"/>
          </p:cNvPicPr>
          <p:nvPr/>
        </p:nvPicPr>
        <p:blipFill>
          <a:blip r:embed="rId3" cstate="print"/>
          <a:srcRect/>
          <a:stretch>
            <a:fillRect/>
          </a:stretch>
        </p:blipFill>
        <p:spPr bwMode="auto">
          <a:xfrm>
            <a:off x="341539" y="2716725"/>
            <a:ext cx="1444160" cy="1357494"/>
          </a:xfrm>
          <a:prstGeom prst="rect">
            <a:avLst/>
          </a:prstGeom>
          <a:noFill/>
          <a:ln w="9525">
            <a:noFill/>
            <a:miter lim="800000"/>
            <a:headEnd/>
            <a:tailEnd/>
          </a:ln>
        </p:spPr>
      </p:pic>
      <p:sp>
        <p:nvSpPr>
          <p:cNvPr id="2" name="Titre 1"/>
          <p:cNvSpPr txBox="1">
            <a:spLocks/>
          </p:cNvSpPr>
          <p:nvPr/>
        </p:nvSpPr>
        <p:spPr>
          <a:xfrm>
            <a:off x="609600" y="427385"/>
            <a:ext cx="7848599" cy="1368425"/>
          </a:xfrm>
          <a:prstGeom prst="rect">
            <a:avLst/>
          </a:prstGeom>
        </p:spPr>
        <p:txBody>
          <a:bodyPr rtlCol="0" anchor="t">
            <a:normAutofit fontScale="97500"/>
          </a:bodyPr>
          <a:lstStyle/>
          <a:p>
            <a:pPr algn="ctr">
              <a:spcBef>
                <a:spcPct val="0"/>
              </a:spcBef>
              <a:defRPr/>
            </a:pPr>
            <a:r>
              <a:rPr lang="fr-FR" sz="3600" b="1" dirty="0">
                <a:solidFill>
                  <a:srgbClr val="0070C0"/>
                </a:solidFill>
              </a:rPr>
              <a:t>Pour résumer…</a:t>
            </a:r>
            <a:br>
              <a:rPr lang="fr-FR" sz="3600" b="1" dirty="0">
                <a:solidFill>
                  <a:srgbClr val="0070C0"/>
                </a:solidFill>
              </a:rPr>
            </a:br>
            <a:r>
              <a:rPr lang="fr-FR" sz="3600" b="1" dirty="0">
                <a:solidFill>
                  <a:srgbClr val="0070C0"/>
                </a:solidFill>
              </a:rPr>
              <a:t>1. Le fonctionnement du PUT</a:t>
            </a:r>
          </a:p>
        </p:txBody>
      </p:sp>
      <p:sp>
        <p:nvSpPr>
          <p:cNvPr id="4" name="Flèche droite 5"/>
          <p:cNvSpPr>
            <a:spLocks noChangeArrowheads="1"/>
          </p:cNvSpPr>
          <p:nvPr/>
        </p:nvSpPr>
        <p:spPr bwMode="auto">
          <a:xfrm>
            <a:off x="2627784" y="3717034"/>
            <a:ext cx="3575868" cy="714375"/>
          </a:xfrm>
          <a:prstGeom prst="rightArrow">
            <a:avLst>
              <a:gd name="adj1" fmla="val 50000"/>
              <a:gd name="adj2" fmla="val 50007"/>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anchor="ctr"/>
          <a:lstStyle/>
          <a:p>
            <a:pPr algn="ctr" defTabSz="457200">
              <a:defRPr/>
            </a:pPr>
            <a:r>
              <a:rPr lang="fr-FR" sz="2000" b="1" dirty="0">
                <a:solidFill>
                  <a:prstClr val="white"/>
                </a:solidFill>
              </a:rPr>
              <a:t>3  </a:t>
            </a:r>
            <a:r>
              <a:rPr lang="fr-FR" sz="1600" b="1" dirty="0">
                <a:solidFill>
                  <a:prstClr val="white"/>
                </a:solidFill>
              </a:rPr>
              <a:t>Transfert des fichiers</a:t>
            </a:r>
          </a:p>
        </p:txBody>
      </p:sp>
      <p:sp>
        <p:nvSpPr>
          <p:cNvPr id="5" name="Flèche droite 5"/>
          <p:cNvSpPr>
            <a:spLocks noChangeArrowheads="1"/>
          </p:cNvSpPr>
          <p:nvPr/>
        </p:nvSpPr>
        <p:spPr bwMode="auto">
          <a:xfrm>
            <a:off x="2555776" y="2420890"/>
            <a:ext cx="3575868" cy="714375"/>
          </a:xfrm>
          <a:prstGeom prst="rightArrow">
            <a:avLst>
              <a:gd name="adj1" fmla="val 50000"/>
              <a:gd name="adj2" fmla="val 50007"/>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anchor="ctr"/>
          <a:lstStyle/>
          <a:p>
            <a:pPr algn="ctr" defTabSz="457200">
              <a:defRPr/>
            </a:pPr>
            <a:r>
              <a:rPr lang="fr-FR" sz="2000" b="1" dirty="0">
                <a:solidFill>
                  <a:prstClr val="white"/>
                </a:solidFill>
              </a:rPr>
              <a:t>1</a:t>
            </a:r>
            <a:r>
              <a:rPr lang="fr-FR" sz="1600" b="1" dirty="0">
                <a:solidFill>
                  <a:prstClr val="white"/>
                </a:solidFill>
              </a:rPr>
              <a:t>  Message </a:t>
            </a:r>
            <a:r>
              <a:rPr lang="fr-FR" sz="1600" b="1" dirty="0" err="1">
                <a:solidFill>
                  <a:prstClr val="white"/>
                </a:solidFill>
              </a:rPr>
              <a:t>Status</a:t>
            </a:r>
            <a:r>
              <a:rPr lang="fr-FR" sz="1600" b="1" dirty="0">
                <a:solidFill>
                  <a:prstClr val="white"/>
                </a:solidFill>
              </a:rPr>
              <a:t> 9 « fichier prêt  »</a:t>
            </a:r>
          </a:p>
        </p:txBody>
      </p:sp>
      <p:sp>
        <p:nvSpPr>
          <p:cNvPr id="6" name="Flèche gauche 7"/>
          <p:cNvSpPr>
            <a:spLocks noChangeArrowheads="1"/>
          </p:cNvSpPr>
          <p:nvPr/>
        </p:nvSpPr>
        <p:spPr bwMode="auto">
          <a:xfrm>
            <a:off x="2555875" y="3068640"/>
            <a:ext cx="3575050" cy="714375"/>
          </a:xfrm>
          <a:prstGeom prst="leftArrow">
            <a:avLst>
              <a:gd name="adj1" fmla="val 50000"/>
              <a:gd name="adj2" fmla="val 50007"/>
            </a:avLst>
          </a:prstGeom>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457200">
              <a:defRPr/>
            </a:pPr>
            <a:r>
              <a:rPr lang="fr-FR" sz="2000" b="1" dirty="0">
                <a:solidFill>
                  <a:prstClr val="white"/>
                </a:solidFill>
              </a:rPr>
              <a:t>2</a:t>
            </a:r>
            <a:r>
              <a:rPr lang="fr-FR" sz="1600" dirty="0">
                <a:solidFill>
                  <a:prstClr val="white"/>
                </a:solidFill>
              </a:rPr>
              <a:t> </a:t>
            </a:r>
            <a:r>
              <a:rPr lang="fr-FR" sz="1600" b="1" dirty="0">
                <a:solidFill>
                  <a:prstClr val="white"/>
                </a:solidFill>
              </a:rPr>
              <a:t>Message GTD « envoyez le fichier » </a:t>
            </a:r>
          </a:p>
        </p:txBody>
      </p:sp>
      <p:sp>
        <p:nvSpPr>
          <p:cNvPr id="7" name="Flèche droite 5"/>
          <p:cNvSpPr>
            <a:spLocks noChangeArrowheads="1"/>
          </p:cNvSpPr>
          <p:nvPr/>
        </p:nvSpPr>
        <p:spPr bwMode="auto">
          <a:xfrm>
            <a:off x="2675260" y="4491213"/>
            <a:ext cx="3528392" cy="714375"/>
          </a:xfrm>
          <a:prstGeom prst="rightArrow">
            <a:avLst>
              <a:gd name="adj1" fmla="val 50000"/>
              <a:gd name="adj2" fmla="val 50007"/>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anchor="ctr"/>
          <a:lstStyle/>
          <a:p>
            <a:pPr algn="ctr" defTabSz="457200">
              <a:defRPr/>
            </a:pPr>
            <a:r>
              <a:rPr lang="fr-FR" sz="2000" b="1" dirty="0">
                <a:solidFill>
                  <a:prstClr val="white"/>
                </a:solidFill>
              </a:rPr>
              <a:t>4 </a:t>
            </a:r>
            <a:r>
              <a:rPr lang="fr-FR" sz="2000" dirty="0">
                <a:solidFill>
                  <a:prstClr val="white"/>
                </a:solidFill>
              </a:rPr>
              <a:t> </a:t>
            </a:r>
            <a:r>
              <a:rPr lang="fr-FR" sz="1600" b="1" dirty="0">
                <a:solidFill>
                  <a:prstClr val="white"/>
                </a:solidFill>
              </a:rPr>
              <a:t>Message </a:t>
            </a:r>
            <a:r>
              <a:rPr lang="fr-FR" sz="1600" b="1" dirty="0" err="1">
                <a:solidFill>
                  <a:prstClr val="white"/>
                </a:solidFill>
              </a:rPr>
              <a:t>Status</a:t>
            </a:r>
            <a:r>
              <a:rPr lang="fr-FR" sz="1600" b="1" dirty="0">
                <a:solidFill>
                  <a:prstClr val="white"/>
                </a:solidFill>
              </a:rPr>
              <a:t> 0 « transfert OK »</a:t>
            </a:r>
            <a:endParaRPr lang="fr-FR" sz="1600" dirty="0">
              <a:solidFill>
                <a:prstClr val="white"/>
              </a:solidFill>
            </a:endParaRPr>
          </a:p>
        </p:txBody>
      </p:sp>
      <p:sp>
        <p:nvSpPr>
          <p:cNvPr id="8" name="ZoneTexte 7"/>
          <p:cNvSpPr txBox="1"/>
          <p:nvPr/>
        </p:nvSpPr>
        <p:spPr>
          <a:xfrm>
            <a:off x="1219200" y="5589242"/>
            <a:ext cx="6705599" cy="92333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defTabSz="457200">
              <a:defRPr/>
            </a:pPr>
            <a:r>
              <a:rPr lang="fr-FR" b="1" dirty="0">
                <a:solidFill>
                  <a:prstClr val="black"/>
                </a:solidFill>
              </a:rPr>
              <a:t>Les messages </a:t>
            </a:r>
            <a:r>
              <a:rPr lang="fr-FR" b="1" i="1" dirty="0" err="1">
                <a:solidFill>
                  <a:prstClr val="black"/>
                </a:solidFill>
              </a:rPr>
              <a:t>Status</a:t>
            </a:r>
            <a:r>
              <a:rPr lang="fr-FR" b="1" i="1" dirty="0">
                <a:solidFill>
                  <a:prstClr val="black"/>
                </a:solidFill>
              </a:rPr>
              <a:t> 9</a:t>
            </a:r>
            <a:r>
              <a:rPr lang="fr-FR" b="1" dirty="0">
                <a:solidFill>
                  <a:prstClr val="black"/>
                </a:solidFill>
              </a:rPr>
              <a:t> sont envoyés aux adresses communiquées par les établissements et enregistrées dans le système central.</a:t>
            </a:r>
          </a:p>
          <a:p>
            <a:pPr algn="ctr" defTabSz="457200">
              <a:defRPr/>
            </a:pPr>
            <a:r>
              <a:rPr lang="fr-FR" b="1" dirty="0">
                <a:solidFill>
                  <a:prstClr val="black"/>
                </a:solidFill>
              </a:rPr>
              <a:t>Les messages </a:t>
            </a:r>
            <a:r>
              <a:rPr lang="fr-FR" b="1" i="1" dirty="0" err="1">
                <a:solidFill>
                  <a:prstClr val="black"/>
                </a:solidFill>
              </a:rPr>
              <a:t>Status</a:t>
            </a:r>
            <a:r>
              <a:rPr lang="fr-FR" b="1" i="1" dirty="0">
                <a:solidFill>
                  <a:prstClr val="black"/>
                </a:solidFill>
              </a:rPr>
              <a:t> 0 </a:t>
            </a:r>
            <a:r>
              <a:rPr lang="fr-FR" b="1" dirty="0">
                <a:solidFill>
                  <a:prstClr val="black"/>
                </a:solidFill>
              </a:rPr>
              <a:t>sont envoyés à l’expéditeur du message GTD.</a:t>
            </a:r>
          </a:p>
        </p:txBody>
      </p:sp>
      <p:sp>
        <p:nvSpPr>
          <p:cNvPr id="10" name="Espace réservé du numéro de diapositive 9"/>
          <p:cNvSpPr>
            <a:spLocks noGrp="1"/>
          </p:cNvSpPr>
          <p:nvPr>
            <p:ph type="sldNum" sz="quarter" idx="12"/>
          </p:nvPr>
        </p:nvSpPr>
        <p:spPr/>
        <p:txBody>
          <a:bodyPr/>
          <a:lstStyle/>
          <a:p>
            <a:fld id="{17D7CEB2-F0D3-404A-A328-57771B878E2B}" type="slidenum">
              <a:rPr lang="fr-FR" smtClean="0">
                <a:solidFill>
                  <a:prstClr val="black">
                    <a:tint val="75000"/>
                  </a:prstClr>
                </a:solidFill>
              </a:rPr>
              <a:pPr/>
              <a:t>15</a:t>
            </a:fld>
            <a:endParaRPr lang="fr-FR">
              <a:solidFill>
                <a:prstClr val="black">
                  <a:tint val="75000"/>
                </a:prstClr>
              </a:solidFill>
            </a:endParaRP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3328" y="2698924"/>
            <a:ext cx="1419225" cy="1504950"/>
          </a:xfrm>
          <a:prstGeom prst="rect">
            <a:avLst/>
          </a:prstGeom>
        </p:spPr>
      </p:pic>
    </p:spTree>
    <p:custDataLst>
      <p:tags r:id="rId1"/>
    </p:custDataLst>
    <p:extLst>
      <p:ext uri="{BB962C8B-B14F-4D97-AF65-F5344CB8AC3E}">
        <p14:creationId xmlns:p14="http://schemas.microsoft.com/office/powerpoint/2010/main" val="3496152050"/>
      </p:ext>
    </p:extLst>
  </p:cSld>
  <p:clrMapOvr>
    <a:masterClrMapping/>
  </p:clrMapOvr>
  <mc:AlternateContent xmlns:mc="http://schemas.openxmlformats.org/markup-compatibility/2006" xmlns:p14="http://schemas.microsoft.com/office/powerpoint/2010/main">
    <mc:Choice Requires="p14">
      <p:transition spd="slow" p14:dur="2000" advTm="39063"/>
    </mc:Choice>
    <mc:Fallback xmlns="">
      <p:transition spd="slow" advTm="3906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 descr="H:\Departements\CCE\ComexterneJFHavant2009\LOGO\LogosSudoc2009\003-logotype-web.jpg"/>
          <p:cNvPicPr>
            <a:picLocks noChangeAspect="1" noChangeArrowheads="1"/>
          </p:cNvPicPr>
          <p:nvPr/>
        </p:nvPicPr>
        <p:blipFill>
          <a:blip r:embed="rId3" cstate="print"/>
          <a:srcRect/>
          <a:stretch>
            <a:fillRect/>
          </a:stretch>
        </p:blipFill>
        <p:spPr bwMode="auto">
          <a:xfrm>
            <a:off x="300921" y="2693086"/>
            <a:ext cx="1616370" cy="1519655"/>
          </a:xfrm>
          <a:prstGeom prst="rect">
            <a:avLst/>
          </a:prstGeom>
          <a:noFill/>
          <a:ln w="9525">
            <a:noFill/>
            <a:miter lim="800000"/>
            <a:headEnd/>
            <a:tailEnd/>
          </a:ln>
        </p:spPr>
      </p:pic>
      <p:sp>
        <p:nvSpPr>
          <p:cNvPr id="4" name="server"/>
          <p:cNvSpPr>
            <a:spLocks noChangeAspect="1" noEditPoints="1" noChangeArrowheads="1"/>
          </p:cNvSpPr>
          <p:nvPr/>
        </p:nvSpPr>
        <p:spPr bwMode="auto">
          <a:xfrm>
            <a:off x="3929065" y="4857752"/>
            <a:ext cx="1584325" cy="1439863"/>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pPr defTabSz="457200"/>
            <a:endParaRPr lang="fr-FR">
              <a:solidFill>
                <a:prstClr val="black"/>
              </a:solidFill>
            </a:endParaRPr>
          </a:p>
        </p:txBody>
      </p:sp>
      <p:sp>
        <p:nvSpPr>
          <p:cNvPr id="5" name="Flèche à angle droit 4"/>
          <p:cNvSpPr/>
          <p:nvPr/>
        </p:nvSpPr>
        <p:spPr bwMode="auto">
          <a:xfrm rot="5400000" flipV="1">
            <a:off x="6218238" y="5283203"/>
            <a:ext cx="539750" cy="1260475"/>
          </a:xfrm>
          <a:prstGeom prst="bentUpArrow">
            <a:avLst/>
          </a:prstGeom>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defTabSz="457200">
              <a:defRPr/>
            </a:pPr>
            <a:endParaRPr lang="fr-FR">
              <a:solidFill>
                <a:prstClr val="white"/>
              </a:solidFill>
            </a:endParaRPr>
          </a:p>
        </p:txBody>
      </p:sp>
      <p:sp>
        <p:nvSpPr>
          <p:cNvPr id="6" name="Flèche à angle droit 5"/>
          <p:cNvSpPr/>
          <p:nvPr/>
        </p:nvSpPr>
        <p:spPr bwMode="auto">
          <a:xfrm rot="5400000">
            <a:off x="2574926" y="5211764"/>
            <a:ext cx="539750" cy="1260475"/>
          </a:xfrm>
          <a:prstGeom prst="bentUpArrow">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anchor="ctr"/>
          <a:lstStyle/>
          <a:p>
            <a:pPr defTabSz="457200">
              <a:defRPr/>
            </a:pPr>
            <a:endParaRPr lang="fr-FR">
              <a:solidFill>
                <a:prstClr val="white"/>
              </a:solidFill>
            </a:endParaRPr>
          </a:p>
        </p:txBody>
      </p:sp>
      <p:sp>
        <p:nvSpPr>
          <p:cNvPr id="7" name="ZoneTexte 15"/>
          <p:cNvSpPr txBox="1">
            <a:spLocks noChangeArrowheads="1"/>
          </p:cNvSpPr>
          <p:nvPr/>
        </p:nvSpPr>
        <p:spPr bwMode="auto">
          <a:xfrm>
            <a:off x="1475659" y="4786315"/>
            <a:ext cx="2167657" cy="83099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defTabSz="457200">
              <a:defRPr/>
            </a:pPr>
            <a:r>
              <a:rPr lang="fr-FR" sz="2000" b="1" dirty="0">
                <a:solidFill>
                  <a:prstClr val="white"/>
                </a:solidFill>
              </a:rPr>
              <a:t>3</a:t>
            </a:r>
            <a:r>
              <a:rPr lang="fr-FR" sz="1400" b="1" dirty="0">
                <a:solidFill>
                  <a:prstClr val="white"/>
                </a:solidFill>
              </a:rPr>
              <a:t>  Dépôt du fichier par l’Abes sur le serveur intermédiaire</a:t>
            </a:r>
          </a:p>
        </p:txBody>
      </p:sp>
      <p:sp>
        <p:nvSpPr>
          <p:cNvPr id="8" name="ZoneTexte 16"/>
          <p:cNvSpPr txBox="1">
            <a:spLocks noChangeArrowheads="1"/>
          </p:cNvSpPr>
          <p:nvPr/>
        </p:nvSpPr>
        <p:spPr bwMode="auto">
          <a:xfrm>
            <a:off x="6000751" y="4857753"/>
            <a:ext cx="2286000" cy="830997"/>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defTabSz="457200">
              <a:defRPr/>
            </a:pPr>
            <a:r>
              <a:rPr lang="fr-FR" sz="2000" b="1" dirty="0">
                <a:solidFill>
                  <a:prstClr val="white"/>
                </a:solidFill>
              </a:rPr>
              <a:t>5</a:t>
            </a:r>
            <a:r>
              <a:rPr lang="fr-FR" sz="1400" b="1" dirty="0">
                <a:solidFill>
                  <a:prstClr val="white"/>
                </a:solidFill>
              </a:rPr>
              <a:t> Récupération du fichier par l’établissement sur le serveur intermédiaire</a:t>
            </a:r>
          </a:p>
        </p:txBody>
      </p:sp>
      <p:sp>
        <p:nvSpPr>
          <p:cNvPr id="11" name="Flèche droite 5"/>
          <p:cNvSpPr>
            <a:spLocks noChangeArrowheads="1"/>
          </p:cNvSpPr>
          <p:nvPr/>
        </p:nvSpPr>
        <p:spPr bwMode="auto">
          <a:xfrm>
            <a:off x="2555776" y="2420890"/>
            <a:ext cx="3575868" cy="714375"/>
          </a:xfrm>
          <a:prstGeom prst="rightArrow">
            <a:avLst>
              <a:gd name="adj1" fmla="val 50000"/>
              <a:gd name="adj2" fmla="val 50007"/>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anchor="ctr"/>
          <a:lstStyle/>
          <a:p>
            <a:pPr algn="ctr" defTabSz="457200">
              <a:defRPr/>
            </a:pPr>
            <a:r>
              <a:rPr lang="fr-FR" sz="2000" b="1" dirty="0">
                <a:solidFill>
                  <a:prstClr val="white"/>
                </a:solidFill>
              </a:rPr>
              <a:t>1</a:t>
            </a:r>
            <a:r>
              <a:rPr lang="fr-FR" sz="1600" b="1" dirty="0">
                <a:solidFill>
                  <a:prstClr val="white"/>
                </a:solidFill>
              </a:rPr>
              <a:t>  Message </a:t>
            </a:r>
            <a:r>
              <a:rPr lang="fr-FR" sz="1600" b="1" dirty="0" err="1">
                <a:solidFill>
                  <a:prstClr val="white"/>
                </a:solidFill>
              </a:rPr>
              <a:t>Status</a:t>
            </a:r>
            <a:r>
              <a:rPr lang="fr-FR" sz="1600" b="1" dirty="0">
                <a:solidFill>
                  <a:prstClr val="white"/>
                </a:solidFill>
              </a:rPr>
              <a:t> 9 « fichier prêt  »</a:t>
            </a:r>
          </a:p>
        </p:txBody>
      </p:sp>
      <p:sp>
        <p:nvSpPr>
          <p:cNvPr id="12" name="Flèche gauche 7"/>
          <p:cNvSpPr>
            <a:spLocks noChangeArrowheads="1"/>
          </p:cNvSpPr>
          <p:nvPr/>
        </p:nvSpPr>
        <p:spPr bwMode="auto">
          <a:xfrm>
            <a:off x="2555875" y="3068640"/>
            <a:ext cx="3575050" cy="714375"/>
          </a:xfrm>
          <a:prstGeom prst="leftArrow">
            <a:avLst>
              <a:gd name="adj1" fmla="val 50000"/>
              <a:gd name="adj2" fmla="val 50007"/>
            </a:avLst>
          </a:prstGeom>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457200">
              <a:defRPr/>
            </a:pPr>
            <a:r>
              <a:rPr lang="fr-FR" sz="2000" b="1" dirty="0">
                <a:solidFill>
                  <a:prstClr val="white"/>
                </a:solidFill>
              </a:rPr>
              <a:t>2</a:t>
            </a:r>
            <a:r>
              <a:rPr lang="fr-FR" sz="1600" dirty="0">
                <a:solidFill>
                  <a:prstClr val="white"/>
                </a:solidFill>
              </a:rPr>
              <a:t>  </a:t>
            </a:r>
            <a:r>
              <a:rPr lang="fr-FR" sz="1600" b="1" dirty="0">
                <a:solidFill>
                  <a:prstClr val="white"/>
                </a:solidFill>
              </a:rPr>
              <a:t>Message GTD « envoyez le fichier » </a:t>
            </a:r>
          </a:p>
        </p:txBody>
      </p:sp>
      <p:sp>
        <p:nvSpPr>
          <p:cNvPr id="13" name="Flèche droite 5"/>
          <p:cNvSpPr>
            <a:spLocks noChangeArrowheads="1"/>
          </p:cNvSpPr>
          <p:nvPr/>
        </p:nvSpPr>
        <p:spPr bwMode="auto">
          <a:xfrm>
            <a:off x="2636838" y="3865564"/>
            <a:ext cx="3528392" cy="714375"/>
          </a:xfrm>
          <a:prstGeom prst="rightArrow">
            <a:avLst>
              <a:gd name="adj1" fmla="val 50000"/>
              <a:gd name="adj2" fmla="val 50007"/>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anchor="ctr"/>
          <a:lstStyle/>
          <a:p>
            <a:pPr algn="ctr" defTabSz="457200">
              <a:defRPr/>
            </a:pPr>
            <a:r>
              <a:rPr lang="fr-FR" sz="2000" b="1" dirty="0">
                <a:solidFill>
                  <a:prstClr val="white"/>
                </a:solidFill>
              </a:rPr>
              <a:t>4 </a:t>
            </a:r>
            <a:r>
              <a:rPr lang="fr-FR" sz="2000" dirty="0">
                <a:solidFill>
                  <a:prstClr val="white"/>
                </a:solidFill>
              </a:rPr>
              <a:t> </a:t>
            </a:r>
            <a:r>
              <a:rPr lang="fr-FR" sz="1600" b="1" dirty="0">
                <a:solidFill>
                  <a:prstClr val="white"/>
                </a:solidFill>
              </a:rPr>
              <a:t>Message </a:t>
            </a:r>
            <a:r>
              <a:rPr lang="fr-FR" sz="1600" b="1" dirty="0" err="1">
                <a:solidFill>
                  <a:prstClr val="white"/>
                </a:solidFill>
              </a:rPr>
              <a:t>Status</a:t>
            </a:r>
            <a:r>
              <a:rPr lang="fr-FR" sz="1600" b="1" dirty="0">
                <a:solidFill>
                  <a:prstClr val="white"/>
                </a:solidFill>
              </a:rPr>
              <a:t> 0 « transfert OK »</a:t>
            </a:r>
            <a:endParaRPr lang="fr-FR" sz="1600" dirty="0">
              <a:solidFill>
                <a:prstClr val="white"/>
              </a:solidFill>
            </a:endParaRPr>
          </a:p>
        </p:txBody>
      </p:sp>
      <p:sp>
        <p:nvSpPr>
          <p:cNvPr id="14" name="Espace réservé du numéro de diapositive 13"/>
          <p:cNvSpPr>
            <a:spLocks noGrp="1"/>
          </p:cNvSpPr>
          <p:nvPr>
            <p:ph type="sldNum" sz="quarter" idx="12"/>
          </p:nvPr>
        </p:nvSpPr>
        <p:spPr/>
        <p:txBody>
          <a:bodyPr/>
          <a:lstStyle/>
          <a:p>
            <a:fld id="{17D7CEB2-F0D3-404A-A328-57771B878E2B}" type="slidenum">
              <a:rPr lang="fr-FR" smtClean="0">
                <a:solidFill>
                  <a:prstClr val="black">
                    <a:tint val="75000"/>
                  </a:prstClr>
                </a:solidFill>
              </a:rPr>
              <a:pPr/>
              <a:t>16</a:t>
            </a:fld>
            <a:endParaRPr lang="fr-FR">
              <a:solidFill>
                <a:prstClr val="black">
                  <a:tint val="75000"/>
                </a:prstClr>
              </a:solidFill>
            </a:endParaRPr>
          </a:p>
        </p:txBody>
      </p:sp>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3328" y="2698924"/>
            <a:ext cx="1419225" cy="1504950"/>
          </a:xfrm>
          <a:prstGeom prst="rect">
            <a:avLst/>
          </a:prstGeom>
        </p:spPr>
      </p:pic>
      <p:sp>
        <p:nvSpPr>
          <p:cNvPr id="2" name="Titre 1">
            <a:extLst>
              <a:ext uri="{FF2B5EF4-FFF2-40B4-BE49-F238E27FC236}">
                <a16:creationId xmlns:a16="http://schemas.microsoft.com/office/drawing/2014/main" id="{AD4B5532-D68E-9F97-159B-ECBC71159848}"/>
              </a:ext>
            </a:extLst>
          </p:cNvPr>
          <p:cNvSpPr txBox="1">
            <a:spLocks/>
          </p:cNvSpPr>
          <p:nvPr/>
        </p:nvSpPr>
        <p:spPr>
          <a:xfrm>
            <a:off x="612000" y="433151"/>
            <a:ext cx="7848599" cy="1368425"/>
          </a:xfrm>
          <a:prstGeom prst="rect">
            <a:avLst/>
          </a:prstGeom>
        </p:spPr>
        <p:txBody>
          <a:bodyPr rtlCol="0" anchor="t">
            <a:normAutofit fontScale="97500"/>
          </a:bodyPr>
          <a:lstStyle/>
          <a:p>
            <a:pPr algn="ctr">
              <a:spcBef>
                <a:spcPct val="0"/>
              </a:spcBef>
              <a:defRPr/>
            </a:pPr>
            <a:r>
              <a:rPr lang="fr-FR" sz="3600" b="1" dirty="0">
                <a:solidFill>
                  <a:srgbClr val="0070C0"/>
                </a:solidFill>
              </a:rPr>
              <a:t>Pour résumer…</a:t>
            </a:r>
            <a:br>
              <a:rPr lang="fr-FR" sz="3600" b="1" dirty="0">
                <a:solidFill>
                  <a:srgbClr val="0070C0"/>
                </a:solidFill>
              </a:rPr>
            </a:br>
            <a:r>
              <a:rPr lang="fr-FR" sz="3600" b="1" dirty="0">
                <a:solidFill>
                  <a:srgbClr val="0070C0"/>
                </a:solidFill>
              </a:rPr>
              <a:t>2. Le fonctionnement du GET</a:t>
            </a:r>
          </a:p>
        </p:txBody>
      </p:sp>
    </p:spTree>
    <p:custDataLst>
      <p:tags r:id="rId1"/>
    </p:custDataLst>
    <p:extLst>
      <p:ext uri="{BB962C8B-B14F-4D97-AF65-F5344CB8AC3E}">
        <p14:creationId xmlns:p14="http://schemas.microsoft.com/office/powerpoint/2010/main" val="1944461149"/>
      </p:ext>
    </p:extLst>
  </p:cSld>
  <p:clrMapOvr>
    <a:masterClrMapping/>
  </p:clrMapOvr>
  <mc:AlternateContent xmlns:mc="http://schemas.openxmlformats.org/markup-compatibility/2006" xmlns:p14="http://schemas.microsoft.com/office/powerpoint/2010/main">
    <mc:Choice Requires="p14">
      <p:transition spd="slow" p14:dur="2000" advTm="40012"/>
    </mc:Choice>
    <mc:Fallback xmlns="">
      <p:transition spd="slow" advTm="4001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A63E2F55-217E-784D-959E-8EB90DBD2478}" type="slidenum">
              <a:rPr lang="fr-FR" smtClean="0"/>
              <a:pPr/>
              <a:t>17</a:t>
            </a:fld>
            <a:endParaRPr lang="fr-FR" dirty="0"/>
          </a:p>
        </p:txBody>
      </p:sp>
      <p:sp>
        <p:nvSpPr>
          <p:cNvPr id="7" name="ZoneTexte 6"/>
          <p:cNvSpPr txBox="1"/>
          <p:nvPr/>
        </p:nvSpPr>
        <p:spPr>
          <a:xfrm>
            <a:off x="1671705" y="2788262"/>
            <a:ext cx="5731314" cy="1077218"/>
          </a:xfrm>
          <a:prstGeom prst="rect">
            <a:avLst/>
          </a:prstGeom>
          <a:noFill/>
        </p:spPr>
        <p:txBody>
          <a:bodyPr wrap="none" rtlCol="0">
            <a:spAutoFit/>
          </a:bodyPr>
          <a:lstStyle/>
          <a:p>
            <a:pPr algn="ctr"/>
            <a:r>
              <a:rPr lang="fr-FR" sz="3200" b="1" dirty="0">
                <a:solidFill>
                  <a:srgbClr val="0070C0"/>
                </a:solidFill>
              </a:rPr>
              <a:t>Partie 2 :</a:t>
            </a:r>
          </a:p>
          <a:p>
            <a:pPr algn="ctr"/>
            <a:r>
              <a:rPr lang="fr-FR" sz="800" b="1" dirty="0">
                <a:solidFill>
                  <a:srgbClr val="0070C0"/>
                </a:solidFill>
              </a:rPr>
              <a:t> </a:t>
            </a:r>
          </a:p>
          <a:p>
            <a:pPr algn="ctr"/>
            <a:r>
              <a:rPr lang="fr-FR" sz="2400" dirty="0"/>
              <a:t>Problèmes les plus fréquemment rencontrés</a:t>
            </a:r>
            <a:endParaRPr lang="fr-FR" sz="3600" b="1" dirty="0">
              <a:solidFill>
                <a:schemeClr val="tx2">
                  <a:lumMod val="60000"/>
                  <a:lumOff val="40000"/>
                </a:schemeClr>
              </a:solidFill>
            </a:endParaRPr>
          </a:p>
        </p:txBody>
      </p:sp>
      <p:sp>
        <p:nvSpPr>
          <p:cNvPr id="9" name="Titre 8">
            <a:extLst>
              <a:ext uri="{FF2B5EF4-FFF2-40B4-BE49-F238E27FC236}">
                <a16:creationId xmlns:a16="http://schemas.microsoft.com/office/drawing/2014/main" id="{D9C871FE-941B-3304-0425-F89B04E42E92}"/>
              </a:ext>
            </a:extLst>
          </p:cNvPr>
          <p:cNvSpPr>
            <a:spLocks noGrp="1"/>
          </p:cNvSpPr>
          <p:nvPr>
            <p:ph type="title"/>
          </p:nvPr>
        </p:nvSpPr>
        <p:spPr/>
        <p:txBody>
          <a:bodyPr/>
          <a:lstStyle/>
          <a:p>
            <a:r>
              <a:rPr lang="fr-FR" dirty="0"/>
              <a:t>Les transferts réguliers du </a:t>
            </a:r>
            <a:r>
              <a:rPr lang="fr-FR" dirty="0" err="1"/>
              <a:t>Sudoc</a:t>
            </a:r>
            <a:endParaRPr lang="fr-FR" dirty="0"/>
          </a:p>
        </p:txBody>
      </p:sp>
    </p:spTree>
    <p:extLst>
      <p:ext uri="{BB962C8B-B14F-4D97-AF65-F5344CB8AC3E}">
        <p14:creationId xmlns:p14="http://schemas.microsoft.com/office/powerpoint/2010/main" val="2218832993"/>
      </p:ext>
    </p:extLst>
  </p:cSld>
  <p:clrMapOvr>
    <a:masterClrMapping/>
  </p:clrMapOvr>
  <mc:AlternateContent xmlns:mc="http://schemas.openxmlformats.org/markup-compatibility/2006" xmlns:p14="http://schemas.microsoft.com/office/powerpoint/2010/main">
    <mc:Choice Requires="p14">
      <p:transition spd="slow" p14:dur="2000" advTm="4531"/>
    </mc:Choice>
    <mc:Fallback xmlns="">
      <p:transition spd="slow" advTm="453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144132-506B-E02F-EF12-3D41F9479D4D}"/>
              </a:ext>
            </a:extLst>
          </p:cNvPr>
          <p:cNvSpPr>
            <a:spLocks noGrp="1"/>
          </p:cNvSpPr>
          <p:nvPr>
            <p:ph type="title"/>
          </p:nvPr>
        </p:nvSpPr>
        <p:spPr>
          <a:xfrm>
            <a:off x="446454" y="552758"/>
            <a:ext cx="7251148" cy="527538"/>
          </a:xfrm>
        </p:spPr>
        <p:txBody>
          <a:bodyPr>
            <a:normAutofit fontScale="90000"/>
          </a:bodyPr>
          <a:lstStyle/>
          <a:p>
            <a:br>
              <a:rPr lang="fr-FR" dirty="0"/>
            </a:br>
            <a:r>
              <a:rPr lang="fr-FR" dirty="0"/>
              <a:t>Questions</a:t>
            </a:r>
            <a:r>
              <a:rPr lang="fr-FR" sz="2400" dirty="0"/>
              <a:t> les plus fréquentes</a:t>
            </a:r>
            <a:br>
              <a:rPr lang="fr-FR" sz="3600" b="1" dirty="0">
                <a:solidFill>
                  <a:schemeClr val="tx2">
                    <a:lumMod val="60000"/>
                    <a:lumOff val="40000"/>
                  </a:schemeClr>
                </a:solidFill>
              </a:rPr>
            </a:br>
            <a:endParaRPr lang="fr-FR" dirty="0"/>
          </a:p>
        </p:txBody>
      </p:sp>
      <p:sp>
        <p:nvSpPr>
          <p:cNvPr id="3" name="Espace réservé du contenu 2">
            <a:extLst>
              <a:ext uri="{FF2B5EF4-FFF2-40B4-BE49-F238E27FC236}">
                <a16:creationId xmlns:a16="http://schemas.microsoft.com/office/drawing/2014/main" id="{84A24E53-2835-F6E3-9CE6-CADB6624591B}"/>
              </a:ext>
            </a:extLst>
          </p:cNvPr>
          <p:cNvSpPr>
            <a:spLocks noGrp="1"/>
          </p:cNvSpPr>
          <p:nvPr>
            <p:ph idx="1"/>
          </p:nvPr>
        </p:nvSpPr>
        <p:spPr>
          <a:xfrm>
            <a:off x="457200" y="1386348"/>
            <a:ext cx="8229600" cy="5077461"/>
          </a:xfrm>
        </p:spPr>
        <p:txBody>
          <a:bodyPr>
            <a:normAutofit fontScale="62500" lnSpcReduction="20000"/>
          </a:bodyPr>
          <a:lstStyle/>
          <a:p>
            <a:r>
              <a:rPr lang="fr-FR" sz="2900" b="1" dirty="0">
                <a:solidFill>
                  <a:srgbClr val="0070C0"/>
                </a:solidFill>
              </a:rPr>
              <a:t>Comment envoyer un message GTD manuellement ?</a:t>
            </a:r>
          </a:p>
          <a:p>
            <a:pPr lvl="1" indent="180340"/>
            <a:endParaRPr lang="fr-FR" sz="1100" dirty="0">
              <a:solidFill>
                <a:srgbClr val="000000"/>
              </a:solidFill>
              <a:latin typeface="Calibri" panose="020F0502020204030204" pitchFamily="34" charset="0"/>
            </a:endParaRPr>
          </a:p>
          <a:p>
            <a:pPr lvl="1" indent="-388938">
              <a:buNone/>
            </a:pPr>
            <a:r>
              <a:rPr lang="fr-FR" sz="2900" dirty="0">
                <a:solidFill>
                  <a:srgbClr val="000000"/>
                </a:solidFill>
                <a:effectLst/>
                <a:latin typeface="Calibri" panose="020F0502020204030204" pitchFamily="34" charset="0"/>
              </a:rPr>
              <a:t>La documentation </a:t>
            </a:r>
            <a:r>
              <a:rPr lang="fr-FR" sz="2900" dirty="0">
                <a:solidFill>
                  <a:srgbClr val="000000"/>
                </a:solidFill>
                <a:latin typeface="Calibri" panose="020F0502020204030204" pitchFamily="34" charset="0"/>
              </a:rPr>
              <a:t>rappelle la marche à suivre : </a:t>
            </a:r>
          </a:p>
          <a:p>
            <a:pPr lvl="1" indent="0">
              <a:buNone/>
            </a:pPr>
            <a:endParaRPr lang="fr-FR" sz="1300" dirty="0">
              <a:solidFill>
                <a:srgbClr val="000000"/>
              </a:solidFill>
              <a:latin typeface="Calibri" panose="020F0502020204030204" pitchFamily="34" charset="0"/>
            </a:endParaRPr>
          </a:p>
          <a:p>
            <a:pPr marL="717550" lvl="2" indent="-265113"/>
            <a:r>
              <a:rPr lang="fr-FR" sz="2900" dirty="0">
                <a:solidFill>
                  <a:srgbClr val="000000"/>
                </a:solidFill>
                <a:latin typeface="Calibri" panose="020F0502020204030204" pitchFamily="34" charset="0"/>
              </a:rPr>
              <a:t>depuis une </a:t>
            </a:r>
            <a:r>
              <a:rPr lang="fr-FR" sz="2900" b="1" dirty="0">
                <a:solidFill>
                  <a:srgbClr val="000000"/>
                </a:solidFill>
                <a:latin typeface="Calibri" panose="020F0502020204030204" pitchFamily="34" charset="0"/>
              </a:rPr>
              <a:t>adresse autorisée</a:t>
            </a:r>
          </a:p>
          <a:p>
            <a:pPr marL="717550" lvl="2" indent="-265113"/>
            <a:r>
              <a:rPr lang="fr-FR" sz="2900" dirty="0">
                <a:solidFill>
                  <a:srgbClr val="000000"/>
                </a:solidFill>
                <a:latin typeface="Calibri" panose="020F0502020204030204" pitchFamily="34" charset="0"/>
              </a:rPr>
              <a:t>à l'adresse : </a:t>
            </a:r>
            <a:r>
              <a:rPr lang="fr-FR" sz="2900" b="1" dirty="0">
                <a:solidFill>
                  <a:srgbClr val="000000"/>
                </a:solidFill>
                <a:latin typeface="Calibri" panose="020F0502020204030204" pitchFamily="34" charset="0"/>
              </a:rPr>
              <a:t>abes_ftp@carmin.sudoc.abes.fr</a:t>
            </a:r>
            <a:r>
              <a:rPr lang="fr-FR" sz="2900" dirty="0">
                <a:solidFill>
                  <a:srgbClr val="000000"/>
                </a:solidFill>
                <a:latin typeface="Calibri" panose="020F0502020204030204" pitchFamily="34" charset="0"/>
              </a:rPr>
              <a:t> </a:t>
            </a:r>
          </a:p>
          <a:p>
            <a:pPr marL="717550" lvl="2" indent="-265113"/>
            <a:r>
              <a:rPr lang="fr-FR" sz="2900" dirty="0">
                <a:solidFill>
                  <a:srgbClr val="000000"/>
                </a:solidFill>
                <a:latin typeface="Calibri" panose="020F0502020204030204" pitchFamily="34" charset="0"/>
              </a:rPr>
              <a:t>avec pour objet de message : </a:t>
            </a:r>
            <a:r>
              <a:rPr lang="fr-FR" sz="2900" b="1" dirty="0">
                <a:solidFill>
                  <a:srgbClr val="000000"/>
                </a:solidFill>
                <a:latin typeface="Calibri" panose="020F0502020204030204" pitchFamily="34" charset="0"/>
              </a:rPr>
              <a:t>GET TITLE DATA</a:t>
            </a:r>
          </a:p>
          <a:p>
            <a:pPr marL="717550" lvl="2" indent="-265113"/>
            <a:r>
              <a:rPr lang="fr-FR" sz="2900" dirty="0">
                <a:solidFill>
                  <a:srgbClr val="000000"/>
                </a:solidFill>
                <a:latin typeface="Calibri" panose="020F0502020204030204" pitchFamily="34" charset="0"/>
              </a:rPr>
              <a:t>au </a:t>
            </a:r>
            <a:r>
              <a:rPr lang="fr-FR" sz="2900" b="1" dirty="0">
                <a:solidFill>
                  <a:srgbClr val="000000"/>
                </a:solidFill>
                <a:latin typeface="Calibri" panose="020F0502020204030204" pitchFamily="34" charset="0"/>
              </a:rPr>
              <a:t>format </a:t>
            </a:r>
            <a:r>
              <a:rPr lang="fr-FR" sz="2900" b="1" dirty="0" err="1">
                <a:solidFill>
                  <a:srgbClr val="000000"/>
                </a:solidFill>
                <a:latin typeface="Calibri" panose="020F0502020204030204" pitchFamily="34" charset="0"/>
              </a:rPr>
              <a:t>text</a:t>
            </a:r>
            <a:r>
              <a:rPr lang="fr-FR" sz="2900" b="1" dirty="0">
                <a:solidFill>
                  <a:srgbClr val="000000"/>
                </a:solidFill>
                <a:latin typeface="Calibri" panose="020F0502020204030204" pitchFamily="34" charset="0"/>
              </a:rPr>
              <a:t>/plain</a:t>
            </a:r>
          </a:p>
          <a:p>
            <a:pPr marL="717550" lvl="2" indent="-265113"/>
            <a:r>
              <a:rPr lang="fr-FR" sz="2900" dirty="0">
                <a:solidFill>
                  <a:srgbClr val="000000"/>
                </a:solidFill>
                <a:latin typeface="Calibri" panose="020F0502020204030204" pitchFamily="34" charset="0"/>
              </a:rPr>
              <a:t>sans signature</a:t>
            </a:r>
          </a:p>
          <a:p>
            <a:pPr lvl="2" indent="180340"/>
            <a:endParaRPr lang="fr-FR" sz="2300" dirty="0">
              <a:solidFill>
                <a:srgbClr val="000000"/>
              </a:solidFill>
              <a:latin typeface="Calibri" panose="020F0502020204030204" pitchFamily="34" charset="0"/>
            </a:endParaRPr>
          </a:p>
          <a:p>
            <a:pPr lvl="2" indent="0">
              <a:buNone/>
            </a:pPr>
            <a:endParaRPr lang="fr-FR" dirty="0">
              <a:solidFill>
                <a:srgbClr val="000000"/>
              </a:solidFill>
              <a:latin typeface="Calibri" panose="020F0502020204030204" pitchFamily="34" charset="0"/>
            </a:endParaRPr>
          </a:p>
          <a:p>
            <a:pPr lvl="2" indent="0">
              <a:buNone/>
            </a:pPr>
            <a:endParaRPr lang="fr-FR" b="1" dirty="0">
              <a:solidFill>
                <a:srgbClr val="000000"/>
              </a:solidFill>
              <a:latin typeface="Calibri" panose="020F0502020204030204" pitchFamily="34" charset="0"/>
            </a:endParaRPr>
          </a:p>
          <a:p>
            <a:pPr lvl="2" indent="180340"/>
            <a:endParaRPr lang="fr-FR" dirty="0">
              <a:solidFill>
                <a:srgbClr val="000000"/>
              </a:solidFill>
              <a:latin typeface="Calibri" panose="020F0502020204030204" pitchFamily="34" charset="0"/>
            </a:endParaRPr>
          </a:p>
          <a:p>
            <a:pPr lvl="1" indent="180340"/>
            <a:endParaRPr lang="fr-FR" dirty="0">
              <a:solidFill>
                <a:srgbClr val="000000"/>
              </a:solidFill>
              <a:latin typeface="Calibri" panose="020F0502020204030204" pitchFamily="34" charset="0"/>
            </a:endParaRPr>
          </a:p>
          <a:p>
            <a:pPr lvl="1" indent="180340"/>
            <a:endParaRPr lang="fr-FR" dirty="0">
              <a:solidFill>
                <a:srgbClr val="000000"/>
              </a:solidFill>
              <a:latin typeface="Calibri" panose="020F0502020204030204" pitchFamily="34" charset="0"/>
            </a:endParaRPr>
          </a:p>
          <a:p>
            <a:pPr lvl="1" indent="180340"/>
            <a:endParaRPr lang="fr-FR" dirty="0">
              <a:solidFill>
                <a:srgbClr val="000000"/>
              </a:solidFill>
              <a:latin typeface="Calibri" panose="020F0502020204030204" pitchFamily="34" charset="0"/>
            </a:endParaRPr>
          </a:p>
          <a:p>
            <a:pPr lvl="1" indent="180340"/>
            <a:endParaRPr lang="fr-FR" dirty="0">
              <a:solidFill>
                <a:srgbClr val="000000"/>
              </a:solidFill>
              <a:latin typeface="Calibri" panose="020F0502020204030204" pitchFamily="34" charset="0"/>
            </a:endParaRPr>
          </a:p>
          <a:p>
            <a:pPr lvl="1" indent="180340"/>
            <a:endParaRPr lang="fr-FR" dirty="0">
              <a:solidFill>
                <a:srgbClr val="000000"/>
              </a:solidFill>
              <a:latin typeface="Calibri" panose="020F0502020204030204" pitchFamily="34" charset="0"/>
            </a:endParaRPr>
          </a:p>
          <a:p>
            <a:pPr lvl="1" indent="180340"/>
            <a:endParaRPr lang="fr-FR" dirty="0">
              <a:solidFill>
                <a:srgbClr val="000000"/>
              </a:solidFill>
              <a:latin typeface="Calibri" panose="020F0502020204030204" pitchFamily="34" charset="0"/>
            </a:endParaRPr>
          </a:p>
          <a:p>
            <a:pPr lvl="1" indent="180340"/>
            <a:endParaRPr lang="fr-FR" dirty="0">
              <a:solidFill>
                <a:srgbClr val="000000"/>
              </a:solidFill>
              <a:latin typeface="Calibri" panose="020F0502020204030204" pitchFamily="34" charset="0"/>
            </a:endParaRPr>
          </a:p>
          <a:p>
            <a:pPr lvl="1"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0">
              <a:buNone/>
            </a:pPr>
            <a:endParaRPr lang="fr-FR" dirty="0">
              <a:solidFill>
                <a:srgbClr val="000000"/>
              </a:solidFill>
              <a:latin typeface="Calibri" panose="020F0502020204030204" pitchFamily="34" charset="0"/>
            </a:endParaRPr>
          </a:p>
          <a:p>
            <a:pPr indent="0">
              <a:buNone/>
            </a:pPr>
            <a:endParaRPr lang="fr-FR" dirty="0">
              <a:solidFill>
                <a:srgbClr val="000000"/>
              </a:solidFill>
              <a:latin typeface="Calibri" panose="020F0502020204030204" pitchFamily="34" charset="0"/>
            </a:endParaRPr>
          </a:p>
          <a:p>
            <a:pPr indent="11113">
              <a:buNone/>
            </a:pPr>
            <a:r>
              <a:rPr lang="fr-FR" sz="1900" dirty="0">
                <a:solidFill>
                  <a:srgbClr val="000000"/>
                </a:solidFill>
                <a:latin typeface="Calibri" panose="020F0502020204030204" pitchFamily="34" charset="0"/>
              </a:rPr>
              <a:t>(</a:t>
            </a:r>
            <a:r>
              <a:rPr lang="fr-FR" sz="1900" i="1" dirty="0">
                <a:solidFill>
                  <a:srgbClr val="000000"/>
                </a:solidFill>
                <a:effectLst/>
                <a:latin typeface="Calibri" panose="020F0502020204030204" pitchFamily="34" charset="0"/>
              </a:rPr>
              <a:t>https://documentation.abes.fr/sudoc/manuels/echanges/transferts_reguliers/index.html#DeclenchementTransfert</a:t>
            </a:r>
            <a:r>
              <a:rPr lang="fr-FR" sz="1900" dirty="0">
                <a:solidFill>
                  <a:srgbClr val="000000"/>
                </a:solidFill>
                <a:effectLst/>
                <a:latin typeface="Calibri" panose="020F0502020204030204" pitchFamily="34" charset="0"/>
              </a:rPr>
              <a:t>) </a:t>
            </a:r>
            <a:endParaRPr lang="fr-FR" sz="1900"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lvl="1"/>
            <a:endParaRPr lang="fr-FR" dirty="0"/>
          </a:p>
        </p:txBody>
      </p:sp>
      <p:sp>
        <p:nvSpPr>
          <p:cNvPr id="6" name="Espace réservé du numéro de diapositive 5">
            <a:extLst>
              <a:ext uri="{FF2B5EF4-FFF2-40B4-BE49-F238E27FC236}">
                <a16:creationId xmlns:a16="http://schemas.microsoft.com/office/drawing/2014/main" id="{591F5CA0-B301-225F-5E55-867F13E95F91}"/>
              </a:ext>
            </a:extLst>
          </p:cNvPr>
          <p:cNvSpPr>
            <a:spLocks noGrp="1"/>
          </p:cNvSpPr>
          <p:nvPr>
            <p:ph type="sldNum" sz="quarter" idx="12"/>
          </p:nvPr>
        </p:nvSpPr>
        <p:spPr/>
        <p:txBody>
          <a:bodyPr/>
          <a:lstStyle/>
          <a:p>
            <a:fld id="{A63E2F55-217E-784D-959E-8EB90DBD2478}" type="slidenum">
              <a:rPr lang="fr-FR" smtClean="0"/>
              <a:pPr/>
              <a:t>18</a:t>
            </a:fld>
            <a:endParaRPr lang="fr-FR"/>
          </a:p>
        </p:txBody>
      </p:sp>
      <p:graphicFrame>
        <p:nvGraphicFramePr>
          <p:cNvPr id="7" name="Tableau 6">
            <a:extLst>
              <a:ext uri="{FF2B5EF4-FFF2-40B4-BE49-F238E27FC236}">
                <a16:creationId xmlns:a16="http://schemas.microsoft.com/office/drawing/2014/main" id="{69E50042-6EBB-B591-EF12-C769D4CD8CE0}"/>
              </a:ext>
            </a:extLst>
          </p:cNvPr>
          <p:cNvGraphicFramePr>
            <a:graphicFrameLocks noGrp="1"/>
          </p:cNvGraphicFramePr>
          <p:nvPr>
            <p:extLst>
              <p:ext uri="{D42A27DB-BD31-4B8C-83A1-F6EECF244321}">
                <p14:modId xmlns:p14="http://schemas.microsoft.com/office/powerpoint/2010/main" val="888675181"/>
              </p:ext>
            </p:extLst>
          </p:nvPr>
        </p:nvGraphicFramePr>
        <p:xfrm>
          <a:off x="1187201" y="3746091"/>
          <a:ext cx="6769598" cy="2192593"/>
        </p:xfrm>
        <a:graphic>
          <a:graphicData uri="http://schemas.openxmlformats.org/drawingml/2006/table">
            <a:tbl>
              <a:tblPr firstRow="1" firstCol="1" bandRow="1">
                <a:tableStyleId>{5C22544A-7EE6-4342-B048-85BDC9FD1C3A}</a:tableStyleId>
              </a:tblPr>
              <a:tblGrid>
                <a:gridCol w="3384799">
                  <a:extLst>
                    <a:ext uri="{9D8B030D-6E8A-4147-A177-3AD203B41FA5}">
                      <a16:colId xmlns:a16="http://schemas.microsoft.com/office/drawing/2014/main" val="2971626663"/>
                    </a:ext>
                  </a:extLst>
                </a:gridCol>
                <a:gridCol w="3384799">
                  <a:extLst>
                    <a:ext uri="{9D8B030D-6E8A-4147-A177-3AD203B41FA5}">
                      <a16:colId xmlns:a16="http://schemas.microsoft.com/office/drawing/2014/main" val="1580041537"/>
                    </a:ext>
                  </a:extLst>
                </a:gridCol>
              </a:tblGrid>
              <a:tr h="380751">
                <a:tc>
                  <a:txBody>
                    <a:bodyPr/>
                    <a:lstStyle/>
                    <a:p>
                      <a:pPr>
                        <a:lnSpc>
                          <a:spcPct val="107000"/>
                        </a:lnSpc>
                        <a:spcBef>
                          <a:spcPts val="360"/>
                        </a:spcBef>
                        <a:spcAft>
                          <a:spcPts val="360"/>
                        </a:spcAft>
                      </a:pPr>
                      <a:r>
                        <a:rPr lang="fr-FR" sz="1400" dirty="0">
                          <a:effectLst/>
                        </a:rPr>
                        <a:t>GTD_ILN = XXX</a:t>
                      </a:r>
                      <a:endParaRPr lang="fr-FR" sz="1400" dirty="0">
                        <a:effectLst/>
                        <a:latin typeface="Calibri" panose="020F0502020204030204" pitchFamily="34" charset="0"/>
                        <a:ea typeface="+mn-ea"/>
                        <a:cs typeface="Times New Roman" panose="02020603050405020304" pitchFamily="18" charset="0"/>
                      </a:endParaRPr>
                    </a:p>
                  </a:txBody>
                  <a:tcPr marL="28575" marR="28575" marT="0" marB="0" anchor="ctr"/>
                </a:tc>
                <a:tc>
                  <a:txBody>
                    <a:bodyPr/>
                    <a:lstStyle/>
                    <a:p>
                      <a:pPr marL="0" algn="l" defTabSz="457200" rtl="0" eaLnBrk="1" latinLnBrk="0" hangingPunct="1">
                        <a:lnSpc>
                          <a:spcPct val="107000"/>
                        </a:lnSpc>
                        <a:spcBef>
                          <a:spcPts val="360"/>
                        </a:spcBef>
                        <a:spcAft>
                          <a:spcPts val="360"/>
                        </a:spcAft>
                      </a:pPr>
                      <a:r>
                        <a:rPr lang="fr-FR" sz="1400" b="0" kern="1200" dirty="0">
                          <a:solidFill>
                            <a:schemeClr val="dk1"/>
                          </a:solidFill>
                          <a:effectLst/>
                          <a:latin typeface="+mn-lt"/>
                          <a:ea typeface="+mn-ea"/>
                          <a:cs typeface="+mn-cs"/>
                        </a:rPr>
                        <a:t>Numéro ILN</a:t>
                      </a:r>
                    </a:p>
                  </a:txBody>
                  <a:tcPr marL="28575" marR="28575" marT="0" marB="0" anchor="ctr">
                    <a:solidFill>
                      <a:srgbClr val="D0D8E8"/>
                    </a:solidFill>
                  </a:tcPr>
                </a:tc>
                <a:extLst>
                  <a:ext uri="{0D108BD9-81ED-4DB2-BD59-A6C34878D82A}">
                    <a16:rowId xmlns:a16="http://schemas.microsoft.com/office/drawing/2014/main" val="4266785481"/>
                  </a:ext>
                </a:extLst>
              </a:tr>
              <a:tr h="369250">
                <a:tc>
                  <a:txBody>
                    <a:bodyPr/>
                    <a:lstStyle/>
                    <a:p>
                      <a:pPr>
                        <a:lnSpc>
                          <a:spcPct val="107000"/>
                        </a:lnSpc>
                        <a:spcBef>
                          <a:spcPts val="360"/>
                        </a:spcBef>
                        <a:spcAft>
                          <a:spcPts val="360"/>
                        </a:spcAft>
                      </a:pPr>
                      <a:r>
                        <a:rPr lang="fr-FR" sz="1400" dirty="0">
                          <a:effectLst/>
                        </a:rPr>
                        <a:t>GTD_YEAR = 2022</a:t>
                      </a:r>
                      <a:endParaRPr lang="fr-FR" sz="1400" dirty="0">
                        <a:effectLst/>
                        <a:latin typeface="Calibri" panose="020F0502020204030204" pitchFamily="34" charset="0"/>
                        <a:ea typeface="+mn-ea"/>
                        <a:cs typeface="Times New Roman" panose="02020603050405020304" pitchFamily="18" charset="0"/>
                      </a:endParaRPr>
                    </a:p>
                  </a:txBody>
                  <a:tcPr marL="28575" marR="28575" marT="0" marB="0" anchor="ctr"/>
                </a:tc>
                <a:tc>
                  <a:txBody>
                    <a:bodyPr/>
                    <a:lstStyle/>
                    <a:p>
                      <a:pPr>
                        <a:lnSpc>
                          <a:spcPct val="107000"/>
                        </a:lnSpc>
                        <a:spcAft>
                          <a:spcPts val="800"/>
                        </a:spcAft>
                      </a:pPr>
                      <a:r>
                        <a:rPr lang="fr-FR" sz="1400" dirty="0">
                          <a:effectLst/>
                        </a:rPr>
                        <a:t>0 &lt;</a:t>
                      </a:r>
                      <a:r>
                        <a:rPr lang="fr-FR" sz="1400" dirty="0" err="1">
                          <a:effectLst/>
                        </a:rPr>
                        <a:t>yyyy</a:t>
                      </a:r>
                      <a:r>
                        <a:rPr lang="fr-FR" sz="1400" dirty="0">
                          <a:effectLst/>
                        </a:rPr>
                        <a:t> &lt; 9999</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solidFill>
                      <a:srgbClr val="E9EDF4"/>
                    </a:solidFill>
                  </a:tcPr>
                </a:tc>
                <a:extLst>
                  <a:ext uri="{0D108BD9-81ED-4DB2-BD59-A6C34878D82A}">
                    <a16:rowId xmlns:a16="http://schemas.microsoft.com/office/drawing/2014/main" val="763693812"/>
                  </a:ext>
                </a:extLst>
              </a:tr>
              <a:tr h="649494">
                <a:tc>
                  <a:txBody>
                    <a:bodyPr/>
                    <a:lstStyle/>
                    <a:p>
                      <a:pPr>
                        <a:lnSpc>
                          <a:spcPct val="100000"/>
                        </a:lnSpc>
                        <a:spcBef>
                          <a:spcPts val="360"/>
                        </a:spcBef>
                        <a:spcAft>
                          <a:spcPts val="360"/>
                        </a:spcAft>
                      </a:pPr>
                      <a:r>
                        <a:rPr lang="fr-FR" sz="1400" dirty="0">
                          <a:effectLst/>
                        </a:rPr>
                        <a:t>GTD_FILE_TO = machine.domaine.fr</a:t>
                      </a:r>
                    </a:p>
                    <a:p>
                      <a:pPr>
                        <a:lnSpc>
                          <a:spcPct val="100000"/>
                        </a:lnSpc>
                        <a:spcBef>
                          <a:spcPts val="360"/>
                        </a:spcBef>
                        <a:spcAft>
                          <a:spcPts val="360"/>
                        </a:spcAft>
                      </a:pPr>
                      <a:r>
                        <a:rPr lang="fr-FR" sz="1400" dirty="0">
                          <a:effectLst/>
                        </a:rPr>
                        <a:t>ou = </a:t>
                      </a:r>
                      <a:r>
                        <a:rPr lang="fr-FR" sz="1400" dirty="0" err="1">
                          <a:effectLst/>
                        </a:rPr>
                        <a:t>dec.dec.dec.dec</a:t>
                      </a:r>
                      <a:endParaRPr lang="fr-FR" sz="1400" dirty="0">
                        <a:effectLst/>
                        <a:latin typeface="Calibri" panose="020F0502020204030204" pitchFamily="34" charset="0"/>
                        <a:ea typeface="+mn-ea"/>
                        <a:cs typeface="Times New Roman" panose="02020603050405020304" pitchFamily="18" charset="0"/>
                      </a:endParaRPr>
                    </a:p>
                  </a:txBody>
                  <a:tcPr marL="28575" marR="28575" marT="0" marB="0" anchor="ctr"/>
                </a:tc>
                <a:tc>
                  <a:txBody>
                    <a:bodyPr/>
                    <a:lstStyle/>
                    <a:p>
                      <a:pPr>
                        <a:lnSpc>
                          <a:spcPct val="100000"/>
                        </a:lnSpc>
                        <a:spcBef>
                          <a:spcPts val="360"/>
                        </a:spcBef>
                        <a:spcAft>
                          <a:spcPts val="360"/>
                        </a:spcAft>
                      </a:pPr>
                      <a:r>
                        <a:rPr lang="fr-FR" sz="1400" dirty="0">
                          <a:effectLst/>
                        </a:rPr>
                        <a:t>Un nom de machine valide</a:t>
                      </a:r>
                    </a:p>
                    <a:p>
                      <a:pPr>
                        <a:lnSpc>
                          <a:spcPct val="100000"/>
                        </a:lnSpc>
                        <a:spcBef>
                          <a:spcPts val="360"/>
                        </a:spcBef>
                        <a:spcAft>
                          <a:spcPts val="360"/>
                        </a:spcAft>
                      </a:pPr>
                      <a:r>
                        <a:rPr lang="fr-FR" sz="1400" dirty="0">
                          <a:effectLst/>
                        </a:rPr>
                        <a:t>Adresse IP valide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solidFill>
                      <a:srgbClr val="D0D8E8"/>
                    </a:solidFill>
                  </a:tcPr>
                </a:tc>
                <a:extLst>
                  <a:ext uri="{0D108BD9-81ED-4DB2-BD59-A6C34878D82A}">
                    <a16:rowId xmlns:a16="http://schemas.microsoft.com/office/drawing/2014/main" val="3570227749"/>
                  </a:ext>
                </a:extLst>
              </a:tr>
              <a:tr h="572136">
                <a:tc>
                  <a:txBody>
                    <a:bodyPr/>
                    <a:lstStyle/>
                    <a:p>
                      <a:pPr>
                        <a:lnSpc>
                          <a:spcPct val="107000"/>
                        </a:lnSpc>
                        <a:spcBef>
                          <a:spcPts val="360"/>
                        </a:spcBef>
                        <a:spcAft>
                          <a:spcPts val="360"/>
                        </a:spcAft>
                      </a:pPr>
                      <a:r>
                        <a:rPr lang="fr-FR" sz="1400">
                          <a:effectLst/>
                        </a:rPr>
                        <a:t>GTD_ORDER = TR11*</a:t>
                      </a:r>
                      <a:endParaRPr lang="fr-FR" sz="1400">
                        <a:effectLst/>
                        <a:latin typeface="Calibri" panose="020F0502020204030204" pitchFamily="34" charset="0"/>
                        <a:ea typeface="+mn-ea"/>
                        <a:cs typeface="Times New Roman" panose="02020603050405020304" pitchFamily="18" charset="0"/>
                      </a:endParaRPr>
                    </a:p>
                  </a:txBody>
                  <a:tcPr marL="28575" marR="28575" marT="0" marB="0" anchor="ctr"/>
                </a:tc>
                <a:tc>
                  <a:txBody>
                    <a:bodyPr/>
                    <a:lstStyle/>
                    <a:p>
                      <a:pPr>
                        <a:lnSpc>
                          <a:spcPct val="107000"/>
                        </a:lnSpc>
                        <a:spcBef>
                          <a:spcPts val="360"/>
                        </a:spcBef>
                        <a:spcAft>
                          <a:spcPts val="360"/>
                        </a:spcAft>
                      </a:pPr>
                      <a:r>
                        <a:rPr lang="fr-FR" sz="1400" dirty="0" err="1">
                          <a:effectLst/>
                        </a:rPr>
                        <a:t>Order</a:t>
                      </a:r>
                      <a:r>
                        <a:rPr lang="fr-FR" sz="1400" dirty="0">
                          <a:effectLst/>
                        </a:rPr>
                        <a:t> 11 : numéro de demande de traitement (=valeur du </a:t>
                      </a:r>
                      <a:r>
                        <a:rPr lang="fr-FR" sz="1400" dirty="0" err="1">
                          <a:effectLst/>
                        </a:rPr>
                        <a:t>JobId</a:t>
                      </a:r>
                      <a:r>
                        <a:rPr lang="fr-FR" sz="1400" dirty="0">
                          <a:effectLst/>
                        </a:rPr>
                        <a:t> du message “</a:t>
                      </a:r>
                      <a:r>
                        <a:rPr lang="fr-FR" sz="1400" dirty="0" err="1">
                          <a:effectLst/>
                        </a:rPr>
                        <a:t>status</a:t>
                      </a:r>
                      <a:r>
                        <a:rPr lang="fr-FR" sz="1400" dirty="0">
                          <a:effectLst/>
                        </a:rPr>
                        <a:t> </a:t>
                      </a:r>
                      <a:r>
                        <a:rPr lang="fr-FR" sz="1400" dirty="0" err="1">
                          <a:effectLst/>
                        </a:rPr>
                        <a:t>is</a:t>
                      </a:r>
                      <a:r>
                        <a:rPr lang="fr-FR" sz="1400" dirty="0">
                          <a:effectLst/>
                        </a:rPr>
                        <a:t> 9“)</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solidFill>
                      <a:srgbClr val="E9EDF4"/>
                    </a:solidFill>
                  </a:tcPr>
                </a:tc>
                <a:extLst>
                  <a:ext uri="{0D108BD9-81ED-4DB2-BD59-A6C34878D82A}">
                    <a16:rowId xmlns:a16="http://schemas.microsoft.com/office/drawing/2014/main" val="1776718508"/>
                  </a:ext>
                </a:extLst>
              </a:tr>
              <a:tr h="220962">
                <a:tc>
                  <a:txBody>
                    <a:bodyPr/>
                    <a:lstStyle/>
                    <a:p>
                      <a:pPr>
                        <a:lnSpc>
                          <a:spcPct val="107000"/>
                        </a:lnSpc>
                        <a:spcBef>
                          <a:spcPts val="360"/>
                        </a:spcBef>
                        <a:spcAft>
                          <a:spcPts val="360"/>
                        </a:spcAft>
                      </a:pPr>
                      <a:r>
                        <a:rPr lang="fr-FR" sz="1400" dirty="0">
                          <a:effectLst/>
                        </a:rPr>
                        <a:t>GTD_REMOTE_DIR = /temp/</a:t>
                      </a:r>
                      <a:r>
                        <a:rPr lang="fr-FR" sz="1400" dirty="0" err="1">
                          <a:effectLst/>
                        </a:rPr>
                        <a:t>repertoire</a:t>
                      </a:r>
                      <a:endParaRPr lang="fr-FR" sz="1400" dirty="0">
                        <a:effectLst/>
                        <a:latin typeface="Calibri" panose="020F0502020204030204" pitchFamily="34" charset="0"/>
                        <a:ea typeface="+mn-ea"/>
                        <a:cs typeface="Times New Roman" panose="02020603050405020304" pitchFamily="18" charset="0"/>
                      </a:endParaRPr>
                    </a:p>
                  </a:txBody>
                  <a:tcPr marL="28575" marR="28575" marT="0" marB="0" anchor="ctr"/>
                </a:tc>
                <a:tc>
                  <a:txBody>
                    <a:bodyPr/>
                    <a:lstStyle/>
                    <a:p>
                      <a:pPr marL="0" algn="l" defTabSz="457200" rtl="0" eaLnBrk="1" latinLnBrk="0" hangingPunct="1">
                        <a:lnSpc>
                          <a:spcPct val="107000"/>
                        </a:lnSpc>
                        <a:spcBef>
                          <a:spcPts val="360"/>
                        </a:spcBef>
                        <a:spcAft>
                          <a:spcPts val="800"/>
                        </a:spcAft>
                      </a:pPr>
                      <a:r>
                        <a:rPr lang="fr-FR" sz="1400" kern="1200" dirty="0">
                          <a:solidFill>
                            <a:schemeClr val="dk1"/>
                          </a:solidFill>
                          <a:effectLst/>
                          <a:latin typeface="+mn-lt"/>
                          <a:ea typeface="+mn-ea"/>
                          <a:cs typeface="+mn-cs"/>
                        </a:rPr>
                        <a:t>(Sous)-répertoire du système local</a:t>
                      </a:r>
                    </a:p>
                  </a:txBody>
                  <a:tcPr marL="28575" marR="28575" marT="0" marB="0" anchor="ctr">
                    <a:solidFill>
                      <a:srgbClr val="D0D8E8"/>
                    </a:solidFill>
                  </a:tcPr>
                </a:tc>
                <a:extLst>
                  <a:ext uri="{0D108BD9-81ED-4DB2-BD59-A6C34878D82A}">
                    <a16:rowId xmlns:a16="http://schemas.microsoft.com/office/drawing/2014/main" val="1417155291"/>
                  </a:ext>
                </a:extLst>
              </a:tr>
            </a:tbl>
          </a:graphicData>
        </a:graphic>
      </p:graphicFrame>
    </p:spTree>
    <p:extLst>
      <p:ext uri="{BB962C8B-B14F-4D97-AF65-F5344CB8AC3E}">
        <p14:creationId xmlns:p14="http://schemas.microsoft.com/office/powerpoint/2010/main" val="45878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144132-506B-E02F-EF12-3D41F9479D4D}"/>
              </a:ext>
            </a:extLst>
          </p:cNvPr>
          <p:cNvSpPr>
            <a:spLocks noGrp="1"/>
          </p:cNvSpPr>
          <p:nvPr>
            <p:ph type="title"/>
          </p:nvPr>
        </p:nvSpPr>
        <p:spPr>
          <a:xfrm>
            <a:off x="446454" y="552758"/>
            <a:ext cx="7251148" cy="527538"/>
          </a:xfrm>
        </p:spPr>
        <p:txBody>
          <a:bodyPr>
            <a:normAutofit fontScale="90000"/>
          </a:bodyPr>
          <a:lstStyle/>
          <a:p>
            <a:br>
              <a:rPr lang="fr-FR" dirty="0"/>
            </a:br>
            <a:r>
              <a:rPr lang="fr-FR" sz="2700" dirty="0"/>
              <a:t>Questions les plus fréquentes</a:t>
            </a:r>
            <a:br>
              <a:rPr lang="fr-FR" sz="3600" b="1" dirty="0">
                <a:solidFill>
                  <a:schemeClr val="tx2">
                    <a:lumMod val="60000"/>
                    <a:lumOff val="40000"/>
                  </a:schemeClr>
                </a:solidFill>
              </a:rPr>
            </a:br>
            <a:endParaRPr lang="fr-FR" dirty="0"/>
          </a:p>
        </p:txBody>
      </p:sp>
      <p:sp>
        <p:nvSpPr>
          <p:cNvPr id="3" name="Espace réservé du contenu 2">
            <a:extLst>
              <a:ext uri="{FF2B5EF4-FFF2-40B4-BE49-F238E27FC236}">
                <a16:creationId xmlns:a16="http://schemas.microsoft.com/office/drawing/2014/main" id="{84A24E53-2835-F6E3-9CE6-CADB6624591B}"/>
              </a:ext>
            </a:extLst>
          </p:cNvPr>
          <p:cNvSpPr>
            <a:spLocks noGrp="1"/>
          </p:cNvSpPr>
          <p:nvPr>
            <p:ph idx="1"/>
          </p:nvPr>
        </p:nvSpPr>
        <p:spPr>
          <a:xfrm>
            <a:off x="457200" y="1484671"/>
            <a:ext cx="8229600" cy="4979138"/>
          </a:xfrm>
        </p:spPr>
        <p:txBody>
          <a:bodyPr>
            <a:normAutofit/>
          </a:bodyPr>
          <a:lstStyle/>
          <a:p>
            <a:pPr marL="717550" lvl="2" indent="-265113"/>
            <a:r>
              <a:rPr lang="fr-FR" sz="1800" b="1" i="1" dirty="0">
                <a:solidFill>
                  <a:srgbClr val="1D1C1D"/>
                </a:solidFill>
                <a:latin typeface="Slack-Lato"/>
              </a:rPr>
              <a:t>Si </a:t>
            </a:r>
            <a:r>
              <a:rPr lang="fr-FR" sz="1800" b="1" i="1" dirty="0">
                <a:solidFill>
                  <a:srgbClr val="1D1C1D"/>
                </a:solidFill>
                <a:effectLst/>
                <a:latin typeface="Slack-Lato"/>
              </a:rPr>
              <a:t>dépôt des fichiers sur le serveur local (procédure PUT) :</a:t>
            </a:r>
            <a:br>
              <a:rPr lang="fr-FR" sz="2000" dirty="0"/>
            </a:br>
            <a:r>
              <a:rPr lang="fr-FR" sz="1600" b="0" i="1" dirty="0">
                <a:solidFill>
                  <a:srgbClr val="1D1C1D"/>
                </a:solidFill>
                <a:effectLst/>
                <a:latin typeface="Slack-Lato"/>
              </a:rPr>
              <a:t>GTD_FILE_TO   = </a:t>
            </a:r>
            <a:r>
              <a:rPr lang="fr-FR" sz="1600" b="0" i="1" dirty="0" err="1">
                <a:solidFill>
                  <a:srgbClr val="1D1C1D"/>
                </a:solidFill>
                <a:effectLst/>
                <a:latin typeface="Slack-Lato"/>
              </a:rPr>
              <a:t>nom_de_domaine</a:t>
            </a:r>
            <a:r>
              <a:rPr lang="fr-FR" sz="1600" b="0" i="1" dirty="0">
                <a:solidFill>
                  <a:srgbClr val="1D1C1D"/>
                </a:solidFill>
                <a:effectLst/>
                <a:latin typeface="Slack-Lato"/>
              </a:rPr>
              <a:t> (ou </a:t>
            </a:r>
            <a:r>
              <a:rPr lang="fr-FR" sz="1600" b="0" i="1" dirty="0" err="1">
                <a:solidFill>
                  <a:srgbClr val="1D1C1D"/>
                </a:solidFill>
                <a:effectLst/>
                <a:latin typeface="Slack-Lato"/>
              </a:rPr>
              <a:t>adresseIP</a:t>
            </a:r>
            <a:r>
              <a:rPr lang="fr-FR" sz="1600" b="0" i="1" dirty="0">
                <a:solidFill>
                  <a:srgbClr val="1D1C1D"/>
                </a:solidFill>
                <a:effectLst/>
                <a:latin typeface="Slack-Lato"/>
              </a:rPr>
              <a:t> du serveur local)</a:t>
            </a:r>
            <a:br>
              <a:rPr lang="fr-FR" sz="1600" dirty="0"/>
            </a:br>
            <a:r>
              <a:rPr lang="fr-FR" sz="1600" b="0" i="1" dirty="0">
                <a:solidFill>
                  <a:srgbClr val="1D1C1D"/>
                </a:solidFill>
                <a:effectLst/>
                <a:latin typeface="Slack-Lato"/>
              </a:rPr>
              <a:t>GTD_ILN       = </a:t>
            </a:r>
            <a:r>
              <a:rPr lang="fr-FR" sz="1600" b="0" i="1" dirty="0" err="1">
                <a:solidFill>
                  <a:srgbClr val="1D1C1D"/>
                </a:solidFill>
                <a:effectLst/>
                <a:latin typeface="Slack-Lato"/>
              </a:rPr>
              <a:t>xxxx</a:t>
            </a:r>
            <a:br>
              <a:rPr lang="fr-FR" sz="1600" dirty="0"/>
            </a:br>
            <a:r>
              <a:rPr lang="fr-FR" sz="1600" b="0" i="1" dirty="0">
                <a:solidFill>
                  <a:srgbClr val="1D1C1D"/>
                </a:solidFill>
                <a:effectLst/>
                <a:latin typeface="Slack-Lato"/>
              </a:rPr>
              <a:t>GTD_ORDER     = </a:t>
            </a:r>
            <a:r>
              <a:rPr lang="fr-FR" sz="1600" b="0" i="1" dirty="0" err="1">
                <a:solidFill>
                  <a:srgbClr val="1D1C1D"/>
                </a:solidFill>
                <a:effectLst/>
                <a:latin typeface="Slack-Lato"/>
              </a:rPr>
              <a:t>TRxxx</a:t>
            </a:r>
            <a:r>
              <a:rPr lang="fr-FR" sz="1600" b="0" i="1" dirty="0">
                <a:solidFill>
                  <a:srgbClr val="1D1C1D"/>
                </a:solidFill>
                <a:effectLst/>
                <a:latin typeface="Slack-Lato"/>
              </a:rPr>
              <a:t>*</a:t>
            </a:r>
            <a:br>
              <a:rPr lang="fr-FR" sz="1600" dirty="0"/>
            </a:br>
            <a:r>
              <a:rPr lang="fr-FR" sz="1600" b="0" i="1" dirty="0">
                <a:solidFill>
                  <a:srgbClr val="1D1C1D"/>
                </a:solidFill>
                <a:effectLst/>
                <a:latin typeface="Slack-Lato"/>
              </a:rPr>
              <a:t>GTD_REMOTE_DIR = </a:t>
            </a:r>
            <a:r>
              <a:rPr lang="fr-FR" sz="1600" b="0" i="1" dirty="0" err="1">
                <a:solidFill>
                  <a:srgbClr val="1D1C1D"/>
                </a:solidFill>
                <a:effectLst/>
                <a:latin typeface="Slack-Lato"/>
              </a:rPr>
              <a:t>xxxxxx</a:t>
            </a:r>
            <a:r>
              <a:rPr lang="fr-FR" sz="1600" b="0" i="1" dirty="0">
                <a:solidFill>
                  <a:srgbClr val="1D1C1D"/>
                </a:solidFill>
                <a:effectLst/>
                <a:latin typeface="Slack-Lato"/>
              </a:rPr>
              <a:t> (instruction à ajouter uniquement si le dépôt se fait dans un répertoire précis du serveur local)</a:t>
            </a:r>
            <a:br>
              <a:rPr lang="fr-FR" sz="1600" dirty="0"/>
            </a:br>
            <a:r>
              <a:rPr lang="fr-FR" sz="1600" b="0" i="1" dirty="0">
                <a:solidFill>
                  <a:srgbClr val="1D1C1D"/>
                </a:solidFill>
                <a:effectLst/>
                <a:latin typeface="Slack-Lato"/>
              </a:rPr>
              <a:t>GTD_YEAR      = 202x</a:t>
            </a:r>
            <a:br>
              <a:rPr lang="fr-FR" sz="1600" dirty="0"/>
            </a:br>
            <a:endParaRPr lang="fr-FR" sz="1600" dirty="0"/>
          </a:p>
          <a:p>
            <a:pPr marL="717550" lvl="2" indent="-265113"/>
            <a:r>
              <a:rPr lang="fr-FR" sz="1800" b="1" i="1" dirty="0">
                <a:solidFill>
                  <a:srgbClr val="1D1C1D"/>
                </a:solidFill>
                <a:effectLst/>
                <a:latin typeface="Slack-Lato"/>
              </a:rPr>
              <a:t>Si récupération des fichiers sur vermeil (procédure GET) :</a:t>
            </a:r>
            <a:br>
              <a:rPr lang="fr-FR" sz="2000" dirty="0"/>
            </a:br>
            <a:r>
              <a:rPr lang="fr-FR" sz="1600" b="0" i="1" dirty="0">
                <a:solidFill>
                  <a:srgbClr val="1D1C1D"/>
                </a:solidFill>
                <a:effectLst/>
                <a:latin typeface="Slack-Lato"/>
              </a:rPr>
              <a:t>GTD_FILE_TO = </a:t>
            </a:r>
            <a:r>
              <a:rPr lang="fr-FR" sz="1600" b="0" i="1" u="none" strike="noStrike" dirty="0">
                <a:solidFill>
                  <a:srgbClr val="1D1C1D"/>
                </a:solidFill>
                <a:effectLst/>
                <a:latin typeface="Slack-Lato"/>
              </a:rPr>
              <a:t>vermeil.sudoc.abes.fr</a:t>
            </a:r>
            <a:br>
              <a:rPr lang="fr-FR" sz="1600" dirty="0"/>
            </a:br>
            <a:r>
              <a:rPr lang="fr-FR" sz="1600" b="0" i="1" dirty="0">
                <a:solidFill>
                  <a:srgbClr val="1D1C1D"/>
                </a:solidFill>
                <a:effectLst/>
                <a:latin typeface="Slack-Lato"/>
              </a:rPr>
              <a:t>GTD_ILN    = </a:t>
            </a:r>
            <a:r>
              <a:rPr lang="fr-FR" sz="1600" b="0" i="1" dirty="0" err="1">
                <a:solidFill>
                  <a:srgbClr val="1D1C1D"/>
                </a:solidFill>
                <a:effectLst/>
                <a:latin typeface="Slack-Lato"/>
              </a:rPr>
              <a:t>xxxx</a:t>
            </a:r>
            <a:br>
              <a:rPr lang="fr-FR" sz="1600" dirty="0"/>
            </a:br>
            <a:r>
              <a:rPr lang="fr-FR" sz="1600" b="0" i="1" dirty="0">
                <a:solidFill>
                  <a:srgbClr val="1D1C1D"/>
                </a:solidFill>
                <a:effectLst/>
                <a:latin typeface="Slack-Lato"/>
              </a:rPr>
              <a:t>GTD_ORDER  = </a:t>
            </a:r>
            <a:r>
              <a:rPr lang="fr-FR" sz="1600" b="0" i="1" dirty="0" err="1">
                <a:solidFill>
                  <a:srgbClr val="1D1C1D"/>
                </a:solidFill>
                <a:effectLst/>
                <a:latin typeface="Slack-Lato"/>
              </a:rPr>
              <a:t>TRxxx</a:t>
            </a:r>
            <a:r>
              <a:rPr lang="fr-FR" sz="1600" b="0" i="1" dirty="0">
                <a:solidFill>
                  <a:srgbClr val="1D1C1D"/>
                </a:solidFill>
                <a:effectLst/>
                <a:latin typeface="Slack-Lato"/>
              </a:rPr>
              <a:t>*</a:t>
            </a:r>
            <a:br>
              <a:rPr lang="fr-FR" sz="1600" dirty="0"/>
            </a:br>
            <a:r>
              <a:rPr lang="fr-FR" sz="1600" b="0" i="1" dirty="0">
                <a:solidFill>
                  <a:srgbClr val="1D1C1D"/>
                </a:solidFill>
                <a:effectLst/>
                <a:latin typeface="Slack-Lato"/>
              </a:rPr>
              <a:t>GTD_YEAR   = 202x</a:t>
            </a:r>
            <a:endParaRPr lang="fr-FR" sz="1600" dirty="0">
              <a:solidFill>
                <a:srgbClr val="000000"/>
              </a:solidFill>
              <a:effectLst/>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indent="180340"/>
            <a:endParaRPr lang="fr-FR" dirty="0">
              <a:solidFill>
                <a:srgbClr val="000000"/>
              </a:solidFill>
              <a:latin typeface="Calibri" panose="020F0502020204030204" pitchFamily="34" charset="0"/>
            </a:endParaRPr>
          </a:p>
          <a:p>
            <a:pPr lvl="1"/>
            <a:endParaRPr lang="fr-FR" dirty="0"/>
          </a:p>
        </p:txBody>
      </p:sp>
      <p:sp>
        <p:nvSpPr>
          <p:cNvPr id="6" name="Espace réservé du numéro de diapositive 5">
            <a:extLst>
              <a:ext uri="{FF2B5EF4-FFF2-40B4-BE49-F238E27FC236}">
                <a16:creationId xmlns:a16="http://schemas.microsoft.com/office/drawing/2014/main" id="{591F5CA0-B301-225F-5E55-867F13E95F91}"/>
              </a:ext>
            </a:extLst>
          </p:cNvPr>
          <p:cNvSpPr>
            <a:spLocks noGrp="1"/>
          </p:cNvSpPr>
          <p:nvPr>
            <p:ph type="sldNum" sz="quarter" idx="12"/>
          </p:nvPr>
        </p:nvSpPr>
        <p:spPr/>
        <p:txBody>
          <a:bodyPr/>
          <a:lstStyle/>
          <a:p>
            <a:fld id="{A63E2F55-217E-784D-959E-8EB90DBD2478}" type="slidenum">
              <a:rPr lang="fr-FR" smtClean="0"/>
              <a:pPr/>
              <a:t>19</a:t>
            </a:fld>
            <a:endParaRPr lang="fr-FR"/>
          </a:p>
        </p:txBody>
      </p:sp>
    </p:spTree>
    <p:extLst>
      <p:ext uri="{BB962C8B-B14F-4D97-AF65-F5344CB8AC3E}">
        <p14:creationId xmlns:p14="http://schemas.microsoft.com/office/powerpoint/2010/main" val="606590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A63E2F55-217E-784D-959E-8EB90DBD2478}" type="slidenum">
              <a:rPr lang="fr-FR" smtClean="0"/>
              <a:pPr/>
              <a:t>2</a:t>
            </a:fld>
            <a:endParaRPr lang="fr-FR" dirty="0"/>
          </a:p>
        </p:txBody>
      </p:sp>
      <p:sp>
        <p:nvSpPr>
          <p:cNvPr id="9" name="Titre 8">
            <a:extLst>
              <a:ext uri="{FF2B5EF4-FFF2-40B4-BE49-F238E27FC236}">
                <a16:creationId xmlns:a16="http://schemas.microsoft.com/office/drawing/2014/main" id="{D9C871FE-941B-3304-0425-F89B04E42E92}"/>
              </a:ext>
            </a:extLst>
          </p:cNvPr>
          <p:cNvSpPr>
            <a:spLocks noGrp="1"/>
          </p:cNvSpPr>
          <p:nvPr>
            <p:ph type="title"/>
          </p:nvPr>
        </p:nvSpPr>
        <p:spPr/>
        <p:txBody>
          <a:bodyPr/>
          <a:lstStyle/>
          <a:p>
            <a:r>
              <a:rPr lang="fr-FR" dirty="0"/>
              <a:t>Plan</a:t>
            </a:r>
          </a:p>
        </p:txBody>
      </p:sp>
      <p:sp>
        <p:nvSpPr>
          <p:cNvPr id="2" name="Espace réservé du contenu 2">
            <a:extLst>
              <a:ext uri="{FF2B5EF4-FFF2-40B4-BE49-F238E27FC236}">
                <a16:creationId xmlns:a16="http://schemas.microsoft.com/office/drawing/2014/main" id="{741A21D7-11B3-1000-EB85-3448C8E5B0E3}"/>
              </a:ext>
            </a:extLst>
          </p:cNvPr>
          <p:cNvSpPr>
            <a:spLocks noGrp="1"/>
          </p:cNvSpPr>
          <p:nvPr>
            <p:ph idx="1"/>
          </p:nvPr>
        </p:nvSpPr>
        <p:spPr>
          <a:xfrm>
            <a:off x="428624" y="1556792"/>
            <a:ext cx="8095944" cy="4310608"/>
          </a:xfrm>
        </p:spPr>
        <p:txBody>
          <a:bodyPr/>
          <a:lstStyle/>
          <a:p>
            <a:pPr eaLnBrk="1" fontAlgn="auto" hangingPunct="1">
              <a:spcAft>
                <a:spcPts val="0"/>
              </a:spcAft>
              <a:buFont typeface="Arial" pitchFamily="34" charset="0"/>
              <a:buChar char="•"/>
              <a:defRPr/>
            </a:pPr>
            <a:endParaRPr lang="fr-FR" dirty="0">
              <a:solidFill>
                <a:schemeClr val="bg2">
                  <a:lumMod val="25000"/>
                </a:schemeClr>
              </a:solidFill>
            </a:endParaRPr>
          </a:p>
          <a:p>
            <a:pPr>
              <a:buSzPct val="130000"/>
              <a:defRPr/>
            </a:pPr>
            <a:r>
              <a:rPr lang="fr-FR" sz="2400" b="1" dirty="0">
                <a:solidFill>
                  <a:srgbClr val="0070C0"/>
                </a:solidFill>
              </a:rPr>
              <a:t>Partie 1 : </a:t>
            </a:r>
            <a:r>
              <a:rPr lang="fr-FR" sz="2400" dirty="0"/>
              <a:t>Fonctionnement des transferts réguliers</a:t>
            </a:r>
          </a:p>
          <a:p>
            <a:pPr>
              <a:buSzPct val="130000"/>
              <a:defRPr/>
            </a:pPr>
            <a:endParaRPr lang="fr-FR" sz="2400" dirty="0"/>
          </a:p>
          <a:p>
            <a:pPr eaLnBrk="1" fontAlgn="auto" hangingPunct="1">
              <a:spcAft>
                <a:spcPts val="0"/>
              </a:spcAft>
              <a:buSzPct val="130000"/>
              <a:buFont typeface="Wingdings" panose="05000000000000000000" pitchFamily="2" charset="2"/>
              <a:buChar char="§"/>
              <a:defRPr/>
            </a:pPr>
            <a:r>
              <a:rPr lang="fr-FR" sz="2400" b="1" dirty="0">
                <a:solidFill>
                  <a:srgbClr val="0070C0"/>
                </a:solidFill>
              </a:rPr>
              <a:t>Partie 2 : </a:t>
            </a:r>
            <a:r>
              <a:rPr lang="fr-FR" sz="2400" dirty="0"/>
              <a:t>Problèmes les plus fréquemment rencontrés</a:t>
            </a:r>
          </a:p>
          <a:p>
            <a:pPr eaLnBrk="1" fontAlgn="auto" hangingPunct="1">
              <a:spcAft>
                <a:spcPts val="0"/>
              </a:spcAft>
              <a:buSzPct val="130000"/>
              <a:buFont typeface="Wingdings" panose="05000000000000000000" pitchFamily="2" charset="2"/>
              <a:buChar char="§"/>
              <a:defRPr/>
            </a:pPr>
            <a:endParaRPr lang="fr-FR" sz="2400" dirty="0"/>
          </a:p>
          <a:p>
            <a:pPr>
              <a:buSzPct val="130000"/>
              <a:buFont typeface="Wingdings" panose="05000000000000000000" pitchFamily="2" charset="2"/>
              <a:buChar char="§"/>
              <a:tabLst>
                <a:tab pos="1524000" algn="l"/>
              </a:tabLst>
            </a:pPr>
            <a:r>
              <a:rPr lang="fr-FR" sz="2400" b="1" dirty="0">
                <a:solidFill>
                  <a:srgbClr val="0070C0"/>
                </a:solidFill>
                <a:latin typeface="+mj-lt"/>
                <a:ea typeface="+mj-ea"/>
                <a:cs typeface="+mj-cs"/>
              </a:rPr>
              <a:t>Partie 3 : </a:t>
            </a:r>
            <a:r>
              <a:rPr lang="fr-FR" sz="2400" dirty="0"/>
              <a:t>Comparaison des options « Mises à jour propres » 	et « Toutes mises à jour »</a:t>
            </a:r>
          </a:p>
          <a:p>
            <a:pPr eaLnBrk="1" fontAlgn="auto" hangingPunct="1">
              <a:spcAft>
                <a:spcPts val="0"/>
              </a:spcAft>
              <a:buFont typeface="Arial" pitchFamily="34" charset="0"/>
              <a:buChar char="•"/>
              <a:defRPr/>
            </a:pPr>
            <a:endParaRPr lang="fr-FR" sz="3200" dirty="0">
              <a:solidFill>
                <a:schemeClr val="accent4">
                  <a:lumMod val="75000"/>
                </a:schemeClr>
              </a:solidFill>
              <a:latin typeface="+mj-lt"/>
              <a:ea typeface="+mj-ea"/>
              <a:cs typeface="+mj-cs"/>
            </a:endParaRPr>
          </a:p>
        </p:txBody>
      </p:sp>
    </p:spTree>
    <p:extLst>
      <p:ext uri="{BB962C8B-B14F-4D97-AF65-F5344CB8AC3E}">
        <p14:creationId xmlns:p14="http://schemas.microsoft.com/office/powerpoint/2010/main" val="3583702313"/>
      </p:ext>
    </p:extLst>
  </p:cSld>
  <p:clrMapOvr>
    <a:masterClrMapping/>
  </p:clrMapOvr>
  <mc:AlternateContent xmlns:mc="http://schemas.openxmlformats.org/markup-compatibility/2006" xmlns:p14="http://schemas.microsoft.com/office/powerpoint/2010/main">
    <mc:Choice Requires="p14">
      <p:transition spd="slow" p14:dur="2000" advTm="4531"/>
    </mc:Choice>
    <mc:Fallback xmlns="">
      <p:transition spd="slow" advTm="453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D9A7B0-E861-0A0E-FA6C-4238EE8442D0}"/>
              </a:ext>
            </a:extLst>
          </p:cNvPr>
          <p:cNvSpPr>
            <a:spLocks noGrp="1"/>
          </p:cNvSpPr>
          <p:nvPr>
            <p:ph type="title"/>
          </p:nvPr>
        </p:nvSpPr>
        <p:spPr/>
        <p:txBody>
          <a:bodyPr/>
          <a:lstStyle/>
          <a:p>
            <a:r>
              <a:rPr lang="fr-FR" dirty="0"/>
              <a:t>Questions</a:t>
            </a:r>
            <a:r>
              <a:rPr lang="fr-FR" sz="2400" dirty="0"/>
              <a:t> les plus fréquentes</a:t>
            </a:r>
            <a:endParaRPr lang="fr-FR" dirty="0"/>
          </a:p>
        </p:txBody>
      </p:sp>
      <p:sp>
        <p:nvSpPr>
          <p:cNvPr id="3" name="Espace réservé du contenu 2">
            <a:extLst>
              <a:ext uri="{FF2B5EF4-FFF2-40B4-BE49-F238E27FC236}">
                <a16:creationId xmlns:a16="http://schemas.microsoft.com/office/drawing/2014/main" id="{7A81AC2E-BD16-CD2A-C7E9-2DB281C53468}"/>
              </a:ext>
            </a:extLst>
          </p:cNvPr>
          <p:cNvSpPr>
            <a:spLocks noGrp="1"/>
          </p:cNvSpPr>
          <p:nvPr>
            <p:ph idx="1"/>
          </p:nvPr>
        </p:nvSpPr>
        <p:spPr>
          <a:xfrm>
            <a:off x="457200" y="1455174"/>
            <a:ext cx="8229600" cy="5008635"/>
          </a:xfrm>
        </p:spPr>
        <p:txBody>
          <a:bodyPr>
            <a:normAutofit/>
          </a:bodyPr>
          <a:lstStyle/>
          <a:p>
            <a:pPr>
              <a:lnSpc>
                <a:spcPct val="80000"/>
              </a:lnSpc>
            </a:pPr>
            <a:r>
              <a:rPr lang="fr-FR" b="1" dirty="0">
                <a:solidFill>
                  <a:srgbClr val="0070C0"/>
                </a:solidFill>
              </a:rPr>
              <a:t>Que faire si réception de fichiers erreurs ?</a:t>
            </a:r>
          </a:p>
          <a:p>
            <a:pPr indent="0">
              <a:buNone/>
            </a:pPr>
            <a:r>
              <a:rPr lang="fr-FR" sz="1800" dirty="0">
                <a:solidFill>
                  <a:srgbClr val="000000"/>
                </a:solidFill>
                <a:latin typeface="Calibri" panose="020F0502020204030204" pitchFamily="34" charset="0"/>
              </a:rPr>
              <a:t>Les fichiers d’erreurs contiennent le(s) </a:t>
            </a:r>
            <a:r>
              <a:rPr lang="fr-FR" sz="1800" dirty="0" err="1">
                <a:solidFill>
                  <a:srgbClr val="000000"/>
                </a:solidFill>
                <a:latin typeface="Calibri" panose="020F0502020204030204" pitchFamily="34" charset="0"/>
              </a:rPr>
              <a:t>ppn</a:t>
            </a:r>
            <a:r>
              <a:rPr lang="fr-FR" sz="1800" dirty="0">
                <a:solidFill>
                  <a:srgbClr val="000000"/>
                </a:solidFill>
                <a:latin typeface="Calibri" panose="020F0502020204030204" pitchFamily="34" charset="0"/>
              </a:rPr>
              <a:t> dont la conversion en format d’export a échoué : la notice est soit défectueuse, soit trop lourde.</a:t>
            </a:r>
          </a:p>
          <a:p>
            <a:pPr indent="180340"/>
            <a:endParaRPr lang="fr-FR" sz="800" dirty="0">
              <a:solidFill>
                <a:srgbClr val="000000"/>
              </a:solidFill>
              <a:latin typeface="Calibri" panose="020F0502020204030204" pitchFamily="34" charset="0"/>
            </a:endParaRPr>
          </a:p>
          <a:p>
            <a:pPr lvl="1" indent="-290513">
              <a:buFont typeface="Arial" panose="020B0604020202020204" pitchFamily="34" charset="0"/>
              <a:buChar char="•"/>
            </a:pPr>
            <a:r>
              <a:rPr lang="fr-FR" sz="1800" dirty="0">
                <a:solidFill>
                  <a:srgbClr val="000000"/>
                </a:solidFill>
                <a:latin typeface="Calibri" panose="020F0502020204030204" pitchFamily="34" charset="0"/>
              </a:rPr>
              <a:t>Ex. : </a:t>
            </a:r>
            <a:r>
              <a:rPr lang="fr-FR" sz="1800" dirty="0"/>
              <a:t>TR + </a:t>
            </a:r>
            <a:r>
              <a:rPr lang="fr-FR" sz="1800" i="1" dirty="0" err="1"/>
              <a:t>n°deJob</a:t>
            </a:r>
            <a:r>
              <a:rPr lang="fr-FR" sz="1800" i="1" dirty="0"/>
              <a:t> </a:t>
            </a:r>
            <a:r>
              <a:rPr lang="fr-FR" sz="1800" dirty="0"/>
              <a:t>+</a:t>
            </a:r>
            <a:r>
              <a:rPr lang="fr-FR" sz="1800" i="1" dirty="0"/>
              <a:t> </a:t>
            </a:r>
            <a:r>
              <a:rPr lang="fr-FR" sz="1800" dirty="0"/>
              <a:t>r + </a:t>
            </a:r>
            <a:r>
              <a:rPr lang="fr-FR" sz="1800" i="1" dirty="0" err="1"/>
              <a:t>itération</a:t>
            </a:r>
            <a:r>
              <a:rPr lang="fr-FR" sz="1800" dirty="0" err="1"/>
              <a:t>.err</a:t>
            </a:r>
            <a:r>
              <a:rPr lang="fr-FR" sz="1800" dirty="0"/>
              <a:t> </a:t>
            </a:r>
            <a:r>
              <a:rPr lang="fr-FR" sz="1800" dirty="0">
                <a:sym typeface="Wingdings" panose="05000000000000000000" pitchFamily="2" charset="2"/>
              </a:rPr>
              <a:t> TR123R4448.ERR</a:t>
            </a:r>
          </a:p>
          <a:p>
            <a:pPr lvl="1" indent="-290513">
              <a:buFont typeface="Arial" panose="020B0604020202020204" pitchFamily="34" charset="0"/>
              <a:buChar char="•"/>
            </a:pPr>
            <a:endParaRPr lang="fr-FR" sz="800" dirty="0">
              <a:solidFill>
                <a:srgbClr val="000000"/>
              </a:solidFill>
              <a:latin typeface="Calibri" panose="020F0502020204030204" pitchFamily="34" charset="0"/>
              <a:sym typeface="Wingdings" panose="05000000000000000000" pitchFamily="2" charset="2"/>
            </a:endParaRPr>
          </a:p>
          <a:p>
            <a:pPr lvl="1" indent="-290513">
              <a:buFont typeface="Arial" panose="020B0604020202020204" pitchFamily="34" charset="0"/>
              <a:buChar char="•"/>
            </a:pPr>
            <a:r>
              <a:rPr lang="fr-FR" sz="1800" dirty="0">
                <a:solidFill>
                  <a:srgbClr val="000000"/>
                </a:solidFill>
                <a:latin typeface="Calibri" panose="020F0502020204030204" pitchFamily="34" charset="0"/>
              </a:rPr>
              <a:t>Solutions </a:t>
            </a:r>
            <a:r>
              <a:rPr lang="fr-FR" sz="1800" dirty="0">
                <a:solidFill>
                  <a:srgbClr val="000000"/>
                </a:solidFill>
                <a:latin typeface="Calibri" panose="020F0502020204030204" pitchFamily="34" charset="0"/>
                <a:sym typeface="Wingdings" panose="05000000000000000000" pitchFamily="2" charset="2"/>
              </a:rPr>
              <a:t></a:t>
            </a:r>
            <a:r>
              <a:rPr lang="fr-FR" sz="1800" dirty="0">
                <a:solidFill>
                  <a:srgbClr val="000000"/>
                </a:solidFill>
                <a:latin typeface="Calibri" panose="020F0502020204030204" pitchFamily="34" charset="0"/>
              </a:rPr>
              <a:t> corriger la notice // l’alléger temporairement</a:t>
            </a:r>
          </a:p>
          <a:p>
            <a:pPr indent="0">
              <a:buNone/>
            </a:pPr>
            <a:r>
              <a:rPr lang="fr-FR" dirty="0">
                <a:solidFill>
                  <a:srgbClr val="000000"/>
                </a:solidFill>
                <a:effectLst/>
                <a:latin typeface="Calibri" panose="020F0502020204030204" pitchFamily="34" charset="0"/>
              </a:rPr>
              <a:t>	</a:t>
            </a:r>
            <a:endParaRPr lang="fr-FR" dirty="0">
              <a:effectLst/>
              <a:latin typeface="Calibri" panose="020F0502020204030204" pitchFamily="34" charset="0"/>
            </a:endParaRPr>
          </a:p>
          <a:p>
            <a:r>
              <a:rPr lang="fr-FR" b="1" dirty="0">
                <a:solidFill>
                  <a:srgbClr val="0070C0"/>
                </a:solidFill>
              </a:rPr>
              <a:t>Demande pour renvoyer un fichier perdu ou corrompu lors de l'import</a:t>
            </a:r>
          </a:p>
          <a:p>
            <a:pPr marL="354013" lvl="1" indent="0">
              <a:buNone/>
            </a:pPr>
            <a:r>
              <a:rPr lang="fr-FR" sz="1800" dirty="0">
                <a:solidFill>
                  <a:srgbClr val="000000"/>
                </a:solidFill>
                <a:latin typeface="Calibri" panose="020F0502020204030204" pitchFamily="34" charset="0"/>
              </a:rPr>
              <a:t>Ce n’est pas possible en l’état actuel : passer par le guichet pour demander que le lot du lendemain comporte toutes les notices depuis le dernier chargement.</a:t>
            </a:r>
          </a:p>
          <a:p>
            <a:pPr lvl="1" indent="180340"/>
            <a:endParaRPr lang="fr-FR" sz="800" dirty="0">
              <a:solidFill>
                <a:srgbClr val="000000"/>
              </a:solidFill>
              <a:latin typeface="Calibri" panose="020F0502020204030204" pitchFamily="34" charset="0"/>
            </a:endParaRPr>
          </a:p>
          <a:p>
            <a:pPr lvl="1" indent="-290513">
              <a:buFont typeface="Arial" panose="020B0604020202020204" pitchFamily="34" charset="0"/>
              <a:buChar char="•"/>
            </a:pPr>
            <a:r>
              <a:rPr lang="fr-FR" sz="1800" dirty="0">
                <a:solidFill>
                  <a:srgbClr val="000000"/>
                </a:solidFill>
                <a:effectLst/>
                <a:latin typeface="Calibri" panose="020F0502020204030204" pitchFamily="34" charset="0"/>
              </a:rPr>
              <a:t>Ex : le fichier du mardi est corr</a:t>
            </a:r>
            <a:r>
              <a:rPr lang="fr-FR" sz="1800" dirty="0">
                <a:solidFill>
                  <a:srgbClr val="000000"/>
                </a:solidFill>
                <a:latin typeface="Calibri" panose="020F0502020204030204" pitchFamily="34" charset="0"/>
              </a:rPr>
              <a:t>ompu </a:t>
            </a:r>
            <a:r>
              <a:rPr lang="fr-FR" sz="1800" dirty="0">
                <a:sym typeface="Wingdings" panose="05000000000000000000" pitchFamily="2" charset="2"/>
              </a:rPr>
              <a:t> </a:t>
            </a:r>
            <a:r>
              <a:rPr lang="fr-FR" sz="1800" dirty="0">
                <a:solidFill>
                  <a:srgbClr val="000000"/>
                </a:solidFill>
                <a:latin typeface="Calibri" panose="020F0502020204030204" pitchFamily="34" charset="0"/>
              </a:rPr>
              <a:t>faire un ticket pour que le fichier du mercredi comporte également les notices non chargées du mardi.</a:t>
            </a:r>
          </a:p>
          <a:p>
            <a:pPr lvl="1" indent="0">
              <a:buNone/>
            </a:pPr>
            <a:endParaRPr lang="fr-FR" sz="1800" dirty="0">
              <a:solidFill>
                <a:srgbClr val="000000"/>
              </a:solidFill>
              <a:effectLst/>
              <a:latin typeface="Calibri" panose="020F0502020204030204" pitchFamily="34" charset="0"/>
            </a:endParaRPr>
          </a:p>
          <a:p>
            <a:pPr indent="180340"/>
            <a:endParaRPr lang="fr-FR" dirty="0">
              <a:solidFill>
                <a:srgbClr val="000000"/>
              </a:solidFill>
              <a:latin typeface="Calibri" panose="020F0502020204030204" pitchFamily="34" charset="0"/>
            </a:endParaRPr>
          </a:p>
          <a:p>
            <a:pPr lvl="1" indent="180340"/>
            <a:endParaRPr lang="fr-FR" dirty="0">
              <a:effectLst/>
              <a:latin typeface="Calibri" panose="020F0502020204030204" pitchFamily="34" charset="0"/>
            </a:endParaRPr>
          </a:p>
          <a:p>
            <a:endParaRPr lang="fr-FR" dirty="0"/>
          </a:p>
        </p:txBody>
      </p:sp>
      <p:sp>
        <p:nvSpPr>
          <p:cNvPr id="6" name="Espace réservé du numéro de diapositive 5">
            <a:extLst>
              <a:ext uri="{FF2B5EF4-FFF2-40B4-BE49-F238E27FC236}">
                <a16:creationId xmlns:a16="http://schemas.microsoft.com/office/drawing/2014/main" id="{D0BDFA70-642F-B8B1-EA52-3E756FB6B0A5}"/>
              </a:ext>
            </a:extLst>
          </p:cNvPr>
          <p:cNvSpPr>
            <a:spLocks noGrp="1"/>
          </p:cNvSpPr>
          <p:nvPr>
            <p:ph type="sldNum" sz="quarter" idx="12"/>
          </p:nvPr>
        </p:nvSpPr>
        <p:spPr/>
        <p:txBody>
          <a:bodyPr/>
          <a:lstStyle/>
          <a:p>
            <a:fld id="{A63E2F55-217E-784D-959E-8EB90DBD2478}" type="slidenum">
              <a:rPr lang="fr-FR" smtClean="0"/>
              <a:pPr/>
              <a:t>20</a:t>
            </a:fld>
            <a:endParaRPr lang="fr-FR"/>
          </a:p>
        </p:txBody>
      </p:sp>
    </p:spTree>
    <p:extLst>
      <p:ext uri="{BB962C8B-B14F-4D97-AF65-F5344CB8AC3E}">
        <p14:creationId xmlns:p14="http://schemas.microsoft.com/office/powerpoint/2010/main" val="2322336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A19547-1B74-6C1E-E61C-91A0E06ED675}"/>
              </a:ext>
            </a:extLst>
          </p:cNvPr>
          <p:cNvSpPr>
            <a:spLocks noGrp="1"/>
          </p:cNvSpPr>
          <p:nvPr>
            <p:ph type="title"/>
          </p:nvPr>
        </p:nvSpPr>
        <p:spPr/>
        <p:txBody>
          <a:bodyPr/>
          <a:lstStyle/>
          <a:p>
            <a:r>
              <a:rPr lang="fr-FR" dirty="0"/>
              <a:t>Questions</a:t>
            </a:r>
            <a:r>
              <a:rPr lang="fr-FR" sz="2400" dirty="0"/>
              <a:t> les plus fréquentes</a:t>
            </a:r>
            <a:endParaRPr lang="fr-FR" dirty="0"/>
          </a:p>
        </p:txBody>
      </p:sp>
      <p:sp>
        <p:nvSpPr>
          <p:cNvPr id="3" name="Espace réservé du contenu 2">
            <a:extLst>
              <a:ext uri="{FF2B5EF4-FFF2-40B4-BE49-F238E27FC236}">
                <a16:creationId xmlns:a16="http://schemas.microsoft.com/office/drawing/2014/main" id="{A26CC081-EF6E-C472-1A3D-463B33213C90}"/>
              </a:ext>
            </a:extLst>
          </p:cNvPr>
          <p:cNvSpPr>
            <a:spLocks noGrp="1"/>
          </p:cNvSpPr>
          <p:nvPr>
            <p:ph idx="1"/>
          </p:nvPr>
        </p:nvSpPr>
        <p:spPr>
          <a:xfrm>
            <a:off x="457200" y="1406013"/>
            <a:ext cx="8229600" cy="5057796"/>
          </a:xfrm>
        </p:spPr>
        <p:txBody>
          <a:bodyPr/>
          <a:lstStyle/>
          <a:p>
            <a:pPr>
              <a:lnSpc>
                <a:spcPct val="80000"/>
              </a:lnSpc>
            </a:pPr>
            <a:r>
              <a:rPr lang="fr-FR" b="1" dirty="0">
                <a:solidFill>
                  <a:srgbClr val="0070C0"/>
                </a:solidFill>
              </a:rPr>
              <a:t>Comment accéder à son espace vermeil ?</a:t>
            </a:r>
          </a:p>
          <a:p>
            <a:pPr lvl="1">
              <a:buFont typeface="Arial" panose="020B0604020202020204" pitchFamily="34" charset="0"/>
              <a:buChar char="•"/>
              <a:tabLst>
                <a:tab pos="806450" algn="l"/>
              </a:tabLst>
            </a:pPr>
            <a:r>
              <a:rPr lang="fr-FR" sz="1800" dirty="0"/>
              <a:t>L’accès à Vermeil se fait via un client FTP (ex.: </a:t>
            </a:r>
            <a:r>
              <a:rPr lang="fr-FR" sz="1800" dirty="0" err="1"/>
              <a:t>WinScp</a:t>
            </a:r>
            <a:r>
              <a:rPr lang="fr-FR" sz="1800" dirty="0"/>
              <a:t>, </a:t>
            </a:r>
            <a:r>
              <a:rPr lang="fr-FR" sz="1800" dirty="0" err="1"/>
              <a:t>FileZilla</a:t>
            </a:r>
            <a:r>
              <a:rPr lang="fr-FR" sz="1800" dirty="0"/>
              <a:t>, etc.)</a:t>
            </a:r>
          </a:p>
          <a:p>
            <a:pPr lvl="1">
              <a:buFont typeface="Arial" panose="020B0604020202020204" pitchFamily="34" charset="0"/>
              <a:buChar char="•"/>
            </a:pPr>
            <a:r>
              <a:rPr lang="fr-FR" sz="1800" dirty="0"/>
              <a:t>Vous devez disposer des identifiants de connexion qui ont été fournis à votre établissement au moment de la création de cet espace vermeil.</a:t>
            </a:r>
          </a:p>
          <a:p>
            <a:pPr lvl="1">
              <a:buFont typeface="Arial" panose="020B0604020202020204" pitchFamily="34" charset="0"/>
              <a:buChar char="•"/>
            </a:pPr>
            <a:r>
              <a:rPr lang="fr-FR" sz="1800" dirty="0"/>
              <a:t>L’adresse IP de votre poste doit être autorisée.</a:t>
            </a:r>
          </a:p>
          <a:p>
            <a:pPr lvl="1"/>
            <a:endParaRPr lang="fr-FR" dirty="0"/>
          </a:p>
          <a:p>
            <a:pPr marL="342900" lvl="1" indent="-342900">
              <a:lnSpc>
                <a:spcPct val="80000"/>
              </a:lnSpc>
              <a:buClr>
                <a:schemeClr val="tx2"/>
              </a:buClr>
              <a:buSzPct val="150000"/>
              <a:buFont typeface="Wingdings" charset="2"/>
              <a:buChar char="§"/>
            </a:pPr>
            <a:r>
              <a:rPr lang="fr-FR" sz="2000" b="1" dirty="0">
                <a:solidFill>
                  <a:srgbClr val="0070C0"/>
                </a:solidFill>
              </a:rPr>
              <a:t>Il manque une ou des notices ?</a:t>
            </a:r>
          </a:p>
          <a:p>
            <a:pPr lvl="1">
              <a:buFont typeface="Arial" panose="020B0604020202020204" pitchFamily="34" charset="0"/>
              <a:buChar char="•"/>
            </a:pPr>
            <a:r>
              <a:rPr lang="fr-FR" sz="1800" dirty="0"/>
              <a:t>Dans le fichier fourni ou dans le SIGB ?</a:t>
            </a:r>
          </a:p>
          <a:p>
            <a:pPr lvl="1">
              <a:buFont typeface="Arial" panose="020B0604020202020204" pitchFamily="34" charset="0"/>
              <a:buChar char="•"/>
            </a:pPr>
            <a:r>
              <a:rPr lang="fr-FR" sz="1800" dirty="0"/>
              <a:t>Vérifier si la notice est présente dans le fichier </a:t>
            </a:r>
            <a:r>
              <a:rPr lang="fr-FR" sz="1800" dirty="0" err="1"/>
              <a:t>TRxxx.Raw</a:t>
            </a:r>
            <a:r>
              <a:rPr lang="fr-FR" sz="1800" dirty="0"/>
              <a:t> (à ouvrir avec Notepad) et rechercher le PPN manquant</a:t>
            </a:r>
          </a:p>
          <a:p>
            <a:pPr lvl="1">
              <a:buFont typeface="Arial" panose="020B0604020202020204" pitchFamily="34" charset="0"/>
              <a:buChar char="•"/>
            </a:pPr>
            <a:r>
              <a:rPr lang="fr-FR" sz="1800" dirty="0"/>
              <a:t>Si PPN présent : contacter sa DSI ou son fournisseur de SIGB</a:t>
            </a:r>
          </a:p>
          <a:p>
            <a:pPr lvl="1">
              <a:buFont typeface="Arial" panose="020B0604020202020204" pitchFamily="34" charset="0"/>
              <a:buChar char="•"/>
            </a:pPr>
            <a:r>
              <a:rPr lang="fr-FR" sz="1800" dirty="0"/>
              <a:t>Si PPN absent : contacter l’</a:t>
            </a:r>
            <a:r>
              <a:rPr lang="fr-FR" sz="1800" dirty="0" err="1"/>
              <a:t>Abes</a:t>
            </a:r>
            <a:endParaRPr lang="fr-FR" sz="1800" dirty="0"/>
          </a:p>
          <a:p>
            <a:pPr marL="457200" lvl="1" indent="0">
              <a:buNone/>
            </a:pPr>
            <a:endParaRPr lang="fr-FR" dirty="0"/>
          </a:p>
          <a:p>
            <a:pPr>
              <a:lnSpc>
                <a:spcPct val="80000"/>
              </a:lnSpc>
            </a:pPr>
            <a:r>
              <a:rPr lang="fr-FR" b="1" dirty="0">
                <a:solidFill>
                  <a:srgbClr val="0070C0"/>
                </a:solidFill>
              </a:rPr>
              <a:t>« Je n’ai pas reçu mon fichier de transfert régulier ce matin : pourquoi ? » </a:t>
            </a:r>
          </a:p>
          <a:p>
            <a:pPr marL="457200" lvl="1" indent="0">
              <a:buNone/>
            </a:pPr>
            <a:endParaRPr lang="fr-FR" dirty="0"/>
          </a:p>
          <a:p>
            <a:pPr marL="457200" lvl="1" indent="0">
              <a:buNone/>
            </a:pPr>
            <a:endParaRPr lang="fr-FR" dirty="0"/>
          </a:p>
          <a:p>
            <a:pPr marL="457200" lvl="1" indent="0">
              <a:buNone/>
            </a:pPr>
            <a:endParaRPr lang="fr-FR" dirty="0"/>
          </a:p>
          <a:p>
            <a:pPr lvl="1"/>
            <a:endParaRPr lang="fr-FR" dirty="0"/>
          </a:p>
        </p:txBody>
      </p:sp>
      <p:sp>
        <p:nvSpPr>
          <p:cNvPr id="6" name="Espace réservé du numéro de diapositive 5">
            <a:extLst>
              <a:ext uri="{FF2B5EF4-FFF2-40B4-BE49-F238E27FC236}">
                <a16:creationId xmlns:a16="http://schemas.microsoft.com/office/drawing/2014/main" id="{3398420C-82AD-831A-35DE-C56657DDF4B0}"/>
              </a:ext>
            </a:extLst>
          </p:cNvPr>
          <p:cNvSpPr>
            <a:spLocks noGrp="1"/>
          </p:cNvSpPr>
          <p:nvPr>
            <p:ph type="sldNum" sz="quarter" idx="12"/>
          </p:nvPr>
        </p:nvSpPr>
        <p:spPr/>
        <p:txBody>
          <a:bodyPr/>
          <a:lstStyle/>
          <a:p>
            <a:fld id="{A63E2F55-217E-784D-959E-8EB90DBD2478}" type="slidenum">
              <a:rPr lang="fr-FR" smtClean="0"/>
              <a:pPr/>
              <a:t>21</a:t>
            </a:fld>
            <a:endParaRPr lang="fr-FR"/>
          </a:p>
        </p:txBody>
      </p:sp>
    </p:spTree>
    <p:extLst>
      <p:ext uri="{BB962C8B-B14F-4D97-AF65-F5344CB8AC3E}">
        <p14:creationId xmlns:p14="http://schemas.microsoft.com/office/powerpoint/2010/main" val="3197688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7388;p87">
            <a:extLst>
              <a:ext uri="{FF2B5EF4-FFF2-40B4-BE49-F238E27FC236}">
                <a16:creationId xmlns:a16="http://schemas.microsoft.com/office/drawing/2014/main" id="{63EDF2DC-DF0C-D171-0539-D47910B96914}"/>
              </a:ext>
            </a:extLst>
          </p:cNvPr>
          <p:cNvGrpSpPr/>
          <p:nvPr/>
        </p:nvGrpSpPr>
        <p:grpSpPr>
          <a:xfrm>
            <a:off x="4426449" y="1537555"/>
            <a:ext cx="291103" cy="231173"/>
            <a:chOff x="1492675" y="1520750"/>
            <a:chExt cx="481825" cy="310575"/>
          </a:xfrm>
          <a:solidFill>
            <a:srgbClr val="FFC000"/>
          </a:solidFill>
        </p:grpSpPr>
        <p:sp>
          <p:nvSpPr>
            <p:cNvPr id="15" name="Google Shape;7389;p87">
              <a:extLst>
                <a:ext uri="{FF2B5EF4-FFF2-40B4-BE49-F238E27FC236}">
                  <a16:creationId xmlns:a16="http://schemas.microsoft.com/office/drawing/2014/main" id="{16CBBBCB-DAC6-DA72-BFA3-6BFF5A7BF054}"/>
                </a:ext>
              </a:extLst>
            </p:cNvPr>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25" tIns="91425" rIns="91425" bIns="91425" anchor="ctr" anchorCtr="0">
              <a:noAutofit/>
            </a:bodyPr>
            <a:lstStyle/>
            <a:p>
              <a:endParaRPr dirty="0">
                <a:solidFill>
                  <a:srgbClr val="435D74"/>
                </a:solidFill>
              </a:endParaRPr>
            </a:p>
          </p:txBody>
        </p:sp>
        <p:sp>
          <p:nvSpPr>
            <p:cNvPr id="16" name="Google Shape;7390;p87">
              <a:extLst>
                <a:ext uri="{FF2B5EF4-FFF2-40B4-BE49-F238E27FC236}">
                  <a16:creationId xmlns:a16="http://schemas.microsoft.com/office/drawing/2014/main" id="{D137DD14-BC0E-C249-A476-38BD7FF8CDEA}"/>
                </a:ext>
              </a:extLst>
            </p:cNvPr>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25" tIns="91425" rIns="91425" bIns="91425" anchor="ctr" anchorCtr="0">
              <a:noAutofit/>
            </a:bodyPr>
            <a:lstStyle/>
            <a:p>
              <a:endParaRPr dirty="0">
                <a:solidFill>
                  <a:srgbClr val="435D74"/>
                </a:solidFill>
              </a:endParaRPr>
            </a:p>
          </p:txBody>
        </p:sp>
      </p:grpSp>
      <p:grpSp>
        <p:nvGrpSpPr>
          <p:cNvPr id="18" name="Google Shape;7674;p87">
            <a:extLst>
              <a:ext uri="{FF2B5EF4-FFF2-40B4-BE49-F238E27FC236}">
                <a16:creationId xmlns:a16="http://schemas.microsoft.com/office/drawing/2014/main" id="{5D44B10A-B905-AB3A-2304-81B69398E826}"/>
              </a:ext>
            </a:extLst>
          </p:cNvPr>
          <p:cNvGrpSpPr/>
          <p:nvPr/>
        </p:nvGrpSpPr>
        <p:grpSpPr>
          <a:xfrm>
            <a:off x="5015645" y="2271748"/>
            <a:ext cx="339253" cy="339253"/>
            <a:chOff x="1492675" y="4992125"/>
            <a:chExt cx="481825" cy="481825"/>
          </a:xfrm>
          <a:solidFill>
            <a:srgbClr val="92D050"/>
          </a:solidFill>
        </p:grpSpPr>
        <p:sp>
          <p:nvSpPr>
            <p:cNvPr id="19" name="Google Shape;7675;p87">
              <a:extLst>
                <a:ext uri="{FF2B5EF4-FFF2-40B4-BE49-F238E27FC236}">
                  <a16:creationId xmlns:a16="http://schemas.microsoft.com/office/drawing/2014/main" id="{7E227296-37AA-11F0-1632-F7F74A96257F}"/>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endParaRPr dirty="0">
                <a:solidFill>
                  <a:srgbClr val="435D74"/>
                </a:solidFill>
              </a:endParaRPr>
            </a:p>
          </p:txBody>
        </p:sp>
        <p:sp>
          <p:nvSpPr>
            <p:cNvPr id="20" name="Google Shape;7676;p87">
              <a:extLst>
                <a:ext uri="{FF2B5EF4-FFF2-40B4-BE49-F238E27FC236}">
                  <a16:creationId xmlns:a16="http://schemas.microsoft.com/office/drawing/2014/main" id="{947759CC-137A-CA56-0068-22A36FED0676}"/>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endParaRPr dirty="0">
                <a:solidFill>
                  <a:srgbClr val="435D74"/>
                </a:solidFill>
              </a:endParaRPr>
            </a:p>
          </p:txBody>
        </p:sp>
      </p:grpSp>
      <p:pic>
        <p:nvPicPr>
          <p:cNvPr id="22" name="Image 21">
            <a:extLst>
              <a:ext uri="{FF2B5EF4-FFF2-40B4-BE49-F238E27FC236}">
                <a16:creationId xmlns:a16="http://schemas.microsoft.com/office/drawing/2014/main" id="{39E41F84-CC38-3DA8-2C4B-F5582D8B8DFE}"/>
              </a:ext>
            </a:extLst>
          </p:cNvPr>
          <p:cNvPicPr>
            <a:picLocks noChangeAspect="1"/>
          </p:cNvPicPr>
          <p:nvPr/>
        </p:nvPicPr>
        <p:blipFill>
          <a:blip r:embed="rId2"/>
          <a:stretch>
            <a:fillRect/>
          </a:stretch>
        </p:blipFill>
        <p:spPr>
          <a:xfrm>
            <a:off x="626468" y="2209600"/>
            <a:ext cx="812811" cy="812811"/>
          </a:xfrm>
          <a:prstGeom prst="rect">
            <a:avLst/>
          </a:prstGeom>
        </p:spPr>
      </p:pic>
      <p:grpSp>
        <p:nvGrpSpPr>
          <p:cNvPr id="95" name="Groupe 94">
            <a:extLst>
              <a:ext uri="{FF2B5EF4-FFF2-40B4-BE49-F238E27FC236}">
                <a16:creationId xmlns:a16="http://schemas.microsoft.com/office/drawing/2014/main" id="{0030B2C6-2B41-971E-ADFF-15D51A6254BB}"/>
              </a:ext>
            </a:extLst>
          </p:cNvPr>
          <p:cNvGrpSpPr/>
          <p:nvPr/>
        </p:nvGrpSpPr>
        <p:grpSpPr>
          <a:xfrm>
            <a:off x="1506485" y="2128204"/>
            <a:ext cx="302642" cy="439291"/>
            <a:chOff x="1506485" y="1270953"/>
            <a:chExt cx="302642" cy="439291"/>
          </a:xfrm>
        </p:grpSpPr>
        <p:grpSp>
          <p:nvGrpSpPr>
            <p:cNvPr id="11" name="Google Shape;7352;p87">
              <a:extLst>
                <a:ext uri="{FF2B5EF4-FFF2-40B4-BE49-F238E27FC236}">
                  <a16:creationId xmlns:a16="http://schemas.microsoft.com/office/drawing/2014/main" id="{50B98DF4-0962-3424-F249-085F77C9959D}"/>
                </a:ext>
              </a:extLst>
            </p:cNvPr>
            <p:cNvGrpSpPr/>
            <p:nvPr/>
          </p:nvGrpSpPr>
          <p:grpSpPr>
            <a:xfrm>
              <a:off x="1506485" y="1270953"/>
              <a:ext cx="262818" cy="266724"/>
              <a:chOff x="2685825" y="840375"/>
              <a:chExt cx="481900" cy="481825"/>
            </a:xfrm>
            <a:solidFill>
              <a:srgbClr val="00B0F0"/>
            </a:solidFill>
          </p:grpSpPr>
          <p:sp>
            <p:nvSpPr>
              <p:cNvPr id="12" name="Google Shape;7353;p87">
                <a:extLst>
                  <a:ext uri="{FF2B5EF4-FFF2-40B4-BE49-F238E27FC236}">
                    <a16:creationId xmlns:a16="http://schemas.microsoft.com/office/drawing/2014/main" id="{CC9A7087-9F96-4E08-159D-413B16EF70AE}"/>
                  </a:ext>
                </a:extLst>
              </p:cNvPr>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grpFill/>
              <a:ln>
                <a:solidFill>
                  <a:srgbClr val="002060"/>
                </a:solidFill>
              </a:ln>
            </p:spPr>
            <p:txBody>
              <a:bodyPr spcFirstLastPara="1" wrap="square" lIns="91425" tIns="91425" rIns="91425" bIns="91425" anchor="ctr" anchorCtr="0">
                <a:noAutofit/>
              </a:bodyPr>
              <a:lstStyle/>
              <a:p>
                <a:endParaRPr>
                  <a:solidFill>
                    <a:srgbClr val="435D74"/>
                  </a:solidFill>
                </a:endParaRPr>
              </a:p>
            </p:txBody>
          </p:sp>
          <p:sp>
            <p:nvSpPr>
              <p:cNvPr id="13" name="Google Shape;7354;p87">
                <a:extLst>
                  <a:ext uri="{FF2B5EF4-FFF2-40B4-BE49-F238E27FC236}">
                    <a16:creationId xmlns:a16="http://schemas.microsoft.com/office/drawing/2014/main" id="{83CBD1C0-BEB7-74D5-57CB-F65B646C6BAB}"/>
                  </a:ext>
                </a:extLst>
              </p:cNvPr>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grpFill/>
              <a:ln>
                <a:solidFill>
                  <a:srgbClr val="002060"/>
                </a:solidFill>
              </a:ln>
            </p:spPr>
            <p:txBody>
              <a:bodyPr spcFirstLastPara="1" wrap="square" lIns="91425" tIns="91425" rIns="91425" bIns="91425" anchor="ctr" anchorCtr="0">
                <a:noAutofit/>
              </a:bodyPr>
              <a:lstStyle/>
              <a:p>
                <a:endParaRPr dirty="0">
                  <a:solidFill>
                    <a:srgbClr val="435D74"/>
                  </a:solidFill>
                </a:endParaRPr>
              </a:p>
            </p:txBody>
          </p:sp>
        </p:grpSp>
        <p:grpSp>
          <p:nvGrpSpPr>
            <p:cNvPr id="25" name="Google Shape;7352;p87">
              <a:extLst>
                <a:ext uri="{FF2B5EF4-FFF2-40B4-BE49-F238E27FC236}">
                  <a16:creationId xmlns:a16="http://schemas.microsoft.com/office/drawing/2014/main" id="{10CDA504-58C9-AB82-4E66-84F0CE6D0CA5}"/>
                </a:ext>
              </a:extLst>
            </p:cNvPr>
            <p:cNvGrpSpPr/>
            <p:nvPr/>
          </p:nvGrpSpPr>
          <p:grpSpPr>
            <a:xfrm>
              <a:off x="1635256" y="1557867"/>
              <a:ext cx="173871" cy="152377"/>
              <a:chOff x="2685825" y="840375"/>
              <a:chExt cx="481900" cy="481825"/>
            </a:xfrm>
            <a:solidFill>
              <a:srgbClr val="00B0F0"/>
            </a:solidFill>
          </p:grpSpPr>
          <p:sp>
            <p:nvSpPr>
              <p:cNvPr id="26" name="Google Shape;7353;p87">
                <a:extLst>
                  <a:ext uri="{FF2B5EF4-FFF2-40B4-BE49-F238E27FC236}">
                    <a16:creationId xmlns:a16="http://schemas.microsoft.com/office/drawing/2014/main" id="{8A9CF41E-7484-AB55-D8B5-4B4FA118D70F}"/>
                  </a:ext>
                </a:extLst>
              </p:cNvPr>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grpFill/>
              <a:ln>
                <a:solidFill>
                  <a:srgbClr val="002060"/>
                </a:solidFill>
              </a:ln>
            </p:spPr>
            <p:txBody>
              <a:bodyPr spcFirstLastPara="1" wrap="square" lIns="91425" tIns="91425" rIns="91425" bIns="91425" anchor="ctr" anchorCtr="0">
                <a:noAutofit/>
              </a:bodyPr>
              <a:lstStyle/>
              <a:p>
                <a:endParaRPr>
                  <a:solidFill>
                    <a:srgbClr val="435D74"/>
                  </a:solidFill>
                </a:endParaRPr>
              </a:p>
            </p:txBody>
          </p:sp>
          <p:sp>
            <p:nvSpPr>
              <p:cNvPr id="27" name="Google Shape;7354;p87">
                <a:extLst>
                  <a:ext uri="{FF2B5EF4-FFF2-40B4-BE49-F238E27FC236}">
                    <a16:creationId xmlns:a16="http://schemas.microsoft.com/office/drawing/2014/main" id="{3A84F6DE-090C-EA91-A6DE-8D2173F00005}"/>
                  </a:ext>
                </a:extLst>
              </p:cNvPr>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grpFill/>
              <a:ln>
                <a:solidFill>
                  <a:srgbClr val="002060"/>
                </a:solidFill>
              </a:ln>
            </p:spPr>
            <p:txBody>
              <a:bodyPr spcFirstLastPara="1" wrap="square" lIns="91425" tIns="91425" rIns="91425" bIns="91425" anchor="ctr" anchorCtr="0">
                <a:noAutofit/>
              </a:bodyPr>
              <a:lstStyle/>
              <a:p>
                <a:endParaRPr dirty="0">
                  <a:solidFill>
                    <a:srgbClr val="435D74"/>
                  </a:solidFill>
                </a:endParaRPr>
              </a:p>
            </p:txBody>
          </p:sp>
        </p:grpSp>
      </p:grpSp>
      <p:pic>
        <p:nvPicPr>
          <p:cNvPr id="31" name="Image 30">
            <a:extLst>
              <a:ext uri="{FF2B5EF4-FFF2-40B4-BE49-F238E27FC236}">
                <a16:creationId xmlns:a16="http://schemas.microsoft.com/office/drawing/2014/main" id="{7549421C-A528-6379-8380-153957D1D78E}"/>
              </a:ext>
            </a:extLst>
          </p:cNvPr>
          <p:cNvPicPr>
            <a:picLocks noChangeAspect="1"/>
          </p:cNvPicPr>
          <p:nvPr/>
        </p:nvPicPr>
        <p:blipFill>
          <a:blip r:embed="rId3"/>
          <a:stretch>
            <a:fillRect/>
          </a:stretch>
        </p:blipFill>
        <p:spPr>
          <a:xfrm>
            <a:off x="8011822" y="2659658"/>
            <a:ext cx="661955" cy="661955"/>
          </a:xfrm>
          <a:prstGeom prst="rect">
            <a:avLst/>
          </a:prstGeom>
        </p:spPr>
      </p:pic>
      <p:grpSp>
        <p:nvGrpSpPr>
          <p:cNvPr id="33" name="Google Shape;7352;p87">
            <a:extLst>
              <a:ext uri="{FF2B5EF4-FFF2-40B4-BE49-F238E27FC236}">
                <a16:creationId xmlns:a16="http://schemas.microsoft.com/office/drawing/2014/main" id="{F75638C4-428C-CDB7-085A-71EC83C97950}"/>
              </a:ext>
            </a:extLst>
          </p:cNvPr>
          <p:cNvGrpSpPr/>
          <p:nvPr/>
        </p:nvGrpSpPr>
        <p:grpSpPr>
          <a:xfrm>
            <a:off x="1797615" y="2267662"/>
            <a:ext cx="173871" cy="152377"/>
            <a:chOff x="2685825" y="840375"/>
            <a:chExt cx="481900" cy="481825"/>
          </a:xfrm>
          <a:solidFill>
            <a:srgbClr val="00B0F0"/>
          </a:solidFill>
        </p:grpSpPr>
        <p:sp>
          <p:nvSpPr>
            <p:cNvPr id="34" name="Google Shape;7353;p87">
              <a:extLst>
                <a:ext uri="{FF2B5EF4-FFF2-40B4-BE49-F238E27FC236}">
                  <a16:creationId xmlns:a16="http://schemas.microsoft.com/office/drawing/2014/main" id="{4E30801A-FFA6-8DE0-94D8-9480FF14CC97}"/>
                </a:ext>
              </a:extLst>
            </p:cNvPr>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grpFill/>
            <a:ln>
              <a:solidFill>
                <a:srgbClr val="002060"/>
              </a:solidFill>
            </a:ln>
          </p:spPr>
          <p:txBody>
            <a:bodyPr spcFirstLastPara="1" wrap="square" lIns="91425" tIns="91425" rIns="91425" bIns="91425" anchor="ctr" anchorCtr="0">
              <a:noAutofit/>
            </a:bodyPr>
            <a:lstStyle/>
            <a:p>
              <a:endParaRPr>
                <a:solidFill>
                  <a:srgbClr val="435D74"/>
                </a:solidFill>
              </a:endParaRPr>
            </a:p>
          </p:txBody>
        </p:sp>
        <p:sp>
          <p:nvSpPr>
            <p:cNvPr id="35" name="Google Shape;7354;p87">
              <a:extLst>
                <a:ext uri="{FF2B5EF4-FFF2-40B4-BE49-F238E27FC236}">
                  <a16:creationId xmlns:a16="http://schemas.microsoft.com/office/drawing/2014/main" id="{0FBF2F02-15CA-60E9-BBC2-62613ADBE080}"/>
                </a:ext>
              </a:extLst>
            </p:cNvPr>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grpFill/>
            <a:ln>
              <a:solidFill>
                <a:srgbClr val="002060"/>
              </a:solidFill>
            </a:ln>
          </p:spPr>
          <p:txBody>
            <a:bodyPr spcFirstLastPara="1" wrap="square" lIns="91425" tIns="91425" rIns="91425" bIns="91425" anchor="ctr" anchorCtr="0">
              <a:noAutofit/>
            </a:bodyPr>
            <a:lstStyle/>
            <a:p>
              <a:endParaRPr dirty="0">
                <a:solidFill>
                  <a:srgbClr val="435D74"/>
                </a:solidFill>
              </a:endParaRPr>
            </a:p>
          </p:txBody>
        </p:sp>
      </p:grpSp>
      <p:pic>
        <p:nvPicPr>
          <p:cNvPr id="53" name="Image 52">
            <a:extLst>
              <a:ext uri="{FF2B5EF4-FFF2-40B4-BE49-F238E27FC236}">
                <a16:creationId xmlns:a16="http://schemas.microsoft.com/office/drawing/2014/main" id="{36A3C67C-9B2A-3C5A-360E-9D800007BE2A}"/>
              </a:ext>
            </a:extLst>
          </p:cNvPr>
          <p:cNvPicPr>
            <a:picLocks noChangeAspect="1"/>
          </p:cNvPicPr>
          <p:nvPr/>
        </p:nvPicPr>
        <p:blipFill>
          <a:blip r:embed="rId3"/>
          <a:stretch>
            <a:fillRect/>
          </a:stretch>
        </p:blipFill>
        <p:spPr>
          <a:xfrm>
            <a:off x="3910129" y="2456201"/>
            <a:ext cx="736632" cy="736632"/>
          </a:xfrm>
          <a:prstGeom prst="rect">
            <a:avLst/>
          </a:prstGeom>
        </p:spPr>
      </p:pic>
      <p:pic>
        <p:nvPicPr>
          <p:cNvPr id="54" name="Image 53">
            <a:extLst>
              <a:ext uri="{FF2B5EF4-FFF2-40B4-BE49-F238E27FC236}">
                <a16:creationId xmlns:a16="http://schemas.microsoft.com/office/drawing/2014/main" id="{645F6B34-9E35-FED1-6693-38CFB7124E02}"/>
              </a:ext>
            </a:extLst>
          </p:cNvPr>
          <p:cNvPicPr>
            <a:picLocks noChangeAspect="1"/>
          </p:cNvPicPr>
          <p:nvPr/>
        </p:nvPicPr>
        <p:blipFill>
          <a:blip r:embed="rId3"/>
          <a:stretch>
            <a:fillRect/>
          </a:stretch>
        </p:blipFill>
        <p:spPr>
          <a:xfrm>
            <a:off x="3939267" y="3992769"/>
            <a:ext cx="661955" cy="661955"/>
          </a:xfrm>
          <a:prstGeom prst="rect">
            <a:avLst/>
          </a:prstGeom>
        </p:spPr>
      </p:pic>
      <p:sp>
        <p:nvSpPr>
          <p:cNvPr id="55" name="ZoneTexte 54">
            <a:extLst>
              <a:ext uri="{FF2B5EF4-FFF2-40B4-BE49-F238E27FC236}">
                <a16:creationId xmlns:a16="http://schemas.microsoft.com/office/drawing/2014/main" id="{113A1F1E-A834-8726-62DE-EBA42C327928}"/>
              </a:ext>
            </a:extLst>
          </p:cNvPr>
          <p:cNvSpPr txBox="1"/>
          <p:nvPr/>
        </p:nvSpPr>
        <p:spPr>
          <a:xfrm>
            <a:off x="35751" y="4498303"/>
            <a:ext cx="2097836" cy="2031325"/>
          </a:xfrm>
          <a:prstGeom prst="rect">
            <a:avLst/>
          </a:prstGeom>
          <a:noFill/>
        </p:spPr>
        <p:txBody>
          <a:bodyPr wrap="square" rtlCol="0">
            <a:spAutoFit/>
          </a:bodyPr>
          <a:lstStyle/>
          <a:p>
            <a:r>
              <a:rPr lang="fr-FR" sz="1200" dirty="0"/>
              <a:t>Job d’extraction :</a:t>
            </a:r>
          </a:p>
          <a:p>
            <a:endParaRPr lang="fr-FR" sz="1200" dirty="0"/>
          </a:p>
          <a:p>
            <a:pPr marL="285750" indent="-285750">
              <a:buFont typeface="Arial" panose="020B0604020202020204" pitchFamily="34" charset="0"/>
              <a:buChar char="•"/>
            </a:pPr>
            <a:r>
              <a:rPr lang="fr-FR" sz="1200" dirty="0"/>
              <a:t>Types de fichiers (biblio, autorités, biblio liées)</a:t>
            </a:r>
          </a:p>
          <a:p>
            <a:pPr marL="285750" indent="-285750">
              <a:buFont typeface="Arial" panose="020B0604020202020204" pitchFamily="34" charset="0"/>
              <a:buChar char="•"/>
            </a:pPr>
            <a:r>
              <a:rPr lang="fr-FR" sz="1200" dirty="0"/>
              <a:t>Régularité (quotidien, hebdomadaire, etc.)</a:t>
            </a:r>
          </a:p>
          <a:p>
            <a:pPr marL="285750" indent="-285750">
              <a:buFont typeface="Arial" panose="020B0604020202020204" pitchFamily="34" charset="0"/>
              <a:buChar char="•"/>
            </a:pPr>
            <a:r>
              <a:rPr lang="fr-FR" sz="1200" dirty="0"/>
              <a:t>Format (marc21/</a:t>
            </a:r>
            <a:r>
              <a:rPr lang="fr-FR" sz="1200" dirty="0" err="1"/>
              <a:t>unimarc</a:t>
            </a:r>
            <a:r>
              <a:rPr lang="fr-FR" sz="1200" dirty="0"/>
              <a:t>)</a:t>
            </a:r>
          </a:p>
          <a:p>
            <a:pPr marL="285750" indent="-285750">
              <a:buFont typeface="Arial" panose="020B0604020202020204" pitchFamily="34" charset="0"/>
              <a:buChar char="•"/>
            </a:pPr>
            <a:r>
              <a:rPr lang="fr-FR" sz="1200" dirty="0"/>
              <a:t>Encodage (UTF8, ISO5426…)</a:t>
            </a:r>
          </a:p>
          <a:p>
            <a:endParaRPr lang="fr-FR" dirty="0"/>
          </a:p>
        </p:txBody>
      </p:sp>
      <p:sp>
        <p:nvSpPr>
          <p:cNvPr id="73" name="Arc 72">
            <a:extLst>
              <a:ext uri="{FF2B5EF4-FFF2-40B4-BE49-F238E27FC236}">
                <a16:creationId xmlns:a16="http://schemas.microsoft.com/office/drawing/2014/main" id="{59C52760-4DC8-8E3D-B33D-715507FB81A9}"/>
              </a:ext>
            </a:extLst>
          </p:cNvPr>
          <p:cNvSpPr/>
          <p:nvPr/>
        </p:nvSpPr>
        <p:spPr>
          <a:xfrm>
            <a:off x="476384" y="1862393"/>
            <a:ext cx="7980648" cy="3397866"/>
          </a:xfrm>
          <a:prstGeom prst="arc">
            <a:avLst>
              <a:gd name="adj1" fmla="val 12466684"/>
              <a:gd name="adj2" fmla="val 2066361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5" name="ZoneTexte 74">
            <a:extLst>
              <a:ext uri="{FF2B5EF4-FFF2-40B4-BE49-F238E27FC236}">
                <a16:creationId xmlns:a16="http://schemas.microsoft.com/office/drawing/2014/main" id="{285FFEC3-A4C7-AA9B-FAE4-E2BCC8A2DA1C}"/>
              </a:ext>
            </a:extLst>
          </p:cNvPr>
          <p:cNvSpPr txBox="1"/>
          <p:nvPr/>
        </p:nvSpPr>
        <p:spPr>
          <a:xfrm>
            <a:off x="4735616" y="1491934"/>
            <a:ext cx="2480972" cy="276999"/>
          </a:xfrm>
          <a:prstGeom prst="rect">
            <a:avLst/>
          </a:prstGeom>
          <a:noFill/>
        </p:spPr>
        <p:txBody>
          <a:bodyPr wrap="square" rtlCol="0">
            <a:spAutoFit/>
          </a:bodyPr>
          <a:lstStyle/>
          <a:p>
            <a:r>
              <a:rPr lang="fr-FR" sz="1200" dirty="0"/>
              <a:t>« </a:t>
            </a:r>
            <a:r>
              <a:rPr lang="fr-FR" sz="1200" i="1" dirty="0"/>
              <a:t>For </a:t>
            </a:r>
            <a:r>
              <a:rPr lang="fr-FR" sz="1200" i="1" dirty="0" err="1"/>
              <a:t>JobId</a:t>
            </a:r>
            <a:r>
              <a:rPr lang="fr-FR" sz="1200" i="1" dirty="0"/>
              <a:t> […] </a:t>
            </a:r>
            <a:r>
              <a:rPr lang="fr-FR" sz="1200" i="1" dirty="0" err="1"/>
              <a:t>status</a:t>
            </a:r>
            <a:r>
              <a:rPr lang="fr-FR" sz="1200" i="1" dirty="0"/>
              <a:t> </a:t>
            </a:r>
            <a:r>
              <a:rPr lang="fr-FR" sz="1200" i="1" dirty="0" err="1"/>
              <a:t>is</a:t>
            </a:r>
            <a:r>
              <a:rPr lang="fr-FR" sz="1200" i="1" dirty="0"/>
              <a:t> 9 </a:t>
            </a:r>
            <a:r>
              <a:rPr lang="fr-FR" sz="1200" dirty="0"/>
              <a:t>»</a:t>
            </a:r>
          </a:p>
        </p:txBody>
      </p:sp>
      <p:sp>
        <p:nvSpPr>
          <p:cNvPr id="77" name="Arc 76">
            <a:extLst>
              <a:ext uri="{FF2B5EF4-FFF2-40B4-BE49-F238E27FC236}">
                <a16:creationId xmlns:a16="http://schemas.microsoft.com/office/drawing/2014/main" id="{9244AEC8-5E6A-D2FC-AFD4-AC580E865F01}"/>
              </a:ext>
            </a:extLst>
          </p:cNvPr>
          <p:cNvSpPr/>
          <p:nvPr/>
        </p:nvSpPr>
        <p:spPr>
          <a:xfrm>
            <a:off x="4451805" y="2616006"/>
            <a:ext cx="3863857" cy="1347352"/>
          </a:xfrm>
          <a:prstGeom prst="arc">
            <a:avLst>
              <a:gd name="adj1" fmla="val 11631607"/>
              <a:gd name="adj2" fmla="val 2078767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79" name="Google Shape;7388;p87">
            <a:extLst>
              <a:ext uri="{FF2B5EF4-FFF2-40B4-BE49-F238E27FC236}">
                <a16:creationId xmlns:a16="http://schemas.microsoft.com/office/drawing/2014/main" id="{016ECF9F-5F71-433A-72E6-D55909D2E789}"/>
              </a:ext>
            </a:extLst>
          </p:cNvPr>
          <p:cNvGrpSpPr/>
          <p:nvPr/>
        </p:nvGrpSpPr>
        <p:grpSpPr>
          <a:xfrm>
            <a:off x="5655667" y="2683327"/>
            <a:ext cx="291103" cy="231173"/>
            <a:chOff x="1492675" y="1520750"/>
            <a:chExt cx="481825" cy="310575"/>
          </a:xfrm>
          <a:solidFill>
            <a:srgbClr val="FFC000"/>
          </a:solidFill>
        </p:grpSpPr>
        <p:sp>
          <p:nvSpPr>
            <p:cNvPr id="80" name="Google Shape;7389;p87">
              <a:extLst>
                <a:ext uri="{FF2B5EF4-FFF2-40B4-BE49-F238E27FC236}">
                  <a16:creationId xmlns:a16="http://schemas.microsoft.com/office/drawing/2014/main" id="{5C11AE2E-D45B-E382-19A0-BC3162EF2CC0}"/>
                </a:ext>
              </a:extLst>
            </p:cNvPr>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25" tIns="91425" rIns="91425" bIns="91425" anchor="ctr" anchorCtr="0">
              <a:noAutofit/>
            </a:bodyPr>
            <a:lstStyle/>
            <a:p>
              <a:endParaRPr dirty="0">
                <a:solidFill>
                  <a:srgbClr val="435D74"/>
                </a:solidFill>
              </a:endParaRPr>
            </a:p>
          </p:txBody>
        </p:sp>
        <p:sp>
          <p:nvSpPr>
            <p:cNvPr id="81" name="Google Shape;7390;p87">
              <a:extLst>
                <a:ext uri="{FF2B5EF4-FFF2-40B4-BE49-F238E27FC236}">
                  <a16:creationId xmlns:a16="http://schemas.microsoft.com/office/drawing/2014/main" id="{4354956A-9CEF-577D-5B76-EE6CA001CCE4}"/>
                </a:ext>
              </a:extLst>
            </p:cNvPr>
            <p:cNvSpPr/>
            <p:nvPr/>
          </p:nvSpPr>
          <p:spPr>
            <a:xfrm>
              <a:off x="1522576" y="1520750"/>
              <a:ext cx="421976" cy="165799"/>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25" tIns="91425" rIns="91425" bIns="91425" anchor="ctr" anchorCtr="0">
              <a:noAutofit/>
            </a:bodyPr>
            <a:lstStyle/>
            <a:p>
              <a:endParaRPr dirty="0">
                <a:solidFill>
                  <a:srgbClr val="435D74"/>
                </a:solidFill>
              </a:endParaRPr>
            </a:p>
          </p:txBody>
        </p:sp>
      </p:grpSp>
      <p:sp>
        <p:nvSpPr>
          <p:cNvPr id="88" name="ZoneTexte 87">
            <a:extLst>
              <a:ext uri="{FF2B5EF4-FFF2-40B4-BE49-F238E27FC236}">
                <a16:creationId xmlns:a16="http://schemas.microsoft.com/office/drawing/2014/main" id="{1040C352-7368-2181-BABC-EEAC0DC1900A}"/>
              </a:ext>
            </a:extLst>
          </p:cNvPr>
          <p:cNvSpPr txBox="1"/>
          <p:nvPr/>
        </p:nvSpPr>
        <p:spPr>
          <a:xfrm>
            <a:off x="5935262" y="2675446"/>
            <a:ext cx="2014725" cy="261610"/>
          </a:xfrm>
          <a:prstGeom prst="rect">
            <a:avLst/>
          </a:prstGeom>
          <a:noFill/>
        </p:spPr>
        <p:txBody>
          <a:bodyPr wrap="square" rtlCol="0">
            <a:spAutoFit/>
          </a:bodyPr>
          <a:lstStyle/>
          <a:p>
            <a:r>
              <a:rPr lang="fr-FR" sz="1100" dirty="0"/>
              <a:t>« </a:t>
            </a:r>
            <a:r>
              <a:rPr lang="fr-FR" sz="1100" i="1" dirty="0"/>
              <a:t>GET TITLE DATA </a:t>
            </a:r>
            <a:r>
              <a:rPr lang="fr-FR" sz="1100" dirty="0"/>
              <a:t>»</a:t>
            </a:r>
          </a:p>
        </p:txBody>
      </p:sp>
      <p:grpSp>
        <p:nvGrpSpPr>
          <p:cNvPr id="96" name="Groupe 95">
            <a:extLst>
              <a:ext uri="{FF2B5EF4-FFF2-40B4-BE49-F238E27FC236}">
                <a16:creationId xmlns:a16="http://schemas.microsoft.com/office/drawing/2014/main" id="{670341D4-EFB8-1E60-93E3-97BAE9F3CBBF}"/>
              </a:ext>
            </a:extLst>
          </p:cNvPr>
          <p:cNvGrpSpPr/>
          <p:nvPr/>
        </p:nvGrpSpPr>
        <p:grpSpPr>
          <a:xfrm>
            <a:off x="4546293" y="2307231"/>
            <a:ext cx="302642" cy="439291"/>
            <a:chOff x="1506485" y="1270953"/>
            <a:chExt cx="302642" cy="439291"/>
          </a:xfrm>
        </p:grpSpPr>
        <p:grpSp>
          <p:nvGrpSpPr>
            <p:cNvPr id="97" name="Google Shape;7352;p87">
              <a:extLst>
                <a:ext uri="{FF2B5EF4-FFF2-40B4-BE49-F238E27FC236}">
                  <a16:creationId xmlns:a16="http://schemas.microsoft.com/office/drawing/2014/main" id="{80D7A16F-2463-7EA2-6970-6D9B6ED098D6}"/>
                </a:ext>
              </a:extLst>
            </p:cNvPr>
            <p:cNvGrpSpPr/>
            <p:nvPr/>
          </p:nvGrpSpPr>
          <p:grpSpPr>
            <a:xfrm>
              <a:off x="1506485" y="1270953"/>
              <a:ext cx="262818" cy="266724"/>
              <a:chOff x="2685825" y="840375"/>
              <a:chExt cx="481900" cy="481825"/>
            </a:xfrm>
            <a:solidFill>
              <a:srgbClr val="00B0F0"/>
            </a:solidFill>
          </p:grpSpPr>
          <p:sp>
            <p:nvSpPr>
              <p:cNvPr id="101" name="Google Shape;7353;p87">
                <a:extLst>
                  <a:ext uri="{FF2B5EF4-FFF2-40B4-BE49-F238E27FC236}">
                    <a16:creationId xmlns:a16="http://schemas.microsoft.com/office/drawing/2014/main" id="{471F6598-8509-C090-4E25-486AC01FF5BC}"/>
                  </a:ext>
                </a:extLst>
              </p:cNvPr>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grpFill/>
              <a:ln>
                <a:solidFill>
                  <a:srgbClr val="002060"/>
                </a:solidFill>
              </a:ln>
            </p:spPr>
            <p:txBody>
              <a:bodyPr spcFirstLastPara="1" wrap="square" lIns="91425" tIns="91425" rIns="91425" bIns="91425" anchor="ctr" anchorCtr="0">
                <a:noAutofit/>
              </a:bodyPr>
              <a:lstStyle/>
              <a:p>
                <a:endParaRPr>
                  <a:solidFill>
                    <a:srgbClr val="435D74"/>
                  </a:solidFill>
                </a:endParaRPr>
              </a:p>
            </p:txBody>
          </p:sp>
          <p:sp>
            <p:nvSpPr>
              <p:cNvPr id="102" name="Google Shape;7354;p87">
                <a:extLst>
                  <a:ext uri="{FF2B5EF4-FFF2-40B4-BE49-F238E27FC236}">
                    <a16:creationId xmlns:a16="http://schemas.microsoft.com/office/drawing/2014/main" id="{C2F885BC-D8DB-31FD-DD7B-F427A2A6A78A}"/>
                  </a:ext>
                </a:extLst>
              </p:cNvPr>
              <p:cNvSpPr/>
              <p:nvPr/>
            </p:nvSpPr>
            <p:spPr>
              <a:xfrm>
                <a:off x="2819200" y="983399"/>
                <a:ext cx="205475" cy="197624"/>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grpFill/>
              <a:ln>
                <a:solidFill>
                  <a:srgbClr val="002060"/>
                </a:solidFill>
              </a:ln>
            </p:spPr>
            <p:txBody>
              <a:bodyPr spcFirstLastPara="1" wrap="square" lIns="91425" tIns="91425" rIns="91425" bIns="91425" anchor="ctr" anchorCtr="0">
                <a:noAutofit/>
              </a:bodyPr>
              <a:lstStyle/>
              <a:p>
                <a:endParaRPr dirty="0">
                  <a:solidFill>
                    <a:srgbClr val="435D74"/>
                  </a:solidFill>
                </a:endParaRPr>
              </a:p>
            </p:txBody>
          </p:sp>
        </p:grpSp>
        <p:grpSp>
          <p:nvGrpSpPr>
            <p:cNvPr id="98" name="Google Shape;7352;p87">
              <a:extLst>
                <a:ext uri="{FF2B5EF4-FFF2-40B4-BE49-F238E27FC236}">
                  <a16:creationId xmlns:a16="http://schemas.microsoft.com/office/drawing/2014/main" id="{5A7D7292-A39E-D668-625A-75A093A3B792}"/>
                </a:ext>
              </a:extLst>
            </p:cNvPr>
            <p:cNvGrpSpPr/>
            <p:nvPr/>
          </p:nvGrpSpPr>
          <p:grpSpPr>
            <a:xfrm>
              <a:off x="1635256" y="1557867"/>
              <a:ext cx="173871" cy="152377"/>
              <a:chOff x="2685825" y="840375"/>
              <a:chExt cx="481900" cy="481825"/>
            </a:xfrm>
            <a:solidFill>
              <a:srgbClr val="00B0F0"/>
            </a:solidFill>
          </p:grpSpPr>
          <p:sp>
            <p:nvSpPr>
              <p:cNvPr id="99" name="Google Shape;7353;p87">
                <a:extLst>
                  <a:ext uri="{FF2B5EF4-FFF2-40B4-BE49-F238E27FC236}">
                    <a16:creationId xmlns:a16="http://schemas.microsoft.com/office/drawing/2014/main" id="{AC7DFE4C-95B0-2F8C-3E69-EB3FB3EFE98A}"/>
                  </a:ext>
                </a:extLst>
              </p:cNvPr>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grpFill/>
              <a:ln>
                <a:solidFill>
                  <a:srgbClr val="002060"/>
                </a:solidFill>
              </a:ln>
            </p:spPr>
            <p:txBody>
              <a:bodyPr spcFirstLastPara="1" wrap="square" lIns="91425" tIns="91425" rIns="91425" bIns="91425" anchor="ctr" anchorCtr="0">
                <a:noAutofit/>
              </a:bodyPr>
              <a:lstStyle/>
              <a:p>
                <a:endParaRPr>
                  <a:solidFill>
                    <a:srgbClr val="435D74"/>
                  </a:solidFill>
                </a:endParaRPr>
              </a:p>
            </p:txBody>
          </p:sp>
          <p:sp>
            <p:nvSpPr>
              <p:cNvPr id="100" name="Google Shape;7354;p87">
                <a:extLst>
                  <a:ext uri="{FF2B5EF4-FFF2-40B4-BE49-F238E27FC236}">
                    <a16:creationId xmlns:a16="http://schemas.microsoft.com/office/drawing/2014/main" id="{07BBEE23-5EAD-6364-BEE2-7FA74C24CC43}"/>
                  </a:ext>
                </a:extLst>
              </p:cNvPr>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grpFill/>
              <a:ln>
                <a:solidFill>
                  <a:srgbClr val="002060"/>
                </a:solidFill>
              </a:ln>
            </p:spPr>
            <p:txBody>
              <a:bodyPr spcFirstLastPara="1" wrap="square" lIns="91425" tIns="91425" rIns="91425" bIns="91425" anchor="ctr" anchorCtr="0">
                <a:noAutofit/>
              </a:bodyPr>
              <a:lstStyle/>
              <a:p>
                <a:endParaRPr dirty="0">
                  <a:solidFill>
                    <a:srgbClr val="435D74"/>
                  </a:solidFill>
                </a:endParaRPr>
              </a:p>
            </p:txBody>
          </p:sp>
        </p:grpSp>
      </p:grpSp>
      <p:sp>
        <p:nvSpPr>
          <p:cNvPr id="105" name="Arc 104">
            <a:extLst>
              <a:ext uri="{FF2B5EF4-FFF2-40B4-BE49-F238E27FC236}">
                <a16:creationId xmlns:a16="http://schemas.microsoft.com/office/drawing/2014/main" id="{F329C82F-F890-71D9-E611-56A461D46916}"/>
              </a:ext>
            </a:extLst>
          </p:cNvPr>
          <p:cNvSpPr/>
          <p:nvPr/>
        </p:nvSpPr>
        <p:spPr>
          <a:xfrm>
            <a:off x="4554213" y="3192833"/>
            <a:ext cx="3461203" cy="676581"/>
          </a:xfrm>
          <a:prstGeom prst="arc">
            <a:avLst>
              <a:gd name="adj1" fmla="val 10776923"/>
              <a:gd name="adj2" fmla="val 2118098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6" name="Triangle isocèle 105">
            <a:extLst>
              <a:ext uri="{FF2B5EF4-FFF2-40B4-BE49-F238E27FC236}">
                <a16:creationId xmlns:a16="http://schemas.microsoft.com/office/drawing/2014/main" id="{55A1E1D0-ADC1-3098-2623-08131977E67D}"/>
              </a:ext>
            </a:extLst>
          </p:cNvPr>
          <p:cNvSpPr/>
          <p:nvPr/>
        </p:nvSpPr>
        <p:spPr>
          <a:xfrm rot="7303175">
            <a:off x="7785670" y="2579241"/>
            <a:ext cx="134471" cy="18221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7" name="Google Shape;7388;p87">
            <a:extLst>
              <a:ext uri="{FF2B5EF4-FFF2-40B4-BE49-F238E27FC236}">
                <a16:creationId xmlns:a16="http://schemas.microsoft.com/office/drawing/2014/main" id="{D0708F8E-70E8-C829-B5D4-8C21EB031034}"/>
              </a:ext>
            </a:extLst>
          </p:cNvPr>
          <p:cNvGrpSpPr/>
          <p:nvPr/>
        </p:nvGrpSpPr>
        <p:grpSpPr>
          <a:xfrm>
            <a:off x="5573991" y="3638184"/>
            <a:ext cx="291103" cy="231173"/>
            <a:chOff x="1492675" y="1520750"/>
            <a:chExt cx="481825" cy="310575"/>
          </a:xfrm>
          <a:solidFill>
            <a:srgbClr val="FFC000"/>
          </a:solidFill>
        </p:grpSpPr>
        <p:sp>
          <p:nvSpPr>
            <p:cNvPr id="108" name="Google Shape;7389;p87">
              <a:extLst>
                <a:ext uri="{FF2B5EF4-FFF2-40B4-BE49-F238E27FC236}">
                  <a16:creationId xmlns:a16="http://schemas.microsoft.com/office/drawing/2014/main" id="{F4FFFA9B-57BA-F363-6B5A-E12E7A010A89}"/>
                </a:ext>
              </a:extLst>
            </p:cNvPr>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25" tIns="91425" rIns="91425" bIns="91425" anchor="ctr" anchorCtr="0">
              <a:noAutofit/>
            </a:bodyPr>
            <a:lstStyle/>
            <a:p>
              <a:endParaRPr dirty="0">
                <a:solidFill>
                  <a:srgbClr val="435D74"/>
                </a:solidFill>
              </a:endParaRPr>
            </a:p>
          </p:txBody>
        </p:sp>
        <p:sp>
          <p:nvSpPr>
            <p:cNvPr id="109" name="Google Shape;7390;p87">
              <a:extLst>
                <a:ext uri="{FF2B5EF4-FFF2-40B4-BE49-F238E27FC236}">
                  <a16:creationId xmlns:a16="http://schemas.microsoft.com/office/drawing/2014/main" id="{5B540AFA-8772-75C4-E656-2E17701A4721}"/>
                </a:ext>
              </a:extLst>
            </p:cNvPr>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25" tIns="91425" rIns="91425" bIns="91425" anchor="ctr" anchorCtr="0">
              <a:noAutofit/>
            </a:bodyPr>
            <a:lstStyle/>
            <a:p>
              <a:endParaRPr dirty="0">
                <a:solidFill>
                  <a:srgbClr val="435D74"/>
                </a:solidFill>
              </a:endParaRPr>
            </a:p>
          </p:txBody>
        </p:sp>
      </p:grpSp>
      <p:sp>
        <p:nvSpPr>
          <p:cNvPr id="111" name="ZoneTexte 110">
            <a:extLst>
              <a:ext uri="{FF2B5EF4-FFF2-40B4-BE49-F238E27FC236}">
                <a16:creationId xmlns:a16="http://schemas.microsoft.com/office/drawing/2014/main" id="{53E8186A-8027-D8CB-7233-1914A1FBDF1F}"/>
              </a:ext>
            </a:extLst>
          </p:cNvPr>
          <p:cNvSpPr txBox="1"/>
          <p:nvPr/>
        </p:nvSpPr>
        <p:spPr>
          <a:xfrm>
            <a:off x="5804240" y="3615272"/>
            <a:ext cx="1866072" cy="276999"/>
          </a:xfrm>
          <a:prstGeom prst="rect">
            <a:avLst/>
          </a:prstGeom>
          <a:noFill/>
        </p:spPr>
        <p:txBody>
          <a:bodyPr wrap="square" rtlCol="0">
            <a:spAutoFit/>
          </a:bodyPr>
          <a:lstStyle/>
          <a:p>
            <a:r>
              <a:rPr lang="fr-FR" sz="1200" i="1" dirty="0"/>
              <a:t>« GTD </a:t>
            </a:r>
            <a:r>
              <a:rPr lang="fr-FR" sz="1200" i="1" dirty="0" err="1"/>
              <a:t>status</a:t>
            </a:r>
            <a:r>
              <a:rPr lang="fr-FR" sz="1200" i="1" dirty="0"/>
              <a:t> : ILN - 0 »</a:t>
            </a:r>
          </a:p>
        </p:txBody>
      </p:sp>
      <p:cxnSp>
        <p:nvCxnSpPr>
          <p:cNvPr id="113" name="Connecteur droit avec flèche 112">
            <a:extLst>
              <a:ext uri="{FF2B5EF4-FFF2-40B4-BE49-F238E27FC236}">
                <a16:creationId xmlns:a16="http://schemas.microsoft.com/office/drawing/2014/main" id="{8D205910-8E8D-B938-4BDE-D07288F751C9}"/>
              </a:ext>
            </a:extLst>
          </p:cNvPr>
          <p:cNvCxnSpPr>
            <a:cxnSpLocks/>
          </p:cNvCxnSpPr>
          <p:nvPr/>
        </p:nvCxnSpPr>
        <p:spPr>
          <a:xfrm flipH="1">
            <a:off x="1556819" y="2810951"/>
            <a:ext cx="2461497" cy="36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3" name="Triangle isocèle 122">
            <a:extLst>
              <a:ext uri="{FF2B5EF4-FFF2-40B4-BE49-F238E27FC236}">
                <a16:creationId xmlns:a16="http://schemas.microsoft.com/office/drawing/2014/main" id="{79DD9D26-E090-7E43-037C-63A1EF84DC3A}"/>
              </a:ext>
            </a:extLst>
          </p:cNvPr>
          <p:cNvSpPr/>
          <p:nvPr/>
        </p:nvSpPr>
        <p:spPr>
          <a:xfrm rot="5202010">
            <a:off x="7749038" y="3269689"/>
            <a:ext cx="134471" cy="18221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Triangle isocèle 123">
            <a:extLst>
              <a:ext uri="{FF2B5EF4-FFF2-40B4-BE49-F238E27FC236}">
                <a16:creationId xmlns:a16="http://schemas.microsoft.com/office/drawing/2014/main" id="{C49F6D8F-7219-638D-898A-D08FFD666C26}"/>
              </a:ext>
            </a:extLst>
          </p:cNvPr>
          <p:cNvSpPr/>
          <p:nvPr/>
        </p:nvSpPr>
        <p:spPr>
          <a:xfrm rot="14886614">
            <a:off x="4658984" y="2838320"/>
            <a:ext cx="134471" cy="18221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Arc 126">
            <a:extLst>
              <a:ext uri="{FF2B5EF4-FFF2-40B4-BE49-F238E27FC236}">
                <a16:creationId xmlns:a16="http://schemas.microsoft.com/office/drawing/2014/main" id="{DE4FB6A0-38DE-4079-1830-DA54AF3A4EC7}"/>
              </a:ext>
            </a:extLst>
          </p:cNvPr>
          <p:cNvSpPr/>
          <p:nvPr/>
        </p:nvSpPr>
        <p:spPr>
          <a:xfrm rot="1480048" flipV="1">
            <a:off x="1326395" y="3114817"/>
            <a:ext cx="2721821" cy="1075985"/>
          </a:xfrm>
          <a:prstGeom prst="arc">
            <a:avLst>
              <a:gd name="adj1" fmla="val 11029760"/>
              <a:gd name="adj2" fmla="val 2136212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8" name="Triangle isocèle 127">
            <a:extLst>
              <a:ext uri="{FF2B5EF4-FFF2-40B4-BE49-F238E27FC236}">
                <a16:creationId xmlns:a16="http://schemas.microsoft.com/office/drawing/2014/main" id="{4F20120B-D448-D075-DB7D-2FCAA54F5A81}"/>
              </a:ext>
            </a:extLst>
          </p:cNvPr>
          <p:cNvSpPr/>
          <p:nvPr/>
        </p:nvSpPr>
        <p:spPr>
          <a:xfrm rot="3287806">
            <a:off x="3851999" y="4147013"/>
            <a:ext cx="134471" cy="18221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9" name="Google Shape;10174;p93">
            <a:extLst>
              <a:ext uri="{FF2B5EF4-FFF2-40B4-BE49-F238E27FC236}">
                <a16:creationId xmlns:a16="http://schemas.microsoft.com/office/drawing/2014/main" id="{7FE1E3F3-521F-386D-AE5A-67D118AC36B9}"/>
              </a:ext>
            </a:extLst>
          </p:cNvPr>
          <p:cNvGrpSpPr/>
          <p:nvPr/>
        </p:nvGrpSpPr>
        <p:grpSpPr>
          <a:xfrm>
            <a:off x="2945581" y="4071082"/>
            <a:ext cx="419623" cy="419659"/>
            <a:chOff x="-6329875" y="3992050"/>
            <a:chExt cx="291425" cy="291450"/>
          </a:xfrm>
          <a:solidFill>
            <a:srgbClr val="FFC000"/>
          </a:solidFill>
        </p:grpSpPr>
        <p:sp>
          <p:nvSpPr>
            <p:cNvPr id="130" name="Google Shape;10175;p93">
              <a:extLst>
                <a:ext uri="{FF2B5EF4-FFF2-40B4-BE49-F238E27FC236}">
                  <a16:creationId xmlns:a16="http://schemas.microsoft.com/office/drawing/2014/main" id="{08E06880-C36D-8E20-C1F3-2F3BD24F98E0}"/>
                </a:ext>
              </a:extLst>
            </p:cNvPr>
            <p:cNvSpPr/>
            <p:nvPr/>
          </p:nvSpPr>
          <p:spPr>
            <a:xfrm>
              <a:off x="-6090450" y="4077900"/>
              <a:ext cx="52000" cy="34675"/>
            </a:xfrm>
            <a:custGeom>
              <a:avLst/>
              <a:gdLst/>
              <a:ahLst/>
              <a:cxnLst/>
              <a:rect l="l" t="t" r="r" b="b"/>
              <a:pathLst>
                <a:path w="2080" h="1387" extrusionOk="0">
                  <a:moveTo>
                    <a:pt x="1" y="1"/>
                  </a:moveTo>
                  <a:lnTo>
                    <a:pt x="1" y="1387"/>
                  </a:lnTo>
                  <a:lnTo>
                    <a:pt x="2080" y="1387"/>
                  </a:lnTo>
                  <a:lnTo>
                    <a:pt x="2080" y="1040"/>
                  </a:lnTo>
                  <a:cubicBezTo>
                    <a:pt x="2080" y="473"/>
                    <a:pt x="1607" y="1"/>
                    <a:pt x="1072" y="1"/>
                  </a:cubicBezTo>
                  <a:close/>
                </a:path>
              </a:pathLst>
            </a:custGeom>
            <a:grpFill/>
            <a:ln>
              <a:noFill/>
            </a:ln>
          </p:spPr>
          <p:txBody>
            <a:bodyPr spcFirstLastPara="1" wrap="square" lIns="91425" tIns="91425" rIns="91425" bIns="91425" anchor="ctr" anchorCtr="0">
              <a:noAutofit/>
            </a:bodyPr>
            <a:lstStyle/>
            <a:p>
              <a:endParaRPr/>
            </a:p>
          </p:txBody>
        </p:sp>
        <p:sp>
          <p:nvSpPr>
            <p:cNvPr id="131" name="Google Shape;10176;p93">
              <a:extLst>
                <a:ext uri="{FF2B5EF4-FFF2-40B4-BE49-F238E27FC236}">
                  <a16:creationId xmlns:a16="http://schemas.microsoft.com/office/drawing/2014/main" id="{A0B60110-747F-234D-4BFE-4F2ED21EB692}"/>
                </a:ext>
              </a:extLst>
            </p:cNvPr>
            <p:cNvSpPr/>
            <p:nvPr/>
          </p:nvSpPr>
          <p:spPr>
            <a:xfrm>
              <a:off x="-6262925" y="3992050"/>
              <a:ext cx="154400" cy="155200"/>
            </a:xfrm>
            <a:custGeom>
              <a:avLst/>
              <a:gdLst/>
              <a:ahLst/>
              <a:cxnLst/>
              <a:rect l="l" t="t" r="r" b="b"/>
              <a:pathLst>
                <a:path w="6176" h="6208" extrusionOk="0">
                  <a:moveTo>
                    <a:pt x="5167" y="1387"/>
                  </a:moveTo>
                  <a:cubicBezTo>
                    <a:pt x="5608" y="1387"/>
                    <a:pt x="5639" y="2048"/>
                    <a:pt x="5167" y="2048"/>
                  </a:cubicBezTo>
                  <a:lnTo>
                    <a:pt x="1071" y="2048"/>
                  </a:lnTo>
                  <a:cubicBezTo>
                    <a:pt x="1053" y="2051"/>
                    <a:pt x="1035" y="2052"/>
                    <a:pt x="1018" y="2052"/>
                  </a:cubicBezTo>
                  <a:cubicBezTo>
                    <a:pt x="628" y="2052"/>
                    <a:pt x="618" y="1387"/>
                    <a:pt x="1071" y="1387"/>
                  </a:cubicBezTo>
                  <a:close/>
                  <a:moveTo>
                    <a:pt x="5167" y="2773"/>
                  </a:moveTo>
                  <a:cubicBezTo>
                    <a:pt x="5608" y="2773"/>
                    <a:pt x="5639" y="3435"/>
                    <a:pt x="5167" y="3435"/>
                  </a:cubicBezTo>
                  <a:lnTo>
                    <a:pt x="1071" y="3435"/>
                  </a:lnTo>
                  <a:cubicBezTo>
                    <a:pt x="630" y="3435"/>
                    <a:pt x="599" y="2773"/>
                    <a:pt x="1071" y="2773"/>
                  </a:cubicBezTo>
                  <a:close/>
                  <a:moveTo>
                    <a:pt x="5167" y="4159"/>
                  </a:moveTo>
                  <a:cubicBezTo>
                    <a:pt x="5608" y="4159"/>
                    <a:pt x="5639" y="4821"/>
                    <a:pt x="5167" y="4821"/>
                  </a:cubicBezTo>
                  <a:lnTo>
                    <a:pt x="1071" y="4821"/>
                  </a:lnTo>
                  <a:cubicBezTo>
                    <a:pt x="630" y="4821"/>
                    <a:pt x="599" y="4159"/>
                    <a:pt x="1071" y="4159"/>
                  </a:cubicBezTo>
                  <a:close/>
                  <a:moveTo>
                    <a:pt x="347" y="1"/>
                  </a:moveTo>
                  <a:cubicBezTo>
                    <a:pt x="158" y="1"/>
                    <a:pt x="0" y="158"/>
                    <a:pt x="0" y="379"/>
                  </a:cubicBezTo>
                  <a:lnTo>
                    <a:pt x="0" y="6207"/>
                  </a:lnTo>
                  <a:lnTo>
                    <a:pt x="4726" y="6207"/>
                  </a:lnTo>
                  <a:cubicBezTo>
                    <a:pt x="5041" y="6207"/>
                    <a:pt x="5198" y="5672"/>
                    <a:pt x="5356" y="5420"/>
                  </a:cubicBezTo>
                  <a:cubicBezTo>
                    <a:pt x="5513" y="5104"/>
                    <a:pt x="5828" y="4884"/>
                    <a:pt x="6175" y="4852"/>
                  </a:cubicBezTo>
                  <a:lnTo>
                    <a:pt x="6175" y="379"/>
                  </a:lnTo>
                  <a:cubicBezTo>
                    <a:pt x="6175" y="158"/>
                    <a:pt x="6018" y="1"/>
                    <a:pt x="5828" y="1"/>
                  </a:cubicBezTo>
                  <a:close/>
                </a:path>
              </a:pathLst>
            </a:custGeom>
            <a:grpFill/>
            <a:ln>
              <a:noFill/>
            </a:ln>
          </p:spPr>
          <p:txBody>
            <a:bodyPr spcFirstLastPara="1" wrap="square" lIns="91425" tIns="91425" rIns="91425" bIns="91425" anchor="ctr" anchorCtr="0">
              <a:noAutofit/>
            </a:bodyPr>
            <a:lstStyle/>
            <a:p>
              <a:endParaRPr/>
            </a:p>
          </p:txBody>
        </p:sp>
        <p:sp>
          <p:nvSpPr>
            <p:cNvPr id="132" name="Google Shape;10177;p93">
              <a:extLst>
                <a:ext uri="{FF2B5EF4-FFF2-40B4-BE49-F238E27FC236}">
                  <a16:creationId xmlns:a16="http://schemas.microsoft.com/office/drawing/2014/main" id="{13D3BC6B-8BF9-705A-0A42-7CFCBC2FB3D4}"/>
                </a:ext>
              </a:extLst>
            </p:cNvPr>
            <p:cNvSpPr/>
            <p:nvPr/>
          </p:nvSpPr>
          <p:spPr>
            <a:xfrm>
              <a:off x="-6329875" y="4044825"/>
              <a:ext cx="51200" cy="102425"/>
            </a:xfrm>
            <a:custGeom>
              <a:avLst/>
              <a:gdLst/>
              <a:ahLst/>
              <a:cxnLst/>
              <a:rect l="l" t="t" r="r" b="b"/>
              <a:pathLst>
                <a:path w="2048" h="4097" extrusionOk="0">
                  <a:moveTo>
                    <a:pt x="1040" y="0"/>
                  </a:moveTo>
                  <a:cubicBezTo>
                    <a:pt x="473" y="0"/>
                    <a:pt x="0" y="473"/>
                    <a:pt x="0" y="1009"/>
                  </a:cubicBezTo>
                  <a:lnTo>
                    <a:pt x="0" y="4096"/>
                  </a:lnTo>
                  <a:lnTo>
                    <a:pt x="2048" y="4096"/>
                  </a:lnTo>
                  <a:lnTo>
                    <a:pt x="2048" y="0"/>
                  </a:lnTo>
                  <a:close/>
                </a:path>
              </a:pathLst>
            </a:custGeom>
            <a:grpFill/>
            <a:ln>
              <a:noFill/>
            </a:ln>
          </p:spPr>
          <p:txBody>
            <a:bodyPr spcFirstLastPara="1" wrap="square" lIns="91425" tIns="91425" rIns="91425" bIns="91425" anchor="ctr" anchorCtr="0">
              <a:noAutofit/>
            </a:bodyPr>
            <a:lstStyle/>
            <a:p>
              <a:endParaRPr/>
            </a:p>
          </p:txBody>
        </p:sp>
        <p:sp>
          <p:nvSpPr>
            <p:cNvPr id="133" name="Google Shape;10178;p93">
              <a:extLst>
                <a:ext uri="{FF2B5EF4-FFF2-40B4-BE49-F238E27FC236}">
                  <a16:creationId xmlns:a16="http://schemas.microsoft.com/office/drawing/2014/main" id="{8C06B818-C9CF-2F78-8C12-241C32F3069C}"/>
                </a:ext>
              </a:extLst>
            </p:cNvPr>
            <p:cNvSpPr/>
            <p:nvPr/>
          </p:nvSpPr>
          <p:spPr>
            <a:xfrm>
              <a:off x="-6329875" y="4129900"/>
              <a:ext cx="291425" cy="153600"/>
            </a:xfrm>
            <a:custGeom>
              <a:avLst/>
              <a:gdLst/>
              <a:ahLst/>
              <a:cxnLst/>
              <a:rect l="l" t="t" r="r" b="b"/>
              <a:pathLst>
                <a:path w="11657" h="6144" extrusionOk="0">
                  <a:moveTo>
                    <a:pt x="8948" y="0"/>
                  </a:moveTo>
                  <a:cubicBezTo>
                    <a:pt x="8664" y="0"/>
                    <a:pt x="8506" y="473"/>
                    <a:pt x="8349" y="788"/>
                  </a:cubicBezTo>
                  <a:cubicBezTo>
                    <a:pt x="8191" y="1166"/>
                    <a:pt x="7845" y="1355"/>
                    <a:pt x="7467" y="1355"/>
                  </a:cubicBezTo>
                  <a:lnTo>
                    <a:pt x="0" y="1355"/>
                  </a:lnTo>
                  <a:lnTo>
                    <a:pt x="0" y="5135"/>
                  </a:lnTo>
                  <a:cubicBezTo>
                    <a:pt x="0" y="5671"/>
                    <a:pt x="473" y="6143"/>
                    <a:pt x="1040" y="6143"/>
                  </a:cubicBezTo>
                  <a:lnTo>
                    <a:pt x="10649" y="6143"/>
                  </a:lnTo>
                  <a:cubicBezTo>
                    <a:pt x="11184" y="6143"/>
                    <a:pt x="11657" y="5671"/>
                    <a:pt x="11657" y="5135"/>
                  </a:cubicBezTo>
                  <a:lnTo>
                    <a:pt x="11657" y="0"/>
                  </a:lnTo>
                  <a:close/>
                </a:path>
              </a:pathLst>
            </a:custGeom>
            <a:grpFill/>
            <a:ln>
              <a:noFill/>
            </a:ln>
          </p:spPr>
          <p:txBody>
            <a:bodyPr spcFirstLastPara="1" wrap="square" lIns="91425" tIns="91425" rIns="91425" bIns="91425" anchor="ctr" anchorCtr="0">
              <a:noAutofit/>
            </a:bodyPr>
            <a:lstStyle/>
            <a:p>
              <a:endParaRPr dirty="0"/>
            </a:p>
          </p:txBody>
        </p:sp>
      </p:grpSp>
      <p:sp>
        <p:nvSpPr>
          <p:cNvPr id="134" name="Arc 133">
            <a:extLst>
              <a:ext uri="{FF2B5EF4-FFF2-40B4-BE49-F238E27FC236}">
                <a16:creationId xmlns:a16="http://schemas.microsoft.com/office/drawing/2014/main" id="{1B76AD94-44B4-38EE-E1E5-D07B436B82D1}"/>
              </a:ext>
            </a:extLst>
          </p:cNvPr>
          <p:cNvSpPr/>
          <p:nvPr/>
        </p:nvSpPr>
        <p:spPr>
          <a:xfrm rot="11842221">
            <a:off x="1090227" y="12744"/>
            <a:ext cx="7218458" cy="5293829"/>
          </a:xfrm>
          <a:prstGeom prst="arc">
            <a:avLst>
              <a:gd name="adj1" fmla="val 10737510"/>
              <a:gd name="adj2" fmla="val 201059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5" name="Triangle isocèle 134">
            <a:extLst>
              <a:ext uri="{FF2B5EF4-FFF2-40B4-BE49-F238E27FC236}">
                <a16:creationId xmlns:a16="http://schemas.microsoft.com/office/drawing/2014/main" id="{15DB96A8-075B-F776-54E3-7EF533860848}"/>
              </a:ext>
            </a:extLst>
          </p:cNvPr>
          <p:cNvSpPr/>
          <p:nvPr/>
        </p:nvSpPr>
        <p:spPr>
          <a:xfrm rot="1262041">
            <a:off x="8152970" y="3474132"/>
            <a:ext cx="134471" cy="18221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6" name="Google Shape;10174;p93">
            <a:extLst>
              <a:ext uri="{FF2B5EF4-FFF2-40B4-BE49-F238E27FC236}">
                <a16:creationId xmlns:a16="http://schemas.microsoft.com/office/drawing/2014/main" id="{C58B00E0-CCC8-1B53-AD3D-93B954935083}"/>
              </a:ext>
            </a:extLst>
          </p:cNvPr>
          <p:cNvGrpSpPr/>
          <p:nvPr/>
        </p:nvGrpSpPr>
        <p:grpSpPr>
          <a:xfrm>
            <a:off x="5088871" y="5221575"/>
            <a:ext cx="419623" cy="419659"/>
            <a:chOff x="-6329875" y="3992050"/>
            <a:chExt cx="291425" cy="291450"/>
          </a:xfrm>
          <a:solidFill>
            <a:srgbClr val="FFC000"/>
          </a:solidFill>
        </p:grpSpPr>
        <p:sp>
          <p:nvSpPr>
            <p:cNvPr id="137" name="Google Shape;10175;p93">
              <a:extLst>
                <a:ext uri="{FF2B5EF4-FFF2-40B4-BE49-F238E27FC236}">
                  <a16:creationId xmlns:a16="http://schemas.microsoft.com/office/drawing/2014/main" id="{3B0A4A91-2D54-1B1A-629E-5E69D1446E1D}"/>
                </a:ext>
              </a:extLst>
            </p:cNvPr>
            <p:cNvSpPr/>
            <p:nvPr/>
          </p:nvSpPr>
          <p:spPr>
            <a:xfrm>
              <a:off x="-6090450" y="4077900"/>
              <a:ext cx="52000" cy="34675"/>
            </a:xfrm>
            <a:custGeom>
              <a:avLst/>
              <a:gdLst/>
              <a:ahLst/>
              <a:cxnLst/>
              <a:rect l="l" t="t" r="r" b="b"/>
              <a:pathLst>
                <a:path w="2080" h="1387" extrusionOk="0">
                  <a:moveTo>
                    <a:pt x="1" y="1"/>
                  </a:moveTo>
                  <a:lnTo>
                    <a:pt x="1" y="1387"/>
                  </a:lnTo>
                  <a:lnTo>
                    <a:pt x="2080" y="1387"/>
                  </a:lnTo>
                  <a:lnTo>
                    <a:pt x="2080" y="1040"/>
                  </a:lnTo>
                  <a:cubicBezTo>
                    <a:pt x="2080" y="473"/>
                    <a:pt x="1607" y="1"/>
                    <a:pt x="1072" y="1"/>
                  </a:cubicBezTo>
                  <a:close/>
                </a:path>
              </a:pathLst>
            </a:custGeom>
            <a:grpFill/>
            <a:ln>
              <a:noFill/>
            </a:ln>
          </p:spPr>
          <p:txBody>
            <a:bodyPr spcFirstLastPara="1" wrap="square" lIns="91425" tIns="91425" rIns="91425" bIns="91425" anchor="ctr" anchorCtr="0">
              <a:noAutofit/>
            </a:bodyPr>
            <a:lstStyle/>
            <a:p>
              <a:endParaRPr/>
            </a:p>
          </p:txBody>
        </p:sp>
        <p:sp>
          <p:nvSpPr>
            <p:cNvPr id="138" name="Google Shape;10176;p93">
              <a:extLst>
                <a:ext uri="{FF2B5EF4-FFF2-40B4-BE49-F238E27FC236}">
                  <a16:creationId xmlns:a16="http://schemas.microsoft.com/office/drawing/2014/main" id="{6F34C068-2FDC-6478-C8DF-4B858CCB56F3}"/>
                </a:ext>
              </a:extLst>
            </p:cNvPr>
            <p:cNvSpPr/>
            <p:nvPr/>
          </p:nvSpPr>
          <p:spPr>
            <a:xfrm>
              <a:off x="-6262925" y="3992050"/>
              <a:ext cx="154400" cy="155200"/>
            </a:xfrm>
            <a:custGeom>
              <a:avLst/>
              <a:gdLst/>
              <a:ahLst/>
              <a:cxnLst/>
              <a:rect l="l" t="t" r="r" b="b"/>
              <a:pathLst>
                <a:path w="6176" h="6208" extrusionOk="0">
                  <a:moveTo>
                    <a:pt x="5167" y="1387"/>
                  </a:moveTo>
                  <a:cubicBezTo>
                    <a:pt x="5608" y="1387"/>
                    <a:pt x="5639" y="2048"/>
                    <a:pt x="5167" y="2048"/>
                  </a:cubicBezTo>
                  <a:lnTo>
                    <a:pt x="1071" y="2048"/>
                  </a:lnTo>
                  <a:cubicBezTo>
                    <a:pt x="1053" y="2051"/>
                    <a:pt x="1035" y="2052"/>
                    <a:pt x="1018" y="2052"/>
                  </a:cubicBezTo>
                  <a:cubicBezTo>
                    <a:pt x="628" y="2052"/>
                    <a:pt x="618" y="1387"/>
                    <a:pt x="1071" y="1387"/>
                  </a:cubicBezTo>
                  <a:close/>
                  <a:moveTo>
                    <a:pt x="5167" y="2773"/>
                  </a:moveTo>
                  <a:cubicBezTo>
                    <a:pt x="5608" y="2773"/>
                    <a:pt x="5639" y="3435"/>
                    <a:pt x="5167" y="3435"/>
                  </a:cubicBezTo>
                  <a:lnTo>
                    <a:pt x="1071" y="3435"/>
                  </a:lnTo>
                  <a:cubicBezTo>
                    <a:pt x="630" y="3435"/>
                    <a:pt x="599" y="2773"/>
                    <a:pt x="1071" y="2773"/>
                  </a:cubicBezTo>
                  <a:close/>
                  <a:moveTo>
                    <a:pt x="5167" y="4159"/>
                  </a:moveTo>
                  <a:cubicBezTo>
                    <a:pt x="5608" y="4159"/>
                    <a:pt x="5639" y="4821"/>
                    <a:pt x="5167" y="4821"/>
                  </a:cubicBezTo>
                  <a:lnTo>
                    <a:pt x="1071" y="4821"/>
                  </a:lnTo>
                  <a:cubicBezTo>
                    <a:pt x="630" y="4821"/>
                    <a:pt x="599" y="4159"/>
                    <a:pt x="1071" y="4159"/>
                  </a:cubicBezTo>
                  <a:close/>
                  <a:moveTo>
                    <a:pt x="347" y="1"/>
                  </a:moveTo>
                  <a:cubicBezTo>
                    <a:pt x="158" y="1"/>
                    <a:pt x="0" y="158"/>
                    <a:pt x="0" y="379"/>
                  </a:cubicBezTo>
                  <a:lnTo>
                    <a:pt x="0" y="6207"/>
                  </a:lnTo>
                  <a:lnTo>
                    <a:pt x="4726" y="6207"/>
                  </a:lnTo>
                  <a:cubicBezTo>
                    <a:pt x="5041" y="6207"/>
                    <a:pt x="5198" y="5672"/>
                    <a:pt x="5356" y="5420"/>
                  </a:cubicBezTo>
                  <a:cubicBezTo>
                    <a:pt x="5513" y="5104"/>
                    <a:pt x="5828" y="4884"/>
                    <a:pt x="6175" y="4852"/>
                  </a:cubicBezTo>
                  <a:lnTo>
                    <a:pt x="6175" y="379"/>
                  </a:lnTo>
                  <a:cubicBezTo>
                    <a:pt x="6175" y="158"/>
                    <a:pt x="6018" y="1"/>
                    <a:pt x="5828" y="1"/>
                  </a:cubicBezTo>
                  <a:close/>
                </a:path>
              </a:pathLst>
            </a:custGeom>
            <a:grpFill/>
            <a:ln>
              <a:noFill/>
            </a:ln>
          </p:spPr>
          <p:txBody>
            <a:bodyPr spcFirstLastPara="1" wrap="square" lIns="91425" tIns="91425" rIns="91425" bIns="91425" anchor="ctr" anchorCtr="0">
              <a:noAutofit/>
            </a:bodyPr>
            <a:lstStyle/>
            <a:p>
              <a:endParaRPr/>
            </a:p>
          </p:txBody>
        </p:sp>
        <p:sp>
          <p:nvSpPr>
            <p:cNvPr id="139" name="Google Shape;10177;p93">
              <a:extLst>
                <a:ext uri="{FF2B5EF4-FFF2-40B4-BE49-F238E27FC236}">
                  <a16:creationId xmlns:a16="http://schemas.microsoft.com/office/drawing/2014/main" id="{7D25FD44-33AB-ED80-10B3-BA418D3B5337}"/>
                </a:ext>
              </a:extLst>
            </p:cNvPr>
            <p:cNvSpPr/>
            <p:nvPr/>
          </p:nvSpPr>
          <p:spPr>
            <a:xfrm>
              <a:off x="-6329875" y="4044825"/>
              <a:ext cx="51200" cy="102425"/>
            </a:xfrm>
            <a:custGeom>
              <a:avLst/>
              <a:gdLst/>
              <a:ahLst/>
              <a:cxnLst/>
              <a:rect l="l" t="t" r="r" b="b"/>
              <a:pathLst>
                <a:path w="2048" h="4097" extrusionOk="0">
                  <a:moveTo>
                    <a:pt x="1040" y="0"/>
                  </a:moveTo>
                  <a:cubicBezTo>
                    <a:pt x="473" y="0"/>
                    <a:pt x="0" y="473"/>
                    <a:pt x="0" y="1009"/>
                  </a:cubicBezTo>
                  <a:lnTo>
                    <a:pt x="0" y="4096"/>
                  </a:lnTo>
                  <a:lnTo>
                    <a:pt x="2048" y="4096"/>
                  </a:lnTo>
                  <a:lnTo>
                    <a:pt x="2048" y="0"/>
                  </a:lnTo>
                  <a:close/>
                </a:path>
              </a:pathLst>
            </a:custGeom>
            <a:grpFill/>
            <a:ln>
              <a:noFill/>
            </a:ln>
          </p:spPr>
          <p:txBody>
            <a:bodyPr spcFirstLastPara="1" wrap="square" lIns="91425" tIns="91425" rIns="91425" bIns="91425" anchor="ctr" anchorCtr="0">
              <a:noAutofit/>
            </a:bodyPr>
            <a:lstStyle/>
            <a:p>
              <a:endParaRPr/>
            </a:p>
          </p:txBody>
        </p:sp>
        <p:sp>
          <p:nvSpPr>
            <p:cNvPr id="140" name="Google Shape;10178;p93">
              <a:extLst>
                <a:ext uri="{FF2B5EF4-FFF2-40B4-BE49-F238E27FC236}">
                  <a16:creationId xmlns:a16="http://schemas.microsoft.com/office/drawing/2014/main" id="{2756DF0C-096F-FF97-0449-BA5CA9EF02BD}"/>
                </a:ext>
              </a:extLst>
            </p:cNvPr>
            <p:cNvSpPr/>
            <p:nvPr/>
          </p:nvSpPr>
          <p:spPr>
            <a:xfrm>
              <a:off x="-6329875" y="4129900"/>
              <a:ext cx="291425" cy="153600"/>
            </a:xfrm>
            <a:custGeom>
              <a:avLst/>
              <a:gdLst/>
              <a:ahLst/>
              <a:cxnLst/>
              <a:rect l="l" t="t" r="r" b="b"/>
              <a:pathLst>
                <a:path w="11657" h="6144" extrusionOk="0">
                  <a:moveTo>
                    <a:pt x="8948" y="0"/>
                  </a:moveTo>
                  <a:cubicBezTo>
                    <a:pt x="8664" y="0"/>
                    <a:pt x="8506" y="473"/>
                    <a:pt x="8349" y="788"/>
                  </a:cubicBezTo>
                  <a:cubicBezTo>
                    <a:pt x="8191" y="1166"/>
                    <a:pt x="7845" y="1355"/>
                    <a:pt x="7467" y="1355"/>
                  </a:cubicBezTo>
                  <a:lnTo>
                    <a:pt x="0" y="1355"/>
                  </a:lnTo>
                  <a:lnTo>
                    <a:pt x="0" y="5135"/>
                  </a:lnTo>
                  <a:cubicBezTo>
                    <a:pt x="0" y="5671"/>
                    <a:pt x="473" y="6143"/>
                    <a:pt x="1040" y="6143"/>
                  </a:cubicBezTo>
                  <a:lnTo>
                    <a:pt x="10649" y="6143"/>
                  </a:lnTo>
                  <a:cubicBezTo>
                    <a:pt x="11184" y="6143"/>
                    <a:pt x="11657" y="5671"/>
                    <a:pt x="11657" y="5135"/>
                  </a:cubicBezTo>
                  <a:lnTo>
                    <a:pt x="11657" y="0"/>
                  </a:lnTo>
                  <a:close/>
                </a:path>
              </a:pathLst>
            </a:custGeom>
            <a:grpFill/>
            <a:ln>
              <a:noFill/>
            </a:ln>
          </p:spPr>
          <p:txBody>
            <a:bodyPr spcFirstLastPara="1" wrap="square" lIns="91425" tIns="91425" rIns="91425" bIns="91425" anchor="ctr" anchorCtr="0">
              <a:noAutofit/>
            </a:bodyPr>
            <a:lstStyle/>
            <a:p>
              <a:endParaRPr dirty="0"/>
            </a:p>
          </p:txBody>
        </p:sp>
      </p:grpSp>
      <p:grpSp>
        <p:nvGrpSpPr>
          <p:cNvPr id="141" name="Groupe 140">
            <a:extLst>
              <a:ext uri="{FF2B5EF4-FFF2-40B4-BE49-F238E27FC236}">
                <a16:creationId xmlns:a16="http://schemas.microsoft.com/office/drawing/2014/main" id="{8A72E500-A457-B43E-D1E3-EAB5281FC67A}"/>
              </a:ext>
            </a:extLst>
          </p:cNvPr>
          <p:cNvGrpSpPr/>
          <p:nvPr/>
        </p:nvGrpSpPr>
        <p:grpSpPr>
          <a:xfrm>
            <a:off x="4546293" y="3951207"/>
            <a:ext cx="302642" cy="439291"/>
            <a:chOff x="1506485" y="1270953"/>
            <a:chExt cx="302642" cy="439291"/>
          </a:xfrm>
        </p:grpSpPr>
        <p:grpSp>
          <p:nvGrpSpPr>
            <p:cNvPr id="142" name="Google Shape;7352;p87">
              <a:extLst>
                <a:ext uri="{FF2B5EF4-FFF2-40B4-BE49-F238E27FC236}">
                  <a16:creationId xmlns:a16="http://schemas.microsoft.com/office/drawing/2014/main" id="{D40261C1-F2C2-5C8F-6D8A-377878987EEC}"/>
                </a:ext>
              </a:extLst>
            </p:cNvPr>
            <p:cNvGrpSpPr/>
            <p:nvPr/>
          </p:nvGrpSpPr>
          <p:grpSpPr>
            <a:xfrm>
              <a:off x="1506485" y="1270953"/>
              <a:ext cx="262818" cy="266724"/>
              <a:chOff x="2685825" y="840375"/>
              <a:chExt cx="481900" cy="481825"/>
            </a:xfrm>
            <a:solidFill>
              <a:srgbClr val="00B0F0"/>
            </a:solidFill>
          </p:grpSpPr>
          <p:sp>
            <p:nvSpPr>
              <p:cNvPr id="146" name="Google Shape;7353;p87">
                <a:extLst>
                  <a:ext uri="{FF2B5EF4-FFF2-40B4-BE49-F238E27FC236}">
                    <a16:creationId xmlns:a16="http://schemas.microsoft.com/office/drawing/2014/main" id="{CE77FD79-1C0E-B6BD-DCF4-A8001A5FF889}"/>
                  </a:ext>
                </a:extLst>
              </p:cNvPr>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grpFill/>
              <a:ln>
                <a:solidFill>
                  <a:srgbClr val="002060"/>
                </a:solidFill>
              </a:ln>
            </p:spPr>
            <p:txBody>
              <a:bodyPr spcFirstLastPara="1" wrap="square" lIns="91425" tIns="91425" rIns="91425" bIns="91425" anchor="ctr" anchorCtr="0">
                <a:noAutofit/>
              </a:bodyPr>
              <a:lstStyle/>
              <a:p>
                <a:endParaRPr>
                  <a:solidFill>
                    <a:srgbClr val="435D74"/>
                  </a:solidFill>
                </a:endParaRPr>
              </a:p>
            </p:txBody>
          </p:sp>
          <p:sp>
            <p:nvSpPr>
              <p:cNvPr id="147" name="Google Shape;7354;p87">
                <a:extLst>
                  <a:ext uri="{FF2B5EF4-FFF2-40B4-BE49-F238E27FC236}">
                    <a16:creationId xmlns:a16="http://schemas.microsoft.com/office/drawing/2014/main" id="{E2242C57-5DBB-1418-F5BE-BBF65F9F8973}"/>
                  </a:ext>
                </a:extLst>
              </p:cNvPr>
              <p:cNvSpPr/>
              <p:nvPr/>
            </p:nvSpPr>
            <p:spPr>
              <a:xfrm>
                <a:off x="2819200" y="983399"/>
                <a:ext cx="205475" cy="197624"/>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grpFill/>
              <a:ln>
                <a:solidFill>
                  <a:srgbClr val="002060"/>
                </a:solidFill>
              </a:ln>
            </p:spPr>
            <p:txBody>
              <a:bodyPr spcFirstLastPara="1" wrap="square" lIns="91425" tIns="91425" rIns="91425" bIns="91425" anchor="ctr" anchorCtr="0">
                <a:noAutofit/>
              </a:bodyPr>
              <a:lstStyle/>
              <a:p>
                <a:endParaRPr dirty="0">
                  <a:solidFill>
                    <a:srgbClr val="435D74"/>
                  </a:solidFill>
                </a:endParaRPr>
              </a:p>
            </p:txBody>
          </p:sp>
        </p:grpSp>
        <p:grpSp>
          <p:nvGrpSpPr>
            <p:cNvPr id="143" name="Google Shape;7352;p87">
              <a:extLst>
                <a:ext uri="{FF2B5EF4-FFF2-40B4-BE49-F238E27FC236}">
                  <a16:creationId xmlns:a16="http://schemas.microsoft.com/office/drawing/2014/main" id="{AD6D67F7-EFDB-C018-CDD1-D04616092BFB}"/>
                </a:ext>
              </a:extLst>
            </p:cNvPr>
            <p:cNvGrpSpPr/>
            <p:nvPr/>
          </p:nvGrpSpPr>
          <p:grpSpPr>
            <a:xfrm>
              <a:off x="1635256" y="1557867"/>
              <a:ext cx="173871" cy="152377"/>
              <a:chOff x="2685825" y="840375"/>
              <a:chExt cx="481900" cy="481825"/>
            </a:xfrm>
            <a:solidFill>
              <a:srgbClr val="00B0F0"/>
            </a:solidFill>
          </p:grpSpPr>
          <p:sp>
            <p:nvSpPr>
              <p:cNvPr id="144" name="Google Shape;7353;p87">
                <a:extLst>
                  <a:ext uri="{FF2B5EF4-FFF2-40B4-BE49-F238E27FC236}">
                    <a16:creationId xmlns:a16="http://schemas.microsoft.com/office/drawing/2014/main" id="{A4BD18A7-4949-DB02-28E8-DB7E21D9DD40}"/>
                  </a:ext>
                </a:extLst>
              </p:cNvPr>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grpFill/>
              <a:ln>
                <a:solidFill>
                  <a:srgbClr val="002060"/>
                </a:solidFill>
              </a:ln>
            </p:spPr>
            <p:txBody>
              <a:bodyPr spcFirstLastPara="1" wrap="square" lIns="91425" tIns="91425" rIns="91425" bIns="91425" anchor="ctr" anchorCtr="0">
                <a:noAutofit/>
              </a:bodyPr>
              <a:lstStyle/>
              <a:p>
                <a:endParaRPr>
                  <a:solidFill>
                    <a:srgbClr val="435D74"/>
                  </a:solidFill>
                </a:endParaRPr>
              </a:p>
            </p:txBody>
          </p:sp>
          <p:sp>
            <p:nvSpPr>
              <p:cNvPr id="145" name="Google Shape;7354;p87">
                <a:extLst>
                  <a:ext uri="{FF2B5EF4-FFF2-40B4-BE49-F238E27FC236}">
                    <a16:creationId xmlns:a16="http://schemas.microsoft.com/office/drawing/2014/main" id="{C5AB3D2F-B568-7BBB-E294-4164C075C9C0}"/>
                  </a:ext>
                </a:extLst>
              </p:cNvPr>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grpFill/>
              <a:ln>
                <a:solidFill>
                  <a:srgbClr val="002060"/>
                </a:solidFill>
              </a:ln>
            </p:spPr>
            <p:txBody>
              <a:bodyPr spcFirstLastPara="1" wrap="square" lIns="91425" tIns="91425" rIns="91425" bIns="91425" anchor="ctr" anchorCtr="0">
                <a:noAutofit/>
              </a:bodyPr>
              <a:lstStyle/>
              <a:p>
                <a:endParaRPr dirty="0">
                  <a:solidFill>
                    <a:srgbClr val="435D74"/>
                  </a:solidFill>
                </a:endParaRPr>
              </a:p>
            </p:txBody>
          </p:sp>
        </p:grpSp>
      </p:grpSp>
      <p:grpSp>
        <p:nvGrpSpPr>
          <p:cNvPr id="148" name="Google Shape;7674;p87">
            <a:extLst>
              <a:ext uri="{FF2B5EF4-FFF2-40B4-BE49-F238E27FC236}">
                <a16:creationId xmlns:a16="http://schemas.microsoft.com/office/drawing/2014/main" id="{C1B396A1-FC8D-D978-3405-559CE3D79C37}"/>
              </a:ext>
            </a:extLst>
          </p:cNvPr>
          <p:cNvGrpSpPr/>
          <p:nvPr/>
        </p:nvGrpSpPr>
        <p:grpSpPr>
          <a:xfrm>
            <a:off x="4908938" y="4212462"/>
            <a:ext cx="339253" cy="339253"/>
            <a:chOff x="1492675" y="4992125"/>
            <a:chExt cx="481825" cy="481825"/>
          </a:xfrm>
          <a:solidFill>
            <a:srgbClr val="92D050"/>
          </a:solidFill>
        </p:grpSpPr>
        <p:sp>
          <p:nvSpPr>
            <p:cNvPr id="149" name="Google Shape;7675;p87">
              <a:extLst>
                <a:ext uri="{FF2B5EF4-FFF2-40B4-BE49-F238E27FC236}">
                  <a16:creationId xmlns:a16="http://schemas.microsoft.com/office/drawing/2014/main" id="{BDD7B6C9-A782-BB18-467E-68CE8740854A}"/>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endParaRPr dirty="0">
                <a:solidFill>
                  <a:srgbClr val="435D74"/>
                </a:solidFill>
              </a:endParaRPr>
            </a:p>
          </p:txBody>
        </p:sp>
        <p:sp>
          <p:nvSpPr>
            <p:cNvPr id="150" name="Google Shape;7676;p87">
              <a:extLst>
                <a:ext uri="{FF2B5EF4-FFF2-40B4-BE49-F238E27FC236}">
                  <a16:creationId xmlns:a16="http://schemas.microsoft.com/office/drawing/2014/main" id="{F3AFD983-2567-4BE8-19F9-77250308A8B4}"/>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endParaRPr dirty="0">
                <a:solidFill>
                  <a:srgbClr val="435D74"/>
                </a:solidFill>
              </a:endParaRPr>
            </a:p>
          </p:txBody>
        </p:sp>
      </p:grpSp>
      <p:sp>
        <p:nvSpPr>
          <p:cNvPr id="151" name="Arc 150">
            <a:extLst>
              <a:ext uri="{FF2B5EF4-FFF2-40B4-BE49-F238E27FC236}">
                <a16:creationId xmlns:a16="http://schemas.microsoft.com/office/drawing/2014/main" id="{441FA9E4-92E2-A2E0-26CE-FF6293B14903}"/>
              </a:ext>
            </a:extLst>
          </p:cNvPr>
          <p:cNvSpPr/>
          <p:nvPr/>
        </p:nvSpPr>
        <p:spPr>
          <a:xfrm rot="9859786">
            <a:off x="4691599" y="3749465"/>
            <a:ext cx="3345722" cy="668115"/>
          </a:xfrm>
          <a:prstGeom prst="arc">
            <a:avLst>
              <a:gd name="adj1" fmla="val 10890195"/>
              <a:gd name="adj2" fmla="val 7071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2" name="Triangle isocèle 151">
            <a:extLst>
              <a:ext uri="{FF2B5EF4-FFF2-40B4-BE49-F238E27FC236}">
                <a16:creationId xmlns:a16="http://schemas.microsoft.com/office/drawing/2014/main" id="{A6E1B70A-C2A7-C91F-1234-91B53973EA93}"/>
              </a:ext>
            </a:extLst>
          </p:cNvPr>
          <p:cNvSpPr/>
          <p:nvPr/>
        </p:nvSpPr>
        <p:spPr>
          <a:xfrm rot="17225605">
            <a:off x="4626856" y="4460607"/>
            <a:ext cx="134471" cy="18221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3" name="ZoneTexte 152">
            <a:extLst>
              <a:ext uri="{FF2B5EF4-FFF2-40B4-BE49-F238E27FC236}">
                <a16:creationId xmlns:a16="http://schemas.microsoft.com/office/drawing/2014/main" id="{9EC9F2C7-CCD9-B5A3-2754-474C2390E0A6}"/>
              </a:ext>
            </a:extLst>
          </p:cNvPr>
          <p:cNvSpPr txBox="1"/>
          <p:nvPr/>
        </p:nvSpPr>
        <p:spPr>
          <a:xfrm>
            <a:off x="4016747" y="3642262"/>
            <a:ext cx="527978" cy="369332"/>
          </a:xfrm>
          <a:prstGeom prst="rect">
            <a:avLst/>
          </a:prstGeom>
          <a:noFill/>
        </p:spPr>
        <p:txBody>
          <a:bodyPr wrap="square" rtlCol="0">
            <a:spAutoFit/>
          </a:bodyPr>
          <a:lstStyle/>
          <a:p>
            <a:r>
              <a:rPr lang="fr-FR" dirty="0"/>
              <a:t>FTP</a:t>
            </a:r>
          </a:p>
        </p:txBody>
      </p:sp>
      <p:sp>
        <p:nvSpPr>
          <p:cNvPr id="154" name="ZoneTexte 153">
            <a:extLst>
              <a:ext uri="{FF2B5EF4-FFF2-40B4-BE49-F238E27FC236}">
                <a16:creationId xmlns:a16="http://schemas.microsoft.com/office/drawing/2014/main" id="{5AF5812C-8C1A-3D19-F21A-08D8340D6D2C}"/>
              </a:ext>
            </a:extLst>
          </p:cNvPr>
          <p:cNvSpPr txBox="1"/>
          <p:nvPr/>
        </p:nvSpPr>
        <p:spPr>
          <a:xfrm>
            <a:off x="3919234" y="2103318"/>
            <a:ext cx="737670" cy="369332"/>
          </a:xfrm>
          <a:prstGeom prst="rect">
            <a:avLst/>
          </a:prstGeom>
          <a:noFill/>
        </p:spPr>
        <p:txBody>
          <a:bodyPr wrap="square" rtlCol="0">
            <a:spAutoFit/>
          </a:bodyPr>
          <a:lstStyle/>
          <a:p>
            <a:r>
              <a:rPr lang="fr-FR" dirty="0"/>
              <a:t>MAIL</a:t>
            </a:r>
          </a:p>
        </p:txBody>
      </p:sp>
      <p:grpSp>
        <p:nvGrpSpPr>
          <p:cNvPr id="157" name="Groupe 156">
            <a:extLst>
              <a:ext uri="{FF2B5EF4-FFF2-40B4-BE49-F238E27FC236}">
                <a16:creationId xmlns:a16="http://schemas.microsoft.com/office/drawing/2014/main" id="{718A8911-1EA9-1A8C-A84E-42F3BE47B206}"/>
              </a:ext>
            </a:extLst>
          </p:cNvPr>
          <p:cNvGrpSpPr/>
          <p:nvPr/>
        </p:nvGrpSpPr>
        <p:grpSpPr>
          <a:xfrm>
            <a:off x="1042423" y="1787257"/>
            <a:ext cx="464062" cy="428888"/>
            <a:chOff x="459303" y="704865"/>
            <a:chExt cx="481991" cy="506326"/>
          </a:xfrm>
        </p:grpSpPr>
        <p:sp>
          <p:nvSpPr>
            <p:cNvPr id="155" name="Google Shape;7537;p87">
              <a:extLst>
                <a:ext uri="{FF2B5EF4-FFF2-40B4-BE49-F238E27FC236}">
                  <a16:creationId xmlns:a16="http://schemas.microsoft.com/office/drawing/2014/main" id="{179D1C5A-0221-3FE8-0AC5-DD97D089008F}"/>
                </a:ext>
              </a:extLst>
            </p:cNvPr>
            <p:cNvSpPr/>
            <p:nvPr/>
          </p:nvSpPr>
          <p:spPr>
            <a:xfrm>
              <a:off x="459303" y="704865"/>
              <a:ext cx="481991" cy="459034"/>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noFill/>
            <a:ln>
              <a:solidFill>
                <a:srgbClr val="FF0000"/>
              </a:solidFill>
            </a:ln>
          </p:spPr>
          <p:txBody>
            <a:bodyPr spcFirstLastPara="1" wrap="square" lIns="91425" tIns="91425" rIns="91425" bIns="91425" anchor="ctr" anchorCtr="0">
              <a:noAutofit/>
            </a:bodyPr>
            <a:lstStyle/>
            <a:p>
              <a:endParaRPr>
                <a:solidFill>
                  <a:srgbClr val="435D74"/>
                </a:solidFill>
              </a:endParaRPr>
            </a:p>
          </p:txBody>
        </p:sp>
        <p:sp>
          <p:nvSpPr>
            <p:cNvPr id="156" name="ZoneTexte 155">
              <a:extLst>
                <a:ext uri="{FF2B5EF4-FFF2-40B4-BE49-F238E27FC236}">
                  <a16:creationId xmlns:a16="http://schemas.microsoft.com/office/drawing/2014/main" id="{DB8EB374-8651-31C5-23AD-D1472F88BDAD}"/>
                </a:ext>
              </a:extLst>
            </p:cNvPr>
            <p:cNvSpPr txBox="1"/>
            <p:nvPr/>
          </p:nvSpPr>
          <p:spPr>
            <a:xfrm>
              <a:off x="550211" y="775174"/>
              <a:ext cx="291103" cy="436017"/>
            </a:xfrm>
            <a:prstGeom prst="rect">
              <a:avLst/>
            </a:prstGeom>
            <a:noFill/>
          </p:spPr>
          <p:txBody>
            <a:bodyPr wrap="square" rtlCol="0">
              <a:spAutoFit/>
            </a:bodyPr>
            <a:lstStyle/>
            <a:p>
              <a:r>
                <a:rPr lang="fr-FR" dirty="0"/>
                <a:t>1</a:t>
              </a:r>
            </a:p>
          </p:txBody>
        </p:sp>
      </p:grpSp>
      <p:grpSp>
        <p:nvGrpSpPr>
          <p:cNvPr id="158" name="Groupe 157">
            <a:extLst>
              <a:ext uri="{FF2B5EF4-FFF2-40B4-BE49-F238E27FC236}">
                <a16:creationId xmlns:a16="http://schemas.microsoft.com/office/drawing/2014/main" id="{D531F550-8727-581B-6FBD-E222EC874C29}"/>
              </a:ext>
            </a:extLst>
          </p:cNvPr>
          <p:cNvGrpSpPr/>
          <p:nvPr/>
        </p:nvGrpSpPr>
        <p:grpSpPr>
          <a:xfrm>
            <a:off x="5441700" y="1088663"/>
            <a:ext cx="486975" cy="428227"/>
            <a:chOff x="459303" y="704865"/>
            <a:chExt cx="481991" cy="505546"/>
          </a:xfrm>
        </p:grpSpPr>
        <p:sp>
          <p:nvSpPr>
            <p:cNvPr id="159" name="Google Shape;7537;p87">
              <a:extLst>
                <a:ext uri="{FF2B5EF4-FFF2-40B4-BE49-F238E27FC236}">
                  <a16:creationId xmlns:a16="http://schemas.microsoft.com/office/drawing/2014/main" id="{D80ADE4C-792F-4207-682A-766C9C608AD4}"/>
                </a:ext>
              </a:extLst>
            </p:cNvPr>
            <p:cNvSpPr/>
            <p:nvPr/>
          </p:nvSpPr>
          <p:spPr>
            <a:xfrm>
              <a:off x="459303" y="704865"/>
              <a:ext cx="481991" cy="459034"/>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noFill/>
            <a:ln>
              <a:solidFill>
                <a:srgbClr val="FF0000"/>
              </a:solidFill>
            </a:ln>
          </p:spPr>
          <p:txBody>
            <a:bodyPr spcFirstLastPara="1" wrap="square" lIns="91425" tIns="91425" rIns="91425" bIns="91425" anchor="ctr" anchorCtr="0">
              <a:noAutofit/>
            </a:bodyPr>
            <a:lstStyle/>
            <a:p>
              <a:endParaRPr>
                <a:solidFill>
                  <a:srgbClr val="435D74"/>
                </a:solidFill>
              </a:endParaRPr>
            </a:p>
          </p:txBody>
        </p:sp>
        <p:sp>
          <p:nvSpPr>
            <p:cNvPr id="160" name="ZoneTexte 159">
              <a:extLst>
                <a:ext uri="{FF2B5EF4-FFF2-40B4-BE49-F238E27FC236}">
                  <a16:creationId xmlns:a16="http://schemas.microsoft.com/office/drawing/2014/main" id="{B201E1B0-5265-60CA-1CDD-F802FF52AD2E}"/>
                </a:ext>
              </a:extLst>
            </p:cNvPr>
            <p:cNvSpPr txBox="1"/>
            <p:nvPr/>
          </p:nvSpPr>
          <p:spPr>
            <a:xfrm>
              <a:off x="568539" y="774394"/>
              <a:ext cx="291103" cy="436017"/>
            </a:xfrm>
            <a:prstGeom prst="rect">
              <a:avLst/>
            </a:prstGeom>
            <a:noFill/>
          </p:spPr>
          <p:txBody>
            <a:bodyPr wrap="square" rtlCol="0">
              <a:spAutoFit/>
            </a:bodyPr>
            <a:lstStyle/>
            <a:p>
              <a:r>
                <a:rPr lang="fr-FR" dirty="0"/>
                <a:t>2</a:t>
              </a:r>
            </a:p>
          </p:txBody>
        </p:sp>
      </p:grpSp>
      <p:grpSp>
        <p:nvGrpSpPr>
          <p:cNvPr id="161" name="Groupe 160">
            <a:extLst>
              <a:ext uri="{FF2B5EF4-FFF2-40B4-BE49-F238E27FC236}">
                <a16:creationId xmlns:a16="http://schemas.microsoft.com/office/drawing/2014/main" id="{B1201959-DE1E-ACD2-BD5C-452C1E6AA867}"/>
              </a:ext>
            </a:extLst>
          </p:cNvPr>
          <p:cNvGrpSpPr/>
          <p:nvPr/>
        </p:nvGrpSpPr>
        <p:grpSpPr>
          <a:xfrm>
            <a:off x="6118791" y="2190862"/>
            <a:ext cx="464062" cy="438662"/>
            <a:chOff x="459303" y="704865"/>
            <a:chExt cx="481991" cy="517865"/>
          </a:xfrm>
        </p:grpSpPr>
        <p:sp>
          <p:nvSpPr>
            <p:cNvPr id="162" name="Google Shape;7537;p87">
              <a:extLst>
                <a:ext uri="{FF2B5EF4-FFF2-40B4-BE49-F238E27FC236}">
                  <a16:creationId xmlns:a16="http://schemas.microsoft.com/office/drawing/2014/main" id="{138CBD0B-5C6A-6AA4-A775-0EE4C88006C1}"/>
                </a:ext>
              </a:extLst>
            </p:cNvPr>
            <p:cNvSpPr/>
            <p:nvPr/>
          </p:nvSpPr>
          <p:spPr>
            <a:xfrm>
              <a:off x="459303" y="704865"/>
              <a:ext cx="481991" cy="459034"/>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noFill/>
            <a:ln>
              <a:solidFill>
                <a:srgbClr val="FF0000"/>
              </a:solidFill>
            </a:ln>
          </p:spPr>
          <p:txBody>
            <a:bodyPr spcFirstLastPara="1" wrap="square" lIns="91425" tIns="91425" rIns="91425" bIns="91425" anchor="ctr" anchorCtr="0">
              <a:noAutofit/>
            </a:bodyPr>
            <a:lstStyle/>
            <a:p>
              <a:endParaRPr>
                <a:solidFill>
                  <a:srgbClr val="435D74"/>
                </a:solidFill>
              </a:endParaRPr>
            </a:p>
          </p:txBody>
        </p:sp>
        <p:sp>
          <p:nvSpPr>
            <p:cNvPr id="163" name="ZoneTexte 162">
              <a:extLst>
                <a:ext uri="{FF2B5EF4-FFF2-40B4-BE49-F238E27FC236}">
                  <a16:creationId xmlns:a16="http://schemas.microsoft.com/office/drawing/2014/main" id="{AF27652A-E5ED-534A-D20A-1B916CEC2977}"/>
                </a:ext>
              </a:extLst>
            </p:cNvPr>
            <p:cNvSpPr txBox="1"/>
            <p:nvPr/>
          </p:nvSpPr>
          <p:spPr>
            <a:xfrm>
              <a:off x="554746" y="786713"/>
              <a:ext cx="291103" cy="436017"/>
            </a:xfrm>
            <a:prstGeom prst="rect">
              <a:avLst/>
            </a:prstGeom>
            <a:noFill/>
          </p:spPr>
          <p:txBody>
            <a:bodyPr wrap="square" rtlCol="0">
              <a:spAutoFit/>
            </a:bodyPr>
            <a:lstStyle/>
            <a:p>
              <a:r>
                <a:rPr lang="fr-FR" dirty="0"/>
                <a:t>3</a:t>
              </a:r>
            </a:p>
          </p:txBody>
        </p:sp>
      </p:grpSp>
      <p:grpSp>
        <p:nvGrpSpPr>
          <p:cNvPr id="164" name="Groupe 163">
            <a:extLst>
              <a:ext uri="{FF2B5EF4-FFF2-40B4-BE49-F238E27FC236}">
                <a16:creationId xmlns:a16="http://schemas.microsoft.com/office/drawing/2014/main" id="{F2EF1DBC-6F7A-8C09-127C-40936E907199}"/>
              </a:ext>
            </a:extLst>
          </p:cNvPr>
          <p:cNvGrpSpPr/>
          <p:nvPr/>
        </p:nvGrpSpPr>
        <p:grpSpPr>
          <a:xfrm>
            <a:off x="2763610" y="2355994"/>
            <a:ext cx="464062" cy="438631"/>
            <a:chOff x="459303" y="704865"/>
            <a:chExt cx="481991" cy="517828"/>
          </a:xfrm>
        </p:grpSpPr>
        <p:sp>
          <p:nvSpPr>
            <p:cNvPr id="165" name="Google Shape;7537;p87">
              <a:extLst>
                <a:ext uri="{FF2B5EF4-FFF2-40B4-BE49-F238E27FC236}">
                  <a16:creationId xmlns:a16="http://schemas.microsoft.com/office/drawing/2014/main" id="{0550332D-5A51-ECBA-F82E-EDA625F81023}"/>
                </a:ext>
              </a:extLst>
            </p:cNvPr>
            <p:cNvSpPr/>
            <p:nvPr/>
          </p:nvSpPr>
          <p:spPr>
            <a:xfrm>
              <a:off x="459303" y="704865"/>
              <a:ext cx="481991" cy="459034"/>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noFill/>
            <a:ln>
              <a:solidFill>
                <a:srgbClr val="FF0000"/>
              </a:solidFill>
            </a:ln>
          </p:spPr>
          <p:txBody>
            <a:bodyPr spcFirstLastPara="1" wrap="square" lIns="91425" tIns="91425" rIns="91425" bIns="91425" anchor="ctr" anchorCtr="0">
              <a:noAutofit/>
            </a:bodyPr>
            <a:lstStyle/>
            <a:p>
              <a:endParaRPr>
                <a:solidFill>
                  <a:srgbClr val="435D74"/>
                </a:solidFill>
              </a:endParaRPr>
            </a:p>
          </p:txBody>
        </p:sp>
        <p:sp>
          <p:nvSpPr>
            <p:cNvPr id="166" name="ZoneTexte 165">
              <a:extLst>
                <a:ext uri="{FF2B5EF4-FFF2-40B4-BE49-F238E27FC236}">
                  <a16:creationId xmlns:a16="http://schemas.microsoft.com/office/drawing/2014/main" id="{F365A5C7-8521-BA88-D8C5-5C15B51EC012}"/>
                </a:ext>
              </a:extLst>
            </p:cNvPr>
            <p:cNvSpPr txBox="1"/>
            <p:nvPr/>
          </p:nvSpPr>
          <p:spPr>
            <a:xfrm>
              <a:off x="554746" y="786676"/>
              <a:ext cx="291103" cy="436017"/>
            </a:xfrm>
            <a:prstGeom prst="rect">
              <a:avLst/>
            </a:prstGeom>
            <a:noFill/>
          </p:spPr>
          <p:txBody>
            <a:bodyPr wrap="square" rtlCol="0">
              <a:spAutoFit/>
            </a:bodyPr>
            <a:lstStyle/>
            <a:p>
              <a:r>
                <a:rPr lang="fr-FR" dirty="0"/>
                <a:t>4</a:t>
              </a:r>
            </a:p>
          </p:txBody>
        </p:sp>
      </p:grpSp>
      <p:grpSp>
        <p:nvGrpSpPr>
          <p:cNvPr id="167" name="Groupe 166">
            <a:extLst>
              <a:ext uri="{FF2B5EF4-FFF2-40B4-BE49-F238E27FC236}">
                <a16:creationId xmlns:a16="http://schemas.microsoft.com/office/drawing/2014/main" id="{ACA0227B-3B21-9754-2031-FD372284C358}"/>
              </a:ext>
            </a:extLst>
          </p:cNvPr>
          <p:cNvGrpSpPr/>
          <p:nvPr/>
        </p:nvGrpSpPr>
        <p:grpSpPr>
          <a:xfrm>
            <a:off x="2362735" y="4139780"/>
            <a:ext cx="464062" cy="446587"/>
            <a:chOff x="459303" y="704865"/>
            <a:chExt cx="481991" cy="527220"/>
          </a:xfrm>
        </p:grpSpPr>
        <p:sp>
          <p:nvSpPr>
            <p:cNvPr id="168" name="Google Shape;7537;p87">
              <a:extLst>
                <a:ext uri="{FF2B5EF4-FFF2-40B4-BE49-F238E27FC236}">
                  <a16:creationId xmlns:a16="http://schemas.microsoft.com/office/drawing/2014/main" id="{53417FAC-4CF9-E43D-DF55-D2578C44C960}"/>
                </a:ext>
              </a:extLst>
            </p:cNvPr>
            <p:cNvSpPr/>
            <p:nvPr/>
          </p:nvSpPr>
          <p:spPr>
            <a:xfrm>
              <a:off x="459303" y="704865"/>
              <a:ext cx="481991" cy="459034"/>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noFill/>
            <a:ln>
              <a:solidFill>
                <a:srgbClr val="FF0000"/>
              </a:solidFill>
            </a:ln>
          </p:spPr>
          <p:txBody>
            <a:bodyPr spcFirstLastPara="1" wrap="square" lIns="91425" tIns="91425" rIns="91425" bIns="91425" anchor="ctr" anchorCtr="0">
              <a:noAutofit/>
            </a:bodyPr>
            <a:lstStyle/>
            <a:p>
              <a:endParaRPr>
                <a:solidFill>
                  <a:srgbClr val="435D74"/>
                </a:solidFill>
              </a:endParaRPr>
            </a:p>
          </p:txBody>
        </p:sp>
        <p:sp>
          <p:nvSpPr>
            <p:cNvPr id="169" name="ZoneTexte 168">
              <a:extLst>
                <a:ext uri="{FF2B5EF4-FFF2-40B4-BE49-F238E27FC236}">
                  <a16:creationId xmlns:a16="http://schemas.microsoft.com/office/drawing/2014/main" id="{01088247-E471-8240-22D1-19DCF6EE297A}"/>
                </a:ext>
              </a:extLst>
            </p:cNvPr>
            <p:cNvSpPr txBox="1"/>
            <p:nvPr/>
          </p:nvSpPr>
          <p:spPr>
            <a:xfrm>
              <a:off x="566262" y="796068"/>
              <a:ext cx="291103" cy="436017"/>
            </a:xfrm>
            <a:prstGeom prst="rect">
              <a:avLst/>
            </a:prstGeom>
            <a:noFill/>
          </p:spPr>
          <p:txBody>
            <a:bodyPr wrap="square" rtlCol="0">
              <a:spAutoFit/>
            </a:bodyPr>
            <a:lstStyle/>
            <a:p>
              <a:r>
                <a:rPr lang="fr-FR" dirty="0"/>
                <a:t>5</a:t>
              </a:r>
            </a:p>
          </p:txBody>
        </p:sp>
      </p:grpSp>
      <p:grpSp>
        <p:nvGrpSpPr>
          <p:cNvPr id="173" name="Groupe 172">
            <a:extLst>
              <a:ext uri="{FF2B5EF4-FFF2-40B4-BE49-F238E27FC236}">
                <a16:creationId xmlns:a16="http://schemas.microsoft.com/office/drawing/2014/main" id="{13F68419-DA62-4AB3-8E0A-C6CA5DC68E41}"/>
              </a:ext>
            </a:extLst>
          </p:cNvPr>
          <p:cNvGrpSpPr/>
          <p:nvPr/>
        </p:nvGrpSpPr>
        <p:grpSpPr>
          <a:xfrm>
            <a:off x="6034490" y="3226585"/>
            <a:ext cx="464062" cy="436679"/>
            <a:chOff x="459303" y="704865"/>
            <a:chExt cx="481991" cy="515524"/>
          </a:xfrm>
        </p:grpSpPr>
        <p:sp>
          <p:nvSpPr>
            <p:cNvPr id="174" name="Google Shape;7537;p87">
              <a:extLst>
                <a:ext uri="{FF2B5EF4-FFF2-40B4-BE49-F238E27FC236}">
                  <a16:creationId xmlns:a16="http://schemas.microsoft.com/office/drawing/2014/main" id="{08DB08B9-4588-1CD3-3C93-36E480377C24}"/>
                </a:ext>
              </a:extLst>
            </p:cNvPr>
            <p:cNvSpPr/>
            <p:nvPr/>
          </p:nvSpPr>
          <p:spPr>
            <a:xfrm>
              <a:off x="459303" y="704865"/>
              <a:ext cx="481991" cy="459034"/>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noFill/>
            <a:ln>
              <a:solidFill>
                <a:srgbClr val="FF0000"/>
              </a:solidFill>
            </a:ln>
          </p:spPr>
          <p:txBody>
            <a:bodyPr spcFirstLastPara="1" wrap="square" lIns="91425" tIns="91425" rIns="91425" bIns="91425" anchor="ctr" anchorCtr="0">
              <a:noAutofit/>
            </a:bodyPr>
            <a:lstStyle/>
            <a:p>
              <a:endParaRPr>
                <a:solidFill>
                  <a:srgbClr val="435D74"/>
                </a:solidFill>
              </a:endParaRPr>
            </a:p>
          </p:txBody>
        </p:sp>
        <p:sp>
          <p:nvSpPr>
            <p:cNvPr id="175" name="ZoneTexte 174">
              <a:extLst>
                <a:ext uri="{FF2B5EF4-FFF2-40B4-BE49-F238E27FC236}">
                  <a16:creationId xmlns:a16="http://schemas.microsoft.com/office/drawing/2014/main" id="{43EE6CD2-8C46-81BB-504E-C23F331F5B2E}"/>
                </a:ext>
              </a:extLst>
            </p:cNvPr>
            <p:cNvSpPr txBox="1"/>
            <p:nvPr/>
          </p:nvSpPr>
          <p:spPr>
            <a:xfrm>
              <a:off x="554746" y="784372"/>
              <a:ext cx="291103" cy="436017"/>
            </a:xfrm>
            <a:prstGeom prst="rect">
              <a:avLst/>
            </a:prstGeom>
            <a:noFill/>
          </p:spPr>
          <p:txBody>
            <a:bodyPr wrap="square" rtlCol="0">
              <a:spAutoFit/>
            </a:bodyPr>
            <a:lstStyle/>
            <a:p>
              <a:r>
                <a:rPr lang="fr-FR" dirty="0"/>
                <a:t>6</a:t>
              </a:r>
            </a:p>
          </p:txBody>
        </p:sp>
      </p:grpSp>
      <p:grpSp>
        <p:nvGrpSpPr>
          <p:cNvPr id="176" name="Groupe 175">
            <a:extLst>
              <a:ext uri="{FF2B5EF4-FFF2-40B4-BE49-F238E27FC236}">
                <a16:creationId xmlns:a16="http://schemas.microsoft.com/office/drawing/2014/main" id="{EBBDBDB8-DF6D-7443-0D3A-B946A4F297EF}"/>
              </a:ext>
            </a:extLst>
          </p:cNvPr>
          <p:cNvGrpSpPr/>
          <p:nvPr/>
        </p:nvGrpSpPr>
        <p:grpSpPr>
          <a:xfrm>
            <a:off x="6400901" y="4419557"/>
            <a:ext cx="464062" cy="448847"/>
            <a:chOff x="459303" y="704865"/>
            <a:chExt cx="481991" cy="529889"/>
          </a:xfrm>
        </p:grpSpPr>
        <p:sp>
          <p:nvSpPr>
            <p:cNvPr id="177" name="Google Shape;7537;p87">
              <a:extLst>
                <a:ext uri="{FF2B5EF4-FFF2-40B4-BE49-F238E27FC236}">
                  <a16:creationId xmlns:a16="http://schemas.microsoft.com/office/drawing/2014/main" id="{E29C2D52-D935-48BF-1FA6-8C87156575E2}"/>
                </a:ext>
              </a:extLst>
            </p:cNvPr>
            <p:cNvSpPr/>
            <p:nvPr/>
          </p:nvSpPr>
          <p:spPr>
            <a:xfrm>
              <a:off x="459303" y="704865"/>
              <a:ext cx="481991" cy="459034"/>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noFill/>
            <a:ln>
              <a:solidFill>
                <a:srgbClr val="FF0000"/>
              </a:solidFill>
            </a:ln>
          </p:spPr>
          <p:txBody>
            <a:bodyPr spcFirstLastPara="1" wrap="square" lIns="91425" tIns="91425" rIns="91425" bIns="91425" anchor="ctr" anchorCtr="0">
              <a:noAutofit/>
            </a:bodyPr>
            <a:lstStyle/>
            <a:p>
              <a:endParaRPr>
                <a:solidFill>
                  <a:srgbClr val="435D74"/>
                </a:solidFill>
              </a:endParaRPr>
            </a:p>
          </p:txBody>
        </p:sp>
        <p:sp>
          <p:nvSpPr>
            <p:cNvPr id="178" name="ZoneTexte 177">
              <a:extLst>
                <a:ext uri="{FF2B5EF4-FFF2-40B4-BE49-F238E27FC236}">
                  <a16:creationId xmlns:a16="http://schemas.microsoft.com/office/drawing/2014/main" id="{6F49BF13-495D-FA55-522A-6D64543126A7}"/>
                </a:ext>
              </a:extLst>
            </p:cNvPr>
            <p:cNvSpPr txBox="1"/>
            <p:nvPr/>
          </p:nvSpPr>
          <p:spPr>
            <a:xfrm>
              <a:off x="553048" y="798737"/>
              <a:ext cx="291103" cy="436017"/>
            </a:xfrm>
            <a:prstGeom prst="rect">
              <a:avLst/>
            </a:prstGeom>
            <a:noFill/>
          </p:spPr>
          <p:txBody>
            <a:bodyPr wrap="square" rtlCol="0">
              <a:spAutoFit/>
            </a:bodyPr>
            <a:lstStyle/>
            <a:p>
              <a:r>
                <a:rPr lang="fr-FR" dirty="0"/>
                <a:t>7</a:t>
              </a:r>
            </a:p>
          </p:txBody>
        </p:sp>
      </p:grpSp>
      <p:grpSp>
        <p:nvGrpSpPr>
          <p:cNvPr id="179" name="Groupe 178">
            <a:extLst>
              <a:ext uri="{FF2B5EF4-FFF2-40B4-BE49-F238E27FC236}">
                <a16:creationId xmlns:a16="http://schemas.microsoft.com/office/drawing/2014/main" id="{13A73F00-7308-FBC3-F3AF-C4515044F9EB}"/>
              </a:ext>
            </a:extLst>
          </p:cNvPr>
          <p:cNvGrpSpPr/>
          <p:nvPr/>
        </p:nvGrpSpPr>
        <p:grpSpPr>
          <a:xfrm>
            <a:off x="4333261" y="5418423"/>
            <a:ext cx="635291" cy="438257"/>
            <a:chOff x="459303" y="704865"/>
            <a:chExt cx="659836" cy="517386"/>
          </a:xfrm>
        </p:grpSpPr>
        <p:sp>
          <p:nvSpPr>
            <p:cNvPr id="180" name="Google Shape;7537;p87">
              <a:extLst>
                <a:ext uri="{FF2B5EF4-FFF2-40B4-BE49-F238E27FC236}">
                  <a16:creationId xmlns:a16="http://schemas.microsoft.com/office/drawing/2014/main" id="{9529D4E5-402E-D105-BB44-3D4C3C1E6014}"/>
                </a:ext>
              </a:extLst>
            </p:cNvPr>
            <p:cNvSpPr/>
            <p:nvPr/>
          </p:nvSpPr>
          <p:spPr>
            <a:xfrm>
              <a:off x="459303" y="704865"/>
              <a:ext cx="481991" cy="459034"/>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noFill/>
            <a:ln>
              <a:solidFill>
                <a:srgbClr val="FF0000"/>
              </a:solidFill>
            </a:ln>
          </p:spPr>
          <p:txBody>
            <a:bodyPr spcFirstLastPara="1" wrap="square" lIns="91425" tIns="91425" rIns="91425" bIns="91425" anchor="ctr" anchorCtr="0">
              <a:noAutofit/>
            </a:bodyPr>
            <a:lstStyle/>
            <a:p>
              <a:endParaRPr>
                <a:solidFill>
                  <a:srgbClr val="435D74"/>
                </a:solidFill>
              </a:endParaRPr>
            </a:p>
          </p:txBody>
        </p:sp>
        <p:sp>
          <p:nvSpPr>
            <p:cNvPr id="181" name="ZoneTexte 180">
              <a:extLst>
                <a:ext uri="{FF2B5EF4-FFF2-40B4-BE49-F238E27FC236}">
                  <a16:creationId xmlns:a16="http://schemas.microsoft.com/office/drawing/2014/main" id="{67622710-E9EF-8791-A0FA-E013707520A3}"/>
                </a:ext>
              </a:extLst>
            </p:cNvPr>
            <p:cNvSpPr txBox="1"/>
            <p:nvPr/>
          </p:nvSpPr>
          <p:spPr>
            <a:xfrm>
              <a:off x="498493" y="786234"/>
              <a:ext cx="620646" cy="436017"/>
            </a:xfrm>
            <a:prstGeom prst="rect">
              <a:avLst/>
            </a:prstGeom>
            <a:noFill/>
          </p:spPr>
          <p:txBody>
            <a:bodyPr wrap="square" rtlCol="0">
              <a:spAutoFit/>
            </a:bodyPr>
            <a:lstStyle/>
            <a:p>
              <a:r>
                <a:rPr lang="fr-FR" dirty="0"/>
                <a:t>5bs</a:t>
              </a:r>
            </a:p>
          </p:txBody>
        </p:sp>
      </p:grpSp>
      <p:sp>
        <p:nvSpPr>
          <p:cNvPr id="182" name="ZoneTexte 181">
            <a:extLst>
              <a:ext uri="{FF2B5EF4-FFF2-40B4-BE49-F238E27FC236}">
                <a16:creationId xmlns:a16="http://schemas.microsoft.com/office/drawing/2014/main" id="{0E7A98E4-691F-5D6B-58F0-08FEF0E0758A}"/>
              </a:ext>
            </a:extLst>
          </p:cNvPr>
          <p:cNvSpPr txBox="1"/>
          <p:nvPr/>
        </p:nvSpPr>
        <p:spPr>
          <a:xfrm>
            <a:off x="245932" y="2964390"/>
            <a:ext cx="867813" cy="369332"/>
          </a:xfrm>
          <a:prstGeom prst="rect">
            <a:avLst/>
          </a:prstGeom>
          <a:noFill/>
        </p:spPr>
        <p:txBody>
          <a:bodyPr wrap="square" rtlCol="0">
            <a:spAutoFit/>
          </a:bodyPr>
          <a:lstStyle/>
          <a:p>
            <a:r>
              <a:rPr lang="fr-FR" dirty="0"/>
              <a:t>SUDOC</a:t>
            </a:r>
          </a:p>
        </p:txBody>
      </p:sp>
      <p:sp>
        <p:nvSpPr>
          <p:cNvPr id="184" name="ZoneTexte 183">
            <a:extLst>
              <a:ext uri="{FF2B5EF4-FFF2-40B4-BE49-F238E27FC236}">
                <a16:creationId xmlns:a16="http://schemas.microsoft.com/office/drawing/2014/main" id="{DB89F992-1711-DDDB-7AD9-E301E793834E}"/>
              </a:ext>
            </a:extLst>
          </p:cNvPr>
          <p:cNvSpPr txBox="1"/>
          <p:nvPr/>
        </p:nvSpPr>
        <p:spPr>
          <a:xfrm>
            <a:off x="7564775" y="1928298"/>
            <a:ext cx="1605498" cy="646331"/>
          </a:xfrm>
          <a:prstGeom prst="rect">
            <a:avLst/>
          </a:prstGeom>
          <a:noFill/>
        </p:spPr>
        <p:txBody>
          <a:bodyPr wrap="square" rtlCol="0">
            <a:spAutoFit/>
          </a:bodyPr>
          <a:lstStyle/>
          <a:p>
            <a:pPr algn="ctr"/>
            <a:r>
              <a:rPr lang="fr-FR" dirty="0"/>
              <a:t>Serveur Etablissement</a:t>
            </a:r>
          </a:p>
        </p:txBody>
      </p:sp>
      <p:sp>
        <p:nvSpPr>
          <p:cNvPr id="3" name="Titre 8">
            <a:extLst>
              <a:ext uri="{FF2B5EF4-FFF2-40B4-BE49-F238E27FC236}">
                <a16:creationId xmlns:a16="http://schemas.microsoft.com/office/drawing/2014/main" id="{9A70B6A4-4076-1796-6808-5B35B8EB9AC2}"/>
              </a:ext>
            </a:extLst>
          </p:cNvPr>
          <p:cNvSpPr txBox="1">
            <a:spLocks/>
          </p:cNvSpPr>
          <p:nvPr/>
        </p:nvSpPr>
        <p:spPr>
          <a:xfrm>
            <a:off x="457200" y="532220"/>
            <a:ext cx="7251148" cy="527538"/>
          </a:xfrm>
          <a:prstGeom prst="rect">
            <a:avLst/>
          </a:prstGeom>
          <a:gradFill flip="none" rotWithShape="1">
            <a:gsLst>
              <a:gs pos="65000">
                <a:schemeClr val="accent1"/>
              </a:gs>
              <a:gs pos="0">
                <a:srgbClr val="FFFFFF">
                  <a:alpha val="0"/>
                </a:srgbClr>
              </a:gs>
            </a:gsLst>
            <a:path path="circle">
              <a:fillToRect l="100000" t="100000"/>
            </a:path>
            <a:tileRect r="-100000" b="-100000"/>
          </a:gradFill>
        </p:spPr>
        <p:txBody>
          <a:bodyPr spcFirstLastPara="1" vert="horz" wrap="square" lIns="91425" tIns="91425" rIns="91425" bIns="91425" rtlCol="0" anchor="t" anchorCtr="0">
            <a:noAutofit/>
          </a:bodyPr>
          <a:lstStyle>
            <a:lvl1pPr lvl="0" algn="l" defTabSz="457200" rtl="0" eaLnBrk="1" latinLnBrk="0" hangingPunct="1">
              <a:spcBef>
                <a:spcPts val="0"/>
              </a:spcBef>
              <a:spcAft>
                <a:spcPts val="0"/>
              </a:spcAft>
              <a:buSzPts val="3000"/>
              <a:buNone/>
              <a:defRPr sz="2400" kern="1200">
                <a:solidFill>
                  <a:srgbClr val="FFFFFF"/>
                </a:solidFill>
                <a:latin typeface="+mj-lt"/>
                <a:ea typeface="+mj-ea"/>
                <a:cs typeface="+mj-cs"/>
              </a:defRPr>
            </a:lvl1pPr>
            <a:lvl2pPr lvl="1" algn="ctr" rtl="0">
              <a:spcBef>
                <a:spcPts val="0"/>
              </a:spcBef>
              <a:spcAft>
                <a:spcPts val="0"/>
              </a:spcAft>
              <a:buSzPts val="3000"/>
              <a:buNone/>
              <a:defRPr>
                <a:latin typeface="Nunito"/>
                <a:ea typeface="Nunito"/>
                <a:cs typeface="Nunito"/>
                <a:sym typeface="Nunito"/>
              </a:defRPr>
            </a:lvl2pPr>
            <a:lvl3pPr lvl="2" algn="ctr" rtl="0">
              <a:spcBef>
                <a:spcPts val="0"/>
              </a:spcBef>
              <a:spcAft>
                <a:spcPts val="0"/>
              </a:spcAft>
              <a:buSzPts val="3000"/>
              <a:buNone/>
              <a:defRPr>
                <a:latin typeface="Nunito"/>
                <a:ea typeface="Nunito"/>
                <a:cs typeface="Nunito"/>
                <a:sym typeface="Nunito"/>
              </a:defRPr>
            </a:lvl3pPr>
            <a:lvl4pPr lvl="3" algn="ctr" rtl="0">
              <a:spcBef>
                <a:spcPts val="0"/>
              </a:spcBef>
              <a:spcAft>
                <a:spcPts val="0"/>
              </a:spcAft>
              <a:buSzPts val="3000"/>
              <a:buNone/>
              <a:defRPr>
                <a:latin typeface="Nunito"/>
                <a:ea typeface="Nunito"/>
                <a:cs typeface="Nunito"/>
                <a:sym typeface="Nunito"/>
              </a:defRPr>
            </a:lvl4pPr>
            <a:lvl5pPr lvl="4" algn="ctr" rtl="0">
              <a:spcBef>
                <a:spcPts val="0"/>
              </a:spcBef>
              <a:spcAft>
                <a:spcPts val="0"/>
              </a:spcAft>
              <a:buSzPts val="3000"/>
              <a:buNone/>
              <a:defRPr>
                <a:latin typeface="Nunito"/>
                <a:ea typeface="Nunito"/>
                <a:cs typeface="Nunito"/>
                <a:sym typeface="Nunito"/>
              </a:defRPr>
            </a:lvl5pPr>
            <a:lvl6pPr lvl="5" algn="ctr" rtl="0">
              <a:spcBef>
                <a:spcPts val="0"/>
              </a:spcBef>
              <a:spcAft>
                <a:spcPts val="0"/>
              </a:spcAft>
              <a:buSzPts val="3000"/>
              <a:buNone/>
              <a:defRPr>
                <a:latin typeface="Nunito"/>
                <a:ea typeface="Nunito"/>
                <a:cs typeface="Nunito"/>
                <a:sym typeface="Nunito"/>
              </a:defRPr>
            </a:lvl6pPr>
            <a:lvl7pPr lvl="6" algn="ctr" rtl="0">
              <a:spcBef>
                <a:spcPts val="0"/>
              </a:spcBef>
              <a:spcAft>
                <a:spcPts val="0"/>
              </a:spcAft>
              <a:buSzPts val="3000"/>
              <a:buNone/>
              <a:defRPr>
                <a:latin typeface="Nunito"/>
                <a:ea typeface="Nunito"/>
                <a:cs typeface="Nunito"/>
                <a:sym typeface="Nunito"/>
              </a:defRPr>
            </a:lvl7pPr>
            <a:lvl8pPr lvl="7" algn="ctr" rtl="0">
              <a:spcBef>
                <a:spcPts val="0"/>
              </a:spcBef>
              <a:spcAft>
                <a:spcPts val="0"/>
              </a:spcAft>
              <a:buSzPts val="3000"/>
              <a:buNone/>
              <a:defRPr>
                <a:latin typeface="Nunito"/>
                <a:ea typeface="Nunito"/>
                <a:cs typeface="Nunito"/>
                <a:sym typeface="Nunito"/>
              </a:defRPr>
            </a:lvl8pPr>
            <a:lvl9pPr lvl="8" algn="ctr" rtl="0">
              <a:spcBef>
                <a:spcPts val="0"/>
              </a:spcBef>
              <a:spcAft>
                <a:spcPts val="0"/>
              </a:spcAft>
              <a:buSzPts val="3000"/>
              <a:buNone/>
              <a:defRPr>
                <a:latin typeface="Nunito"/>
                <a:ea typeface="Nunito"/>
                <a:cs typeface="Nunito"/>
                <a:sym typeface="Nunito"/>
              </a:defRPr>
            </a:lvl9pPr>
          </a:lstStyle>
          <a:p>
            <a:pPr indent="354013"/>
            <a:r>
              <a:rPr lang="fr-FR" dirty="0"/>
              <a:t>Les transferts réguliers</a:t>
            </a:r>
          </a:p>
        </p:txBody>
      </p:sp>
    </p:spTree>
    <p:extLst>
      <p:ext uri="{BB962C8B-B14F-4D97-AF65-F5344CB8AC3E}">
        <p14:creationId xmlns:p14="http://schemas.microsoft.com/office/powerpoint/2010/main" val="1784238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A63E2F55-217E-784D-959E-8EB90DBD2478}" type="slidenum">
              <a:rPr lang="fr-FR" smtClean="0"/>
              <a:pPr/>
              <a:t>23</a:t>
            </a:fld>
            <a:endParaRPr lang="fr-FR" dirty="0"/>
          </a:p>
        </p:txBody>
      </p:sp>
      <p:sp>
        <p:nvSpPr>
          <p:cNvPr id="7" name="ZoneTexte 6"/>
          <p:cNvSpPr txBox="1"/>
          <p:nvPr/>
        </p:nvSpPr>
        <p:spPr>
          <a:xfrm>
            <a:off x="1251681" y="2788262"/>
            <a:ext cx="6571350" cy="2000548"/>
          </a:xfrm>
          <a:prstGeom prst="rect">
            <a:avLst/>
          </a:prstGeom>
          <a:noFill/>
        </p:spPr>
        <p:txBody>
          <a:bodyPr wrap="none" rtlCol="0">
            <a:spAutoFit/>
          </a:bodyPr>
          <a:lstStyle/>
          <a:p>
            <a:pPr algn="ctr"/>
            <a:r>
              <a:rPr lang="fr-FR" sz="3200" b="1" dirty="0">
                <a:solidFill>
                  <a:srgbClr val="0070C0"/>
                </a:solidFill>
              </a:rPr>
              <a:t>Partie 3 :</a:t>
            </a:r>
          </a:p>
          <a:p>
            <a:pPr algn="ctr"/>
            <a:r>
              <a:rPr lang="fr-FR" sz="800" b="1" dirty="0">
                <a:solidFill>
                  <a:srgbClr val="0070C0"/>
                </a:solidFill>
              </a:rPr>
              <a:t> </a:t>
            </a:r>
          </a:p>
          <a:p>
            <a:pPr algn="ctr"/>
            <a:r>
              <a:rPr lang="fr-FR" sz="2400" dirty="0"/>
              <a:t>Comparaison des options  </a:t>
            </a:r>
          </a:p>
          <a:p>
            <a:pPr algn="ctr"/>
            <a:r>
              <a:rPr lang="fr-FR" sz="2400" dirty="0"/>
              <a:t>« Mises à jour propres » et « Toutes mises à jour »</a:t>
            </a:r>
          </a:p>
          <a:p>
            <a:pPr algn="ctr"/>
            <a:endParaRPr lang="fr-FR" sz="3600" b="1" dirty="0">
              <a:solidFill>
                <a:schemeClr val="tx2">
                  <a:lumMod val="60000"/>
                  <a:lumOff val="40000"/>
                </a:schemeClr>
              </a:solidFill>
            </a:endParaRPr>
          </a:p>
        </p:txBody>
      </p:sp>
      <p:sp>
        <p:nvSpPr>
          <p:cNvPr id="9" name="Titre 8">
            <a:extLst>
              <a:ext uri="{FF2B5EF4-FFF2-40B4-BE49-F238E27FC236}">
                <a16:creationId xmlns:a16="http://schemas.microsoft.com/office/drawing/2014/main" id="{D9C871FE-941B-3304-0425-F89B04E42E92}"/>
              </a:ext>
            </a:extLst>
          </p:cNvPr>
          <p:cNvSpPr>
            <a:spLocks noGrp="1"/>
          </p:cNvSpPr>
          <p:nvPr>
            <p:ph type="title"/>
          </p:nvPr>
        </p:nvSpPr>
        <p:spPr/>
        <p:txBody>
          <a:bodyPr/>
          <a:lstStyle/>
          <a:p>
            <a:r>
              <a:rPr lang="fr-FR" dirty="0"/>
              <a:t>Les transferts réguliers du </a:t>
            </a:r>
            <a:r>
              <a:rPr lang="fr-FR" dirty="0" err="1"/>
              <a:t>Sudoc</a:t>
            </a:r>
            <a:endParaRPr lang="fr-FR" dirty="0"/>
          </a:p>
        </p:txBody>
      </p:sp>
    </p:spTree>
    <p:extLst>
      <p:ext uri="{BB962C8B-B14F-4D97-AF65-F5344CB8AC3E}">
        <p14:creationId xmlns:p14="http://schemas.microsoft.com/office/powerpoint/2010/main" val="3224476268"/>
      </p:ext>
    </p:extLst>
  </p:cSld>
  <p:clrMapOvr>
    <a:masterClrMapping/>
  </p:clrMapOvr>
  <mc:AlternateContent xmlns:mc="http://schemas.openxmlformats.org/markup-compatibility/2006" xmlns:p14="http://schemas.microsoft.com/office/powerpoint/2010/main">
    <mc:Choice Requires="p14">
      <p:transition spd="slow" p14:dur="2000" advTm="4531"/>
    </mc:Choice>
    <mc:Fallback xmlns="">
      <p:transition spd="slow" advTm="453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solidFill>
                  <a:schemeClr val="bg1"/>
                </a:solidFill>
              </a:rPr>
              <a:t>Les options de mises à jour reçues</a:t>
            </a:r>
          </a:p>
        </p:txBody>
      </p:sp>
      <p:sp>
        <p:nvSpPr>
          <p:cNvPr id="3" name="Espace réservé du contenu 2"/>
          <p:cNvSpPr>
            <a:spLocks noGrp="1"/>
          </p:cNvSpPr>
          <p:nvPr>
            <p:ph idx="1"/>
          </p:nvPr>
        </p:nvSpPr>
        <p:spPr>
          <a:xfrm>
            <a:off x="495300" y="1431984"/>
            <a:ext cx="8187251" cy="5116300"/>
          </a:xfrm>
        </p:spPr>
        <p:txBody>
          <a:bodyPr>
            <a:normAutofit fontScale="47500" lnSpcReduction="20000"/>
          </a:bodyPr>
          <a:lstStyle/>
          <a:p>
            <a:r>
              <a:rPr lang="fr-FR" sz="4200" b="1" dirty="0">
                <a:solidFill>
                  <a:srgbClr val="0070C0"/>
                </a:solidFill>
              </a:rPr>
              <a:t>Statistiques concernant les options de mises à jour</a:t>
            </a:r>
            <a:endParaRPr lang="fr-FR" sz="4200" dirty="0"/>
          </a:p>
          <a:p>
            <a:pPr marL="574675" lvl="1" indent="-250825">
              <a:spcBef>
                <a:spcPts val="1200"/>
              </a:spcBef>
              <a:buClr>
                <a:srgbClr val="0070C0"/>
              </a:buClr>
              <a:buSzPct val="130000"/>
              <a:buFont typeface="Arial" panose="020B0604020202020204" pitchFamily="34" charset="0"/>
              <a:buChar char="•"/>
            </a:pPr>
            <a:r>
              <a:rPr lang="fr-FR" sz="3800" b="1" dirty="0">
                <a:solidFill>
                  <a:srgbClr val="0070C0"/>
                </a:solidFill>
              </a:rPr>
              <a:t>En 2022 :</a:t>
            </a:r>
          </a:p>
          <a:p>
            <a:pPr marL="574675" lvl="1" indent="-250825">
              <a:spcBef>
                <a:spcPts val="1200"/>
              </a:spcBef>
              <a:buClr>
                <a:srgbClr val="0070C0"/>
              </a:buClr>
              <a:buSzPct val="130000"/>
              <a:buFont typeface="Arial" panose="020B0604020202020204" pitchFamily="34" charset="0"/>
              <a:buChar char="•"/>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marL="895350" lvl="1" indent="-354013">
              <a:buFont typeface="Wingdings" panose="05000000000000000000" pitchFamily="2" charset="2"/>
              <a:buChar char="Ø"/>
            </a:pPr>
            <a:endParaRPr lang="fr-FR" sz="1800" dirty="0"/>
          </a:p>
          <a:p>
            <a:pPr marL="895350" lvl="1" indent="-354013">
              <a:buFont typeface="Wingdings" panose="05000000000000000000" pitchFamily="2" charset="2"/>
              <a:buChar char="Ø"/>
            </a:pPr>
            <a:endParaRPr lang="fr-FR" sz="1800" dirty="0"/>
          </a:p>
          <a:p>
            <a:pPr marL="895350" lvl="1" indent="-354013">
              <a:buFont typeface="Wingdings" panose="05000000000000000000" pitchFamily="2" charset="2"/>
              <a:buChar char="Ø"/>
            </a:pPr>
            <a:endParaRPr lang="fr-FR" sz="1800" dirty="0"/>
          </a:p>
          <a:p>
            <a:pPr marL="895350" lvl="1" indent="-354013">
              <a:buFont typeface="Wingdings" panose="05000000000000000000" pitchFamily="2" charset="2"/>
              <a:buChar char="Ø"/>
            </a:pPr>
            <a:endParaRPr lang="fr-FR" sz="1800" dirty="0"/>
          </a:p>
          <a:p>
            <a:pPr marL="895350" lvl="1" indent="-354013">
              <a:buFont typeface="Wingdings" panose="05000000000000000000" pitchFamily="2" charset="2"/>
              <a:buChar char="Ø"/>
            </a:pPr>
            <a:endParaRPr lang="fr-FR" sz="2100" dirty="0"/>
          </a:p>
          <a:p>
            <a:pPr marL="895350" lvl="1" indent="-354013">
              <a:buFont typeface="Wingdings" panose="05000000000000000000" pitchFamily="2" charset="2"/>
              <a:buChar char="Ø"/>
            </a:pPr>
            <a:endParaRPr lang="fr-FR" sz="2100" dirty="0"/>
          </a:p>
          <a:p>
            <a:pPr marL="895350" lvl="1" indent="-354013">
              <a:buFont typeface="Wingdings" panose="05000000000000000000" pitchFamily="2" charset="2"/>
              <a:buChar char="Ø"/>
            </a:pPr>
            <a:endParaRPr lang="fr-FR" sz="2100" dirty="0"/>
          </a:p>
          <a:p>
            <a:pPr marL="895350" lvl="1" indent="-354013">
              <a:buFont typeface="Wingdings" panose="05000000000000000000" pitchFamily="2" charset="2"/>
              <a:buChar char="Ø"/>
            </a:pPr>
            <a:endParaRPr lang="fr-FR" sz="2600" dirty="0"/>
          </a:p>
          <a:p>
            <a:pPr marL="895350" lvl="1" indent="-354013">
              <a:buFont typeface="Wingdings" panose="05000000000000000000" pitchFamily="2" charset="2"/>
              <a:buChar char="Ø"/>
            </a:pPr>
            <a:endParaRPr lang="fr-FR" sz="2600" dirty="0"/>
          </a:p>
          <a:p>
            <a:pPr marL="895350" lvl="1" indent="-354013">
              <a:buFont typeface="Wingdings" panose="05000000000000000000" pitchFamily="2" charset="2"/>
              <a:buChar char="Ø"/>
            </a:pPr>
            <a:endParaRPr lang="fr-FR" sz="3300" dirty="0"/>
          </a:p>
          <a:p>
            <a:pPr marL="895350" lvl="1" indent="-354013">
              <a:buFont typeface="Wingdings" panose="05000000000000000000" pitchFamily="2" charset="2"/>
              <a:buChar char="Ø"/>
            </a:pPr>
            <a:endParaRPr lang="fr-FR" sz="3300" dirty="0"/>
          </a:p>
          <a:p>
            <a:pPr marL="895350" lvl="1" indent="-354013">
              <a:buFont typeface="Wingdings" panose="05000000000000000000" pitchFamily="2" charset="2"/>
              <a:buChar char="Ø"/>
            </a:pPr>
            <a:r>
              <a:rPr lang="fr-FR" sz="3800" dirty="0"/>
              <a:t>78 ILN sur 148 (53%) ont choisi l’option « Toutes mises à jour ». </a:t>
            </a:r>
          </a:p>
          <a:p>
            <a:pPr marL="895350" lvl="1" indent="0">
              <a:lnSpc>
                <a:spcPct val="120000"/>
              </a:lnSpc>
              <a:buNone/>
            </a:pPr>
            <a:r>
              <a:rPr lang="fr-FR" sz="3800" dirty="0"/>
              <a:t>Sur ces 78 ILN, 44% sont des établissements </a:t>
            </a:r>
            <a:r>
              <a:rPr lang="fr-FR" sz="3800" dirty="0" err="1"/>
              <a:t>SGBm</a:t>
            </a:r>
            <a:r>
              <a:rPr lang="fr-FR" sz="3800" dirty="0"/>
              <a:t> pour lesquels l’option « Toutes mises à jour » est imposée.</a:t>
            </a:r>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b="1" dirty="0"/>
          </a:p>
          <a:p>
            <a:pPr lvl="1">
              <a:buFont typeface="Wingdings" panose="05000000000000000000" pitchFamily="2" charset="2"/>
              <a:buChar char="Ø"/>
            </a:pPr>
            <a:endParaRPr lang="fr-FR" sz="1800" b="1" dirty="0"/>
          </a:p>
          <a:p>
            <a:pPr lvl="1">
              <a:buFont typeface="Wingdings" panose="05000000000000000000" pitchFamily="2" charset="2"/>
              <a:buChar char="Ø"/>
            </a:pPr>
            <a:endParaRPr lang="fr-FR" sz="1800" dirty="0"/>
          </a:p>
          <a:p>
            <a:endParaRPr lang="fr-FR" dirty="0"/>
          </a:p>
          <a:p>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24</a:t>
            </a:fld>
            <a:endParaRPr lang="fr-FR"/>
          </a:p>
        </p:txBody>
      </p:sp>
      <p:pic>
        <p:nvPicPr>
          <p:cNvPr id="7" name="Image 6">
            <a:extLst>
              <a:ext uri="{FF2B5EF4-FFF2-40B4-BE49-F238E27FC236}">
                <a16:creationId xmlns:a16="http://schemas.microsoft.com/office/drawing/2014/main" id="{641DB943-AB67-3403-C6F1-8709A54E2814}"/>
              </a:ext>
            </a:extLst>
          </p:cNvPr>
          <p:cNvPicPr>
            <a:picLocks noChangeAspect="1"/>
          </p:cNvPicPr>
          <p:nvPr/>
        </p:nvPicPr>
        <p:blipFill>
          <a:blip r:embed="rId2"/>
          <a:stretch>
            <a:fillRect/>
          </a:stretch>
        </p:blipFill>
        <p:spPr>
          <a:xfrm>
            <a:off x="2049677" y="2237988"/>
            <a:ext cx="5120846" cy="3081776"/>
          </a:xfrm>
          <a:prstGeom prst="rect">
            <a:avLst/>
          </a:prstGeom>
        </p:spPr>
      </p:pic>
    </p:spTree>
    <p:extLst>
      <p:ext uri="{BB962C8B-B14F-4D97-AF65-F5344CB8AC3E}">
        <p14:creationId xmlns:p14="http://schemas.microsoft.com/office/powerpoint/2010/main" val="3382419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139" y="532220"/>
            <a:ext cx="7251148" cy="527538"/>
          </a:xfrm>
        </p:spPr>
        <p:txBody>
          <a:bodyPr>
            <a:normAutofit/>
          </a:bodyPr>
          <a:lstStyle/>
          <a:p>
            <a:r>
              <a:rPr lang="fr-FR" sz="2400" dirty="0">
                <a:solidFill>
                  <a:schemeClr val="bg1"/>
                </a:solidFill>
              </a:rPr>
              <a:t>Les options de mises à jour reçues</a:t>
            </a:r>
          </a:p>
        </p:txBody>
      </p:sp>
      <p:sp>
        <p:nvSpPr>
          <p:cNvPr id="3" name="Espace réservé du contenu 2"/>
          <p:cNvSpPr>
            <a:spLocks noGrp="1"/>
          </p:cNvSpPr>
          <p:nvPr>
            <p:ph idx="1"/>
          </p:nvPr>
        </p:nvSpPr>
        <p:spPr>
          <a:xfrm>
            <a:off x="495300" y="1431984"/>
            <a:ext cx="8187251" cy="5040451"/>
          </a:xfrm>
        </p:spPr>
        <p:txBody>
          <a:bodyPr>
            <a:normAutofit/>
          </a:bodyPr>
          <a:lstStyle/>
          <a:p>
            <a:pPr marL="574675" lvl="1" indent="-250825">
              <a:spcBef>
                <a:spcPts val="1200"/>
              </a:spcBef>
              <a:buClr>
                <a:srgbClr val="0070C0"/>
              </a:buClr>
              <a:buSzPct val="130000"/>
              <a:buFont typeface="Arial" panose="020B0604020202020204" pitchFamily="34" charset="0"/>
              <a:buChar char="•"/>
            </a:pPr>
            <a:r>
              <a:rPr lang="fr-FR" sz="1800" b="1" dirty="0">
                <a:solidFill>
                  <a:srgbClr val="0070C0"/>
                </a:solidFill>
              </a:rPr>
              <a:t>Evolution depuis 2016  : </a:t>
            </a:r>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b="1" dirty="0"/>
          </a:p>
          <a:p>
            <a:pPr marL="895350" lvl="1" indent="-354013">
              <a:buFont typeface="Wingdings" panose="05000000000000000000" pitchFamily="2" charset="2"/>
              <a:buChar char="Ø"/>
            </a:pPr>
            <a:r>
              <a:rPr lang="fr-FR" sz="1800" dirty="0"/>
              <a:t>Augmentation nette du pourcentage d’établissements ayant choisi l’option « Toutes mises à jour » depuis 2016</a:t>
            </a:r>
          </a:p>
          <a:p>
            <a:pPr marL="941387" lvl="2" indent="0">
              <a:buNone/>
            </a:pPr>
            <a:r>
              <a:rPr lang="fr-FR" sz="1600" dirty="0">
                <a:sym typeface="Wingdings" panose="05000000000000000000" pitchFamily="2" charset="2"/>
              </a:rPr>
              <a:t>	</a:t>
            </a:r>
            <a:r>
              <a:rPr lang="fr-FR" sz="1800" dirty="0">
                <a:sym typeface="Wingdings" panose="05000000000000000000" pitchFamily="2" charset="2"/>
              </a:rPr>
              <a:t>cette tendance devrait se confirmer dans les prochains mois</a:t>
            </a:r>
            <a:endParaRPr lang="fr-FR" sz="1800" dirty="0"/>
          </a:p>
          <a:p>
            <a:endParaRPr lang="fr-FR" dirty="0"/>
          </a:p>
          <a:p>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25</a:t>
            </a:fld>
            <a:endParaRPr lang="fr-FR"/>
          </a:p>
        </p:txBody>
      </p:sp>
      <p:pic>
        <p:nvPicPr>
          <p:cNvPr id="7" name="Image 6">
            <a:extLst>
              <a:ext uri="{FF2B5EF4-FFF2-40B4-BE49-F238E27FC236}">
                <a16:creationId xmlns:a16="http://schemas.microsoft.com/office/drawing/2014/main" id="{86E00937-AB30-3C16-E030-13AD14819BC6}"/>
              </a:ext>
            </a:extLst>
          </p:cNvPr>
          <p:cNvPicPr>
            <a:picLocks noChangeAspect="1"/>
          </p:cNvPicPr>
          <p:nvPr/>
        </p:nvPicPr>
        <p:blipFill>
          <a:blip r:embed="rId2"/>
          <a:stretch>
            <a:fillRect/>
          </a:stretch>
        </p:blipFill>
        <p:spPr>
          <a:xfrm>
            <a:off x="1874286" y="2013800"/>
            <a:ext cx="5395428" cy="3243353"/>
          </a:xfrm>
          <a:prstGeom prst="rect">
            <a:avLst/>
          </a:prstGeom>
        </p:spPr>
      </p:pic>
      <p:sp>
        <p:nvSpPr>
          <p:cNvPr id="8" name="Flèche droite 3">
            <a:extLst>
              <a:ext uri="{FF2B5EF4-FFF2-40B4-BE49-F238E27FC236}">
                <a16:creationId xmlns:a16="http://schemas.microsoft.com/office/drawing/2014/main" id="{F78A3FD2-D442-853B-6649-E1AAD28821E5}"/>
              </a:ext>
            </a:extLst>
          </p:cNvPr>
          <p:cNvSpPr/>
          <p:nvPr/>
        </p:nvSpPr>
        <p:spPr>
          <a:xfrm>
            <a:off x="1543511" y="6084000"/>
            <a:ext cx="311085" cy="17910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590932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139" y="532220"/>
            <a:ext cx="7251148" cy="527538"/>
          </a:xfrm>
        </p:spPr>
        <p:txBody>
          <a:bodyPr>
            <a:normAutofit/>
          </a:bodyPr>
          <a:lstStyle/>
          <a:p>
            <a:r>
              <a:rPr lang="fr-FR" sz="2400" dirty="0">
                <a:solidFill>
                  <a:schemeClr val="bg1"/>
                </a:solidFill>
              </a:rPr>
              <a:t>Les options de mises à jour reçues</a:t>
            </a:r>
          </a:p>
        </p:txBody>
      </p:sp>
      <p:sp>
        <p:nvSpPr>
          <p:cNvPr id="3" name="Espace réservé du contenu 2"/>
          <p:cNvSpPr>
            <a:spLocks noGrp="1"/>
          </p:cNvSpPr>
          <p:nvPr>
            <p:ph idx="1"/>
          </p:nvPr>
        </p:nvSpPr>
        <p:spPr>
          <a:xfrm>
            <a:off x="495300" y="1431984"/>
            <a:ext cx="8187251" cy="5040451"/>
          </a:xfrm>
        </p:spPr>
        <p:txBody>
          <a:bodyPr>
            <a:normAutofit/>
          </a:bodyPr>
          <a:lstStyle/>
          <a:p>
            <a:pPr marL="574675" lvl="1" indent="-250825">
              <a:spcBef>
                <a:spcPts val="1200"/>
              </a:spcBef>
              <a:buClr>
                <a:srgbClr val="0070C0"/>
              </a:buClr>
              <a:buSzPct val="130000"/>
              <a:buFont typeface="Arial" panose="020B0604020202020204" pitchFamily="34" charset="0"/>
              <a:buChar char="•"/>
            </a:pPr>
            <a:r>
              <a:rPr lang="fr-FR" sz="1800" b="1" dirty="0">
                <a:solidFill>
                  <a:srgbClr val="0070C0"/>
                </a:solidFill>
              </a:rPr>
              <a:t>Nombre de notices reçues selon l’option choisie : </a:t>
            </a:r>
          </a:p>
          <a:p>
            <a:pPr marL="541337" lvl="1" indent="0">
              <a:buNone/>
            </a:pPr>
            <a:endParaRPr lang="fr-FR" sz="800" dirty="0"/>
          </a:p>
          <a:p>
            <a:pPr marL="541337" lvl="1" indent="0">
              <a:buNone/>
            </a:pPr>
            <a:endParaRPr lang="fr-FR" sz="800" dirty="0"/>
          </a:p>
          <a:p>
            <a:pPr marL="982663" lvl="2" indent="-441325">
              <a:buFont typeface="Wingdings" panose="05000000000000000000" pitchFamily="2" charset="2"/>
              <a:buChar char="Ø"/>
              <a:tabLst>
                <a:tab pos="895350" algn="l"/>
              </a:tabLst>
            </a:pPr>
            <a:r>
              <a:rPr lang="fr-FR" sz="1800" b="1" dirty="0"/>
              <a:t>Doublement au minimum </a:t>
            </a:r>
            <a:r>
              <a:rPr lang="fr-FR" sz="1800" dirty="0"/>
              <a:t>du nombre de notices reçues lors du passage de l’option « Mises à jour propres » à l’option « Toutes mises à jour ».</a:t>
            </a:r>
          </a:p>
          <a:p>
            <a:pPr marL="982663" lvl="2" indent="-441325">
              <a:buNone/>
              <a:tabLst>
                <a:tab pos="982663" algn="l"/>
              </a:tabLst>
            </a:pPr>
            <a:endParaRPr lang="fr-FR" sz="1800" dirty="0"/>
          </a:p>
          <a:p>
            <a:pPr marL="1435100" lvl="2" indent="-893763">
              <a:buNone/>
              <a:tabLst>
                <a:tab pos="1435100" algn="l"/>
              </a:tabLst>
            </a:pPr>
            <a:r>
              <a:rPr lang="fr-FR" sz="1800" dirty="0"/>
              <a:t>	Nombre difficile à estimer de façon globale au </a:t>
            </a:r>
            <a:r>
              <a:rPr lang="fr-FR" sz="1800"/>
              <a:t>vu de </a:t>
            </a:r>
            <a:r>
              <a:rPr lang="fr-FR" sz="1800" dirty="0"/>
              <a:t>la diversité des établissements du </a:t>
            </a:r>
            <a:r>
              <a:rPr lang="fr-FR" sz="1800" dirty="0" err="1"/>
              <a:t>Sudoc</a:t>
            </a:r>
            <a:r>
              <a:rPr lang="fr-FR" sz="1800" dirty="0"/>
              <a:t> et de la nature de leurs collections</a:t>
            </a:r>
          </a:p>
          <a:p>
            <a:pPr marL="895350" lvl="1" indent="-354013">
              <a:buFont typeface="Wingdings" panose="05000000000000000000" pitchFamily="2" charset="2"/>
              <a:buChar char="Ø"/>
            </a:pPr>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26</a:t>
            </a:fld>
            <a:endParaRPr lang="fr-FR"/>
          </a:p>
        </p:txBody>
      </p:sp>
      <p:sp>
        <p:nvSpPr>
          <p:cNvPr id="4" name="Flèche droite 3">
            <a:extLst>
              <a:ext uri="{FF2B5EF4-FFF2-40B4-BE49-F238E27FC236}">
                <a16:creationId xmlns:a16="http://schemas.microsoft.com/office/drawing/2014/main" id="{2B0698C0-BF57-9950-35E5-9FEEE699E544}"/>
              </a:ext>
            </a:extLst>
          </p:cNvPr>
          <p:cNvSpPr/>
          <p:nvPr/>
        </p:nvSpPr>
        <p:spPr>
          <a:xfrm>
            <a:off x="1580913" y="3101654"/>
            <a:ext cx="311085" cy="17910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187175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solidFill>
                  <a:schemeClr val="bg1"/>
                </a:solidFill>
              </a:rPr>
              <a:t>Les options de mises à jour reçues</a:t>
            </a:r>
            <a:endParaRPr lang="fr-FR" dirty="0"/>
          </a:p>
        </p:txBody>
      </p:sp>
      <p:sp>
        <p:nvSpPr>
          <p:cNvPr id="3" name="Espace réservé du contenu 2"/>
          <p:cNvSpPr>
            <a:spLocks noGrp="1"/>
          </p:cNvSpPr>
          <p:nvPr>
            <p:ph idx="1"/>
          </p:nvPr>
        </p:nvSpPr>
        <p:spPr>
          <a:xfrm>
            <a:off x="495300" y="1431984"/>
            <a:ext cx="8187251" cy="5185126"/>
          </a:xfrm>
          <a:ln>
            <a:noFill/>
          </a:ln>
        </p:spPr>
        <p:txBody>
          <a:bodyPr>
            <a:normAutofit fontScale="55000" lnSpcReduction="20000"/>
          </a:bodyPr>
          <a:lstStyle/>
          <a:p>
            <a:pPr>
              <a:lnSpc>
                <a:spcPct val="120000"/>
              </a:lnSpc>
            </a:pPr>
            <a:r>
              <a:rPr lang="fr-FR" sz="3600" b="1" dirty="0">
                <a:solidFill>
                  <a:srgbClr val="0070C0"/>
                </a:solidFill>
              </a:rPr>
              <a:t>Dans quel cas un établissement reçoit-il une notice mise à jour sous laquelle il est localisé ?</a:t>
            </a:r>
          </a:p>
          <a:p>
            <a:endParaRPr lang="fr-FR" sz="3600" b="1" u="sng" dirty="0">
              <a:solidFill>
                <a:srgbClr val="0070C0"/>
              </a:solidFill>
            </a:endParaRPr>
          </a:p>
          <a:p>
            <a:endParaRPr lang="fr-FR" sz="2200" b="1" u="sng" dirty="0">
              <a:solidFill>
                <a:srgbClr val="0070C0"/>
              </a:solidFill>
            </a:endParaRPr>
          </a:p>
          <a:p>
            <a:endParaRPr lang="fr-FR" sz="2200" u="sng" dirty="0"/>
          </a:p>
          <a:p>
            <a:endParaRPr lang="fr-FR" sz="2200" u="sng" dirty="0"/>
          </a:p>
          <a:p>
            <a:endParaRPr lang="fr-FR" sz="2200" u="sng" dirty="0"/>
          </a:p>
          <a:p>
            <a:endParaRPr lang="fr-FR" sz="2200" u="sng" dirty="0"/>
          </a:p>
          <a:p>
            <a:pPr lvl="1">
              <a:spcBef>
                <a:spcPts val="600"/>
              </a:spcBef>
              <a:buFont typeface="Wingdings" panose="05000000000000000000" pitchFamily="2" charset="2"/>
              <a:buChar char="Ø"/>
            </a:pPr>
            <a:endParaRPr lang="fr-FR" sz="1800" b="1" dirty="0"/>
          </a:p>
          <a:p>
            <a:pPr lvl="1">
              <a:spcBef>
                <a:spcPts val="600"/>
              </a:spcBef>
              <a:buFont typeface="Wingdings" panose="05000000000000000000" pitchFamily="2" charset="2"/>
              <a:buChar char="Ø"/>
            </a:pPr>
            <a:endParaRPr lang="fr-FR" sz="800" b="1" dirty="0"/>
          </a:p>
          <a:p>
            <a:pPr lvl="1">
              <a:spcBef>
                <a:spcPts val="600"/>
              </a:spcBef>
              <a:buFont typeface="Wingdings" panose="05000000000000000000" pitchFamily="2" charset="2"/>
              <a:buChar char="Ø"/>
            </a:pPr>
            <a:endParaRPr lang="fr-FR" sz="1800" b="1" dirty="0"/>
          </a:p>
          <a:p>
            <a:pPr lvl="1">
              <a:spcBef>
                <a:spcPts val="600"/>
              </a:spcBef>
              <a:buFont typeface="Wingdings" panose="05000000000000000000" pitchFamily="2" charset="2"/>
              <a:buChar char="Ø"/>
            </a:pPr>
            <a:endParaRPr lang="fr-FR" sz="1800" b="1" dirty="0"/>
          </a:p>
          <a:p>
            <a:pPr lvl="1">
              <a:spcBef>
                <a:spcPts val="600"/>
              </a:spcBef>
              <a:buFont typeface="Wingdings" panose="05000000000000000000" pitchFamily="2" charset="2"/>
              <a:buChar char="Ø"/>
            </a:pPr>
            <a:endParaRPr lang="fr-FR" b="1" dirty="0"/>
          </a:p>
          <a:p>
            <a:pPr lvl="1">
              <a:spcBef>
                <a:spcPts val="600"/>
              </a:spcBef>
              <a:buFont typeface="Wingdings" panose="05000000000000000000" pitchFamily="2" charset="2"/>
              <a:buChar char="Ø"/>
            </a:pPr>
            <a:endParaRPr lang="fr-FR" b="1" dirty="0"/>
          </a:p>
          <a:p>
            <a:pPr lvl="1">
              <a:spcBef>
                <a:spcPts val="600"/>
              </a:spcBef>
              <a:buFont typeface="Wingdings" panose="05000000000000000000" pitchFamily="2" charset="2"/>
              <a:buChar char="Ø"/>
            </a:pPr>
            <a:endParaRPr lang="fr-FR" b="1" dirty="0"/>
          </a:p>
          <a:p>
            <a:pPr lvl="1">
              <a:spcBef>
                <a:spcPts val="600"/>
              </a:spcBef>
              <a:buFont typeface="Wingdings" panose="05000000000000000000" pitchFamily="2" charset="2"/>
              <a:buChar char="Ø"/>
            </a:pPr>
            <a:endParaRPr lang="fr-FR" sz="1900" b="1" dirty="0"/>
          </a:p>
          <a:p>
            <a:pPr lvl="1">
              <a:spcBef>
                <a:spcPts val="600"/>
              </a:spcBef>
              <a:buFont typeface="Wingdings" panose="05000000000000000000" pitchFamily="2" charset="2"/>
              <a:buChar char="Ø"/>
            </a:pPr>
            <a:endParaRPr lang="fr-FR" sz="1500" i="1" dirty="0"/>
          </a:p>
          <a:p>
            <a:pPr marL="457200" lvl="1" indent="0">
              <a:spcBef>
                <a:spcPts val="600"/>
              </a:spcBef>
              <a:buNone/>
            </a:pPr>
            <a:endParaRPr lang="fr-FR" sz="700" i="1" dirty="0"/>
          </a:p>
          <a:p>
            <a:pPr marL="457200" lvl="1" indent="0">
              <a:spcBef>
                <a:spcPts val="600"/>
              </a:spcBef>
              <a:buNone/>
            </a:pPr>
            <a:r>
              <a:rPr lang="fr-FR" sz="2500" i="1" dirty="0"/>
              <a:t>* Sauf si le </a:t>
            </a:r>
            <a:r>
              <a:rPr lang="fr-FR" sz="2500" i="1" dirty="0" err="1"/>
              <a:t>dédoublonneur</a:t>
            </a:r>
            <a:r>
              <a:rPr lang="fr-FR" sz="2500" i="1" dirty="0"/>
              <a:t> appartient l’ILN </a:t>
            </a:r>
          </a:p>
          <a:p>
            <a:pPr lvl="1">
              <a:spcBef>
                <a:spcPts val="600"/>
              </a:spcBef>
              <a:buFont typeface="Arial" panose="020B0604020202020204" pitchFamily="34" charset="0"/>
              <a:buChar char="•"/>
            </a:pPr>
            <a:endParaRPr lang="fr-FR" sz="2500" i="1" dirty="0"/>
          </a:p>
          <a:p>
            <a:pPr lvl="1">
              <a:lnSpc>
                <a:spcPct val="120000"/>
              </a:lnSpc>
              <a:spcBef>
                <a:spcPts val="600"/>
              </a:spcBef>
              <a:buFont typeface="Wingdings" panose="05000000000000000000" pitchFamily="2" charset="2"/>
              <a:buChar char="Ø"/>
            </a:pPr>
            <a:r>
              <a:rPr lang="fr-FR" sz="2900" b="1" dirty="0"/>
              <a:t>Remarque: </a:t>
            </a:r>
            <a:r>
              <a:rPr lang="fr-FR" sz="2900" dirty="0"/>
              <a:t>Pour certains chantiers menés par l’</a:t>
            </a:r>
            <a:r>
              <a:rPr lang="fr-FR" sz="2900" dirty="0" err="1"/>
              <a:t>Abes</a:t>
            </a:r>
            <a:r>
              <a:rPr lang="fr-FR" sz="2900" dirty="0"/>
              <a:t>, les notices bibliographiques modifiées ne sont pas envoyées aux établissements via les transferts réguliers </a:t>
            </a:r>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b="1" dirty="0"/>
          </a:p>
          <a:p>
            <a:pPr lvl="1">
              <a:buFont typeface="Wingdings" panose="05000000000000000000" pitchFamily="2" charset="2"/>
              <a:buChar char="Ø"/>
            </a:pPr>
            <a:endParaRPr lang="fr-FR" sz="1800" b="1" dirty="0"/>
          </a:p>
          <a:p>
            <a:pPr lvl="1">
              <a:buFont typeface="Wingdings" panose="05000000000000000000" pitchFamily="2" charset="2"/>
              <a:buChar char="Ø"/>
            </a:pPr>
            <a:endParaRPr lang="fr-FR" sz="1800" dirty="0"/>
          </a:p>
          <a:p>
            <a:endParaRPr lang="fr-FR" dirty="0"/>
          </a:p>
          <a:p>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27</a:t>
            </a:fld>
            <a:endParaRPr lang="fr-FR"/>
          </a:p>
        </p:txBody>
      </p:sp>
      <p:pic>
        <p:nvPicPr>
          <p:cNvPr id="5" name="Image 4">
            <a:extLst>
              <a:ext uri="{FF2B5EF4-FFF2-40B4-BE49-F238E27FC236}">
                <a16:creationId xmlns:a16="http://schemas.microsoft.com/office/drawing/2014/main" id="{A98B50AA-EB5A-0B3E-3D51-9A3374AB898C}"/>
              </a:ext>
            </a:extLst>
          </p:cNvPr>
          <p:cNvPicPr>
            <a:picLocks noChangeAspect="1"/>
          </p:cNvPicPr>
          <p:nvPr/>
        </p:nvPicPr>
        <p:blipFill>
          <a:blip r:embed="rId2"/>
          <a:stretch>
            <a:fillRect/>
          </a:stretch>
        </p:blipFill>
        <p:spPr>
          <a:xfrm>
            <a:off x="769988" y="2343922"/>
            <a:ext cx="7604024" cy="2734852"/>
          </a:xfrm>
          <a:prstGeom prst="rect">
            <a:avLst/>
          </a:prstGeom>
        </p:spPr>
      </p:pic>
    </p:spTree>
    <p:extLst>
      <p:ext uri="{BB962C8B-B14F-4D97-AF65-F5344CB8AC3E}">
        <p14:creationId xmlns:p14="http://schemas.microsoft.com/office/powerpoint/2010/main" val="244883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solidFill>
                  <a:schemeClr val="bg1"/>
                </a:solidFill>
              </a:rPr>
              <a:t>Les options de mises à jour reçues</a:t>
            </a:r>
            <a:endParaRPr lang="fr-FR" dirty="0"/>
          </a:p>
        </p:txBody>
      </p:sp>
      <p:sp>
        <p:nvSpPr>
          <p:cNvPr id="3" name="Espace réservé du contenu 2"/>
          <p:cNvSpPr>
            <a:spLocks noGrp="1"/>
          </p:cNvSpPr>
          <p:nvPr>
            <p:ph idx="1"/>
          </p:nvPr>
        </p:nvSpPr>
        <p:spPr>
          <a:xfrm>
            <a:off x="495299" y="1431984"/>
            <a:ext cx="8524908" cy="5040451"/>
          </a:xfrm>
          <a:ln>
            <a:noFill/>
          </a:ln>
        </p:spPr>
        <p:txBody>
          <a:bodyPr>
            <a:normAutofit/>
          </a:bodyPr>
          <a:lstStyle/>
          <a:p>
            <a:pPr marL="541338" lvl="1" indent="-187325">
              <a:buFont typeface="Arial" panose="020B0604020202020204" pitchFamily="34" charset="0"/>
              <a:buChar char="•"/>
            </a:pPr>
            <a:r>
              <a:rPr lang="fr-FR" sz="1800" b="1" dirty="0">
                <a:solidFill>
                  <a:srgbClr val="0070C0"/>
                </a:solidFill>
              </a:rPr>
              <a:t>Exemple d’améliorations apportées grâce au réseau à une notice créée en 2014</a:t>
            </a:r>
          </a:p>
          <a:p>
            <a:pPr marL="541338" lvl="1" indent="-187325">
              <a:buFont typeface="Arial" panose="020B0604020202020204" pitchFamily="34" charset="0"/>
              <a:buChar char="•"/>
            </a:pPr>
            <a:endParaRPr lang="fr-FR" sz="1800" b="1" dirty="0">
              <a:solidFill>
                <a:srgbClr val="0070C0"/>
              </a:solidFill>
            </a:endParaRPr>
          </a:p>
          <a:p>
            <a:pPr marL="541338" lvl="1" indent="-187325">
              <a:buFont typeface="Arial" panose="020B0604020202020204" pitchFamily="34" charset="0"/>
              <a:buChar char="•"/>
            </a:pPr>
            <a:endParaRPr lang="fr-FR" sz="2000"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28</a:t>
            </a:fld>
            <a:endParaRPr lang="fr-FR"/>
          </a:p>
        </p:txBody>
      </p:sp>
      <p:pic>
        <p:nvPicPr>
          <p:cNvPr id="4" name="Image 3">
            <a:extLst>
              <a:ext uri="{FF2B5EF4-FFF2-40B4-BE49-F238E27FC236}">
                <a16:creationId xmlns:a16="http://schemas.microsoft.com/office/drawing/2014/main" id="{D10E7FEF-A12C-6C3F-2048-18CF35D5A454}"/>
              </a:ext>
            </a:extLst>
          </p:cNvPr>
          <p:cNvPicPr>
            <a:picLocks noChangeAspect="1"/>
          </p:cNvPicPr>
          <p:nvPr/>
        </p:nvPicPr>
        <p:blipFill>
          <a:blip r:embed="rId2"/>
          <a:stretch>
            <a:fillRect/>
          </a:stretch>
        </p:blipFill>
        <p:spPr>
          <a:xfrm>
            <a:off x="310526" y="1900274"/>
            <a:ext cx="8522947" cy="4669941"/>
          </a:xfrm>
          <a:prstGeom prst="rect">
            <a:avLst/>
          </a:prstGeom>
        </p:spPr>
      </p:pic>
    </p:spTree>
    <p:extLst>
      <p:ext uri="{BB962C8B-B14F-4D97-AF65-F5344CB8AC3E}">
        <p14:creationId xmlns:p14="http://schemas.microsoft.com/office/powerpoint/2010/main" val="631407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solidFill>
                  <a:schemeClr val="bg1"/>
                </a:solidFill>
              </a:rPr>
              <a:t>Les options de mises à jour reçues</a:t>
            </a:r>
            <a:endParaRPr lang="fr-FR" dirty="0"/>
          </a:p>
        </p:txBody>
      </p:sp>
      <p:sp>
        <p:nvSpPr>
          <p:cNvPr id="3" name="Espace réservé du contenu 2"/>
          <p:cNvSpPr>
            <a:spLocks noGrp="1"/>
          </p:cNvSpPr>
          <p:nvPr>
            <p:ph idx="1"/>
          </p:nvPr>
        </p:nvSpPr>
        <p:spPr>
          <a:xfrm>
            <a:off x="495300" y="1431984"/>
            <a:ext cx="8187251" cy="5040451"/>
          </a:xfrm>
          <a:ln>
            <a:noFill/>
          </a:ln>
        </p:spPr>
        <p:txBody>
          <a:bodyPr/>
          <a:lstStyle/>
          <a:p>
            <a:r>
              <a:rPr lang="fr-FR" b="1" dirty="0">
                <a:solidFill>
                  <a:srgbClr val="0070C0"/>
                </a:solidFill>
              </a:rPr>
              <a:t>Avantages et inconvénients des options « Mises à jour propres » et « Toutes mises à jour »</a:t>
            </a:r>
          </a:p>
          <a:p>
            <a:pPr marL="0" indent="0">
              <a:buNone/>
              <a:tabLst>
                <a:tab pos="354013" algn="l"/>
              </a:tabLst>
            </a:pPr>
            <a:r>
              <a:rPr lang="fr-FR" sz="1000" b="1" dirty="0">
                <a:solidFill>
                  <a:srgbClr val="0070C0"/>
                </a:solidFill>
              </a:rPr>
              <a:t>	</a:t>
            </a:r>
          </a:p>
          <a:p>
            <a:pPr marL="0" indent="0">
              <a:buNone/>
              <a:tabLst>
                <a:tab pos="354013" algn="l"/>
              </a:tabLst>
            </a:pPr>
            <a:r>
              <a:rPr lang="fr-FR" sz="1800" b="1" dirty="0">
                <a:solidFill>
                  <a:srgbClr val="0070C0"/>
                </a:solidFill>
              </a:rPr>
              <a:t>	</a:t>
            </a:r>
            <a:r>
              <a:rPr lang="fr-FR" sz="1800" dirty="0"/>
              <a:t>Synthèse effectuée sur le sujet en se basant sur : </a:t>
            </a:r>
          </a:p>
          <a:p>
            <a:pPr marL="0" indent="0">
              <a:buNone/>
              <a:tabLst>
                <a:tab pos="354013" algn="l"/>
              </a:tabLst>
            </a:pPr>
            <a:endParaRPr lang="fr-FR" sz="300" dirty="0"/>
          </a:p>
          <a:p>
            <a:pPr marL="806450" marR="0" lvl="1" indent="-354013"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lang="fr-FR" sz="1800" b="1" dirty="0">
                <a:solidFill>
                  <a:prstClr val="black"/>
                </a:solidFill>
                <a:latin typeface="Calibri"/>
              </a:rPr>
              <a:t>des échanges de 2016 et 2021 sur la liste SUCOORDI </a:t>
            </a:r>
          </a:p>
          <a:p>
            <a:pPr marL="806450" marR="0" lvl="1" indent="-354013"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endParaRPr lang="fr-FR" sz="200" b="1" dirty="0">
              <a:solidFill>
                <a:prstClr val="black"/>
              </a:solidFill>
              <a:latin typeface="Calibri"/>
            </a:endParaRPr>
          </a:p>
          <a:p>
            <a:pPr marL="806450" lvl="1" indent="-374650">
              <a:spcBef>
                <a:spcPts val="600"/>
              </a:spcBef>
              <a:buFont typeface="Wingdings" panose="05000000000000000000" pitchFamily="2" charset="2"/>
              <a:buChar char="Ø"/>
              <a:tabLst>
                <a:tab pos="806450" algn="l"/>
              </a:tabLst>
              <a:defRPr/>
            </a:pPr>
            <a:r>
              <a:rPr lang="fr-FR" sz="1800" b="1" dirty="0">
                <a:solidFill>
                  <a:prstClr val="black"/>
                </a:solidFill>
                <a:latin typeface="Calibri"/>
              </a:rPr>
              <a:t>un sondage effectué en octobre 2022 auprès d’un panel d’établissements pour recueillir leur avis sur les avantages et inconvénients des 2 options :</a:t>
            </a:r>
          </a:p>
          <a:p>
            <a:pPr lvl="2">
              <a:spcBef>
                <a:spcPts val="600"/>
              </a:spcBef>
              <a:buFont typeface="Arial" panose="020B0604020202020204" pitchFamily="34" charset="0"/>
              <a:buChar char="•"/>
              <a:defRPr/>
            </a:pPr>
            <a:r>
              <a:rPr lang="fr-FR" sz="1800" dirty="0">
                <a:solidFill>
                  <a:prstClr val="black"/>
                </a:solidFill>
                <a:latin typeface="Calibri"/>
              </a:rPr>
              <a:t>7 ILN avec l’option « Mises à jour propres »</a:t>
            </a:r>
          </a:p>
          <a:p>
            <a:pPr lvl="2">
              <a:spcBef>
                <a:spcPts val="600"/>
              </a:spcBef>
              <a:buFont typeface="Arial" panose="020B0604020202020204" pitchFamily="34" charset="0"/>
              <a:buChar char="•"/>
              <a:defRPr/>
            </a:pPr>
            <a:r>
              <a:rPr lang="fr-FR" sz="1800" dirty="0">
                <a:solidFill>
                  <a:prstClr val="black"/>
                </a:solidFill>
                <a:latin typeface="Calibri"/>
              </a:rPr>
              <a:t>5 ILN avec l’option « Toutes mises à jour »</a:t>
            </a:r>
          </a:p>
          <a:p>
            <a:pPr marL="0" indent="0">
              <a:buNone/>
            </a:pPr>
            <a:endParaRPr lang="fr-FR" dirty="0"/>
          </a:p>
          <a:p>
            <a:endParaRPr lang="fr-FR" sz="2200" u="sng" dirty="0"/>
          </a:p>
          <a:p>
            <a:endParaRPr lang="fr-FR" sz="2200" u="sng" dirty="0"/>
          </a:p>
          <a:p>
            <a:endParaRPr lang="fr-FR" sz="2200" u="sng" dirty="0"/>
          </a:p>
          <a:p>
            <a:endParaRPr lang="fr-FR" sz="2200" u="sng" dirty="0"/>
          </a:p>
          <a:p>
            <a:pPr lvl="1">
              <a:spcBef>
                <a:spcPts val="600"/>
              </a:spcBef>
              <a:buFont typeface="Wingdings" panose="05000000000000000000" pitchFamily="2" charset="2"/>
              <a:buChar char="Ø"/>
            </a:pPr>
            <a:endParaRPr lang="fr-FR" sz="1800" b="1" dirty="0"/>
          </a:p>
          <a:p>
            <a:pPr lvl="1">
              <a:spcBef>
                <a:spcPts val="600"/>
              </a:spcBef>
              <a:buFont typeface="Wingdings" panose="05000000000000000000" pitchFamily="2" charset="2"/>
              <a:buChar char="Ø"/>
            </a:pPr>
            <a:endParaRPr lang="fr-FR" sz="800" b="1"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b="1" dirty="0"/>
          </a:p>
          <a:p>
            <a:pPr lvl="1">
              <a:buFont typeface="Wingdings" panose="05000000000000000000" pitchFamily="2" charset="2"/>
              <a:buChar char="Ø"/>
            </a:pPr>
            <a:endParaRPr lang="fr-FR" sz="1800" b="1" dirty="0"/>
          </a:p>
          <a:p>
            <a:pPr lvl="1">
              <a:buFont typeface="Wingdings" panose="05000000000000000000" pitchFamily="2" charset="2"/>
              <a:buChar char="Ø"/>
            </a:pPr>
            <a:endParaRPr lang="fr-FR" sz="1800" dirty="0"/>
          </a:p>
          <a:p>
            <a:endParaRPr lang="fr-FR" dirty="0"/>
          </a:p>
          <a:p>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29</a:t>
            </a:fld>
            <a:endParaRPr lang="fr-FR"/>
          </a:p>
        </p:txBody>
      </p:sp>
    </p:spTree>
    <p:extLst>
      <p:ext uri="{BB962C8B-B14F-4D97-AF65-F5344CB8AC3E}">
        <p14:creationId xmlns:p14="http://schemas.microsoft.com/office/powerpoint/2010/main" val="1733334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A63E2F55-217E-784D-959E-8EB90DBD2478}" type="slidenum">
              <a:rPr lang="fr-FR" smtClean="0"/>
              <a:pPr/>
              <a:t>3</a:t>
            </a:fld>
            <a:endParaRPr lang="fr-FR" dirty="0"/>
          </a:p>
        </p:txBody>
      </p:sp>
      <p:sp>
        <p:nvSpPr>
          <p:cNvPr id="7" name="ZoneTexte 6"/>
          <p:cNvSpPr txBox="1"/>
          <p:nvPr/>
        </p:nvSpPr>
        <p:spPr>
          <a:xfrm>
            <a:off x="1950558" y="2788262"/>
            <a:ext cx="5173596" cy="1631216"/>
          </a:xfrm>
          <a:prstGeom prst="rect">
            <a:avLst/>
          </a:prstGeom>
          <a:noFill/>
        </p:spPr>
        <p:txBody>
          <a:bodyPr wrap="none" rtlCol="0">
            <a:spAutoFit/>
          </a:bodyPr>
          <a:lstStyle/>
          <a:p>
            <a:pPr algn="ctr"/>
            <a:r>
              <a:rPr lang="fr-FR" sz="3200" b="1" dirty="0">
                <a:solidFill>
                  <a:srgbClr val="0070C0"/>
                </a:solidFill>
              </a:rPr>
              <a:t>Partie 1 :</a:t>
            </a:r>
          </a:p>
          <a:p>
            <a:pPr algn="ctr"/>
            <a:r>
              <a:rPr lang="fr-FR" sz="800" b="1" dirty="0">
                <a:solidFill>
                  <a:srgbClr val="0070C0"/>
                </a:solidFill>
              </a:rPr>
              <a:t> </a:t>
            </a:r>
          </a:p>
          <a:p>
            <a:pPr>
              <a:buSzPct val="130000"/>
              <a:defRPr/>
            </a:pPr>
            <a:r>
              <a:rPr lang="fr-FR" sz="2400" dirty="0"/>
              <a:t>Fonctionnement des transferts réguliers</a:t>
            </a:r>
          </a:p>
          <a:p>
            <a:pPr algn="ctr"/>
            <a:endParaRPr lang="fr-FR" sz="3600" b="1" dirty="0">
              <a:solidFill>
                <a:schemeClr val="tx2">
                  <a:lumMod val="60000"/>
                  <a:lumOff val="40000"/>
                </a:schemeClr>
              </a:solidFill>
            </a:endParaRPr>
          </a:p>
        </p:txBody>
      </p:sp>
      <p:sp>
        <p:nvSpPr>
          <p:cNvPr id="9" name="Titre 8">
            <a:extLst>
              <a:ext uri="{FF2B5EF4-FFF2-40B4-BE49-F238E27FC236}">
                <a16:creationId xmlns:a16="http://schemas.microsoft.com/office/drawing/2014/main" id="{D9C871FE-941B-3304-0425-F89B04E42E92}"/>
              </a:ext>
            </a:extLst>
          </p:cNvPr>
          <p:cNvSpPr>
            <a:spLocks noGrp="1"/>
          </p:cNvSpPr>
          <p:nvPr>
            <p:ph type="title"/>
          </p:nvPr>
        </p:nvSpPr>
        <p:spPr/>
        <p:txBody>
          <a:bodyPr/>
          <a:lstStyle/>
          <a:p>
            <a:r>
              <a:rPr lang="fr-FR" dirty="0"/>
              <a:t>Les transferts réguliers du </a:t>
            </a:r>
            <a:r>
              <a:rPr lang="fr-FR" dirty="0" err="1"/>
              <a:t>Sudoc</a:t>
            </a:r>
            <a:endParaRPr lang="fr-FR" dirty="0"/>
          </a:p>
        </p:txBody>
      </p:sp>
    </p:spTree>
    <p:extLst>
      <p:ext uri="{BB962C8B-B14F-4D97-AF65-F5344CB8AC3E}">
        <p14:creationId xmlns:p14="http://schemas.microsoft.com/office/powerpoint/2010/main" val="576620454"/>
      </p:ext>
    </p:extLst>
  </p:cSld>
  <p:clrMapOvr>
    <a:masterClrMapping/>
  </p:clrMapOvr>
  <mc:AlternateContent xmlns:mc="http://schemas.openxmlformats.org/markup-compatibility/2006" xmlns:p14="http://schemas.microsoft.com/office/powerpoint/2010/main">
    <mc:Choice Requires="p14">
      <p:transition spd="slow" p14:dur="2000" advTm="4531"/>
    </mc:Choice>
    <mc:Fallback xmlns="">
      <p:transition spd="slow" advTm="453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solidFill>
                  <a:schemeClr val="bg1"/>
                </a:solidFill>
              </a:rPr>
              <a:t>L’option « Mises à jour propres »</a:t>
            </a:r>
            <a:endParaRPr lang="fr-FR" dirty="0"/>
          </a:p>
        </p:txBody>
      </p:sp>
      <p:sp>
        <p:nvSpPr>
          <p:cNvPr id="3" name="Espace réservé du contenu 2"/>
          <p:cNvSpPr>
            <a:spLocks noGrp="1"/>
          </p:cNvSpPr>
          <p:nvPr>
            <p:ph idx="1"/>
          </p:nvPr>
        </p:nvSpPr>
        <p:spPr>
          <a:xfrm>
            <a:off x="495300" y="1431984"/>
            <a:ext cx="8187251" cy="5040451"/>
          </a:xfrm>
          <a:ln>
            <a:noFill/>
          </a:ln>
        </p:spPr>
        <p:txBody>
          <a:bodyPr/>
          <a:lstStyle/>
          <a:p>
            <a:pPr>
              <a:buFont typeface="Arial" panose="020B0604020202020204" pitchFamily="34" charset="0"/>
              <a:buChar char="•"/>
            </a:pPr>
            <a:r>
              <a:rPr lang="fr-FR" b="1" dirty="0">
                <a:solidFill>
                  <a:srgbClr val="0070C0"/>
                </a:solidFill>
              </a:rPr>
              <a:t>Principaux avantages de l’option « Mises à jour propres »</a:t>
            </a:r>
          </a:p>
          <a:p>
            <a:pPr>
              <a:buFont typeface="Arial" panose="020B0604020202020204" pitchFamily="34" charset="0"/>
              <a:buChar char="•"/>
            </a:pPr>
            <a:endParaRPr lang="fr-FR" sz="800" b="1" dirty="0">
              <a:solidFill>
                <a:srgbClr val="0070C0"/>
              </a:solidFill>
            </a:endParaRPr>
          </a:p>
          <a:p>
            <a:pPr marL="717550" lvl="2" indent="-363538">
              <a:spcBef>
                <a:spcPts val="600"/>
              </a:spcBef>
              <a:buFont typeface="Wingdings" panose="05000000000000000000" pitchFamily="2" charset="2"/>
              <a:buChar char="Ø"/>
              <a:defRPr/>
            </a:pPr>
            <a:r>
              <a:rPr lang="fr-FR" sz="1800" b="1" dirty="0"/>
              <a:t>Allègement des opérations de contrôle lors de l'import des notices dans le SIGB</a:t>
            </a:r>
          </a:p>
          <a:p>
            <a:pPr marL="354012" lvl="2" indent="0">
              <a:spcBef>
                <a:spcPts val="600"/>
              </a:spcBef>
              <a:buNone/>
              <a:defRPr/>
            </a:pPr>
            <a:endParaRPr lang="fr-FR" sz="200" dirty="0"/>
          </a:p>
          <a:p>
            <a:pPr marL="717550" lvl="2" indent="-363538">
              <a:spcBef>
                <a:spcPts val="600"/>
              </a:spcBef>
              <a:buFont typeface="Wingdings" panose="05000000000000000000" pitchFamily="2" charset="2"/>
              <a:buChar char="Ø"/>
              <a:defRPr/>
            </a:pPr>
            <a:r>
              <a:rPr lang="fr-FR" sz="1800" b="1" dirty="0"/>
              <a:t>Maîtrise de la qualité du catalogue local </a:t>
            </a:r>
            <a:r>
              <a:rPr lang="fr-FR" sz="1800" dirty="0"/>
              <a:t>qui dépend uniquement des catalogueurs de l’ILN concerné</a:t>
            </a:r>
          </a:p>
          <a:p>
            <a:pPr marL="354012" lvl="2" indent="0">
              <a:spcBef>
                <a:spcPts val="600"/>
              </a:spcBef>
              <a:buNone/>
              <a:defRPr/>
            </a:pPr>
            <a:endParaRPr lang="fr-FR" sz="200" dirty="0"/>
          </a:p>
          <a:p>
            <a:pPr marL="717550" lvl="2" indent="-363538">
              <a:spcBef>
                <a:spcPts val="600"/>
              </a:spcBef>
              <a:buFont typeface="Wingdings" panose="05000000000000000000" pitchFamily="2" charset="2"/>
              <a:buChar char="Ø"/>
              <a:defRPr/>
            </a:pPr>
            <a:r>
              <a:rPr lang="fr-FR" sz="1800" b="1" dirty="0"/>
              <a:t>Protection des notices notamment pour certains fonds spécifiques </a:t>
            </a:r>
            <a:r>
              <a:rPr lang="fr-FR" sz="1800" dirty="0"/>
              <a:t>(en caractères non latins, fonds ancien, …) : argument moins mis en avant aujourd’hui</a:t>
            </a:r>
          </a:p>
          <a:p>
            <a:pPr marL="717550" lvl="2" indent="-363538">
              <a:spcBef>
                <a:spcPts val="600"/>
              </a:spcBef>
              <a:buFont typeface="Wingdings" panose="05000000000000000000" pitchFamily="2" charset="2"/>
              <a:buChar char="Ø"/>
              <a:defRPr/>
            </a:pPr>
            <a:endParaRPr lang="fr-FR" sz="1800" dirty="0">
              <a:solidFill>
                <a:srgbClr val="FF0000"/>
              </a:solidFill>
            </a:endParaRPr>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b="1" dirty="0"/>
          </a:p>
          <a:p>
            <a:pPr lvl="1">
              <a:buFont typeface="Wingdings" panose="05000000000000000000" pitchFamily="2" charset="2"/>
              <a:buChar char="Ø"/>
            </a:pPr>
            <a:endParaRPr lang="fr-FR" sz="1800" b="1" dirty="0"/>
          </a:p>
          <a:p>
            <a:pPr lvl="1">
              <a:buFont typeface="Wingdings" panose="05000000000000000000" pitchFamily="2" charset="2"/>
              <a:buChar char="Ø"/>
            </a:pPr>
            <a:endParaRPr lang="fr-FR" sz="1800" dirty="0"/>
          </a:p>
          <a:p>
            <a:endParaRPr lang="fr-FR" dirty="0"/>
          </a:p>
          <a:p>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30</a:t>
            </a:fld>
            <a:endParaRPr lang="fr-FR"/>
          </a:p>
        </p:txBody>
      </p:sp>
    </p:spTree>
    <p:extLst>
      <p:ext uri="{BB962C8B-B14F-4D97-AF65-F5344CB8AC3E}">
        <p14:creationId xmlns:p14="http://schemas.microsoft.com/office/powerpoint/2010/main" val="3510760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solidFill>
                  <a:schemeClr val="bg1"/>
                </a:solidFill>
              </a:rPr>
              <a:t>L’option « Mises à jour propres »</a:t>
            </a:r>
            <a:endParaRPr lang="fr-FR" dirty="0"/>
          </a:p>
        </p:txBody>
      </p:sp>
      <p:sp>
        <p:nvSpPr>
          <p:cNvPr id="3" name="Espace réservé du contenu 2"/>
          <p:cNvSpPr>
            <a:spLocks noGrp="1"/>
          </p:cNvSpPr>
          <p:nvPr>
            <p:ph idx="1"/>
          </p:nvPr>
        </p:nvSpPr>
        <p:spPr>
          <a:xfrm>
            <a:off x="495300" y="1431984"/>
            <a:ext cx="8187251" cy="5040451"/>
          </a:xfrm>
          <a:ln>
            <a:noFill/>
          </a:ln>
        </p:spPr>
        <p:txBody>
          <a:bodyPr/>
          <a:lstStyle/>
          <a:p>
            <a:pPr>
              <a:buFont typeface="Arial" panose="020B0604020202020204" pitchFamily="34" charset="0"/>
              <a:buChar char="•"/>
            </a:pPr>
            <a:r>
              <a:rPr lang="fr-FR" b="1" dirty="0">
                <a:solidFill>
                  <a:srgbClr val="0070C0"/>
                </a:solidFill>
              </a:rPr>
              <a:t>Principaux inconvénients de l’option « Mises à jour propres »</a:t>
            </a:r>
          </a:p>
          <a:p>
            <a:pPr>
              <a:buFont typeface="Arial" panose="020B0604020202020204" pitchFamily="34" charset="0"/>
              <a:buChar char="•"/>
            </a:pPr>
            <a:endParaRPr lang="fr-FR" sz="800" b="1" dirty="0">
              <a:solidFill>
                <a:srgbClr val="0070C0"/>
              </a:solidFill>
            </a:endParaRPr>
          </a:p>
          <a:p>
            <a:pPr marL="717550" lvl="2" indent="-363538">
              <a:spcBef>
                <a:spcPts val="600"/>
              </a:spcBef>
              <a:buFont typeface="Wingdings" panose="05000000000000000000" pitchFamily="2" charset="2"/>
              <a:buChar char="Ø"/>
              <a:defRPr/>
            </a:pPr>
            <a:r>
              <a:rPr lang="fr-FR" sz="1800" b="1" dirty="0">
                <a:solidFill>
                  <a:prstClr val="black"/>
                </a:solidFill>
                <a:latin typeface="Calibri"/>
              </a:rPr>
              <a:t>Non récupération des notices corrigées et/ou enrichies par le réseau ou l'</a:t>
            </a:r>
            <a:r>
              <a:rPr lang="fr-FR" sz="1800" b="1" dirty="0" err="1">
                <a:solidFill>
                  <a:prstClr val="black"/>
                </a:solidFill>
                <a:latin typeface="Calibri"/>
              </a:rPr>
              <a:t>Abes</a:t>
            </a:r>
            <a:r>
              <a:rPr lang="fr-FR" sz="1800" b="1" dirty="0">
                <a:solidFill>
                  <a:prstClr val="black"/>
                </a:solidFill>
                <a:latin typeface="Calibri"/>
              </a:rPr>
              <a:t> </a:t>
            </a:r>
          </a:p>
          <a:p>
            <a:pPr marL="354012" lvl="2" indent="0">
              <a:spcBef>
                <a:spcPts val="600"/>
              </a:spcBef>
              <a:buNone/>
              <a:defRPr/>
            </a:pPr>
            <a:endParaRPr lang="fr-FR" sz="200" b="1" dirty="0">
              <a:solidFill>
                <a:prstClr val="black"/>
              </a:solidFill>
              <a:latin typeface="Calibri"/>
            </a:endParaRPr>
          </a:p>
          <a:p>
            <a:pPr marL="717550" lvl="2" indent="-363538">
              <a:spcBef>
                <a:spcPts val="600"/>
              </a:spcBef>
              <a:buFont typeface="Wingdings" panose="05000000000000000000" pitchFamily="2" charset="2"/>
              <a:buChar char="Ø"/>
              <a:defRPr/>
            </a:pPr>
            <a:r>
              <a:rPr lang="fr-FR" sz="1800" b="1" dirty="0"/>
              <a:t>Difficulté de maintenir à jour toutes les notices du catalogue local </a:t>
            </a:r>
            <a:r>
              <a:rPr lang="fr-FR" sz="1800" dirty="0"/>
              <a:t>(notamment les notices « anciennes »)</a:t>
            </a:r>
          </a:p>
          <a:p>
            <a:pPr marL="354012" lvl="2" indent="0">
              <a:spcBef>
                <a:spcPts val="600"/>
              </a:spcBef>
              <a:buNone/>
              <a:defRPr/>
            </a:pPr>
            <a:endParaRPr lang="fr-FR" sz="200" dirty="0"/>
          </a:p>
          <a:p>
            <a:pPr lvl="1" indent="-388938">
              <a:buFont typeface="Wingdings" panose="05000000000000000000" pitchFamily="2" charset="2"/>
              <a:buChar char="Ø"/>
            </a:pPr>
            <a:r>
              <a:rPr lang="fr-FR" sz="1800" b="1" dirty="0"/>
              <a:t>Discordance grandissante au fil du temps entre les notices du catalogue local et celles du </a:t>
            </a:r>
            <a:r>
              <a:rPr lang="fr-FR" sz="1800" b="1" dirty="0" err="1"/>
              <a:t>Sudoc</a:t>
            </a: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b="1" dirty="0"/>
          </a:p>
          <a:p>
            <a:pPr lvl="1">
              <a:buFont typeface="Wingdings" panose="05000000000000000000" pitchFamily="2" charset="2"/>
              <a:buChar char="Ø"/>
            </a:pPr>
            <a:endParaRPr lang="fr-FR" sz="1800" b="1" dirty="0"/>
          </a:p>
          <a:p>
            <a:pPr lvl="1">
              <a:buFont typeface="Wingdings" panose="05000000000000000000" pitchFamily="2" charset="2"/>
              <a:buChar char="Ø"/>
            </a:pPr>
            <a:endParaRPr lang="fr-FR" sz="1800" dirty="0"/>
          </a:p>
          <a:p>
            <a:endParaRPr lang="fr-FR" dirty="0"/>
          </a:p>
          <a:p>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31</a:t>
            </a:fld>
            <a:endParaRPr lang="fr-FR"/>
          </a:p>
        </p:txBody>
      </p:sp>
    </p:spTree>
    <p:extLst>
      <p:ext uri="{BB962C8B-B14F-4D97-AF65-F5344CB8AC3E}">
        <p14:creationId xmlns:p14="http://schemas.microsoft.com/office/powerpoint/2010/main" val="1743299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solidFill>
                  <a:schemeClr val="bg1"/>
                </a:solidFill>
              </a:rPr>
              <a:t>L’option « Toutes mises à jour »</a:t>
            </a:r>
            <a:endParaRPr lang="fr-FR" dirty="0"/>
          </a:p>
        </p:txBody>
      </p:sp>
      <p:sp>
        <p:nvSpPr>
          <p:cNvPr id="3" name="Espace réservé du contenu 2"/>
          <p:cNvSpPr>
            <a:spLocks noGrp="1"/>
          </p:cNvSpPr>
          <p:nvPr>
            <p:ph idx="1"/>
          </p:nvPr>
        </p:nvSpPr>
        <p:spPr>
          <a:xfrm>
            <a:off x="495299" y="1431984"/>
            <a:ext cx="8137424" cy="5040451"/>
          </a:xfrm>
          <a:ln>
            <a:noFill/>
          </a:ln>
        </p:spPr>
        <p:txBody>
          <a:bodyPr/>
          <a:lstStyle/>
          <a:p>
            <a:pPr>
              <a:buFont typeface="Arial" panose="020B0604020202020204" pitchFamily="34" charset="0"/>
              <a:buChar char="•"/>
            </a:pPr>
            <a:r>
              <a:rPr lang="fr-FR" b="1" dirty="0">
                <a:solidFill>
                  <a:srgbClr val="0070C0"/>
                </a:solidFill>
              </a:rPr>
              <a:t>Principaux avantages de l’option « Toutes mises à jour »</a:t>
            </a:r>
          </a:p>
          <a:p>
            <a:pPr>
              <a:buFont typeface="Arial" panose="020B0604020202020204" pitchFamily="34" charset="0"/>
              <a:buChar char="•"/>
            </a:pPr>
            <a:endParaRPr lang="fr-FR" sz="800" b="1" dirty="0">
              <a:solidFill>
                <a:srgbClr val="0070C0"/>
              </a:solidFill>
            </a:endParaRPr>
          </a:p>
          <a:p>
            <a:pPr marL="717550" lvl="2" indent="-363538">
              <a:spcBef>
                <a:spcPts val="600"/>
              </a:spcBef>
              <a:buFont typeface="Wingdings" panose="05000000000000000000" pitchFamily="2" charset="2"/>
              <a:buChar char="Ø"/>
              <a:defRPr/>
            </a:pPr>
            <a:r>
              <a:rPr lang="fr-FR" sz="1800" b="1" dirty="0">
                <a:solidFill>
                  <a:prstClr val="black"/>
                </a:solidFill>
                <a:latin typeface="Calibri"/>
              </a:rPr>
              <a:t>Gain en qualité du catalogue local </a:t>
            </a:r>
            <a:r>
              <a:rPr lang="fr-FR" sz="1800" dirty="0">
                <a:solidFill>
                  <a:prstClr val="black"/>
                </a:solidFill>
                <a:latin typeface="Calibri"/>
              </a:rPr>
              <a:t>grâce à la récupération des notices corrigées et/ou enrichies par le réseau ou l'</a:t>
            </a:r>
            <a:r>
              <a:rPr lang="fr-FR" sz="1800" dirty="0" err="1">
                <a:solidFill>
                  <a:prstClr val="black"/>
                </a:solidFill>
                <a:latin typeface="Calibri"/>
              </a:rPr>
              <a:t>Abes</a:t>
            </a:r>
            <a:r>
              <a:rPr lang="fr-FR" sz="1800" dirty="0">
                <a:solidFill>
                  <a:prstClr val="black"/>
                </a:solidFill>
                <a:latin typeface="Calibri"/>
              </a:rPr>
              <a:t> </a:t>
            </a:r>
          </a:p>
          <a:p>
            <a:pPr marL="354012" lvl="2" indent="0">
              <a:spcBef>
                <a:spcPts val="600"/>
              </a:spcBef>
              <a:buNone/>
              <a:defRPr/>
            </a:pPr>
            <a:endParaRPr lang="fr-FR" sz="200" dirty="0">
              <a:solidFill>
                <a:prstClr val="black"/>
              </a:solidFill>
              <a:latin typeface="Calibri"/>
            </a:endParaRPr>
          </a:p>
          <a:p>
            <a:pPr marL="717550" lvl="2" indent="-363538">
              <a:spcBef>
                <a:spcPts val="600"/>
              </a:spcBef>
              <a:buFont typeface="Wingdings" panose="05000000000000000000" pitchFamily="2" charset="2"/>
              <a:buChar char="Ø"/>
              <a:defRPr/>
            </a:pPr>
            <a:r>
              <a:rPr lang="fr-FR" sz="1800" b="1" dirty="0"/>
              <a:t>Concordance entre les notices du catalogue local et celles du </a:t>
            </a:r>
            <a:r>
              <a:rPr lang="fr-FR" sz="1800" b="1" dirty="0" err="1"/>
              <a:t>Sudoc</a:t>
            </a:r>
            <a:endParaRPr lang="fr-FR" sz="1800" b="1" dirty="0"/>
          </a:p>
          <a:p>
            <a:pPr marL="354012" lvl="2" indent="0">
              <a:spcBef>
                <a:spcPts val="600"/>
              </a:spcBef>
              <a:buNone/>
              <a:defRPr/>
            </a:pPr>
            <a:endParaRPr lang="fr-FR" sz="200" b="1" dirty="0"/>
          </a:p>
          <a:p>
            <a:pPr marL="717550" lvl="2" indent="-363538">
              <a:spcBef>
                <a:spcPts val="600"/>
              </a:spcBef>
              <a:buFont typeface="Wingdings" panose="05000000000000000000" pitchFamily="2" charset="2"/>
              <a:buChar char="Ø"/>
              <a:defRPr/>
            </a:pPr>
            <a:r>
              <a:rPr lang="fr-FR" sz="1800" b="1" dirty="0"/>
              <a:t>Gain de temps </a:t>
            </a:r>
            <a:r>
              <a:rPr lang="fr-FR" sz="1800" dirty="0"/>
              <a:t>grâce à la mise à jour des notices par le réseau lors de l'évolution des règles de catalogage</a:t>
            </a:r>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b="1" dirty="0"/>
          </a:p>
          <a:p>
            <a:pPr lvl="1">
              <a:buFont typeface="Wingdings" panose="05000000000000000000" pitchFamily="2" charset="2"/>
              <a:buChar char="Ø"/>
            </a:pPr>
            <a:endParaRPr lang="fr-FR" sz="1800" b="1" dirty="0"/>
          </a:p>
          <a:p>
            <a:pPr lvl="1">
              <a:buFont typeface="Wingdings" panose="05000000000000000000" pitchFamily="2" charset="2"/>
              <a:buChar char="Ø"/>
            </a:pPr>
            <a:endParaRPr lang="fr-FR" sz="1800" dirty="0"/>
          </a:p>
          <a:p>
            <a:endParaRPr lang="fr-FR" dirty="0"/>
          </a:p>
          <a:p>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32</a:t>
            </a:fld>
            <a:endParaRPr lang="fr-FR"/>
          </a:p>
        </p:txBody>
      </p:sp>
    </p:spTree>
    <p:extLst>
      <p:ext uri="{BB962C8B-B14F-4D97-AF65-F5344CB8AC3E}">
        <p14:creationId xmlns:p14="http://schemas.microsoft.com/office/powerpoint/2010/main" val="1983981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solidFill>
                  <a:schemeClr val="bg1"/>
                </a:solidFill>
              </a:rPr>
              <a:t>L’option « Toutes mises à jour »</a:t>
            </a:r>
            <a:endParaRPr lang="fr-FR" dirty="0"/>
          </a:p>
        </p:txBody>
      </p:sp>
      <p:sp>
        <p:nvSpPr>
          <p:cNvPr id="3" name="Espace réservé du contenu 2"/>
          <p:cNvSpPr>
            <a:spLocks noGrp="1"/>
          </p:cNvSpPr>
          <p:nvPr>
            <p:ph idx="1"/>
          </p:nvPr>
        </p:nvSpPr>
        <p:spPr>
          <a:xfrm>
            <a:off x="495300" y="1431984"/>
            <a:ext cx="8187251" cy="5040451"/>
          </a:xfrm>
          <a:ln>
            <a:noFill/>
          </a:ln>
        </p:spPr>
        <p:txBody>
          <a:bodyPr/>
          <a:lstStyle/>
          <a:p>
            <a:pPr>
              <a:buFont typeface="Arial" panose="020B0604020202020204" pitchFamily="34" charset="0"/>
              <a:buChar char="•"/>
            </a:pPr>
            <a:r>
              <a:rPr lang="fr-FR" b="1" dirty="0">
                <a:solidFill>
                  <a:srgbClr val="0070C0"/>
                </a:solidFill>
              </a:rPr>
              <a:t>Principaux inconvénients de l’option « Toutes mises à jour »</a:t>
            </a:r>
          </a:p>
          <a:p>
            <a:pPr>
              <a:buFont typeface="Arial" panose="020B0604020202020204" pitchFamily="34" charset="0"/>
              <a:buChar char="•"/>
            </a:pPr>
            <a:endParaRPr lang="fr-FR" sz="800" b="1" dirty="0">
              <a:solidFill>
                <a:srgbClr val="0070C0"/>
              </a:solidFill>
            </a:endParaRPr>
          </a:p>
          <a:p>
            <a:pPr marL="717550" lvl="2" indent="-363538">
              <a:spcBef>
                <a:spcPts val="600"/>
              </a:spcBef>
              <a:buFont typeface="Wingdings" panose="05000000000000000000" pitchFamily="2" charset="2"/>
              <a:buChar char="Ø"/>
              <a:defRPr/>
            </a:pPr>
            <a:r>
              <a:rPr lang="fr-FR" sz="1800" b="1" dirty="0">
                <a:solidFill>
                  <a:prstClr val="black"/>
                </a:solidFill>
                <a:latin typeface="Calibri"/>
              </a:rPr>
              <a:t>Dysfonctionnements techniques possibles : </a:t>
            </a:r>
            <a:r>
              <a:rPr lang="fr-FR" sz="1800" dirty="0">
                <a:solidFill>
                  <a:prstClr val="black"/>
                </a:solidFill>
                <a:latin typeface="Calibri"/>
              </a:rPr>
              <a:t>pour certains SIGB ne gérant pas une importante volumétrie de notices à importer</a:t>
            </a:r>
          </a:p>
          <a:p>
            <a:pPr marL="717550" lvl="2" indent="-363538">
              <a:spcBef>
                <a:spcPts val="600"/>
              </a:spcBef>
              <a:buFont typeface="Wingdings" panose="05000000000000000000" pitchFamily="2" charset="2"/>
              <a:buChar char="Ø"/>
              <a:defRPr/>
            </a:pPr>
            <a:endParaRPr lang="fr-FR" sz="200" dirty="0">
              <a:solidFill>
                <a:prstClr val="black"/>
              </a:solidFill>
              <a:latin typeface="Calibri"/>
            </a:endParaRPr>
          </a:p>
          <a:p>
            <a:pPr marL="717550" lvl="2" indent="-363538">
              <a:spcBef>
                <a:spcPts val="600"/>
              </a:spcBef>
              <a:buFont typeface="Wingdings" panose="05000000000000000000" pitchFamily="2" charset="2"/>
              <a:buChar char="Ø"/>
              <a:defRPr/>
            </a:pPr>
            <a:r>
              <a:rPr lang="fr-FR" sz="1800" b="1" dirty="0">
                <a:solidFill>
                  <a:prstClr val="black"/>
                </a:solidFill>
                <a:latin typeface="Calibri"/>
              </a:rPr>
              <a:t>Nombre plus important de notices problématiques </a:t>
            </a:r>
            <a:r>
              <a:rPr lang="fr-FR" sz="1800" dirty="0">
                <a:solidFill>
                  <a:prstClr val="black"/>
                </a:solidFill>
                <a:latin typeface="Calibri"/>
              </a:rPr>
              <a:t>à traiter lors de l'import des notices 	</a:t>
            </a:r>
          </a:p>
          <a:p>
            <a:pPr marL="717550" lvl="2" indent="-363538">
              <a:spcBef>
                <a:spcPts val="600"/>
              </a:spcBef>
              <a:buFont typeface="Wingdings" panose="05000000000000000000" pitchFamily="2" charset="2"/>
              <a:buChar char="Ø"/>
              <a:defRPr/>
            </a:pPr>
            <a:endParaRPr lang="fr-FR" sz="200" dirty="0">
              <a:solidFill>
                <a:prstClr val="black"/>
              </a:solidFill>
              <a:latin typeface="Calibri"/>
            </a:endParaRPr>
          </a:p>
          <a:p>
            <a:pPr marL="717550" lvl="2" indent="-363538">
              <a:spcBef>
                <a:spcPts val="600"/>
              </a:spcBef>
              <a:buFont typeface="Wingdings" panose="05000000000000000000" pitchFamily="2" charset="2"/>
              <a:buChar char="Ø"/>
              <a:defRPr/>
            </a:pPr>
            <a:r>
              <a:rPr lang="fr-FR" sz="1800" b="1" dirty="0">
                <a:solidFill>
                  <a:prstClr val="black"/>
                </a:solidFill>
                <a:latin typeface="Calibri"/>
              </a:rPr>
              <a:t>Récupération de notices « mal » corrigées par le réseau et de fusions intempestives</a:t>
            </a:r>
          </a:p>
          <a:p>
            <a:pPr marL="717550" lvl="2" indent="-363538">
              <a:spcBef>
                <a:spcPts val="600"/>
              </a:spcBef>
              <a:buFont typeface="Wingdings" panose="05000000000000000000" pitchFamily="2" charset="2"/>
              <a:buChar char="Ø"/>
              <a:defRPr/>
            </a:pPr>
            <a:endParaRPr lang="fr-FR" sz="200" b="1" dirty="0">
              <a:solidFill>
                <a:prstClr val="black"/>
              </a:solidFill>
              <a:latin typeface="Calibri"/>
            </a:endParaRPr>
          </a:p>
          <a:p>
            <a:pPr marL="717550" lvl="2" indent="-363538">
              <a:spcBef>
                <a:spcPts val="600"/>
              </a:spcBef>
              <a:buFont typeface="Wingdings" panose="05000000000000000000" pitchFamily="2" charset="2"/>
              <a:buChar char="Ø"/>
              <a:defRPr/>
            </a:pPr>
            <a:r>
              <a:rPr lang="fr-FR" sz="1800" b="1" dirty="0">
                <a:solidFill>
                  <a:prstClr val="black"/>
                </a:solidFill>
                <a:latin typeface="Calibri"/>
              </a:rPr>
              <a:t>Moindre maîtrise de la qualité du catalogue local </a:t>
            </a:r>
            <a:r>
              <a:rPr lang="fr-FR" sz="1800" dirty="0">
                <a:solidFill>
                  <a:prstClr val="black"/>
                </a:solidFill>
                <a:latin typeface="Calibri"/>
              </a:rPr>
              <a:t>: manque de visibilité de la qualité des notices importées</a:t>
            </a:r>
          </a:p>
          <a:p>
            <a:pPr marL="717550" lvl="2" indent="-363538">
              <a:spcBef>
                <a:spcPts val="600"/>
              </a:spcBef>
              <a:buFont typeface="Wingdings" panose="05000000000000000000" pitchFamily="2" charset="2"/>
              <a:buChar char="Ø"/>
              <a:defRPr/>
            </a:pPr>
            <a:endParaRPr lang="fr-FR" sz="200" dirty="0">
              <a:solidFill>
                <a:prstClr val="black"/>
              </a:solidFill>
              <a:latin typeface="Calibri"/>
            </a:endParaRPr>
          </a:p>
          <a:p>
            <a:pPr marL="717550" lvl="2" indent="-363538">
              <a:spcBef>
                <a:spcPts val="600"/>
              </a:spcBef>
              <a:buFont typeface="Wingdings" panose="05000000000000000000" pitchFamily="2" charset="2"/>
              <a:buChar char="Ø"/>
              <a:defRPr/>
            </a:pPr>
            <a:r>
              <a:rPr lang="fr-FR" sz="1800" b="1" dirty="0">
                <a:solidFill>
                  <a:prstClr val="black"/>
                </a:solidFill>
                <a:latin typeface="Calibri"/>
              </a:rPr>
              <a:t>Réception de notices encore localisées dans le </a:t>
            </a:r>
            <a:r>
              <a:rPr lang="fr-FR" sz="1800" b="1" dirty="0" err="1">
                <a:solidFill>
                  <a:prstClr val="black"/>
                </a:solidFill>
                <a:latin typeface="Calibri"/>
              </a:rPr>
              <a:t>Sudoc</a:t>
            </a:r>
            <a:r>
              <a:rPr lang="fr-FR" sz="1800" b="1" dirty="0">
                <a:solidFill>
                  <a:prstClr val="black"/>
                </a:solidFill>
                <a:latin typeface="Calibri"/>
              </a:rPr>
              <a:t> mais supprimées dans le catalogue local </a:t>
            </a:r>
            <a:r>
              <a:rPr lang="fr-FR" sz="1800" dirty="0">
                <a:solidFill>
                  <a:prstClr val="black"/>
                </a:solidFill>
                <a:latin typeface="Calibri"/>
              </a:rPr>
              <a:t>(évitée si la </a:t>
            </a:r>
            <a:r>
              <a:rPr lang="fr-FR" sz="1800" dirty="0" err="1">
                <a:solidFill>
                  <a:prstClr val="black"/>
                </a:solidFill>
                <a:latin typeface="Calibri"/>
              </a:rPr>
              <a:t>désexemplarisation</a:t>
            </a:r>
            <a:r>
              <a:rPr lang="fr-FR" sz="1800" dirty="0">
                <a:solidFill>
                  <a:prstClr val="black"/>
                </a:solidFill>
                <a:latin typeface="Calibri"/>
              </a:rPr>
              <a:t> est faite systématiquement dans le </a:t>
            </a:r>
            <a:r>
              <a:rPr lang="fr-FR" sz="1800" dirty="0" err="1">
                <a:solidFill>
                  <a:prstClr val="black"/>
                </a:solidFill>
                <a:latin typeface="Calibri"/>
              </a:rPr>
              <a:t>Sudoc</a:t>
            </a:r>
            <a:r>
              <a:rPr lang="fr-FR" sz="1800" dirty="0">
                <a:solidFill>
                  <a:prstClr val="black"/>
                </a:solidFill>
                <a:latin typeface="Calibri"/>
              </a:rPr>
              <a:t> en même temps qu’en local)</a:t>
            </a:r>
          </a:p>
          <a:p>
            <a:pPr lvl="1">
              <a:buFont typeface="Wingdings" panose="05000000000000000000" pitchFamily="2" charset="2"/>
              <a:buChar char="Ø"/>
            </a:pPr>
            <a:endParaRPr lang="fr-FR" sz="1800" dirty="0">
              <a:solidFill>
                <a:srgbClr val="FF0000"/>
              </a:solidFill>
            </a:endParaRPr>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b="1" dirty="0"/>
          </a:p>
          <a:p>
            <a:pPr lvl="1">
              <a:buFont typeface="Wingdings" panose="05000000000000000000" pitchFamily="2" charset="2"/>
              <a:buChar char="Ø"/>
            </a:pPr>
            <a:endParaRPr lang="fr-FR" sz="1800" b="1" dirty="0"/>
          </a:p>
          <a:p>
            <a:pPr lvl="1">
              <a:buFont typeface="Wingdings" panose="05000000000000000000" pitchFamily="2" charset="2"/>
              <a:buChar char="Ø"/>
            </a:pPr>
            <a:endParaRPr lang="fr-FR" sz="1800" dirty="0"/>
          </a:p>
          <a:p>
            <a:endParaRPr lang="fr-FR" dirty="0"/>
          </a:p>
          <a:p>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33</a:t>
            </a:fld>
            <a:endParaRPr lang="fr-FR"/>
          </a:p>
        </p:txBody>
      </p:sp>
    </p:spTree>
    <p:extLst>
      <p:ext uri="{BB962C8B-B14F-4D97-AF65-F5344CB8AC3E}">
        <p14:creationId xmlns:p14="http://schemas.microsoft.com/office/powerpoint/2010/main" val="1119888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solidFill>
                  <a:schemeClr val="bg1"/>
                </a:solidFill>
              </a:rPr>
              <a:t>Conclusion</a:t>
            </a:r>
            <a:endParaRPr lang="fr-FR" dirty="0"/>
          </a:p>
        </p:txBody>
      </p:sp>
      <p:sp>
        <p:nvSpPr>
          <p:cNvPr id="3" name="Espace réservé du contenu 2"/>
          <p:cNvSpPr>
            <a:spLocks noGrp="1"/>
          </p:cNvSpPr>
          <p:nvPr>
            <p:ph idx="1"/>
          </p:nvPr>
        </p:nvSpPr>
        <p:spPr>
          <a:xfrm>
            <a:off x="495301" y="1431984"/>
            <a:ext cx="8187250" cy="5040451"/>
          </a:xfrm>
          <a:ln>
            <a:noFill/>
          </a:ln>
        </p:spPr>
        <p:txBody>
          <a:bodyPr/>
          <a:lstStyle/>
          <a:p>
            <a:pPr marL="717550" lvl="2" indent="-363538">
              <a:spcBef>
                <a:spcPts val="600"/>
              </a:spcBef>
              <a:buFont typeface="Wingdings" panose="05000000000000000000" pitchFamily="2" charset="2"/>
              <a:buChar char="Ø"/>
              <a:defRPr/>
            </a:pPr>
            <a:r>
              <a:rPr lang="fr-FR" sz="1800" b="1" dirty="0">
                <a:solidFill>
                  <a:prstClr val="black"/>
                </a:solidFill>
                <a:latin typeface="Calibri"/>
              </a:rPr>
              <a:t>Freins persistants au passage en « Toutes mises à jour »  :</a:t>
            </a:r>
          </a:p>
          <a:p>
            <a:pPr marL="1174750" lvl="3" indent="-363538">
              <a:spcBef>
                <a:spcPts val="600"/>
              </a:spcBef>
              <a:buFont typeface="Arial" panose="020B0604020202020204" pitchFamily="34" charset="0"/>
              <a:buChar char="•"/>
              <a:defRPr/>
            </a:pPr>
            <a:r>
              <a:rPr lang="fr-FR" sz="1800" b="1" dirty="0">
                <a:solidFill>
                  <a:prstClr val="black"/>
                </a:solidFill>
                <a:latin typeface="Calibri"/>
              </a:rPr>
              <a:t>Crainte d’un surplus de travail </a:t>
            </a:r>
            <a:r>
              <a:rPr lang="fr-FR" sz="1800" dirty="0">
                <a:solidFill>
                  <a:prstClr val="black"/>
                </a:solidFill>
                <a:latin typeface="Calibri"/>
              </a:rPr>
              <a:t>pour traiter les anomalies lors des imports de notices reçues en plus grand nombre</a:t>
            </a:r>
          </a:p>
          <a:p>
            <a:pPr marL="1174750" lvl="3" indent="-363538">
              <a:spcBef>
                <a:spcPts val="600"/>
              </a:spcBef>
              <a:buFont typeface="Arial" panose="020B0604020202020204" pitchFamily="34" charset="0"/>
              <a:buChar char="•"/>
              <a:defRPr/>
            </a:pPr>
            <a:r>
              <a:rPr lang="fr-FR" sz="1800" b="1" dirty="0">
                <a:solidFill>
                  <a:prstClr val="black"/>
                </a:solidFill>
                <a:latin typeface="Calibri"/>
              </a:rPr>
              <a:t>Les incohérences existantes entre le catalogue local et le </a:t>
            </a:r>
            <a:r>
              <a:rPr lang="fr-FR" sz="1800" b="1" dirty="0" err="1">
                <a:solidFill>
                  <a:prstClr val="black"/>
                </a:solidFill>
                <a:latin typeface="Calibri"/>
              </a:rPr>
              <a:t>Sudoc</a:t>
            </a:r>
            <a:r>
              <a:rPr lang="fr-FR" sz="1800" b="1" dirty="0">
                <a:solidFill>
                  <a:prstClr val="black"/>
                </a:solidFill>
                <a:latin typeface="Calibri"/>
              </a:rPr>
              <a:t> </a:t>
            </a:r>
            <a:r>
              <a:rPr lang="fr-FR" sz="1800" dirty="0">
                <a:solidFill>
                  <a:prstClr val="black"/>
                </a:solidFill>
                <a:latin typeface="Calibri"/>
              </a:rPr>
              <a:t>: plusieurs établissements indiquent vouloir les traiter préalablement à ce changement d’option</a:t>
            </a:r>
          </a:p>
          <a:p>
            <a:pPr marL="1174750" lvl="3" indent="-363538">
              <a:spcBef>
                <a:spcPts val="600"/>
              </a:spcBef>
              <a:buFont typeface="Arial" panose="020B0604020202020204" pitchFamily="34" charset="0"/>
              <a:buChar char="•"/>
              <a:defRPr/>
            </a:pPr>
            <a:r>
              <a:rPr lang="fr-FR" sz="1800" b="1" dirty="0">
                <a:solidFill>
                  <a:prstClr val="black"/>
                </a:solidFill>
                <a:latin typeface="Calibri"/>
              </a:rPr>
              <a:t>Non maîtrise de la qualité des notices importées </a:t>
            </a:r>
            <a:r>
              <a:rPr lang="fr-FR" sz="1800" dirty="0">
                <a:solidFill>
                  <a:prstClr val="black"/>
                </a:solidFill>
                <a:latin typeface="Calibri"/>
              </a:rPr>
              <a:t>parfois de moindre qualité</a:t>
            </a:r>
          </a:p>
          <a:p>
            <a:pPr marL="717550" lvl="2" indent="-363538">
              <a:spcBef>
                <a:spcPts val="600"/>
              </a:spcBef>
              <a:buFont typeface="Wingdings" panose="05000000000000000000" pitchFamily="2" charset="2"/>
              <a:buChar char="Ø"/>
              <a:defRPr/>
            </a:pPr>
            <a:endParaRPr lang="fr-FR" sz="800" dirty="0">
              <a:solidFill>
                <a:prstClr val="black"/>
              </a:solidFill>
              <a:latin typeface="Calibri"/>
            </a:endParaRPr>
          </a:p>
          <a:p>
            <a:pPr marL="717550" lvl="2" indent="-363538">
              <a:spcBef>
                <a:spcPts val="600"/>
              </a:spcBef>
              <a:buFont typeface="Wingdings" panose="05000000000000000000" pitchFamily="2" charset="2"/>
              <a:buChar char="Ø"/>
              <a:defRPr/>
            </a:pPr>
            <a:r>
              <a:rPr lang="fr-FR" sz="1800" dirty="0">
                <a:solidFill>
                  <a:prstClr val="black"/>
                </a:solidFill>
                <a:latin typeface="Calibri"/>
              </a:rPr>
              <a:t>Mais les établissements estiment qu’il est </a:t>
            </a:r>
            <a:r>
              <a:rPr lang="fr-FR" sz="1800" b="1" dirty="0">
                <a:solidFill>
                  <a:prstClr val="black"/>
                </a:solidFill>
                <a:latin typeface="Calibri"/>
              </a:rPr>
              <a:t>dans leur intérêt de bénéficier des corrections/enrichissements des notices par le réseau</a:t>
            </a:r>
            <a:r>
              <a:rPr lang="fr-FR" sz="1800" dirty="0">
                <a:solidFill>
                  <a:prstClr val="black"/>
                </a:solidFill>
                <a:latin typeface="Calibri"/>
              </a:rPr>
              <a:t>.</a:t>
            </a:r>
          </a:p>
          <a:p>
            <a:pPr marL="717550" lvl="2" indent="-363538">
              <a:spcBef>
                <a:spcPts val="600"/>
              </a:spcBef>
              <a:buFont typeface="Wingdings" panose="05000000000000000000" pitchFamily="2" charset="2"/>
              <a:buChar char="Ø"/>
              <a:defRPr/>
            </a:pPr>
            <a:endParaRPr lang="fr-FR" sz="800" dirty="0">
              <a:solidFill>
                <a:prstClr val="black"/>
              </a:solidFill>
              <a:latin typeface="Calibri"/>
            </a:endParaRPr>
          </a:p>
          <a:p>
            <a:pPr marL="717550" lvl="2" indent="-363538">
              <a:spcBef>
                <a:spcPts val="600"/>
              </a:spcBef>
              <a:buFont typeface="Wingdings" panose="05000000000000000000" pitchFamily="2" charset="2"/>
              <a:buChar char="Ø"/>
              <a:defRPr/>
            </a:pPr>
            <a:r>
              <a:rPr lang="fr-FR" sz="1800" dirty="0">
                <a:solidFill>
                  <a:prstClr val="black"/>
                </a:solidFill>
                <a:latin typeface="Calibri"/>
              </a:rPr>
              <a:t>D’ailleurs, </a:t>
            </a:r>
            <a:r>
              <a:rPr lang="fr-FR" sz="1800" b="1" dirty="0">
                <a:solidFill>
                  <a:prstClr val="black"/>
                </a:solidFill>
                <a:latin typeface="Calibri"/>
              </a:rPr>
              <a:t>sur les 7 ILN en « Mises à jour propres » interrogés, 6 envisagent de passer à l’option « Toutes mis à jour »</a:t>
            </a:r>
            <a:r>
              <a:rPr lang="fr-FR" sz="1800" dirty="0">
                <a:solidFill>
                  <a:prstClr val="black"/>
                </a:solidFill>
                <a:latin typeface="Calibri"/>
              </a:rPr>
              <a:t>, certains à l’occasion d’une </a:t>
            </a:r>
            <a:r>
              <a:rPr lang="fr-FR" sz="1800" dirty="0" err="1">
                <a:solidFill>
                  <a:prstClr val="black"/>
                </a:solidFill>
                <a:latin typeface="Calibri"/>
              </a:rPr>
              <a:t>réinformatisation</a:t>
            </a:r>
            <a:r>
              <a:rPr lang="fr-FR" sz="1800" dirty="0">
                <a:solidFill>
                  <a:prstClr val="black"/>
                </a:solidFill>
                <a:latin typeface="Calibri"/>
              </a:rPr>
              <a:t> future. Et le 7</a:t>
            </a:r>
            <a:r>
              <a:rPr lang="fr-FR" sz="1800" baseline="30000" dirty="0">
                <a:solidFill>
                  <a:prstClr val="black"/>
                </a:solidFill>
                <a:latin typeface="Calibri"/>
              </a:rPr>
              <a:t>ème</a:t>
            </a:r>
            <a:r>
              <a:rPr lang="fr-FR" sz="1800" dirty="0">
                <a:solidFill>
                  <a:prstClr val="black"/>
                </a:solidFill>
                <a:latin typeface="Calibri"/>
              </a:rPr>
              <a:t> établissement y réfléchit.</a:t>
            </a:r>
          </a:p>
          <a:p>
            <a:pPr marL="1174750" lvl="3" indent="-363538">
              <a:spcBef>
                <a:spcPts val="600"/>
              </a:spcBef>
              <a:buFont typeface="Wingdings" panose="05000000000000000000" pitchFamily="2" charset="2"/>
              <a:buChar char="Ø"/>
              <a:defRPr/>
            </a:pPr>
            <a:endParaRPr lang="fr-FR" sz="1800" dirty="0">
              <a:solidFill>
                <a:prstClr val="black"/>
              </a:solidFill>
              <a:latin typeface="Calibri"/>
            </a:endParaRPr>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dirty="0"/>
          </a:p>
          <a:p>
            <a:pPr lvl="1">
              <a:buFont typeface="Wingdings" panose="05000000000000000000" pitchFamily="2" charset="2"/>
              <a:buChar char="Ø"/>
            </a:pPr>
            <a:endParaRPr lang="fr-FR" sz="1800" b="1" dirty="0"/>
          </a:p>
          <a:p>
            <a:pPr lvl="1">
              <a:buFont typeface="Wingdings" panose="05000000000000000000" pitchFamily="2" charset="2"/>
              <a:buChar char="Ø"/>
            </a:pPr>
            <a:endParaRPr lang="fr-FR" sz="1800" b="1" dirty="0"/>
          </a:p>
          <a:p>
            <a:pPr lvl="1">
              <a:buFont typeface="Wingdings" panose="05000000000000000000" pitchFamily="2" charset="2"/>
              <a:buChar char="Ø"/>
            </a:pPr>
            <a:endParaRPr lang="fr-FR" sz="1800" dirty="0"/>
          </a:p>
          <a:p>
            <a:endParaRPr lang="fr-FR" dirty="0"/>
          </a:p>
          <a:p>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34</a:t>
            </a:fld>
            <a:endParaRPr lang="fr-FR"/>
          </a:p>
        </p:txBody>
      </p:sp>
    </p:spTree>
    <p:extLst>
      <p:ext uri="{BB962C8B-B14F-4D97-AF65-F5344CB8AC3E}">
        <p14:creationId xmlns:p14="http://schemas.microsoft.com/office/powerpoint/2010/main" val="860401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6C6B12-51CF-F84B-8E74-03F39DCD254C}"/>
              </a:ext>
            </a:extLst>
          </p:cNvPr>
          <p:cNvSpPr>
            <a:spLocks noGrp="1"/>
          </p:cNvSpPr>
          <p:nvPr>
            <p:ph type="title"/>
          </p:nvPr>
        </p:nvSpPr>
        <p:spPr/>
        <p:txBody>
          <a:bodyPr/>
          <a:lstStyle/>
          <a:p>
            <a:r>
              <a:rPr lang="fr-FR" dirty="0"/>
              <a:t>Remerciements</a:t>
            </a:r>
          </a:p>
        </p:txBody>
      </p:sp>
      <p:sp>
        <p:nvSpPr>
          <p:cNvPr id="3" name="Espace réservé du contenu 2">
            <a:extLst>
              <a:ext uri="{FF2B5EF4-FFF2-40B4-BE49-F238E27FC236}">
                <a16:creationId xmlns:a16="http://schemas.microsoft.com/office/drawing/2014/main" id="{31B8B29A-CEC1-587D-FFB6-C87C2F1E8F9C}"/>
              </a:ext>
            </a:extLst>
          </p:cNvPr>
          <p:cNvSpPr>
            <a:spLocks noGrp="1"/>
          </p:cNvSpPr>
          <p:nvPr>
            <p:ph idx="1"/>
          </p:nvPr>
        </p:nvSpPr>
        <p:spPr>
          <a:xfrm>
            <a:off x="457200" y="1364214"/>
            <a:ext cx="8155858" cy="5282157"/>
          </a:xfrm>
        </p:spPr>
        <p:txBody>
          <a:bodyPr/>
          <a:lstStyle/>
          <a:p>
            <a:r>
              <a:rPr lang="fr-FR" b="1" dirty="0"/>
              <a:t>Un grand merci aux établissements suivants pour avoir pris le temps de répondre à notre sondage :</a:t>
            </a:r>
          </a:p>
          <a:p>
            <a:pPr lvl="1">
              <a:buFont typeface="Arial" panose="020B0604020202020204" pitchFamily="34" charset="0"/>
              <a:buChar char="•"/>
            </a:pPr>
            <a:endParaRPr lang="fr-FR"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1">
              <a:buFont typeface="Arial" panose="020B060402020202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ILN 004 : Aix-Marseille Université - SCD </a:t>
            </a:r>
          </a:p>
          <a:p>
            <a:pPr lvl="1">
              <a:buFont typeface="Arial" panose="020B060402020202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ILN 019 : CY Cergy Paris Université - Bibliothèque</a:t>
            </a:r>
          </a:p>
          <a:p>
            <a:pPr lvl="1">
              <a:buFont typeface="Arial" panose="020B060402020202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ILN 024 : Université de Bourgogne - Pôle documentation </a:t>
            </a:r>
            <a:endParaRPr lang="fr-FR" sz="1800" dirty="0"/>
          </a:p>
          <a:p>
            <a:pPr lvl="1">
              <a:buFont typeface="Arial" panose="020B060402020202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ILN 041 : ENS de Lyon - Bibliothèque Diderot</a:t>
            </a:r>
          </a:p>
          <a:p>
            <a:pPr lvl="1">
              <a:buFont typeface="Arial" panose="020B0604020202020204" pitchFamily="34" charset="0"/>
              <a:buChar char="•"/>
            </a:pPr>
            <a:r>
              <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ILN 0</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 : Nantes Université - SCD </a:t>
            </a:r>
          </a:p>
          <a:p>
            <a:pPr lvl="1">
              <a:buFont typeface="Arial" panose="020B060402020202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ILN 050 : Université Côte d'Azur - Bibliothèques</a:t>
            </a:r>
          </a:p>
          <a:p>
            <a:pPr lvl="1">
              <a:buFont typeface="Arial" panose="020B060402020202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ILN 059 : Université Rennes 2 - SCD</a:t>
            </a:r>
          </a:p>
          <a:p>
            <a:pPr lvl="1">
              <a:buFont typeface="Arial" panose="020B060402020202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ILN 070 : Université Polytechnique Hauts-de-France SCD</a:t>
            </a:r>
          </a:p>
          <a:p>
            <a:pPr lvl="1">
              <a:buFont typeface="Arial" panose="020B060402020202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ILN 072 : Université Paris 1 Panthéon Sorbonne - SCD </a:t>
            </a:r>
          </a:p>
          <a:p>
            <a:pPr lvl="1">
              <a:buFont typeface="Arial" panose="020B0604020202020204" pitchFamily="34" charset="0"/>
              <a:buChar char="•"/>
            </a:pPr>
            <a:r>
              <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ILN 091 : Université Paris Cité - DGDBM</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1">
              <a:buFont typeface="Arial" panose="020B060402020202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ILN 174 : Institut Catholique de Paris - Bibliothèques</a:t>
            </a:r>
          </a:p>
          <a:p>
            <a:pPr lvl="1">
              <a:buFont typeface="Arial" panose="020B0604020202020204" pitchFamily="34" charset="0"/>
              <a:buChar char="•"/>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ILN 405 : Institut Français du Proche-Orient – Médiathèque</a:t>
            </a:r>
          </a:p>
        </p:txBody>
      </p:sp>
      <p:sp>
        <p:nvSpPr>
          <p:cNvPr id="6" name="Espace réservé du numéro de diapositive 5">
            <a:extLst>
              <a:ext uri="{FF2B5EF4-FFF2-40B4-BE49-F238E27FC236}">
                <a16:creationId xmlns:a16="http://schemas.microsoft.com/office/drawing/2014/main" id="{72C829DC-8912-8319-2CFB-9CB0833BF83D}"/>
              </a:ext>
            </a:extLst>
          </p:cNvPr>
          <p:cNvSpPr>
            <a:spLocks noGrp="1"/>
          </p:cNvSpPr>
          <p:nvPr>
            <p:ph type="sldNum" sz="quarter" idx="12"/>
          </p:nvPr>
        </p:nvSpPr>
        <p:spPr/>
        <p:txBody>
          <a:bodyPr/>
          <a:lstStyle/>
          <a:p>
            <a:fld id="{A63E2F55-217E-784D-959E-8EB90DBD2478}" type="slidenum">
              <a:rPr lang="fr-FR" smtClean="0"/>
              <a:pPr/>
              <a:t>35</a:t>
            </a:fld>
            <a:endParaRPr lang="fr-FR"/>
          </a:p>
        </p:txBody>
      </p:sp>
    </p:spTree>
    <p:extLst>
      <p:ext uri="{BB962C8B-B14F-4D97-AF65-F5344CB8AC3E}">
        <p14:creationId xmlns:p14="http://schemas.microsoft.com/office/powerpoint/2010/main" val="3752269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6C6B12-51CF-F84B-8E74-03F39DCD254C}"/>
              </a:ext>
            </a:extLst>
          </p:cNvPr>
          <p:cNvSpPr>
            <a:spLocks noGrp="1"/>
          </p:cNvSpPr>
          <p:nvPr>
            <p:ph type="title"/>
          </p:nvPr>
        </p:nvSpPr>
        <p:spPr/>
        <p:txBody>
          <a:bodyPr/>
          <a:lstStyle/>
          <a:p>
            <a:r>
              <a:rPr lang="fr-FR" dirty="0"/>
              <a:t>Pour aller plus loin…</a:t>
            </a:r>
          </a:p>
        </p:txBody>
      </p:sp>
      <p:sp>
        <p:nvSpPr>
          <p:cNvPr id="3" name="Espace réservé du contenu 2">
            <a:extLst>
              <a:ext uri="{FF2B5EF4-FFF2-40B4-BE49-F238E27FC236}">
                <a16:creationId xmlns:a16="http://schemas.microsoft.com/office/drawing/2014/main" id="{31B8B29A-CEC1-587D-FFB6-C87C2F1E8F9C}"/>
              </a:ext>
            </a:extLst>
          </p:cNvPr>
          <p:cNvSpPr>
            <a:spLocks noGrp="1"/>
          </p:cNvSpPr>
          <p:nvPr>
            <p:ph idx="1"/>
          </p:nvPr>
        </p:nvSpPr>
        <p:spPr>
          <a:xfrm>
            <a:off x="457200" y="1364214"/>
            <a:ext cx="8155858" cy="5282157"/>
          </a:xfrm>
        </p:spPr>
        <p:txBody>
          <a:bodyPr/>
          <a:lstStyle/>
          <a:p>
            <a:r>
              <a:rPr lang="fr-FR" b="1" dirty="0"/>
              <a:t>Documentation à votre disposition sur le site de l’</a:t>
            </a:r>
            <a:r>
              <a:rPr lang="fr-FR" b="1" dirty="0" err="1"/>
              <a:t>Abes</a:t>
            </a:r>
            <a:r>
              <a:rPr lang="fr-FR" b="1" dirty="0"/>
              <a:t> :</a:t>
            </a:r>
          </a:p>
          <a:p>
            <a:pPr lvl="1">
              <a:buFont typeface="Arial" panose="020B0604020202020204" pitchFamily="34" charset="0"/>
              <a:buChar char="•"/>
            </a:pPr>
            <a:endParaRPr lang="fr-FR"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6450" lvl="1" indent="-349250">
              <a:buFont typeface="Wingdings" panose="05000000000000000000" pitchFamily="2" charset="2"/>
              <a:buChar char="Ø"/>
            </a:pPr>
            <a:r>
              <a:rPr lang="fr-FR" sz="1800" dirty="0">
                <a:solidFill>
                  <a:srgbClr val="000000"/>
                </a:solidFill>
                <a:latin typeface="Calibri" panose="020F0502020204030204" pitchFamily="34" charset="0"/>
                <a:cs typeface="Times New Roman" panose="02020603050405020304" pitchFamily="18" charset="0"/>
              </a:rPr>
              <a:t>Sur le fonctionnement des transferts réguliers : </a:t>
            </a:r>
          </a:p>
          <a:p>
            <a:pPr marL="1169988" lvl="2" indent="-255588">
              <a:buFont typeface="Arial" panose="020B0604020202020204" pitchFamily="34" charset="0"/>
              <a:buChar char="•"/>
            </a:pPr>
            <a:r>
              <a:rPr lang="fr-FR" sz="1600" dirty="0">
                <a:solidFill>
                  <a:srgbClr val="000000"/>
                </a:solidFill>
                <a:latin typeface="Calibri" panose="020F0502020204030204" pitchFamily="34" charset="0"/>
                <a:cs typeface="Times New Roman" panose="02020603050405020304" pitchFamily="18" charset="0"/>
              </a:rPr>
              <a:t>Présentation globale :</a:t>
            </a:r>
          </a:p>
          <a:p>
            <a:pPr marL="914400" lvl="2" indent="255588">
              <a:buNone/>
            </a:pPr>
            <a:r>
              <a:rPr lang="fr-FR" sz="1600" dirty="0">
                <a:solidFill>
                  <a:srgbClr val="000000"/>
                </a:solidFill>
                <a:latin typeface="Calibri" panose="020F0502020204030204" pitchFamily="34" charset="0"/>
                <a:cs typeface="Times New Roman" panose="02020603050405020304" pitchFamily="18" charset="0"/>
                <a:hlinkClick r:id="rId2"/>
              </a:rPr>
              <a:t>https://abes.fr/wp-content/uploads/2020/07/transferts-reguliers-sudoc.pdf</a:t>
            </a:r>
            <a:r>
              <a:rPr lang="fr-FR" sz="1600" dirty="0">
                <a:solidFill>
                  <a:srgbClr val="000000"/>
                </a:solidFill>
                <a:latin typeface="Calibri" panose="020F0502020204030204" pitchFamily="34" charset="0"/>
                <a:cs typeface="Times New Roman" panose="02020603050405020304" pitchFamily="18" charset="0"/>
              </a:rPr>
              <a:t> </a:t>
            </a:r>
          </a:p>
          <a:p>
            <a:pPr marL="1169988" lvl="2" indent="-274638">
              <a:buFont typeface="Arial" panose="020B0604020202020204" pitchFamily="34" charset="0"/>
              <a:buChar char="•"/>
            </a:pPr>
            <a:r>
              <a:rPr lang="fr-FR" sz="1600" dirty="0">
                <a:solidFill>
                  <a:srgbClr val="000000"/>
                </a:solidFill>
                <a:latin typeface="Calibri" panose="020F0502020204030204" pitchFamily="34" charset="0"/>
                <a:cs typeface="Times New Roman" panose="02020603050405020304" pitchFamily="18" charset="0"/>
              </a:rPr>
              <a:t>Présentation détaillée (documentation professionnelle) :</a:t>
            </a:r>
          </a:p>
          <a:p>
            <a:pPr marL="1169988" lvl="3" indent="0">
              <a:buNone/>
            </a:pPr>
            <a:r>
              <a:rPr lang="fr-FR" sz="1600" dirty="0">
                <a:solidFill>
                  <a:srgbClr val="000000"/>
                </a:solidFill>
                <a:latin typeface="Calibri" panose="020F0502020204030204" pitchFamily="34" charset="0"/>
                <a:cs typeface="Times New Roman" panose="02020603050405020304" pitchFamily="18" charset="0"/>
                <a:hlinkClick r:id="rId3"/>
              </a:rPr>
              <a:t>https://documentation.abes.fr/sudoc/manuels/echanges/transferts_reguliers/index.html</a:t>
            </a:r>
            <a:r>
              <a:rPr lang="fr-FR" sz="1600" dirty="0">
                <a:solidFill>
                  <a:srgbClr val="000000"/>
                </a:solidFill>
                <a:latin typeface="Calibri" panose="020F0502020204030204" pitchFamily="34" charset="0"/>
                <a:cs typeface="Times New Roman" panose="02020603050405020304" pitchFamily="18" charset="0"/>
              </a:rPr>
              <a:t> </a:t>
            </a:r>
          </a:p>
          <a:p>
            <a:pPr lvl="2">
              <a:buFont typeface="Arial" panose="020B0604020202020204" pitchFamily="34" charset="0"/>
              <a:buChar char="•"/>
            </a:pPr>
            <a:endParaRPr lang="fr-FR" sz="1200" dirty="0">
              <a:solidFill>
                <a:srgbClr val="000000"/>
              </a:solidFill>
              <a:latin typeface="Calibri" panose="020F0502020204030204" pitchFamily="34" charset="0"/>
              <a:cs typeface="Times New Roman" panose="02020603050405020304" pitchFamily="18" charset="0"/>
            </a:endParaRPr>
          </a:p>
          <a:p>
            <a:pPr marL="806450" lvl="1" indent="-349250">
              <a:buFont typeface="Wingdings" panose="05000000000000000000" pitchFamily="2" charset="2"/>
              <a:buChar char="Ø"/>
            </a:pPr>
            <a:r>
              <a:rPr lang="fr-FR" sz="1800" dirty="0">
                <a:solidFill>
                  <a:srgbClr val="000000"/>
                </a:solidFill>
                <a:latin typeface="Calibri" panose="020F0502020204030204" pitchFamily="34" charset="0"/>
                <a:cs typeface="Times New Roman" panose="02020603050405020304" pitchFamily="18" charset="0"/>
              </a:rPr>
              <a:t>Spécifications pour les échanges de données entre </a:t>
            </a:r>
            <a:r>
              <a:rPr lang="fr-FR" sz="1800" dirty="0" err="1">
                <a:solidFill>
                  <a:srgbClr val="000000"/>
                </a:solidFill>
                <a:latin typeface="Calibri" panose="020F0502020204030204" pitchFamily="34" charset="0"/>
                <a:cs typeface="Times New Roman" panose="02020603050405020304" pitchFamily="18" charset="0"/>
              </a:rPr>
              <a:t>Sudoc</a:t>
            </a:r>
            <a:r>
              <a:rPr lang="fr-FR" sz="1800" dirty="0">
                <a:solidFill>
                  <a:srgbClr val="000000"/>
                </a:solidFill>
                <a:latin typeface="Calibri" panose="020F0502020204030204" pitchFamily="34" charset="0"/>
                <a:cs typeface="Times New Roman" panose="02020603050405020304" pitchFamily="18" charset="0"/>
              </a:rPr>
              <a:t> et SGB :</a:t>
            </a:r>
          </a:p>
          <a:p>
            <a:pPr marL="806450" lvl="2" indent="0">
              <a:buNone/>
            </a:pPr>
            <a:r>
              <a:rPr lang="fr-FR" sz="1600" dirty="0">
                <a:solidFill>
                  <a:srgbClr val="000000"/>
                </a:solidFill>
                <a:latin typeface="Calibri" panose="020F0502020204030204" pitchFamily="34" charset="0"/>
                <a:cs typeface="Times New Roman" panose="02020603050405020304" pitchFamily="18" charset="0"/>
                <a:hlinkClick r:id="rId4"/>
              </a:rPr>
              <a:t>https://abes.fr/wp-content/uploads/2020/07/specifications-echanges-de-donnees-entre-sudoc-et-sgb.pdf</a:t>
            </a:r>
            <a:r>
              <a:rPr lang="fr-FR" sz="1600" dirty="0">
                <a:solidFill>
                  <a:srgbClr val="000000"/>
                </a:solidFill>
                <a:latin typeface="Calibri" panose="020F0502020204030204" pitchFamily="34" charset="0"/>
                <a:cs typeface="Times New Roman" panose="02020603050405020304" pitchFamily="18" charset="0"/>
              </a:rPr>
              <a:t> </a:t>
            </a:r>
          </a:p>
          <a:p>
            <a:pPr marL="806450" lvl="2" indent="0">
              <a:buNone/>
            </a:pPr>
            <a:endParaRPr lang="fr-FR" sz="1200" dirty="0">
              <a:solidFill>
                <a:srgbClr val="000000"/>
              </a:solidFill>
              <a:latin typeface="Calibri" panose="020F0502020204030204" pitchFamily="34" charset="0"/>
              <a:cs typeface="Times New Roman" panose="02020603050405020304" pitchFamily="18" charset="0"/>
            </a:endParaRPr>
          </a:p>
          <a:p>
            <a:pPr marL="806450" lvl="2" indent="-354013">
              <a:buFont typeface="Wingdings" panose="05000000000000000000" pitchFamily="2" charset="2"/>
              <a:buChar char="Ø"/>
            </a:pPr>
            <a:r>
              <a:rPr lang="fr-FR" sz="1800" dirty="0">
                <a:solidFill>
                  <a:srgbClr val="000000"/>
                </a:solidFill>
                <a:latin typeface="Calibri" panose="020F0502020204030204" pitchFamily="34" charset="0"/>
                <a:cs typeface="Times New Roman" panose="02020603050405020304" pitchFamily="18" charset="0"/>
              </a:rPr>
              <a:t>Options de paramétrage des transferts réguliers dans les établissements </a:t>
            </a:r>
            <a:r>
              <a:rPr lang="fr-FR" sz="1800" dirty="0" err="1">
                <a:solidFill>
                  <a:srgbClr val="000000"/>
                </a:solidFill>
                <a:latin typeface="Calibri" panose="020F0502020204030204" pitchFamily="34" charset="0"/>
                <a:cs typeface="Times New Roman" panose="02020603050405020304" pitchFamily="18" charset="0"/>
              </a:rPr>
              <a:t>Sudoc</a:t>
            </a:r>
            <a:r>
              <a:rPr lang="fr-FR" sz="1800" dirty="0">
                <a:solidFill>
                  <a:srgbClr val="000000"/>
                </a:solidFill>
                <a:latin typeface="Calibri" panose="020F0502020204030204" pitchFamily="34" charset="0"/>
                <a:cs typeface="Times New Roman" panose="02020603050405020304" pitchFamily="18" charset="0"/>
              </a:rPr>
              <a:t> : </a:t>
            </a:r>
          </a:p>
          <a:p>
            <a:pPr marL="806450" lvl="2" indent="0">
              <a:buNone/>
            </a:pPr>
            <a:r>
              <a:rPr lang="fr-FR" sz="1800" dirty="0">
                <a:solidFill>
                  <a:srgbClr val="000000"/>
                </a:solidFill>
                <a:latin typeface="Calibri" panose="020F0502020204030204" pitchFamily="34" charset="0"/>
                <a:cs typeface="Times New Roman" panose="02020603050405020304" pitchFamily="18" charset="0"/>
                <a:hlinkClick r:id="rId5"/>
              </a:rPr>
              <a:t>https://abes.fr/wp-content/uploads/2020/07/sudoc_options_parametrage_transferts_reguliers.pdf</a:t>
            </a:r>
            <a:r>
              <a:rPr lang="fr-FR" sz="1800" dirty="0">
                <a:solidFill>
                  <a:srgbClr val="000000"/>
                </a:solidFill>
                <a:latin typeface="Calibri" panose="020F0502020204030204" pitchFamily="34" charset="0"/>
                <a:cs typeface="Times New Roman" panose="02020603050405020304" pitchFamily="18" charset="0"/>
              </a:rPr>
              <a:t> </a:t>
            </a:r>
          </a:p>
          <a:p>
            <a:pPr marL="806450" lvl="2" indent="0">
              <a:buNone/>
            </a:pPr>
            <a:endParaRPr lang="fr-FR" sz="1600" dirty="0">
              <a:solidFill>
                <a:srgbClr val="000000"/>
              </a:solidFill>
              <a:latin typeface="Calibri" panose="020F0502020204030204" pitchFamily="34" charset="0"/>
              <a:cs typeface="Times New Roman" panose="02020603050405020304" pitchFamily="18" charset="0"/>
            </a:endParaRPr>
          </a:p>
          <a:p>
            <a:pPr marL="914400" lvl="2" indent="-196850">
              <a:buNone/>
            </a:pPr>
            <a:endParaRPr lang="fr-FR" sz="1600" dirty="0">
              <a:solidFill>
                <a:srgbClr val="000000"/>
              </a:solidFill>
              <a:latin typeface="Calibri" panose="020F0502020204030204" pitchFamily="34" charset="0"/>
              <a:cs typeface="Times New Roman" panose="02020603050405020304" pitchFamily="18" charset="0"/>
            </a:endParaRPr>
          </a:p>
          <a:p>
            <a:pPr lvl="1">
              <a:buFont typeface="Arial" panose="020B0604020202020204" pitchFamily="34" charset="0"/>
              <a:buChar char="•"/>
            </a:pPr>
            <a:endParaRPr lang="fr-FR" sz="1800" dirty="0">
              <a:solidFill>
                <a:srgbClr val="000000"/>
              </a:solidFill>
              <a:latin typeface="Calibri" panose="020F0502020204030204" pitchFamily="34" charset="0"/>
              <a:cs typeface="Times New Roman" panose="02020603050405020304" pitchFamily="18" charset="0"/>
            </a:endParaRPr>
          </a:p>
          <a:p>
            <a:pPr lvl="1">
              <a:buFont typeface="Arial" panose="020B0604020202020204" pitchFamily="34" charset="0"/>
              <a:buChar char="•"/>
            </a:pPr>
            <a:endParaRPr lang="fr-FR" sz="1800" dirty="0">
              <a:solidFill>
                <a:srgbClr val="000000"/>
              </a:solidFill>
              <a:latin typeface="Calibri" panose="020F0502020204030204" pitchFamily="34" charset="0"/>
              <a:cs typeface="Times New Roman" panose="02020603050405020304" pitchFamily="18" charset="0"/>
            </a:endParaRPr>
          </a:p>
          <a:p>
            <a:pPr lvl="1">
              <a:buFont typeface="Arial" panose="020B0604020202020204" pitchFamily="34" charset="0"/>
              <a:buChar char="•"/>
            </a:pPr>
            <a:endParaRPr lang="fr-FR"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1">
              <a:buFont typeface="Arial" panose="020B0604020202020204" pitchFamily="34" charset="0"/>
              <a:buChar char="•"/>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Espace réservé du numéro de diapositive 5">
            <a:extLst>
              <a:ext uri="{FF2B5EF4-FFF2-40B4-BE49-F238E27FC236}">
                <a16:creationId xmlns:a16="http://schemas.microsoft.com/office/drawing/2014/main" id="{72C829DC-8912-8319-2CFB-9CB0833BF83D}"/>
              </a:ext>
            </a:extLst>
          </p:cNvPr>
          <p:cNvSpPr>
            <a:spLocks noGrp="1"/>
          </p:cNvSpPr>
          <p:nvPr>
            <p:ph type="sldNum" sz="quarter" idx="12"/>
          </p:nvPr>
        </p:nvSpPr>
        <p:spPr/>
        <p:txBody>
          <a:bodyPr/>
          <a:lstStyle/>
          <a:p>
            <a:fld id="{A63E2F55-217E-784D-959E-8EB90DBD2478}" type="slidenum">
              <a:rPr lang="fr-FR" smtClean="0"/>
              <a:pPr/>
              <a:t>36</a:t>
            </a:fld>
            <a:endParaRPr lang="fr-FR"/>
          </a:p>
        </p:txBody>
      </p:sp>
    </p:spTree>
    <p:extLst>
      <p:ext uri="{BB962C8B-B14F-4D97-AF65-F5344CB8AC3E}">
        <p14:creationId xmlns:p14="http://schemas.microsoft.com/office/powerpoint/2010/main" val="3051633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7"/>
          <p:cNvSpPr>
            <a:spLocks noGrp="1"/>
          </p:cNvSpPr>
          <p:nvPr>
            <p:ph type="title"/>
          </p:nvPr>
        </p:nvSpPr>
        <p:spPr>
          <a:xfrm>
            <a:off x="467544" y="506028"/>
            <a:ext cx="7251148" cy="731284"/>
          </a:xfrm>
        </p:spPr>
        <p:txBody>
          <a:bodyPr>
            <a:normAutofit/>
          </a:bodyPr>
          <a:lstStyle/>
          <a:p>
            <a:pPr eaLnBrk="1" hangingPunct="1"/>
            <a:r>
              <a:rPr lang="fr-FR" b="1" dirty="0">
                <a:solidFill>
                  <a:schemeClr val="bg1"/>
                </a:solidFill>
                <a:cs typeface="Arial" charset="0"/>
              </a:rPr>
              <a:t>L’alimentation du catalogue collectif</a:t>
            </a:r>
            <a:endParaRPr lang="fr-FR" dirty="0">
              <a:solidFill>
                <a:schemeClr val="bg1"/>
              </a:solidFill>
            </a:endParaRPr>
          </a:p>
        </p:txBody>
      </p:sp>
      <p:sp>
        <p:nvSpPr>
          <p:cNvPr id="5" name="Espace réservé du contenu 4"/>
          <p:cNvSpPr txBox="1">
            <a:spLocks noGrp="1" noChangeArrowheads="1"/>
          </p:cNvSpPr>
          <p:nvPr>
            <p:ph idx="1"/>
          </p:nvPr>
        </p:nvSpPr>
        <p:spPr bwMode="auto">
          <a:xfrm>
            <a:off x="467544" y="1700808"/>
            <a:ext cx="8229600" cy="3083921"/>
          </a:xfrm>
          <a:prstGeom prst="rect">
            <a:avLst/>
          </a:prstGeom>
          <a:noFill/>
          <a:ln w="9525">
            <a:noFill/>
            <a:miter lim="800000"/>
            <a:headEnd/>
            <a:tailEnd/>
          </a:ln>
        </p:spPr>
        <p:txBody>
          <a:bodyPr>
            <a:spAutoFit/>
          </a:bodyPr>
          <a:lstStyle/>
          <a:p>
            <a:pPr algn="just"/>
            <a:r>
              <a:rPr lang="fr-FR" sz="1800" dirty="0">
                <a:latin typeface="Calibri" pitchFamily="34" charset="0"/>
              </a:rPr>
              <a:t>Le catalogue </a:t>
            </a:r>
            <a:r>
              <a:rPr lang="fr-FR" sz="1800" b="1" dirty="0">
                <a:solidFill>
                  <a:srgbClr val="0070C0"/>
                </a:solidFill>
                <a:latin typeface="Calibri" pitchFamily="34" charset="0"/>
              </a:rPr>
              <a:t>Sudoc</a:t>
            </a:r>
            <a:r>
              <a:rPr lang="fr-FR" sz="1800" dirty="0">
                <a:latin typeface="Calibri" pitchFamily="34" charset="0"/>
              </a:rPr>
              <a:t> est alimenté par les bibliothécaires du réseau qui mettent leur travail en commun en cataloguant les documents possédés par leurs établissements via </a:t>
            </a:r>
            <a:r>
              <a:rPr lang="fr-FR" sz="1800" b="1" dirty="0" err="1">
                <a:solidFill>
                  <a:srgbClr val="0070C0"/>
                </a:solidFill>
                <a:latin typeface="Calibri" pitchFamily="34" charset="0"/>
              </a:rPr>
              <a:t>WinIBW</a:t>
            </a:r>
            <a:r>
              <a:rPr lang="fr-FR" sz="1800" b="1" dirty="0">
                <a:solidFill>
                  <a:srgbClr val="0070C0"/>
                </a:solidFill>
                <a:latin typeface="Calibri" pitchFamily="34" charset="0"/>
              </a:rPr>
              <a:t>, </a:t>
            </a:r>
            <a:r>
              <a:rPr lang="fr-FR" sz="1800" b="1" dirty="0" err="1">
                <a:solidFill>
                  <a:srgbClr val="0070C0"/>
                </a:solidFill>
                <a:latin typeface="Calibri" pitchFamily="34" charset="0"/>
              </a:rPr>
              <a:t>Colodus</a:t>
            </a:r>
            <a:r>
              <a:rPr lang="fr-FR" sz="1800" b="1" dirty="0">
                <a:solidFill>
                  <a:srgbClr val="0070C0"/>
                </a:solidFill>
                <a:latin typeface="Calibri" pitchFamily="34" charset="0"/>
              </a:rPr>
              <a:t> et Item…</a:t>
            </a:r>
            <a:r>
              <a:rPr lang="fr-FR" sz="1800" dirty="0">
                <a:latin typeface="Calibri" pitchFamily="34" charset="0"/>
              </a:rPr>
              <a:t> </a:t>
            </a:r>
          </a:p>
          <a:p>
            <a:pPr algn="just"/>
            <a:endParaRPr lang="fr-FR" sz="1800" dirty="0">
              <a:latin typeface="Calibri" pitchFamily="34" charset="0"/>
            </a:endParaRPr>
          </a:p>
          <a:p>
            <a:pPr algn="just"/>
            <a:r>
              <a:rPr lang="fr-FR" sz="1800" dirty="0">
                <a:latin typeface="Calibri" pitchFamily="34" charset="0"/>
              </a:rPr>
              <a:t>La mise à jour des catalogues locaux n’est pas immédiate : les modifications apportées au catalogue sont transmises a posteriori aux systèmes locaux, par le dispositif des </a:t>
            </a:r>
            <a:r>
              <a:rPr lang="fr-FR" sz="1800" i="1" dirty="0">
                <a:latin typeface="Calibri" pitchFamily="34" charset="0"/>
              </a:rPr>
              <a:t>transferts réguliers</a:t>
            </a:r>
            <a:r>
              <a:rPr lang="fr-FR" sz="1800" dirty="0">
                <a:latin typeface="Calibri" pitchFamily="34" charset="0"/>
              </a:rPr>
              <a:t>.</a:t>
            </a:r>
          </a:p>
          <a:p>
            <a:pPr algn="just"/>
            <a:endParaRPr lang="fr-FR" sz="1800" dirty="0">
              <a:latin typeface="Calibri" pitchFamily="34" charset="0"/>
            </a:endParaRPr>
          </a:p>
          <a:p>
            <a:pPr algn="just"/>
            <a:r>
              <a:rPr lang="fr-FR" sz="1800" dirty="0">
                <a:latin typeface="Calibri" pitchFamily="34" charset="0"/>
              </a:rPr>
              <a:t>L’objectif des transferts réguliers est d’assurer </a:t>
            </a:r>
            <a:r>
              <a:rPr lang="fr-FR" sz="1800" b="1" dirty="0">
                <a:solidFill>
                  <a:srgbClr val="0070C0"/>
                </a:solidFill>
                <a:latin typeface="Calibri" pitchFamily="34" charset="0"/>
              </a:rPr>
              <a:t>l’alimentation des catalogues locaux avec les données saisies dans le Sudoc</a:t>
            </a:r>
            <a:r>
              <a:rPr lang="fr-FR" sz="1800" dirty="0">
                <a:latin typeface="Calibri" pitchFamily="34" charset="0"/>
              </a:rPr>
              <a:t>.</a:t>
            </a:r>
          </a:p>
        </p:txBody>
      </p:sp>
      <p:pic>
        <p:nvPicPr>
          <p:cNvPr id="6" name="Image 5" descr="image.axd.jpg"/>
          <p:cNvPicPr>
            <a:picLocks noChangeAspect="1"/>
          </p:cNvPicPr>
          <p:nvPr/>
        </p:nvPicPr>
        <p:blipFill>
          <a:blip r:embed="rId3" cstate="print"/>
          <a:stretch>
            <a:fillRect/>
          </a:stretch>
        </p:blipFill>
        <p:spPr>
          <a:xfrm>
            <a:off x="3203848" y="4864596"/>
            <a:ext cx="2657872" cy="1993404"/>
          </a:xfrm>
          <a:prstGeom prst="rect">
            <a:avLst/>
          </a:prstGeom>
        </p:spPr>
      </p:pic>
      <p:sp>
        <p:nvSpPr>
          <p:cNvPr id="7" name="Espace réservé du numéro de diapositive 6"/>
          <p:cNvSpPr>
            <a:spLocks noGrp="1"/>
          </p:cNvSpPr>
          <p:nvPr>
            <p:ph type="sldNum" sz="quarter" idx="12"/>
          </p:nvPr>
        </p:nvSpPr>
        <p:spPr/>
        <p:txBody>
          <a:bodyPr/>
          <a:lstStyle/>
          <a:p>
            <a:fld id="{17D7CEB2-F0D3-404A-A328-57771B878E2B}" type="slidenum">
              <a:rPr lang="fr-FR" smtClean="0"/>
              <a:pPr/>
              <a:t>4</a:t>
            </a:fld>
            <a:endParaRPr lang="fr-FR"/>
          </a:p>
        </p:txBody>
      </p:sp>
    </p:spTree>
    <p:custDataLst>
      <p:tags r:id="rId1"/>
    </p:custDataLst>
    <p:extLst>
      <p:ext uri="{BB962C8B-B14F-4D97-AF65-F5344CB8AC3E}">
        <p14:creationId xmlns:p14="http://schemas.microsoft.com/office/powerpoint/2010/main" val="2315921723"/>
      </p:ext>
    </p:extLst>
  </p:cSld>
  <p:clrMapOvr>
    <a:masterClrMapping/>
  </p:clrMapOvr>
  <mc:AlternateContent xmlns:mc="http://schemas.openxmlformats.org/markup-compatibility/2006" xmlns:p14="http://schemas.microsoft.com/office/powerpoint/2010/main">
    <mc:Choice Requires="p14">
      <p:transition spd="slow" p14:dur="2000" advTm="30641"/>
    </mc:Choice>
    <mc:Fallback xmlns="">
      <p:transition spd="slow" advTm="3064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wrap="none" rtlCol="0">
            <a:noAutofit/>
          </a:bodyPr>
          <a:lstStyle/>
          <a:p>
            <a:pPr>
              <a:defRPr/>
            </a:pPr>
            <a:r>
              <a:rPr lang="fr-FR" b="1" dirty="0">
                <a:solidFill>
                  <a:schemeClr val="bg1"/>
                </a:solidFill>
                <a:ea typeface="+mn-ea"/>
                <a:cs typeface="Arial" pitchFamily="34" charset="0"/>
              </a:rPr>
              <a:t>Les principes généraux</a:t>
            </a:r>
          </a:p>
        </p:txBody>
      </p:sp>
      <p:sp>
        <p:nvSpPr>
          <p:cNvPr id="5" name="Espace réservé du contenu 13"/>
          <p:cNvSpPr>
            <a:spLocks noGrp="1"/>
          </p:cNvSpPr>
          <p:nvPr>
            <p:ph idx="1"/>
          </p:nvPr>
        </p:nvSpPr>
        <p:spPr>
          <a:xfrm>
            <a:off x="452951" y="1547701"/>
            <a:ext cx="8229600" cy="5163819"/>
          </a:xfrm>
        </p:spPr>
        <p:txBody>
          <a:bodyPr rtlCol="0">
            <a:noAutofit/>
          </a:bodyPr>
          <a:lstStyle/>
          <a:p>
            <a:pPr algn="just">
              <a:buFont typeface="Wingdings" panose="05000000000000000000" pitchFamily="2" charset="2"/>
              <a:buChar char="§"/>
              <a:defRPr/>
            </a:pPr>
            <a:r>
              <a:rPr lang="fr-FR" sz="1800" dirty="0"/>
              <a:t>Un fichier journal enregistre en temps réel les mises à jour effectuées dans la base </a:t>
            </a:r>
          </a:p>
          <a:p>
            <a:pPr marL="1114425" lvl="1" indent="-357188">
              <a:buClr>
                <a:schemeClr val="tx1"/>
              </a:buClr>
              <a:buFont typeface="Arial" panose="020B0604020202020204" pitchFamily="34" charset="0"/>
              <a:buChar char="•"/>
              <a:defRPr/>
            </a:pPr>
            <a:r>
              <a:rPr lang="fr-FR" sz="1800" b="1" dirty="0">
                <a:solidFill>
                  <a:srgbClr val="0070C0"/>
                </a:solidFill>
              </a:rPr>
              <a:t>La création de notice avec première localisation</a:t>
            </a:r>
          </a:p>
          <a:p>
            <a:pPr marL="1114425" lvl="1" indent="-357188">
              <a:buClr>
                <a:schemeClr val="tx1"/>
              </a:buClr>
              <a:buFont typeface="Arial" panose="020B0604020202020204" pitchFamily="34" charset="0"/>
              <a:buChar char="•"/>
              <a:defRPr/>
            </a:pPr>
            <a:r>
              <a:rPr lang="fr-FR" sz="1800" b="1" dirty="0">
                <a:solidFill>
                  <a:srgbClr val="0070C0"/>
                </a:solidFill>
              </a:rPr>
              <a:t>La modification d'une notice existante</a:t>
            </a:r>
          </a:p>
          <a:p>
            <a:pPr marL="1114425" lvl="1" indent="-357188">
              <a:buClr>
                <a:schemeClr val="tx1"/>
              </a:buClr>
              <a:buFont typeface="Arial" panose="020B0604020202020204" pitchFamily="34" charset="0"/>
              <a:buChar char="•"/>
              <a:defRPr/>
            </a:pPr>
            <a:r>
              <a:rPr lang="fr-FR" sz="1800" b="1" dirty="0">
                <a:solidFill>
                  <a:srgbClr val="0070C0"/>
                </a:solidFill>
              </a:rPr>
              <a:t>L’ajout et la modification d'une localisation</a:t>
            </a:r>
          </a:p>
          <a:p>
            <a:pPr marL="1114425" lvl="1" indent="-357188">
              <a:buClr>
                <a:schemeClr val="tx1"/>
              </a:buClr>
              <a:buFont typeface="Arial" panose="020B0604020202020204" pitchFamily="34" charset="0"/>
              <a:buChar char="•"/>
              <a:defRPr/>
            </a:pPr>
            <a:r>
              <a:rPr lang="fr-FR" sz="1800" b="1" dirty="0">
                <a:solidFill>
                  <a:srgbClr val="0070C0"/>
                </a:solidFill>
              </a:rPr>
              <a:t>…</a:t>
            </a:r>
          </a:p>
          <a:p>
            <a:pPr>
              <a:buFont typeface="Arial" pitchFamily="34" charset="0"/>
              <a:buChar char="•"/>
              <a:defRPr/>
            </a:pPr>
            <a:endParaRPr lang="fr-FR" sz="1800" dirty="0"/>
          </a:p>
          <a:p>
            <a:pPr>
              <a:buNone/>
              <a:defRPr/>
            </a:pPr>
            <a:endParaRPr lang="fr-FR" sz="1800" dirty="0"/>
          </a:p>
          <a:p>
            <a:pPr algn="just">
              <a:defRPr/>
            </a:pPr>
            <a:r>
              <a:rPr lang="fr-FR" sz="1800" dirty="0"/>
              <a:t>Un programme d'extraction identifie les notices créées ou modifiées et génère des fichiers de données que chargeront les systèmes locaux des ILN localisés sur ces notices.</a:t>
            </a:r>
          </a:p>
        </p:txBody>
      </p:sp>
      <p:sp>
        <p:nvSpPr>
          <p:cNvPr id="8" name="Espace réservé du numéro de diapositive 7"/>
          <p:cNvSpPr>
            <a:spLocks noGrp="1"/>
          </p:cNvSpPr>
          <p:nvPr>
            <p:ph type="sldNum" sz="quarter" idx="12"/>
          </p:nvPr>
        </p:nvSpPr>
        <p:spPr/>
        <p:txBody>
          <a:bodyPr/>
          <a:lstStyle/>
          <a:p>
            <a:fld id="{17D7CEB2-F0D3-404A-A328-57771B878E2B}" type="slidenum">
              <a:rPr lang="fr-FR" smtClean="0">
                <a:solidFill>
                  <a:prstClr val="black">
                    <a:tint val="75000"/>
                  </a:prstClr>
                </a:solidFill>
              </a:rPr>
              <a:pPr/>
              <a:t>5</a:t>
            </a:fld>
            <a:endParaRPr lang="fr-FR">
              <a:solidFill>
                <a:prstClr val="black">
                  <a:tint val="75000"/>
                </a:prstClr>
              </a:solidFill>
            </a:endParaRPr>
          </a:p>
        </p:txBody>
      </p:sp>
      <p:pic>
        <p:nvPicPr>
          <p:cNvPr id="1026" name="Picture 2" descr="Becoming a Monkey Tree Teacher Living in Hong Kong | Rotulación a ..."/>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9188" y="1991811"/>
            <a:ext cx="1158320" cy="8687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29509612"/>
      </p:ext>
    </p:extLst>
  </p:cSld>
  <p:clrMapOvr>
    <a:masterClrMapping/>
  </p:clrMapOvr>
  <mc:AlternateContent xmlns:mc="http://schemas.openxmlformats.org/markup-compatibility/2006" xmlns:p14="http://schemas.microsoft.com/office/powerpoint/2010/main">
    <mc:Choice Requires="p14">
      <p:transition spd="slow" p14:dur="2000" advTm="47723"/>
    </mc:Choice>
    <mc:Fallback xmlns="">
      <p:transition spd="slow" advTm="4772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choice.jpg"/>
          <p:cNvPicPr>
            <a:picLocks noChangeAspect="1"/>
          </p:cNvPicPr>
          <p:nvPr/>
        </p:nvPicPr>
        <p:blipFill>
          <a:blip r:embed="rId3" cstate="print"/>
          <a:srcRect/>
          <a:stretch>
            <a:fillRect/>
          </a:stretch>
        </p:blipFill>
        <p:spPr bwMode="auto">
          <a:xfrm>
            <a:off x="6591814" y="2035622"/>
            <a:ext cx="2090737" cy="2082800"/>
          </a:xfrm>
          <a:prstGeom prst="rect">
            <a:avLst/>
          </a:prstGeom>
          <a:noFill/>
          <a:ln w="9525">
            <a:noFill/>
            <a:miter lim="800000"/>
            <a:headEnd/>
            <a:tailEnd/>
          </a:ln>
        </p:spPr>
      </p:pic>
      <p:sp>
        <p:nvSpPr>
          <p:cNvPr id="2" name="Titre 1"/>
          <p:cNvSpPr>
            <a:spLocks noGrp="1"/>
          </p:cNvSpPr>
          <p:nvPr>
            <p:ph type="title"/>
          </p:nvPr>
        </p:nvSpPr>
        <p:spPr/>
        <p:txBody>
          <a:bodyPr/>
          <a:lstStyle/>
          <a:p>
            <a:pPr defTabSz="914400">
              <a:defRPr/>
            </a:pPr>
            <a:r>
              <a:rPr lang="fr-FR" b="1" dirty="0">
                <a:solidFill>
                  <a:schemeClr val="bg1"/>
                </a:solidFill>
                <a:cs typeface="Arial" pitchFamily="34" charset="0"/>
              </a:rPr>
              <a:t>Le paramétrage des transferts</a:t>
            </a:r>
          </a:p>
        </p:txBody>
      </p:sp>
      <p:sp>
        <p:nvSpPr>
          <p:cNvPr id="3" name="Espace réservé du contenu 2"/>
          <p:cNvSpPr>
            <a:spLocks noGrp="1"/>
          </p:cNvSpPr>
          <p:nvPr>
            <p:ph sz="half" idx="1"/>
          </p:nvPr>
        </p:nvSpPr>
        <p:spPr>
          <a:xfrm>
            <a:off x="457200" y="1415741"/>
            <a:ext cx="8367204" cy="5294301"/>
          </a:xfrm>
        </p:spPr>
        <p:txBody>
          <a:bodyPr/>
          <a:lstStyle/>
          <a:p>
            <a:pPr algn="just">
              <a:spcBef>
                <a:spcPts val="0"/>
              </a:spcBef>
              <a:defRPr/>
            </a:pPr>
            <a:r>
              <a:rPr lang="fr-FR" sz="1800" b="1" dirty="0"/>
              <a:t>Lors de la mise en place de son dispositif de transfert régulier, un établissement doit définir un certain nombre de variables en fonction du SGB utilisé, des ressources humaines disponibles et de la volumétrie de leurs collections.</a:t>
            </a:r>
          </a:p>
          <a:p>
            <a:pPr>
              <a:spcBef>
                <a:spcPts val="0"/>
              </a:spcBef>
              <a:defRPr/>
            </a:pPr>
            <a:endParaRPr lang="fr-FR" dirty="0"/>
          </a:p>
          <a:p>
            <a:pPr lvl="1">
              <a:spcBef>
                <a:spcPts val="0"/>
              </a:spcBef>
              <a:buClr>
                <a:schemeClr val="tx1"/>
              </a:buClr>
              <a:buFont typeface="Arial" panose="020B0604020202020204" pitchFamily="34" charset="0"/>
              <a:buChar char="•"/>
              <a:defRPr/>
            </a:pPr>
            <a:r>
              <a:rPr lang="fr-FR" sz="1800" dirty="0"/>
              <a:t>La périodicité  du traitement </a:t>
            </a:r>
            <a:br>
              <a:rPr lang="fr-FR" sz="1800" dirty="0"/>
            </a:br>
            <a:endParaRPr lang="fr-FR" sz="1800" dirty="0"/>
          </a:p>
          <a:p>
            <a:pPr lvl="1">
              <a:spcBef>
                <a:spcPts val="0"/>
              </a:spcBef>
              <a:buClr>
                <a:schemeClr val="tx1"/>
              </a:buClr>
              <a:buFont typeface="Arial" panose="020B0604020202020204" pitchFamily="34" charset="0"/>
              <a:buChar char="•"/>
              <a:defRPr/>
            </a:pPr>
            <a:r>
              <a:rPr lang="fr-FR" sz="1800" dirty="0"/>
              <a:t>Le format d’échange</a:t>
            </a:r>
          </a:p>
          <a:p>
            <a:pPr lvl="1">
              <a:spcBef>
                <a:spcPts val="0"/>
              </a:spcBef>
              <a:buClr>
                <a:schemeClr val="tx1"/>
              </a:buClr>
              <a:buFont typeface="Arial" panose="020B0604020202020204" pitchFamily="34" charset="0"/>
              <a:buChar char="•"/>
              <a:defRPr/>
            </a:pPr>
            <a:endParaRPr lang="fr-FR" sz="1800" dirty="0"/>
          </a:p>
          <a:p>
            <a:pPr lvl="1">
              <a:spcBef>
                <a:spcPts val="0"/>
              </a:spcBef>
              <a:buClr>
                <a:schemeClr val="tx1"/>
              </a:buClr>
              <a:buFont typeface="Arial" panose="020B0604020202020204" pitchFamily="34" charset="0"/>
              <a:buChar char="•"/>
              <a:defRPr/>
            </a:pPr>
            <a:r>
              <a:rPr lang="fr-FR" sz="1800" dirty="0"/>
              <a:t>Le jeu de caractères utilisé</a:t>
            </a:r>
          </a:p>
          <a:p>
            <a:pPr lvl="1">
              <a:spcBef>
                <a:spcPts val="0"/>
              </a:spcBef>
              <a:buClr>
                <a:schemeClr val="tx1"/>
              </a:buClr>
              <a:buFont typeface="Arial" panose="020B0604020202020204" pitchFamily="34" charset="0"/>
              <a:buChar char="•"/>
              <a:defRPr/>
            </a:pPr>
            <a:endParaRPr lang="fr-FR" sz="1800" dirty="0"/>
          </a:p>
          <a:p>
            <a:pPr lvl="1">
              <a:spcBef>
                <a:spcPts val="0"/>
              </a:spcBef>
              <a:buClr>
                <a:schemeClr val="tx1"/>
              </a:buClr>
              <a:buFont typeface="Arial" panose="020B0604020202020204" pitchFamily="34" charset="0"/>
              <a:buChar char="•"/>
              <a:defRPr/>
            </a:pPr>
            <a:r>
              <a:rPr lang="fr-FR" sz="1800" dirty="0"/>
              <a:t>L’extraction des mises à jour propres ou de toutes les mises à jour</a:t>
            </a:r>
          </a:p>
          <a:p>
            <a:pPr lvl="1">
              <a:spcBef>
                <a:spcPts val="0"/>
              </a:spcBef>
              <a:buClr>
                <a:schemeClr val="tx1"/>
              </a:buClr>
              <a:buFont typeface="Arial" panose="020B0604020202020204" pitchFamily="34" charset="0"/>
              <a:buChar char="•"/>
              <a:defRPr/>
            </a:pPr>
            <a:endParaRPr lang="fr-FR" sz="1800" dirty="0"/>
          </a:p>
          <a:p>
            <a:pPr lvl="1">
              <a:spcBef>
                <a:spcPts val="0"/>
              </a:spcBef>
              <a:buClr>
                <a:schemeClr val="tx1"/>
              </a:buClr>
              <a:buFont typeface="Arial" panose="020B0604020202020204" pitchFamily="34" charset="0"/>
              <a:buChar char="•"/>
              <a:defRPr/>
            </a:pPr>
            <a:r>
              <a:rPr lang="fr-FR" sz="1800" dirty="0"/>
              <a:t>Le type de notice qui sera exporté</a:t>
            </a:r>
          </a:p>
          <a:p>
            <a:endParaRPr lang="fr-FR" dirty="0"/>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solidFill>
                  <a:prstClr val="black">
                    <a:tint val="75000"/>
                  </a:prstClr>
                </a:solidFill>
              </a:rPr>
              <a:pPr/>
              <a:t>6</a:t>
            </a:fld>
            <a:endParaRPr lang="fr-FR">
              <a:solidFill>
                <a:prstClr val="black">
                  <a:tint val="75000"/>
                </a:prstClr>
              </a:solidFill>
            </a:endParaRPr>
          </a:p>
        </p:txBody>
      </p:sp>
      <p:pic>
        <p:nvPicPr>
          <p:cNvPr id="8" name="Image 8" descr="engrenage.png"/>
          <p:cNvPicPr>
            <a:picLocks noChangeAspect="1"/>
          </p:cNvPicPr>
          <p:nvPr/>
        </p:nvPicPr>
        <p:blipFill>
          <a:blip r:embed="rId4" cstate="print"/>
          <a:srcRect/>
          <a:stretch>
            <a:fillRect/>
          </a:stretch>
        </p:blipFill>
        <p:spPr bwMode="auto">
          <a:xfrm>
            <a:off x="6229921" y="182771"/>
            <a:ext cx="868362" cy="93186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676365439"/>
      </p:ext>
    </p:extLst>
  </p:cSld>
  <p:clrMapOvr>
    <a:masterClrMapping/>
  </p:clrMapOvr>
  <mc:AlternateContent xmlns:mc="http://schemas.openxmlformats.org/markup-compatibility/2006" xmlns:p14="http://schemas.microsoft.com/office/powerpoint/2010/main">
    <mc:Choice Requires="p14">
      <p:transition spd="slow" p14:dur="2000" advTm="25758"/>
    </mc:Choice>
    <mc:Fallback xmlns="">
      <p:transition spd="slow" advTm="2575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914400">
              <a:defRPr/>
            </a:pPr>
            <a:r>
              <a:rPr lang="fr-FR" b="1" dirty="0">
                <a:solidFill>
                  <a:schemeClr val="bg1"/>
                </a:solidFill>
                <a:cs typeface="Arial" pitchFamily="34" charset="0"/>
              </a:rPr>
              <a:t>La périodicité des exports</a:t>
            </a:r>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solidFill>
                  <a:prstClr val="black">
                    <a:tint val="75000"/>
                  </a:prstClr>
                </a:solidFill>
              </a:rPr>
              <a:pPr/>
              <a:t>7</a:t>
            </a:fld>
            <a:endParaRPr lang="fr-FR">
              <a:solidFill>
                <a:prstClr val="black">
                  <a:tint val="75000"/>
                </a:prstClr>
              </a:solidFill>
            </a:endParaRPr>
          </a:p>
        </p:txBody>
      </p:sp>
      <p:sp>
        <p:nvSpPr>
          <p:cNvPr id="8" name="Rectangle 3"/>
          <p:cNvSpPr txBox="1">
            <a:spLocks noGrp="1" noChangeArrowheads="1"/>
          </p:cNvSpPr>
          <p:nvPr>
            <p:ph sz="half" idx="1"/>
          </p:nvPr>
        </p:nvSpPr>
        <p:spPr>
          <a:xfrm>
            <a:off x="457200" y="1713726"/>
            <a:ext cx="8224838" cy="3419767"/>
          </a:xfrm>
          <a:prstGeom prst="rect">
            <a:avLst/>
          </a:prstGeom>
        </p:spPr>
        <p:txBody>
          <a:bodyPr rtlCol="0">
            <a:normAutofit/>
          </a:bodyPr>
          <a:lstStyle/>
          <a:p>
            <a:pPr marL="0" indent="0" algn="just" defTabSz="914400">
              <a:buClrTx/>
              <a:buSzTx/>
              <a:buNone/>
              <a:defRPr/>
            </a:pPr>
            <a:r>
              <a:rPr lang="fr-FR" sz="1800" b="1" dirty="0"/>
              <a:t>Ce paramètre définit la fréquence d’extraction et d’envoi des notices </a:t>
            </a:r>
            <a:br>
              <a:rPr lang="fr-FR" sz="1800" b="1" dirty="0"/>
            </a:br>
            <a:r>
              <a:rPr lang="fr-FR" sz="1800" b="1" dirty="0"/>
              <a:t>avec deux choix possibles</a:t>
            </a:r>
          </a:p>
          <a:p>
            <a:pPr marL="0" indent="0" algn="just" defTabSz="914400">
              <a:buClrTx/>
              <a:buSzTx/>
              <a:buNone/>
              <a:defRPr/>
            </a:pPr>
            <a:endParaRPr lang="fr-FR" sz="1800" b="1" dirty="0"/>
          </a:p>
          <a:p>
            <a:pPr marL="717550" indent="-363538" defTabSz="914400">
              <a:buClr>
                <a:schemeClr val="tx1"/>
              </a:buClr>
              <a:buSzTx/>
              <a:buFont typeface="Arial" panose="020B0604020202020204" pitchFamily="34" charset="0"/>
              <a:buChar char="•"/>
              <a:defRPr/>
            </a:pPr>
            <a:r>
              <a:rPr lang="fr-FR" sz="1800" b="1" dirty="0">
                <a:solidFill>
                  <a:srgbClr val="0070C0"/>
                </a:solidFill>
              </a:rPr>
              <a:t>quotidienne</a:t>
            </a:r>
            <a:r>
              <a:rPr lang="fr-FR" sz="1800" dirty="0"/>
              <a:t> (du lundi au vendredi)</a:t>
            </a:r>
          </a:p>
          <a:p>
            <a:pPr marL="717550" indent="-363538" defTabSz="914400">
              <a:buClr>
                <a:schemeClr val="tx1"/>
              </a:buClr>
              <a:buSzTx/>
              <a:buFont typeface="Arial" panose="020B0604020202020204" pitchFamily="34" charset="0"/>
              <a:buChar char="•"/>
              <a:defRPr/>
            </a:pPr>
            <a:r>
              <a:rPr lang="fr-FR" sz="1800" b="1" dirty="0">
                <a:solidFill>
                  <a:srgbClr val="0070C0"/>
                </a:solidFill>
              </a:rPr>
              <a:t>hebdomadaire</a:t>
            </a:r>
            <a:r>
              <a:rPr lang="fr-FR" sz="1800" dirty="0"/>
              <a:t>  (lundi, vendredi ou dimanche)</a:t>
            </a:r>
          </a:p>
          <a:p>
            <a:pPr defTabSz="914400">
              <a:buClrTx/>
              <a:buSzTx/>
              <a:buNone/>
              <a:defRPr/>
            </a:pPr>
            <a:endParaRPr lang="fr-FR" sz="1800" dirty="0"/>
          </a:p>
          <a:p>
            <a:pPr marL="0" indent="0" algn="just" defTabSz="914400">
              <a:buClrTx/>
              <a:buSzTx/>
              <a:buNone/>
              <a:defRPr/>
            </a:pPr>
            <a:r>
              <a:rPr lang="fr-FR" sz="1800" dirty="0"/>
              <a:t>Chaque extraction comprend tout le travail réalisé dans la base depuis le dernier envoi de notices, assurant le retour de </a:t>
            </a:r>
            <a:r>
              <a:rPr lang="fr-FR" sz="1800" b="1" dirty="0">
                <a:solidFill>
                  <a:srgbClr val="0070C0"/>
                </a:solidFill>
              </a:rPr>
              <a:t>l’intégralité</a:t>
            </a:r>
            <a:r>
              <a:rPr lang="fr-FR" sz="1800" dirty="0"/>
              <a:t> des données traitées.</a:t>
            </a:r>
          </a:p>
          <a:p>
            <a:pPr defTabSz="914400">
              <a:buClrTx/>
              <a:buSzTx/>
              <a:buNone/>
              <a:defRPr/>
            </a:pPr>
            <a:endParaRPr lang="fr-FR" dirty="0"/>
          </a:p>
          <a:p>
            <a:pPr lvl="1" defTabSz="914400">
              <a:buNone/>
              <a:defRPr/>
            </a:pPr>
            <a:endParaRPr lang="fr-FR" sz="2000" dirty="0"/>
          </a:p>
          <a:p>
            <a:pPr defTabSz="914400">
              <a:buClrTx/>
              <a:buSzTx/>
              <a:buNone/>
              <a:defRPr/>
            </a:pPr>
            <a:endParaRPr lang="fr-FR" sz="2200" dirty="0"/>
          </a:p>
        </p:txBody>
      </p:sp>
      <p:pic>
        <p:nvPicPr>
          <p:cNvPr id="9" name="Image 4" descr="Schedule.gif"/>
          <p:cNvPicPr>
            <a:picLocks noChangeAspect="1"/>
          </p:cNvPicPr>
          <p:nvPr/>
        </p:nvPicPr>
        <p:blipFill>
          <a:blip r:embed="rId2" cstate="print"/>
          <a:srcRect/>
          <a:stretch>
            <a:fillRect/>
          </a:stretch>
        </p:blipFill>
        <p:spPr bwMode="auto">
          <a:xfrm>
            <a:off x="6736626" y="4258616"/>
            <a:ext cx="1541462" cy="1700212"/>
          </a:xfrm>
          <a:prstGeom prst="rect">
            <a:avLst/>
          </a:prstGeom>
          <a:noFill/>
          <a:ln w="9525">
            <a:noFill/>
            <a:miter lim="800000"/>
            <a:headEnd/>
            <a:tailEnd/>
          </a:ln>
        </p:spPr>
      </p:pic>
    </p:spTree>
    <p:extLst>
      <p:ext uri="{BB962C8B-B14F-4D97-AF65-F5344CB8AC3E}">
        <p14:creationId xmlns:p14="http://schemas.microsoft.com/office/powerpoint/2010/main" val="2497093328"/>
      </p:ext>
    </p:extLst>
  </p:cSld>
  <p:clrMapOvr>
    <a:masterClrMapping/>
  </p:clrMapOvr>
  <mc:AlternateContent xmlns:mc="http://schemas.openxmlformats.org/markup-compatibility/2006" xmlns:p14="http://schemas.microsoft.com/office/powerpoint/2010/main">
    <mc:Choice Requires="p14">
      <p:transition spd="slow" p14:dur="2000" advTm="31849"/>
    </mc:Choice>
    <mc:Fallback xmlns="">
      <p:transition spd="slow" advTm="3184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32220"/>
            <a:ext cx="7251148" cy="527538"/>
          </a:xfrm>
        </p:spPr>
        <p:txBody>
          <a:bodyPr/>
          <a:lstStyle/>
          <a:p>
            <a:pPr defTabSz="914400">
              <a:defRPr/>
            </a:pPr>
            <a:r>
              <a:rPr lang="fr-FR" b="1" dirty="0">
                <a:solidFill>
                  <a:schemeClr val="bg1"/>
                </a:solidFill>
                <a:cs typeface="Arial" pitchFamily="34" charset="0"/>
              </a:rPr>
              <a:t>Le format d’échange</a:t>
            </a:r>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solidFill>
                  <a:prstClr val="black">
                    <a:tint val="75000"/>
                  </a:prstClr>
                </a:solidFill>
              </a:rPr>
              <a:pPr/>
              <a:t>8</a:t>
            </a:fld>
            <a:endParaRPr lang="fr-FR">
              <a:solidFill>
                <a:prstClr val="black">
                  <a:tint val="75000"/>
                </a:prstClr>
              </a:solidFill>
            </a:endParaRPr>
          </a:p>
        </p:txBody>
      </p:sp>
      <p:sp>
        <p:nvSpPr>
          <p:cNvPr id="9" name="Rectangle 3"/>
          <p:cNvSpPr txBox="1">
            <a:spLocks noGrp="1" noChangeArrowheads="1"/>
          </p:cNvSpPr>
          <p:nvPr>
            <p:ph sz="half" idx="1"/>
          </p:nvPr>
        </p:nvSpPr>
        <p:spPr>
          <a:xfrm>
            <a:off x="457200" y="1169988"/>
            <a:ext cx="8135938" cy="5294312"/>
          </a:xfrm>
          <a:prstGeom prst="rect">
            <a:avLst/>
          </a:prstGeom>
        </p:spPr>
        <p:txBody>
          <a:bodyPr>
            <a:normAutofit/>
          </a:bodyPr>
          <a:lstStyle/>
          <a:p>
            <a:pPr marL="0" indent="0" algn="just" defTabSz="914400">
              <a:buClrTx/>
              <a:buSzPct val="120000"/>
              <a:buNone/>
              <a:defRPr/>
            </a:pPr>
            <a:endParaRPr lang="fr-FR" sz="1800" dirty="0"/>
          </a:p>
          <a:p>
            <a:pPr marL="0" indent="0" algn="just" defTabSz="914400">
              <a:buClrTx/>
              <a:buSzPct val="120000"/>
              <a:buNone/>
              <a:defRPr/>
            </a:pPr>
            <a:endParaRPr lang="fr-FR" sz="1800" dirty="0"/>
          </a:p>
          <a:p>
            <a:pPr marL="0" indent="0" algn="just" defTabSz="914400">
              <a:buClrTx/>
              <a:buSzPct val="120000"/>
              <a:buNone/>
              <a:defRPr/>
            </a:pPr>
            <a:r>
              <a:rPr lang="fr-FR" sz="1800" dirty="0"/>
              <a:t>Les fichiers fournis sont conformes à la norme </a:t>
            </a:r>
            <a:r>
              <a:rPr lang="fr-FR" sz="1800" b="1" dirty="0"/>
              <a:t>ISO 27.09 </a:t>
            </a:r>
            <a:r>
              <a:rPr lang="fr-FR" sz="1800" dirty="0"/>
              <a:t>d'échange informatique de notices bibliographiques.</a:t>
            </a:r>
          </a:p>
          <a:p>
            <a:pPr marL="0" indent="0" algn="just" defTabSz="914400">
              <a:buClrTx/>
              <a:buSzPct val="120000"/>
              <a:buNone/>
              <a:defRPr/>
            </a:pPr>
            <a:endParaRPr lang="fr-FR" sz="1800" dirty="0"/>
          </a:p>
          <a:p>
            <a:pPr marL="0" indent="0" algn="just" defTabSz="914400">
              <a:buClrTx/>
              <a:buSzPct val="120000"/>
              <a:buNone/>
              <a:defRPr/>
            </a:pPr>
            <a:r>
              <a:rPr lang="fr-FR" sz="1800" dirty="0"/>
              <a:t>L’Abes peut fournir les données au format :</a:t>
            </a:r>
          </a:p>
          <a:p>
            <a:pPr marL="0" indent="0" algn="just" defTabSz="914400">
              <a:buClrTx/>
              <a:buSzPct val="120000"/>
              <a:buNone/>
              <a:defRPr/>
            </a:pPr>
            <a:endParaRPr lang="fr-FR" sz="1800" dirty="0"/>
          </a:p>
          <a:p>
            <a:pPr marL="714375" lvl="1" indent="-352425" defTabSz="914400">
              <a:buClr>
                <a:schemeClr val="tx1"/>
              </a:buClr>
              <a:buSzPct val="95000"/>
              <a:buFont typeface="Arial" panose="020B0604020202020204" pitchFamily="34" charset="0"/>
              <a:buChar char="•"/>
              <a:defRPr/>
            </a:pPr>
            <a:r>
              <a:rPr lang="fr-FR" sz="1800" b="1" dirty="0">
                <a:solidFill>
                  <a:srgbClr val="0070C0"/>
                </a:solidFill>
              </a:rPr>
              <a:t>UNIMARC bibliographique </a:t>
            </a:r>
            <a:r>
              <a:rPr lang="fr-FR" sz="1800" b="1" dirty="0"/>
              <a:t>ou</a:t>
            </a:r>
            <a:r>
              <a:rPr lang="fr-FR" sz="1800" b="1" dirty="0">
                <a:solidFill>
                  <a:srgbClr val="0070C0"/>
                </a:solidFill>
              </a:rPr>
              <a:t> MARC 21 bibliographique</a:t>
            </a:r>
          </a:p>
          <a:p>
            <a:pPr marL="714375" lvl="1" indent="-352425" defTabSz="914400">
              <a:buClr>
                <a:schemeClr val="tx1"/>
              </a:buClr>
              <a:buSzPct val="95000"/>
              <a:buFont typeface="Arial" panose="020B0604020202020204" pitchFamily="34" charset="0"/>
              <a:buChar char="•"/>
              <a:defRPr/>
            </a:pPr>
            <a:r>
              <a:rPr lang="fr-FR" sz="1800" b="1" dirty="0">
                <a:solidFill>
                  <a:srgbClr val="0070C0"/>
                </a:solidFill>
              </a:rPr>
              <a:t>UNIMARC autorités </a:t>
            </a:r>
            <a:r>
              <a:rPr lang="fr-FR" sz="1800" b="1" dirty="0"/>
              <a:t>ou</a:t>
            </a:r>
            <a:r>
              <a:rPr lang="fr-FR" sz="1800" b="1" dirty="0">
                <a:solidFill>
                  <a:srgbClr val="0070C0"/>
                </a:solidFill>
              </a:rPr>
              <a:t> MARC 21 autorités</a:t>
            </a:r>
          </a:p>
          <a:p>
            <a:pPr marL="714375" lvl="1" indent="-352425" defTabSz="914400">
              <a:buClr>
                <a:schemeClr val="tx2"/>
              </a:buClr>
              <a:buSzPct val="95000"/>
              <a:buFont typeface="Wingdings" pitchFamily="2" charset="2"/>
              <a:buChar char="§"/>
              <a:defRPr/>
            </a:pPr>
            <a:endParaRPr lang="fr-FR" sz="1800" b="1" dirty="0">
              <a:solidFill>
                <a:srgbClr val="0070C0"/>
              </a:solidFill>
            </a:endParaRPr>
          </a:p>
          <a:p>
            <a:pPr marL="361950" lvl="1" indent="0" defTabSz="914400">
              <a:buClr>
                <a:schemeClr val="tx2"/>
              </a:buClr>
              <a:buSzPct val="95000"/>
              <a:buNone/>
              <a:defRPr/>
            </a:pPr>
            <a:endParaRPr lang="fr-FR" sz="1800" b="1" dirty="0">
              <a:solidFill>
                <a:srgbClr val="0070C0"/>
              </a:solidFill>
            </a:endParaRPr>
          </a:p>
        </p:txBody>
      </p:sp>
      <p:sp>
        <p:nvSpPr>
          <p:cNvPr id="10" name="ZoneTexte 6"/>
          <p:cNvSpPr txBox="1">
            <a:spLocks noChangeArrowheads="1"/>
          </p:cNvSpPr>
          <p:nvPr/>
        </p:nvSpPr>
        <p:spPr bwMode="auto">
          <a:xfrm>
            <a:off x="457200" y="4501220"/>
            <a:ext cx="7848872" cy="923330"/>
          </a:xfrm>
          <a:prstGeom prst="rect">
            <a:avLst/>
          </a:prstGeom>
          <a:noFill/>
          <a:ln w="9525">
            <a:noFill/>
            <a:miter lim="800000"/>
            <a:headEnd/>
            <a:tailEnd/>
          </a:ln>
        </p:spPr>
        <p:txBody>
          <a:bodyPr wrap="square">
            <a:spAutoFit/>
          </a:bodyPr>
          <a:lstStyle/>
          <a:p>
            <a:pPr marL="0" lvl="1" algn="just" defTabSz="457200"/>
            <a:r>
              <a:rPr lang="fr-FR" dirty="0">
                <a:solidFill>
                  <a:prstClr val="black"/>
                </a:solidFill>
              </a:rPr>
              <a:t>Les données locales et d’exemplaires accompagnant les notices sont systématiquement fournies.</a:t>
            </a:r>
          </a:p>
          <a:p>
            <a:pPr defTabSz="457200"/>
            <a:endParaRPr lang="fr-FR" dirty="0">
              <a:solidFill>
                <a:prstClr val="black"/>
              </a:solidFill>
            </a:endParaRPr>
          </a:p>
        </p:txBody>
      </p:sp>
    </p:spTree>
    <p:extLst>
      <p:ext uri="{BB962C8B-B14F-4D97-AF65-F5344CB8AC3E}">
        <p14:creationId xmlns:p14="http://schemas.microsoft.com/office/powerpoint/2010/main" val="2806023553"/>
      </p:ext>
    </p:extLst>
  </p:cSld>
  <p:clrMapOvr>
    <a:masterClrMapping/>
  </p:clrMapOvr>
  <mc:AlternateContent xmlns:mc="http://schemas.openxmlformats.org/markup-compatibility/2006" xmlns:p14="http://schemas.microsoft.com/office/powerpoint/2010/main">
    <mc:Choice Requires="p14">
      <p:transition spd="slow" p14:dur="2000" advTm="29049"/>
    </mc:Choice>
    <mc:Fallback xmlns="">
      <p:transition spd="slow" advTm="2904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914400">
              <a:defRPr/>
            </a:pPr>
            <a:r>
              <a:rPr lang="fr-FR" b="1" dirty="0">
                <a:solidFill>
                  <a:schemeClr val="bg1"/>
                </a:solidFill>
                <a:cs typeface="Arial" pitchFamily="34" charset="0"/>
              </a:rPr>
              <a:t>Le jeu de caractères</a:t>
            </a:r>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solidFill>
                  <a:prstClr val="black">
                    <a:tint val="75000"/>
                  </a:prstClr>
                </a:solidFill>
              </a:rPr>
              <a:pPr/>
              <a:t>9</a:t>
            </a:fld>
            <a:endParaRPr lang="fr-FR">
              <a:solidFill>
                <a:prstClr val="black">
                  <a:tint val="75000"/>
                </a:prstClr>
              </a:solidFill>
            </a:endParaRPr>
          </a:p>
        </p:txBody>
      </p:sp>
      <p:sp>
        <p:nvSpPr>
          <p:cNvPr id="8" name="Rectangle 3"/>
          <p:cNvSpPr txBox="1">
            <a:spLocks noGrp="1" noChangeArrowheads="1"/>
          </p:cNvSpPr>
          <p:nvPr>
            <p:ph sz="half" idx="1"/>
          </p:nvPr>
        </p:nvSpPr>
        <p:spPr>
          <a:xfrm>
            <a:off x="190265" y="1169499"/>
            <a:ext cx="8153400" cy="5294312"/>
          </a:xfrm>
          <a:prstGeom prst="rect">
            <a:avLst/>
          </a:prstGeom>
        </p:spPr>
        <p:txBody>
          <a:bodyPr>
            <a:normAutofit/>
          </a:bodyPr>
          <a:lstStyle/>
          <a:p>
            <a:pPr marL="0" lvl="1" indent="0" algn="just" defTabSz="762000">
              <a:buNone/>
              <a:defRPr/>
            </a:pPr>
            <a:endParaRPr lang="fr-FR" sz="1800" dirty="0">
              <a:latin typeface="Trebuchet MS" pitchFamily="34" charset="0"/>
            </a:endParaRPr>
          </a:p>
          <a:p>
            <a:pPr marL="0" lvl="1" indent="0" algn="just" defTabSz="762000">
              <a:buNone/>
              <a:defRPr/>
            </a:pPr>
            <a:endParaRPr lang="fr-FR" sz="1800" dirty="0">
              <a:latin typeface="Trebuchet MS" pitchFamily="34" charset="0"/>
            </a:endParaRPr>
          </a:p>
          <a:p>
            <a:pPr marL="0" lvl="1" indent="0" algn="just" defTabSz="762000">
              <a:buNone/>
              <a:defRPr/>
            </a:pPr>
            <a:endParaRPr lang="fr-FR" sz="1800" dirty="0">
              <a:latin typeface="Trebuchet MS" pitchFamily="34" charset="0"/>
            </a:endParaRPr>
          </a:p>
          <a:p>
            <a:pPr marL="0" lvl="1" indent="0" algn="just" defTabSz="762000">
              <a:buNone/>
              <a:defRPr/>
            </a:pPr>
            <a:endParaRPr lang="fr-FR" sz="1800" dirty="0">
              <a:latin typeface="Trebuchet MS" pitchFamily="34" charset="0"/>
            </a:endParaRPr>
          </a:p>
          <a:p>
            <a:r>
              <a:rPr lang="fr-FR" sz="1800" dirty="0"/>
              <a:t>Pour un établissement dont le SIGB gère uniquement le format d’export suivant</a:t>
            </a:r>
            <a:r>
              <a:rPr lang="fr-FR" sz="1800" b="1" dirty="0"/>
              <a:t> </a:t>
            </a:r>
            <a:r>
              <a:rPr lang="fr-FR" sz="1800" dirty="0"/>
              <a:t>:</a:t>
            </a:r>
          </a:p>
          <a:p>
            <a:pPr lvl="1">
              <a:buFont typeface="Arial" panose="020B0604020202020204" pitchFamily="34" charset="0"/>
              <a:buChar char="•"/>
            </a:pPr>
            <a:r>
              <a:rPr lang="fr-FR" sz="1800" dirty="0"/>
              <a:t>Format </a:t>
            </a:r>
            <a:r>
              <a:rPr lang="fr-FR" sz="1800" dirty="0" err="1"/>
              <a:t>Unimarc</a:t>
            </a:r>
            <a:r>
              <a:rPr lang="fr-FR" sz="1800" dirty="0"/>
              <a:t> : </a:t>
            </a:r>
            <a:r>
              <a:rPr lang="fr-FR" sz="1800" b="1" dirty="0">
                <a:solidFill>
                  <a:srgbClr val="0070C0"/>
                </a:solidFill>
              </a:rPr>
              <a:t>ISO 646 + 5426</a:t>
            </a:r>
          </a:p>
          <a:p>
            <a:pPr lvl="1">
              <a:buFont typeface="Arial" panose="020B0604020202020204" pitchFamily="34" charset="0"/>
              <a:buChar char="•"/>
            </a:pPr>
            <a:r>
              <a:rPr lang="fr-FR" sz="1800" dirty="0"/>
              <a:t>Format Marc 21 : </a:t>
            </a:r>
            <a:r>
              <a:rPr lang="fr-FR" sz="1800" b="1" dirty="0">
                <a:solidFill>
                  <a:srgbClr val="0070C0"/>
                </a:solidFill>
              </a:rPr>
              <a:t>Marc21 Ascii + </a:t>
            </a:r>
            <a:r>
              <a:rPr lang="fr-FR" sz="1800" b="1" dirty="0" err="1">
                <a:solidFill>
                  <a:srgbClr val="0070C0"/>
                </a:solidFill>
              </a:rPr>
              <a:t>Ansel</a:t>
            </a:r>
            <a:endParaRPr lang="fr-FR" sz="1800" b="1" dirty="0">
              <a:solidFill>
                <a:srgbClr val="0070C0"/>
              </a:solidFill>
            </a:endParaRPr>
          </a:p>
          <a:p>
            <a:pPr marL="400050" lvl="1" indent="0">
              <a:buNone/>
            </a:pPr>
            <a:r>
              <a:rPr lang="fr-FR" sz="1800" dirty="0"/>
              <a:t>Seules les zones contenant les caractères de l’alphabet latin étendu (incluant les signes diacritiques) seront transférées.</a:t>
            </a:r>
            <a:endParaRPr lang="fr-FR" sz="1800" dirty="0">
              <a:latin typeface="Trebuchet MS" pitchFamily="34" charset="0"/>
            </a:endParaRPr>
          </a:p>
          <a:p>
            <a:pPr marL="400050" lvl="2" indent="0" algn="just" defTabSz="762000">
              <a:buNone/>
              <a:defRPr/>
            </a:pPr>
            <a:endParaRPr lang="fr-FR" sz="1400" dirty="0">
              <a:latin typeface="Trebuchet MS" pitchFamily="34" charset="0"/>
            </a:endParaRPr>
          </a:p>
          <a:p>
            <a:pPr marL="400050" lvl="2" indent="0" algn="just" defTabSz="762000">
              <a:buNone/>
              <a:defRPr/>
            </a:pPr>
            <a:endParaRPr lang="fr-FR" sz="1400" dirty="0">
              <a:latin typeface="Trebuchet MS" pitchFamily="34" charset="0"/>
            </a:endParaRPr>
          </a:p>
          <a:p>
            <a:r>
              <a:rPr lang="fr-FR" sz="1800" dirty="0"/>
              <a:t>Pour un établissement dont le SIGB gère les notices « </a:t>
            </a:r>
            <a:r>
              <a:rPr lang="fr-FR" sz="1800" b="1" dirty="0"/>
              <a:t>multi-écritures </a:t>
            </a:r>
            <a:r>
              <a:rPr lang="fr-FR" sz="1800" dirty="0"/>
              <a:t>» :</a:t>
            </a:r>
          </a:p>
          <a:p>
            <a:pPr lvl="1">
              <a:buFont typeface="Arial" panose="020B0604020202020204" pitchFamily="34" charset="0"/>
              <a:buChar char="•"/>
            </a:pPr>
            <a:r>
              <a:rPr lang="fr-FR" sz="1800" dirty="0"/>
              <a:t>Format </a:t>
            </a:r>
            <a:r>
              <a:rPr lang="fr-FR" sz="1800" dirty="0" err="1"/>
              <a:t>Unimarc</a:t>
            </a:r>
            <a:r>
              <a:rPr lang="fr-FR" sz="1800" dirty="0"/>
              <a:t> ou Marc 21 / </a:t>
            </a:r>
            <a:r>
              <a:rPr lang="fr-FR" sz="1800" b="1" dirty="0">
                <a:solidFill>
                  <a:srgbClr val="0070C0"/>
                </a:solidFill>
              </a:rPr>
              <a:t>Unicode UTF-8</a:t>
            </a:r>
            <a:r>
              <a:rPr lang="fr-FR" sz="1800" dirty="0"/>
              <a:t> </a:t>
            </a:r>
          </a:p>
          <a:p>
            <a:pPr marL="0" indent="0">
              <a:buNone/>
            </a:pPr>
            <a:r>
              <a:rPr lang="fr-FR" sz="1800" dirty="0"/>
              <a:t>	Les notices « multi-écritures » sont intégralement transférées.</a:t>
            </a:r>
            <a:endParaRPr lang="fr-FR" sz="1800" dirty="0">
              <a:latin typeface="Trebuchet MS" pitchFamily="34" charset="0"/>
            </a:endParaRPr>
          </a:p>
        </p:txBody>
      </p:sp>
      <p:pic>
        <p:nvPicPr>
          <p:cNvPr id="9" name="Image 6" descr="calligraphie7_night.gif"/>
          <p:cNvPicPr>
            <a:picLocks noChangeAspect="1"/>
          </p:cNvPicPr>
          <p:nvPr/>
        </p:nvPicPr>
        <p:blipFill>
          <a:blip r:embed="rId2" cstate="print"/>
          <a:srcRect/>
          <a:stretch>
            <a:fillRect/>
          </a:stretch>
        </p:blipFill>
        <p:spPr bwMode="auto">
          <a:xfrm>
            <a:off x="1430353" y="1256455"/>
            <a:ext cx="910200" cy="565552"/>
          </a:xfrm>
          <a:prstGeom prst="rect">
            <a:avLst/>
          </a:prstGeom>
          <a:noFill/>
          <a:ln w="9525">
            <a:noFill/>
            <a:miter lim="800000"/>
            <a:headEnd/>
            <a:tailEnd/>
          </a:ln>
        </p:spPr>
      </p:pic>
      <p:pic>
        <p:nvPicPr>
          <p:cNvPr id="10" name="Image 7" descr="alphabet-cote-parc.jpg"/>
          <p:cNvPicPr>
            <a:picLocks noChangeAspect="1"/>
          </p:cNvPicPr>
          <p:nvPr/>
        </p:nvPicPr>
        <p:blipFill>
          <a:blip r:embed="rId3" cstate="print"/>
          <a:srcRect/>
          <a:stretch>
            <a:fillRect/>
          </a:stretch>
        </p:blipFill>
        <p:spPr bwMode="auto">
          <a:xfrm>
            <a:off x="3762871" y="1387531"/>
            <a:ext cx="1176019" cy="434476"/>
          </a:xfrm>
          <a:prstGeom prst="rect">
            <a:avLst/>
          </a:prstGeom>
          <a:noFill/>
          <a:ln w="9525">
            <a:noFill/>
            <a:miter lim="800000"/>
            <a:headEnd/>
            <a:tailEnd/>
          </a:ln>
        </p:spPr>
      </p:pic>
      <p:pic>
        <p:nvPicPr>
          <p:cNvPr id="11" name="Image 8" descr="lien web en chinois.png"/>
          <p:cNvPicPr>
            <a:picLocks noChangeAspect="1"/>
          </p:cNvPicPr>
          <p:nvPr/>
        </p:nvPicPr>
        <p:blipFill>
          <a:blip r:embed="rId4" cstate="print"/>
          <a:srcRect/>
          <a:stretch>
            <a:fillRect/>
          </a:stretch>
        </p:blipFill>
        <p:spPr bwMode="auto">
          <a:xfrm>
            <a:off x="6804737" y="1335283"/>
            <a:ext cx="1018361" cy="486724"/>
          </a:xfrm>
          <a:prstGeom prst="rect">
            <a:avLst/>
          </a:prstGeom>
          <a:noFill/>
          <a:ln w="9525">
            <a:noFill/>
            <a:miter lim="800000"/>
            <a:headEnd/>
            <a:tailEnd/>
          </a:ln>
        </p:spPr>
      </p:pic>
    </p:spTree>
    <p:extLst>
      <p:ext uri="{BB962C8B-B14F-4D97-AF65-F5344CB8AC3E}">
        <p14:creationId xmlns:p14="http://schemas.microsoft.com/office/powerpoint/2010/main" val="238158558"/>
      </p:ext>
    </p:extLst>
  </p:cSld>
  <p:clrMapOvr>
    <a:masterClrMapping/>
  </p:clrMapOvr>
  <mc:AlternateContent xmlns:mc="http://schemas.openxmlformats.org/markup-compatibility/2006" xmlns:p14="http://schemas.microsoft.com/office/powerpoint/2010/main">
    <mc:Choice Requires="p14">
      <p:transition spd="slow" p14:dur="2000" advTm="47890"/>
    </mc:Choice>
    <mc:Fallback xmlns="">
      <p:transition spd="slow" advTm="4789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8.7"/>
</p:tagLst>
</file>

<file path=ppt/tags/tag2.xml><?xml version="1.0" encoding="utf-8"?>
<p:tagLst xmlns:a="http://schemas.openxmlformats.org/drawingml/2006/main" xmlns:r="http://schemas.openxmlformats.org/officeDocument/2006/relationships" xmlns:p="http://schemas.openxmlformats.org/presentationml/2006/main">
  <p:tag name="TIMING" val="|40.4"/>
</p:tagLst>
</file>

<file path=ppt/tags/tag3.xml><?xml version="1.0" encoding="utf-8"?>
<p:tagLst xmlns:a="http://schemas.openxmlformats.org/drawingml/2006/main" xmlns:r="http://schemas.openxmlformats.org/officeDocument/2006/relationships" xmlns:p="http://schemas.openxmlformats.org/presentationml/2006/main">
  <p:tag name="TIMING" val="|7.3"/>
</p:tagLst>
</file>

<file path=ppt/tags/tag4.xml><?xml version="1.0" encoding="utf-8"?>
<p:tagLst xmlns:a="http://schemas.openxmlformats.org/drawingml/2006/main" xmlns:r="http://schemas.openxmlformats.org/officeDocument/2006/relationships" xmlns:p="http://schemas.openxmlformats.org/presentationml/2006/main">
  <p:tag name="TIMING" val="|4.1|6.2|6.6|5|6.1"/>
</p:tagLst>
</file>

<file path=ppt/tags/tag5.xml><?xml version="1.0" encoding="utf-8"?>
<p:tagLst xmlns:a="http://schemas.openxmlformats.org/drawingml/2006/main" xmlns:r="http://schemas.openxmlformats.org/officeDocument/2006/relationships" xmlns:p="http://schemas.openxmlformats.org/presentationml/2006/main">
  <p:tag name="TIMING" val="|4|5.2|7.7|5.7|7.1"/>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docppt</Template>
  <TotalTime>0</TotalTime>
  <Words>2829</Words>
  <Application>Microsoft Office PowerPoint</Application>
  <PresentationFormat>Affichage à l'écran (4:3)</PresentationFormat>
  <Paragraphs>544</Paragraphs>
  <Slides>36</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36</vt:i4>
      </vt:variant>
    </vt:vector>
  </HeadingPairs>
  <TitlesOfParts>
    <vt:vector size="45" baseType="lpstr">
      <vt:lpstr>Arial</vt:lpstr>
      <vt:lpstr>Calibri</vt:lpstr>
      <vt:lpstr>Century Gothic</vt:lpstr>
      <vt:lpstr>Nunito</vt:lpstr>
      <vt:lpstr>Slack-Lato</vt:lpstr>
      <vt:lpstr>Trebuchet MS</vt:lpstr>
      <vt:lpstr>Wingdings</vt:lpstr>
      <vt:lpstr>Thème Office</vt:lpstr>
      <vt:lpstr>Thème Office</vt:lpstr>
      <vt:lpstr>Présentation PowerPoint</vt:lpstr>
      <vt:lpstr>Plan</vt:lpstr>
      <vt:lpstr>Les transferts réguliers du Sudoc</vt:lpstr>
      <vt:lpstr>L’alimentation du catalogue collectif</vt:lpstr>
      <vt:lpstr>Les principes généraux</vt:lpstr>
      <vt:lpstr>Le paramétrage des transferts</vt:lpstr>
      <vt:lpstr>La périodicité des exports</vt:lpstr>
      <vt:lpstr>Le format d’échange</vt:lpstr>
      <vt:lpstr>Le jeu de caractères</vt:lpstr>
      <vt:lpstr>Le choix des mises à jour</vt:lpstr>
      <vt:lpstr>Le choix des fichiers</vt:lpstr>
      <vt:lpstr>Le choix des fichiers</vt:lpstr>
      <vt:lpstr>L’extraction des fichiers</vt:lpstr>
      <vt:lpstr>PUT / GET le transfert FTP</vt:lpstr>
      <vt:lpstr>Présentation PowerPoint</vt:lpstr>
      <vt:lpstr>Présentation PowerPoint</vt:lpstr>
      <vt:lpstr>Les transferts réguliers du Sudoc</vt:lpstr>
      <vt:lpstr> Questions les plus fréquentes </vt:lpstr>
      <vt:lpstr> Questions les plus fréquentes </vt:lpstr>
      <vt:lpstr>Questions les plus fréquentes</vt:lpstr>
      <vt:lpstr>Questions les plus fréquentes</vt:lpstr>
      <vt:lpstr>Présentation PowerPoint</vt:lpstr>
      <vt:lpstr>Les transferts réguliers du Sudoc</vt:lpstr>
      <vt:lpstr>Les options de mises à jour reçues</vt:lpstr>
      <vt:lpstr>Les options de mises à jour reçues</vt:lpstr>
      <vt:lpstr>Les options de mises à jour reçues</vt:lpstr>
      <vt:lpstr>Les options de mises à jour reçues</vt:lpstr>
      <vt:lpstr>Les options de mises à jour reçues</vt:lpstr>
      <vt:lpstr>Les options de mises à jour reçues</vt:lpstr>
      <vt:lpstr>L’option « Mises à jour propres »</vt:lpstr>
      <vt:lpstr>L’option « Mises à jour propres »</vt:lpstr>
      <vt:lpstr>L’option « Toutes mises à jour »</vt:lpstr>
      <vt:lpstr>L’option « Toutes mises à jour »</vt:lpstr>
      <vt:lpstr>Conclusion</vt:lpstr>
      <vt:lpstr>Remerciements</vt:lpstr>
      <vt:lpstr>Pour aller plus loin…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dc:description/>
  <cp:lastModifiedBy/>
  <cp:revision>1</cp:revision>
  <dcterms:created xsi:type="dcterms:W3CDTF">2022-11-24T14:02:37Z</dcterms:created>
  <dcterms:modified xsi:type="dcterms:W3CDTF">2022-12-01T11:25:06Z</dcterms:modified>
</cp:coreProperties>
</file>