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5"/>
  </p:notesMasterIdLst>
  <p:handoutMasterIdLst>
    <p:handoutMasterId r:id="rId36"/>
  </p:handoutMasterIdLst>
  <p:sldIdLst>
    <p:sldId id="264" r:id="rId5"/>
    <p:sldId id="322" r:id="rId6"/>
    <p:sldId id="323" r:id="rId7"/>
    <p:sldId id="346" r:id="rId8"/>
    <p:sldId id="349" r:id="rId9"/>
    <p:sldId id="347" r:id="rId10"/>
    <p:sldId id="350" r:id="rId11"/>
    <p:sldId id="351" r:id="rId12"/>
    <p:sldId id="353" r:id="rId13"/>
    <p:sldId id="352" r:id="rId14"/>
    <p:sldId id="354" r:id="rId15"/>
    <p:sldId id="355" r:id="rId16"/>
    <p:sldId id="356" r:id="rId17"/>
    <p:sldId id="357" r:id="rId18"/>
    <p:sldId id="358" r:id="rId19"/>
    <p:sldId id="359" r:id="rId20"/>
    <p:sldId id="367" r:id="rId21"/>
    <p:sldId id="360" r:id="rId22"/>
    <p:sldId id="361" r:id="rId23"/>
    <p:sldId id="363" r:id="rId24"/>
    <p:sldId id="364" r:id="rId25"/>
    <p:sldId id="372" r:id="rId26"/>
    <p:sldId id="365" r:id="rId27"/>
    <p:sldId id="366" r:id="rId28"/>
    <p:sldId id="370" r:id="rId29"/>
    <p:sldId id="371" r:id="rId30"/>
    <p:sldId id="260" r:id="rId31"/>
    <p:sldId id="368" r:id="rId32"/>
    <p:sldId id="369" r:id="rId33"/>
    <p:sldId id="263" r:id="rId34"/>
  </p:sldIdLst>
  <p:sldSz cx="9144000" cy="6858000" type="screen4x3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7CBCFC-B464-743F-C4AE-A80B7A6319F1}" name="Laure Jestaz" initials="LJ" userId="S::Jestaz@abes.fr::a879dcac-c82f-4054-a4f5-eef6e5b04b3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C87C06"/>
    <a:srgbClr val="90B5E3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1244" y="44"/>
      </p:cViewPr>
      <p:guideLst>
        <p:guide pos="2880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987D8C-E488-4C1E-9A2B-BDBB9A1DC3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696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47334-FBD7-4E1C-9672-BB683F7BB4D5}" type="datetimeFigureOut">
              <a:rPr lang="fr-FR" smtClean="0"/>
              <a:t>16/01/2023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ED06C-9777-4A23-9D28-3F9417DAFDA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098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ED06C-9777-4A23-9D28-3F9417DAFDA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53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ED06C-9777-4A23-9D28-3F9417DAFDA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535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Ex. Licences Nationales</a:t>
            </a:r>
          </a:p>
          <a:p>
            <a:pPr marL="171450" indent="-171450">
              <a:buFontTx/>
              <a:buChar char="-"/>
            </a:pPr>
            <a:r>
              <a:rPr lang="fr-FR" baseline="0" dirty="0"/>
              <a:t>Zone 105 répartie entre œuvre et expression – 105 $a pourrait être au niveau manifestation s’il s’agit d’une augmentation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5E512-EF61-4068-AA47-6B5C1BB870A2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9016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ED06C-9777-4A23-9D28-3F9417DAFDA3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3444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ED06C-9777-4A23-9D28-3F9417DAFDA3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25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EED06C-9777-4A23-9D28-3F9417DAFDA3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57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9870" y="239613"/>
            <a:ext cx="1388533" cy="1041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7178" y="2340045"/>
            <a:ext cx="9151178" cy="1470025"/>
          </a:xfrm>
          <a:noFill/>
        </p:spPr>
        <p:txBody>
          <a:bodyPr>
            <a:normAutofit/>
          </a:bodyPr>
          <a:lstStyle>
            <a:lvl1pPr algn="ctr">
              <a:defRPr sz="4400" b="1" i="1" cap="all" baseline="0">
                <a:ln>
                  <a:noFill/>
                </a:ln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60176" y="423667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3902417" y="3416710"/>
            <a:ext cx="1638300" cy="0"/>
          </a:xfrm>
          <a:prstGeom prst="line">
            <a:avLst/>
          </a:prstGeom>
          <a:solidFill>
            <a:srgbClr val="F4370A"/>
          </a:solidFill>
          <a:ln w="5715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8D0E7DE2-2295-5F83-ABC8-6F5329C927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11" y="105961"/>
            <a:ext cx="836992" cy="9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88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pic>
        <p:nvPicPr>
          <p:cNvPr id="5" name="klink2_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1232" y="1539461"/>
            <a:ext cx="63500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3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742538"/>
            <a:ext cx="3008313" cy="1162050"/>
          </a:xfrm>
          <a:solidFill>
            <a:schemeClr val="accent1"/>
          </a:solidFill>
        </p:spPr>
        <p:txBody>
          <a:bodyPr anchor="b"/>
          <a:lstStyle>
            <a:lvl1pPr algn="l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742538"/>
            <a:ext cx="5111750" cy="538362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2152074"/>
            <a:ext cx="3008313" cy="3974091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377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solidFill>
            <a:schemeClr val="accent1"/>
          </a:solidFill>
        </p:spPr>
        <p:txBody>
          <a:bodyPr anchor="b"/>
          <a:lstStyle>
            <a:lvl1pPr algn="l"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217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82622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268395" y="274640"/>
            <a:ext cx="2057400" cy="5851525"/>
          </a:xfrm>
          <a:solidFill>
            <a:schemeClr val="accent1"/>
          </a:solidFill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40"/>
            <a:ext cx="5701145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191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16/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2" y="2130453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81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3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57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7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9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915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73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55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6566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u 16/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798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inter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9870" y="239613"/>
            <a:ext cx="1388533" cy="1041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7178" y="2340045"/>
            <a:ext cx="8214902" cy="1470025"/>
          </a:xfrm>
          <a:noFill/>
        </p:spPr>
        <p:txBody>
          <a:bodyPr>
            <a:normAutofit/>
          </a:bodyPr>
          <a:lstStyle>
            <a:lvl1pPr algn="r">
              <a:defRPr sz="3000" b="1" i="1" cap="all" baseline="0">
                <a:ln>
                  <a:noFill/>
                </a:ln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60176" y="423667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6569423" y="3416710"/>
            <a:ext cx="1638300" cy="0"/>
          </a:xfrm>
          <a:prstGeom prst="line">
            <a:avLst/>
          </a:prstGeom>
          <a:solidFill>
            <a:srgbClr val="F4370A"/>
          </a:solidFill>
          <a:ln w="5715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201D7933-38FC-9816-5840-345C0326E9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11" y="105961"/>
            <a:ext cx="836992" cy="9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69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4470" y="137830"/>
            <a:ext cx="1388533" cy="1041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solidFill>
            <a:schemeClr val="accent1"/>
          </a:solidFill>
        </p:spPr>
        <p:txBody>
          <a:bodyPr anchor="t"/>
          <a:lstStyle>
            <a:lvl1pPr algn="ctr">
              <a:defRPr sz="2700" b="1" cap="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2552" y="6455345"/>
            <a:ext cx="441569" cy="365125"/>
          </a:xfrm>
        </p:spPr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6F3313-27CC-4F55-0255-498FFDF056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411" y="105961"/>
            <a:ext cx="836992" cy="98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0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(Avec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64400" indent="-272700">
              <a:lnSpc>
                <a:spcPct val="80000"/>
              </a:lnSpc>
              <a:spcBef>
                <a:spcPts val="468"/>
              </a:spcBef>
              <a:defRPr sz="2400" b="1" i="1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  <a:lvl2pPr>
              <a:spcBef>
                <a:spcPts val="300"/>
              </a:spcBef>
              <a:spcAft>
                <a:spcPts val="15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749853" y="206489"/>
            <a:ext cx="7251148" cy="527538"/>
          </a:xfrm>
          <a:gradFill>
            <a:gsLst>
              <a:gs pos="0">
                <a:schemeClr val="accent1"/>
              </a:gs>
              <a:gs pos="0">
                <a:srgbClr val="FFFFFF">
                  <a:alpha val="0"/>
                </a:srgbClr>
              </a:gs>
            </a:gsLst>
          </a:gradFill>
        </p:spPr>
        <p:txBody>
          <a:bodyPr>
            <a:normAutofit/>
          </a:bodyPr>
          <a:lstStyle>
            <a:lvl1pPr algn="r">
              <a:defRPr sz="2100" b="1" i="1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22545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 (Sans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464400" indent="-272700">
              <a:lnSpc>
                <a:spcPct val="80000"/>
              </a:lnSpc>
              <a:spcBef>
                <a:spcPts val="468"/>
              </a:spcBef>
              <a:defRPr sz="2400" b="1" i="1">
                <a:solidFill>
                  <a:schemeClr val="accent6"/>
                </a:solidFill>
                <a:latin typeface="Arial Narrow" panose="020B0606020202030204" pitchFamily="34" charset="0"/>
              </a:defRPr>
            </a:lvl1pPr>
            <a:lvl2pPr>
              <a:spcBef>
                <a:spcPts val="300"/>
              </a:spcBef>
              <a:spcAft>
                <a:spcPts val="15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fr-FR" noProof="0" dirty="0"/>
              <a:t>Modifiez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Titre 12"/>
          <p:cNvSpPr>
            <a:spLocks noGrp="1"/>
          </p:cNvSpPr>
          <p:nvPr>
            <p:ph type="title"/>
          </p:nvPr>
        </p:nvSpPr>
        <p:spPr>
          <a:xfrm>
            <a:off x="749853" y="206489"/>
            <a:ext cx="7251148" cy="527538"/>
          </a:xfrm>
          <a:gradFill>
            <a:gsLst>
              <a:gs pos="0">
                <a:schemeClr val="accent1"/>
              </a:gs>
              <a:gs pos="0">
                <a:srgbClr val="FFFFFF">
                  <a:alpha val="0"/>
                </a:srgbClr>
              </a:gs>
            </a:gsLst>
          </a:gradFill>
        </p:spPr>
        <p:txBody>
          <a:bodyPr>
            <a:normAutofit/>
          </a:bodyPr>
          <a:lstStyle>
            <a:lvl1pPr algn="r">
              <a:defRPr sz="2100" b="1" i="1" baseline="0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cxnSp>
        <p:nvCxnSpPr>
          <p:cNvPr id="16" name="Connecteur droit 15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69579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169507"/>
            <a:ext cx="4038600" cy="5294301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74845"/>
            <a:ext cx="4038600" cy="528896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Connecteur droit 8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0968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5365"/>
            <a:ext cx="4040188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35561"/>
            <a:ext cx="4040188" cy="46132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155365"/>
            <a:ext cx="4041775" cy="63976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935560"/>
            <a:ext cx="4041775" cy="461322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cxnSp>
        <p:nvCxnSpPr>
          <p:cNvPr id="11" name="Connecteur droit 10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5896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/>
          <p:cNvCxnSpPr/>
          <p:nvPr/>
        </p:nvCxnSpPr>
        <p:spPr bwMode="auto">
          <a:xfrm>
            <a:off x="2895600" y="734027"/>
            <a:ext cx="5105400" cy="22106"/>
          </a:xfrm>
          <a:prstGeom prst="line">
            <a:avLst/>
          </a:prstGeom>
          <a:solidFill>
            <a:srgbClr val="F4370A"/>
          </a:solidFill>
          <a:ln w="38100" cap="flat" cmpd="sng" algn="ctr">
            <a:solidFill>
              <a:srgbClr val="EC683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33332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81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2552" y="6463811"/>
            <a:ext cx="4415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045ED-DE0C-4527-8264-0379EF2BB254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608667" cy="111125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9853" y="147389"/>
            <a:ext cx="7251148" cy="52753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rgbClr val="FFFFFF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36000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81654"/>
            <a:ext cx="8229600" cy="5282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C3D4FC-CC94-2BFA-9DCE-B69C06349C5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29" y="63911"/>
            <a:ext cx="623049" cy="7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73" r:id="rId2"/>
    <p:sldLayoutId id="2147483675" r:id="rId3"/>
    <p:sldLayoutId id="2147483674" r:id="rId4"/>
    <p:sldLayoutId id="2147483688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6" r:id="rId15"/>
    <p:sldLayoutId id="2147483687" r:id="rId16"/>
  </p:sldLayoutIdLst>
  <p:hf hdr="0" ftr="0" dt="0"/>
  <p:txStyles>
    <p:titleStyle>
      <a:lvl1pPr algn="r" defTabSz="342900" rtl="0" eaLnBrk="1" latinLnBrk="0" hangingPunct="1">
        <a:spcBef>
          <a:spcPct val="0"/>
        </a:spcBef>
        <a:buNone/>
        <a:defRPr sz="2100" b="1" i="1" kern="1200">
          <a:solidFill>
            <a:schemeClr val="tx2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lnSpc>
          <a:spcPct val="70000"/>
        </a:lnSpc>
        <a:spcBef>
          <a:spcPct val="20000"/>
        </a:spcBef>
        <a:buClr>
          <a:schemeClr val="accent6">
            <a:lumMod val="75000"/>
          </a:schemeClr>
        </a:buClr>
        <a:buSzPct val="150000"/>
        <a:buFont typeface="Wingdings" panose="05000000000000000000" pitchFamily="2" charset="2"/>
        <a:buChar char="ü"/>
        <a:defRPr sz="2400" b="1" i="1" kern="1200">
          <a:solidFill>
            <a:schemeClr val="accent6"/>
          </a:solidFill>
          <a:latin typeface="Arial Narrow" panose="020B0606020202030204" pitchFamily="34" charset="0"/>
          <a:ea typeface="+mn-ea"/>
          <a:cs typeface="+mn-cs"/>
        </a:defRPr>
      </a:lvl1pPr>
      <a:lvl2pPr marL="557213" indent="-214313" algn="l" defTabSz="3429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857250" indent="-171450" algn="l" defTabSz="342900" rtl="0" eaLnBrk="1" latinLnBrk="0" hangingPunct="1">
        <a:lnSpc>
          <a:spcPct val="70000"/>
        </a:lnSpc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200150" indent="-171450" algn="l" defTabSz="342900" rtl="0" eaLnBrk="1" latinLnBrk="0" hangingPunct="1">
        <a:lnSpc>
          <a:spcPct val="70000"/>
        </a:lnSpc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543050" indent="-171450" algn="l" defTabSz="342900" rtl="0" eaLnBrk="1" latinLnBrk="0" hangingPunct="1">
        <a:lnSpc>
          <a:spcPct val="70000"/>
        </a:lnSpc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documentation.abes.fr/sudoc/formats/unmb/zones/339.htm" TargetMode="Externa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4000/books.efr.39550" TargetMode="External"/><Relationship Id="rId2" Type="http://schemas.openxmlformats.org/officeDocument/2006/relationships/hyperlink" Target="https://www.iso.org/fr/standard/43506.html" TargetMode="Externa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qualimarc-test.sudoc.f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-7178" y="2189044"/>
            <a:ext cx="9151178" cy="1470025"/>
          </a:xfrm>
        </p:spPr>
        <p:txBody>
          <a:bodyPr>
            <a:normAutofit/>
          </a:bodyPr>
          <a:lstStyle/>
          <a:p>
            <a:r>
              <a:rPr lang="fr-FR" sz="3600" dirty="0"/>
              <a:t>Formation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sz="2400" dirty="0"/>
              <a:t>ignalement et valorisation des ressources électroniques (hors travaux universitaires)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10" y="6158093"/>
            <a:ext cx="11430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81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D’autres précisions sur le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339 : note sur les formats électroniques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faite maison : seulement pour l’affichage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mais non présente dans les transferts réguliers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Permet de préciser les formats de lecture disponibles (EPUB, HTML, PDF…), en les reliant, le cas échéant, à la date de publication dans ce format.</a:t>
            </a: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700" b="0" i="0" dirty="0">
              <a:solidFill>
                <a:srgbClr val="4F81BD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:  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339 ##‎$aHTML$d2015</a:t>
            </a:r>
          </a:p>
          <a:p>
            <a:pPr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339 ##$aPDF$d2016</a:t>
            </a:r>
          </a:p>
          <a:p>
            <a:pPr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altLang="fr-FR" sz="1800" dirty="0">
                <a:latin typeface="+mn-lt"/>
              </a:rPr>
              <a:t>Liste fermée des formats à utiliser :</a:t>
            </a:r>
            <a:br>
              <a:rPr lang="fr-FR" altLang="fr-FR" sz="1800" dirty="0">
                <a:latin typeface="+mn-lt"/>
              </a:rPr>
            </a:br>
            <a:r>
              <a:rPr lang="fr-FR" altLang="fr-FR" sz="1800" dirty="0">
                <a:latin typeface="+mn-lt"/>
                <a:hlinkClick r:id="rId2"/>
              </a:rPr>
              <a:t>https://documentation.abes.fr/sudoc/formats/unmb/zones/339.htm</a:t>
            </a:r>
            <a:endParaRPr lang="fr-FR" altLang="fr-FR" sz="1800" dirty="0">
              <a:latin typeface="+mn-lt"/>
            </a:endParaRPr>
          </a:p>
          <a:p>
            <a:pPr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23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</p:spTree>
    <p:extLst>
      <p:ext uri="{BB962C8B-B14F-4D97-AF65-F5344CB8AC3E}">
        <p14:creationId xmlns:p14="http://schemas.microsoft.com/office/powerpoint/2010/main" val="177209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Quelles spécificités des identifiants des documents en ligne ?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ISBN / ISSN électroniques 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théorie : un document diffusé en ligne est censé disposer d’un identifiant différent de la version imprimée 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pratique : tous les éditeurs ne font pas la démarche d’attribution d’ISBN électronique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 diffuseurs utilisent parfois les ISBN imprimés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En théorie : pour les ebooks, des ISBN différents sont censés être attribués à des formats différents ou à des versions avec des contraintes d’utilisation différentes (norme ISO 2108:2017)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importance de spécifier le format auquel correspond l’ISBN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la pratique : tous les formats ne se voient pas attribuer d’ISBN électronique différent.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</a:t>
            </a:r>
            <a:r>
              <a:rPr lang="fr-FR" sz="1800" dirty="0">
                <a:latin typeface="+mn-lt"/>
              </a:rPr>
              <a:t>PPN 263270432 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 (notice </a:t>
            </a:r>
            <a:r>
              <a:rPr lang="fr-FR" sz="1800" i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Oa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9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ISBN électronique		Format associé</a:t>
            </a: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Usages spécifiques : les identifiants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F0E053-5DFC-5261-F0FB-C210A2F76A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" t="33314" r="80434" b="64922"/>
          <a:stretch/>
        </p:blipFill>
        <p:spPr bwMode="auto">
          <a:xfrm>
            <a:off x="646039" y="4788146"/>
            <a:ext cx="4193646" cy="238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2AB66B-D546-43AA-6E66-6B11043F2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2" t="81109" r="87447" b="14747"/>
          <a:stretch/>
        </p:blipFill>
        <p:spPr bwMode="auto">
          <a:xfrm>
            <a:off x="749853" y="5540839"/>
            <a:ext cx="2450547" cy="5524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4EAE3D5E-C3F9-2C63-D2A9-73204522A710}"/>
              </a:ext>
            </a:extLst>
          </p:cNvPr>
          <p:cNvSpPr/>
          <p:nvPr/>
        </p:nvSpPr>
        <p:spPr>
          <a:xfrm rot="16200000">
            <a:off x="2596835" y="4083598"/>
            <a:ext cx="82504" cy="1943782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FEA5B28D-0C88-3BFD-3A53-9FF36F15B8E1}"/>
              </a:ext>
            </a:extLst>
          </p:cNvPr>
          <p:cNvSpPr/>
          <p:nvPr/>
        </p:nvSpPr>
        <p:spPr>
          <a:xfrm rot="16200000">
            <a:off x="4208765" y="4722566"/>
            <a:ext cx="119062" cy="607409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956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Quelles spécificités des identifiants des documents en ligne ?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Spécificité des ressources continues : l’ISSN de lien 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ISSN attribue systématiquement un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ISSN de lien (ISSN-L)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pour regrouper la version imprimée et en ligne d’une même ressource continue, le cas échéant : quel que soit le nombre des supports, un seul ISSN-L est attribué !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est spécifié sous chaque notice (imprimée / électronique), à la suite de l’ISSN de la version décrite.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le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011 $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e-ISSN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$f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ISSN-L</a:t>
            </a:r>
            <a:endParaRPr lang="fr-FR" sz="190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700" b="0" i="0" dirty="0">
              <a:solidFill>
                <a:srgbClr val="4F81BD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</a:t>
            </a:r>
            <a:r>
              <a:rPr lang="fr-FR" sz="1800" dirty="0">
                <a:latin typeface="+mn-lt"/>
              </a:rPr>
              <a:t>PPN 108787745  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(notice Ob)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sz="19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ISSN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électronique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ISSN de lien</a:t>
            </a:r>
          </a:p>
          <a:p>
            <a:pPr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Usages spécifiques : les identifiants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AD20181-7C48-2B3F-0B9F-FEA0DB249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0" t="61086" r="82345" b="36505"/>
          <a:stretch/>
        </p:blipFill>
        <p:spPr bwMode="auto">
          <a:xfrm>
            <a:off x="552450" y="4581525"/>
            <a:ext cx="3951514" cy="3429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5B35D0B6-7815-A0BF-D8F8-1C435CCA084A}"/>
              </a:ext>
            </a:extLst>
          </p:cNvPr>
          <p:cNvSpPr/>
          <p:nvPr/>
        </p:nvSpPr>
        <p:spPr>
          <a:xfrm rot="16200000">
            <a:off x="2213323" y="4317017"/>
            <a:ext cx="45719" cy="121481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8499F50E-A1F1-F454-A0B8-2D10D23F30BC}"/>
              </a:ext>
            </a:extLst>
          </p:cNvPr>
          <p:cNvSpPr/>
          <p:nvPr/>
        </p:nvSpPr>
        <p:spPr>
          <a:xfrm rot="16200000">
            <a:off x="3639488" y="4305587"/>
            <a:ext cx="68578" cy="121481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768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Quelles spécificités des identifiants des documents en ligne ?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DOI (Digital Object Identifier)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Les DOI sont un cas particulier des identifiants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Handle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; 2 fonctions :</a:t>
            </a:r>
          </a:p>
          <a:p>
            <a:pPr marL="735750" lvl="2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identification univoque des ressources par des suites alphanumériques </a:t>
            </a:r>
          </a:p>
          <a:p>
            <a:pPr marL="735750" lvl="2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protocole de résolution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Norme ISO 26324, définissant la syntaxe, la description et les composantes, ainsi que la manière dont il doit être utilisé :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https://www.iso.org/fr/standard/43506.html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attribués initialement essentiellement aux articles / chapitres, les DOI sont en train de se généraliser à tout type de document (ouvrage, revues), à des sets de données, voire à des objets. 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 modèle unique de structure, quelle que soit l’agence d’attribution) :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fr-FR" sz="26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https://doi.org/</a:t>
            </a:r>
            <a:r>
              <a:rPr lang="fr-FR" sz="26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10.4000/books.efr.39550</a:t>
            </a:r>
            <a:r>
              <a:rPr lang="fr-FR" sz="26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fr-FR" sz="15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Protocole de résolution	Préfixe (agence)	Suffixe (distinct pour chaque objet)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Usages spécifiques : les identifiants</a:t>
            </a:r>
          </a:p>
        </p:txBody>
      </p:sp>
      <p:sp>
        <p:nvSpPr>
          <p:cNvPr id="2" name="Parenthèse ouvrante 1">
            <a:extLst>
              <a:ext uri="{FF2B5EF4-FFF2-40B4-BE49-F238E27FC236}">
                <a16:creationId xmlns:a16="http://schemas.microsoft.com/office/drawing/2014/main" id="{55977456-A368-8E9D-0045-AF5859ADEBBA}"/>
              </a:ext>
            </a:extLst>
          </p:cNvPr>
          <p:cNvSpPr/>
          <p:nvPr/>
        </p:nvSpPr>
        <p:spPr>
          <a:xfrm rot="16200000">
            <a:off x="1505851" y="4845365"/>
            <a:ext cx="45719" cy="181927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4F9EF4A2-2971-ACB7-A2EF-77C63CE2A091}"/>
              </a:ext>
            </a:extLst>
          </p:cNvPr>
          <p:cNvSpPr/>
          <p:nvPr/>
        </p:nvSpPr>
        <p:spPr>
          <a:xfrm rot="16200000">
            <a:off x="3218212" y="5256555"/>
            <a:ext cx="45719" cy="1042611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233D7E89-D336-12C9-FDDC-BFE39EC71984}"/>
              </a:ext>
            </a:extLst>
          </p:cNvPr>
          <p:cNvSpPr/>
          <p:nvPr/>
        </p:nvSpPr>
        <p:spPr>
          <a:xfrm rot="16200000">
            <a:off x="4953900" y="4651719"/>
            <a:ext cx="45719" cy="225228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52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Quelles spécificités des identifiants des documents en ligne ?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DOI dans le </a:t>
            </a:r>
            <a:r>
              <a:rPr lang="fr-FR" sz="1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: zone 017 (autre identifiant normalisé)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Quasiment généralisé pour les ebooks, via les imports automatiques :</a:t>
            </a:r>
          </a:p>
          <a:p>
            <a:pPr marL="735750" lvl="2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Pour faciliter l’identification (contrairement aux ISBN, le DOI ne concerne que l’électronique : pas de confusion avec la version imprimée)</a:t>
            </a:r>
          </a:p>
          <a:p>
            <a:pPr marL="735750" lvl="2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Pour faciliter l’accès (via des extensions de navigateurs, boutons…)</a:t>
            </a:r>
          </a:p>
          <a:p>
            <a:pPr marL="342900" lvl="0" indent="-342900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renseigner systématiquement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par les catalogueurs lorsque le DOI est présent sur la ressource :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l’identifiant le plus important pour un ebook, un chapitre…</a:t>
            </a:r>
          </a:p>
          <a:p>
            <a:pPr marL="0" indent="0">
              <a:lnSpc>
                <a:spcPct val="107000"/>
              </a:lnSpc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017 ##$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apréfixe/suffixe du DOI</a:t>
            </a:r>
            <a:r>
              <a:rPr lang="fr-FR" sz="1800" b="0" i="0" dirty="0">
                <a:solidFill>
                  <a:srgbClr val="4F81BD"/>
                </a:solidFill>
                <a:highlight>
                  <a:srgbClr val="FFFF00"/>
                </a:highlight>
                <a:latin typeface="Calibri" panose="020F0502020204030204" pitchFamily="34" charset="0"/>
                <a:cs typeface="Times New Roman" panose="02020603050405020304" pitchFamily="18" charset="0"/>
              </a:rPr>
              <a:t>$2DOI</a:t>
            </a:r>
          </a:p>
          <a:p>
            <a:pPr marL="0" lvl="0" indent="0">
              <a:lnSpc>
                <a:spcPct val="107000"/>
              </a:lnSpc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</a:t>
            </a:r>
            <a:r>
              <a:rPr lang="fr-FR" sz="1800" dirty="0">
                <a:latin typeface="+mn-lt"/>
              </a:rPr>
              <a:t>PPN 263270432 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(notice </a:t>
            </a:r>
            <a:r>
              <a:rPr lang="fr-FR" sz="1800" i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Oa</a:t>
            </a: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	Préfixe/suffixe du DOI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Usages spécifiques : les identifiants</a:t>
            </a:r>
          </a:p>
        </p:txBody>
      </p:sp>
      <p:sp>
        <p:nvSpPr>
          <p:cNvPr id="4" name="Parenthèse ouvrante 3">
            <a:extLst>
              <a:ext uri="{FF2B5EF4-FFF2-40B4-BE49-F238E27FC236}">
                <a16:creationId xmlns:a16="http://schemas.microsoft.com/office/drawing/2014/main" id="{4F9EF4A2-2971-ACB7-A2EF-77C63CE2A091}"/>
              </a:ext>
            </a:extLst>
          </p:cNvPr>
          <p:cNvSpPr/>
          <p:nvPr/>
        </p:nvSpPr>
        <p:spPr>
          <a:xfrm rot="16200000">
            <a:off x="2450495" y="4679390"/>
            <a:ext cx="66675" cy="2023685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CD5EDFAE-EFDC-E403-7214-41DE3AEC9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4" t="61141" r="75970" b="34156"/>
          <a:stretch/>
        </p:blipFill>
        <p:spPr bwMode="auto">
          <a:xfrm>
            <a:off x="457200" y="5114971"/>
            <a:ext cx="4489450" cy="53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3151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sz="2000" dirty="0">
                <a:latin typeface="+mj-lt"/>
              </a:rPr>
              <a:t>Publication, diffusion : quelle application aux ressources en ligne ? 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Monographies électroniques 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700" i="0" dirty="0" err="1">
                <a:solidFill>
                  <a:srgbClr val="4F81BD"/>
                </a:solidFill>
                <a:latin typeface="+mn-lt"/>
              </a:rPr>
              <a:t>Pré-requis</a:t>
            </a:r>
            <a:r>
              <a:rPr lang="fr-FR" sz="1700" i="0" dirty="0">
                <a:solidFill>
                  <a:srgbClr val="4F81BD"/>
                </a:solidFill>
                <a:latin typeface="+mn-lt"/>
              </a:rPr>
              <a:t> :</a:t>
            </a:r>
          </a:p>
          <a:p>
            <a:pPr>
              <a:buFontTx/>
              <a:buChar char="-"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L’éditeur commercial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 le diffuseur présentent le même degré d’importance pour la description de la manifestation électronique d’un titre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diffuseur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peut avoir une implication forte dans la présentation matérielle et peut attribuer son propre DOI à la manifestation présente sur sa plateforme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date de la diffusion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sur une plateforme peut différer de la date de la publication de la version imprimée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Une notice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Oa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doit décrire la manifestation électronique.</a:t>
            </a:r>
          </a:p>
          <a:p>
            <a:pPr marL="191700" indent="0">
              <a:buNone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Conséquences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en termes de traitement :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mention de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diffusion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doit être présente sur la notice, avec la date de diffusion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mention de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publication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par l’éditeur commercial (si différente) ne doit pas interférer avec la description de la diffusion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ne pas indiquer de date.</a:t>
            </a:r>
          </a:p>
          <a:p>
            <a:pPr marL="191700" indent="0">
              <a:buNone/>
            </a:pPr>
            <a:endParaRPr lang="fr-FR" sz="1800" dirty="0">
              <a:latin typeface="+mn-lt"/>
              <a:cs typeface="Arial" panose="020B0604020202020204" pitchFamily="34" charset="0"/>
            </a:endParaRPr>
          </a:p>
          <a:p>
            <a:pPr marL="19170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</a:rPr>
              <a:t>Exemple : un ouvrage paru chez PUF en 2020, mis en ligne par Cairn, en 2022 : 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200 1#‎$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a@Tenir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parole‎$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eresponsabilités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des métiers de la transmission‎$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fMireille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Cifali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214 #0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‎$aParis‎$cPUF 							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Editeur commercial</a:t>
            </a:r>
            <a:b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i="0" dirty="0">
                <a:solidFill>
                  <a:srgbClr val="C87C0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214 #2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$aParis$c</a:t>
            </a:r>
            <a:r>
              <a:rPr lang="fr-FR" sz="1800" b="0" i="0" dirty="0">
                <a:solidFill>
                  <a:srgbClr val="C87C0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Cairn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$d</a:t>
            </a:r>
            <a:r>
              <a:rPr lang="fr-FR" sz="1800" b="0" i="0" dirty="0">
                <a:solidFill>
                  <a:srgbClr val="C87C0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2022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fr-FR" sz="1800" i="0" dirty="0">
                <a:solidFill>
                  <a:srgbClr val="C87C0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Diffuseur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Séance 2 : Usages spécifiques : mention de publication / de diffusion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B063AC7-7B5E-7ED3-7513-70708278F2A3}"/>
              </a:ext>
            </a:extLst>
          </p:cNvPr>
          <p:cNvCxnSpPr>
            <a:cxnSpLocks/>
          </p:cNvCxnSpPr>
          <p:nvPr/>
        </p:nvCxnSpPr>
        <p:spPr>
          <a:xfrm flipH="1">
            <a:off x="3905250" y="5838825"/>
            <a:ext cx="7810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5D0130F-E1E0-2BFD-9318-1B1FF4E79D09}"/>
              </a:ext>
            </a:extLst>
          </p:cNvPr>
          <p:cNvCxnSpPr>
            <a:cxnSpLocks/>
          </p:cNvCxnSpPr>
          <p:nvPr/>
        </p:nvCxnSpPr>
        <p:spPr>
          <a:xfrm flipH="1">
            <a:off x="3905250" y="6076950"/>
            <a:ext cx="7810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13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Publication, diffusion : quelle application aux ressources en ligne ?  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Ressources continues électroniques 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700" i="0" dirty="0">
                <a:solidFill>
                  <a:srgbClr val="4F81BD"/>
                </a:solidFill>
                <a:latin typeface="+mn-lt"/>
              </a:rPr>
              <a:t>Pas de mention de diffusion, mais seulement de publication</a:t>
            </a:r>
          </a:p>
          <a:p>
            <a:pPr>
              <a:buFontTx/>
              <a:buChar char="-"/>
            </a:pPr>
            <a:r>
              <a:rPr lang="fr-FR" sz="1700" b="0" i="0" dirty="0">
                <a:solidFill>
                  <a:srgbClr val="4F81BD"/>
                </a:solidFill>
                <a:latin typeface="+mn-lt"/>
                <a:cs typeface="Times New Roman" panose="02020603050405020304" pitchFamily="18" charset="0"/>
              </a:rPr>
              <a:t>Les informations sur la diffusion peuvent apparaître en note. </a:t>
            </a:r>
          </a:p>
          <a:p>
            <a:pPr marL="191700" indent="0">
              <a:buNone/>
            </a:pPr>
            <a:endParaRPr lang="fr-FR" sz="1800" dirty="0">
              <a:latin typeface="+mn-lt"/>
              <a:cs typeface="Arial" panose="020B0604020202020204" pitchFamily="34" charset="0"/>
            </a:endParaRPr>
          </a:p>
          <a:p>
            <a:pPr marL="19170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</a:rPr>
              <a:t>Exemples notices Ob</a:t>
            </a:r>
          </a:p>
          <a:p>
            <a:pPr marL="191700" indent="0">
              <a:buNone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PPN 116298782 : plusieurs diffusions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PPN 151981884 : une seule diffusion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Séance 2 : Usages spécifiques : mention de publication / de diffusion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8FAB73-B404-5ADE-09C4-CB6C93EC5C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4" t="38409" r="4432" b="44542"/>
          <a:stretch/>
        </p:blipFill>
        <p:spPr bwMode="auto">
          <a:xfrm>
            <a:off x="381000" y="3505200"/>
            <a:ext cx="8644430" cy="885825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AAD7326-C244-1766-CA78-BD10DC8C1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4" t="49187" r="63836" b="40254"/>
          <a:stretch/>
        </p:blipFill>
        <p:spPr bwMode="auto">
          <a:xfrm>
            <a:off x="457199" y="4984506"/>
            <a:ext cx="4743451" cy="83526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3979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Comment exprimer l’appartenance d’un document à une collection commerciale (base de données, bouquet…)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461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 certains cas, il est important de mentionner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l’appartenance d’un document à une collection commerciale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(à ne pas confondre avec la collection éditoriale) 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Sans créer de confusion avec son appartenance à une collection éditoriale (zones 225 / 410)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zone 461 sert à faire le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lien avec la notice de la base de données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comprenant le titre catalogué</a:t>
            </a:r>
          </a:p>
          <a:p>
            <a:pPr marL="191700" indent="0">
              <a:buNone/>
            </a:pPr>
            <a:endParaRPr lang="fr-FR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</a:rPr>
              <a:t>Exemple</a:t>
            </a:r>
            <a:r>
              <a:rPr lang="fr-FR" sz="1800" b="0" dirty="0">
                <a:solidFill>
                  <a:srgbClr val="4F81B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+mn-lt"/>
              </a:rPr>
              <a:t>PPN 258423390 :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 titre, publié dans la collection éditoriale </a:t>
            </a:r>
            <a:r>
              <a:rPr lang="fr-FR" sz="1800" b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Routledge </a:t>
            </a:r>
            <a:r>
              <a:rPr lang="fr-FR" sz="1800" b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Studies</a:t>
            </a:r>
            <a:r>
              <a:rPr lang="fr-FR" sz="1800" b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in Religion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, fait partie de la base de données </a:t>
            </a:r>
            <a:r>
              <a:rPr lang="fr-FR" sz="18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Twentieth</a:t>
            </a:r>
            <a:r>
              <a:rPr lang="fr-FR" sz="18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Century </a:t>
            </a:r>
            <a:r>
              <a:rPr lang="fr-FR" sz="18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Religious</a:t>
            </a:r>
            <a:r>
              <a:rPr lang="fr-FR" sz="18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Thought</a:t>
            </a:r>
            <a:endParaRPr lang="fr-FR" sz="180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+mn-lt"/>
              <a:cs typeface="Arial" panose="020B0604020202020204" pitchFamily="34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la collection commerciale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FE0C930-569E-DA97-3573-0D034CFD7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" t="60969" r="36120" b="32589"/>
          <a:stretch/>
        </p:blipFill>
        <p:spPr bwMode="auto">
          <a:xfrm>
            <a:off x="774375" y="4678311"/>
            <a:ext cx="7595250" cy="442329"/>
          </a:xfrm>
          <a:prstGeom prst="rect">
            <a:avLst/>
          </a:prstGeom>
          <a:ln>
            <a:solidFill>
              <a:schemeClr val="accent1">
                <a:shade val="95000"/>
                <a:satMod val="10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132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457200" y="1181654"/>
            <a:ext cx="8103326" cy="5282157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L’accès : une notion clé pour les ressources en ligne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371 : note sur les droits d’accès et d’utilisation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Implémentée dans le </a:t>
            </a:r>
            <a:r>
              <a:rPr lang="fr-FR" sz="16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janvier 2022, pour améliorer la description de toute ressource en ligne (y compris les travaux universitaires) </a:t>
            </a:r>
          </a:p>
          <a:p>
            <a:pPr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Avant la 371 : ces informations étaient renseignées en 310 (note sur la reliure et la disponibilité) 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beaucoup de reliquat dans le </a:t>
            </a:r>
            <a:r>
              <a:rPr lang="fr-FR" sz="16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Sudoc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en cours de reprise</a:t>
            </a:r>
          </a:p>
          <a:p>
            <a:pPr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Zone permettant de mieux rendre compte de </a:t>
            </a:r>
            <a:r>
              <a:rPr lang="fr-FR" sz="16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tout type de réutilisation potentielle</a:t>
            </a: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dans un contexte où les usages autres que le simple accès deviennent très importants (TDM…)  licences Creative Commons ou assimilés…</a:t>
            </a:r>
          </a:p>
          <a:p>
            <a:pPr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Zone bibliographique, ne dépendant pas des choix locaux.</a:t>
            </a:r>
          </a:p>
          <a:p>
            <a:pPr>
              <a:buFontTx/>
              <a:buChar char="-"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503BBDF-1EE4-E37D-6FF3-5BB520D94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56158"/>
              </p:ext>
            </p:extLst>
          </p:nvPr>
        </p:nvGraphicFramePr>
        <p:xfrm>
          <a:off x="1190569" y="3641498"/>
          <a:ext cx="6477635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0455">
                  <a:extLst>
                    <a:ext uri="{9D8B030D-6E8A-4147-A177-3AD203B41FA5}">
                      <a16:colId xmlns:a16="http://schemas.microsoft.com/office/drawing/2014/main" val="2495987447"/>
                    </a:ext>
                  </a:extLst>
                </a:gridCol>
                <a:gridCol w="1319530">
                  <a:extLst>
                    <a:ext uri="{9D8B030D-6E8A-4147-A177-3AD203B41FA5}">
                      <a16:colId xmlns:a16="http://schemas.microsoft.com/office/drawing/2014/main" val="2027873"/>
                    </a:ext>
                  </a:extLst>
                </a:gridCol>
                <a:gridCol w="1636395">
                  <a:extLst>
                    <a:ext uri="{9D8B030D-6E8A-4147-A177-3AD203B41FA5}">
                      <a16:colId xmlns:a16="http://schemas.microsoft.com/office/drawing/2014/main" val="3800708585"/>
                    </a:ext>
                  </a:extLst>
                </a:gridCol>
                <a:gridCol w="1151255">
                  <a:extLst>
                    <a:ext uri="{9D8B030D-6E8A-4147-A177-3AD203B41FA5}">
                      <a16:colId xmlns:a16="http://schemas.microsoft.com/office/drawing/2014/main" val="1147057825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Type d'accès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Reproduction autorisée PEB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Licence explicite sur les réutilisations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Embargo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305987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partiellement en libre accès (modèle hybride)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En fonction de la licence d'utilisation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En fonction de la licence d'utilisation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Sans objet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046274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en libre accès, avec des parties sous embargo 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En fonction de la licence d'utilisation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licence d'utilisation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Oui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21507379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intégralement en libre accès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Sans objet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politique de l'éditeur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Sans objet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7936094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acquise en licence nationale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licence d'utilisation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du contrat signé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Sans objet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41060936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acquise partiellement en licence nationale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licence d'utilisation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du contrat signé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Oui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5389188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Ressource accessible seulement sous abonnement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licence d'utilisation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>
                          <a:effectLst/>
                        </a:rPr>
                        <a:t>En fonction de la licence d'utilisation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100" dirty="0">
                          <a:effectLst/>
                        </a:rPr>
                        <a:t>En fonction de l'abonnement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004624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31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7868" y="1181654"/>
            <a:ext cx="8229600" cy="5282157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L’accès : une notion clé pour les ressources en ligne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371 : note sur les droits d’accès et d’utilisation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4 sous-zones sont disponibles selon les besoins : </a:t>
            </a:r>
          </a:p>
          <a:p>
            <a:pPr marL="28575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$a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Conditions d’accès / d’utilisation / de reproduction =&gt; obligatoire, non répétable</a:t>
            </a:r>
          </a:p>
          <a:p>
            <a:pPr marL="28575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: La source des conditions présentes en $a =&gt; facultatif, non répétable</a:t>
            </a:r>
          </a:p>
          <a:p>
            <a:pPr marL="28575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$d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Utilisateurs non concernés par la restriction présente en $a =&gt; facultatif, non répétable</a:t>
            </a:r>
          </a:p>
          <a:p>
            <a:pPr marL="28575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$8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: Partie de la ressource décrite à laquelle s’applique la zone =&gt; facultatif, non répétable</a:t>
            </a:r>
          </a:p>
          <a:p>
            <a:pPr mar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1" kern="1200" dirty="0">
              <a:solidFill>
                <a:srgbClr val="FF0000"/>
              </a:solidFill>
              <a:latin typeface="Calibri"/>
            </a:endParaRPr>
          </a:p>
          <a:p>
            <a:pPr marL="0" indent="0">
              <a:spcBef>
                <a:spcPct val="20000"/>
              </a:spcBef>
              <a:buClrTx/>
              <a:buSzTx/>
              <a:buNone/>
              <a:defRPr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Note répétable : on peut indiquer autant de conditions d’accès et/ou d’utilisation que de besoin. 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conditions d’accès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sont saisies avec la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valeur 0 de l’indicateur 1 </a:t>
            </a:r>
          </a:p>
          <a:p>
            <a:pPr marL="285750" lvl="0" indent="-285750">
              <a:spcBef>
                <a:spcPct val="20000"/>
              </a:spcBef>
              <a:buClrTx/>
              <a:buSzTx/>
              <a:buFontTx/>
              <a:buChar char="-"/>
              <a:defRPr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conditions d’utilisation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(incluant la reproduction) sont saisies avec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 valeur 1 de l’indicateur 1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19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</p:spTree>
    <p:extLst>
      <p:ext uri="{BB962C8B-B14F-4D97-AF65-F5344CB8AC3E}">
        <p14:creationId xmlns:p14="http://schemas.microsoft.com/office/powerpoint/2010/main" val="318403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Séance 2 </a:t>
            </a: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Spécificités des zones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Unimarc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</a:t>
            </a:r>
            <a:r>
              <a:rPr lang="fr-FR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consignes globales de catalogage pour les ressources électroniques en ligne </a:t>
            </a:r>
          </a:p>
          <a:p>
            <a:r>
              <a:rPr lang="fr-F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(hors travaux universitaires)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810" y="6158093"/>
            <a:ext cx="114300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48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57868" y="1181654"/>
            <a:ext cx="8229600" cy="5282157"/>
          </a:xfrm>
        </p:spPr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L’accès : une notion clé pour les ressources en ligne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371 : droits d’accès et d’utilisation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Possibilité d’exprimer des combinaisons multiples de conditions d’accès, en fonction des évolutions des modèles économiques de l’édition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Exemple ebook acquis en licence nationale 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Exemple ebook avec conditions d’accès différentes selon les formats 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r>
              <a:rPr lang="fr-FR" sz="1600" dirty="0">
                <a:latin typeface="+mn-lt"/>
                <a:cs typeface="Arial" panose="020B0604020202020204" pitchFamily="34" charset="0"/>
              </a:rPr>
              <a:t>Exemple revue hybride (une partie des articles en libre accès, au choix des auteurs)</a:t>
            </a:r>
          </a:p>
          <a:p>
            <a:pPr marL="0" lvl="0" indent="0">
              <a:spcBef>
                <a:spcPct val="20000"/>
              </a:spcBef>
              <a:buClrTx/>
              <a:buSzTx/>
              <a:buNone/>
              <a:defRPr/>
            </a:pPr>
            <a:endParaRPr lang="fr-FR" sz="16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20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7821C47E-02BE-2456-975B-92F8B5EC86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7" t="50991" r="27648" b="42875"/>
          <a:stretch/>
        </p:blipFill>
        <p:spPr bwMode="auto">
          <a:xfrm>
            <a:off x="557868" y="2813864"/>
            <a:ext cx="7896622" cy="38653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8207BA3-A9D5-ABF3-B383-8450375B7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4" t="64080" r="38491" b="29453"/>
          <a:stretch/>
        </p:blipFill>
        <p:spPr bwMode="auto">
          <a:xfrm>
            <a:off x="557867" y="3962399"/>
            <a:ext cx="7665605" cy="466725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5AF28D-9243-A484-9D18-8DB53110B7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94" t="50363" r="28351" b="47677"/>
          <a:stretch/>
        </p:blipFill>
        <p:spPr bwMode="auto">
          <a:xfrm>
            <a:off x="557866" y="5400673"/>
            <a:ext cx="8414511" cy="133352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783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L’accès : une notion clé pour les ressources en ligne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Zones 856 / 859 : les URLs d’accès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Zones spécifiques des ressources en ligne, utilisables exclusivement sur des notices de type O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Pourquoi deux zones ? 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Des raisons tout d’abord historiques :</a:t>
            </a: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856 : l’URL donne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accès direct à la ressource</a:t>
            </a:r>
            <a:r>
              <a:rPr lang="fr-FR" sz="1600" dirty="0">
                <a:latin typeface="+mn-lt"/>
                <a:cs typeface="Arial" panose="020B0604020202020204" pitchFamily="34" charset="0"/>
              </a:rPr>
              <a:t> </a:t>
            </a:r>
            <a:endParaRPr lang="fr-FR" sz="180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859 : l’URL mène vers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page d’authentification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(situation plutôt rare aujourd’hui)</a:t>
            </a:r>
          </a:p>
          <a:p>
            <a:pPr>
              <a:buFontTx/>
              <a:buChar char="-"/>
            </a:pPr>
            <a:r>
              <a:rPr lang="fr-FR" sz="1800" b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Par la suite : contraintes techniques et souhaits de gestion dans les outils locaux : ne pas doubler les 856 dans les SIGB  la 859 n’est pas exportée dans les transferts réguliers</a:t>
            </a:r>
          </a:p>
          <a:p>
            <a:pPr>
              <a:buFontTx/>
              <a:buChar char="-"/>
            </a:pPr>
            <a:r>
              <a:rPr lang="fr-FR" sz="1800" b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NB : les catalogueurs ne peuvent pas créer de 859, zone ad hoc du </a:t>
            </a:r>
            <a:r>
              <a:rPr lang="fr-FR" sz="1800" b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Sudoc</a:t>
            </a:r>
            <a:r>
              <a:rPr lang="fr-FR" sz="1800" b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, réservée aux imports des données éditeurs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Possibilité de préciser la distinction pour des formats spécifiques. 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Structure de la zone : 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4#$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FORMAT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$u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URL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$z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Précisions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diverses (plateforme,…)</a:t>
            </a:r>
          </a:p>
          <a:p>
            <a:pPr marL="191700" indent="0">
              <a:buNone/>
            </a:pPr>
            <a:endParaRPr lang="fr-FR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21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</p:spTree>
    <p:extLst>
      <p:ext uri="{BB962C8B-B14F-4D97-AF65-F5344CB8AC3E}">
        <p14:creationId xmlns:p14="http://schemas.microsoft.com/office/powerpoint/2010/main" val="464964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L’accès : une notion clé pour les ressources en ligne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Zones 856 / 859 : les URLs d’accès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 de figure : même URL, mais, selon les formats, accès direct / accès sur authentification</a:t>
            </a:r>
            <a:endParaRPr lang="fr-FR" sz="1600" dirty="0"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</a:rPr>
              <a:t>Exemple</a:t>
            </a:r>
            <a:r>
              <a:rPr lang="fr-FR" sz="1800" b="0" dirty="0">
                <a:solidFill>
                  <a:srgbClr val="4F81B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+mn-lt"/>
                <a:cs typeface="Arial" panose="020B0604020202020204" pitchFamily="34" charset="0"/>
              </a:rPr>
              <a:t>PPN 266363458 (notice </a:t>
            </a:r>
            <a:r>
              <a:rPr lang="fr-FR" sz="1800" dirty="0" err="1">
                <a:latin typeface="+mn-lt"/>
                <a:cs typeface="Arial" panose="020B0604020202020204" pitchFamily="34" charset="0"/>
              </a:rPr>
              <a:t>Oa</a:t>
            </a:r>
            <a:r>
              <a:rPr lang="fr-FR" sz="1800" dirty="0">
                <a:latin typeface="+mn-lt"/>
                <a:cs typeface="Arial" panose="020B0604020202020204" pitchFamily="34" charset="0"/>
              </a:rPr>
              <a:t>)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Cas de figure : URLs distinctes, avec des droits d’accès différents</a:t>
            </a:r>
          </a:p>
          <a:p>
            <a:pPr marL="191700" indent="0">
              <a:buNone/>
            </a:pPr>
            <a:r>
              <a:rPr lang="fr-FR" sz="1800" dirty="0">
                <a:latin typeface="+mn-lt"/>
                <a:cs typeface="Arial" panose="020B0604020202020204" pitchFamily="34" charset="0"/>
              </a:rPr>
              <a:t>Exemple PPN 116298782 (notice Ob)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22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AEDD162-DCFE-E411-8E90-9DEE99F4F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5" t="81111" r="50000" b="14259"/>
          <a:stretch/>
        </p:blipFill>
        <p:spPr>
          <a:xfrm>
            <a:off x="678965" y="2956088"/>
            <a:ext cx="7392924" cy="400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7C2856ED-EB09-73E8-3309-F1CD9288F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" t="57331" r="35472" b="29454"/>
          <a:stretch/>
        </p:blipFill>
        <p:spPr bwMode="auto">
          <a:xfrm>
            <a:off x="574769" y="4352925"/>
            <a:ext cx="7601316" cy="895024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869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Articulation entre les zones bibliographiques et les zones d’exemplaires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modèle économique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d’une ressource (libre accès / accès exclusif sous abonnement / accès avec embargo / modèle hybride) et ses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réutilisations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relèvent du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niveau bibliographique : défini par l’éditeur / le diffuseur</a:t>
            </a:r>
          </a:p>
          <a:p>
            <a:pPr marL="191700" indent="0">
              <a:buNone/>
            </a:pPr>
            <a:endParaRPr lang="fr-FR" sz="180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L’URL publique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 la ressource relève également du niveau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bibliographique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: définie par l’éditeur / le diffuseur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Mais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les modalités d’accès / de réutilisation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effectives peuvent donner lieu à des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applications locales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lvl="1">
              <a:buFontTx/>
              <a:buChar char="-"/>
            </a:pPr>
            <a:r>
              <a:rPr lang="fr-FR" sz="1600" b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Obligation d’authentification systématique ou simple reconnaissance IP</a:t>
            </a:r>
          </a:p>
          <a:p>
            <a:pPr lvl="1">
              <a:buFontTx/>
              <a:buChar char="-"/>
            </a:pP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Proxyfication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totale / partielle des accès ou bien pas de </a:t>
            </a: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proxyfication</a:t>
            </a: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Choix de faire du PEB avec l’électronique (si permis par les licences) ou non</a:t>
            </a:r>
          </a:p>
          <a:p>
            <a:pPr marL="342900" lvl="1" indent="0">
              <a:buNone/>
            </a:pP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endParaRPr lang="fr-FR" sz="10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</p:spTree>
    <p:extLst>
      <p:ext uri="{BB962C8B-B14F-4D97-AF65-F5344CB8AC3E}">
        <p14:creationId xmlns:p14="http://schemas.microsoft.com/office/powerpoint/2010/main" val="119992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Articulation entre les zones bibliographiques et les zones d’exemplaires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1" indent="0">
              <a:buNone/>
            </a:pP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r>
              <a:rPr lang="fr-FR" b="1" i="1" dirty="0">
                <a:solidFill>
                  <a:schemeClr val="accent6"/>
                </a:solidFill>
                <a:latin typeface="+mn-lt"/>
                <a:cs typeface="Arial" panose="020B0604020202020204" pitchFamily="34" charset="0"/>
                <a:sym typeface="Wingdings" panose="05000000000000000000" pitchFamily="2" charset="2"/>
              </a:rPr>
              <a:t>NB : les informations liées à l’exemplaire ne doivent pas être redondantes avec les informations des zones bibliographiques</a:t>
            </a:r>
          </a:p>
          <a:p>
            <a:pPr marL="342900" lvl="1" indent="0">
              <a:buNone/>
            </a:pPr>
            <a:endParaRPr lang="fr-FR" b="1" i="1" dirty="0">
              <a:solidFill>
                <a:schemeClr val="accent6"/>
              </a:solidFill>
              <a:latin typeface="+mn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Des zones d’exemplaires associés aux zones B371 et B856/B859 :</a:t>
            </a:r>
          </a:p>
          <a:p>
            <a:pPr lvl="1"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E319 : </a:t>
            </a: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précisions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locales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sur les conditions d’accès (si nécessaire)</a:t>
            </a:r>
          </a:p>
          <a:p>
            <a:pPr lvl="1">
              <a:buFontTx/>
              <a:buChar char="-"/>
            </a:pPr>
            <a:r>
              <a:rPr lang="fr-FR" sz="16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E856 : la forme de l’URL (avec ou sans proxy), le code-bouquet</a:t>
            </a:r>
          </a:p>
          <a:p>
            <a:pPr lvl="1">
              <a:buFontTx/>
              <a:buChar char="-"/>
            </a:pP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930 $j : le code de PEB (indiquant le choix local)</a:t>
            </a:r>
          </a:p>
          <a:p>
            <a:pPr marL="342900" lvl="1" indent="0">
              <a:buNone/>
            </a:pP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Exemple : </a:t>
            </a:r>
          </a:p>
          <a:p>
            <a:pPr marL="342900" lvl="1" indent="0">
              <a:buNone/>
            </a:pP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E319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##$aAccès après authentification avec l’identifiant numérique de l’université</a:t>
            </a:r>
          </a:p>
          <a:p>
            <a:pPr marL="342900" lvl="1" indent="0">
              <a:buNone/>
            </a:pP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E856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4#$</a:t>
            </a: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qPDF</a:t>
            </a:r>
            <a:r>
              <a:rPr lang="fr-FR" sz="1600" b="1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$u</a:t>
            </a: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https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://</a:t>
            </a: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proxy.XXXXXurl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=</a:t>
            </a: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https://books.openedition.org/pur/180789</a:t>
            </a: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$9xxx</a:t>
            </a:r>
          </a:p>
          <a:p>
            <a:pPr marL="342900" lvl="1" indent="0">
              <a:buNone/>
            </a:pPr>
            <a:r>
              <a:rPr lang="fr-FR" sz="1600" b="1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930 $</a:t>
            </a:r>
            <a:r>
              <a:rPr lang="fr-FR" sz="1600" b="1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j</a:t>
            </a:r>
            <a:r>
              <a:rPr lang="fr-FR" sz="160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g</a:t>
            </a: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endParaRPr lang="fr-FR" sz="10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conditions d’accès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35199B-5547-1887-B391-1AED109E2FDD}"/>
              </a:ext>
            </a:extLst>
          </p:cNvPr>
          <p:cNvSpPr/>
          <p:nvPr/>
        </p:nvSpPr>
        <p:spPr>
          <a:xfrm>
            <a:off x="6477299" y="3022577"/>
            <a:ext cx="1703774" cy="760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Niveau de restriction explicite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7B30A3-4416-F145-6F79-049669326B1B}"/>
              </a:ext>
            </a:extLst>
          </p:cNvPr>
          <p:cNvSpPr/>
          <p:nvPr/>
        </p:nvSpPr>
        <p:spPr>
          <a:xfrm>
            <a:off x="1838323" y="4872036"/>
            <a:ext cx="1703774" cy="804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Choix possible : pas de PEB vs. PEB électronique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74FD4A-C2D5-FEC7-C951-D26846835CB4}"/>
              </a:ext>
            </a:extLst>
          </p:cNvPr>
          <p:cNvSpPr/>
          <p:nvPr/>
        </p:nvSpPr>
        <p:spPr>
          <a:xfrm>
            <a:off x="5060780" y="4564853"/>
            <a:ext cx="1703774" cy="804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URL </a:t>
            </a:r>
            <a:r>
              <a:rPr lang="fr-FR" sz="1600" dirty="0" err="1">
                <a:solidFill>
                  <a:schemeClr val="tx1"/>
                </a:solidFill>
              </a:rPr>
              <a:t>proxyfiée</a:t>
            </a:r>
            <a:r>
              <a:rPr lang="fr-FR" sz="1600" dirty="0">
                <a:solidFill>
                  <a:schemeClr val="tx1"/>
                </a:solidFill>
              </a:rPr>
              <a:t> localement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F1BD763-2C4F-CBF5-99BD-AB4C8CC7DA0F}"/>
              </a:ext>
            </a:extLst>
          </p:cNvPr>
          <p:cNvCxnSpPr>
            <a:cxnSpLocks/>
          </p:cNvCxnSpPr>
          <p:nvPr/>
        </p:nvCxnSpPr>
        <p:spPr>
          <a:xfrm flipH="1">
            <a:off x="2146434" y="3470204"/>
            <a:ext cx="4330865" cy="4376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68E8D6D-BF99-5332-8AD2-5139CD2E8C9E}"/>
              </a:ext>
            </a:extLst>
          </p:cNvPr>
          <p:cNvCxnSpPr>
            <a:cxnSpLocks/>
          </p:cNvCxnSpPr>
          <p:nvPr/>
        </p:nvCxnSpPr>
        <p:spPr>
          <a:xfrm flipH="1" flipV="1">
            <a:off x="3282215" y="4355484"/>
            <a:ext cx="1778565" cy="7266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6DEBF1E-5B71-D3BF-5C6C-7F0832870EAC}"/>
              </a:ext>
            </a:extLst>
          </p:cNvPr>
          <p:cNvCxnSpPr>
            <a:cxnSpLocks/>
          </p:cNvCxnSpPr>
          <p:nvPr/>
        </p:nvCxnSpPr>
        <p:spPr>
          <a:xfrm flipH="1" flipV="1">
            <a:off x="1359969" y="4564853"/>
            <a:ext cx="478354" cy="3071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417D925-5BC6-75E8-1CE7-39D87294A5F8}"/>
              </a:ext>
            </a:extLst>
          </p:cNvPr>
          <p:cNvCxnSpPr>
            <a:cxnSpLocks/>
          </p:cNvCxnSpPr>
          <p:nvPr/>
        </p:nvCxnSpPr>
        <p:spPr>
          <a:xfrm flipV="1">
            <a:off x="8001001" y="4289306"/>
            <a:ext cx="15177" cy="879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89877C1-9E60-1884-4301-17461BBDD2FA}"/>
              </a:ext>
            </a:extLst>
          </p:cNvPr>
          <p:cNvSpPr/>
          <p:nvPr/>
        </p:nvSpPr>
        <p:spPr>
          <a:xfrm>
            <a:off x="7164291" y="5211875"/>
            <a:ext cx="1703774" cy="8043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Code bouquet utilisé localement</a:t>
            </a:r>
          </a:p>
        </p:txBody>
      </p:sp>
    </p:spTree>
    <p:extLst>
      <p:ext uri="{BB962C8B-B14F-4D97-AF65-F5344CB8AC3E}">
        <p14:creationId xmlns:p14="http://schemas.microsoft.com/office/powerpoint/2010/main" val="133742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Zones dont l’utilisation gagnerait à être réduite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Quelques zones semblent être le « passage obligé » des notices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Sudoc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pour les ressources électroniques </a:t>
            </a:r>
            <a:endParaRPr lang="fr-FR" sz="160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Pourtant, leur usage n’apporte plus d’informations d’une utilité évidente aujourd’hui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Exemples : </a:t>
            </a:r>
          </a:p>
          <a:p>
            <a:pPr>
              <a:buFontTx/>
              <a:buChar char="-"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303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: Notice rédigée d'après la consultation du AAAA-MM-JJ</a:t>
            </a:r>
          </a:p>
          <a:p>
            <a:pPr>
              <a:buFontTx/>
              <a:buChar char="-"/>
            </a:pP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304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: Titre provenant de l’écran titre / de la page de titre du document électronique… (son obligation reposait sur l’ISBD(ER), norme remplacée par l’ISBD consolidé)  le rétrospectif sera traité. </a:t>
            </a:r>
          </a:p>
          <a:p>
            <a:pPr>
              <a:buFontTx/>
              <a:buChar char="-"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Ces zones sont facultatives et il est préférable de ne plus les utiliser. </a:t>
            </a:r>
          </a:p>
          <a:p>
            <a:pPr marL="342900" lvl="1" indent="0">
              <a:buNone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endParaRPr lang="fr-FR" sz="10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peu utiles</a:t>
            </a:r>
          </a:p>
        </p:txBody>
      </p:sp>
    </p:spTree>
    <p:extLst>
      <p:ext uri="{BB962C8B-B14F-4D97-AF65-F5344CB8AC3E}">
        <p14:creationId xmlns:p14="http://schemas.microsoft.com/office/powerpoint/2010/main" val="3524736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Ressources en ligne et modèle LRM</a:t>
            </a:r>
          </a:p>
          <a:p>
            <a:pPr marL="191700" indent="0">
              <a:buNone/>
            </a:pP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documentation électronique représente un champ d’application de prédilection pour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modèle LRM, basé sur les entités et les relations </a:t>
            </a:r>
          </a:p>
          <a:p>
            <a:pPr lvl="1">
              <a:buFontTx/>
              <a:buChar char="-"/>
            </a:pP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version imprimée et version électronique</a:t>
            </a:r>
          </a:p>
          <a:p>
            <a:pPr lvl="1">
              <a:buFontTx/>
              <a:buChar char="-"/>
            </a:pPr>
            <a:r>
              <a:rPr lang="fr-FR" sz="16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un document et son contenant (base de données, collection commerciale…)</a:t>
            </a:r>
          </a:p>
          <a:p>
            <a:pPr lvl="1">
              <a:buFontTx/>
              <a:buChar char="-"/>
            </a:pPr>
            <a:r>
              <a:rPr lang="fr-FR" sz="16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des versions disponibles sur plusieurs plateforme de diffusion </a:t>
            </a:r>
          </a:p>
          <a:p>
            <a:pPr lvl="1">
              <a:buFontTx/>
              <a:buChar char="-"/>
            </a:pPr>
            <a:r>
              <a:rPr lang="fr-FR" sz="16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la version publique et la version accessible en local…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Les zones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Unimarc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d’une notice appartiennent effectivement aux quatre niveaux du modèle FRBR/LRM : Œuvre / Expression / Manifestation / Item</a:t>
            </a:r>
          </a:p>
          <a:p>
            <a:pPr>
              <a:buFontTx/>
              <a:buChar char="-"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Dans la pratique de catalogage, il peut être utile de se demander ce qu’on décrit et à quel niveau du modèle la description se situe</a:t>
            </a:r>
            <a:endParaRPr lang="fr-FR" sz="160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>
              <a:buFontTx/>
              <a:buChar char="-"/>
            </a:pPr>
            <a:endParaRPr lang="fr-FR" sz="10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342900" lvl="1" indent="0">
              <a:buNone/>
            </a:pPr>
            <a:endParaRPr lang="fr-FR" sz="1600" b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et modèle de données</a:t>
            </a:r>
          </a:p>
        </p:txBody>
      </p:sp>
    </p:spTree>
    <p:extLst>
      <p:ext uri="{BB962C8B-B14F-4D97-AF65-F5344CB8AC3E}">
        <p14:creationId xmlns:p14="http://schemas.microsoft.com/office/powerpoint/2010/main" val="2390080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5605966" y="910015"/>
            <a:ext cx="3488417" cy="740837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fr-FR" sz="2700" dirty="0"/>
              <a:t>E-book d’accès payant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284141" y="2608615"/>
            <a:ext cx="2526492" cy="20858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prstClr val="white"/>
                </a:solidFill>
              </a:rPr>
              <a:t>Titre (200): I </a:t>
            </a:r>
            <a:r>
              <a:rPr lang="fr-FR" sz="1200" dirty="0" err="1">
                <a:solidFill>
                  <a:prstClr val="white"/>
                </a:solidFill>
              </a:rPr>
              <a:t>Culti</a:t>
            </a:r>
            <a:r>
              <a:rPr lang="fr-FR" sz="1200" dirty="0">
                <a:solidFill>
                  <a:prstClr val="white"/>
                </a:solidFill>
              </a:rPr>
              <a:t> </a:t>
            </a:r>
            <a:r>
              <a:rPr lang="fr-FR" sz="1200" dirty="0" err="1">
                <a:solidFill>
                  <a:prstClr val="white"/>
                </a:solidFill>
              </a:rPr>
              <a:t>Orientali</a:t>
            </a:r>
            <a:r>
              <a:rPr lang="fr-FR" sz="1200" dirty="0">
                <a:solidFill>
                  <a:prstClr val="white"/>
                </a:solidFill>
              </a:rPr>
              <a:t> in </a:t>
            </a:r>
            <a:r>
              <a:rPr lang="fr-FR" sz="1200" dirty="0" err="1">
                <a:solidFill>
                  <a:prstClr val="white"/>
                </a:solidFill>
              </a:rPr>
              <a:t>Sicilia</a:t>
            </a:r>
            <a:endParaRPr lang="fr-FR" sz="1200" dirty="0">
              <a:solidFill>
                <a:prstClr val="white"/>
              </a:solidFill>
            </a:endParaRP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Niveau intellectuel (104$a)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Caractère officiel (104$b)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Nature du contenu 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(105$b, $c, $d, $f, $g)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Indexation (6XX) 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3352022" y="2892763"/>
            <a:ext cx="1693506" cy="146346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prstClr val="white"/>
                </a:solidFill>
              </a:rPr>
              <a:t>Type de contenu (181) 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Langue (101): italien </a:t>
            </a:r>
          </a:p>
          <a:p>
            <a:pPr algn="ctr"/>
            <a:r>
              <a:rPr lang="fr-FR" sz="1200" dirty="0">
                <a:solidFill>
                  <a:prstClr val="white"/>
                </a:solidFill>
              </a:rPr>
              <a:t>Nature du contenu : illustration (105$a) et index (105$e)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1093128" y="2037315"/>
            <a:ext cx="604230" cy="46003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3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4124517" y="2032252"/>
            <a:ext cx="527278" cy="45647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300" b="1" dirty="0">
                <a:solidFill>
                  <a:prstClr val="white"/>
                </a:solidFill>
              </a:rPr>
              <a:t>E</a:t>
            </a:r>
          </a:p>
        </p:txBody>
      </p:sp>
      <p:sp>
        <p:nvSpPr>
          <p:cNvPr id="42" name="Rectangle à coins arrondis 41"/>
          <p:cNvSpPr/>
          <p:nvPr/>
        </p:nvSpPr>
        <p:spPr>
          <a:xfrm>
            <a:off x="6113278" y="1944014"/>
            <a:ext cx="572081" cy="50748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300" b="1" dirty="0">
                <a:solidFill>
                  <a:prstClr val="white"/>
                </a:solidFill>
              </a:rPr>
              <a:t>M</a:t>
            </a:r>
          </a:p>
        </p:txBody>
      </p:sp>
      <p:cxnSp>
        <p:nvCxnSpPr>
          <p:cNvPr id="9" name="Connecteur droit avec flèche 8"/>
          <p:cNvCxnSpPr>
            <a:stCxn id="6" idx="3"/>
            <a:endCxn id="12" idx="1"/>
          </p:cNvCxnSpPr>
          <p:nvPr/>
        </p:nvCxnSpPr>
        <p:spPr>
          <a:xfrm flipV="1">
            <a:off x="2810633" y="3624497"/>
            <a:ext cx="541390" cy="27066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cxnSpLocks/>
          </p:cNvCxnSpPr>
          <p:nvPr/>
        </p:nvCxnSpPr>
        <p:spPr>
          <a:xfrm>
            <a:off x="5065116" y="3731828"/>
            <a:ext cx="439576" cy="3994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à coins arrondis 16">
            <a:extLst>
              <a:ext uri="{FF2B5EF4-FFF2-40B4-BE49-F238E27FC236}">
                <a16:creationId xmlns:a16="http://schemas.microsoft.com/office/drawing/2014/main" id="{589DBC14-444E-4E95-B3E3-A9C8F7AF1AD5}"/>
              </a:ext>
            </a:extLst>
          </p:cNvPr>
          <p:cNvSpPr/>
          <p:nvPr/>
        </p:nvSpPr>
        <p:spPr>
          <a:xfrm>
            <a:off x="5504690" y="2706636"/>
            <a:ext cx="2205253" cy="309739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prstClr val="white"/>
                </a:solidFill>
              </a:rPr>
              <a:t>Type de doc (008)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ISBN et qualificatif (010)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Identifiant DOI (017)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Identifiant EAN (073)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Type de support (135$b)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Type de médiation (182) 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Type de support (183)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Mention de publication / diffusion (214) 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Pays de publication (102)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Définition des fichiers (230)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Note sur les bibliographies et les index: pagination (320)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Note sur la configuration requise (337)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Note sur les formats élec (339)</a:t>
            </a:r>
          </a:p>
          <a:p>
            <a:pPr algn="ctr"/>
            <a:r>
              <a:rPr lang="fr-FR" sz="1050" dirty="0">
                <a:solidFill>
                  <a:prstClr val="white"/>
                </a:solidFill>
              </a:rPr>
              <a:t>Note sur les conditions d’accès (371)</a:t>
            </a:r>
          </a:p>
          <a:p>
            <a:pPr algn="ctr"/>
            <a:r>
              <a:rPr lang="fr-FR" sz="1050">
                <a:solidFill>
                  <a:prstClr val="white"/>
                </a:solidFill>
              </a:rPr>
              <a:t>856 / 859$</a:t>
            </a:r>
            <a:r>
              <a:rPr lang="fr-FR" sz="1050" dirty="0">
                <a:solidFill>
                  <a:prstClr val="white"/>
                </a:solidFill>
              </a:rPr>
              <a:t>u : URL d’accès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01970" y="1076817"/>
            <a:ext cx="271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solidFill>
                  <a:schemeClr val="accent6"/>
                </a:solidFill>
                <a:cs typeface="Arial" panose="020B0604020202020204" pitchFamily="34" charset="0"/>
              </a:rPr>
              <a:t>Exemple : PPN 203009142 </a:t>
            </a:r>
          </a:p>
        </p:txBody>
      </p:sp>
      <p:sp>
        <p:nvSpPr>
          <p:cNvPr id="47" name="Rectangle à coins arrondis 46"/>
          <p:cNvSpPr/>
          <p:nvPr/>
        </p:nvSpPr>
        <p:spPr>
          <a:xfrm>
            <a:off x="2461163" y="1591284"/>
            <a:ext cx="1350150" cy="8920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Auteur: </a:t>
            </a:r>
            <a:r>
              <a:rPr lang="fr-FR" sz="1350" dirty="0" err="1"/>
              <a:t>Giulia</a:t>
            </a:r>
            <a:r>
              <a:rPr lang="fr-FR" sz="1350" dirty="0"/>
              <a:t> </a:t>
            </a:r>
            <a:r>
              <a:rPr lang="fr-FR" sz="1350" dirty="0" err="1"/>
              <a:t>Sfameni</a:t>
            </a:r>
            <a:r>
              <a:rPr lang="fr-FR" sz="1350" dirty="0"/>
              <a:t> </a:t>
            </a:r>
            <a:r>
              <a:rPr lang="fr-FR" sz="1350" dirty="0" err="1"/>
              <a:t>Gasparro</a:t>
            </a:r>
            <a:r>
              <a:rPr lang="fr-FR" sz="1350" dirty="0"/>
              <a:t> </a:t>
            </a:r>
            <a:endParaRPr lang="fr-FR" sz="1350" b="1" dirty="0">
              <a:solidFill>
                <a:prstClr val="white"/>
              </a:solidFill>
            </a:endParaRPr>
          </a:p>
        </p:txBody>
      </p:sp>
      <p:cxnSp>
        <p:nvCxnSpPr>
          <p:cNvPr id="60" name="Connecteur droit avec flèche 59"/>
          <p:cNvCxnSpPr>
            <a:stCxn id="6" idx="0"/>
            <a:endCxn id="47" idx="1"/>
          </p:cNvCxnSpPr>
          <p:nvPr/>
        </p:nvCxnSpPr>
        <p:spPr>
          <a:xfrm flipV="1">
            <a:off x="1547387" y="2037316"/>
            <a:ext cx="913776" cy="571299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à coins arrondis 65"/>
          <p:cNvSpPr/>
          <p:nvPr/>
        </p:nvSpPr>
        <p:spPr>
          <a:xfrm>
            <a:off x="8303452" y="2747260"/>
            <a:ext cx="603128" cy="4913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3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69" name="Rectangle à coins arrondis 68"/>
          <p:cNvSpPr/>
          <p:nvPr/>
        </p:nvSpPr>
        <p:spPr>
          <a:xfrm>
            <a:off x="7990064" y="3429000"/>
            <a:ext cx="1136835" cy="138184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prstClr val="white"/>
                </a:solidFill>
              </a:rPr>
              <a:t>E 319 : note sur l’accès</a:t>
            </a:r>
          </a:p>
          <a:p>
            <a:pPr algn="ctr"/>
            <a:r>
              <a:rPr lang="fr-FR" sz="1200" b="1" dirty="0">
                <a:solidFill>
                  <a:prstClr val="white"/>
                </a:solidFill>
              </a:rPr>
              <a:t>E 856 : URL d’accès  </a:t>
            </a:r>
          </a:p>
        </p:txBody>
      </p:sp>
      <p:cxnSp>
        <p:nvCxnSpPr>
          <p:cNvPr id="79" name="Connecteur droit avec flèche 78"/>
          <p:cNvCxnSpPr>
            <a:cxnSpLocks/>
            <a:stCxn id="29" idx="3"/>
            <a:endCxn id="69" idx="1"/>
          </p:cNvCxnSpPr>
          <p:nvPr/>
        </p:nvCxnSpPr>
        <p:spPr>
          <a:xfrm flipV="1">
            <a:off x="7709943" y="4119925"/>
            <a:ext cx="280121" cy="13541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à coins arrondis 4"/>
          <p:cNvSpPr/>
          <p:nvPr/>
        </p:nvSpPr>
        <p:spPr>
          <a:xfrm>
            <a:off x="4941124" y="1780659"/>
            <a:ext cx="718364" cy="620489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>
                <a:solidFill>
                  <a:prstClr val="white"/>
                </a:solidFill>
              </a:rPr>
              <a:t>Edition imprimée PPN </a:t>
            </a:r>
            <a:r>
              <a:rPr lang="fr-FR" sz="900"/>
              <a:t>007417705 </a:t>
            </a:r>
            <a:endParaRPr lang="fr-FR" sz="900" b="1" dirty="0">
              <a:solidFill>
                <a:prstClr val="white"/>
              </a:solidFill>
            </a:endParaRPr>
          </a:p>
        </p:txBody>
      </p:sp>
      <p:cxnSp>
        <p:nvCxnSpPr>
          <p:cNvPr id="48" name="Connecteur droit avec flèche 6"/>
          <p:cNvCxnSpPr>
            <a:cxnSpLocks/>
          </p:cNvCxnSpPr>
          <p:nvPr/>
        </p:nvCxnSpPr>
        <p:spPr>
          <a:xfrm flipH="1" flipV="1">
            <a:off x="5605966" y="2423799"/>
            <a:ext cx="229118" cy="28283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12"/>
          <p:cNvSpPr txBox="1"/>
          <p:nvPr/>
        </p:nvSpPr>
        <p:spPr>
          <a:xfrm>
            <a:off x="4964998" y="2479200"/>
            <a:ext cx="22965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452 (édition sur un autre support)</a:t>
            </a:r>
            <a:endParaRPr lang="fr-FR" sz="1200" i="1" dirty="0"/>
          </a:p>
        </p:txBody>
      </p:sp>
      <p:sp>
        <p:nvSpPr>
          <p:cNvPr id="24" name="Rectangle à coins arrondis 23"/>
          <p:cNvSpPr/>
          <p:nvPr/>
        </p:nvSpPr>
        <p:spPr>
          <a:xfrm>
            <a:off x="1228339" y="5088952"/>
            <a:ext cx="1626348" cy="374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b="1" dirty="0">
                <a:solidFill>
                  <a:prstClr val="white"/>
                </a:solidFill>
              </a:rPr>
              <a:t>Concepts – lieux - temps</a:t>
            </a:r>
            <a:endParaRPr lang="fr-FR" sz="1050" dirty="0">
              <a:solidFill>
                <a:prstClr val="white"/>
              </a:solidFill>
            </a:endParaRPr>
          </a:p>
        </p:txBody>
      </p:sp>
      <p:sp>
        <p:nvSpPr>
          <p:cNvPr id="25" name="Rectangle à coins arrondis 24"/>
          <p:cNvSpPr/>
          <p:nvPr/>
        </p:nvSpPr>
        <p:spPr>
          <a:xfrm>
            <a:off x="1638938" y="5237072"/>
            <a:ext cx="1626348" cy="374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b="1" dirty="0">
                <a:solidFill>
                  <a:prstClr val="white"/>
                </a:solidFill>
              </a:rPr>
              <a:t>Concepts – lieux - temps</a:t>
            </a:r>
            <a:endParaRPr lang="fr-FR" sz="1050" dirty="0">
              <a:solidFill>
                <a:prstClr val="white"/>
              </a:solidFill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2167772" y="5297635"/>
            <a:ext cx="1626348" cy="3740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050" b="1" dirty="0">
                <a:solidFill>
                  <a:prstClr val="white"/>
                </a:solidFill>
              </a:rPr>
              <a:t>Concepts - lieux - temps</a:t>
            </a:r>
            <a:endParaRPr lang="fr-FR" sz="1050" dirty="0">
              <a:solidFill>
                <a:prstClr val="white"/>
              </a:solidFill>
            </a:endParaRPr>
          </a:p>
        </p:txBody>
      </p:sp>
      <p:cxnSp>
        <p:nvCxnSpPr>
          <p:cNvPr id="27" name="Connecteur droit avec flèche 26"/>
          <p:cNvCxnSpPr>
            <a:cxnSpLocks/>
          </p:cNvCxnSpPr>
          <p:nvPr/>
        </p:nvCxnSpPr>
        <p:spPr>
          <a:xfrm>
            <a:off x="1331812" y="4687626"/>
            <a:ext cx="128288" cy="432488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>
            <a:cxnSpLocks/>
          </p:cNvCxnSpPr>
          <p:nvPr/>
        </p:nvCxnSpPr>
        <p:spPr>
          <a:xfrm>
            <a:off x="1735873" y="4696588"/>
            <a:ext cx="171692" cy="540484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>
            <a:cxnSpLocks/>
          </p:cNvCxnSpPr>
          <p:nvPr/>
        </p:nvCxnSpPr>
        <p:spPr>
          <a:xfrm>
            <a:off x="2211355" y="4708035"/>
            <a:ext cx="295757" cy="589599"/>
          </a:xfrm>
          <a:prstGeom prst="straightConnector1">
            <a:avLst/>
          </a:prstGeom>
          <a:ln w="127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à coins arrondis 42"/>
          <p:cNvSpPr/>
          <p:nvPr/>
        </p:nvSpPr>
        <p:spPr>
          <a:xfrm>
            <a:off x="3864834" y="4971802"/>
            <a:ext cx="1794654" cy="90454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prstClr val="white"/>
                </a:solidFill>
              </a:rPr>
              <a:t>Collection: Études préliminaires aux religions orientales dans l’Empire romain</a:t>
            </a:r>
          </a:p>
        </p:txBody>
      </p:sp>
      <p:cxnSp>
        <p:nvCxnSpPr>
          <p:cNvPr id="44" name="Connecteur droit avec flèche 43"/>
          <p:cNvCxnSpPr>
            <a:cxnSpLocks/>
            <a:stCxn id="29" idx="1"/>
            <a:endCxn id="43" idx="0"/>
          </p:cNvCxnSpPr>
          <p:nvPr/>
        </p:nvCxnSpPr>
        <p:spPr>
          <a:xfrm flipH="1">
            <a:off x="4762161" y="4255335"/>
            <a:ext cx="742529" cy="716467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à coins arrondis 4"/>
          <p:cNvSpPr/>
          <p:nvPr/>
        </p:nvSpPr>
        <p:spPr>
          <a:xfrm>
            <a:off x="7346581" y="1603108"/>
            <a:ext cx="890549" cy="847925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900" b="1" dirty="0">
                <a:solidFill>
                  <a:prstClr val="white"/>
                </a:solidFill>
              </a:rPr>
              <a:t>Bouquet: </a:t>
            </a:r>
            <a:r>
              <a:rPr lang="en-US" sz="900" b="1" dirty="0">
                <a:solidFill>
                  <a:prstClr val="white"/>
                </a:solidFill>
              </a:rPr>
              <a:t>Religions in the </a:t>
            </a:r>
            <a:r>
              <a:rPr lang="en-US" sz="900" b="1" dirty="0" err="1">
                <a:solidFill>
                  <a:prstClr val="white"/>
                </a:solidFill>
              </a:rPr>
              <a:t>Graeco</a:t>
            </a:r>
            <a:r>
              <a:rPr lang="en-US" sz="900" b="1" dirty="0">
                <a:solidFill>
                  <a:prstClr val="white"/>
                </a:solidFill>
              </a:rPr>
              <a:t>-Roman World Online</a:t>
            </a:r>
          </a:p>
          <a:p>
            <a:pPr algn="ctr"/>
            <a:r>
              <a:rPr lang="fr-FR" sz="900" b="1" dirty="0">
                <a:solidFill>
                  <a:prstClr val="white"/>
                </a:solidFill>
              </a:rPr>
              <a:t> </a:t>
            </a:r>
          </a:p>
        </p:txBody>
      </p:sp>
      <p:cxnSp>
        <p:nvCxnSpPr>
          <p:cNvPr id="59" name="Connecteur droit avec flèche 6"/>
          <p:cNvCxnSpPr>
            <a:cxnSpLocks/>
            <a:endCxn id="58" idx="2"/>
          </p:cNvCxnSpPr>
          <p:nvPr/>
        </p:nvCxnSpPr>
        <p:spPr>
          <a:xfrm flipV="1">
            <a:off x="7350174" y="2451033"/>
            <a:ext cx="441681" cy="364948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12"/>
          <p:cNvSpPr txBox="1"/>
          <p:nvPr/>
        </p:nvSpPr>
        <p:spPr>
          <a:xfrm>
            <a:off x="4124516" y="4583751"/>
            <a:ext cx="1419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Relation tout/partie (410)</a:t>
            </a:r>
            <a:endParaRPr lang="fr-FR" sz="1200" i="1" dirty="0"/>
          </a:p>
        </p:txBody>
      </p:sp>
      <p:sp>
        <p:nvSpPr>
          <p:cNvPr id="34" name="ZoneTexte 12"/>
          <p:cNvSpPr txBox="1"/>
          <p:nvPr/>
        </p:nvSpPr>
        <p:spPr>
          <a:xfrm>
            <a:off x="7120071" y="2436572"/>
            <a:ext cx="1637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i="1" dirty="0"/>
              <a:t>Appartient au bouquet : Relation tout/partie (461)</a:t>
            </a:r>
            <a:endParaRPr lang="fr-FR" sz="1200" i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524E78E-588A-ADB7-BA85-C530C2094CB7}"/>
              </a:ext>
            </a:extLst>
          </p:cNvPr>
          <p:cNvSpPr txBox="1"/>
          <p:nvPr/>
        </p:nvSpPr>
        <p:spPr>
          <a:xfrm>
            <a:off x="2715852" y="263112"/>
            <a:ext cx="644267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100" b="1" i="1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rPr>
              <a:t>Séance 2 : Zones </a:t>
            </a:r>
            <a:r>
              <a:rPr lang="fr-FR" sz="2100" b="1" i="1" dirty="0" err="1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rPr>
              <a:t>Unimarc</a:t>
            </a:r>
            <a:r>
              <a:rPr lang="fr-FR" sz="2100" b="1" i="1" dirty="0">
                <a:solidFill>
                  <a:schemeClr val="tx2"/>
                </a:solidFill>
                <a:latin typeface="Arial Narrow" panose="020B0606020202030204" pitchFamily="34" charset="0"/>
                <a:ea typeface="+mj-ea"/>
                <a:cs typeface="+mj-cs"/>
              </a:rPr>
              <a:t> et modèle de données</a:t>
            </a:r>
          </a:p>
        </p:txBody>
      </p:sp>
    </p:spTree>
    <p:extLst>
      <p:ext uri="{BB962C8B-B14F-4D97-AF65-F5344CB8AC3E}">
        <p14:creationId xmlns:p14="http://schemas.microsoft.com/office/powerpoint/2010/main" val="725002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F0A131-6A60-0D44-1EB2-9C4DEACA1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 pratique : QualiMarc 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4AC5B5-8C1C-50DB-BCC2-227755B0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28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892A3E8-238C-975A-B5DA-C6133FD6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181322"/>
            <a:ext cx="7835317" cy="527538"/>
          </a:xfrm>
        </p:spPr>
        <p:txBody>
          <a:bodyPr>
            <a:noAutofit/>
          </a:bodyPr>
          <a:lstStyle/>
          <a:p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Séance 2 : Un outil pour vérifier le bon usage d’</a:t>
            </a:r>
            <a:r>
              <a:rPr lang="fr-F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Unimarc</a:t>
            </a:r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FC1AF94-5625-3F03-4454-E7F475BAD4EC}"/>
              </a:ext>
            </a:extLst>
          </p:cNvPr>
          <p:cNvSpPr txBox="1">
            <a:spLocks/>
          </p:cNvSpPr>
          <p:nvPr/>
        </p:nvSpPr>
        <p:spPr>
          <a:xfrm>
            <a:off x="771787" y="1711354"/>
            <a:ext cx="8036653" cy="48740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4400" indent="-272700" algn="l" defTabSz="342900" rtl="0" eaLnBrk="1" latinLnBrk="0" hangingPunct="1">
              <a:lnSpc>
                <a:spcPct val="80000"/>
              </a:lnSpc>
              <a:spcBef>
                <a:spcPts val="468"/>
              </a:spcBef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  <a:defRPr sz="2400" b="1" i="1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lnSpc>
                <a:spcPct val="70000"/>
              </a:lnSpc>
              <a:spcBef>
                <a:spcPts val="300"/>
              </a:spcBef>
              <a:spcAft>
                <a:spcPts val="150"/>
              </a:spcAft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1700" indent="0">
              <a:lnSpc>
                <a:spcPct val="100000"/>
              </a:lnSpc>
              <a:buNone/>
            </a:pPr>
            <a:r>
              <a:rPr lang="fr-FR" sz="2000" i="0" dirty="0">
                <a:latin typeface="+mn-lt"/>
              </a:rPr>
              <a:t>Un nouvel outil pour vous aider… </a:t>
            </a:r>
          </a:p>
          <a:p>
            <a:pPr marL="191700" indent="0">
              <a:lnSpc>
                <a:spcPct val="100000"/>
              </a:lnSpc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Font typeface="Wingdings" panose="05000000000000000000" pitchFamily="2" charset="2"/>
              <a:buNone/>
            </a:pPr>
            <a:endParaRPr lang="fr-FR" sz="140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10000"/>
              </a:lnSpc>
              <a:buFont typeface="Wingdings" panose="05000000000000000000" pitchFamily="2" charset="2"/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78A16A-0031-6170-49AE-AF0ECA19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498" y="4345498"/>
            <a:ext cx="2433003" cy="244119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A4D698-D650-FC80-1CE4-6285C9936A4F}"/>
              </a:ext>
            </a:extLst>
          </p:cNvPr>
          <p:cNvSpPr txBox="1"/>
          <p:nvPr/>
        </p:nvSpPr>
        <p:spPr>
          <a:xfrm>
            <a:off x="1417738" y="2136338"/>
            <a:ext cx="70131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1700" indent="0">
              <a:lnSpc>
                <a:spcPct val="100000"/>
              </a:lnSpc>
              <a:buNone/>
            </a:pPr>
            <a:r>
              <a:rPr lang="fr-FR" sz="1800" b="0" i="0" dirty="0">
                <a:solidFill>
                  <a:schemeClr val="accent1"/>
                </a:solidFill>
                <a:latin typeface="+mn-lt"/>
              </a:rPr>
              <a:t>… issu d’un désir fort du réseau et inspiré de plusieurs initiatives (CheckSudoc, VerifSudoc et Kalidos)</a:t>
            </a:r>
          </a:p>
          <a:p>
            <a:pPr marL="191700" indent="0">
              <a:lnSpc>
                <a:spcPct val="100000"/>
              </a:lnSpc>
              <a:buNone/>
            </a:pPr>
            <a:endParaRPr lang="fr-FR" sz="1800" b="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None/>
            </a:pPr>
            <a:r>
              <a:rPr lang="fr-FR" sz="1800" b="0" i="0" dirty="0">
                <a:solidFill>
                  <a:schemeClr val="accent1"/>
                </a:solidFill>
                <a:latin typeface="+mn-lt"/>
              </a:rPr>
              <a:t>… ayant vocation à remplacer et à centraliser les actuels outils de contrôle (scripts WinIBW, WS type Algoliens, etc.)</a:t>
            </a:r>
          </a:p>
          <a:p>
            <a:pPr marL="191700" indent="0">
              <a:lnSpc>
                <a:spcPct val="100000"/>
              </a:lnSpc>
              <a:buNone/>
            </a:pPr>
            <a:endParaRPr lang="fr-FR" sz="1800" b="0" i="0" dirty="0">
              <a:solidFill>
                <a:schemeClr val="accent1"/>
              </a:solidFill>
              <a:latin typeface="+mn-lt"/>
            </a:endParaRPr>
          </a:p>
          <a:p>
            <a:pPr marL="191700" indent="0">
              <a:lnSpc>
                <a:spcPct val="100000"/>
              </a:lnSpc>
              <a:buNone/>
            </a:pPr>
            <a:r>
              <a:rPr lang="fr-FR" sz="1800" b="0" i="0" dirty="0">
                <a:solidFill>
                  <a:schemeClr val="accent1"/>
                </a:solidFill>
                <a:latin typeface="+mn-lt"/>
              </a:rPr>
              <a:t>… initié et réfléchi depuis l’été 2021, en cours de développement depuis septembre 2022: V1 prochainement mise en production</a:t>
            </a:r>
          </a:p>
        </p:txBody>
      </p:sp>
    </p:spTree>
    <p:extLst>
      <p:ext uri="{BB962C8B-B14F-4D97-AF65-F5344CB8AC3E}">
        <p14:creationId xmlns:p14="http://schemas.microsoft.com/office/powerpoint/2010/main" val="4010879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 : avec coins arrondis en diagonale 5">
            <a:extLst>
              <a:ext uri="{FF2B5EF4-FFF2-40B4-BE49-F238E27FC236}">
                <a16:creationId xmlns:a16="http://schemas.microsoft.com/office/drawing/2014/main" id="{29757C4B-39E3-6489-E544-53C81464A432}"/>
              </a:ext>
            </a:extLst>
          </p:cNvPr>
          <p:cNvSpPr/>
          <p:nvPr/>
        </p:nvSpPr>
        <p:spPr>
          <a:xfrm>
            <a:off x="3783435" y="5385732"/>
            <a:ext cx="3330429" cy="545285"/>
          </a:xfrm>
          <a:prstGeom prst="round2DiagRect">
            <a:avLst/>
          </a:prstGeom>
          <a:solidFill>
            <a:srgbClr val="252C6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EF0A131-6A60-0D44-1EB2-9C4DEACA1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 pratique : QualiMarc 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4AC5B5-8C1C-50DB-BCC2-227755B0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29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892A3E8-238C-975A-B5DA-C6133FD6C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894" y="181322"/>
            <a:ext cx="7835317" cy="527538"/>
          </a:xfrm>
        </p:spPr>
        <p:txBody>
          <a:bodyPr>
            <a:noAutofit/>
          </a:bodyPr>
          <a:lstStyle/>
          <a:p>
            <a:r>
              <a:rPr lang="fr-FR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Séance 2 : Un outil pour vérifier le bon usage d’</a:t>
            </a:r>
            <a:r>
              <a:rPr lang="fr-FR" b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Unimarc</a:t>
            </a:r>
            <a:endParaRPr lang="fr-FR" dirty="0"/>
          </a:p>
        </p:txBody>
      </p:sp>
      <p:sp>
        <p:nvSpPr>
          <p:cNvPr id="5" name="Espace réservé du contenu 1">
            <a:extLst>
              <a:ext uri="{FF2B5EF4-FFF2-40B4-BE49-F238E27FC236}">
                <a16:creationId xmlns:a16="http://schemas.microsoft.com/office/drawing/2014/main" id="{5FC1AF94-5625-3F03-4454-E7F475BAD4EC}"/>
              </a:ext>
            </a:extLst>
          </p:cNvPr>
          <p:cNvSpPr txBox="1">
            <a:spLocks/>
          </p:cNvSpPr>
          <p:nvPr/>
        </p:nvSpPr>
        <p:spPr>
          <a:xfrm>
            <a:off x="2238221" y="2172749"/>
            <a:ext cx="6348698" cy="3758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64400" indent="-272700" algn="l" defTabSz="342900" rtl="0" eaLnBrk="1" latinLnBrk="0" hangingPunct="1">
              <a:lnSpc>
                <a:spcPct val="80000"/>
              </a:lnSpc>
              <a:spcBef>
                <a:spcPts val="468"/>
              </a:spcBef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ü"/>
              <a:defRPr sz="2400" b="1" i="1" kern="1200">
                <a:solidFill>
                  <a:schemeClr val="accent6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lnSpc>
                <a:spcPct val="70000"/>
              </a:lnSpc>
              <a:spcBef>
                <a:spcPts val="300"/>
              </a:spcBef>
              <a:spcAft>
                <a:spcPts val="150"/>
              </a:spcAft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lnSpc>
                <a:spcPct val="70000"/>
              </a:lnSpc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</a:pPr>
            <a:r>
              <a:rPr lang="fr-FR" sz="1600" b="0" i="0" dirty="0">
                <a:solidFill>
                  <a:schemeClr val="accent1"/>
                </a:solidFill>
                <a:latin typeface="+mn-lt"/>
              </a:rPr>
              <a:t>QualiMarc est un</a:t>
            </a:r>
            <a:r>
              <a:rPr lang="fr-FR" sz="1600" i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1600" b="0" i="0" dirty="0">
                <a:solidFill>
                  <a:schemeClr val="accent1"/>
                </a:solidFill>
                <a:latin typeface="+mn-lt"/>
              </a:rPr>
              <a:t>outil qui diagnostique la qualité des notices bibliographiques du Sudoc : il vise tout particulièrement </a:t>
            </a:r>
            <a:r>
              <a:rPr lang="fr-FR" sz="1600" i="0" dirty="0">
                <a:solidFill>
                  <a:schemeClr val="accent1"/>
                </a:solidFill>
                <a:latin typeface="+mn-lt"/>
              </a:rPr>
              <a:t>les absences et incohérences de données</a:t>
            </a:r>
            <a:r>
              <a:rPr lang="fr-FR" sz="1600" b="0" i="0" dirty="0">
                <a:solidFill>
                  <a:schemeClr val="accent1"/>
                </a:solidFill>
                <a:latin typeface="+mn-lt"/>
              </a:rPr>
              <a:t>, de manière générale ou ciblée.</a:t>
            </a:r>
          </a:p>
          <a:p>
            <a:pPr marL="191700" indent="0" algn="just">
              <a:lnSpc>
                <a:spcPct val="100000"/>
              </a:lnSpc>
              <a:buNone/>
            </a:pPr>
            <a:endParaRPr lang="fr-FR" sz="1600" b="0" i="0" dirty="0">
              <a:solidFill>
                <a:schemeClr val="accent1"/>
              </a:solidFill>
              <a:latin typeface="+mn-lt"/>
            </a:endParaRPr>
          </a:p>
          <a:p>
            <a:pPr algn="just">
              <a:lnSpc>
                <a:spcPct val="100000"/>
              </a:lnSpc>
            </a:pPr>
            <a:r>
              <a:rPr lang="fr-FR" sz="1600" b="0" i="0" dirty="0">
                <a:solidFill>
                  <a:schemeClr val="accent1"/>
                </a:solidFill>
                <a:latin typeface="+mn-lt"/>
              </a:rPr>
              <a:t>Ses objectifs</a:t>
            </a:r>
            <a:r>
              <a:rPr lang="fr-FR" sz="1600" i="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fr-FR" sz="1600" b="0" i="0" dirty="0">
                <a:solidFill>
                  <a:schemeClr val="accent1"/>
                </a:solidFill>
                <a:latin typeface="+mn-lt"/>
              </a:rPr>
              <a:t>: améliorer et faciliter du travail des catalogueurs, et viser des notices conformes, propres et complètes !</a:t>
            </a:r>
          </a:p>
          <a:p>
            <a:pPr marL="191700" indent="0" algn="just">
              <a:lnSpc>
                <a:spcPct val="110000"/>
              </a:lnSpc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  <a:p>
            <a:pPr marL="191700" indent="0" algn="just">
              <a:lnSpc>
                <a:spcPct val="110000"/>
              </a:lnSpc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  <a:p>
            <a:pPr marL="191700" indent="0" algn="just">
              <a:lnSpc>
                <a:spcPct val="110000"/>
              </a:lnSpc>
              <a:buNone/>
            </a:pPr>
            <a:r>
              <a:rPr lang="fr-FR" sz="1400" i="0" dirty="0">
                <a:solidFill>
                  <a:schemeClr val="accent1"/>
                </a:solidFill>
                <a:latin typeface="+mn-lt"/>
              </a:rPr>
              <a:t>&gt;&gt;&gt; </a:t>
            </a:r>
            <a:r>
              <a:rPr lang="fr-FR" sz="1400" b="0" i="0" dirty="0">
                <a:solidFill>
                  <a:schemeClr val="accent1"/>
                </a:solidFill>
                <a:latin typeface="+mn-lt"/>
              </a:rPr>
              <a:t>QualiMarc pourra par exemple aider à appréhender au mieux les règles de catalogage spécifiques aux ressources électroniques, ainsi que les règles liées aux  nouvelles implémentations du format Unimarc : </a:t>
            </a:r>
          </a:p>
          <a:p>
            <a:pPr marL="191700" indent="0" algn="ctr">
              <a:lnSpc>
                <a:spcPct val="110000"/>
              </a:lnSpc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  <a:p>
            <a:pPr marL="191700" indent="0" algn="ctr">
              <a:lnSpc>
                <a:spcPct val="110000"/>
              </a:lnSpc>
              <a:buNone/>
            </a:pPr>
            <a:r>
              <a:rPr lang="fr-FR" sz="1400" i="0" dirty="0">
                <a:solidFill>
                  <a:schemeClr val="bg1"/>
                </a:solidFill>
                <a:latin typeface="+mn-lt"/>
              </a:rPr>
              <a:t>démo sur </a:t>
            </a:r>
            <a:r>
              <a:rPr lang="fr-FR" sz="1400" i="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https://qualimarc-test.sudoc.fr/</a:t>
            </a:r>
            <a:r>
              <a:rPr lang="fr-FR" sz="1400" i="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191700" indent="0" algn="just">
              <a:lnSpc>
                <a:spcPct val="110000"/>
              </a:lnSpc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  <a:p>
            <a:pPr marL="191700" indent="0" algn="just">
              <a:lnSpc>
                <a:spcPct val="110000"/>
              </a:lnSpc>
              <a:buFont typeface="Wingdings" panose="05000000000000000000" pitchFamily="2" charset="2"/>
              <a:buNone/>
            </a:pPr>
            <a:endParaRPr lang="fr-FR" sz="1400" b="0" i="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978A16A-0031-6170-49AE-AF0ECA193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081" y="2182927"/>
            <a:ext cx="1681140" cy="16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4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Identifier les notices des ressources électroniques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008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Présence du code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en première position de la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zone 008 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Visible dès une liste de résultats dans 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WinIBW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Visible dans les notices des documents : 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monographie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périodique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3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BC5C9C-48B7-4BC3-13F0-89216270A0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" t="54754" r="87857" b="42867"/>
          <a:stretch/>
        </p:blipFill>
        <p:spPr bwMode="auto">
          <a:xfrm>
            <a:off x="654119" y="4150690"/>
            <a:ext cx="2381241" cy="303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7F071F2-4EED-8B83-F31B-6B7E1A12A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t="54949" r="91506" b="42694"/>
          <a:stretch/>
        </p:blipFill>
        <p:spPr bwMode="auto">
          <a:xfrm>
            <a:off x="654119" y="5155474"/>
            <a:ext cx="1514475" cy="303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0C29661-380F-9BD9-3EC6-AE98E07711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10" t="11240" r="35417" b="73903"/>
          <a:stretch/>
        </p:blipFill>
        <p:spPr bwMode="auto">
          <a:xfrm>
            <a:off x="4375426" y="4171500"/>
            <a:ext cx="4142369" cy="113599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B370AF-F805-6483-7AE1-FAF2E2326C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7" t="42916" r="53766" b="50616"/>
          <a:stretch/>
        </p:blipFill>
        <p:spPr bwMode="auto">
          <a:xfrm>
            <a:off x="749853" y="2777887"/>
            <a:ext cx="7682369" cy="651113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59477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attention. 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482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Données codées spécifiques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135 : ressources électroniques : deux sous-zones importantes 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$a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Type de fichier informatique</a:t>
            </a: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$b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Type de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4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2C71D5EB-2C80-5313-6264-20A47182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6" t="40761" r="76849" b="18871"/>
          <a:stretch/>
        </p:blipFill>
        <p:spPr bwMode="auto">
          <a:xfrm>
            <a:off x="3981450" y="2207903"/>
            <a:ext cx="1638300" cy="173071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4D1E5D7C-0FB2-329E-2852-04366C315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34" t="44091" r="51169" b="14169"/>
          <a:stretch/>
        </p:blipFill>
        <p:spPr bwMode="auto">
          <a:xfrm>
            <a:off x="2943723" y="4236308"/>
            <a:ext cx="1536479" cy="159643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8965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Données codées spécifiques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135 : ressources électroniques : d’autres informations complémentaires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 est possible de renseigner beaucoup d’autres sous-zones (mais ça n’est pas une nécessité en termes de réutilisations)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400" dirty="0"/>
              <a:t>Exemple : PPN 203405684 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5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04D2F9B4-7DD4-1142-42F7-2DEA75D70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" t="41740" r="16336" b="33569"/>
          <a:stretch/>
        </p:blipFill>
        <p:spPr bwMode="auto">
          <a:xfrm>
            <a:off x="851177" y="4118202"/>
            <a:ext cx="7048500" cy="1200150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9735A8B2-952E-CCD9-D398-EDDA23178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6" t="69371" r="83150" b="28429"/>
          <a:stretch/>
        </p:blipFill>
        <p:spPr bwMode="auto">
          <a:xfrm>
            <a:off x="851177" y="3516046"/>
            <a:ext cx="3602107" cy="306686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5801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>
                <a:latin typeface="+mj-lt"/>
              </a:rPr>
              <a:t>Type de médiation et type de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182 : type de médiation : électronique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182 ## $c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(c= valeur spécifique pour les ressources en ligne)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Zone 183 : type de support matériel : ressource dématérialisée</a:t>
            </a:r>
          </a:p>
          <a:p>
            <a:pPr marL="191700"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183 ## $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180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ceb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800" b="0" i="0" dirty="0" err="1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ceb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= valeur spécifique pour les ressources en ligne)</a:t>
            </a:r>
          </a:p>
          <a:p>
            <a:pPr marL="191700"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: le support électronique n’a pas d’incident sur la zone 181 (type de contenu)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Exemple de notice avec les informations sur le support matériel </a:t>
            </a:r>
          </a:p>
          <a:p>
            <a:pPr marL="191700" indent="0">
              <a:buNone/>
            </a:pPr>
            <a:r>
              <a:rPr lang="fr-FR" sz="1400" dirty="0"/>
              <a:t>PPN 203369157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6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F500D301-9AAF-F6A4-B1CD-FBE5EA832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" t="53809" r="83136" b="37684"/>
          <a:stretch/>
        </p:blipFill>
        <p:spPr bwMode="auto">
          <a:xfrm>
            <a:off x="2276060" y="4641573"/>
            <a:ext cx="4229683" cy="139727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0612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D’autres précisions sur le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230 : à utiliser si elle apporte une plus-value certaine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 à décrire le contenu matériel des fichiers 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zone n’est plus obligatoire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à utiliser si </a:t>
            </a:r>
            <a:r>
              <a:rPr lang="fr-FR" sz="180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les informations sont jugées importantes pour l’identification de la ressource</a:t>
            </a:r>
            <a:r>
              <a:rPr lang="fr-FR" sz="19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b="0" i="0" dirty="0">
                <a:solidFill>
                  <a:srgbClr val="4F81BD"/>
                </a:solidFill>
                <a:latin typeface="+mn-lt"/>
              </a:rPr>
              <a:t>Indication spécifique du type de ressource et importance matérielle de la zone de la description matérielle de l'ISBD(ER).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b="0" i="0" dirty="0">
                <a:solidFill>
                  <a:srgbClr val="4F81BD"/>
                </a:solidFill>
                <a:latin typeface="+mn-lt"/>
              </a:rPr>
              <a:t>La mention de taille est mise entre parenthèses après la définition du fichier.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fr-FR" altLang="fr-FR" sz="1600" b="0" i="0" dirty="0">
                <a:solidFill>
                  <a:srgbClr val="4F81BD"/>
                </a:solidFill>
                <a:latin typeface="+mn-lt"/>
              </a:rPr>
              <a:t>Le nombre de fichiers constituant les données ou le programme est exprimé en chiffre arabes. Le nombre d'enregistrements et/ou d'octets pour un fichier de données, ou le nombre d'instructions et/ou d'octets pour un programme, peut être fourni.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fr-FR" altLang="fr-FR" sz="1600" b="0" i="0" dirty="0">
                <a:solidFill>
                  <a:srgbClr val="4F81BD"/>
                </a:solidFill>
                <a:latin typeface="+mn-lt"/>
              </a:rPr>
              <a:t>(</a:t>
            </a:r>
            <a:r>
              <a:rPr lang="fr-FR" altLang="fr-FR" sz="1600" b="0" dirty="0">
                <a:solidFill>
                  <a:srgbClr val="4F81BD"/>
                </a:solidFill>
                <a:latin typeface="+mn-lt"/>
              </a:rPr>
              <a:t>Manuel </a:t>
            </a:r>
            <a:r>
              <a:rPr lang="fr-FR" altLang="fr-FR" sz="1600" b="0" dirty="0" err="1">
                <a:solidFill>
                  <a:srgbClr val="4F81BD"/>
                </a:solidFill>
                <a:latin typeface="+mn-lt"/>
              </a:rPr>
              <a:t>Unimarc</a:t>
            </a:r>
            <a:r>
              <a:rPr lang="fr-FR" altLang="fr-FR" sz="1600" b="0" dirty="0">
                <a:solidFill>
                  <a:srgbClr val="4F81BD"/>
                </a:solidFill>
                <a:latin typeface="+mn-lt"/>
              </a:rPr>
              <a:t> IFLA</a:t>
            </a:r>
            <a:r>
              <a:rPr lang="fr-FR" altLang="fr-FR" sz="1600" b="0" i="0" dirty="0">
                <a:solidFill>
                  <a:srgbClr val="4F81BD"/>
                </a:solidFill>
                <a:latin typeface="+mn-lt"/>
              </a:rPr>
              <a:t>)</a:t>
            </a:r>
            <a:endParaRPr lang="fr-FR" sz="1800" b="0" i="0" dirty="0">
              <a:solidFill>
                <a:srgbClr val="4F81B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:  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230 ##‎$aDonnées textuelles (1 fichier : 441 vues)</a:t>
            </a:r>
          </a:p>
          <a:p>
            <a:pPr marL="191700" indent="0">
              <a:buNone/>
            </a:pPr>
            <a:endParaRPr lang="fr-FR" sz="23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</p:spTree>
    <p:extLst>
      <p:ext uri="{BB962C8B-B14F-4D97-AF65-F5344CB8AC3E}">
        <p14:creationId xmlns:p14="http://schemas.microsoft.com/office/powerpoint/2010/main" val="83862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D’autres précisions sur le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336 : note sur le type de ressource électronique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Sert à compléter la zone 230, si elle apporte des informations pertinentes et utiles au lecteur.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zone n’est pas obligatoire : inutile de répéter des éléments n’apportant pas de supplément par rapport aux données codées</a:t>
            </a:r>
            <a:r>
              <a:rPr lang="fr-FR" sz="19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buFontTx/>
              <a:buChar char="-"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altLang="fr-FR" sz="1800" b="0" i="0" dirty="0">
                <a:solidFill>
                  <a:srgbClr val="4F81BD"/>
                </a:solidFill>
                <a:latin typeface="+mn-lt"/>
              </a:rPr>
              <a:t>Cette zone contient des renseignements sur le type de la ressource électronique : description générale (données textuelles, programme, données numériques par exemple) ainsi que des informations plus spécifiques telles que</a:t>
            </a:r>
            <a:br>
              <a:rPr lang="fr-FR" altLang="fr-FR" sz="1800" b="0" i="0" dirty="0">
                <a:solidFill>
                  <a:srgbClr val="4F81BD"/>
                </a:solidFill>
                <a:latin typeface="+mn-lt"/>
              </a:rPr>
            </a:br>
            <a:r>
              <a:rPr lang="fr-FR" altLang="fr-FR" sz="1800" b="0" i="0" dirty="0">
                <a:solidFill>
                  <a:srgbClr val="4F81BD"/>
                </a:solidFill>
                <a:latin typeface="+mn-lt"/>
              </a:rPr>
              <a:t>la forme ou le genre des données textuelles (par exemple : biographie, dictionnaire, index).</a:t>
            </a:r>
          </a:p>
          <a:p>
            <a:pPr marL="0" indent="0" algn="r">
              <a:buFont typeface="Arial" panose="020B0604020202020204" pitchFamily="34" charset="0"/>
              <a:buNone/>
              <a:defRPr/>
            </a:pPr>
            <a:r>
              <a:rPr lang="fr-FR" altLang="fr-FR" sz="1800" b="0" i="0" dirty="0">
                <a:solidFill>
                  <a:srgbClr val="4F81BD"/>
                </a:solidFill>
                <a:latin typeface="+mn-lt"/>
              </a:rPr>
              <a:t>(</a:t>
            </a:r>
            <a:r>
              <a:rPr lang="fr-FR" altLang="fr-FR" sz="1800" b="0" dirty="0">
                <a:solidFill>
                  <a:srgbClr val="4F81BD"/>
                </a:solidFill>
                <a:latin typeface="+mn-lt"/>
              </a:rPr>
              <a:t>Manuel </a:t>
            </a:r>
            <a:r>
              <a:rPr lang="fr-FR" altLang="fr-FR" sz="1800" b="0" dirty="0" err="1">
                <a:solidFill>
                  <a:srgbClr val="4F81BD"/>
                </a:solidFill>
                <a:latin typeface="+mn-lt"/>
              </a:rPr>
              <a:t>Unimarc</a:t>
            </a:r>
            <a:r>
              <a:rPr lang="fr-FR" altLang="fr-FR" sz="1800" b="0" dirty="0">
                <a:solidFill>
                  <a:srgbClr val="4F81BD"/>
                </a:solidFill>
                <a:latin typeface="+mn-lt"/>
              </a:rPr>
              <a:t> IFLA</a:t>
            </a:r>
            <a:r>
              <a:rPr lang="fr-FR" altLang="fr-FR" sz="1800" b="0" i="0" dirty="0">
                <a:solidFill>
                  <a:srgbClr val="4F81BD"/>
                </a:solidFill>
                <a:latin typeface="+mn-lt"/>
              </a:rPr>
              <a:t>)</a:t>
            </a:r>
          </a:p>
          <a:p>
            <a:pPr marL="191700" indent="0">
              <a:buNone/>
            </a:pPr>
            <a:endParaRPr lang="fr-FR" sz="1700" b="0" i="0" dirty="0">
              <a:solidFill>
                <a:srgbClr val="4F81BD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:  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sz="19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336 ##‎$aFichier PDF (8 799 Ko). Table des matières dynamique</a:t>
            </a:r>
          </a:p>
          <a:p>
            <a:pPr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23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8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</p:spTree>
    <p:extLst>
      <p:ext uri="{BB962C8B-B14F-4D97-AF65-F5344CB8AC3E}">
        <p14:creationId xmlns:p14="http://schemas.microsoft.com/office/powerpoint/2010/main" val="1064958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>
                <a:latin typeface="+mj-lt"/>
              </a:rPr>
              <a:t>D’autres précisions sur le support</a:t>
            </a: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337 : note sur la configuration requise</a:t>
            </a:r>
            <a:endParaRPr lang="fr-FR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Contenu s’adressant tout particulièrement à l’utilisateur final 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Zone facultative pour les ressources en ligne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Historiquement, la zone a été utilisée pour renseigner sur des pratiques de consultation désormais généralisées (ex. : « Nécessite un lecteur de fichier PDF », « Navigateur Web ») </a:t>
            </a: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dans la plupart des notices, elle est inutile</a:t>
            </a:r>
          </a:p>
          <a:p>
            <a:pPr>
              <a:buFontTx/>
              <a:buChar char="-"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La renseigner seulement si le contenu apporte une information utile sur un logiciel spécifique conditionnant l’accès au contenu, imposé par le diffuseur. </a:t>
            </a: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fr-FR" sz="1900" b="0" i="0" dirty="0">
              <a:solidFill>
                <a:srgbClr val="4F81BD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700" b="0" i="0" dirty="0">
              <a:solidFill>
                <a:srgbClr val="4F81BD"/>
              </a:solidFill>
              <a:latin typeface="+mn-lt"/>
            </a:endParaRPr>
          </a:p>
          <a:p>
            <a:pPr marL="0" indent="0">
              <a:buNone/>
            </a:pPr>
            <a:r>
              <a:rPr lang="fr-FR" sz="1800" i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Exemple :  </a:t>
            </a:r>
            <a:endParaRPr lang="fr-FR" sz="18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fr-FR" sz="1800" b="0" i="0" dirty="0">
                <a:solidFill>
                  <a:srgbClr val="4F81BD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337 ##‎$aNécessite le logiciel Adobe Digital Edition</a:t>
            </a:r>
          </a:p>
          <a:p>
            <a:pPr indent="0">
              <a:buNone/>
            </a:pPr>
            <a:endParaRPr lang="fr-FR" sz="18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2300" b="0" i="0" dirty="0">
              <a:solidFill>
                <a:srgbClr val="4F81BD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91700" indent="0">
              <a:buNone/>
            </a:pP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045ED-DE0C-4527-8264-0379EF2BB254}" type="slidenum">
              <a:rPr lang="fr-FR" smtClean="0"/>
              <a:t>9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Séance 2 : Zones </a:t>
            </a:r>
            <a:r>
              <a:rPr lang="fr-FR" dirty="0" err="1"/>
              <a:t>Unimarc</a:t>
            </a:r>
            <a:r>
              <a:rPr lang="fr-FR" dirty="0"/>
              <a:t> spécifiques : description matérielle</a:t>
            </a:r>
          </a:p>
        </p:txBody>
      </p:sp>
    </p:spTree>
    <p:extLst>
      <p:ext uri="{BB962C8B-B14F-4D97-AF65-F5344CB8AC3E}">
        <p14:creationId xmlns:p14="http://schemas.microsoft.com/office/powerpoint/2010/main" val="974037837"/>
      </p:ext>
    </p:extLst>
  </p:cSld>
  <p:clrMapOvr>
    <a:masterClrMapping/>
  </p:clrMapOvr>
</p:sld>
</file>

<file path=ppt/theme/theme1.xml><?xml version="1.0" encoding="utf-8"?>
<a:theme xmlns:a="http://schemas.openxmlformats.org/drawingml/2006/main" name="Modele_DocElec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odele_Star" id="{8A179661-290A-42F3-BA78-D64016F222C3}" vid="{F6DF9B3B-496E-4D56-9F5C-FE017C34F9F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PPT" ma:contentTypeID="0x010100505AF35FDCA54D2FA379F261E520FD37003BA607584A07684089D0538041E41208040703007D0E1338AE39AB4A9320E794CF043EF0" ma:contentTypeVersion="0" ma:contentTypeDescription="" ma:contentTypeScope="" ma:versionID="00daa2ab56ef3d30e5095fa69eeff7cd">
  <xsd:schema xmlns:xsd="http://www.w3.org/2001/XMLSchema" xmlns:xs="http://www.w3.org/2001/XMLSchema" xmlns:p="http://schemas.microsoft.com/office/2006/metadata/properties" xmlns:ns2="9cb235b8-7541-4a6e-b886-1bf4192805bd" xmlns:ns3="http://schemas.microsoft.com/sharepoint/v3/fields" xmlns:ns4="$ListId:Activites;" targetNamespace="http://schemas.microsoft.com/office/2006/metadata/properties" ma:root="true" ma:fieldsID="f379ceb268b61f6e6df82f2f57d0efd5" ns2:_="" ns3:_="" ns4:_="">
    <xsd:import namespace="9cb235b8-7541-4a6e-b886-1bf4192805bd"/>
    <xsd:import namespace="http://schemas.microsoft.com/sharepoint/v3/fields"/>
    <xsd:import namespace="$ListId:Activites;"/>
    <xsd:element name="properties">
      <xsd:complexType>
        <xsd:sequence>
          <xsd:element name="documentManagement">
            <xsd:complexType>
              <xsd:all>
                <xsd:element ref="ns2:Structure" minOccurs="0"/>
                <xsd:element ref="ns2:TRI" minOccurs="0"/>
                <xsd:element ref="ns2:Etat_x0020_du_x0020_document" minOccurs="0"/>
                <xsd:element ref="ns2:Année" minOccurs="0"/>
                <xsd:element ref="ns3:_DCDateCreated" minOccurs="0"/>
                <xsd:element ref="ns2:Tags" minOccurs="0"/>
                <xsd:element ref="ns2:Type_x0020_spec" minOccurs="0"/>
                <xsd:element ref="ns2:Nom_x0020_du_x0020_marché" minOccurs="0"/>
                <xsd:element ref="ns2:Type_x0020_de_x0020_document_x0020_technique" minOccurs="0"/>
                <xsd:element ref="ns2:Sujet_x0020_convention" minOccurs="0"/>
                <xsd:element ref="ns2:Type_x0020_Doc_x0020_PPT" minOccurs="0"/>
                <xsd:element ref="ns4:Exaged_DocName" minOccurs="0"/>
                <xsd:element ref="ns2:Nom_x0020_de_x0020_la_x0020_form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b235b8-7541-4a6e-b886-1bf4192805bd" elementFormDefault="qualified">
    <xsd:import namespace="http://schemas.microsoft.com/office/2006/documentManagement/types"/>
    <xsd:import namespace="http://schemas.microsoft.com/office/infopath/2007/PartnerControls"/>
    <xsd:element name="Structure" ma:index="2" nillable="true" ma:displayName="Structure émettrice" ma:default="ABES" ma:format="Dropdown" ma:indexed="true" ma:internalName="Structure">
      <xsd:simpleType>
        <xsd:restriction base="dms:Choice">
          <xsd:enumeration value="AAF"/>
          <xsd:enumeration value="ABES"/>
          <xsd:enumeration value="ADBU"/>
          <xsd:enumeration value="AMUE"/>
          <xsd:enumeration value="AN"/>
          <xsd:enumeration value="ANR"/>
          <xsd:enumeration value="BNF"/>
          <xsd:enumeration value="CERL"/>
          <xsd:enumeration value="CNRS"/>
          <xsd:enumeration value="CNRS-DIST"/>
          <xsd:enumeration value="Couperin"/>
          <xsd:enumeration value="Cellule budgétaire"/>
          <xsd:enumeration value="Cellule Communication"/>
          <xsd:enumeration value="Cellule Qualité"/>
          <xsd:enumeration value="CINES"/>
          <xsd:enumeration value="CRFCB"/>
          <xsd:enumeration value="CTLes"/>
          <xsd:enumeration value="DART"/>
          <xsd:enumeration value="DEP"/>
          <xsd:enumeration value="Direction"/>
          <xsd:enumeration value="DSG"/>
          <xsd:enumeration value="DSG - PACT"/>
          <xsd:enumeration value="DSG - Finances"/>
          <xsd:enumeration value="DSG - RH"/>
          <xsd:enumeration value="DSG - Secrétariat"/>
          <xsd:enumeration value="Dept ADELE"/>
          <xsd:enumeration value="DSI"/>
          <xsd:enumeration value="DSI - P2I"/>
          <xsd:enumeration value="DSI - PEM"/>
          <xsd:enumeration value="DSI - PSD"/>
          <xsd:enumeration value="DSI - PSIR"/>
          <xsd:enumeration value="DSIN - SSGI"/>
          <xsd:enumeration value="DSR"/>
          <xsd:enumeration value="DSR - Méta"/>
          <xsd:enumeration value="DSR - PFD"/>
          <xsd:enumeration value="DSR - PGC"/>
          <xsd:enumeration value="DSR - PGR"/>
          <xsd:enumeration value="DSR - PIT"/>
          <xsd:enumeration value="GT-Calames"/>
          <xsd:enumeration value="GT-EAD"/>
          <xsd:enumeration value="FILL"/>
          <xsd:enumeration value="INIST"/>
          <xsd:enumeration value="ISSN"/>
          <xsd:enumeration value="LIRM"/>
          <xsd:enumeration value="MCC"/>
          <xsd:enumeration value="MESR"/>
          <xsd:enumeration value="Mission évaluation"/>
          <xsd:enumeration value="Mission Normalisation"/>
          <xsd:enumeration value="Mission PEB"/>
          <xsd:enumeration value="Missions Projets Européens"/>
          <xsd:enumeration value="Mission Ressources Electroniques"/>
          <xsd:enumeration value="Mission Rétroconversion"/>
          <xsd:enumeration value="Mission SGB mutualisé"/>
          <xsd:enumeration value="Mission Sudoc PS"/>
          <xsd:enumeration value="Mission Thèses"/>
          <xsd:enumeration value="OCLC"/>
          <xsd:enumeration value="Réseau Calames"/>
          <xsd:enumeration value="Réseau Sudoc"/>
          <xsd:enumeration value="Réseau Sudoc-PS"/>
          <xsd:enumeration value="Réseau thèses"/>
          <xsd:enumeration value="RNSR"/>
          <xsd:enumeration value="SIAF"/>
          <xsd:enumeration value="Autre"/>
        </xsd:restriction>
      </xsd:simpleType>
    </xsd:element>
    <xsd:element name="TRI" ma:index="3" nillable="true" ma:displayName="Trigramme" ma:default="A renseigner" ma:format="Dropdown" ma:internalName="TRI">
      <xsd:simpleType>
        <xsd:restriction base="dms:Choice">
          <xsd:enumeration value="A renseigner"/>
          <xsd:enumeration value="ACT"/>
          <xsd:enumeration value="AFE"/>
          <xsd:enumeration value="AHE"/>
          <xsd:enumeration value="AJL"/>
          <xsd:enumeration value="ALM"/>
          <xsd:enumeration value="ALP"/>
          <xsd:enumeration value="AMZ"/>
          <xsd:enumeration value="BBR"/>
          <xsd:enumeration value="BCS"/>
          <xsd:enumeration value="BEB"/>
          <xsd:enumeration value="BDE"/>
          <xsd:enumeration value="BML"/>
          <xsd:enumeration value="BTS"/>
          <xsd:enumeration value="CAD"/>
          <xsd:enumeration value="CBD"/>
          <xsd:enumeration value="CCI"/>
          <xsd:enumeration value="CDT"/>
          <xsd:enumeration value="CFY"/>
          <xsd:enumeration value="CLY"/>
          <xsd:enumeration value="CMC"/>
          <xsd:enumeration value="COU"/>
          <xsd:enumeration value="CPD"/>
          <xsd:enumeration value="CST"/>
          <xsd:enumeration value="DAN"/>
          <xsd:enumeration value="DBZ"/>
          <xsd:enumeration value="DED"/>
          <xsd:enumeration value="DOO"/>
          <xsd:enumeration value="DRY"/>
          <xsd:enumeration value="DSA"/>
          <xsd:enumeration value="DST"/>
          <xsd:enumeration value="ECU"/>
          <xsd:enumeration value="ECT"/>
          <xsd:enumeration value="EHR"/>
          <xsd:enumeration value="ELS"/>
          <xsd:enumeration value="EMS"/>
          <xsd:enumeration value="ENO"/>
          <xsd:enumeration value="ERM"/>
          <xsd:enumeration value="FBE"/>
          <xsd:enumeration value="FBT"/>
          <xsd:enumeration value="FCR"/>
          <xsd:enumeration value="FBR"/>
          <xsd:enumeration value="FML"/>
          <xsd:enumeration value="FPX"/>
          <xsd:enumeration value="FRF"/>
          <xsd:enumeration value="GLT"/>
          <xsd:enumeration value="HLE"/>
          <xsd:enumeration value="HST"/>
          <xsd:enumeration value="IAN"/>
          <xsd:enumeration value="ILU"/>
          <xsd:enumeration value="IMN"/>
          <xsd:enumeration value="IMR"/>
          <xsd:enumeration value="JBN"/>
          <xsd:enumeration value="JCE"/>
          <xsd:enumeration value="JFH"/>
          <xsd:enumeration value="JFZ"/>
          <xsd:enumeration value="JGT"/>
          <xsd:enumeration value="JHN"/>
          <xsd:enumeration value="JKN"/>
          <xsd:enumeration value="JLR"/>
          <xsd:enumeration value="JLP"/>
          <xsd:enumeration value="JMF"/>
          <xsd:enumeration value="JML"/>
          <xsd:enumeration value="JNO"/>
          <xsd:enumeration value="JPA"/>
          <xsd:enumeration value="JVK"/>
          <xsd:enumeration value="KGX"/>
          <xsd:enumeration value="KMI"/>
          <xsd:enumeration value="LBA"/>
          <xsd:enumeration value="LBL"/>
          <xsd:enumeration value="LBT"/>
          <xsd:enumeration value="LJZ"/>
          <xsd:enumeration value="LNA"/>
          <xsd:enumeration value="LPL"/>
          <xsd:enumeration value="MBA"/>
          <xsd:enumeration value="MBN"/>
          <xsd:enumeration value="MBT"/>
          <xsd:enumeration value="MCN"/>
          <xsd:enumeration value="MCO"/>
          <xsd:enumeration value="MCR"/>
          <xsd:enumeration value="MCS"/>
          <xsd:enumeration value="MEN"/>
          <xsd:enumeration value="MGD"/>
          <xsd:enumeration value="MGT"/>
          <xsd:enumeration value="MGX"/>
          <xsd:enumeration value="MJN"/>
          <xsd:enumeration value="MLD"/>
          <xsd:enumeration value="MLP"/>
          <xsd:enumeration value="MPD"/>
          <xsd:enumeration value="MPN"/>
          <xsd:enumeration value="MPR"/>
          <xsd:enumeration value="MPT"/>
          <xsd:enumeration value="MRX"/>
          <xsd:enumeration value="MSO"/>
          <xsd:enumeration value="MSR"/>
          <xsd:enumeration value="MTE"/>
          <xsd:enumeration value="MYG"/>
          <xsd:enumeration value="NBD"/>
          <xsd:enumeration value="NBT"/>
          <xsd:enumeration value="OCN"/>
          <xsd:enumeration value="OKI"/>
          <xsd:enumeration value="OMZ"/>
          <xsd:enumeration value="ORX"/>
          <xsd:enumeration value="PDZ"/>
          <xsd:enumeration value="PFK"/>
          <xsd:enumeration value="PLP"/>
          <xsd:enumeration value="PMA"/>
          <xsd:enumeration value="PMI"/>
          <xsd:enumeration value="PML"/>
          <xsd:enumeration value="PPN"/>
          <xsd:enumeration value="PPO"/>
          <xsd:enumeration value="PPS"/>
          <xsd:enumeration value="RBD"/>
          <xsd:enumeration value="RJD"/>
          <xsd:enumeration value="ROA"/>
          <xsd:enumeration value="RPA"/>
          <xsd:enumeration value="RPT"/>
          <xsd:enumeration value="SBL"/>
          <xsd:enumeration value="SDT"/>
          <xsd:enumeration value="SGT"/>
          <xsd:enumeration value="SGY"/>
          <xsd:enumeration value="SLM"/>
          <xsd:enumeration value="SNX"/>
          <xsd:enumeration value="SPE"/>
          <xsd:enumeration value="SPR"/>
          <xsd:enumeration value="SQN"/>
          <xsd:enumeration value="SRY"/>
          <xsd:enumeration value="SSI"/>
          <xsd:enumeration value="TCN"/>
          <xsd:enumeration value="TDN"/>
          <xsd:enumeration value="TFU"/>
          <xsd:enumeration value="TMX"/>
          <xsd:enumeration value="TZA"/>
          <xsd:enumeration value="VGO"/>
          <xsd:enumeration value="VSA"/>
          <xsd:enumeration value="YBN"/>
          <xsd:enumeration value="YDD"/>
          <xsd:enumeration value="YNS"/>
        </xsd:restriction>
      </xsd:simpleType>
    </xsd:element>
    <xsd:element name="Etat_x0020_du_x0020_document" ma:index="4" nillable="true" ma:displayName="Etat du document" ma:format="Dropdown" ma:internalName="Etat_x0020_du_x0020_document">
      <xsd:simpleType>
        <xsd:restriction base="dms:Choice">
          <xsd:enumeration value="Brouillon"/>
          <xsd:enumeration value="Document de travail"/>
          <xsd:enumeration value="Document préparatoire"/>
          <xsd:enumeration value="A valider"/>
          <xsd:enumeration value="Validé"/>
          <xsd:enumeration value="Diffusé"/>
          <xsd:enumeration value="Applicable"/>
          <xsd:enumeration value="En cours de publication"/>
          <xsd:enumeration value="Prêt à publier"/>
          <xsd:enumeration value="Publié"/>
          <xsd:enumeration value="Périmé"/>
          <xsd:enumeration value="Version finale à conserver"/>
        </xsd:restriction>
      </xsd:simpleType>
    </xsd:element>
    <xsd:element name="Année" ma:index="5" nillable="true" ma:displayName="Année" ma:default="A renseigner" ma:format="Dropdown" ma:internalName="Ann_x00e9_e">
      <xsd:simpleType>
        <xsd:restriction base="dms:Choice">
          <xsd:enumeration value="A renseigner"/>
          <xsd:enumeration value="2023"/>
          <xsd:enumeration value="2022"/>
          <xsd:enumeration value="2021"/>
          <xsd:enumeration value="2020"/>
          <xsd:enumeration value="2019"/>
          <xsd:enumeration value="2018"/>
          <xsd:enumeration value="2017"/>
          <xsd:enumeration value="2016"/>
          <xsd:enumeration value="2015"/>
          <xsd:enumeration value="2014"/>
          <xsd:enumeration value="2013"/>
          <xsd:enumeration value="2012"/>
          <xsd:enumeration value="2011"/>
          <xsd:enumeration value="2010"/>
          <xsd:enumeration value="2009"/>
          <xsd:enumeration value="2008"/>
          <xsd:enumeration value="2007"/>
          <xsd:enumeration value="2006"/>
          <xsd:enumeration value="2005"/>
          <xsd:enumeration value="2004"/>
          <xsd:enumeration value="2003"/>
          <xsd:enumeration value="2002"/>
          <xsd:enumeration value="2001"/>
          <xsd:enumeration value="2000"/>
          <xsd:enumeration value="1999"/>
          <xsd:enumeration value="1998"/>
          <xsd:enumeration value="1997"/>
          <xsd:enumeration value="1996"/>
          <xsd:enumeration value="1995"/>
        </xsd:restriction>
      </xsd:simpleType>
    </xsd:element>
    <xsd:element name="Tags" ma:index="9" nillable="true" ma:displayName="Tags" ma:internalName="Tags">
      <xsd:simpleType>
        <xsd:restriction base="dms:Text">
          <xsd:maxLength value="255"/>
        </xsd:restriction>
      </xsd:simpleType>
    </xsd:element>
    <xsd:element name="Type_x0020_spec" ma:index="10" nillable="true" ma:displayName="Concerne" ma:default="A renseigner" ma:hidden="true" ma:internalName="Type_x0020_spec" ma:readOnly="fals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A renseigner"/>
                        <xsd:enumeration value="APCC"/>
                        <xsd:enumeration value="CBS"/>
                        <xsd:enumeration value="Exports à la demande"/>
                        <xsd:enumeration value="Exports réguliers"/>
                        <xsd:enumeration value="Exports hors réseaux"/>
                        <xsd:enumeration value="Guide Méthodo"/>
                        <xsd:enumeration value="Imports Sudoc"/>
                        <xsd:enumeration value="PSI"/>
                        <xsd:enumeration value="Scripts"/>
                        <xsd:enumeration value="Self Sudoc"/>
                        <xsd:enumeration value="Site Web"/>
                        <xsd:enumeration value="Supeb"/>
                        <xsd:enumeration value="Webstats"/>
                        <xsd:enumeration value="WinIBW"/>
                        <xsd:enumeration value="Z39-50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Nom_x0020_du_x0020_marché" ma:index="11" nillable="true" ma:displayName="Nom du marché" ma:default="A renseigner" ma:format="Dropdown" ma:hidden="true" ma:internalName="Nom_x0020_du_x0020_march_x00e9_" ma:readOnly="false">
      <xsd:simpleType>
        <xsd:restriction base="dms:Choice">
          <xsd:enumeration value="A renseigner"/>
          <xsd:enumeration value="CAIRN"/>
          <xsd:enumeration value="CAS"/>
          <xsd:enumeration value="Dalloz"/>
          <xsd:enumeration value="Doctrinal plus"/>
          <xsd:enumeration value="EBSCO - Business Source"/>
          <xsd:enumeration value="Elsevier-ScienceDirect"/>
          <xsd:enumeration value="JSTOR"/>
          <xsd:enumeration value="Lamyline"/>
          <xsd:enumeration value="Lexis-Nexis - Jurisclasseur"/>
          <xsd:enumeration value="Proquest - Chadwyck-Healey"/>
        </xsd:restriction>
      </xsd:simpleType>
    </xsd:element>
    <xsd:element name="Type_x0020_de_x0020_document_x0020_technique" ma:index="12" nillable="true" ma:displayName="Type de document technique" ma:default="A renseigner" ma:format="Dropdown" ma:hidden="true" ma:internalName="Type_x0020_de_x0020_document_x0020_technique" ma:readOnly="false">
      <xsd:simpleType>
        <xsd:restriction base="dms:Choice">
          <xsd:enumeration value="A renseigner"/>
          <xsd:enumeration value="Dossier de recette"/>
          <xsd:enumeration value="Fiche exploitation"/>
          <xsd:enumeration value="Fiche application"/>
          <xsd:enumeration value="Procédure"/>
          <xsd:enumeration value="Revue d'application"/>
        </xsd:restriction>
      </xsd:simpleType>
    </xsd:element>
    <xsd:element name="Sujet_x0020_convention" ma:index="13" nillable="true" ma:displayName="Nom de la convention" ma:default="A renseigner" ma:format="Dropdown" ma:hidden="true" ma:internalName="Sujet_x0020_convention" ma:readOnly="false">
      <xsd:simpleType>
        <xsd:restriction base="dms:Choice">
          <xsd:enumeration value="A renseigner"/>
          <xsd:enumeration value="Calames"/>
          <xsd:enumeration value="CERL"/>
          <xsd:enumeration value="Cession de données"/>
          <xsd:enumeration value="Groupement commandes"/>
          <xsd:enumeration value="IdRef"/>
          <xsd:enumeration value="PebWeb"/>
          <xsd:enumeration value="PebWini"/>
          <xsd:enumeration value="RetroCalames"/>
          <xsd:enumeration value="RetroSociétés"/>
          <xsd:enumeration value="Star"/>
          <xsd:enumeration value="Step"/>
          <xsd:enumeration value="Sudoc"/>
          <xsd:enumeration value="Sudoc-PS"/>
          <xsd:enumeration value="Thèses"/>
          <xsd:enumeration value="WebDewey"/>
          <xsd:enumeration value="WorldCat"/>
          <xsd:enumeration value="Autres"/>
        </xsd:restriction>
      </xsd:simpleType>
    </xsd:element>
    <xsd:element name="Type_x0020_Doc_x0020_PPT" ma:index="15" nillable="true" ma:displayName="Type Doc PPT" ma:default="Présentation" ma:format="Dropdown" ma:internalName="Type_x0020_Doc_x0020_PPT">
      <xsd:simpleType>
        <xsd:restriction base="dms:Choice">
          <xsd:enumeration value="Présentation"/>
          <xsd:enumeration value="Raconte-mois"/>
          <xsd:enumeration value="Formation interne"/>
          <xsd:enumeration value="Formation externe"/>
          <xsd:enumeration value="JABES"/>
          <xsd:enumeration value="JCR"/>
          <xsd:enumeration value="Autre"/>
        </xsd:restriction>
      </xsd:simpleType>
    </xsd:element>
    <xsd:element name="Nom_x0020_de_x0020_la_x0020_formation" ma:index="22" nillable="true" ma:displayName="Liste des formations" ma:default="A renseigner" ma:format="Dropdown" ma:hidden="true" ma:internalName="Nom_x0020_de_x0020_la_x0020_formation" ma:readOnly="false">
      <xsd:simpleType>
        <xsd:restriction base="dms:Choice">
          <xsd:enumeration value="A renseigner"/>
          <xsd:enumeration value="Calames"/>
          <xsd:enumeration value="Collègues"/>
          <xsd:enumeration value="Coordi"/>
          <xsd:enumeration value="Coraut"/>
          <xsd:enumeration value="Immersion"/>
          <xsd:enumeration value="INIT"/>
          <xsd:enumeration value="Moodle"/>
          <xsd:enumeration value="RespCR"/>
          <xsd:enumeration value="STAR"/>
          <xsd:enumeration value="SUPEB"/>
          <xsd:enumeration value="WebDewey"/>
          <xsd:enumeration value="Webstats"/>
          <xsd:enumeration value="WinIBW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DCDateCreated" ma:index="6" nillable="true" ma:displayName="Date de création" ma:default="[today]" ma:description="Date à laquelle la ressource a été créée" ma:format="DateOnly" ma:internalName="_DCDateCrea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Activites;" elementFormDefault="qualified">
    <xsd:import namespace="http://schemas.microsoft.com/office/2006/documentManagement/types"/>
    <xsd:import namespace="http://schemas.microsoft.com/office/infopath/2007/PartnerControls"/>
    <xsd:element name="Exaged_DocName" ma:index="21" nillable="true" ma:displayName="Nom du document" ma:hidden="true" ma:internalName="Exaged_DocNam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Type de contenu"/>
        <xsd:element ref="dc:title" minOccurs="0" maxOccurs="1" ma:index="1" ma:displayName="Titre"/>
        <xsd:element ref="dc:subject" minOccurs="0" maxOccurs="1"/>
        <xsd:element ref="dc:description" minOccurs="0" maxOccurs="1" ma:index="7" ma:displayName="Commentaires"/>
        <xsd:element name="keywords" minOccurs="0" maxOccurs="1" type="xsd:string" ma:index="8" ma:displayName="Mots clé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m_x0020_du_x0020_marché xmlns="9cb235b8-7541-4a6e-b886-1bf4192805bd">A renseigner</Nom_x0020_du_x0020_marché>
    <Type_x0020_spec xmlns="9cb235b8-7541-4a6e-b886-1bf4192805bd">
      <Value>A renseigner</Value>
    </Type_x0020_spec>
    <Type_x0020_de_x0020_document_x0020_technique xmlns="9cb235b8-7541-4a6e-b886-1bf4192805bd">A renseigner</Type_x0020_de_x0020_document_x0020_technique>
    <Etat_x0020_du_x0020_document xmlns="9cb235b8-7541-4a6e-b886-1bf4192805bd" xsi:nil="true"/>
    <Nom_x0020_de_x0020_la_x0020_formation xmlns="9cb235b8-7541-4a6e-b886-1bf4192805bd">A renseigner</Nom_x0020_de_x0020_la_x0020_formation>
    <TRI xmlns="9cb235b8-7541-4a6e-b886-1bf4192805bd">RPT</TRI>
    <Tags xmlns="9cb235b8-7541-4a6e-b886-1bf4192805bd" xsi:nil="true"/>
    <Structure xmlns="9cb235b8-7541-4a6e-b886-1bf4192805bd">ABES</Structure>
    <Année xmlns="9cb235b8-7541-4a6e-b886-1bf4192805bd">2023</Année>
    <Sujet_x0020_convention xmlns="9cb235b8-7541-4a6e-b886-1bf4192805bd">A renseigner</Sujet_x0020_convention>
    <_DCDateCreated xmlns="http://schemas.microsoft.com/sharepoint/v3/fields">2023-01-12T23:00:00+00:00</_DCDateCreated>
    <Exaged_DocName xmlns="$ListId:Activites;" xsi:nil="true"/>
    <Type_x0020_Doc_x0020_PPT xmlns="9cb235b8-7541-4a6e-b886-1bf4192805bd">Présentation</Type_x0020_Doc_x0020_PPT>
  </documentManagement>
</p:properties>
</file>

<file path=customXml/itemProps1.xml><?xml version="1.0" encoding="utf-8"?>
<ds:datastoreItem xmlns:ds="http://schemas.openxmlformats.org/officeDocument/2006/customXml" ds:itemID="{0DEB1563-BAC3-4EEF-9524-F779F577D1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b235b8-7541-4a6e-b886-1bf4192805bd"/>
    <ds:schemaRef ds:uri="http://schemas.microsoft.com/sharepoint/v3/fields"/>
    <ds:schemaRef ds:uri="$ListId:Activites;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3B7F89-6AE4-435C-8312-425E510E5F1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8EB63F-5D93-45FA-AE61-CA025FAE82ED}">
  <ds:schemaRefs>
    <ds:schemaRef ds:uri="http://schemas.microsoft.com/sharepoint/v3/fields"/>
    <ds:schemaRef ds:uri="http://purl.org/dc/elements/1.1/"/>
    <ds:schemaRef ds:uri="9cb235b8-7541-4a6e-b886-1bf4192805bd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$ListId:Activites;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7022</TotalTime>
  <Words>3462</Words>
  <Application>Microsoft Office PowerPoint</Application>
  <PresentationFormat>Affichage à l'écran (4:3)</PresentationFormat>
  <Paragraphs>485</Paragraphs>
  <Slides>30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Calibri</vt:lpstr>
      <vt:lpstr>Wingdings</vt:lpstr>
      <vt:lpstr>Modele_DocElec</vt:lpstr>
      <vt:lpstr>Formation</vt:lpstr>
      <vt:lpstr>Séance 2 </vt:lpstr>
      <vt:lpstr>Séance 2 : Zones Unimarc spécifiques</vt:lpstr>
      <vt:lpstr>Séance 2 : Zones Unimarc spécifiques : description matérielle</vt:lpstr>
      <vt:lpstr>Séance 2 : Zones Unimarc spécifiques : description matérielle</vt:lpstr>
      <vt:lpstr>Séance 2 : Zones Unimarc spécifiques : description matérielle</vt:lpstr>
      <vt:lpstr>Séance 2 : Zones Unimarc spécifiques : description matérielle</vt:lpstr>
      <vt:lpstr>Séance 2 : Zones Unimarc spécifiques : description matérielle</vt:lpstr>
      <vt:lpstr>Séance 2 : Zones Unimarc spécifiques : description matérielle</vt:lpstr>
      <vt:lpstr>Séance 2 : Zones Unimarc spécifiques : description matérielle</vt:lpstr>
      <vt:lpstr>Séance 2 : Usages spécifiques : les identifiants</vt:lpstr>
      <vt:lpstr>Séance 2 : Usages spécifiques : les identifiants</vt:lpstr>
      <vt:lpstr>Séance 2 : Usages spécifiques : les identifiants</vt:lpstr>
      <vt:lpstr>Séance 2 : Usages spécifiques : les identifiants</vt:lpstr>
      <vt:lpstr>Séance 2 : Usages spécifiques : mention de publication / de diffusion</vt:lpstr>
      <vt:lpstr>Séance 2 : Usages spécifiques : mention de publication / de diffusion</vt:lpstr>
      <vt:lpstr>Séance 2 : Zones Unimarc spécifiques : la collection commerciale</vt:lpstr>
      <vt:lpstr>Séance 2 : Zones Unimarc spécifiques : conditions d’accès</vt:lpstr>
      <vt:lpstr>Séance 2 : Zones Unimarc spécifiques : conditions d’accès</vt:lpstr>
      <vt:lpstr>Séance 2 : Zones Unimarc spécifiques : conditions d’accès</vt:lpstr>
      <vt:lpstr>Séance 2 : Zones Unimarc spécifiques : conditions d’accès</vt:lpstr>
      <vt:lpstr>Séance 2 : Zones Unimarc spécifiques : conditions d’accès</vt:lpstr>
      <vt:lpstr>Séance 2 : Zones Unimarc spécifiques : conditions d’accès</vt:lpstr>
      <vt:lpstr>Séance 2 : Zones Unimarc spécifiques : conditions d’accès</vt:lpstr>
      <vt:lpstr>Séance 2 : Zones Unimarc peu utiles</vt:lpstr>
      <vt:lpstr>Séance 2 : Zones Unimarc et modèle de données</vt:lpstr>
      <vt:lpstr>E-book d’accès payant</vt:lpstr>
      <vt:lpstr>Séance 2 : Un outil pour vérifier le bon usage d’Unimarc</vt:lpstr>
      <vt:lpstr>Séance 2 : Un outil pour vérifier le bon usage d’Unimarc</vt:lpstr>
      <vt:lpstr>Merci pour votre attention. </vt:lpstr>
    </vt:vector>
  </TitlesOfParts>
  <Company>ABES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Support séance 2</dc:title>
  <dc:creator>Christophe Arnaud</dc:creator>
  <cp:keywords/>
  <dc:description/>
  <cp:lastModifiedBy>Raluca Pierrot</cp:lastModifiedBy>
  <cp:revision>122</cp:revision>
  <cp:lastPrinted>2023-01-04T14:49:58Z</cp:lastPrinted>
  <dcterms:created xsi:type="dcterms:W3CDTF">2021-07-02T08:01:34Z</dcterms:created>
  <dcterms:modified xsi:type="dcterms:W3CDTF">2023-01-16T11:28:44Z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0x010100505AF35FDCA54D2FA379F261E520FD37003BA607584A07684089D0538041E41208040703007D0E1338AE39AB4A9320E794CF043EF0</vt:lpwstr>
  </property>
  <property fmtid="{D5CDD505-2E9C-101B-9397-08002B2CF9AE}" pid="3" name="Order">
    <vt:r8>8300</vt:r8>
  </property>
  <property fmtid="{D5CDD505-2E9C-101B-9397-08002B2CF9AE}" pid="4" name="Type de document standard">
    <vt:lpwstr>Diaporama Formation</vt:lpwstr>
  </property>
</Properties>
</file>