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6"/>
  </p:notesMasterIdLst>
  <p:sldIdLst>
    <p:sldId id="270" r:id="rId5"/>
    <p:sldId id="258" r:id="rId6"/>
    <p:sldId id="259" r:id="rId7"/>
    <p:sldId id="293" r:id="rId8"/>
    <p:sldId id="450" r:id="rId9"/>
    <p:sldId id="292" r:id="rId10"/>
    <p:sldId id="316" r:id="rId11"/>
    <p:sldId id="319" r:id="rId12"/>
    <p:sldId id="271" r:id="rId13"/>
    <p:sldId id="321" r:id="rId14"/>
    <p:sldId id="278" r:id="rId15"/>
    <p:sldId id="283" r:id="rId16"/>
    <p:sldId id="284" r:id="rId17"/>
    <p:sldId id="285" r:id="rId18"/>
    <p:sldId id="322" r:id="rId19"/>
    <p:sldId id="325" r:id="rId20"/>
    <p:sldId id="260" r:id="rId21"/>
    <p:sldId id="386" r:id="rId22"/>
    <p:sldId id="371" r:id="rId23"/>
    <p:sldId id="327" r:id="rId24"/>
    <p:sldId id="297" r:id="rId25"/>
    <p:sldId id="328" r:id="rId26"/>
    <p:sldId id="329" r:id="rId27"/>
    <p:sldId id="331" r:id="rId28"/>
    <p:sldId id="452" r:id="rId29"/>
    <p:sldId id="262" r:id="rId30"/>
    <p:sldId id="337" r:id="rId31"/>
    <p:sldId id="299" r:id="rId32"/>
    <p:sldId id="344" r:id="rId33"/>
    <p:sldId id="263" r:id="rId34"/>
    <p:sldId id="352" r:id="rId35"/>
    <p:sldId id="359" r:id="rId36"/>
    <p:sldId id="351" r:id="rId37"/>
    <p:sldId id="348" r:id="rId38"/>
    <p:sldId id="357" r:id="rId39"/>
    <p:sldId id="358" r:id="rId40"/>
    <p:sldId id="303" r:id="rId41"/>
    <p:sldId id="387" r:id="rId42"/>
    <p:sldId id="355" r:id="rId43"/>
    <p:sldId id="356" r:id="rId44"/>
    <p:sldId id="436" r:id="rId45"/>
    <p:sldId id="437" r:id="rId46"/>
    <p:sldId id="360" r:id="rId47"/>
    <p:sldId id="349" r:id="rId48"/>
    <p:sldId id="289" r:id="rId49"/>
    <p:sldId id="378" r:id="rId50"/>
    <p:sldId id="368" r:id="rId51"/>
    <p:sldId id="369" r:id="rId52"/>
    <p:sldId id="302" r:id="rId53"/>
    <p:sldId id="453" r:id="rId54"/>
    <p:sldId id="442" r:id="rId55"/>
    <p:sldId id="301" r:id="rId56"/>
    <p:sldId id="454" r:id="rId57"/>
    <p:sldId id="379" r:id="rId58"/>
    <p:sldId id="362" r:id="rId59"/>
    <p:sldId id="365" r:id="rId60"/>
    <p:sldId id="363" r:id="rId61"/>
    <p:sldId id="364" r:id="rId62"/>
    <p:sldId id="306" r:id="rId63"/>
    <p:sldId id="455" r:id="rId64"/>
    <p:sldId id="456" r:id="rId65"/>
    <p:sldId id="457" r:id="rId66"/>
    <p:sldId id="389" r:id="rId67"/>
    <p:sldId id="462" r:id="rId68"/>
    <p:sldId id="445" r:id="rId69"/>
    <p:sldId id="459" r:id="rId70"/>
    <p:sldId id="461" r:id="rId71"/>
    <p:sldId id="460" r:id="rId72"/>
    <p:sldId id="304" r:id="rId73"/>
    <p:sldId id="439" r:id="rId74"/>
    <p:sldId id="361" r:id="rId75"/>
    <p:sldId id="465" r:id="rId76"/>
    <p:sldId id="466" r:id="rId77"/>
    <p:sldId id="307" r:id="rId78"/>
    <p:sldId id="464" r:id="rId79"/>
    <p:sldId id="393" r:id="rId80"/>
    <p:sldId id="396" r:id="rId81"/>
    <p:sldId id="403" r:id="rId82"/>
    <p:sldId id="467" r:id="rId83"/>
    <p:sldId id="401" r:id="rId84"/>
    <p:sldId id="402" r:id="rId85"/>
    <p:sldId id="394" r:id="rId86"/>
    <p:sldId id="383" r:id="rId87"/>
    <p:sldId id="397" r:id="rId88"/>
    <p:sldId id="400" r:id="rId89"/>
    <p:sldId id="398" r:id="rId90"/>
    <p:sldId id="399" r:id="rId91"/>
    <p:sldId id="395" r:id="rId92"/>
    <p:sldId id="463" r:id="rId93"/>
    <p:sldId id="384" r:id="rId94"/>
    <p:sldId id="411" r:id="rId95"/>
    <p:sldId id="409" r:id="rId96"/>
    <p:sldId id="410" r:id="rId97"/>
    <p:sldId id="412" r:id="rId98"/>
    <p:sldId id="382" r:id="rId99"/>
    <p:sldId id="381" r:id="rId100"/>
    <p:sldId id="413" r:id="rId101"/>
    <p:sldId id="385" r:id="rId102"/>
    <p:sldId id="414" r:id="rId103"/>
    <p:sldId id="415" r:id="rId104"/>
    <p:sldId id="419" r:id="rId105"/>
    <p:sldId id="425" r:id="rId106"/>
    <p:sldId id="420" r:id="rId107"/>
    <p:sldId id="421" r:id="rId108"/>
    <p:sldId id="422" r:id="rId109"/>
    <p:sldId id="423" r:id="rId110"/>
    <p:sldId id="424" r:id="rId111"/>
    <p:sldId id="426" r:id="rId112"/>
    <p:sldId id="427" r:id="rId113"/>
    <p:sldId id="417" r:id="rId114"/>
    <p:sldId id="428" r:id="rId115"/>
    <p:sldId id="435" r:id="rId116"/>
    <p:sldId id="430" r:id="rId117"/>
    <p:sldId id="431" r:id="rId118"/>
    <p:sldId id="432" r:id="rId119"/>
    <p:sldId id="433" r:id="rId120"/>
    <p:sldId id="434" r:id="rId121"/>
    <p:sldId id="274" r:id="rId122"/>
    <p:sldId id="347" r:id="rId123"/>
    <p:sldId id="376" r:id="rId124"/>
    <p:sldId id="268" r:id="rId1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F1F0D1-8017-E845-08AF-A0DB8431AB58}" name="Aurélie Faivre" initials="AF" userId="S::faivre@abes.fr::765a4941-df7d-4c36-b8e0-9b82f23cf7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B62"/>
    <a:srgbClr val="CD4313"/>
    <a:srgbClr val="6E7D52"/>
    <a:srgbClr val="303769"/>
    <a:srgbClr val="A6A8BD"/>
    <a:srgbClr val="FFFFFF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16" autoAdjust="0"/>
  </p:normalViewPr>
  <p:slideViewPr>
    <p:cSldViewPr>
      <p:cViewPr varScale="1">
        <p:scale>
          <a:sx n="93" d="100"/>
          <a:sy n="93" d="100"/>
        </p:scale>
        <p:origin x="21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theme" Target="theme/theme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microsoft.com/office/2018/10/relationships/authors" Target="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2014, Yves Tomic proposait </a:t>
            </a:r>
            <a:r>
              <a:rPr lang="fr-FR" dirty="0" err="1"/>
              <a:t>CheckSudoc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48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2018, une équipe de la DGDBM de l’Université Paris Cité conçoit </a:t>
            </a:r>
            <a:r>
              <a:rPr lang="fr-FR" dirty="0" err="1"/>
              <a:t>VerifSudoc</a:t>
            </a:r>
            <a:r>
              <a:rPr lang="fr-FR" dirty="0"/>
              <a:t>, et l’utilise depuis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12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 10 ans après le 1</a:t>
            </a:r>
            <a:r>
              <a:rPr lang="fr-FR" baseline="30000" dirty="0"/>
              <a:t>er</a:t>
            </a:r>
            <a:r>
              <a:rPr lang="fr-FR" dirty="0"/>
              <a:t> outil, le SCD de l’université Claude Bernard Lyon 1 a conçu, avec des étudiants en informatique, </a:t>
            </a:r>
            <a:r>
              <a:rPr lang="fr-FR" dirty="0" err="1"/>
              <a:t>Kalidos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83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mai 2021, le projet </a:t>
            </a:r>
            <a:r>
              <a:rPr lang="fr-FR" dirty="0" err="1"/>
              <a:t>QualiMarc</a:t>
            </a:r>
            <a:r>
              <a:rPr lang="fr-FR" dirty="0"/>
              <a:t> a été lancé, sur le principe de la co-construction, avec 5 structures documentaires :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591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 mai 2021, le projet </a:t>
            </a:r>
            <a:r>
              <a:rPr lang="fr-FR" dirty="0" err="1"/>
              <a:t>QualiMarc</a:t>
            </a:r>
            <a:r>
              <a:rPr lang="fr-FR" dirty="0"/>
              <a:t> a été lancé, sur le principe de la co-construction, avec 5 structures documentaires : </a:t>
            </a:r>
            <a:br>
              <a:rPr lang="fr-FR" dirty="0"/>
            </a:br>
            <a:r>
              <a:rPr lang="fr-FR" dirty="0"/>
              <a:t>- SCD de l’Université Caen-Normandie</a:t>
            </a:r>
            <a:br>
              <a:rPr lang="fr-FR" dirty="0"/>
            </a:br>
            <a:r>
              <a:rPr lang="fr-FR" dirty="0"/>
              <a:t>- SCD de l’Université Paris Dauphine</a:t>
            </a:r>
            <a:br>
              <a:rPr lang="fr-FR" dirty="0"/>
            </a:br>
            <a:r>
              <a:rPr lang="fr-FR" dirty="0"/>
              <a:t>- Di rection Générale Déléguée aux Bibliothèques et à l’Appui à la Science Ouverte (DGD BAPSO) de l’Université Grenoble Alpes</a:t>
            </a:r>
            <a:br>
              <a:rPr lang="fr-FR" dirty="0"/>
            </a:br>
            <a:r>
              <a:rPr lang="fr-FR" dirty="0"/>
              <a:t>- SCD de l’Université Claude Bernard Lyon 1</a:t>
            </a:r>
            <a:br>
              <a:rPr lang="fr-FR" dirty="0"/>
            </a:br>
            <a:r>
              <a:rPr lang="fr-FR" dirty="0"/>
              <a:t>- Direction Générale Déléguée aux Bibliothèques et Musées (DGDBM) de l’Université Paris Cité</a:t>
            </a:r>
          </a:p>
          <a:p>
            <a:endParaRPr lang="fr-FR" b="0" dirty="0">
              <a:effectLst/>
            </a:endParaRPr>
          </a:p>
          <a:p>
            <a:r>
              <a:rPr lang="fr-FR" dirty="0"/>
              <a:t>Elles ont chacune mis à disposition de l’Abes 1 expert métier : </a:t>
            </a:r>
            <a:r>
              <a:rPr lang="fr-FR" b="0" dirty="0">
                <a:effectLst/>
              </a:rPr>
              <a:t>Joséphine Masson (SCD de l’Université de Caen Normandie), Yves Tomic (SCD Université Paris Dauphine), Pascale Puget (DGD BAPSO, Université de Grenoble-Alpes), </a:t>
            </a:r>
            <a:br>
              <a:rPr lang="fr-FR" b="0" dirty="0">
                <a:effectLst/>
              </a:rPr>
            </a:br>
            <a:r>
              <a:rPr lang="fr-FR" b="0" dirty="0">
                <a:effectLst/>
              </a:rPr>
              <a:t>Nuria Pastor Martinez puis Marie-Hélène </a:t>
            </a:r>
            <a:r>
              <a:rPr lang="fr-FR" b="0" dirty="0" err="1">
                <a:effectLst/>
              </a:rPr>
              <a:t>Bourrat</a:t>
            </a:r>
            <a:r>
              <a:rPr lang="fr-FR" b="0" dirty="0">
                <a:effectLst/>
              </a:rPr>
              <a:t> (SCD Université Claude Bernard Lyon 1),</a:t>
            </a:r>
            <a:r>
              <a:rPr lang="fr-FR" dirty="0"/>
              <a:t> </a:t>
            </a:r>
            <a:r>
              <a:rPr lang="fr-FR" b="0" dirty="0">
                <a:effectLst/>
              </a:rPr>
              <a:t>Stéphanie Arneau (DGDBM Université Paris Cité),  et une équipe de testeurs</a:t>
            </a:r>
            <a:br>
              <a:rPr lang="fr-FR" b="0" dirty="0">
                <a:effectLst/>
              </a:rPr>
            </a:br>
            <a:r>
              <a:rPr lang="fr-FR" b="0" dirty="0">
                <a:effectLst/>
              </a:rPr>
              <a:t>L’Abes profite de cette occasion pour les remercier. </a:t>
            </a:r>
            <a:br>
              <a:rPr lang="fr-FR" b="0" dirty="0">
                <a:effectLst/>
              </a:rPr>
            </a:br>
            <a:r>
              <a:rPr lang="fr-FR" b="0" dirty="0">
                <a:effectLst/>
              </a:rPr>
              <a:t>Côté Abes, l’équipe projet était constitué de 2 bibliothécaires et de 4 développeurs.</a:t>
            </a:r>
          </a:p>
          <a:p>
            <a:endParaRPr lang="fr-FR" b="0" dirty="0">
              <a:effectLst/>
            </a:endParaRPr>
          </a:p>
          <a:p>
            <a:r>
              <a:rPr lang="fr-FR" b="0" dirty="0">
                <a:effectLst/>
              </a:rPr>
              <a:t>De mai 2021 à janvier 2023, l’Abes les a réunit  : </a:t>
            </a:r>
            <a:br>
              <a:rPr lang="fr-FR" b="0" dirty="0">
                <a:effectLst/>
              </a:rPr>
            </a:br>
            <a:r>
              <a:rPr lang="fr-FR" b="0" dirty="0">
                <a:effectLst/>
              </a:rPr>
              <a:t>- d’abord pour concevoir les fonctionnalités de l’outil et rédiger les règles de détection des erreurs, </a:t>
            </a:r>
            <a:br>
              <a:rPr lang="fr-FR" b="0" dirty="0">
                <a:effectLst/>
              </a:rPr>
            </a:br>
            <a:r>
              <a:rPr lang="fr-FR" b="0" dirty="0">
                <a:effectLst/>
              </a:rPr>
              <a:t>- puis pour tester au fur et à mesure l’outil, en train de se construire. </a:t>
            </a:r>
            <a:br>
              <a:rPr lang="fr-FR" b="0" dirty="0">
                <a:effectLst/>
              </a:rPr>
            </a:br>
            <a:r>
              <a:rPr lang="fr-FR" b="0" dirty="0">
                <a:effectLst/>
              </a:rPr>
              <a:t>En effet, les développements ont été réalisés en méthode agile SCRUM, qui consiste à développer, pendant un cycle de 4 semaines, un ensemble de fonctionnalités et de les tester en parallèle. Une fois les fonctionnalités validées, d’autres font l’objet d’un sprint suivant, et ainsi de suite. L’outil est testé au fur et à mesure de sa conception, sans attendre la livraison d’une version beta.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88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Définissons l’application </a:t>
            </a:r>
            <a:r>
              <a:rPr lang="fr-FR" dirty="0" err="1"/>
              <a:t>QualiMarc</a:t>
            </a:r>
            <a:r>
              <a:rPr lang="fr-FR" dirty="0"/>
              <a:t> par ce qu’elle fait, et par ce qu’elle ne fait pas</a:t>
            </a:r>
          </a:p>
          <a:p>
            <a:endParaRPr lang="fr-FR" dirty="0"/>
          </a:p>
          <a:p>
            <a:pPr marL="228600" indent="-228600">
              <a:buAutoNum type="arabicParenR"/>
            </a:pPr>
            <a:r>
              <a:rPr lang="fr-FR" dirty="0" err="1"/>
              <a:t>QualiMarc</a:t>
            </a:r>
            <a:r>
              <a:rPr lang="fr-FR" dirty="0"/>
              <a:t> permet l’analyse de la qualité des notices bibliographiques </a:t>
            </a:r>
            <a:r>
              <a:rPr lang="fr-FR" b="1" dirty="0"/>
              <a:t>MAIS</a:t>
            </a:r>
            <a:r>
              <a:rPr lang="fr-FR" dirty="0"/>
              <a:t> ne permet pas l’analyse de la qualité des notices d’autorité</a:t>
            </a:r>
            <a:br>
              <a:rPr lang="fr-FR" dirty="0"/>
            </a:br>
            <a:r>
              <a:rPr lang="fr-FR" dirty="0"/>
              <a:t>Pourquoi ? </a:t>
            </a:r>
            <a:br>
              <a:rPr lang="fr-FR" dirty="0"/>
            </a:br>
            <a:r>
              <a:rPr lang="fr-FR" dirty="0"/>
              <a:t>Parce qu’une bonne partie des notices d’autorités sont déjà contrôlées (par RAMEAU), </a:t>
            </a:r>
            <a:br>
              <a:rPr lang="fr-FR" dirty="0"/>
            </a:br>
            <a:r>
              <a:rPr lang="fr-FR" dirty="0"/>
              <a:t>parce leur structure est plus simple et que les erreurs y sont plus rares, </a:t>
            </a:r>
            <a:br>
              <a:rPr lang="fr-FR" dirty="0"/>
            </a:br>
            <a:r>
              <a:rPr lang="fr-FR" dirty="0"/>
              <a:t>et surtout parce que le besoin exprimé concernait uniquement les notices bibliographiques</a:t>
            </a:r>
          </a:p>
          <a:p>
            <a:pPr marL="228600" indent="-228600">
              <a:buAutoNum type="arabicParenR"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QualiMarc</a:t>
            </a:r>
            <a:r>
              <a:rPr lang="fr-FR" dirty="0"/>
              <a:t> peut analyser les notices bibliographiques décrivant tous les types de documents (de la monographie imprimée aux objets en 3D, en passant par les cartes ou les parties composantes, )</a:t>
            </a:r>
            <a:br>
              <a:rPr lang="fr-FR" dirty="0"/>
            </a:br>
            <a:r>
              <a:rPr lang="fr-FR" dirty="0"/>
              <a:t>Les thèses de doctorat peuvent aussi être analysées, mais attention, pour elles, les modifications doivent être apportées dans STAR et non dans </a:t>
            </a:r>
            <a:r>
              <a:rPr lang="fr-FR" dirty="0" err="1"/>
              <a:t>WinIBW</a:t>
            </a:r>
            <a:r>
              <a:rPr lang="fr-FR" dirty="0"/>
              <a:t>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5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2) </a:t>
            </a:r>
            <a:r>
              <a:rPr lang="fr-FR" dirty="0" err="1"/>
              <a:t>QualiMarc</a:t>
            </a:r>
            <a:r>
              <a:rPr lang="fr-FR" dirty="0"/>
              <a:t> analyse les données à partir de la base miroir du </a:t>
            </a:r>
            <a:r>
              <a:rPr lang="fr-FR" dirty="0" err="1"/>
              <a:t>Sudoc</a:t>
            </a:r>
            <a:r>
              <a:rPr lang="fr-FR" dirty="0"/>
              <a:t> (dite base XML) </a:t>
            </a:r>
            <a:r>
              <a:rPr lang="fr-FR" b="1" dirty="0"/>
              <a:t>MAIS</a:t>
            </a:r>
            <a:r>
              <a:rPr lang="fr-FR" dirty="0"/>
              <a:t> pas à partir de la base de production (dite CBS)</a:t>
            </a:r>
            <a:br>
              <a:rPr lang="fr-FR" dirty="0"/>
            </a:br>
            <a:r>
              <a:rPr lang="fr-FR" dirty="0"/>
              <a:t>Pourquoi ? Pour une question d’interconnexion facilitée entre </a:t>
            </a:r>
            <a:r>
              <a:rPr lang="fr-FR" dirty="0" err="1"/>
              <a:t>QualiMarc</a:t>
            </a:r>
            <a:r>
              <a:rPr lang="fr-FR" dirty="0"/>
              <a:t> et les données,</a:t>
            </a:r>
            <a:br>
              <a:rPr lang="fr-FR" dirty="0"/>
            </a:br>
            <a:r>
              <a:rPr lang="fr-FR" dirty="0"/>
              <a:t>Avec quels impacts pour les utilisateurs ? Pratiquement aucun, puisque la base miroir est bien synchronisée avec la base de production ; tout ce qu’on voit dans la base de production se voit dans la base miroir et vice-versa. La seule petite différence pourra être un léger décalage, liée à un souci de synchronisation, Par exemple : l’erreur est détecté par </a:t>
            </a:r>
            <a:r>
              <a:rPr lang="fr-FR" dirty="0" err="1"/>
              <a:t>QualiMarc</a:t>
            </a:r>
            <a:r>
              <a:rPr lang="fr-FR" dirty="0"/>
              <a:t>, corrigée dans la base de production avec </a:t>
            </a:r>
            <a:r>
              <a:rPr lang="fr-FR" dirty="0" err="1"/>
              <a:t>WinIBW</a:t>
            </a:r>
            <a:r>
              <a:rPr lang="fr-FR" dirty="0"/>
              <a:t>, mais toujours détectée par </a:t>
            </a:r>
            <a:r>
              <a:rPr lang="fr-FR" dirty="0" err="1"/>
              <a:t>QualiMarc</a:t>
            </a:r>
            <a:r>
              <a:rPr lang="fr-FR" dirty="0"/>
              <a:t> dans les secondes qui suivent.</a:t>
            </a:r>
            <a:br>
              <a:rPr lang="fr-FR" dirty="0"/>
            </a:br>
            <a:r>
              <a:rPr lang="fr-FR" dirty="0"/>
              <a:t>On le verra pendant la démo, dans ce cas de figure précis, </a:t>
            </a:r>
            <a:r>
              <a:rPr lang="fr-FR" dirty="0" err="1"/>
              <a:t>QualiMarc</a:t>
            </a:r>
            <a:r>
              <a:rPr lang="fr-FR" dirty="0"/>
              <a:t> vous indiquera si la synchronisation est longue.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01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3) </a:t>
            </a:r>
            <a:r>
              <a:rPr lang="fr-FR" dirty="0" err="1"/>
              <a:t>QualiMarc</a:t>
            </a:r>
            <a:r>
              <a:rPr lang="fr-FR" dirty="0"/>
              <a:t> demande à l’utilisateur de corriger les erreurs  dans </a:t>
            </a:r>
            <a:r>
              <a:rPr lang="fr-FR" dirty="0" err="1"/>
              <a:t>WinIBW</a:t>
            </a:r>
            <a:r>
              <a:rPr lang="fr-FR" dirty="0"/>
              <a:t> </a:t>
            </a:r>
            <a:r>
              <a:rPr lang="fr-FR" b="1" dirty="0"/>
              <a:t>MAIS </a:t>
            </a:r>
            <a:r>
              <a:rPr lang="fr-FR" b="0" dirty="0"/>
              <a:t>n’offre pas d interface de correction</a:t>
            </a:r>
            <a:br>
              <a:rPr lang="fr-FR" b="0" dirty="0"/>
            </a:br>
            <a:r>
              <a:rPr lang="fr-FR" b="0" dirty="0"/>
              <a:t>Le catalogage bibliographique reste donc l’affaire de </a:t>
            </a:r>
            <a:r>
              <a:rPr lang="fr-FR" b="0" dirty="0" err="1"/>
              <a:t>WinIBW</a:t>
            </a:r>
            <a:r>
              <a:rPr lang="fr-FR" b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380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/>
              <a:t>4) </a:t>
            </a:r>
            <a:r>
              <a:rPr lang="fr-FR" b="0" dirty="0" err="1"/>
              <a:t>QualiMarc</a:t>
            </a:r>
            <a:r>
              <a:rPr lang="fr-FR" b="0" dirty="0"/>
              <a:t> est basé sur des règles </a:t>
            </a:r>
            <a:r>
              <a:rPr lang="fr-FR" b="0" dirty="0" err="1"/>
              <a:t>pré-conçues</a:t>
            </a:r>
            <a:r>
              <a:rPr lang="fr-FR" b="0" dirty="0"/>
              <a:t> de détection des erreurs  </a:t>
            </a:r>
            <a:r>
              <a:rPr lang="fr-FR" b="1" dirty="0"/>
              <a:t>MAIS</a:t>
            </a:r>
            <a:r>
              <a:rPr lang="fr-FR" b="0" dirty="0"/>
              <a:t> n’offre pas la possibilité à l’utilisateur de créer ses propres règles.</a:t>
            </a:r>
            <a:br>
              <a:rPr lang="fr-FR" b="0" dirty="0"/>
            </a:br>
            <a:r>
              <a:rPr lang="fr-FR" b="0" dirty="0"/>
              <a:t>Pourquoi ? Dans un premier temps, il nous a paru suffisant de fonctionner avec les 400 règles préconçues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39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/>
              <a:t>5) </a:t>
            </a:r>
            <a:r>
              <a:rPr lang="fr-FR" b="0" dirty="0" err="1"/>
              <a:t>QualiMarc</a:t>
            </a:r>
            <a:r>
              <a:rPr lang="fr-FR" b="0" dirty="0"/>
              <a:t> peut être utilisé par le catalogueur s’il le souhaite </a:t>
            </a:r>
            <a:r>
              <a:rPr lang="fr-FR" b="1" dirty="0"/>
              <a:t>MAIS</a:t>
            </a:r>
            <a:r>
              <a:rPr lang="fr-FR" b="0" dirty="0"/>
              <a:t> n’est pas lancé sur toutes les notices produites (créées, mises à jour ou localisées) par l’établissement de façon automatique et systématique</a:t>
            </a:r>
            <a:br>
              <a:rPr lang="fr-FR" b="0" dirty="0"/>
            </a:b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337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/>
              <a:t>6) </a:t>
            </a:r>
            <a:r>
              <a:rPr lang="fr-FR" b="0" dirty="0" err="1"/>
              <a:t>QualiMarc</a:t>
            </a:r>
            <a:r>
              <a:rPr lang="fr-FR" b="0" dirty="0"/>
              <a:t> est en accès libre et anonyme MAIS ne permet pas de personnaliser sa session</a:t>
            </a:r>
            <a:br>
              <a:rPr lang="fr-FR" b="0" dirty="0"/>
            </a:br>
            <a:r>
              <a:rPr lang="fr-FR" b="0" dirty="0"/>
              <a:t>Pourquoi ? Ce que  l’Abes recherche, c’est de doter le réseau d’un outil facile d’utilisation, avec peu de contraintes., pour l’enrichissement au fil de l’eau.  Il nous a semblé que, dans un premier temps, exiger une authentification freinerait l’adoption de </a:t>
            </a:r>
            <a:r>
              <a:rPr lang="fr-FR" b="0" dirty="0" err="1"/>
              <a:t>QualiMarc</a:t>
            </a:r>
            <a:r>
              <a:rPr lang="fr-FR" b="0" dirty="0"/>
              <a:t> par le réseau.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1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Voilà ce que fait </a:t>
            </a:r>
            <a:r>
              <a:rPr lang="fr-FR" b="0" dirty="0" err="1"/>
              <a:t>QualiMarc</a:t>
            </a:r>
            <a:r>
              <a:rPr lang="fr-FR" b="0" dirty="0"/>
              <a:t> aujourd’hui, </a:t>
            </a:r>
            <a:br>
              <a:rPr lang="fr-FR" b="0" dirty="0"/>
            </a:br>
            <a:endParaRPr lang="fr-FR" b="0" dirty="0"/>
          </a:p>
          <a:p>
            <a:r>
              <a:rPr lang="fr-FR" b="0" dirty="0"/>
              <a:t>Mais les 3 dernières fonctionnalités, absentes aujourd’hui, s’ajouteront aux fonctionnalités actuelles, dans une prochaine version,</a:t>
            </a:r>
            <a:br>
              <a:rPr lang="fr-FR" b="0" dirty="0"/>
            </a:br>
            <a:r>
              <a:rPr lang="fr-FR" b="0" dirty="0"/>
              <a:t>Dans le futur, on pourra donc utiliser les règles préconçues ET créer ses propres règles, lancer </a:t>
            </a:r>
            <a:r>
              <a:rPr lang="fr-FR" b="0" dirty="0" err="1"/>
              <a:t>QualiMarc</a:t>
            </a:r>
            <a:r>
              <a:rPr lang="fr-FR" b="0" dirty="0"/>
              <a:t> manuellement OU automatiquement, l’utiliser de façon anonyme OU authentifiée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41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268125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L’utilisation-type de </a:t>
            </a:r>
            <a:r>
              <a:rPr lang="fr-FR" dirty="0" err="1"/>
              <a:t>QualiMarc</a:t>
            </a:r>
            <a:r>
              <a:rPr lang="fr-FR" dirty="0"/>
              <a:t> dans le cadre de l’analyse d’un </a:t>
            </a:r>
            <a:r>
              <a:rPr lang="fr-FR" dirty="0" err="1"/>
              <a:t>ppn</a:t>
            </a:r>
            <a:r>
              <a:rPr lang="fr-FR" dirty="0"/>
              <a:t> seul est telle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824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586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L’utilisation-type de </a:t>
            </a:r>
            <a:r>
              <a:rPr lang="fr-FR" dirty="0" err="1"/>
              <a:t>QualiMarc</a:t>
            </a:r>
            <a:r>
              <a:rPr lang="fr-FR" dirty="0"/>
              <a:t> dans le cadre de l’analyse d’un lot de PPN est telle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7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11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L’analyse ciblée par règles associées à un type de document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27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QualiMarc</a:t>
            </a:r>
            <a:r>
              <a:rPr lang="fr-FR" dirty="0"/>
              <a:t> est un outil conçu pour la mise à disposition dans le </a:t>
            </a:r>
            <a:r>
              <a:rPr lang="fr-FR" dirty="0" err="1"/>
              <a:t>Sudoc</a:t>
            </a:r>
            <a:r>
              <a:rPr lang="fr-FR" dirty="0"/>
              <a:t> de notices de qualité et pour répondre à plusieurs objectifs :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786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1E2B62"/>
                </a:solidFill>
              </a:rPr>
              <a:t>Les thèses et autres travaux universitaires constituent deux </a:t>
            </a:r>
            <a:r>
              <a:rPr lang="fr-FR" sz="1200" b="1" u="sng" dirty="0">
                <a:solidFill>
                  <a:srgbClr val="1E2B62"/>
                </a:solidFill>
              </a:rPr>
              <a:t>sous-types</a:t>
            </a:r>
            <a:r>
              <a:rPr lang="fr-FR" sz="1200" b="1" dirty="0">
                <a:solidFill>
                  <a:srgbClr val="1E2B62"/>
                </a:solidFill>
              </a:rPr>
              <a:t> de documents. </a:t>
            </a:r>
          </a:p>
          <a:p>
            <a:r>
              <a:rPr lang="fr-FR" sz="1200" b="1" dirty="0">
                <a:solidFill>
                  <a:srgbClr val="1E2B62"/>
                </a:solidFill>
              </a:rPr>
              <a:t>Elles répondent donc à la fois aux règles de validation qui sont associées à son type de document </a:t>
            </a:r>
            <a:r>
              <a:rPr lang="fr-FR" sz="1050" b="1" dirty="0">
                <a:solidFill>
                  <a:srgbClr val="1E2B62"/>
                </a:solidFill>
              </a:rPr>
              <a:t>(monographie imprimée ou doc élec dans la majorité des cas) </a:t>
            </a:r>
            <a:r>
              <a:rPr lang="fr-FR" sz="1200" b="1" dirty="0">
                <a:solidFill>
                  <a:srgbClr val="1E2B62"/>
                </a:solidFill>
              </a:rPr>
              <a:t>et à celles spécifiques aux thèses/travaux universitaires </a:t>
            </a:r>
            <a:r>
              <a:rPr lang="fr-FR" sz="1050" b="1" dirty="0">
                <a:solidFill>
                  <a:srgbClr val="1E2B62"/>
                </a:solidFill>
              </a:rPr>
              <a:t>(soutenance et/ou reproduction).</a:t>
            </a:r>
            <a:endParaRPr lang="fr-FR" sz="1200" b="1" dirty="0">
              <a:solidFill>
                <a:srgbClr val="1E2B6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7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1E2B62"/>
                </a:solidFill>
              </a:rPr>
              <a:t>On peut y voir par exemple que sous  la famille « carte » de </a:t>
            </a:r>
            <a:r>
              <a:rPr lang="fr-FR" sz="1200" b="1" dirty="0" err="1">
                <a:solidFill>
                  <a:srgbClr val="1E2B62"/>
                </a:solidFill>
              </a:rPr>
              <a:t>qualimarc</a:t>
            </a:r>
            <a:r>
              <a:rPr lang="fr-FR" sz="1200" b="1" dirty="0">
                <a:solidFill>
                  <a:srgbClr val="1E2B62"/>
                </a:solidFill>
              </a:rPr>
              <a:t> se trouvent les documents de types Ka/</a:t>
            </a:r>
            <a:r>
              <a:rPr lang="fr-FR" sz="1200" b="1" dirty="0" err="1">
                <a:solidFill>
                  <a:srgbClr val="1E2B62"/>
                </a:solidFill>
              </a:rPr>
              <a:t>Kd</a:t>
            </a:r>
            <a:r>
              <a:rPr lang="fr-FR" sz="1200" b="1" dirty="0">
                <a:solidFill>
                  <a:srgbClr val="1E2B62"/>
                </a:solidFill>
              </a:rPr>
              <a:t> et Pa</a:t>
            </a:r>
          </a:p>
          <a:p>
            <a:endParaRPr lang="fr-FR" sz="1200" b="1" dirty="0">
              <a:solidFill>
                <a:srgbClr val="1E2B62"/>
              </a:solidFill>
            </a:endParaRPr>
          </a:p>
          <a:p>
            <a:r>
              <a:rPr lang="fr-FR" sz="1200" b="0" u="none" dirty="0">
                <a:solidFill>
                  <a:srgbClr val="1E2B62"/>
                </a:solidFill>
              </a:rPr>
              <a:t>Les thèses et autres travaux universitaires constituent deux sous-types de documents. </a:t>
            </a:r>
          </a:p>
          <a:p>
            <a:r>
              <a:rPr lang="fr-FR" sz="1200" b="0" u="none" dirty="0">
                <a:solidFill>
                  <a:srgbClr val="1E2B62"/>
                </a:solidFill>
              </a:rPr>
              <a:t>Elles répondent donc à la fois aux règles de validation qui sont associées à son type de document </a:t>
            </a:r>
            <a:r>
              <a:rPr lang="fr-FR" sz="1050" b="0" u="none" dirty="0">
                <a:solidFill>
                  <a:srgbClr val="1E2B62"/>
                </a:solidFill>
              </a:rPr>
              <a:t>(monographie imprimée ou doc élec dans la majorité des cas) </a:t>
            </a:r>
            <a:r>
              <a:rPr lang="fr-FR" sz="1200" b="0" u="none" dirty="0">
                <a:solidFill>
                  <a:srgbClr val="1E2B62"/>
                </a:solidFill>
              </a:rPr>
              <a:t>et à celles spécifiques aux thèses/travaux universitaires </a:t>
            </a:r>
            <a:r>
              <a:rPr lang="fr-FR" sz="1050" b="0" u="none" dirty="0">
                <a:solidFill>
                  <a:srgbClr val="1E2B62"/>
                </a:solidFill>
              </a:rPr>
              <a:t>(soutenance et/ou reproduction).</a:t>
            </a:r>
            <a:endParaRPr lang="fr-FR" sz="1200" b="0" u="none" dirty="0">
              <a:solidFill>
                <a:srgbClr val="1E2B6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00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L’analyse ciblée par jeux de règles thématiques : il s’agit de jeux de règles préconçus, qui regroupent les règles qui portent sur un bloc de zones </a:t>
            </a:r>
            <a:r>
              <a:rPr lang="fr-FR" dirty="0" err="1"/>
              <a:t>unimarc</a:t>
            </a:r>
            <a:r>
              <a:rPr lang="fr-FR" dirty="0"/>
              <a:t> particulier ou sur une thématique particulière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128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36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L’interface de résultats de </a:t>
            </a:r>
            <a:r>
              <a:rPr lang="fr-FR" dirty="0" err="1"/>
              <a:t>QualiMarc</a:t>
            </a:r>
            <a:r>
              <a:rPr lang="fr-FR" dirty="0"/>
              <a:t> est constituée de trois grands blocs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047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599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ce bloc, je retrouve les </a:t>
            </a:r>
            <a:r>
              <a:rPr lang="fr-FR" dirty="0" err="1"/>
              <a:t>ppn</a:t>
            </a:r>
            <a:r>
              <a:rPr lang="fr-FR" dirty="0"/>
              <a:t> qui ont été analysés et dans lesquels </a:t>
            </a:r>
            <a:r>
              <a:rPr lang="fr-FR" dirty="0" err="1"/>
              <a:t>QualiMarc</a:t>
            </a:r>
            <a:r>
              <a:rPr lang="fr-FR" dirty="0"/>
              <a:t> a détecté des erreurs.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67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54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638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ce bloc Détails des erreurs par </a:t>
            </a:r>
            <a:r>
              <a:rPr lang="fr-FR" dirty="0" err="1"/>
              <a:t>PPn</a:t>
            </a:r>
            <a:r>
              <a:rPr lang="fr-FR" dirty="0"/>
              <a:t>, je trouve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2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Objectif 1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Maintenir la qualité des notices du catalogue </a:t>
            </a:r>
            <a:r>
              <a:rPr lang="fr-FR" dirty="0" err="1"/>
              <a:t>Sudoc</a:t>
            </a:r>
            <a:r>
              <a:rPr lang="fr-FR" dirty="0"/>
              <a:t>, et, au-delà de chaque SGB des établissements du réseau</a:t>
            </a:r>
          </a:p>
          <a:p>
            <a:pPr marL="0" indent="0">
              <a:buNone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Objectif 2 : </a:t>
            </a:r>
            <a:br>
              <a:rPr lang="fr-FR" dirty="0"/>
            </a:br>
            <a:r>
              <a:rPr lang="fr-FR" dirty="0"/>
              <a:t>Faciliter la nécessaire migration des données vers le modèle LRM : plus les données bibliographiques seront structurées et cohérentes, plus la migration sera facilitée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Objectif 3 : </a:t>
            </a:r>
            <a:br>
              <a:rPr lang="fr-FR" dirty="0"/>
            </a:br>
            <a:r>
              <a:rPr lang="fr-FR" dirty="0"/>
              <a:t>Compléter les tables de validation de </a:t>
            </a:r>
            <a:r>
              <a:rPr lang="fr-FR" dirty="0" err="1"/>
              <a:t>WinIBW</a:t>
            </a:r>
            <a:r>
              <a:rPr lang="fr-FR" dirty="0"/>
              <a:t>, qui ne vérifient que la conformité des données au format </a:t>
            </a:r>
            <a:r>
              <a:rPr lang="fr-FR" dirty="0" err="1"/>
              <a:t>Unimarc</a:t>
            </a:r>
            <a:r>
              <a:rPr lang="fr-FR" dirty="0"/>
              <a:t>, et pas la cohérence globale du signalement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Objectif 4 : </a:t>
            </a:r>
            <a:br>
              <a:rPr lang="fr-FR" dirty="0"/>
            </a:br>
            <a:r>
              <a:rPr lang="fr-FR" dirty="0"/>
              <a:t>Agréger des webservices différents proposés par l’Abes (par exemple Algoliens, </a:t>
            </a:r>
            <a:r>
              <a:rPr lang="fr-FR" dirty="0" err="1"/>
              <a:t>BiblioControl</a:t>
            </a:r>
            <a:r>
              <a:rPr lang="fr-FR" dirty="0"/>
              <a:t>), dont l’accès et l’usage n’étaient pas unifiés jusqu’à présent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Objectif 5 : </a:t>
            </a:r>
            <a:br>
              <a:rPr lang="fr-FR" dirty="0"/>
            </a:br>
            <a:r>
              <a:rPr lang="fr-FR" dirty="0"/>
              <a:t>Proposer un outil unique, national, avec la garantie  qu’il suive toutes les évolutions de format et de consignes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70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76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table générale des règles nous donne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103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924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121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25/09/2014</a:t>
            </a:r>
          </a:p>
        </p:txBody>
      </p:sp>
    </p:spTree>
    <p:extLst>
      <p:ext uri="{BB962C8B-B14F-4D97-AF65-F5344CB8AC3E}">
        <p14:creationId xmlns:p14="http://schemas.microsoft.com/office/powerpoint/2010/main" val="296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tel outil a été conçu pour et avec le réseau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65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 RÉSEAU, dont on connait la diversité.</a:t>
            </a:r>
            <a:br>
              <a:rPr lang="fr-FR" dirty="0"/>
            </a:br>
            <a:r>
              <a:rPr lang="fr-FR" dirty="0"/>
              <a:t>Ainsi, </a:t>
            </a:r>
            <a:r>
              <a:rPr lang="fr-FR" dirty="0" err="1"/>
              <a:t>QualiMarc</a:t>
            </a:r>
            <a:r>
              <a:rPr lang="fr-FR" dirty="0"/>
              <a:t> tient compte </a:t>
            </a:r>
          </a:p>
          <a:p>
            <a:pPr marL="228600" indent="-228600">
              <a:buAutoNum type="arabicParenR"/>
            </a:pPr>
            <a:r>
              <a:rPr lang="fr-FR" dirty="0"/>
              <a:t>De l’hétérogénéité des établissements qui le composent : il pourra être utilisé par les bibliothèques avec un faible volume de catalogage comme par celles qui cataloguent beaucoup, puisqu’on pourra lui demander d’analyser des lots allant jusqu’à 5.000 notices.</a:t>
            </a:r>
          </a:p>
          <a:p>
            <a:pPr marL="228600" indent="-228600">
              <a:buAutoNum type="arabicParenR"/>
            </a:pPr>
            <a:r>
              <a:rPr lang="fr-FR" dirty="0"/>
              <a:t>Des différents profils de catalogueur : il pourra être utilisé aussi bien par le catalogueur occasionnel que par le stakhanoviste</a:t>
            </a:r>
          </a:p>
          <a:p>
            <a:pPr marL="228600" indent="-228600">
              <a:buAutoNum type="arabicParenR"/>
            </a:pPr>
            <a:r>
              <a:rPr lang="fr-FR" dirty="0"/>
              <a:t>Des besoins standards et spécifiques : il pourra être utilisé pour analyser soit la qualité globale de la notice soit la qualité d’un ensemble de zones ciblée (par exemple, uniquement les zones avec des données translitérées)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QualiMarc</a:t>
            </a:r>
            <a:r>
              <a:rPr lang="fr-FR" dirty="0"/>
              <a:t> présente alors un double intérêt, collectif et individuel : </a:t>
            </a:r>
            <a:br>
              <a:rPr lang="fr-FR" dirty="0"/>
            </a:br>
            <a:r>
              <a:rPr lang="fr-FR" dirty="0"/>
              <a:t>1) pour le collectif (l’établissement et par extension, l’ESR), il garantie la production de données de qualité</a:t>
            </a:r>
          </a:p>
          <a:p>
            <a:pPr marL="0" indent="0">
              <a:buNone/>
            </a:pPr>
            <a:r>
              <a:rPr lang="fr-FR" dirty="0"/>
              <a:t>2) Pour l’individuel (le catalogueur) : il permet de disposer d’un outil d’apprentissage et de faciliter la montée en compétence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effet, </a:t>
            </a:r>
            <a:r>
              <a:rPr lang="fr-FR" dirty="0" err="1"/>
              <a:t>QualiMarc</a:t>
            </a:r>
            <a:r>
              <a:rPr lang="fr-FR" dirty="0"/>
              <a:t> doit aussi être perçu comme un outil pédagogique : </a:t>
            </a:r>
            <a:br>
              <a:rPr lang="fr-FR" dirty="0"/>
            </a:br>
            <a:r>
              <a:rPr lang="fr-FR" dirty="0"/>
              <a:t>- il indique quels enrichissements apporter à la notice</a:t>
            </a:r>
            <a:br>
              <a:rPr lang="fr-FR" dirty="0"/>
            </a:br>
            <a:r>
              <a:rPr lang="fr-FR" dirty="0"/>
              <a:t>- mais il explique et justifie ces enrichissements</a:t>
            </a:r>
          </a:p>
          <a:p>
            <a:pPr marL="0" indent="0">
              <a:buNone/>
            </a:pPr>
            <a:r>
              <a:rPr lang="fr-FR" dirty="0"/>
              <a:t>- de façon à ce que le catalogueur comprenne ce qui lui est demandé</a:t>
            </a:r>
            <a:br>
              <a:rPr lang="fr-FR" dirty="0"/>
            </a:br>
            <a:r>
              <a:rPr lang="fr-FR" dirty="0"/>
              <a:t>- en étant guidé, et ceci sans contrainte : l’utilisation de </a:t>
            </a:r>
            <a:r>
              <a:rPr lang="fr-FR" dirty="0" err="1"/>
              <a:t>QualiMarc</a:t>
            </a:r>
            <a:r>
              <a:rPr lang="fr-FR" dirty="0"/>
              <a:t> n’est pas obligatoire et si on décide de l’utiliser, elle n’engage à rien : l’outil ne vérifie pas si la correction détectée a été, par la suite, corrigée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00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OUTIL CONCU PAR LE RÉSEAU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85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Sans participer directement à la conception de </a:t>
            </a:r>
            <a:r>
              <a:rPr lang="fr-FR" dirty="0" err="1"/>
              <a:t>QualiMarc</a:t>
            </a:r>
            <a:r>
              <a:rPr lang="fr-FR" dirty="0"/>
              <a:t>, de très nombreux établissements, par leurs initiatives  : </a:t>
            </a:r>
            <a:br>
              <a:rPr lang="fr-FR" dirty="0"/>
            </a:br>
            <a:r>
              <a:rPr lang="fr-FR" dirty="0"/>
              <a:t>- mise en place de chantiers-qualités, </a:t>
            </a:r>
            <a:br>
              <a:rPr lang="fr-FR" dirty="0"/>
            </a:br>
            <a:r>
              <a:rPr lang="fr-FR" dirty="0"/>
              <a:t>- organisation de réunion de type Café-catalogueurs, dont nous avons fait l’écho lors du </a:t>
            </a:r>
            <a:r>
              <a:rPr lang="fr-FR" dirty="0" err="1"/>
              <a:t>J,e</a:t>
            </a:r>
            <a:r>
              <a:rPr lang="fr-FR" dirty="0"/>
              <a:t>-cours « Retours d’expériences sur l’accompagnement des catalogueurs » en mars 2022,</a:t>
            </a:r>
            <a:br>
              <a:rPr lang="fr-FR" dirty="0"/>
            </a:br>
            <a:r>
              <a:rPr lang="fr-FR" dirty="0"/>
              <a:t>- rédaction et partage de vade-mecum, notamment sur la page « Contributions des réseaux » du Guide méthodologique</a:t>
            </a:r>
            <a:br>
              <a:rPr lang="fr-FR" dirty="0"/>
            </a:br>
            <a:r>
              <a:rPr lang="fr-FR" dirty="0"/>
              <a:t>- animation d’un Forum « Qu’est ce que la qualité ? » lors des Journées Abes 2019</a:t>
            </a:r>
            <a:br>
              <a:rPr lang="fr-FR" dirty="0"/>
            </a:br>
            <a:r>
              <a:rPr lang="fr-FR" dirty="0"/>
              <a:t>… ont contribué à la réflexion et à l’avènement du projet.</a:t>
            </a:r>
          </a:p>
          <a:p>
            <a:endParaRPr lang="fr-FR" dirty="0"/>
          </a:p>
          <a:p>
            <a:r>
              <a:rPr lang="fr-FR" dirty="0"/>
              <a:t>Des applications, conçues localement, ont également, au cours des 10 dernières années, montré le chemin.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925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Dès 2011 : Pierre Mariage, de la bibliothèque Sainte-Barbe, proposait l’outil </a:t>
            </a:r>
            <a:r>
              <a:rPr lang="fr-FR" dirty="0" err="1"/>
              <a:t>ePPNator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8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http://moodle.abes.fr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es.fr/" TargetMode="External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aidequalimarc/index.htm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umentation.abes.fr/aidequalimarc/QualiMarc_Annexe1_TypesDeDocumentsAnalyses.pdf" TargetMode="Externa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s://documentation.abes.fr/aidequalimarc/QualiMarc_Annexe1_TypesDeDocumentsAnalyses.pdf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>
                <a:solidFill>
                  <a:schemeClr val="accent6"/>
                </a:solidFill>
              </a:rPr>
              <a:t>Présentation et usage de </a:t>
            </a:r>
            <a:r>
              <a:rPr lang="fr-FR" b="1" dirty="0" err="1">
                <a:solidFill>
                  <a:schemeClr val="accent6"/>
                </a:solidFill>
              </a:rPr>
              <a:t>QualiMarc</a:t>
            </a:r>
            <a:endParaRPr lang="fr-FR" b="1" dirty="0">
              <a:solidFill>
                <a:schemeClr val="accent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403648" y="2848721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sz="1600" dirty="0"/>
              <a:t>Présentation et usage de </a:t>
            </a:r>
            <a:r>
              <a:rPr lang="fr-FR" sz="1600" dirty="0" err="1"/>
              <a:t>QualiMarc</a:t>
            </a:r>
            <a:r>
              <a:rPr lang="fr-FR" sz="1600" dirty="0"/>
              <a:t>, application web en libre accès qui analyse la qualité des notices bibliographiques du </a:t>
            </a:r>
            <a:r>
              <a:rPr lang="fr-FR" sz="1600" dirty="0" err="1"/>
              <a:t>Sudoc</a:t>
            </a:r>
            <a:r>
              <a:rPr lang="fr-FR" sz="1600" dirty="0"/>
              <a:t>. 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5292080" y="2816034"/>
            <a:ext cx="4104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Public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sz="1600" dirty="0"/>
              <a:t>Catalogueurs</a:t>
            </a:r>
            <a:br>
              <a:rPr lang="fr-FR" sz="1600" dirty="0"/>
            </a:br>
            <a:r>
              <a:rPr lang="fr-FR" sz="1600" dirty="0"/>
              <a:t>Correspondants Catalogage</a:t>
            </a:r>
            <a:br>
              <a:rPr lang="fr-FR" sz="1600" dirty="0"/>
            </a:br>
            <a:r>
              <a:rPr lang="fr-FR" sz="1600" dirty="0"/>
              <a:t>Coordinateurs </a:t>
            </a:r>
            <a:r>
              <a:rPr lang="fr-FR" sz="1600" dirty="0" err="1"/>
              <a:t>Sudoc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/>
              <a:t>Aurélie Faivre</a:t>
            </a:r>
          </a:p>
          <a:p>
            <a:pPr algn="ctr"/>
            <a:r>
              <a:rPr lang="fr-FR" sz="1600" dirty="0"/>
              <a:t>Samuel </a:t>
            </a:r>
            <a:r>
              <a:rPr lang="fr-FR" sz="1600" dirty="0" err="1"/>
              <a:t>Quetin</a:t>
            </a:r>
            <a:endParaRPr lang="fr-FR" sz="1600" dirty="0"/>
          </a:p>
          <a:p>
            <a:pPr algn="ctr"/>
            <a:r>
              <a:rPr lang="fr-FR" sz="1600" dirty="0"/>
              <a:t>Laurent Piquemal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La formation débutera à 11h, merci de votre patience…</a:t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La session sera enregistrée afin d'être diffusée sur notre plateforme d'autoformation </a:t>
            </a:r>
            <a:r>
              <a:rPr lang="fr-FR" sz="1100" dirty="0">
                <a:hlinkClick r:id="rId4"/>
              </a:rPr>
              <a:t>http://moodle.abes.fr</a:t>
            </a:r>
            <a:r>
              <a:rPr lang="fr-FR" sz="1100" dirty="0"/>
              <a:t>.</a:t>
            </a:r>
            <a:br>
              <a:rPr lang="fr-FR" sz="1100" dirty="0"/>
            </a:br>
            <a:r>
              <a:rPr lang="fr-FR" sz="1100" dirty="0"/>
              <a:t>En rejoignant cette session, vous consentez à ces enregistrements.</a:t>
            </a:r>
          </a:p>
        </p:txBody>
      </p:sp>
      <p:pic>
        <p:nvPicPr>
          <p:cNvPr id="1038" name="Picture 14" descr="Cal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272"/>
          <a:stretch/>
        </p:blipFill>
        <p:spPr bwMode="auto">
          <a:xfrm>
            <a:off x="10581823" y="1447327"/>
            <a:ext cx="699601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28608"/>
          <a:stretch/>
        </p:blipFill>
        <p:spPr bwMode="auto">
          <a:xfrm>
            <a:off x="9354012" y="2642730"/>
            <a:ext cx="594498" cy="7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E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r="24039"/>
          <a:stretch/>
        </p:blipFill>
        <p:spPr bwMode="auto">
          <a:xfrm>
            <a:off x="9180512" y="3717032"/>
            <a:ext cx="728946" cy="7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ebstat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22051"/>
          <a:stretch/>
        </p:blipFill>
        <p:spPr bwMode="auto">
          <a:xfrm>
            <a:off x="9180512" y="4418299"/>
            <a:ext cx="808487" cy="7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5272532"/>
            <a:ext cx="13906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6152112"/>
            <a:ext cx="560039" cy="5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43" y="3258154"/>
            <a:ext cx="1409937" cy="4699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13" y="2168709"/>
            <a:ext cx="744598" cy="7445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7" y="112436"/>
            <a:ext cx="1101201" cy="9354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99" y="6118400"/>
            <a:ext cx="591157" cy="5911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83" y="260243"/>
            <a:ext cx="823739" cy="8237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76" y="1550947"/>
            <a:ext cx="864397" cy="8643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14" y="4193983"/>
            <a:ext cx="806813" cy="8068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F8F5BE-D41E-B947-40B8-0941F5DDF26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13" y="3066334"/>
            <a:ext cx="833731" cy="8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225230"/>
            <a:ext cx="3075948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Un outil conçu </a:t>
            </a:r>
            <a:br>
              <a:rPr lang="fr-FR" sz="4000" dirty="0"/>
            </a:br>
            <a:r>
              <a:rPr lang="fr-FR" sz="4000" b="1" dirty="0">
                <a:solidFill>
                  <a:srgbClr val="CD4313"/>
                </a:solidFill>
              </a:rPr>
              <a:t>PAR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4000" dirty="0">
                <a:solidFill>
                  <a:srgbClr val="1E2B62"/>
                </a:solidFill>
              </a:rPr>
              <a:t>le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488252"/>
            <a:ext cx="4760137" cy="11212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br>
              <a:rPr lang="fr-FR" dirty="0"/>
            </a:br>
            <a:r>
              <a:rPr lang="fr-FR" dirty="0">
                <a:solidFill>
                  <a:srgbClr val="CD4313"/>
                </a:solidFill>
              </a:rPr>
              <a:t>Une démarche qualité présente au sein du réseau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0C254A-9188-C4FB-36A5-9EDE7E1D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8" y="1772816"/>
            <a:ext cx="1033979" cy="10278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5D38E16-8294-8342-0D7A-8972C298074E}"/>
              </a:ext>
            </a:extLst>
          </p:cNvPr>
          <p:cNvSpPr txBox="1"/>
          <p:nvPr/>
        </p:nvSpPr>
        <p:spPr>
          <a:xfrm>
            <a:off x="3755140" y="1628069"/>
            <a:ext cx="2269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1E2B62"/>
                </a:solidFill>
              </a:rPr>
              <a:t>Initiatives locales :  </a:t>
            </a:r>
            <a:r>
              <a:rPr lang="fr-FR" sz="1800" dirty="0">
                <a:solidFill>
                  <a:srgbClr val="1E2B62"/>
                </a:solidFill>
              </a:rPr>
              <a:t>chantiers-qualité, Café-Catalogueurs, rédaction et partage de vade-mecum, etc.</a:t>
            </a:r>
          </a:p>
          <a:p>
            <a:pPr marL="0" indent="0">
              <a:buNone/>
            </a:pPr>
            <a:endParaRPr lang="fr-FR" sz="1800" dirty="0">
              <a:solidFill>
                <a:srgbClr val="1E2B62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EF8FC67-1AA0-2CC0-9C8A-F5AFE6BB3134}"/>
              </a:ext>
            </a:extLst>
          </p:cNvPr>
          <p:cNvCxnSpPr>
            <a:cxnSpLocks/>
          </p:cNvCxnSpPr>
          <p:nvPr/>
        </p:nvCxnSpPr>
        <p:spPr>
          <a:xfrm>
            <a:off x="6025032" y="1732499"/>
            <a:ext cx="0" cy="1296144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CFB3E01-6D78-7823-FA97-943F5F903CE9}"/>
              </a:ext>
            </a:extLst>
          </p:cNvPr>
          <p:cNvSpPr txBox="1"/>
          <p:nvPr/>
        </p:nvSpPr>
        <p:spPr>
          <a:xfrm>
            <a:off x="6169048" y="1918075"/>
            <a:ext cx="2226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1E2B62"/>
                </a:solidFill>
              </a:rPr>
              <a:t>Forum</a:t>
            </a:r>
            <a:r>
              <a:rPr lang="fr-FR" dirty="0">
                <a:solidFill>
                  <a:srgbClr val="1E2B62"/>
                </a:solidFill>
              </a:rPr>
              <a:t> « Qu’est-ce que la qualité ?  » 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1E2B62"/>
                </a:solidFill>
              </a:rPr>
              <a:t>Journées </a:t>
            </a:r>
            <a:r>
              <a:rPr lang="fr-FR" sz="1800" dirty="0" err="1">
                <a:solidFill>
                  <a:srgbClr val="1E2B62"/>
                </a:solidFill>
              </a:rPr>
              <a:t>Abes</a:t>
            </a:r>
            <a:r>
              <a:rPr lang="fr-FR" sz="1800" dirty="0">
                <a:solidFill>
                  <a:srgbClr val="1E2B62"/>
                </a:solidFill>
              </a:rPr>
              <a:t> 2019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8794C51-6673-E886-CEDD-280FAA720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52" y="476672"/>
            <a:ext cx="1111811" cy="111181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66C2DC4D-0F06-41AE-BE2E-6444CCF526F7}"/>
              </a:ext>
            </a:extLst>
          </p:cNvPr>
          <p:cNvGrpSpPr/>
          <p:nvPr/>
        </p:nvGrpSpPr>
        <p:grpSpPr>
          <a:xfrm>
            <a:off x="3491880" y="3717032"/>
            <a:ext cx="5027688" cy="2075506"/>
            <a:chOff x="3576760" y="4206624"/>
            <a:chExt cx="5027688" cy="207550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AE5B4C6-E42C-7388-6381-7DA29F74F608}"/>
                </a:ext>
              </a:extLst>
            </p:cNvPr>
            <p:cNvSpPr txBox="1"/>
            <p:nvPr/>
          </p:nvSpPr>
          <p:spPr>
            <a:xfrm>
              <a:off x="3851920" y="4540811"/>
              <a:ext cx="47525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fr-FR" sz="2400" dirty="0">
                  <a:solidFill>
                    <a:srgbClr val="CD4313"/>
                  </a:solidFill>
                </a:rPr>
                <a:t>Des applications locales existantes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B8EDC1-2978-0107-F153-E2AA547F6F5C}"/>
                </a:ext>
              </a:extLst>
            </p:cNvPr>
            <p:cNvSpPr txBox="1"/>
            <p:nvPr/>
          </p:nvSpPr>
          <p:spPr>
            <a:xfrm>
              <a:off x="3977570" y="5081801"/>
              <a:ext cx="223224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 err="1">
                  <a:solidFill>
                    <a:srgbClr val="1E2B62"/>
                  </a:solidFill>
                </a:rPr>
                <a:t>ePPNator</a:t>
              </a:r>
              <a:r>
                <a:rPr lang="fr-FR" dirty="0">
                  <a:solidFill>
                    <a:srgbClr val="1E2B62"/>
                  </a:solidFill>
                </a:rPr>
                <a:t> </a:t>
              </a:r>
            </a:p>
            <a:p>
              <a:r>
                <a:rPr lang="fr-FR" dirty="0" err="1">
                  <a:solidFill>
                    <a:srgbClr val="1E2B62"/>
                  </a:solidFill>
                </a:rPr>
                <a:t>CheckSudoc</a:t>
              </a:r>
              <a:endParaRPr lang="fr-FR" dirty="0">
                <a:solidFill>
                  <a:srgbClr val="1E2B62"/>
                </a:solidFill>
              </a:endParaRPr>
            </a:p>
            <a:p>
              <a:r>
                <a:rPr lang="fr-FR" dirty="0" err="1">
                  <a:solidFill>
                    <a:srgbClr val="1E2B62"/>
                  </a:solidFill>
                </a:rPr>
                <a:t>VerifSudoc</a:t>
              </a:r>
              <a:endParaRPr lang="fr-FR" dirty="0">
                <a:solidFill>
                  <a:srgbClr val="1E2B62"/>
                </a:solidFill>
              </a:endParaRPr>
            </a:p>
            <a:p>
              <a:r>
                <a:rPr lang="fr-FR" dirty="0" err="1">
                  <a:solidFill>
                    <a:srgbClr val="1E2B62"/>
                  </a:solidFill>
                </a:rPr>
                <a:t>Kalidos</a:t>
              </a:r>
              <a:endParaRPr lang="fr-FR" dirty="0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D381B3D-D58C-1943-3433-61716E2BA898}"/>
                </a:ext>
              </a:extLst>
            </p:cNvPr>
            <p:cNvCxnSpPr>
              <a:cxnSpLocks/>
            </p:cNvCxnSpPr>
            <p:nvPr/>
          </p:nvCxnSpPr>
          <p:spPr>
            <a:xfrm>
              <a:off x="3986234" y="5126786"/>
              <a:ext cx="0" cy="1110358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7583E64-E1F9-06A9-B3A7-910B0354D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760" y="4206624"/>
              <a:ext cx="1111811" cy="1111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8104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Consulter les règles de </a:t>
            </a:r>
            <a:r>
              <a:rPr lang="fr-FR" sz="4000" b="1" dirty="0" err="1">
                <a:solidFill>
                  <a:schemeClr val="bg1"/>
                </a:solidFill>
              </a:rPr>
              <a:t>QualiMarc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306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083C47D7-68D1-5340-4EFB-61138C09DEC8}"/>
              </a:ext>
            </a:extLst>
          </p:cNvPr>
          <p:cNvSpPr/>
          <p:nvPr/>
        </p:nvSpPr>
        <p:spPr>
          <a:xfrm>
            <a:off x="4475056" y="1177019"/>
            <a:ext cx="1321079" cy="457169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6BB550F-1EA9-57E4-8E3F-EFA6BB196D50}"/>
              </a:ext>
            </a:extLst>
          </p:cNvPr>
          <p:cNvCxnSpPr>
            <a:cxnSpLocks/>
          </p:cNvCxnSpPr>
          <p:nvPr/>
        </p:nvCxnSpPr>
        <p:spPr>
          <a:xfrm>
            <a:off x="3851920" y="620688"/>
            <a:ext cx="644027" cy="54478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0028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083C47D7-68D1-5340-4EFB-61138C09DEC8}"/>
              </a:ext>
            </a:extLst>
          </p:cNvPr>
          <p:cNvSpPr/>
          <p:nvPr/>
        </p:nvSpPr>
        <p:spPr>
          <a:xfrm>
            <a:off x="7884368" y="5444777"/>
            <a:ext cx="576064" cy="36048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6BB550F-1EA9-57E4-8E3F-EFA6BB196D50}"/>
              </a:ext>
            </a:extLst>
          </p:cNvPr>
          <p:cNvCxnSpPr>
            <a:cxnSpLocks/>
          </p:cNvCxnSpPr>
          <p:nvPr/>
        </p:nvCxnSpPr>
        <p:spPr>
          <a:xfrm flipV="1">
            <a:off x="7236296" y="5815562"/>
            <a:ext cx="648072" cy="288032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28ED449-3B7E-2AF0-43F1-42131A6849D7}"/>
              </a:ext>
            </a:extLst>
          </p:cNvPr>
          <p:cNvSpPr txBox="1"/>
          <p:nvPr/>
        </p:nvSpPr>
        <p:spPr>
          <a:xfrm>
            <a:off x="5004048" y="5977230"/>
            <a:ext cx="23940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Nombre total de règles qui sont intégrées dans </a:t>
            </a:r>
            <a:r>
              <a:rPr lang="fr-FR" sz="1400" b="1" dirty="0" err="1">
                <a:solidFill>
                  <a:srgbClr val="CD4313"/>
                </a:solidFill>
              </a:rPr>
              <a:t>QualiMarc</a:t>
            </a:r>
            <a:endParaRPr lang="fr-FR" sz="1400" b="1" dirty="0">
              <a:solidFill>
                <a:srgbClr val="CD4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322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3D8AF6E9-0380-08B7-C2DB-6A16EC286841}"/>
              </a:ext>
            </a:extLst>
          </p:cNvPr>
          <p:cNvSpPr/>
          <p:nvPr/>
        </p:nvSpPr>
        <p:spPr>
          <a:xfrm>
            <a:off x="423340" y="2276872"/>
            <a:ext cx="648072" cy="324036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B9803DD-E5A1-4109-0EE7-A077F343D260}"/>
              </a:ext>
            </a:extLst>
          </p:cNvPr>
          <p:cNvCxnSpPr>
            <a:cxnSpLocks/>
          </p:cNvCxnSpPr>
          <p:nvPr/>
        </p:nvCxnSpPr>
        <p:spPr>
          <a:xfrm flipV="1">
            <a:off x="747376" y="5538039"/>
            <a:ext cx="0" cy="627265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D8D8FE5-2ECA-ACD9-01FF-E45080211F28}"/>
              </a:ext>
            </a:extLst>
          </p:cNvPr>
          <p:cNvSpPr txBox="1"/>
          <p:nvPr/>
        </p:nvSpPr>
        <p:spPr>
          <a:xfrm>
            <a:off x="179512" y="6186111"/>
            <a:ext cx="1145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Identifiant de la règle</a:t>
            </a:r>
          </a:p>
        </p:txBody>
      </p:sp>
    </p:spTree>
    <p:extLst>
      <p:ext uri="{BB962C8B-B14F-4D97-AF65-F5344CB8AC3E}">
        <p14:creationId xmlns:p14="http://schemas.microsoft.com/office/powerpoint/2010/main" val="12237469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3D8AF6E9-0380-08B7-C2DB-6A16EC286841}"/>
              </a:ext>
            </a:extLst>
          </p:cNvPr>
          <p:cNvSpPr/>
          <p:nvPr/>
        </p:nvSpPr>
        <p:spPr>
          <a:xfrm>
            <a:off x="423340" y="2276872"/>
            <a:ext cx="648072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B9803DD-E5A1-4109-0EE7-A077F343D260}"/>
              </a:ext>
            </a:extLst>
          </p:cNvPr>
          <p:cNvCxnSpPr>
            <a:cxnSpLocks/>
          </p:cNvCxnSpPr>
          <p:nvPr/>
        </p:nvCxnSpPr>
        <p:spPr>
          <a:xfrm flipV="1">
            <a:off x="747376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D8D8FE5-2ECA-ACD9-01FF-E45080211F28}"/>
              </a:ext>
            </a:extLst>
          </p:cNvPr>
          <p:cNvSpPr txBox="1"/>
          <p:nvPr/>
        </p:nvSpPr>
        <p:spPr>
          <a:xfrm>
            <a:off x="179512" y="6186111"/>
            <a:ext cx="1145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Identifiant de la règle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96E1DC9C-A7A8-3812-3A14-524542C34DA7}"/>
              </a:ext>
            </a:extLst>
          </p:cNvPr>
          <p:cNvSpPr/>
          <p:nvPr/>
        </p:nvSpPr>
        <p:spPr>
          <a:xfrm>
            <a:off x="1392026" y="2276872"/>
            <a:ext cx="1523789" cy="324036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4B29C61-7547-399C-D32A-7210D021C925}"/>
              </a:ext>
            </a:extLst>
          </p:cNvPr>
          <p:cNvCxnSpPr>
            <a:cxnSpLocks/>
          </p:cNvCxnSpPr>
          <p:nvPr/>
        </p:nvCxnSpPr>
        <p:spPr>
          <a:xfrm flipV="1">
            <a:off x="2125115" y="5538039"/>
            <a:ext cx="0" cy="627265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F028332-0B73-72AC-E266-614FE85B2986}"/>
              </a:ext>
            </a:extLst>
          </p:cNvPr>
          <p:cNvSpPr txBox="1"/>
          <p:nvPr/>
        </p:nvSpPr>
        <p:spPr>
          <a:xfrm>
            <a:off x="1115615" y="6165304"/>
            <a:ext cx="2088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Zone(s) </a:t>
            </a:r>
            <a:r>
              <a:rPr lang="fr-FR" sz="1400" b="1" dirty="0" err="1">
                <a:solidFill>
                  <a:srgbClr val="CD4313"/>
                </a:solidFill>
              </a:rPr>
              <a:t>Unimarc</a:t>
            </a:r>
            <a:r>
              <a:rPr lang="fr-FR" sz="1400" b="1" dirty="0">
                <a:solidFill>
                  <a:srgbClr val="CD4313"/>
                </a:solidFill>
              </a:rPr>
              <a:t> concernée(s) par la règle</a:t>
            </a:r>
          </a:p>
        </p:txBody>
      </p:sp>
    </p:spTree>
    <p:extLst>
      <p:ext uri="{BB962C8B-B14F-4D97-AF65-F5344CB8AC3E}">
        <p14:creationId xmlns:p14="http://schemas.microsoft.com/office/powerpoint/2010/main" val="40419337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3D8AF6E9-0380-08B7-C2DB-6A16EC286841}"/>
              </a:ext>
            </a:extLst>
          </p:cNvPr>
          <p:cNvSpPr/>
          <p:nvPr/>
        </p:nvSpPr>
        <p:spPr>
          <a:xfrm>
            <a:off x="423340" y="2276872"/>
            <a:ext cx="648072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B9803DD-E5A1-4109-0EE7-A077F343D260}"/>
              </a:ext>
            </a:extLst>
          </p:cNvPr>
          <p:cNvCxnSpPr>
            <a:cxnSpLocks/>
          </p:cNvCxnSpPr>
          <p:nvPr/>
        </p:nvCxnSpPr>
        <p:spPr>
          <a:xfrm flipV="1">
            <a:off x="747376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D8D8FE5-2ECA-ACD9-01FF-E45080211F28}"/>
              </a:ext>
            </a:extLst>
          </p:cNvPr>
          <p:cNvSpPr txBox="1"/>
          <p:nvPr/>
        </p:nvSpPr>
        <p:spPr>
          <a:xfrm>
            <a:off x="179512" y="6186111"/>
            <a:ext cx="1145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Identifiant de la règle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96E1DC9C-A7A8-3812-3A14-524542C34DA7}"/>
              </a:ext>
            </a:extLst>
          </p:cNvPr>
          <p:cNvSpPr/>
          <p:nvPr/>
        </p:nvSpPr>
        <p:spPr>
          <a:xfrm>
            <a:off x="1392026" y="2276872"/>
            <a:ext cx="1523789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4B29C61-7547-399C-D32A-7210D021C925}"/>
              </a:ext>
            </a:extLst>
          </p:cNvPr>
          <p:cNvCxnSpPr>
            <a:cxnSpLocks/>
          </p:cNvCxnSpPr>
          <p:nvPr/>
        </p:nvCxnSpPr>
        <p:spPr>
          <a:xfrm flipV="1">
            <a:off x="2125115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F028332-0B73-72AC-E266-614FE85B2986}"/>
              </a:ext>
            </a:extLst>
          </p:cNvPr>
          <p:cNvSpPr txBox="1"/>
          <p:nvPr/>
        </p:nvSpPr>
        <p:spPr>
          <a:xfrm>
            <a:off x="1115615" y="6165304"/>
            <a:ext cx="2088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Zone(s) </a:t>
            </a:r>
            <a:r>
              <a:rPr lang="fr-FR" sz="1400" dirty="0" err="1">
                <a:solidFill>
                  <a:srgbClr val="1E2B62"/>
                </a:solidFill>
              </a:rPr>
              <a:t>Unimarc</a:t>
            </a:r>
            <a:r>
              <a:rPr lang="fr-FR" sz="1400" dirty="0">
                <a:solidFill>
                  <a:srgbClr val="1E2B62"/>
                </a:solidFill>
              </a:rPr>
              <a:t> concernée(s) par la règle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D32DC665-716C-03B7-E2E1-61F14F30508B}"/>
              </a:ext>
            </a:extLst>
          </p:cNvPr>
          <p:cNvSpPr/>
          <p:nvPr/>
        </p:nvSpPr>
        <p:spPr>
          <a:xfrm>
            <a:off x="3088560" y="2276872"/>
            <a:ext cx="1915488" cy="324036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73BE6C9-CACB-A728-05CE-45E988411A48}"/>
              </a:ext>
            </a:extLst>
          </p:cNvPr>
          <p:cNvCxnSpPr>
            <a:cxnSpLocks/>
          </p:cNvCxnSpPr>
          <p:nvPr/>
        </p:nvCxnSpPr>
        <p:spPr>
          <a:xfrm flipV="1">
            <a:off x="4077855" y="5538039"/>
            <a:ext cx="0" cy="627265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72DCEE1-E0BB-D72A-8E4C-D7C8E92179DC}"/>
              </a:ext>
            </a:extLst>
          </p:cNvPr>
          <p:cNvSpPr txBox="1"/>
          <p:nvPr/>
        </p:nvSpPr>
        <p:spPr>
          <a:xfrm>
            <a:off x="3123315" y="6165304"/>
            <a:ext cx="195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Type de document(s) concerné(s) par la règle</a:t>
            </a:r>
          </a:p>
        </p:txBody>
      </p:sp>
    </p:spTree>
    <p:extLst>
      <p:ext uri="{BB962C8B-B14F-4D97-AF65-F5344CB8AC3E}">
        <p14:creationId xmlns:p14="http://schemas.microsoft.com/office/powerpoint/2010/main" val="2714615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3D8AF6E9-0380-08B7-C2DB-6A16EC286841}"/>
              </a:ext>
            </a:extLst>
          </p:cNvPr>
          <p:cNvSpPr/>
          <p:nvPr/>
        </p:nvSpPr>
        <p:spPr>
          <a:xfrm>
            <a:off x="423340" y="2276872"/>
            <a:ext cx="648072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B9803DD-E5A1-4109-0EE7-A077F343D260}"/>
              </a:ext>
            </a:extLst>
          </p:cNvPr>
          <p:cNvCxnSpPr>
            <a:cxnSpLocks/>
          </p:cNvCxnSpPr>
          <p:nvPr/>
        </p:nvCxnSpPr>
        <p:spPr>
          <a:xfrm flipV="1">
            <a:off x="747376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D8D8FE5-2ECA-ACD9-01FF-E45080211F28}"/>
              </a:ext>
            </a:extLst>
          </p:cNvPr>
          <p:cNvSpPr txBox="1"/>
          <p:nvPr/>
        </p:nvSpPr>
        <p:spPr>
          <a:xfrm>
            <a:off x="179512" y="6186111"/>
            <a:ext cx="1145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Identifiant de la règle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96E1DC9C-A7A8-3812-3A14-524542C34DA7}"/>
              </a:ext>
            </a:extLst>
          </p:cNvPr>
          <p:cNvSpPr/>
          <p:nvPr/>
        </p:nvSpPr>
        <p:spPr>
          <a:xfrm>
            <a:off x="1392026" y="2276872"/>
            <a:ext cx="1523789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4B29C61-7547-399C-D32A-7210D021C925}"/>
              </a:ext>
            </a:extLst>
          </p:cNvPr>
          <p:cNvCxnSpPr>
            <a:cxnSpLocks/>
          </p:cNvCxnSpPr>
          <p:nvPr/>
        </p:nvCxnSpPr>
        <p:spPr>
          <a:xfrm flipV="1">
            <a:off x="2125115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F028332-0B73-72AC-E266-614FE85B2986}"/>
              </a:ext>
            </a:extLst>
          </p:cNvPr>
          <p:cNvSpPr txBox="1"/>
          <p:nvPr/>
        </p:nvSpPr>
        <p:spPr>
          <a:xfrm>
            <a:off x="1115615" y="6165304"/>
            <a:ext cx="2088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Zone(s) </a:t>
            </a:r>
            <a:r>
              <a:rPr lang="fr-FR" sz="1400" dirty="0" err="1">
                <a:solidFill>
                  <a:srgbClr val="1E2B62"/>
                </a:solidFill>
              </a:rPr>
              <a:t>Unimarc</a:t>
            </a:r>
            <a:r>
              <a:rPr lang="fr-FR" sz="1400" dirty="0">
                <a:solidFill>
                  <a:srgbClr val="1E2B62"/>
                </a:solidFill>
              </a:rPr>
              <a:t> concernée(s) par la règle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D32DC665-716C-03B7-E2E1-61F14F30508B}"/>
              </a:ext>
            </a:extLst>
          </p:cNvPr>
          <p:cNvSpPr/>
          <p:nvPr/>
        </p:nvSpPr>
        <p:spPr>
          <a:xfrm>
            <a:off x="3088560" y="2276872"/>
            <a:ext cx="1915488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73BE6C9-CACB-A728-05CE-45E988411A48}"/>
              </a:ext>
            </a:extLst>
          </p:cNvPr>
          <p:cNvCxnSpPr>
            <a:cxnSpLocks/>
          </p:cNvCxnSpPr>
          <p:nvPr/>
        </p:nvCxnSpPr>
        <p:spPr>
          <a:xfrm flipV="1">
            <a:off x="4077855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72DCEE1-E0BB-D72A-8E4C-D7C8E92179DC}"/>
              </a:ext>
            </a:extLst>
          </p:cNvPr>
          <p:cNvSpPr txBox="1"/>
          <p:nvPr/>
        </p:nvSpPr>
        <p:spPr>
          <a:xfrm>
            <a:off x="3123315" y="6165304"/>
            <a:ext cx="195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Type de document(s) concerné(s) par la règle</a:t>
            </a:r>
          </a:p>
        </p:txBody>
      </p:sp>
      <p:sp>
        <p:nvSpPr>
          <p:cNvPr id="24" name="Organigramme : Alternative 23">
            <a:extLst>
              <a:ext uri="{FF2B5EF4-FFF2-40B4-BE49-F238E27FC236}">
                <a16:creationId xmlns:a16="http://schemas.microsoft.com/office/drawing/2014/main" id="{97D41C01-8B8C-B5BE-68E2-D9D7601847A2}"/>
              </a:ext>
            </a:extLst>
          </p:cNvPr>
          <p:cNvSpPr/>
          <p:nvPr/>
        </p:nvSpPr>
        <p:spPr>
          <a:xfrm>
            <a:off x="5176793" y="2276872"/>
            <a:ext cx="2491551" cy="324036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B182F6B-B820-C791-CD59-80818D2DA589}"/>
              </a:ext>
            </a:extLst>
          </p:cNvPr>
          <p:cNvCxnSpPr>
            <a:cxnSpLocks/>
          </p:cNvCxnSpPr>
          <p:nvPr/>
        </p:nvCxnSpPr>
        <p:spPr>
          <a:xfrm flipV="1">
            <a:off x="6442822" y="5563044"/>
            <a:ext cx="0" cy="627265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695CBD4-5A37-4D01-4EA3-2C8407EE175A}"/>
              </a:ext>
            </a:extLst>
          </p:cNvPr>
          <p:cNvSpPr txBox="1"/>
          <p:nvPr/>
        </p:nvSpPr>
        <p:spPr>
          <a:xfrm>
            <a:off x="5378451" y="6186111"/>
            <a:ext cx="20882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Règle de vérification = message d’erreur renvoyé dans les résultats</a:t>
            </a:r>
          </a:p>
        </p:txBody>
      </p:sp>
    </p:spTree>
    <p:extLst>
      <p:ext uri="{BB962C8B-B14F-4D97-AF65-F5344CB8AC3E}">
        <p14:creationId xmlns:p14="http://schemas.microsoft.com/office/powerpoint/2010/main" val="29760617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3D8AF6E9-0380-08B7-C2DB-6A16EC286841}"/>
              </a:ext>
            </a:extLst>
          </p:cNvPr>
          <p:cNvSpPr/>
          <p:nvPr/>
        </p:nvSpPr>
        <p:spPr>
          <a:xfrm>
            <a:off x="423340" y="2276872"/>
            <a:ext cx="648072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B9803DD-E5A1-4109-0EE7-A077F343D260}"/>
              </a:ext>
            </a:extLst>
          </p:cNvPr>
          <p:cNvCxnSpPr>
            <a:cxnSpLocks/>
          </p:cNvCxnSpPr>
          <p:nvPr/>
        </p:nvCxnSpPr>
        <p:spPr>
          <a:xfrm flipV="1">
            <a:off x="747376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D8D8FE5-2ECA-ACD9-01FF-E45080211F28}"/>
              </a:ext>
            </a:extLst>
          </p:cNvPr>
          <p:cNvSpPr txBox="1"/>
          <p:nvPr/>
        </p:nvSpPr>
        <p:spPr>
          <a:xfrm>
            <a:off x="179512" y="6186111"/>
            <a:ext cx="1145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Identifiant de la règle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96E1DC9C-A7A8-3812-3A14-524542C34DA7}"/>
              </a:ext>
            </a:extLst>
          </p:cNvPr>
          <p:cNvSpPr/>
          <p:nvPr/>
        </p:nvSpPr>
        <p:spPr>
          <a:xfrm>
            <a:off x="1392026" y="2276872"/>
            <a:ext cx="1523789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4B29C61-7547-399C-D32A-7210D021C925}"/>
              </a:ext>
            </a:extLst>
          </p:cNvPr>
          <p:cNvCxnSpPr>
            <a:cxnSpLocks/>
          </p:cNvCxnSpPr>
          <p:nvPr/>
        </p:nvCxnSpPr>
        <p:spPr>
          <a:xfrm flipV="1">
            <a:off x="2125115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F028332-0B73-72AC-E266-614FE85B2986}"/>
              </a:ext>
            </a:extLst>
          </p:cNvPr>
          <p:cNvSpPr txBox="1"/>
          <p:nvPr/>
        </p:nvSpPr>
        <p:spPr>
          <a:xfrm>
            <a:off x="1115615" y="6165304"/>
            <a:ext cx="2088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Zone(s) </a:t>
            </a:r>
            <a:r>
              <a:rPr lang="fr-FR" sz="1400" dirty="0" err="1">
                <a:solidFill>
                  <a:srgbClr val="1E2B62"/>
                </a:solidFill>
              </a:rPr>
              <a:t>Unimarc</a:t>
            </a:r>
            <a:r>
              <a:rPr lang="fr-FR" sz="1400" dirty="0">
                <a:solidFill>
                  <a:srgbClr val="1E2B62"/>
                </a:solidFill>
              </a:rPr>
              <a:t> concernée(s) par la règle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D32DC665-716C-03B7-E2E1-61F14F30508B}"/>
              </a:ext>
            </a:extLst>
          </p:cNvPr>
          <p:cNvSpPr/>
          <p:nvPr/>
        </p:nvSpPr>
        <p:spPr>
          <a:xfrm>
            <a:off x="3088560" y="2276872"/>
            <a:ext cx="1915488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73BE6C9-CACB-A728-05CE-45E988411A48}"/>
              </a:ext>
            </a:extLst>
          </p:cNvPr>
          <p:cNvCxnSpPr>
            <a:cxnSpLocks/>
          </p:cNvCxnSpPr>
          <p:nvPr/>
        </p:nvCxnSpPr>
        <p:spPr>
          <a:xfrm flipV="1">
            <a:off x="4077855" y="5538039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72DCEE1-E0BB-D72A-8E4C-D7C8E92179DC}"/>
              </a:ext>
            </a:extLst>
          </p:cNvPr>
          <p:cNvSpPr txBox="1"/>
          <p:nvPr/>
        </p:nvSpPr>
        <p:spPr>
          <a:xfrm>
            <a:off x="3123315" y="6165304"/>
            <a:ext cx="195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Type de document(s) concerné(s) par la règle</a:t>
            </a:r>
          </a:p>
        </p:txBody>
      </p:sp>
      <p:sp>
        <p:nvSpPr>
          <p:cNvPr id="24" name="Organigramme : Alternative 23">
            <a:extLst>
              <a:ext uri="{FF2B5EF4-FFF2-40B4-BE49-F238E27FC236}">
                <a16:creationId xmlns:a16="http://schemas.microsoft.com/office/drawing/2014/main" id="{97D41C01-8B8C-B5BE-68E2-D9D7601847A2}"/>
              </a:ext>
            </a:extLst>
          </p:cNvPr>
          <p:cNvSpPr/>
          <p:nvPr/>
        </p:nvSpPr>
        <p:spPr>
          <a:xfrm>
            <a:off x="5176793" y="2276872"/>
            <a:ext cx="2491551" cy="324036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B182F6B-B820-C791-CD59-80818D2DA589}"/>
              </a:ext>
            </a:extLst>
          </p:cNvPr>
          <p:cNvCxnSpPr>
            <a:cxnSpLocks/>
          </p:cNvCxnSpPr>
          <p:nvPr/>
        </p:nvCxnSpPr>
        <p:spPr>
          <a:xfrm flipV="1">
            <a:off x="6442822" y="5563044"/>
            <a:ext cx="0" cy="627265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695CBD4-5A37-4D01-4EA3-2C8407EE175A}"/>
              </a:ext>
            </a:extLst>
          </p:cNvPr>
          <p:cNvSpPr txBox="1"/>
          <p:nvPr/>
        </p:nvSpPr>
        <p:spPr>
          <a:xfrm>
            <a:off x="5378451" y="6186111"/>
            <a:ext cx="20882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Règle de vérification = message d’erreur renvoyé dans les résultats</a:t>
            </a:r>
          </a:p>
        </p:txBody>
      </p:sp>
      <p:sp>
        <p:nvSpPr>
          <p:cNvPr id="27" name="Organigramme : Alternative 26">
            <a:extLst>
              <a:ext uri="{FF2B5EF4-FFF2-40B4-BE49-F238E27FC236}">
                <a16:creationId xmlns:a16="http://schemas.microsoft.com/office/drawing/2014/main" id="{6FF23B7F-9E00-B617-A434-982DE0EBD11B}"/>
              </a:ext>
            </a:extLst>
          </p:cNvPr>
          <p:cNvSpPr/>
          <p:nvPr/>
        </p:nvSpPr>
        <p:spPr>
          <a:xfrm>
            <a:off x="7751975" y="2300640"/>
            <a:ext cx="644650" cy="324036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84FDF8D-C5C7-A8C8-8365-BFFE453F7D99}"/>
              </a:ext>
            </a:extLst>
          </p:cNvPr>
          <p:cNvCxnSpPr>
            <a:cxnSpLocks/>
          </p:cNvCxnSpPr>
          <p:nvPr/>
        </p:nvCxnSpPr>
        <p:spPr>
          <a:xfrm flipV="1">
            <a:off x="8101779" y="5547357"/>
            <a:ext cx="0" cy="627265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180FE9D-052F-49E8-72F9-69297DBD08D8}"/>
              </a:ext>
            </a:extLst>
          </p:cNvPr>
          <p:cNvSpPr txBox="1"/>
          <p:nvPr/>
        </p:nvSpPr>
        <p:spPr>
          <a:xfrm>
            <a:off x="7164288" y="6174622"/>
            <a:ext cx="1874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Type de règle</a:t>
            </a:r>
          </a:p>
        </p:txBody>
      </p:sp>
    </p:spTree>
    <p:extLst>
      <p:ext uri="{BB962C8B-B14F-4D97-AF65-F5344CB8AC3E}">
        <p14:creationId xmlns:p14="http://schemas.microsoft.com/office/powerpoint/2010/main" val="25629563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083C47D7-68D1-5340-4EFB-61138C09DEC8}"/>
              </a:ext>
            </a:extLst>
          </p:cNvPr>
          <p:cNvSpPr/>
          <p:nvPr/>
        </p:nvSpPr>
        <p:spPr>
          <a:xfrm>
            <a:off x="539552" y="2420888"/>
            <a:ext cx="8064896" cy="36048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6BB550F-1EA9-57E4-8E3F-EFA6BB196D50}"/>
              </a:ext>
            </a:extLst>
          </p:cNvPr>
          <p:cNvCxnSpPr>
            <a:cxnSpLocks/>
          </p:cNvCxnSpPr>
          <p:nvPr/>
        </p:nvCxnSpPr>
        <p:spPr>
          <a:xfrm flipV="1">
            <a:off x="4752020" y="2781375"/>
            <a:ext cx="0" cy="49800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28ED449-3B7E-2AF0-43F1-42131A6849D7}"/>
              </a:ext>
            </a:extLst>
          </p:cNvPr>
          <p:cNvSpPr txBox="1"/>
          <p:nvPr/>
        </p:nvSpPr>
        <p:spPr>
          <a:xfrm>
            <a:off x="3779912" y="3335026"/>
            <a:ext cx="194421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Options de tri et de filtre sur les règles  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7459A61B-24F0-37BF-E08B-3DBE50DA2136}"/>
              </a:ext>
            </a:extLst>
          </p:cNvPr>
          <p:cNvSpPr/>
          <p:nvPr/>
        </p:nvSpPr>
        <p:spPr>
          <a:xfrm>
            <a:off x="3923928" y="1952175"/>
            <a:ext cx="1656184" cy="36048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8819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règles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95C-CB42-81E8-EA3F-0EF28E09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55"/>
            <a:ext cx="9144000" cy="4887089"/>
          </a:xfrm>
          <a:prstGeom prst="rect">
            <a:avLst/>
          </a:prstGeom>
        </p:spPr>
      </p:pic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083C47D7-68D1-5340-4EFB-61138C09DEC8}"/>
              </a:ext>
            </a:extLst>
          </p:cNvPr>
          <p:cNvSpPr/>
          <p:nvPr/>
        </p:nvSpPr>
        <p:spPr>
          <a:xfrm>
            <a:off x="539552" y="2420888"/>
            <a:ext cx="8064896" cy="36048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6BB550F-1EA9-57E4-8E3F-EFA6BB196D50}"/>
              </a:ext>
            </a:extLst>
          </p:cNvPr>
          <p:cNvCxnSpPr>
            <a:cxnSpLocks/>
          </p:cNvCxnSpPr>
          <p:nvPr/>
        </p:nvCxnSpPr>
        <p:spPr>
          <a:xfrm flipV="1">
            <a:off x="4752020" y="2781375"/>
            <a:ext cx="0" cy="498007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28ED449-3B7E-2AF0-43F1-42131A6849D7}"/>
              </a:ext>
            </a:extLst>
          </p:cNvPr>
          <p:cNvSpPr txBox="1"/>
          <p:nvPr/>
        </p:nvSpPr>
        <p:spPr>
          <a:xfrm>
            <a:off x="3779912" y="3335026"/>
            <a:ext cx="194421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1E2B62"/>
                </a:solidFill>
              </a:rPr>
              <a:t>Options de tri et de filtre sur les règles  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7459A61B-24F0-37BF-E08B-3DBE50DA2136}"/>
              </a:ext>
            </a:extLst>
          </p:cNvPr>
          <p:cNvSpPr/>
          <p:nvPr/>
        </p:nvSpPr>
        <p:spPr>
          <a:xfrm>
            <a:off x="3923928" y="1952175"/>
            <a:ext cx="1656184" cy="36048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35CB7FAC-7656-9DD5-B237-F59F5D28A679}"/>
              </a:ext>
            </a:extLst>
          </p:cNvPr>
          <p:cNvSpPr/>
          <p:nvPr/>
        </p:nvSpPr>
        <p:spPr>
          <a:xfrm>
            <a:off x="7380312" y="1646947"/>
            <a:ext cx="1656184" cy="36048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C0D0A4C-2257-E7DE-859D-7AC2CA64D1B0}"/>
              </a:ext>
            </a:extLst>
          </p:cNvPr>
          <p:cNvSpPr txBox="1"/>
          <p:nvPr/>
        </p:nvSpPr>
        <p:spPr>
          <a:xfrm>
            <a:off x="4229962" y="1034152"/>
            <a:ext cx="257428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Bouton qui permet de télécharger toutes les règles de </a:t>
            </a:r>
            <a:r>
              <a:rPr lang="fr-FR" sz="1400" b="1" dirty="0" err="1">
                <a:solidFill>
                  <a:srgbClr val="CD4313"/>
                </a:solidFill>
              </a:rPr>
              <a:t>QualiMarc</a:t>
            </a:r>
            <a:r>
              <a:rPr lang="fr-FR" sz="1400" b="1" dirty="0">
                <a:solidFill>
                  <a:srgbClr val="CD4313"/>
                </a:solidFill>
              </a:rPr>
              <a:t> dans un fichier .csv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E680C8-1213-CAD0-670E-EC66CC33478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732240" y="1333839"/>
            <a:ext cx="648072" cy="493352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239B980-A3F3-69BE-4177-FE0F7DD7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703473"/>
            <a:ext cx="1564066" cy="40011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F33BA56-43CA-859D-AF32-2115E01224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7515282" y="1801236"/>
            <a:ext cx="265904" cy="4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8E90C79-C475-B2AB-93AC-8818DC314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8" y="1816856"/>
            <a:ext cx="8357464" cy="37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487CE89D-2767-D551-3193-DAB8306BC8DE}"/>
              </a:ext>
            </a:extLst>
          </p:cNvPr>
          <p:cNvSpPr/>
          <p:nvPr/>
        </p:nvSpPr>
        <p:spPr>
          <a:xfrm>
            <a:off x="899592" y="923537"/>
            <a:ext cx="720080" cy="720079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2011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95A0654-A1F8-6B69-5FC2-84378CB6FBE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259632" y="404664"/>
            <a:ext cx="0" cy="518873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4671E07-1DB3-8D54-2BE7-3BF235AF6F44}"/>
              </a:ext>
            </a:extLst>
          </p:cNvPr>
          <p:cNvSpPr txBox="1"/>
          <p:nvPr/>
        </p:nvSpPr>
        <p:spPr>
          <a:xfrm>
            <a:off x="3226271" y="5877272"/>
            <a:ext cx="5524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rgbClr val="1E2B62"/>
                </a:solidFill>
              </a:rPr>
              <a:t>ePPNator</a:t>
            </a:r>
            <a:r>
              <a:rPr lang="fr-FR" sz="4000" b="1" dirty="0">
                <a:solidFill>
                  <a:srgbClr val="1E2B62"/>
                </a:solidFill>
              </a:rPr>
              <a:t> </a:t>
            </a:r>
            <a:r>
              <a:rPr lang="fr-FR" sz="1200" dirty="0">
                <a:solidFill>
                  <a:srgbClr val="1E2B62"/>
                </a:solidFill>
              </a:rPr>
              <a:t>conçu par Pierre </a:t>
            </a:r>
            <a:r>
              <a:rPr lang="fr-FR" sz="1200" dirty="0" err="1">
                <a:solidFill>
                  <a:srgbClr val="1E2B62"/>
                </a:solidFill>
              </a:rPr>
              <a:t>Marige</a:t>
            </a:r>
            <a:r>
              <a:rPr lang="fr-FR" sz="1200" dirty="0">
                <a:solidFill>
                  <a:srgbClr val="1E2B62"/>
                </a:solidFill>
              </a:rPr>
              <a:t>, Bibliothèque Sainte-Barbe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D144E63-2726-DCD9-B075-55FAE2FB0003}"/>
              </a:ext>
            </a:extLst>
          </p:cNvPr>
          <p:cNvCxnSpPr/>
          <p:nvPr/>
        </p:nvCxnSpPr>
        <p:spPr>
          <a:xfrm>
            <a:off x="575556" y="404664"/>
            <a:ext cx="7992888" cy="0"/>
          </a:xfrm>
          <a:prstGeom prst="line">
            <a:avLst/>
          </a:prstGeom>
          <a:ln w="7620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371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4000" b="1" dirty="0" err="1">
                <a:solidFill>
                  <a:schemeClr val="bg1"/>
                </a:solidFill>
              </a:rPr>
              <a:t>QualiMarc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480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4BD4A6-6F6F-447A-B0CC-088FA758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815"/>
            <a:ext cx="9144000" cy="2306369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6FBBD482-06A3-63AB-3D80-0AAE2FD086C6}"/>
              </a:ext>
            </a:extLst>
          </p:cNvPr>
          <p:cNvSpPr/>
          <p:nvPr/>
        </p:nvSpPr>
        <p:spPr>
          <a:xfrm>
            <a:off x="5262363" y="2423052"/>
            <a:ext cx="1321079" cy="457169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AF0A75C-4AF9-897F-B9C6-5D2CE7D79A8A}"/>
              </a:ext>
            </a:extLst>
          </p:cNvPr>
          <p:cNvCxnSpPr>
            <a:cxnSpLocks/>
          </p:cNvCxnSpPr>
          <p:nvPr/>
        </p:nvCxnSpPr>
        <p:spPr>
          <a:xfrm>
            <a:off x="4618336" y="1871898"/>
            <a:ext cx="644027" cy="54478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725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EA0E8-B7CC-882C-3273-46E4D946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387026"/>
          </a:xfrm>
          <a:prstGeom prst="rect">
            <a:avLst/>
          </a:prstGeom>
        </p:spPr>
      </p:pic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B1F06499-3D0D-DD02-6CD5-647204D52345}"/>
              </a:ext>
            </a:extLst>
          </p:cNvPr>
          <p:cNvSpPr/>
          <p:nvPr/>
        </p:nvSpPr>
        <p:spPr>
          <a:xfrm>
            <a:off x="2195736" y="1844824"/>
            <a:ext cx="4423149" cy="534562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9231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EA0E8-B7CC-882C-3273-46E4D946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387026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B2DF763F-7DC7-69EE-012B-86184F3AE8F0}"/>
              </a:ext>
            </a:extLst>
          </p:cNvPr>
          <p:cNvSpPr/>
          <p:nvPr/>
        </p:nvSpPr>
        <p:spPr>
          <a:xfrm>
            <a:off x="179511" y="2060848"/>
            <a:ext cx="504057" cy="165618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DA8A0E-0B02-0BED-9C70-261C2C32BD7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35383" y="3737866"/>
            <a:ext cx="425822" cy="750634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0A56700-7C56-D1C0-933F-9E97416FC1EE}"/>
              </a:ext>
            </a:extLst>
          </p:cNvPr>
          <p:cNvSpPr txBox="1"/>
          <p:nvPr/>
        </p:nvSpPr>
        <p:spPr>
          <a:xfrm>
            <a:off x="31904" y="4488500"/>
            <a:ext cx="16586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Numéro de l’analyse </a:t>
            </a:r>
          </a:p>
          <a:p>
            <a:pPr algn="ctr"/>
            <a:r>
              <a:rPr lang="fr-FR" sz="1200" b="1" dirty="0">
                <a:solidFill>
                  <a:srgbClr val="CD4313"/>
                </a:solidFill>
              </a:rPr>
              <a:t>(nouveau lot de PPN lancé à partir de l’interface d’accueil)</a:t>
            </a:r>
          </a:p>
        </p:txBody>
      </p:sp>
    </p:spTree>
    <p:extLst>
      <p:ext uri="{BB962C8B-B14F-4D97-AF65-F5344CB8AC3E}">
        <p14:creationId xmlns:p14="http://schemas.microsoft.com/office/powerpoint/2010/main" val="134282777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EA0E8-B7CC-882C-3273-46E4D946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387026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B2DF763F-7DC7-69EE-012B-86184F3AE8F0}"/>
              </a:ext>
            </a:extLst>
          </p:cNvPr>
          <p:cNvSpPr/>
          <p:nvPr/>
        </p:nvSpPr>
        <p:spPr>
          <a:xfrm>
            <a:off x="179511" y="2060848"/>
            <a:ext cx="504057" cy="1656184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2D7C253-B1EC-2A35-ECD2-2F266497E01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979123" y="3737866"/>
            <a:ext cx="0" cy="840376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3E7784F-7217-B013-8FF5-C474299F8AB5}"/>
              </a:ext>
            </a:extLst>
          </p:cNvPr>
          <p:cNvSpPr txBox="1"/>
          <p:nvPr/>
        </p:nvSpPr>
        <p:spPr>
          <a:xfrm>
            <a:off x="1935010" y="4578242"/>
            <a:ext cx="2088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Détail de l’analyse (type/date/heure)</a:t>
            </a:r>
            <a:endParaRPr lang="fr-FR" sz="1200" b="1" dirty="0">
              <a:solidFill>
                <a:srgbClr val="CD4313"/>
              </a:solidFill>
            </a:endParaRP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FC210044-8FEE-C98A-2810-33292BB86947}"/>
              </a:ext>
            </a:extLst>
          </p:cNvPr>
          <p:cNvSpPr/>
          <p:nvPr/>
        </p:nvSpPr>
        <p:spPr>
          <a:xfrm>
            <a:off x="846189" y="2060848"/>
            <a:ext cx="4517899" cy="165618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DA8A0E-0B02-0BED-9C70-261C2C32BD7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35383" y="3737866"/>
            <a:ext cx="425822" cy="750634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0A56700-7C56-D1C0-933F-9E97416FC1EE}"/>
              </a:ext>
            </a:extLst>
          </p:cNvPr>
          <p:cNvSpPr txBox="1"/>
          <p:nvPr/>
        </p:nvSpPr>
        <p:spPr>
          <a:xfrm>
            <a:off x="31904" y="4488500"/>
            <a:ext cx="16586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Numéro de l’analyse </a:t>
            </a:r>
          </a:p>
          <a:p>
            <a:pPr algn="ctr"/>
            <a:r>
              <a:rPr lang="fr-FR" sz="1200" dirty="0">
                <a:solidFill>
                  <a:srgbClr val="1E2B62"/>
                </a:solidFill>
              </a:rPr>
              <a:t>(nouveau lot de PPN lancé à partir de l’interface d’accueil)</a:t>
            </a:r>
          </a:p>
        </p:txBody>
      </p:sp>
    </p:spTree>
    <p:extLst>
      <p:ext uri="{BB962C8B-B14F-4D97-AF65-F5344CB8AC3E}">
        <p14:creationId xmlns:p14="http://schemas.microsoft.com/office/powerpoint/2010/main" val="26167153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EA0E8-B7CC-882C-3273-46E4D946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387026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B2DF763F-7DC7-69EE-012B-86184F3AE8F0}"/>
              </a:ext>
            </a:extLst>
          </p:cNvPr>
          <p:cNvSpPr/>
          <p:nvPr/>
        </p:nvSpPr>
        <p:spPr>
          <a:xfrm>
            <a:off x="179511" y="2060848"/>
            <a:ext cx="504057" cy="1656184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2D7C253-B1EC-2A35-ECD2-2F266497E01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979123" y="3737866"/>
            <a:ext cx="0" cy="840376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3E7784F-7217-B013-8FF5-C474299F8AB5}"/>
              </a:ext>
            </a:extLst>
          </p:cNvPr>
          <p:cNvSpPr txBox="1"/>
          <p:nvPr/>
        </p:nvSpPr>
        <p:spPr>
          <a:xfrm>
            <a:off x="1935010" y="4578242"/>
            <a:ext cx="2088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Détail de l’analyse (type/date/heure)</a:t>
            </a:r>
            <a:endParaRPr lang="fr-FR" sz="1200" dirty="0">
              <a:solidFill>
                <a:srgbClr val="1E2B62"/>
              </a:solidFill>
            </a:endParaRP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FC210044-8FEE-C98A-2810-33292BB86947}"/>
              </a:ext>
            </a:extLst>
          </p:cNvPr>
          <p:cNvSpPr/>
          <p:nvPr/>
        </p:nvSpPr>
        <p:spPr>
          <a:xfrm>
            <a:off x="846189" y="2060848"/>
            <a:ext cx="4517899" cy="1656184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DA8A0E-0B02-0BED-9C70-261C2C32BD7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35383" y="3737866"/>
            <a:ext cx="425822" cy="750634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0A56700-7C56-D1C0-933F-9E97416FC1EE}"/>
              </a:ext>
            </a:extLst>
          </p:cNvPr>
          <p:cNvSpPr txBox="1"/>
          <p:nvPr/>
        </p:nvSpPr>
        <p:spPr>
          <a:xfrm>
            <a:off x="31904" y="4488500"/>
            <a:ext cx="16586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Numéro de l’analyse </a:t>
            </a:r>
          </a:p>
          <a:p>
            <a:pPr algn="ctr"/>
            <a:r>
              <a:rPr lang="fr-FR" sz="1200" dirty="0">
                <a:solidFill>
                  <a:srgbClr val="1E2B62"/>
                </a:solidFill>
              </a:rPr>
              <a:t>(nouveau lot de PPN lancé à partir de l’interface d’accueil)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E096B29-00F0-4729-7945-060E3EAB98A3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286072" y="3742854"/>
            <a:ext cx="843833" cy="856222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17FF745-4A8D-7884-17C7-ADF8A30627A2}"/>
              </a:ext>
            </a:extLst>
          </p:cNvPr>
          <p:cNvSpPr txBox="1"/>
          <p:nvPr/>
        </p:nvSpPr>
        <p:spPr>
          <a:xfrm>
            <a:off x="4241959" y="4599076"/>
            <a:ext cx="20882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Bouton qui permet de relancer l’analyse = réinjecte les </a:t>
            </a:r>
            <a:r>
              <a:rPr lang="fr-FR" sz="1400" b="1" dirty="0" err="1">
                <a:solidFill>
                  <a:srgbClr val="CD4313"/>
                </a:solidFill>
              </a:rPr>
              <a:t>ppn</a:t>
            </a:r>
            <a:r>
              <a:rPr lang="fr-FR" sz="1400" b="1" dirty="0">
                <a:solidFill>
                  <a:srgbClr val="CD4313"/>
                </a:solidFill>
              </a:rPr>
              <a:t> de l’analyse en question</a:t>
            </a:r>
            <a:endParaRPr lang="fr-FR" sz="1200" b="1" dirty="0">
              <a:solidFill>
                <a:srgbClr val="CD4313"/>
              </a:solidFill>
            </a:endParaRPr>
          </a:p>
        </p:txBody>
      </p:sp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83DC7263-0C8E-111B-1EDB-A7C9A2CFC173}"/>
              </a:ext>
            </a:extLst>
          </p:cNvPr>
          <p:cNvSpPr/>
          <p:nvPr/>
        </p:nvSpPr>
        <p:spPr>
          <a:xfrm>
            <a:off x="5676243" y="2060848"/>
            <a:ext cx="2352141" cy="165618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E15DB6-A13C-44B3-C78F-53FD27C1C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6156176" y="2649609"/>
            <a:ext cx="265904" cy="4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89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EA0E8-B7CC-882C-3273-46E4D946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387026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B2DF763F-7DC7-69EE-012B-86184F3AE8F0}"/>
              </a:ext>
            </a:extLst>
          </p:cNvPr>
          <p:cNvSpPr/>
          <p:nvPr/>
        </p:nvSpPr>
        <p:spPr>
          <a:xfrm>
            <a:off x="179511" y="2060848"/>
            <a:ext cx="504057" cy="1656184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2D7C253-B1EC-2A35-ECD2-2F266497E01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979123" y="3737866"/>
            <a:ext cx="0" cy="840376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3E7784F-7217-B013-8FF5-C474299F8AB5}"/>
              </a:ext>
            </a:extLst>
          </p:cNvPr>
          <p:cNvSpPr txBox="1"/>
          <p:nvPr/>
        </p:nvSpPr>
        <p:spPr>
          <a:xfrm>
            <a:off x="1935010" y="4578242"/>
            <a:ext cx="2088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Détail de l’analyse (type/date/heure)</a:t>
            </a:r>
            <a:endParaRPr lang="fr-FR" sz="1200" dirty="0">
              <a:solidFill>
                <a:srgbClr val="1E2B62"/>
              </a:solidFill>
            </a:endParaRP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FC210044-8FEE-C98A-2810-33292BB86947}"/>
              </a:ext>
            </a:extLst>
          </p:cNvPr>
          <p:cNvSpPr/>
          <p:nvPr/>
        </p:nvSpPr>
        <p:spPr>
          <a:xfrm>
            <a:off x="846189" y="2060848"/>
            <a:ext cx="4517899" cy="1656184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DA8A0E-0B02-0BED-9C70-261C2C32BD7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35383" y="3737866"/>
            <a:ext cx="425822" cy="750634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0A56700-7C56-D1C0-933F-9E97416FC1EE}"/>
              </a:ext>
            </a:extLst>
          </p:cNvPr>
          <p:cNvSpPr txBox="1"/>
          <p:nvPr/>
        </p:nvSpPr>
        <p:spPr>
          <a:xfrm>
            <a:off x="31904" y="4488500"/>
            <a:ext cx="16586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Numéro de l’analyse </a:t>
            </a:r>
          </a:p>
          <a:p>
            <a:pPr algn="ctr"/>
            <a:r>
              <a:rPr lang="fr-FR" sz="1200" dirty="0">
                <a:solidFill>
                  <a:srgbClr val="1E2B62"/>
                </a:solidFill>
              </a:rPr>
              <a:t>(nouveau lot de PPN lancé à partir de l’interface d’accueil)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E096B29-00F0-4729-7945-060E3EAB98A3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286072" y="3742854"/>
            <a:ext cx="843833" cy="856222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17FF745-4A8D-7884-17C7-ADF8A30627A2}"/>
              </a:ext>
            </a:extLst>
          </p:cNvPr>
          <p:cNvSpPr txBox="1"/>
          <p:nvPr/>
        </p:nvSpPr>
        <p:spPr>
          <a:xfrm>
            <a:off x="4241959" y="4599076"/>
            <a:ext cx="20882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Bouton qui permet de relancer l’analyse = réinjecte les </a:t>
            </a:r>
            <a:r>
              <a:rPr lang="fr-FR" sz="1400" dirty="0" err="1">
                <a:solidFill>
                  <a:srgbClr val="1E2B62"/>
                </a:solidFill>
              </a:rPr>
              <a:t>ppn</a:t>
            </a:r>
            <a:r>
              <a:rPr lang="fr-FR" sz="1400" dirty="0">
                <a:solidFill>
                  <a:srgbClr val="1E2B62"/>
                </a:solidFill>
              </a:rPr>
              <a:t> de l’analyse en question</a:t>
            </a:r>
            <a:endParaRPr lang="fr-FR" sz="1200" dirty="0">
              <a:solidFill>
                <a:srgbClr val="1E2B62"/>
              </a:solidFill>
            </a:endParaRPr>
          </a:p>
        </p:txBody>
      </p:sp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83DC7263-0C8E-111B-1EDB-A7C9A2CFC173}"/>
              </a:ext>
            </a:extLst>
          </p:cNvPr>
          <p:cNvSpPr/>
          <p:nvPr/>
        </p:nvSpPr>
        <p:spPr>
          <a:xfrm>
            <a:off x="5676243" y="2060848"/>
            <a:ext cx="2352141" cy="1656184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E15DB6-A13C-44B3-C78F-53FD27C1C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6156176" y="2649609"/>
            <a:ext cx="265904" cy="478661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0FB92DE-7C07-0681-172F-EFE3FA0AA742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869725" y="3737866"/>
            <a:ext cx="662715" cy="861210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41B9ACD0-668A-E497-00EB-F49B5E14C3C4}"/>
              </a:ext>
            </a:extLst>
          </p:cNvPr>
          <p:cNvSpPr txBox="1"/>
          <p:nvPr/>
        </p:nvSpPr>
        <p:spPr>
          <a:xfrm>
            <a:off x="6574689" y="4599076"/>
            <a:ext cx="25900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Bouton qui permet de retrouver le récapitulatif de l’analyse (nombre et liste des PPN, relances, etc.)</a:t>
            </a:r>
            <a:endParaRPr lang="fr-FR" sz="1200" b="1" dirty="0">
              <a:solidFill>
                <a:srgbClr val="CD4313"/>
              </a:solidFill>
            </a:endParaRPr>
          </a:p>
        </p:txBody>
      </p:sp>
      <p:sp>
        <p:nvSpPr>
          <p:cNvPr id="23" name="Organigramme : Alternative 22">
            <a:extLst>
              <a:ext uri="{FF2B5EF4-FFF2-40B4-BE49-F238E27FC236}">
                <a16:creationId xmlns:a16="http://schemas.microsoft.com/office/drawing/2014/main" id="{4F9A752E-5A44-E920-BB2A-DD85D8344AF0}"/>
              </a:ext>
            </a:extLst>
          </p:cNvPr>
          <p:cNvSpPr/>
          <p:nvPr/>
        </p:nvSpPr>
        <p:spPr>
          <a:xfrm>
            <a:off x="8244411" y="2081682"/>
            <a:ext cx="576062" cy="165618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8C24372-61D2-0070-A6C4-CF5781FA7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958" y="5689404"/>
            <a:ext cx="5101462" cy="10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9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l’historique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9EA0E8-B7CC-882C-3273-46E4D946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387026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B2DF763F-7DC7-69EE-012B-86184F3AE8F0}"/>
              </a:ext>
            </a:extLst>
          </p:cNvPr>
          <p:cNvSpPr/>
          <p:nvPr/>
        </p:nvSpPr>
        <p:spPr>
          <a:xfrm>
            <a:off x="6804248" y="1412776"/>
            <a:ext cx="2160241" cy="43204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DA8A0E-0B02-0BED-9C70-261C2C32BD74}"/>
              </a:ext>
            </a:extLst>
          </p:cNvPr>
          <p:cNvCxnSpPr>
            <a:cxnSpLocks/>
          </p:cNvCxnSpPr>
          <p:nvPr/>
        </p:nvCxnSpPr>
        <p:spPr>
          <a:xfrm>
            <a:off x="6156176" y="1366943"/>
            <a:ext cx="665909" cy="26185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0A56700-7C56-D1C0-933F-9E97416FC1EE}"/>
              </a:ext>
            </a:extLst>
          </p:cNvPr>
          <p:cNvSpPr txBox="1"/>
          <p:nvPr/>
        </p:nvSpPr>
        <p:spPr>
          <a:xfrm>
            <a:off x="3256479" y="764704"/>
            <a:ext cx="29717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Bouton qui permet de télécharger l’intégralité de l’historique de la session en cours dans un fichier .csv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8CC433-3932-7B4C-266B-24822279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39273"/>
            <a:ext cx="1800200" cy="3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81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 descr="Écran avec un remplissage uni">
            <a:extLst>
              <a:ext uri="{FF2B5EF4-FFF2-40B4-BE49-F238E27FC236}">
                <a16:creationId xmlns:a16="http://schemas.microsoft.com/office/drawing/2014/main" id="{BCD5E766-AD54-DFF9-359D-AD6B373F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628" y="188640"/>
            <a:ext cx="6804756" cy="680475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CE831653-9C87-4A0B-BB10-8856151A1133}"/>
              </a:ext>
            </a:extLst>
          </p:cNvPr>
          <p:cNvGrpSpPr/>
          <p:nvPr/>
        </p:nvGrpSpPr>
        <p:grpSpPr>
          <a:xfrm>
            <a:off x="2339752" y="2699774"/>
            <a:ext cx="936104" cy="936104"/>
            <a:chOff x="2771800" y="2708920"/>
            <a:chExt cx="936104" cy="936104"/>
          </a:xfrm>
        </p:grpSpPr>
        <p:sp>
          <p:nvSpPr>
            <p:cNvPr id="9" name="Organigramme : Connecteur 8">
              <a:extLst>
                <a:ext uri="{FF2B5EF4-FFF2-40B4-BE49-F238E27FC236}">
                  <a16:creationId xmlns:a16="http://schemas.microsoft.com/office/drawing/2014/main" id="{EEB0D42A-753C-9C2C-C211-0D90BA65D95E}"/>
                </a:ext>
              </a:extLst>
            </p:cNvPr>
            <p:cNvSpPr/>
            <p:nvPr/>
          </p:nvSpPr>
          <p:spPr>
            <a:xfrm>
              <a:off x="2771800" y="2708920"/>
              <a:ext cx="936104" cy="936104"/>
            </a:xfrm>
            <a:prstGeom prst="flowChartConnector">
              <a:avLst/>
            </a:prstGeom>
            <a:solidFill>
              <a:srgbClr val="1E2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Extraire 9">
              <a:extLst>
                <a:ext uri="{FF2B5EF4-FFF2-40B4-BE49-F238E27FC236}">
                  <a16:creationId xmlns:a16="http://schemas.microsoft.com/office/drawing/2014/main" id="{737E6426-EB9F-6A3B-8C2A-57A3A79DFC06}"/>
                </a:ext>
              </a:extLst>
            </p:cNvPr>
            <p:cNvSpPr/>
            <p:nvPr/>
          </p:nvSpPr>
          <p:spPr>
            <a:xfrm rot="5400000">
              <a:off x="3131840" y="2996952"/>
              <a:ext cx="360040" cy="360040"/>
            </a:xfrm>
            <a:prstGeom prst="flowChartExtract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B9F684AE-0ADA-D8EE-E6EC-EF2824D1D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35" y="2114846"/>
            <a:ext cx="2118418" cy="21059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F745A69-CB23-F767-5C07-A632B8CD3855}"/>
              </a:ext>
            </a:extLst>
          </p:cNvPr>
          <p:cNvSpPr txBox="1"/>
          <p:nvPr/>
        </p:nvSpPr>
        <p:spPr>
          <a:xfrm>
            <a:off x="3275856" y="2598439"/>
            <a:ext cx="2376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E2B62"/>
                </a:solidFill>
              </a:rPr>
              <a:t>Start</a:t>
            </a:r>
            <a:br>
              <a:rPr lang="fr-FR" sz="2800" b="1" dirty="0">
                <a:solidFill>
                  <a:srgbClr val="1E2B62"/>
                </a:solidFill>
              </a:rPr>
            </a:br>
            <a:r>
              <a:rPr lang="fr-FR" sz="4000" b="1" dirty="0">
                <a:solidFill>
                  <a:srgbClr val="1E2B62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0268830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C919F9E0-DEB6-DEE3-C608-04167550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" y="206779"/>
            <a:ext cx="1563688" cy="7060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303769"/>
                </a:solidFill>
              </a:rPr>
              <a:t>Les</a:t>
            </a:r>
            <a:r>
              <a:rPr lang="fr-FR" dirty="0"/>
              <a:t> </a:t>
            </a:r>
            <a:endParaRPr lang="fr-FR" b="1" dirty="0">
              <a:solidFill>
                <a:srgbClr val="CD4313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5217B29-9F44-52CB-77B2-F4F399747055}"/>
              </a:ext>
            </a:extLst>
          </p:cNvPr>
          <p:cNvSpPr txBox="1"/>
          <p:nvPr/>
        </p:nvSpPr>
        <p:spPr>
          <a:xfrm>
            <a:off x="2843808" y="6422953"/>
            <a:ext cx="630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303769"/>
                </a:solidFill>
              </a:rPr>
              <a:t>Voir rubrique « Annexes et ressources » dans le manuel </a:t>
            </a:r>
            <a:r>
              <a:rPr lang="fr-FR" i="1" dirty="0" err="1">
                <a:solidFill>
                  <a:srgbClr val="303769"/>
                </a:solidFill>
              </a:rPr>
              <a:t>QualiMarc</a:t>
            </a:r>
            <a:endParaRPr lang="fr-FR" i="1" dirty="0">
              <a:solidFill>
                <a:srgbClr val="303769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0CFC4B-7381-7F5C-097A-1D44AB38A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16" y="76073"/>
            <a:ext cx="980728" cy="98072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94B76C2B-C554-0924-E498-CA2DCBBE3097}"/>
              </a:ext>
            </a:extLst>
          </p:cNvPr>
          <p:cNvGrpSpPr/>
          <p:nvPr/>
        </p:nvGrpSpPr>
        <p:grpSpPr>
          <a:xfrm>
            <a:off x="413792" y="836712"/>
            <a:ext cx="7639186" cy="2272985"/>
            <a:chOff x="413792" y="496374"/>
            <a:chExt cx="7639186" cy="2272985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D24139A6-7246-FBA2-2D73-17A3FC61CD96}"/>
                </a:ext>
              </a:extLst>
            </p:cNvPr>
            <p:cNvGrpSpPr/>
            <p:nvPr/>
          </p:nvGrpSpPr>
          <p:grpSpPr>
            <a:xfrm>
              <a:off x="4860032" y="496374"/>
              <a:ext cx="3192946" cy="2272985"/>
              <a:chOff x="6109320" y="668938"/>
              <a:chExt cx="3192946" cy="2272985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C6FA4C11-262A-AF61-8647-BEB269367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9320" y="668938"/>
                <a:ext cx="863538" cy="863538"/>
              </a:xfrm>
              <a:prstGeom prst="rect">
                <a:avLst/>
              </a:prstGeom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0200DEDE-05B6-3178-9949-6A2505B07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2818" y="1322673"/>
                <a:ext cx="2105025" cy="1619250"/>
              </a:xfrm>
              <a:prstGeom prst="rect">
                <a:avLst/>
              </a:prstGeom>
            </p:spPr>
          </p:pic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0F4CD804-FF6B-24EF-E6DD-F515CB666F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13018" y="2708920"/>
                <a:ext cx="889248" cy="0"/>
              </a:xfrm>
              <a:prstGeom prst="straightConnector1">
                <a:avLst/>
              </a:prstGeom>
              <a:ln w="76200">
                <a:solidFill>
                  <a:srgbClr val="CD4313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D09B05E-2476-AED1-FB83-44A6892C9F5A}"/>
                  </a:ext>
                </a:extLst>
              </p:cNvPr>
              <p:cNvSpPr txBox="1"/>
              <p:nvPr/>
            </p:nvSpPr>
            <p:spPr>
              <a:xfrm>
                <a:off x="6982194" y="907439"/>
                <a:ext cx="1419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hlinkClick r:id="rId6"/>
                  </a:rPr>
                  <a:t>www.abes.fr</a:t>
                </a:r>
                <a:r>
                  <a:rPr lang="fr-FR" dirty="0"/>
                  <a:t> </a:t>
                </a: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6035CA0-989D-42FD-D6C6-4621F089B18D}"/>
                </a:ext>
              </a:extLst>
            </p:cNvPr>
            <p:cNvSpPr txBox="1"/>
            <p:nvPr/>
          </p:nvSpPr>
          <p:spPr>
            <a:xfrm>
              <a:off x="413792" y="1278924"/>
              <a:ext cx="51663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fr-FR" sz="2200" b="1" dirty="0">
                  <a:solidFill>
                    <a:srgbClr val="CD4313"/>
                  </a:solidFill>
                </a:rPr>
                <a:t>Les visuels </a:t>
              </a:r>
              <a:r>
                <a:rPr lang="fr-FR" sz="2200" b="1" dirty="0" err="1">
                  <a:solidFill>
                    <a:srgbClr val="CD4313"/>
                  </a:solidFill>
                </a:rPr>
                <a:t>QualiMarc</a:t>
              </a:r>
              <a:br>
                <a:rPr lang="fr-FR" sz="2200" dirty="0">
                  <a:solidFill>
                    <a:srgbClr val="303769"/>
                  </a:solidFill>
                </a:rPr>
              </a:br>
              <a:r>
                <a:rPr lang="fr-FR" sz="2200" i="1" dirty="0">
                  <a:solidFill>
                    <a:srgbClr val="303769"/>
                  </a:solidFill>
                </a:rPr>
                <a:t>pour vos affiches, vos supports de cours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443EA3C-AD4B-3F2E-3904-53375C76ECE2}"/>
              </a:ext>
            </a:extLst>
          </p:cNvPr>
          <p:cNvGrpSpPr/>
          <p:nvPr/>
        </p:nvGrpSpPr>
        <p:grpSpPr>
          <a:xfrm>
            <a:off x="413792" y="3389609"/>
            <a:ext cx="8118648" cy="2919711"/>
            <a:chOff x="413792" y="3173585"/>
            <a:chExt cx="8118648" cy="2919711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C93D307-9054-1C0E-C26D-5B9362153A43}"/>
                </a:ext>
              </a:extLst>
            </p:cNvPr>
            <p:cNvGrpSpPr/>
            <p:nvPr/>
          </p:nvGrpSpPr>
          <p:grpSpPr>
            <a:xfrm>
              <a:off x="539552" y="3982702"/>
              <a:ext cx="7135247" cy="2110594"/>
              <a:chOff x="1004376" y="4096915"/>
              <a:chExt cx="7135247" cy="2110594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26F85450-1661-46ED-C2F9-C850DA67D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376" y="4096915"/>
                <a:ext cx="7135247" cy="2110594"/>
              </a:xfrm>
              <a:prstGeom prst="rect">
                <a:avLst/>
              </a:prstGeom>
            </p:spPr>
          </p:pic>
          <p:sp>
            <p:nvSpPr>
              <p:cNvPr id="17" name="Organigramme : Alternative 16">
                <a:extLst>
                  <a:ext uri="{FF2B5EF4-FFF2-40B4-BE49-F238E27FC236}">
                    <a16:creationId xmlns:a16="http://schemas.microsoft.com/office/drawing/2014/main" id="{DE73C042-3839-A8B7-8AC6-49F37B603624}"/>
                  </a:ext>
                </a:extLst>
              </p:cNvPr>
              <p:cNvSpPr/>
              <p:nvPr/>
            </p:nvSpPr>
            <p:spPr>
              <a:xfrm>
                <a:off x="2699792" y="5535327"/>
                <a:ext cx="864096" cy="485961"/>
              </a:xfrm>
              <a:prstGeom prst="flowChartAlternateProcess">
                <a:avLst/>
              </a:prstGeom>
              <a:noFill/>
              <a:ln w="76200">
                <a:solidFill>
                  <a:srgbClr val="CD43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0047C9C-159A-2D12-ACBF-E0D13BA11D0C}"/>
                </a:ext>
              </a:extLst>
            </p:cNvPr>
            <p:cNvSpPr txBox="1"/>
            <p:nvPr/>
          </p:nvSpPr>
          <p:spPr>
            <a:xfrm>
              <a:off x="413792" y="3173585"/>
              <a:ext cx="81186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fr-FR" sz="2400" b="1" dirty="0">
                  <a:solidFill>
                    <a:srgbClr val="CD4313"/>
                  </a:solidFill>
                </a:rPr>
                <a:t>Le bouton </a:t>
              </a:r>
              <a:r>
                <a:rPr lang="fr-FR" sz="2400" b="1" dirty="0" err="1">
                  <a:solidFill>
                    <a:srgbClr val="CD4313"/>
                  </a:solidFill>
                </a:rPr>
                <a:t>QualiMarc</a:t>
              </a:r>
              <a:br>
                <a:rPr lang="fr-FR" sz="2400" dirty="0">
                  <a:solidFill>
                    <a:srgbClr val="303769"/>
                  </a:solidFill>
                </a:rPr>
              </a:br>
              <a:r>
                <a:rPr lang="fr-FR" sz="2400" i="1" dirty="0">
                  <a:solidFill>
                    <a:srgbClr val="303769"/>
                  </a:solidFill>
                </a:rPr>
                <a:t>pour accéder à l’application depuis l’interface de </a:t>
              </a:r>
              <a:r>
                <a:rPr lang="fr-FR" sz="2400" i="1" dirty="0" err="1">
                  <a:solidFill>
                    <a:srgbClr val="303769"/>
                  </a:solidFill>
                </a:rPr>
                <a:t>WinIBW</a:t>
              </a:r>
              <a:endParaRPr lang="fr-FR" sz="2400" i="1" dirty="0">
                <a:solidFill>
                  <a:srgbClr val="3037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487CE89D-2767-D551-3193-DAB8306BC8DE}"/>
              </a:ext>
            </a:extLst>
          </p:cNvPr>
          <p:cNvSpPr/>
          <p:nvPr/>
        </p:nvSpPr>
        <p:spPr>
          <a:xfrm>
            <a:off x="971600" y="668905"/>
            <a:ext cx="576064" cy="576047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2011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671E07-1DB3-8D54-2BE7-3BF235AF6F44}"/>
              </a:ext>
            </a:extLst>
          </p:cNvPr>
          <p:cNvSpPr txBox="1"/>
          <p:nvPr/>
        </p:nvSpPr>
        <p:spPr>
          <a:xfrm>
            <a:off x="2915816" y="5745450"/>
            <a:ext cx="425231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rgbClr val="1E2B62"/>
                </a:solidFill>
              </a:rPr>
              <a:t>CheckSudoc</a:t>
            </a:r>
            <a:r>
              <a:rPr lang="fr-FR" sz="4000" b="1" dirty="0">
                <a:solidFill>
                  <a:srgbClr val="1E2B62"/>
                </a:solidFill>
              </a:rPr>
              <a:t> </a:t>
            </a:r>
            <a:r>
              <a:rPr lang="fr-FR" sz="1200" dirty="0">
                <a:solidFill>
                  <a:srgbClr val="1E2B62"/>
                </a:solidFill>
              </a:rPr>
              <a:t>conçu par Yves Tomic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77A84F-8760-4778-0AA7-82B6DD01C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844824"/>
            <a:ext cx="4248472" cy="345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D76FED83-C8C7-9465-936D-9A5A0AB66A16}"/>
              </a:ext>
            </a:extLst>
          </p:cNvPr>
          <p:cNvSpPr/>
          <p:nvPr/>
        </p:nvSpPr>
        <p:spPr>
          <a:xfrm>
            <a:off x="3131840" y="923537"/>
            <a:ext cx="720080" cy="720079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2014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DD5E12-A5D5-3DD2-4E1E-FF086591FD40}"/>
              </a:ext>
            </a:extLst>
          </p:cNvPr>
          <p:cNvSpPr txBox="1"/>
          <p:nvPr/>
        </p:nvSpPr>
        <p:spPr>
          <a:xfrm>
            <a:off x="919635" y="1280454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1E2B62"/>
                </a:solidFill>
              </a:rPr>
              <a:t>ePPNator</a:t>
            </a:r>
            <a:endParaRPr lang="fr-FR" sz="1000" b="1" dirty="0">
              <a:solidFill>
                <a:srgbClr val="1E2B62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D1CFFEE-2024-0737-AB88-844D78A88635}"/>
              </a:ext>
            </a:extLst>
          </p:cNvPr>
          <p:cNvCxnSpPr/>
          <p:nvPr/>
        </p:nvCxnSpPr>
        <p:spPr>
          <a:xfrm>
            <a:off x="575556" y="404664"/>
            <a:ext cx="7992888" cy="0"/>
          </a:xfrm>
          <a:prstGeom prst="line">
            <a:avLst/>
          </a:prstGeom>
          <a:ln w="7620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3A9F282-AFE7-D1EC-1C7A-1DEEA2C0903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259632" y="404664"/>
            <a:ext cx="0" cy="264241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F86D01-A09A-CF4C-EAA0-A6DD8530EBC9}"/>
              </a:ext>
            </a:extLst>
          </p:cNvPr>
          <p:cNvCxnSpPr>
            <a:cxnSpLocks/>
          </p:cNvCxnSpPr>
          <p:nvPr/>
        </p:nvCxnSpPr>
        <p:spPr>
          <a:xfrm>
            <a:off x="3491880" y="422405"/>
            <a:ext cx="0" cy="518873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2029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3BBB1E-B846-4049-FA30-20EC83C4F024}"/>
              </a:ext>
            </a:extLst>
          </p:cNvPr>
          <p:cNvSpPr txBox="1"/>
          <p:nvPr/>
        </p:nvSpPr>
        <p:spPr>
          <a:xfrm>
            <a:off x="371171" y="2618328"/>
            <a:ext cx="3478839" cy="369332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Un outil d’aide et d’apprentissage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66BF35-435B-66C3-DE0B-44086CEDF31E}"/>
              </a:ext>
            </a:extLst>
          </p:cNvPr>
          <p:cNvSpPr txBox="1"/>
          <p:nvPr/>
        </p:nvSpPr>
        <p:spPr>
          <a:xfrm>
            <a:off x="1104286" y="1977392"/>
            <a:ext cx="4824536" cy="369332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Un outil développé par et pour le réseau </a:t>
            </a:r>
            <a:r>
              <a:rPr lang="fr-FR" b="1" dirty="0" err="1">
                <a:solidFill>
                  <a:schemeClr val="bg1"/>
                </a:solidFill>
              </a:rPr>
              <a:t>Sudoc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E43817-86E3-0D40-AF1E-54410DE54E15}"/>
              </a:ext>
            </a:extLst>
          </p:cNvPr>
          <p:cNvSpPr txBox="1"/>
          <p:nvPr/>
        </p:nvSpPr>
        <p:spPr>
          <a:xfrm>
            <a:off x="2270912" y="3226011"/>
            <a:ext cx="3992168" cy="369332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Un outil non obligatoire et bienveillant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AD7071-C780-E9E1-C6EB-D11D56691119}"/>
              </a:ext>
            </a:extLst>
          </p:cNvPr>
          <p:cNvSpPr txBox="1"/>
          <p:nvPr/>
        </p:nvSpPr>
        <p:spPr>
          <a:xfrm>
            <a:off x="371171" y="1292858"/>
            <a:ext cx="6290766" cy="369332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Un outil dédié au contrôle qualité des notices bibliographiques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81BF17-C9DB-B331-9E51-EB730F4DFA79}"/>
              </a:ext>
            </a:extLst>
          </p:cNvPr>
          <p:cNvSpPr txBox="1"/>
          <p:nvPr/>
        </p:nvSpPr>
        <p:spPr>
          <a:xfrm>
            <a:off x="1617762" y="4571836"/>
            <a:ext cx="4464496" cy="369332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Un outil maintenu et en constante évolution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2A33DC-9C8A-CC32-4093-4C0E4B721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05815"/>
            <a:ext cx="2401408" cy="23872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84CFCE5-AD03-9FE6-C505-8F734EAB24CD}"/>
              </a:ext>
            </a:extLst>
          </p:cNvPr>
          <p:cNvSpPr txBox="1"/>
          <p:nvPr/>
        </p:nvSpPr>
        <p:spPr>
          <a:xfrm>
            <a:off x="855191" y="3888361"/>
            <a:ext cx="3992168" cy="369332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Un outil adapté à tous les catalogueurs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2EE7BC-DA08-D12E-C634-9130100EB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92" y="5310430"/>
            <a:ext cx="1606395" cy="16063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F305769-D0B1-BE46-2E25-4B46697FD5F6}"/>
              </a:ext>
            </a:extLst>
          </p:cNvPr>
          <p:cNvSpPr txBox="1"/>
          <p:nvPr/>
        </p:nvSpPr>
        <p:spPr>
          <a:xfrm>
            <a:off x="5398476" y="5777238"/>
            <a:ext cx="373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rgbClr val="CD4313"/>
                </a:solidFill>
              </a:rPr>
              <a:t>Nous attendons vos retours et propositions sur le guichet </a:t>
            </a:r>
            <a:r>
              <a:rPr lang="fr-FR" b="1" dirty="0" err="1">
                <a:solidFill>
                  <a:srgbClr val="CD4313"/>
                </a:solidFill>
              </a:rPr>
              <a:t>Abesstp</a:t>
            </a:r>
            <a:r>
              <a:rPr lang="fr-FR" b="1" dirty="0">
                <a:solidFill>
                  <a:srgbClr val="CD4313"/>
                </a:solidFill>
              </a:rPr>
              <a:t> ! 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15D4A3-B22F-68CD-E1FD-2E401CEA4138}"/>
              </a:ext>
            </a:extLst>
          </p:cNvPr>
          <p:cNvSpPr txBox="1">
            <a:spLocks/>
          </p:cNvSpPr>
          <p:nvPr/>
        </p:nvSpPr>
        <p:spPr>
          <a:xfrm>
            <a:off x="55984" y="206779"/>
            <a:ext cx="386794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303769"/>
                </a:solidFill>
              </a:rPr>
              <a:t>On récapitule…</a:t>
            </a:r>
            <a:r>
              <a:rPr lang="fr-FR" dirty="0"/>
              <a:t> </a:t>
            </a:r>
            <a:endParaRPr lang="fr-FR" b="1" dirty="0">
              <a:solidFill>
                <a:srgbClr val="CD4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9055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1E2B62"/>
                </a:solidFill>
              </a:rPr>
              <a:t>Des questions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5AC064-B0B1-EEB2-115B-7553251F9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275856" cy="32565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7F66D4-00CF-5996-5252-E74290DC9A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88125"/>
            <a:ext cx="4318775" cy="43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14671E07-1DB3-8D54-2BE7-3BF235AF6F44}"/>
              </a:ext>
            </a:extLst>
          </p:cNvPr>
          <p:cNvSpPr txBox="1"/>
          <p:nvPr/>
        </p:nvSpPr>
        <p:spPr>
          <a:xfrm>
            <a:off x="2951697" y="4619439"/>
            <a:ext cx="5166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rgbClr val="1E2B62"/>
                </a:solidFill>
              </a:rPr>
              <a:t>VerifSudoc</a:t>
            </a:r>
            <a:r>
              <a:rPr lang="fr-FR" sz="4000" b="1" dirty="0">
                <a:solidFill>
                  <a:srgbClr val="1E2B62"/>
                </a:solidFill>
              </a:rPr>
              <a:t> </a:t>
            </a:r>
            <a:r>
              <a:rPr lang="fr-FR" sz="1200" dirty="0">
                <a:solidFill>
                  <a:srgbClr val="1E2B62"/>
                </a:solidFill>
              </a:rPr>
              <a:t>conçu par la DGDBM Université Paris Cité</a:t>
            </a:r>
            <a:endParaRPr lang="fr-FR" sz="1200" b="1" dirty="0">
              <a:solidFill>
                <a:srgbClr val="1E2B62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9EFD7D8-DA19-92A6-915E-66A91988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8805"/>
            <a:ext cx="8685182" cy="212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0FE8270-DFBB-4950-7FBC-8C8639169102}"/>
              </a:ext>
            </a:extLst>
          </p:cNvPr>
          <p:cNvCxnSpPr/>
          <p:nvPr/>
        </p:nvCxnSpPr>
        <p:spPr>
          <a:xfrm>
            <a:off x="575556" y="404664"/>
            <a:ext cx="7992888" cy="0"/>
          </a:xfrm>
          <a:prstGeom prst="line">
            <a:avLst/>
          </a:prstGeom>
          <a:ln w="7620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19CED251-4890-CB90-062E-138791ADB346}"/>
              </a:ext>
            </a:extLst>
          </p:cNvPr>
          <p:cNvSpPr/>
          <p:nvPr/>
        </p:nvSpPr>
        <p:spPr>
          <a:xfrm>
            <a:off x="971600" y="668905"/>
            <a:ext cx="576064" cy="576047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2011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3B394C-A80C-32F1-64C2-C043E0F67110}"/>
              </a:ext>
            </a:extLst>
          </p:cNvPr>
          <p:cNvSpPr txBox="1"/>
          <p:nvPr/>
        </p:nvSpPr>
        <p:spPr>
          <a:xfrm>
            <a:off x="919635" y="1280454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1E2B62"/>
                </a:solidFill>
              </a:rPr>
              <a:t>ePPNator</a:t>
            </a:r>
            <a:endParaRPr lang="fr-FR" sz="1000" b="1" dirty="0">
              <a:solidFill>
                <a:srgbClr val="1E2B62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3DB7567-0E04-D76C-7030-64CD3726C05A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259632" y="404664"/>
            <a:ext cx="0" cy="264241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86D1935-998B-A5E2-E897-C6AB0D0D7A74}"/>
              </a:ext>
            </a:extLst>
          </p:cNvPr>
          <p:cNvCxnSpPr>
            <a:cxnSpLocks/>
          </p:cNvCxnSpPr>
          <p:nvPr/>
        </p:nvCxnSpPr>
        <p:spPr>
          <a:xfrm>
            <a:off x="3491880" y="422405"/>
            <a:ext cx="0" cy="518873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rganigramme : Connecteur 19">
            <a:extLst>
              <a:ext uri="{FF2B5EF4-FFF2-40B4-BE49-F238E27FC236}">
                <a16:creationId xmlns:a16="http://schemas.microsoft.com/office/drawing/2014/main" id="{E999712A-80C7-BC61-F46C-1C801E6FEA5D}"/>
              </a:ext>
            </a:extLst>
          </p:cNvPr>
          <p:cNvSpPr/>
          <p:nvPr/>
        </p:nvSpPr>
        <p:spPr>
          <a:xfrm>
            <a:off x="5220072" y="923537"/>
            <a:ext cx="720080" cy="720079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2018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8D00B20-3778-F6CB-E42E-263C7B366FB4}"/>
              </a:ext>
            </a:extLst>
          </p:cNvPr>
          <p:cNvCxnSpPr>
            <a:cxnSpLocks/>
          </p:cNvCxnSpPr>
          <p:nvPr/>
        </p:nvCxnSpPr>
        <p:spPr>
          <a:xfrm>
            <a:off x="5580112" y="422405"/>
            <a:ext cx="0" cy="518873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3D596B9F-924C-19BF-44B6-D1B00F16D736}"/>
              </a:ext>
            </a:extLst>
          </p:cNvPr>
          <p:cNvSpPr/>
          <p:nvPr/>
        </p:nvSpPr>
        <p:spPr>
          <a:xfrm>
            <a:off x="3203848" y="668806"/>
            <a:ext cx="576064" cy="576047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2014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0AB6C44-7DEE-25F1-BE68-37D80AABDCBC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3491880" y="404565"/>
            <a:ext cx="0" cy="264241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2CD8F02-36AA-B6D4-DCB7-6B5AA9D0531A}"/>
              </a:ext>
            </a:extLst>
          </p:cNvPr>
          <p:cNvSpPr txBox="1"/>
          <p:nvPr/>
        </p:nvSpPr>
        <p:spPr>
          <a:xfrm>
            <a:off x="3104474" y="1280297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1E2B62"/>
                </a:solidFill>
              </a:rPr>
              <a:t>CheckSudoc</a:t>
            </a:r>
            <a:endParaRPr lang="fr-FR" sz="1000" b="1" dirty="0">
              <a:solidFill>
                <a:srgbClr val="1E2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14671E07-1DB3-8D54-2BE7-3BF235AF6F44}"/>
              </a:ext>
            </a:extLst>
          </p:cNvPr>
          <p:cNvSpPr txBox="1"/>
          <p:nvPr/>
        </p:nvSpPr>
        <p:spPr>
          <a:xfrm>
            <a:off x="3187010" y="5406798"/>
            <a:ext cx="4981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rgbClr val="1E2B62"/>
                </a:solidFill>
              </a:rPr>
              <a:t>Kalidos</a:t>
            </a:r>
            <a:r>
              <a:rPr lang="fr-FR" sz="4000" b="1" dirty="0">
                <a:solidFill>
                  <a:srgbClr val="1E2B62"/>
                </a:solidFill>
              </a:rPr>
              <a:t> </a:t>
            </a:r>
            <a:r>
              <a:rPr lang="fr-FR" sz="1200" dirty="0">
                <a:solidFill>
                  <a:srgbClr val="1E2B62"/>
                </a:solidFill>
              </a:rPr>
              <a:t>conçu par le SCD Université Claude Bernard Lyon 1</a:t>
            </a:r>
            <a:endParaRPr lang="fr-FR" sz="1200" b="1" dirty="0">
              <a:solidFill>
                <a:srgbClr val="1E2B62"/>
              </a:solidFill>
            </a:endParaRPr>
          </a:p>
        </p:txBody>
      </p:sp>
      <p:pic>
        <p:nvPicPr>
          <p:cNvPr id="4" name="Picture 2" descr="Interface de vérification">
            <a:extLst>
              <a:ext uri="{FF2B5EF4-FFF2-40B4-BE49-F238E27FC236}">
                <a16:creationId xmlns:a16="http://schemas.microsoft.com/office/drawing/2014/main" id="{89B9B3D2-8399-3649-FBF1-F2B8F182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61" y="1775908"/>
            <a:ext cx="6409877" cy="342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9E67425-E8EF-5604-2E62-DA94C41DC4C3}"/>
              </a:ext>
            </a:extLst>
          </p:cNvPr>
          <p:cNvCxnSpPr/>
          <p:nvPr/>
        </p:nvCxnSpPr>
        <p:spPr>
          <a:xfrm>
            <a:off x="575556" y="404664"/>
            <a:ext cx="7992888" cy="0"/>
          </a:xfrm>
          <a:prstGeom prst="line">
            <a:avLst/>
          </a:prstGeom>
          <a:ln w="7620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7C50A8B8-7E55-06F5-F7ED-B787F485BEEC}"/>
              </a:ext>
            </a:extLst>
          </p:cNvPr>
          <p:cNvSpPr/>
          <p:nvPr/>
        </p:nvSpPr>
        <p:spPr>
          <a:xfrm>
            <a:off x="971600" y="668905"/>
            <a:ext cx="576064" cy="576047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2011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1A8FF7-7286-D904-569D-B55E874CE6D7}"/>
              </a:ext>
            </a:extLst>
          </p:cNvPr>
          <p:cNvSpPr txBox="1"/>
          <p:nvPr/>
        </p:nvSpPr>
        <p:spPr>
          <a:xfrm>
            <a:off x="919635" y="1280454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1E2B62"/>
                </a:solidFill>
              </a:rPr>
              <a:t>ePPNator</a:t>
            </a:r>
            <a:endParaRPr lang="fr-FR" sz="1000" b="1" dirty="0">
              <a:solidFill>
                <a:srgbClr val="1E2B62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294A1CB-8A54-E844-DB86-C8F7B1CBDA8D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259632" y="404664"/>
            <a:ext cx="0" cy="264241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8590F78-DDD6-FB02-99CE-C6E6D688BAE3}"/>
              </a:ext>
            </a:extLst>
          </p:cNvPr>
          <p:cNvCxnSpPr>
            <a:cxnSpLocks/>
          </p:cNvCxnSpPr>
          <p:nvPr/>
        </p:nvCxnSpPr>
        <p:spPr>
          <a:xfrm>
            <a:off x="5580112" y="422405"/>
            <a:ext cx="0" cy="518873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FDB231B2-23F5-0B6C-31C8-C4E28639CF8F}"/>
              </a:ext>
            </a:extLst>
          </p:cNvPr>
          <p:cNvSpPr/>
          <p:nvPr/>
        </p:nvSpPr>
        <p:spPr>
          <a:xfrm>
            <a:off x="3203848" y="668806"/>
            <a:ext cx="576064" cy="576047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2014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7E90795-BDD7-F72C-3F4F-F3571F76D1BD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3491880" y="404565"/>
            <a:ext cx="0" cy="264241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21535AB-EB68-DED0-7A12-026537349185}"/>
              </a:ext>
            </a:extLst>
          </p:cNvPr>
          <p:cNvSpPr txBox="1"/>
          <p:nvPr/>
        </p:nvSpPr>
        <p:spPr>
          <a:xfrm>
            <a:off x="3104474" y="1280297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1E2B62"/>
                </a:solidFill>
              </a:rPr>
              <a:t>CheckSudoc</a:t>
            </a:r>
            <a:endParaRPr lang="fr-FR" sz="1000" b="1" dirty="0">
              <a:solidFill>
                <a:srgbClr val="1E2B62"/>
              </a:solidFill>
            </a:endParaRP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2BCC8A11-E83F-CD2E-3301-BDE8D5A20055}"/>
              </a:ext>
            </a:extLst>
          </p:cNvPr>
          <p:cNvSpPr/>
          <p:nvPr/>
        </p:nvSpPr>
        <p:spPr>
          <a:xfrm>
            <a:off x="7001218" y="905796"/>
            <a:ext cx="720080" cy="720079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2021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C9ECF59-23E8-85DC-4F0E-279756799C50}"/>
              </a:ext>
            </a:extLst>
          </p:cNvPr>
          <p:cNvCxnSpPr>
            <a:cxnSpLocks/>
          </p:cNvCxnSpPr>
          <p:nvPr/>
        </p:nvCxnSpPr>
        <p:spPr>
          <a:xfrm>
            <a:off x="7361258" y="404664"/>
            <a:ext cx="0" cy="518873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FF5F8256-9CB1-5AE5-545D-9017D1E80D18}"/>
              </a:ext>
            </a:extLst>
          </p:cNvPr>
          <p:cNvSpPr/>
          <p:nvPr/>
        </p:nvSpPr>
        <p:spPr>
          <a:xfrm>
            <a:off x="5292080" y="653898"/>
            <a:ext cx="576064" cy="576047"/>
          </a:xfrm>
          <a:prstGeom prst="flowChartConnector">
            <a:avLst/>
          </a:prstGeom>
          <a:solidFill>
            <a:srgbClr val="CD431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2018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44C9A85-D76F-F0EB-A84E-3159D9709F3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580112" y="389657"/>
            <a:ext cx="0" cy="264241"/>
          </a:xfrm>
          <a:prstGeom prst="line">
            <a:avLst/>
          </a:prstGeom>
          <a:ln w="19050">
            <a:solidFill>
              <a:srgbClr val="1E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61507510-93DD-13B7-EC21-5A61EFFF7B6A}"/>
              </a:ext>
            </a:extLst>
          </p:cNvPr>
          <p:cNvSpPr txBox="1"/>
          <p:nvPr/>
        </p:nvSpPr>
        <p:spPr>
          <a:xfrm>
            <a:off x="5157792" y="1280296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rgbClr val="1E2B62"/>
                </a:solidFill>
              </a:rPr>
              <a:t>VerifSudoc</a:t>
            </a:r>
            <a:endParaRPr lang="fr-FR" sz="1000" b="1" dirty="0">
              <a:solidFill>
                <a:srgbClr val="1E2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1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7DC6D9-DA04-BF28-BEEE-68A5FDA22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40" y="2852936"/>
            <a:ext cx="3585020" cy="3563932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482B9428-0BDB-AE0C-6781-546CB8146D5F}"/>
              </a:ext>
            </a:extLst>
          </p:cNvPr>
          <p:cNvGrpSpPr/>
          <p:nvPr/>
        </p:nvGrpSpPr>
        <p:grpSpPr>
          <a:xfrm>
            <a:off x="143358" y="6093296"/>
            <a:ext cx="8893138" cy="720079"/>
            <a:chOff x="35346" y="6093296"/>
            <a:chExt cx="8893138" cy="720079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A9051BD0-8350-94D0-465D-8DF1F09E95F7}"/>
                </a:ext>
              </a:extLst>
            </p:cNvPr>
            <p:cNvCxnSpPr/>
            <p:nvPr/>
          </p:nvCxnSpPr>
          <p:spPr>
            <a:xfrm>
              <a:off x="538611" y="6453335"/>
              <a:ext cx="7992888" cy="0"/>
            </a:xfrm>
            <a:prstGeom prst="line">
              <a:avLst/>
            </a:prstGeom>
            <a:ln w="76200">
              <a:solidFill>
                <a:srgbClr val="1E2B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rganigramme : Connecteur 25">
              <a:extLst>
                <a:ext uri="{FF2B5EF4-FFF2-40B4-BE49-F238E27FC236}">
                  <a16:creationId xmlns:a16="http://schemas.microsoft.com/office/drawing/2014/main" id="{E98C9AC2-1E68-4B8F-DDF5-CE3098F8587F}"/>
                </a:ext>
              </a:extLst>
            </p:cNvPr>
            <p:cNvSpPr/>
            <p:nvPr/>
          </p:nvSpPr>
          <p:spPr>
            <a:xfrm>
              <a:off x="8208404" y="6093296"/>
              <a:ext cx="720080" cy="720079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Janv. 2023</a:t>
              </a:r>
            </a:p>
          </p:txBody>
        </p:sp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id="{1E524D1B-83E7-E395-2996-9CF422395718}"/>
                </a:ext>
              </a:extLst>
            </p:cNvPr>
            <p:cNvSpPr/>
            <p:nvPr/>
          </p:nvSpPr>
          <p:spPr>
            <a:xfrm>
              <a:off x="35346" y="6093296"/>
              <a:ext cx="720080" cy="720079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mai 2021</a:t>
              </a:r>
            </a:p>
          </p:txBody>
        </p:sp>
      </p:grpSp>
      <p:sp>
        <p:nvSpPr>
          <p:cNvPr id="36" name="Titre 1">
            <a:extLst>
              <a:ext uri="{FF2B5EF4-FFF2-40B4-BE49-F238E27FC236}">
                <a16:creationId xmlns:a16="http://schemas.microsoft.com/office/drawing/2014/main" id="{220782D6-953F-3AB2-1723-16EEA7C7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45" y="196419"/>
            <a:ext cx="9144000" cy="70609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Un outil conçu </a:t>
            </a:r>
            <a:r>
              <a:rPr lang="fr-FR" sz="4000" b="1" dirty="0">
                <a:solidFill>
                  <a:srgbClr val="CD4313"/>
                </a:solidFill>
              </a:rPr>
              <a:t>PAR</a:t>
            </a:r>
            <a:r>
              <a:rPr lang="fr-FR" sz="4000" dirty="0"/>
              <a:t> </a:t>
            </a:r>
            <a:r>
              <a:rPr lang="fr-FR" sz="4000" dirty="0">
                <a:solidFill>
                  <a:srgbClr val="1E2B62"/>
                </a:solidFill>
              </a:rPr>
              <a:t>le réseau</a:t>
            </a:r>
          </a:p>
        </p:txBody>
      </p:sp>
    </p:spTree>
    <p:extLst>
      <p:ext uri="{BB962C8B-B14F-4D97-AF65-F5344CB8AC3E}">
        <p14:creationId xmlns:p14="http://schemas.microsoft.com/office/powerpoint/2010/main" val="19057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7DC6D9-DA04-BF28-BEEE-68A5FDA22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40" y="2852936"/>
            <a:ext cx="3585020" cy="3563932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482B9428-0BDB-AE0C-6781-546CB8146D5F}"/>
              </a:ext>
            </a:extLst>
          </p:cNvPr>
          <p:cNvGrpSpPr/>
          <p:nvPr/>
        </p:nvGrpSpPr>
        <p:grpSpPr>
          <a:xfrm>
            <a:off x="143358" y="6093296"/>
            <a:ext cx="8893138" cy="720079"/>
            <a:chOff x="35346" y="6093296"/>
            <a:chExt cx="8893138" cy="720079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A9051BD0-8350-94D0-465D-8DF1F09E95F7}"/>
                </a:ext>
              </a:extLst>
            </p:cNvPr>
            <p:cNvCxnSpPr/>
            <p:nvPr/>
          </p:nvCxnSpPr>
          <p:spPr>
            <a:xfrm>
              <a:off x="538611" y="6453335"/>
              <a:ext cx="7992888" cy="0"/>
            </a:xfrm>
            <a:prstGeom prst="line">
              <a:avLst/>
            </a:prstGeom>
            <a:ln w="76200">
              <a:solidFill>
                <a:srgbClr val="1E2B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rganigramme : Connecteur 25">
              <a:extLst>
                <a:ext uri="{FF2B5EF4-FFF2-40B4-BE49-F238E27FC236}">
                  <a16:creationId xmlns:a16="http://schemas.microsoft.com/office/drawing/2014/main" id="{E98C9AC2-1E68-4B8F-DDF5-CE3098F8587F}"/>
                </a:ext>
              </a:extLst>
            </p:cNvPr>
            <p:cNvSpPr/>
            <p:nvPr/>
          </p:nvSpPr>
          <p:spPr>
            <a:xfrm>
              <a:off x="8208404" y="6093296"/>
              <a:ext cx="720080" cy="720079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Janv. 2023</a:t>
              </a:r>
            </a:p>
          </p:txBody>
        </p:sp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id="{1E524D1B-83E7-E395-2996-9CF422395718}"/>
                </a:ext>
              </a:extLst>
            </p:cNvPr>
            <p:cNvSpPr/>
            <p:nvPr/>
          </p:nvSpPr>
          <p:spPr>
            <a:xfrm>
              <a:off x="35346" y="6093296"/>
              <a:ext cx="720080" cy="720079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mai 2021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BC2A9C5-2F23-DC24-F1C5-F4513AED43BC}"/>
              </a:ext>
            </a:extLst>
          </p:cNvPr>
          <p:cNvGrpSpPr/>
          <p:nvPr/>
        </p:nvGrpSpPr>
        <p:grpSpPr>
          <a:xfrm>
            <a:off x="6191877" y="3861048"/>
            <a:ext cx="3100216" cy="1811259"/>
            <a:chOff x="6191877" y="3861048"/>
            <a:chExt cx="3100216" cy="181125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AD397E2-48F7-9F23-8464-3E74545E7D8A}"/>
                </a:ext>
              </a:extLst>
            </p:cNvPr>
            <p:cNvSpPr txBox="1"/>
            <p:nvPr/>
          </p:nvSpPr>
          <p:spPr>
            <a:xfrm>
              <a:off x="6191877" y="3917981"/>
              <a:ext cx="310021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1E2B62"/>
                  </a:solidFill>
                </a:rPr>
                <a:t>Méthode agile SCRUM :</a:t>
              </a:r>
            </a:p>
            <a:p>
              <a:r>
                <a:rPr lang="fr-FR" sz="1800" i="0" u="none" strike="noStrike" dirty="0">
                  <a:solidFill>
                    <a:srgbClr val="1E2B62"/>
                  </a:solidFill>
                  <a:effectLst/>
                </a:rPr>
                <a:t>fonctionnalités testées au fur et à mesure de leur développement, sans attendre la livraison d’une version beta terminée</a:t>
              </a:r>
              <a:endParaRPr lang="fr-FR" dirty="0">
                <a:solidFill>
                  <a:srgbClr val="1E2B62"/>
                </a:solidFill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81586AB-1BA0-E73F-3EAE-5785A6AA61FA}"/>
                </a:ext>
              </a:extLst>
            </p:cNvPr>
            <p:cNvCxnSpPr>
              <a:cxnSpLocks/>
            </p:cNvCxnSpPr>
            <p:nvPr/>
          </p:nvCxnSpPr>
          <p:spPr>
            <a:xfrm>
              <a:off x="6191877" y="3861048"/>
              <a:ext cx="0" cy="1811259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07A772A-16C5-117B-9B33-99A7A59D9A5C}"/>
              </a:ext>
            </a:extLst>
          </p:cNvPr>
          <p:cNvGrpSpPr/>
          <p:nvPr/>
        </p:nvGrpSpPr>
        <p:grpSpPr>
          <a:xfrm>
            <a:off x="179512" y="3140968"/>
            <a:ext cx="2772613" cy="1811259"/>
            <a:chOff x="179512" y="3140968"/>
            <a:chExt cx="2772613" cy="1811259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A93EB12-65D0-4D8F-82BD-A252C4224D78}"/>
                </a:ext>
              </a:extLst>
            </p:cNvPr>
            <p:cNvSpPr txBox="1"/>
            <p:nvPr/>
          </p:nvSpPr>
          <p:spPr>
            <a:xfrm>
              <a:off x="179512" y="3140968"/>
              <a:ext cx="27726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1E2B62"/>
                  </a:solidFill>
                </a:rPr>
                <a:t>5 structures documentaires </a:t>
              </a:r>
              <a:r>
                <a:rPr lang="fr-FR" b="1" dirty="0" err="1">
                  <a:solidFill>
                    <a:srgbClr val="1E2B62"/>
                  </a:solidFill>
                </a:rPr>
                <a:t>co-conceptrices</a:t>
              </a:r>
              <a:endParaRPr lang="fr-FR" b="1" dirty="0">
                <a:solidFill>
                  <a:srgbClr val="1E2B62"/>
                </a:solidFill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7C1CA9A0-8191-6487-9909-AFBD8A82ED99}"/>
                </a:ext>
              </a:extLst>
            </p:cNvPr>
            <p:cNvGrpSpPr/>
            <p:nvPr/>
          </p:nvGrpSpPr>
          <p:grpSpPr>
            <a:xfrm>
              <a:off x="241676" y="3861048"/>
              <a:ext cx="2344178" cy="1036729"/>
              <a:chOff x="0" y="2519083"/>
              <a:chExt cx="3019074" cy="1324242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8ABE61D6-BF25-7336-04D6-C50950BFC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519083"/>
                <a:ext cx="1749548" cy="560040"/>
              </a:xfrm>
              <a:prstGeom prst="rect">
                <a:avLst/>
              </a:prstGeom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36F3E7AD-F205-1B18-04E2-339AAD143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504" y="3644059"/>
                <a:ext cx="1876426" cy="199266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E60BCED3-08FA-6F42-574E-1CE65D01C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96" y="3140968"/>
                <a:ext cx="2016763" cy="415957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36395624-42B3-13DB-F109-C81F1D2A7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1721" y="3294332"/>
                <a:ext cx="889670" cy="493743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FF5CB3BA-C798-1349-9F70-42BDF20D1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6541" y="2680796"/>
                <a:ext cx="1102533" cy="341394"/>
              </a:xfrm>
              <a:prstGeom prst="rect">
                <a:avLst/>
              </a:prstGeom>
            </p:spPr>
          </p:pic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B6202184-C922-7EDD-DCEC-DD9C7FC6190D}"/>
                </a:ext>
              </a:extLst>
            </p:cNvPr>
            <p:cNvCxnSpPr>
              <a:cxnSpLocks/>
            </p:cNvCxnSpPr>
            <p:nvPr/>
          </p:nvCxnSpPr>
          <p:spPr>
            <a:xfrm>
              <a:off x="179512" y="3140968"/>
              <a:ext cx="0" cy="1811259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re 1">
            <a:extLst>
              <a:ext uri="{FF2B5EF4-FFF2-40B4-BE49-F238E27FC236}">
                <a16:creationId xmlns:a16="http://schemas.microsoft.com/office/drawing/2014/main" id="{220782D6-953F-3AB2-1723-16EEA7C7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45" y="196419"/>
            <a:ext cx="9144000" cy="70609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Un outil conçu </a:t>
            </a:r>
            <a:r>
              <a:rPr lang="fr-FR" sz="4000" b="1" dirty="0">
                <a:solidFill>
                  <a:srgbClr val="CD4313"/>
                </a:solidFill>
              </a:rPr>
              <a:t>PAR</a:t>
            </a:r>
            <a:r>
              <a:rPr lang="fr-FR" sz="4000" dirty="0"/>
              <a:t> </a:t>
            </a:r>
            <a:r>
              <a:rPr lang="fr-FR" sz="4000" dirty="0">
                <a:solidFill>
                  <a:srgbClr val="1E2B62"/>
                </a:solidFill>
              </a:rPr>
              <a:t>le réseau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E3F6697-6C3A-A2F6-5F09-FDB53B2821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48484"/>
            <a:ext cx="1584176" cy="79208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C256D32E-EBD7-9B84-5477-F59B60949673}"/>
              </a:ext>
            </a:extLst>
          </p:cNvPr>
          <p:cNvGrpSpPr/>
          <p:nvPr/>
        </p:nvGrpSpPr>
        <p:grpSpPr>
          <a:xfrm>
            <a:off x="3275856" y="980728"/>
            <a:ext cx="2592288" cy="1793609"/>
            <a:chOff x="3419872" y="836712"/>
            <a:chExt cx="2592288" cy="179360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77D32E1-E81F-75ED-3EC7-726E3D5CD180}"/>
                </a:ext>
              </a:extLst>
            </p:cNvPr>
            <p:cNvSpPr txBox="1"/>
            <p:nvPr/>
          </p:nvSpPr>
          <p:spPr>
            <a:xfrm>
              <a:off x="3419872" y="1588610"/>
              <a:ext cx="259228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1E2B62"/>
                  </a:solidFill>
                </a:rPr>
                <a:t>5 experts métier </a:t>
              </a:r>
              <a:br>
                <a:rPr lang="fr-FR" b="1" dirty="0">
                  <a:solidFill>
                    <a:srgbClr val="1E2B62"/>
                  </a:solidFill>
                </a:rPr>
              </a:br>
              <a:r>
                <a:rPr lang="fr-FR" b="1" dirty="0">
                  <a:solidFill>
                    <a:srgbClr val="1E2B62"/>
                  </a:solidFill>
                </a:rPr>
                <a:t>+ une équipe de testeurs </a:t>
              </a:r>
              <a:r>
                <a:rPr lang="fr-FR" dirty="0">
                  <a:solidFill>
                    <a:srgbClr val="1E2B62"/>
                  </a:solidFill>
                </a:rPr>
                <a:t>(de 1 à 10 catalogueurs)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4BE2819B-D0CD-3A5D-50F9-6F5F8C997F70}"/>
                </a:ext>
              </a:extLst>
            </p:cNvPr>
            <p:cNvCxnSpPr>
              <a:cxnSpLocks/>
            </p:cNvCxnSpPr>
            <p:nvPr/>
          </p:nvCxnSpPr>
          <p:spPr>
            <a:xfrm>
              <a:off x="3419872" y="836712"/>
              <a:ext cx="0" cy="1793609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 18" descr="Une image contenant jouet&#10;&#10;Description générée automatiquement">
            <a:extLst>
              <a:ext uri="{FF2B5EF4-FFF2-40B4-BE49-F238E27FC236}">
                <a16:creationId xmlns:a16="http://schemas.microsoft.com/office/drawing/2014/main" id="{77A015A4-F70F-CB1D-BBD1-976CE47751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86025"/>
            <a:ext cx="1022895" cy="1022895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3FC50354-FF4C-CCD4-318F-DD2570E7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C94DF25-9483-2C28-0B2E-7D5B440848B2}"/>
              </a:ext>
            </a:extLst>
          </p:cNvPr>
          <p:cNvSpPr txBox="1"/>
          <p:nvPr/>
        </p:nvSpPr>
        <p:spPr>
          <a:xfrm>
            <a:off x="3294608" y="1015570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1E2B62"/>
                </a:solidFill>
              </a:rPr>
              <a:t>2 bibliothécaires et 4 développeurs</a:t>
            </a:r>
            <a:endParaRPr lang="fr-FR" dirty="0">
              <a:solidFill>
                <a:srgbClr val="1E2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PARtIE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2  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QuALIMARC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: ce qu’il fait, ce qu’il ne fait pas</a:t>
            </a: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F69750-9AF3-6965-89DB-7B28022E37DA}"/>
              </a:ext>
            </a:extLst>
          </p:cNvPr>
          <p:cNvSpPr/>
          <p:nvPr/>
        </p:nvSpPr>
        <p:spPr>
          <a:xfrm>
            <a:off x="4716017" y="548680"/>
            <a:ext cx="4186524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701BCB-D5DB-8AC6-2793-64B5F92D3F27}"/>
              </a:ext>
            </a:extLst>
          </p:cNvPr>
          <p:cNvSpPr/>
          <p:nvPr/>
        </p:nvSpPr>
        <p:spPr>
          <a:xfrm>
            <a:off x="395536" y="548680"/>
            <a:ext cx="3916039" cy="5976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fr-FR" dirty="0"/>
            </a:b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034D9F-BC65-250F-6287-6CF309567E68}"/>
              </a:ext>
            </a:extLst>
          </p:cNvPr>
          <p:cNvSpPr txBox="1"/>
          <p:nvPr/>
        </p:nvSpPr>
        <p:spPr>
          <a:xfrm>
            <a:off x="534294" y="1412776"/>
            <a:ext cx="3587072" cy="369332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Analyse de notices bibliographiques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C1E00-3084-4103-D1DD-F6FB37D4EF87}"/>
              </a:ext>
            </a:extLst>
          </p:cNvPr>
          <p:cNvSpPr txBox="1"/>
          <p:nvPr/>
        </p:nvSpPr>
        <p:spPr>
          <a:xfrm>
            <a:off x="4931476" y="1412776"/>
            <a:ext cx="2930098" cy="369332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Analyse de notices d’autorité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900B4-541F-2905-977D-62D24096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335326"/>
            <a:ext cx="609524" cy="6095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B72365-8646-2999-24CB-19642A1E7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4" y="397060"/>
            <a:ext cx="609524" cy="6095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323A9C-F5A0-9E8E-A87C-517068E21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4" y="51682"/>
            <a:ext cx="1339564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8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F69750-9AF3-6965-89DB-7B28022E37DA}"/>
              </a:ext>
            </a:extLst>
          </p:cNvPr>
          <p:cNvSpPr/>
          <p:nvPr/>
        </p:nvSpPr>
        <p:spPr>
          <a:xfrm>
            <a:off x="4716017" y="548680"/>
            <a:ext cx="4186524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701BCB-D5DB-8AC6-2793-64B5F92D3F27}"/>
              </a:ext>
            </a:extLst>
          </p:cNvPr>
          <p:cNvSpPr/>
          <p:nvPr/>
        </p:nvSpPr>
        <p:spPr>
          <a:xfrm>
            <a:off x="395536" y="548680"/>
            <a:ext cx="3916039" cy="5976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fr-FR" dirty="0"/>
            </a:b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034D9F-BC65-250F-6287-6CF309567E68}"/>
              </a:ext>
            </a:extLst>
          </p:cNvPr>
          <p:cNvSpPr txBox="1"/>
          <p:nvPr/>
        </p:nvSpPr>
        <p:spPr>
          <a:xfrm>
            <a:off x="534294" y="1412776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E2B62"/>
                </a:solidFill>
              </a:rPr>
              <a:t>Analyse de notices bibliographiques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C1E00-3084-4103-D1DD-F6FB37D4EF87}"/>
              </a:ext>
            </a:extLst>
          </p:cNvPr>
          <p:cNvSpPr txBox="1"/>
          <p:nvPr/>
        </p:nvSpPr>
        <p:spPr>
          <a:xfrm>
            <a:off x="4931476" y="1412776"/>
            <a:ext cx="289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 notices d’autorité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40AE45-0E64-EA65-174B-8922D53A2259}"/>
              </a:ext>
            </a:extLst>
          </p:cNvPr>
          <p:cNvSpPr txBox="1"/>
          <p:nvPr/>
        </p:nvSpPr>
        <p:spPr>
          <a:xfrm>
            <a:off x="539552" y="2059107"/>
            <a:ext cx="3530518" cy="646331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Analyse des données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dans la base miroir (XML) du </a:t>
            </a:r>
            <a:r>
              <a:rPr lang="fr-FR" b="1" dirty="0" err="1">
                <a:solidFill>
                  <a:schemeClr val="bg1"/>
                </a:solidFill>
              </a:rPr>
              <a:t>Sudoc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A9AC32-3197-0F9C-9A76-778FD88F55D8}"/>
              </a:ext>
            </a:extLst>
          </p:cNvPr>
          <p:cNvSpPr txBox="1"/>
          <p:nvPr/>
        </p:nvSpPr>
        <p:spPr>
          <a:xfrm>
            <a:off x="4932591" y="2071694"/>
            <a:ext cx="3632213" cy="646331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Analyse des données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dans la base de production du </a:t>
            </a:r>
            <a:r>
              <a:rPr lang="fr-FR" dirty="0" err="1">
                <a:solidFill>
                  <a:schemeClr val="bg1"/>
                </a:solidFill>
              </a:rPr>
              <a:t>Sudoc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900B4-541F-2905-977D-62D24096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335326"/>
            <a:ext cx="609524" cy="6095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B72365-8646-2999-24CB-19642A1E7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4" y="397060"/>
            <a:ext cx="609524" cy="6095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323A9C-F5A0-9E8E-A87C-517068E21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4" y="51682"/>
            <a:ext cx="1339564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1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>
                <a:solidFill>
                  <a:schemeClr val="accent6"/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Partie 1 : des notices de qualité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Partie 2 : ce que fait / ce que ne fait pas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QualiMarc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Partie 3 : cas d’usage-type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Partie 4 : présentation et démonstration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4C4109-CA97-A47A-12CE-4C1CDCBC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10" y="1124744"/>
            <a:ext cx="1033979" cy="10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F69750-9AF3-6965-89DB-7B28022E37DA}"/>
              </a:ext>
            </a:extLst>
          </p:cNvPr>
          <p:cNvSpPr/>
          <p:nvPr/>
        </p:nvSpPr>
        <p:spPr>
          <a:xfrm>
            <a:off x="4716017" y="548680"/>
            <a:ext cx="4186524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701BCB-D5DB-8AC6-2793-64B5F92D3F27}"/>
              </a:ext>
            </a:extLst>
          </p:cNvPr>
          <p:cNvSpPr/>
          <p:nvPr/>
        </p:nvSpPr>
        <p:spPr>
          <a:xfrm>
            <a:off x="395536" y="548680"/>
            <a:ext cx="3916039" cy="5976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fr-FR" dirty="0"/>
            </a:b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034D9F-BC65-250F-6287-6CF309567E68}"/>
              </a:ext>
            </a:extLst>
          </p:cNvPr>
          <p:cNvSpPr txBox="1"/>
          <p:nvPr/>
        </p:nvSpPr>
        <p:spPr>
          <a:xfrm>
            <a:off x="534294" y="1412776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E2B62"/>
                </a:solidFill>
              </a:rPr>
              <a:t>Analyse de notices bibliographiques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C1E00-3084-4103-D1DD-F6FB37D4EF87}"/>
              </a:ext>
            </a:extLst>
          </p:cNvPr>
          <p:cNvSpPr txBox="1"/>
          <p:nvPr/>
        </p:nvSpPr>
        <p:spPr>
          <a:xfrm>
            <a:off x="4931476" y="1412776"/>
            <a:ext cx="29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 notices d’autorité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40AE45-0E64-EA65-174B-8922D53A2259}"/>
              </a:ext>
            </a:extLst>
          </p:cNvPr>
          <p:cNvSpPr txBox="1"/>
          <p:nvPr/>
        </p:nvSpPr>
        <p:spPr>
          <a:xfrm>
            <a:off x="539552" y="2059107"/>
            <a:ext cx="353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des données </a:t>
            </a:r>
            <a:br>
              <a:rPr lang="fr-FR" b="1" dirty="0"/>
            </a:br>
            <a:r>
              <a:rPr lang="fr-FR" b="1" dirty="0"/>
              <a:t>dans la base miroir (XML) du </a:t>
            </a:r>
            <a:r>
              <a:rPr lang="fr-FR" b="1" dirty="0" err="1"/>
              <a:t>Sudoc</a:t>
            </a:r>
            <a:endParaRPr lang="fr-FR" b="1" dirty="0"/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A9AC32-3197-0F9C-9A76-778FD88F55D8}"/>
              </a:ext>
            </a:extLst>
          </p:cNvPr>
          <p:cNvSpPr txBox="1"/>
          <p:nvPr/>
        </p:nvSpPr>
        <p:spPr>
          <a:xfrm>
            <a:off x="4932591" y="2071694"/>
            <a:ext cx="36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des données </a:t>
            </a:r>
            <a:br>
              <a:rPr lang="fr-FR" dirty="0"/>
            </a:br>
            <a:r>
              <a:rPr lang="fr-FR" dirty="0"/>
              <a:t>dans la base de production du </a:t>
            </a:r>
            <a:r>
              <a:rPr lang="fr-FR" dirty="0" err="1"/>
              <a:t>Sudoc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049B34-858A-6E9E-D47C-915060D0BBDC}"/>
              </a:ext>
            </a:extLst>
          </p:cNvPr>
          <p:cNvSpPr txBox="1"/>
          <p:nvPr/>
        </p:nvSpPr>
        <p:spPr>
          <a:xfrm>
            <a:off x="511945" y="3243020"/>
            <a:ext cx="3847913" cy="369332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Renvoi vers </a:t>
            </a:r>
            <a:r>
              <a:rPr lang="fr-FR" b="1" dirty="0" err="1">
                <a:solidFill>
                  <a:schemeClr val="bg1"/>
                </a:solidFill>
              </a:rPr>
              <a:t>WinIBW</a:t>
            </a:r>
            <a:r>
              <a:rPr lang="fr-FR" b="1" dirty="0">
                <a:solidFill>
                  <a:schemeClr val="bg1"/>
                </a:solidFill>
              </a:rPr>
              <a:t> pour la correction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900B4-541F-2905-977D-62D24096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335326"/>
            <a:ext cx="609524" cy="6095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B72365-8646-2999-24CB-19642A1E7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4" y="397060"/>
            <a:ext cx="609524" cy="6095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E8E402-7370-50FD-DF22-9C1F87E5770F}"/>
              </a:ext>
            </a:extLst>
          </p:cNvPr>
          <p:cNvSpPr txBox="1"/>
          <p:nvPr/>
        </p:nvSpPr>
        <p:spPr>
          <a:xfrm>
            <a:off x="4904034" y="3216646"/>
            <a:ext cx="2789546" cy="369332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Corrections dans </a:t>
            </a:r>
            <a:r>
              <a:rPr lang="fr-FR" dirty="0" err="1">
                <a:solidFill>
                  <a:schemeClr val="bg1"/>
                </a:solidFill>
              </a:rPr>
              <a:t>QualiMarc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323A9C-F5A0-9E8E-A87C-517068E21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4" y="51682"/>
            <a:ext cx="1339564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F69750-9AF3-6965-89DB-7B28022E37DA}"/>
              </a:ext>
            </a:extLst>
          </p:cNvPr>
          <p:cNvSpPr/>
          <p:nvPr/>
        </p:nvSpPr>
        <p:spPr>
          <a:xfrm>
            <a:off x="4716017" y="548680"/>
            <a:ext cx="4186524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701BCB-D5DB-8AC6-2793-64B5F92D3F27}"/>
              </a:ext>
            </a:extLst>
          </p:cNvPr>
          <p:cNvSpPr/>
          <p:nvPr/>
        </p:nvSpPr>
        <p:spPr>
          <a:xfrm>
            <a:off x="395536" y="548680"/>
            <a:ext cx="3916039" cy="5976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fr-FR" dirty="0"/>
            </a:b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034D9F-BC65-250F-6287-6CF309567E68}"/>
              </a:ext>
            </a:extLst>
          </p:cNvPr>
          <p:cNvSpPr txBox="1"/>
          <p:nvPr/>
        </p:nvSpPr>
        <p:spPr>
          <a:xfrm>
            <a:off x="534294" y="1412776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E2B62"/>
                </a:solidFill>
              </a:rPr>
              <a:t>Analyse de notices bibliographiques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C1E00-3084-4103-D1DD-F6FB37D4EF87}"/>
              </a:ext>
            </a:extLst>
          </p:cNvPr>
          <p:cNvSpPr txBox="1"/>
          <p:nvPr/>
        </p:nvSpPr>
        <p:spPr>
          <a:xfrm>
            <a:off x="4931476" y="1412776"/>
            <a:ext cx="29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 notices d’autorité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40AE45-0E64-EA65-174B-8922D53A2259}"/>
              </a:ext>
            </a:extLst>
          </p:cNvPr>
          <p:cNvSpPr txBox="1"/>
          <p:nvPr/>
        </p:nvSpPr>
        <p:spPr>
          <a:xfrm>
            <a:off x="539552" y="2059107"/>
            <a:ext cx="353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des données </a:t>
            </a:r>
            <a:br>
              <a:rPr lang="fr-FR" b="1" dirty="0"/>
            </a:br>
            <a:r>
              <a:rPr lang="fr-FR" b="1" dirty="0"/>
              <a:t>dans la base miroir (XML) du </a:t>
            </a:r>
            <a:r>
              <a:rPr lang="fr-FR" b="1" dirty="0" err="1"/>
              <a:t>Sudoc</a:t>
            </a:r>
            <a:endParaRPr lang="fr-FR" b="1" dirty="0"/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A9AC32-3197-0F9C-9A76-778FD88F55D8}"/>
              </a:ext>
            </a:extLst>
          </p:cNvPr>
          <p:cNvSpPr txBox="1"/>
          <p:nvPr/>
        </p:nvSpPr>
        <p:spPr>
          <a:xfrm>
            <a:off x="4932591" y="2071694"/>
            <a:ext cx="3681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des données </a:t>
            </a:r>
            <a:br>
              <a:rPr lang="fr-FR" dirty="0"/>
            </a:br>
            <a:r>
              <a:rPr lang="fr-FR" dirty="0"/>
              <a:t>dans la base de production du </a:t>
            </a:r>
            <a:r>
              <a:rPr lang="fr-FR" dirty="0" err="1"/>
              <a:t>Sudoc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049B34-858A-6E9E-D47C-915060D0BBDC}"/>
              </a:ext>
            </a:extLst>
          </p:cNvPr>
          <p:cNvSpPr txBox="1"/>
          <p:nvPr/>
        </p:nvSpPr>
        <p:spPr>
          <a:xfrm>
            <a:off x="511945" y="3243020"/>
            <a:ext cx="384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Renvoi vers </a:t>
            </a:r>
            <a:r>
              <a:rPr lang="fr-FR" b="1" dirty="0" err="1"/>
              <a:t>WinIBW</a:t>
            </a:r>
            <a:r>
              <a:rPr lang="fr-FR" b="1" dirty="0"/>
              <a:t> pour la correction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008AEB-4E2C-2C1B-F0C8-46D3309774C9}"/>
              </a:ext>
            </a:extLst>
          </p:cNvPr>
          <p:cNvSpPr txBox="1"/>
          <p:nvPr/>
        </p:nvSpPr>
        <p:spPr>
          <a:xfrm>
            <a:off x="534294" y="4034154"/>
            <a:ext cx="2879058" cy="369332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Usage de règles préconçues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900B4-541F-2905-977D-62D24096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335326"/>
            <a:ext cx="609524" cy="6095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E8E402-7370-50FD-DF22-9C1F87E5770F}"/>
              </a:ext>
            </a:extLst>
          </p:cNvPr>
          <p:cNvSpPr txBox="1"/>
          <p:nvPr/>
        </p:nvSpPr>
        <p:spPr>
          <a:xfrm>
            <a:off x="4904034" y="3216646"/>
            <a:ext cx="283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Corrections dans </a:t>
            </a:r>
            <a:r>
              <a:rPr lang="fr-FR" dirty="0" err="1"/>
              <a:t>QualiMarc</a:t>
            </a:r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26DB15-9F14-E20F-23D8-F22775125CC8}"/>
              </a:ext>
            </a:extLst>
          </p:cNvPr>
          <p:cNvSpPr txBox="1"/>
          <p:nvPr/>
        </p:nvSpPr>
        <p:spPr>
          <a:xfrm>
            <a:off x="4931476" y="4047547"/>
            <a:ext cx="3046219" cy="369332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Création de ses propres règles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4EAC157-21F9-E219-1331-558321328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4" y="397060"/>
            <a:ext cx="609524" cy="6095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24EF79-F98E-8CA9-8683-666BDA42E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4" y="51682"/>
            <a:ext cx="1339564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1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F69750-9AF3-6965-89DB-7B28022E37DA}"/>
              </a:ext>
            </a:extLst>
          </p:cNvPr>
          <p:cNvSpPr/>
          <p:nvPr/>
        </p:nvSpPr>
        <p:spPr>
          <a:xfrm>
            <a:off x="4716017" y="548680"/>
            <a:ext cx="4186524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701BCB-D5DB-8AC6-2793-64B5F92D3F27}"/>
              </a:ext>
            </a:extLst>
          </p:cNvPr>
          <p:cNvSpPr/>
          <p:nvPr/>
        </p:nvSpPr>
        <p:spPr>
          <a:xfrm>
            <a:off x="395536" y="548680"/>
            <a:ext cx="3916039" cy="5976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fr-FR" dirty="0"/>
            </a:b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034D9F-BC65-250F-6287-6CF309567E68}"/>
              </a:ext>
            </a:extLst>
          </p:cNvPr>
          <p:cNvSpPr txBox="1"/>
          <p:nvPr/>
        </p:nvSpPr>
        <p:spPr>
          <a:xfrm>
            <a:off x="534294" y="1412776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E2B62"/>
                </a:solidFill>
              </a:rPr>
              <a:t>Analyse de notices bibliographiques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C1E00-3084-4103-D1DD-F6FB37D4EF87}"/>
              </a:ext>
            </a:extLst>
          </p:cNvPr>
          <p:cNvSpPr txBox="1"/>
          <p:nvPr/>
        </p:nvSpPr>
        <p:spPr>
          <a:xfrm>
            <a:off x="4931476" y="1412776"/>
            <a:ext cx="29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 notices d’autorité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40AE45-0E64-EA65-174B-8922D53A2259}"/>
              </a:ext>
            </a:extLst>
          </p:cNvPr>
          <p:cNvSpPr txBox="1"/>
          <p:nvPr/>
        </p:nvSpPr>
        <p:spPr>
          <a:xfrm>
            <a:off x="539552" y="2059107"/>
            <a:ext cx="353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des données </a:t>
            </a:r>
            <a:br>
              <a:rPr lang="fr-FR" b="1" dirty="0"/>
            </a:br>
            <a:r>
              <a:rPr lang="fr-FR" b="1" dirty="0"/>
              <a:t>dans la base miroir (XML) du </a:t>
            </a:r>
            <a:r>
              <a:rPr lang="fr-FR" b="1" dirty="0" err="1"/>
              <a:t>Sudoc</a:t>
            </a:r>
            <a:endParaRPr lang="fr-FR" b="1" dirty="0"/>
          </a:p>
          <a:p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A9AC32-3197-0F9C-9A76-778FD88F55D8}"/>
              </a:ext>
            </a:extLst>
          </p:cNvPr>
          <p:cNvSpPr txBox="1"/>
          <p:nvPr/>
        </p:nvSpPr>
        <p:spPr>
          <a:xfrm>
            <a:off x="4932591" y="2071694"/>
            <a:ext cx="3681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des données </a:t>
            </a:r>
            <a:br>
              <a:rPr lang="fr-FR" dirty="0"/>
            </a:br>
            <a:r>
              <a:rPr lang="fr-FR" dirty="0"/>
              <a:t>dans la base de production du </a:t>
            </a:r>
            <a:r>
              <a:rPr lang="fr-FR" dirty="0" err="1"/>
              <a:t>Sudoc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049B34-858A-6E9E-D47C-915060D0BBDC}"/>
              </a:ext>
            </a:extLst>
          </p:cNvPr>
          <p:cNvSpPr txBox="1"/>
          <p:nvPr/>
        </p:nvSpPr>
        <p:spPr>
          <a:xfrm>
            <a:off x="511945" y="3243020"/>
            <a:ext cx="384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Renvoi vers </a:t>
            </a:r>
            <a:r>
              <a:rPr lang="fr-FR" b="1" dirty="0" err="1"/>
              <a:t>WinIBW</a:t>
            </a:r>
            <a:r>
              <a:rPr lang="fr-FR" b="1" dirty="0"/>
              <a:t> pour la correction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743834-B181-9295-28FA-87914A3CA508}"/>
              </a:ext>
            </a:extLst>
          </p:cNvPr>
          <p:cNvSpPr txBox="1"/>
          <p:nvPr/>
        </p:nvSpPr>
        <p:spPr>
          <a:xfrm>
            <a:off x="511945" y="4706618"/>
            <a:ext cx="3010643" cy="646331"/>
          </a:xfrm>
          <a:prstGeom prst="rect">
            <a:avLst/>
          </a:prstGeom>
          <a:solidFill>
            <a:srgbClr val="1E2B6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Analyse volontaire décidée par le catalogueur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008AEB-4E2C-2C1B-F0C8-46D3309774C9}"/>
              </a:ext>
            </a:extLst>
          </p:cNvPr>
          <p:cNvSpPr txBox="1"/>
          <p:nvPr/>
        </p:nvSpPr>
        <p:spPr>
          <a:xfrm>
            <a:off x="534294" y="4034154"/>
            <a:ext cx="28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Usage de règles préconçues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900B4-541F-2905-977D-62D24096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335326"/>
            <a:ext cx="609524" cy="6095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E8E402-7370-50FD-DF22-9C1F87E5770F}"/>
              </a:ext>
            </a:extLst>
          </p:cNvPr>
          <p:cNvSpPr txBox="1"/>
          <p:nvPr/>
        </p:nvSpPr>
        <p:spPr>
          <a:xfrm>
            <a:off x="4904034" y="3216646"/>
            <a:ext cx="283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Corrections dans </a:t>
            </a:r>
            <a:r>
              <a:rPr lang="fr-FR" dirty="0" err="1"/>
              <a:t>QualiMarc</a:t>
            </a:r>
            <a:endParaRPr lang="fr-FR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92FBF7-A750-476A-7E96-5AAE2AC4CC48}"/>
              </a:ext>
            </a:extLst>
          </p:cNvPr>
          <p:cNvSpPr txBox="1"/>
          <p:nvPr/>
        </p:nvSpPr>
        <p:spPr>
          <a:xfrm>
            <a:off x="4906630" y="4725893"/>
            <a:ext cx="4089389" cy="646331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Analyse automatique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des notices localisées par l’établissement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26DB15-9F14-E20F-23D8-F22775125CC8}"/>
              </a:ext>
            </a:extLst>
          </p:cNvPr>
          <p:cNvSpPr txBox="1"/>
          <p:nvPr/>
        </p:nvSpPr>
        <p:spPr>
          <a:xfrm>
            <a:off x="4931476" y="4047547"/>
            <a:ext cx="304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Création de ses propres règles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4EAC157-21F9-E219-1331-558321328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4" y="397060"/>
            <a:ext cx="609524" cy="6095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24EF79-F98E-8CA9-8683-666BDA42E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4" y="51682"/>
            <a:ext cx="1339564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F69750-9AF3-6965-89DB-7B28022E37DA}"/>
              </a:ext>
            </a:extLst>
          </p:cNvPr>
          <p:cNvSpPr/>
          <p:nvPr/>
        </p:nvSpPr>
        <p:spPr>
          <a:xfrm>
            <a:off x="4716017" y="548680"/>
            <a:ext cx="4186524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701BCB-D5DB-8AC6-2793-64B5F92D3F27}"/>
              </a:ext>
            </a:extLst>
          </p:cNvPr>
          <p:cNvSpPr/>
          <p:nvPr/>
        </p:nvSpPr>
        <p:spPr>
          <a:xfrm>
            <a:off x="395536" y="548680"/>
            <a:ext cx="3916039" cy="5976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fr-FR" dirty="0"/>
            </a:b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034D9F-BC65-250F-6287-6CF309567E68}"/>
              </a:ext>
            </a:extLst>
          </p:cNvPr>
          <p:cNvSpPr txBox="1"/>
          <p:nvPr/>
        </p:nvSpPr>
        <p:spPr>
          <a:xfrm>
            <a:off x="534294" y="1412776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E2B62"/>
                </a:solidFill>
              </a:rPr>
              <a:t>Analyse de notices bibliographiques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C1E00-3084-4103-D1DD-F6FB37D4EF87}"/>
              </a:ext>
            </a:extLst>
          </p:cNvPr>
          <p:cNvSpPr txBox="1"/>
          <p:nvPr/>
        </p:nvSpPr>
        <p:spPr>
          <a:xfrm>
            <a:off x="4931476" y="1412776"/>
            <a:ext cx="29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 notices d’autorité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40AE45-0E64-EA65-174B-8922D53A2259}"/>
              </a:ext>
            </a:extLst>
          </p:cNvPr>
          <p:cNvSpPr txBox="1"/>
          <p:nvPr/>
        </p:nvSpPr>
        <p:spPr>
          <a:xfrm>
            <a:off x="539552" y="2059107"/>
            <a:ext cx="353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des données </a:t>
            </a:r>
            <a:br>
              <a:rPr lang="fr-FR" b="1" dirty="0"/>
            </a:br>
            <a:r>
              <a:rPr lang="fr-FR" b="1" dirty="0"/>
              <a:t>dans la base miroir (XML) du </a:t>
            </a:r>
            <a:r>
              <a:rPr lang="fr-FR" b="1" dirty="0" err="1"/>
              <a:t>Sudoc</a:t>
            </a:r>
            <a:endParaRPr lang="fr-FR" b="1" dirty="0"/>
          </a:p>
          <a:p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A9AC32-3197-0F9C-9A76-778FD88F55D8}"/>
              </a:ext>
            </a:extLst>
          </p:cNvPr>
          <p:cNvSpPr txBox="1"/>
          <p:nvPr/>
        </p:nvSpPr>
        <p:spPr>
          <a:xfrm>
            <a:off x="4932591" y="2071694"/>
            <a:ext cx="3681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des données </a:t>
            </a:r>
            <a:br>
              <a:rPr lang="fr-FR" dirty="0"/>
            </a:br>
            <a:r>
              <a:rPr lang="fr-FR" dirty="0"/>
              <a:t>dans la base de production du </a:t>
            </a:r>
            <a:r>
              <a:rPr lang="fr-FR" dirty="0" err="1"/>
              <a:t>Sudoc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049B34-858A-6E9E-D47C-915060D0BBDC}"/>
              </a:ext>
            </a:extLst>
          </p:cNvPr>
          <p:cNvSpPr txBox="1"/>
          <p:nvPr/>
        </p:nvSpPr>
        <p:spPr>
          <a:xfrm>
            <a:off x="511945" y="3243020"/>
            <a:ext cx="384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Renvoi vers </a:t>
            </a:r>
            <a:r>
              <a:rPr lang="fr-FR" b="1" dirty="0" err="1"/>
              <a:t>WinIBW</a:t>
            </a:r>
            <a:r>
              <a:rPr lang="fr-FR" b="1" dirty="0"/>
              <a:t> pour la correction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743834-B181-9295-28FA-87914A3CA508}"/>
              </a:ext>
            </a:extLst>
          </p:cNvPr>
          <p:cNvSpPr txBox="1"/>
          <p:nvPr/>
        </p:nvSpPr>
        <p:spPr>
          <a:xfrm>
            <a:off x="511945" y="4706618"/>
            <a:ext cx="301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volontaire décidée par le catalogueur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699744-599D-594B-F6C7-A02B46D73C73}"/>
              </a:ext>
            </a:extLst>
          </p:cNvPr>
          <p:cNvSpPr txBox="1"/>
          <p:nvPr/>
        </p:nvSpPr>
        <p:spPr>
          <a:xfrm>
            <a:off x="511945" y="5656081"/>
            <a:ext cx="2114810" cy="369332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Utilisation anonyme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008AEB-4E2C-2C1B-F0C8-46D3309774C9}"/>
              </a:ext>
            </a:extLst>
          </p:cNvPr>
          <p:cNvSpPr txBox="1"/>
          <p:nvPr/>
        </p:nvSpPr>
        <p:spPr>
          <a:xfrm>
            <a:off x="534294" y="4034154"/>
            <a:ext cx="28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Usage de règles préconçues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900B4-541F-2905-977D-62D24096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335326"/>
            <a:ext cx="609524" cy="6095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E8E402-7370-50FD-DF22-9C1F87E5770F}"/>
              </a:ext>
            </a:extLst>
          </p:cNvPr>
          <p:cNvSpPr txBox="1"/>
          <p:nvPr/>
        </p:nvSpPr>
        <p:spPr>
          <a:xfrm>
            <a:off x="4904034" y="3216646"/>
            <a:ext cx="283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Corrections dans </a:t>
            </a:r>
            <a:r>
              <a:rPr lang="fr-FR" dirty="0" err="1"/>
              <a:t>QualiMarc</a:t>
            </a:r>
            <a:endParaRPr lang="fr-FR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92FBF7-A750-476A-7E96-5AAE2AC4CC48}"/>
              </a:ext>
            </a:extLst>
          </p:cNvPr>
          <p:cNvSpPr txBox="1"/>
          <p:nvPr/>
        </p:nvSpPr>
        <p:spPr>
          <a:xfrm>
            <a:off x="4906630" y="4725893"/>
            <a:ext cx="408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automatique </a:t>
            </a:r>
            <a:br>
              <a:rPr lang="fr-FR" dirty="0"/>
            </a:br>
            <a:r>
              <a:rPr lang="fr-FR" dirty="0"/>
              <a:t>des notices localisées par l’établissement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051F858-BFB4-D78D-AF7C-A99DF4CD8D02}"/>
              </a:ext>
            </a:extLst>
          </p:cNvPr>
          <p:cNvSpPr txBox="1"/>
          <p:nvPr/>
        </p:nvSpPr>
        <p:spPr>
          <a:xfrm>
            <a:off x="5012352" y="5661810"/>
            <a:ext cx="2944268" cy="369332"/>
          </a:xfrm>
          <a:prstGeom prst="rect">
            <a:avLst/>
          </a:prstGeom>
          <a:solidFill>
            <a:srgbClr val="1E2B62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Session sous authentification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26DB15-9F14-E20F-23D8-F22775125CC8}"/>
              </a:ext>
            </a:extLst>
          </p:cNvPr>
          <p:cNvSpPr txBox="1"/>
          <p:nvPr/>
        </p:nvSpPr>
        <p:spPr>
          <a:xfrm>
            <a:off x="4931476" y="4047547"/>
            <a:ext cx="304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Création de ses propres règles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4EAC157-21F9-E219-1331-558321328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4" y="397060"/>
            <a:ext cx="609524" cy="6095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24EF79-F98E-8CA9-8683-666BDA42E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4" y="51682"/>
            <a:ext cx="1339564" cy="1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21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FF69750-9AF3-6965-89DB-7B28022E37DA}"/>
              </a:ext>
            </a:extLst>
          </p:cNvPr>
          <p:cNvSpPr/>
          <p:nvPr/>
        </p:nvSpPr>
        <p:spPr>
          <a:xfrm>
            <a:off x="4716017" y="548680"/>
            <a:ext cx="4186524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701BCB-D5DB-8AC6-2793-64B5F92D3F27}"/>
              </a:ext>
            </a:extLst>
          </p:cNvPr>
          <p:cNvSpPr/>
          <p:nvPr/>
        </p:nvSpPr>
        <p:spPr>
          <a:xfrm>
            <a:off x="395536" y="548680"/>
            <a:ext cx="3916039" cy="5976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br>
              <a:rPr lang="fr-FR" dirty="0"/>
            </a:br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034D9F-BC65-250F-6287-6CF309567E68}"/>
              </a:ext>
            </a:extLst>
          </p:cNvPr>
          <p:cNvSpPr txBox="1"/>
          <p:nvPr/>
        </p:nvSpPr>
        <p:spPr>
          <a:xfrm>
            <a:off x="534294" y="1412776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E2B62"/>
                </a:solidFill>
              </a:rPr>
              <a:t>Analyse de notices bibliographiques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C1E00-3084-4103-D1DD-F6FB37D4EF87}"/>
              </a:ext>
            </a:extLst>
          </p:cNvPr>
          <p:cNvSpPr txBox="1"/>
          <p:nvPr/>
        </p:nvSpPr>
        <p:spPr>
          <a:xfrm>
            <a:off x="4931476" y="1412776"/>
            <a:ext cx="29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 notices d’autorité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40AE45-0E64-EA65-174B-8922D53A2259}"/>
              </a:ext>
            </a:extLst>
          </p:cNvPr>
          <p:cNvSpPr txBox="1"/>
          <p:nvPr/>
        </p:nvSpPr>
        <p:spPr>
          <a:xfrm>
            <a:off x="539552" y="2059107"/>
            <a:ext cx="3530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des données </a:t>
            </a:r>
            <a:br>
              <a:rPr lang="fr-FR" b="1" dirty="0"/>
            </a:br>
            <a:r>
              <a:rPr lang="fr-FR" b="1" dirty="0"/>
              <a:t>dans la base miroir (XML) du </a:t>
            </a:r>
            <a:r>
              <a:rPr lang="fr-FR" b="1" dirty="0" err="1"/>
              <a:t>Sudoc</a:t>
            </a:r>
            <a:endParaRPr lang="fr-FR" b="1" dirty="0"/>
          </a:p>
          <a:p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A9AC32-3197-0F9C-9A76-778FD88F55D8}"/>
              </a:ext>
            </a:extLst>
          </p:cNvPr>
          <p:cNvSpPr txBox="1"/>
          <p:nvPr/>
        </p:nvSpPr>
        <p:spPr>
          <a:xfrm>
            <a:off x="4932591" y="2071694"/>
            <a:ext cx="3681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Analyse des données </a:t>
            </a:r>
            <a:br>
              <a:rPr lang="fr-FR" dirty="0"/>
            </a:br>
            <a:r>
              <a:rPr lang="fr-FR" dirty="0"/>
              <a:t>dans la base de production du </a:t>
            </a:r>
            <a:r>
              <a:rPr lang="fr-FR" dirty="0" err="1"/>
              <a:t>Sudoc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049B34-858A-6E9E-D47C-915060D0BBDC}"/>
              </a:ext>
            </a:extLst>
          </p:cNvPr>
          <p:cNvSpPr txBox="1"/>
          <p:nvPr/>
        </p:nvSpPr>
        <p:spPr>
          <a:xfrm>
            <a:off x="511945" y="3243020"/>
            <a:ext cx="384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Renvoi vers </a:t>
            </a:r>
            <a:r>
              <a:rPr lang="fr-FR" b="1" dirty="0" err="1"/>
              <a:t>WinIBW</a:t>
            </a:r>
            <a:r>
              <a:rPr lang="fr-FR" b="1" dirty="0"/>
              <a:t> pour la correction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743834-B181-9295-28FA-87914A3CA508}"/>
              </a:ext>
            </a:extLst>
          </p:cNvPr>
          <p:cNvSpPr txBox="1"/>
          <p:nvPr/>
        </p:nvSpPr>
        <p:spPr>
          <a:xfrm>
            <a:off x="511945" y="4706618"/>
            <a:ext cx="301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volontaire décidée par le catalogueur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1699744-599D-594B-F6C7-A02B46D73C73}"/>
              </a:ext>
            </a:extLst>
          </p:cNvPr>
          <p:cNvSpPr txBox="1"/>
          <p:nvPr/>
        </p:nvSpPr>
        <p:spPr>
          <a:xfrm>
            <a:off x="511945" y="5656081"/>
            <a:ext cx="21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Utilisation anonyme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008AEB-4E2C-2C1B-F0C8-46D3309774C9}"/>
              </a:ext>
            </a:extLst>
          </p:cNvPr>
          <p:cNvSpPr txBox="1"/>
          <p:nvPr/>
        </p:nvSpPr>
        <p:spPr>
          <a:xfrm>
            <a:off x="534294" y="4034154"/>
            <a:ext cx="28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Usage de règles préconçues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900B4-541F-2905-977D-62D24096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6" y="335326"/>
            <a:ext cx="609524" cy="6095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E8E402-7370-50FD-DF22-9C1F87E5770F}"/>
              </a:ext>
            </a:extLst>
          </p:cNvPr>
          <p:cNvSpPr txBox="1"/>
          <p:nvPr/>
        </p:nvSpPr>
        <p:spPr>
          <a:xfrm>
            <a:off x="4904034" y="3216646"/>
            <a:ext cx="283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Corrections dans </a:t>
            </a:r>
            <a:r>
              <a:rPr lang="fr-FR" dirty="0" err="1"/>
              <a:t>QualiMarc</a:t>
            </a:r>
            <a:endParaRPr lang="fr-FR" dirty="0"/>
          </a:p>
          <a:p>
            <a:endParaRPr lang="fr-FR" dirty="0"/>
          </a:p>
        </p:txBody>
      </p:sp>
      <p:sp>
        <p:nvSpPr>
          <p:cNvPr id="6" name="Légende : flèche vers la gauche 5">
            <a:extLst>
              <a:ext uri="{FF2B5EF4-FFF2-40B4-BE49-F238E27FC236}">
                <a16:creationId xmlns:a16="http://schemas.microsoft.com/office/drawing/2014/main" id="{EFA4768E-6A9E-4576-2F0A-918CBAFA1C48}"/>
              </a:ext>
            </a:extLst>
          </p:cNvPr>
          <p:cNvSpPr/>
          <p:nvPr/>
        </p:nvSpPr>
        <p:spPr>
          <a:xfrm>
            <a:off x="3669046" y="4050564"/>
            <a:ext cx="5187464" cy="199698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59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92FBF7-A750-476A-7E96-5AAE2AC4CC48}"/>
              </a:ext>
            </a:extLst>
          </p:cNvPr>
          <p:cNvSpPr txBox="1"/>
          <p:nvPr/>
        </p:nvSpPr>
        <p:spPr>
          <a:xfrm>
            <a:off x="4906630" y="4725893"/>
            <a:ext cx="408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Analyse automatique </a:t>
            </a:r>
            <a:br>
              <a:rPr lang="fr-FR" b="1" dirty="0"/>
            </a:br>
            <a:r>
              <a:rPr lang="fr-FR" b="1" dirty="0"/>
              <a:t>des notices localisées par l’établissement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051F858-BFB4-D78D-AF7C-A99DF4CD8D02}"/>
              </a:ext>
            </a:extLst>
          </p:cNvPr>
          <p:cNvSpPr txBox="1"/>
          <p:nvPr/>
        </p:nvSpPr>
        <p:spPr>
          <a:xfrm>
            <a:off x="5012352" y="5661810"/>
            <a:ext cx="2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Session sous authentification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26DB15-9F14-E20F-23D8-F22775125CC8}"/>
              </a:ext>
            </a:extLst>
          </p:cNvPr>
          <p:cNvSpPr txBox="1"/>
          <p:nvPr/>
        </p:nvSpPr>
        <p:spPr>
          <a:xfrm>
            <a:off x="4931476" y="4047547"/>
            <a:ext cx="304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/>
              <a:t>Création de ses propres règles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4EAC157-21F9-E219-1331-558321328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4" y="397060"/>
            <a:ext cx="609524" cy="6095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24EF79-F98E-8CA9-8683-666BDA42E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4" y="51682"/>
            <a:ext cx="1339564" cy="13316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14161FB-B218-8DD0-0143-6639F004FC87}"/>
              </a:ext>
            </a:extLst>
          </p:cNvPr>
          <p:cNvSpPr txBox="1"/>
          <p:nvPr/>
        </p:nvSpPr>
        <p:spPr>
          <a:xfrm>
            <a:off x="4288843" y="4869160"/>
            <a:ext cx="49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E7D52"/>
                </a:solidFill>
              </a:rPr>
              <a:t>V2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50B432-9C38-78B9-E388-125F53422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90" y="4851742"/>
            <a:ext cx="394632" cy="3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PARTIE 3</a:t>
            </a:r>
            <a:br>
              <a:rPr lang="fr-FR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cas d’usage-type de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qualimarc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48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B40F02-D4BC-61D2-0550-CF0735AC1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6A8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800" r="5901" b="8000"/>
          <a:stretch/>
        </p:blipFill>
        <p:spPr>
          <a:xfrm rot="8963772" flipV="1">
            <a:off x="1593804" y="272934"/>
            <a:ext cx="5934249" cy="614645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F461D7C-8956-34AF-EA4F-90DDC0ED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267" y="3075955"/>
            <a:ext cx="4223346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Utilisation-type de </a:t>
            </a:r>
            <a:r>
              <a:rPr lang="fr-FR" sz="4000" b="1" dirty="0" err="1">
                <a:solidFill>
                  <a:srgbClr val="CD4313"/>
                </a:solidFill>
              </a:rPr>
              <a:t>QualiMarc</a:t>
            </a:r>
            <a:br>
              <a:rPr lang="fr-FR" sz="4000" dirty="0"/>
            </a:br>
            <a:r>
              <a:rPr lang="fr-FR" sz="2200" dirty="0"/>
              <a:t>(analyse d’1 PPN seul)</a:t>
            </a:r>
          </a:p>
        </p:txBody>
      </p:sp>
    </p:spTree>
    <p:extLst>
      <p:ext uri="{BB962C8B-B14F-4D97-AF65-F5344CB8AC3E}">
        <p14:creationId xmlns:p14="http://schemas.microsoft.com/office/powerpoint/2010/main" val="66453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B40F02-D4BC-61D2-0550-CF0735AC1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6A8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800" r="5901" b="8000"/>
          <a:stretch/>
        </p:blipFill>
        <p:spPr>
          <a:xfrm rot="8963772" flipV="1">
            <a:off x="1593804" y="272934"/>
            <a:ext cx="5934249" cy="614645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F461D7C-8956-34AF-EA4F-90DDC0ED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267" y="3075955"/>
            <a:ext cx="4223346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Utilisation-type de </a:t>
            </a:r>
            <a:r>
              <a:rPr lang="fr-FR" sz="4000" b="1" dirty="0" err="1">
                <a:solidFill>
                  <a:srgbClr val="CD4313"/>
                </a:solidFill>
              </a:rPr>
              <a:t>QualiMarc</a:t>
            </a:r>
            <a:br>
              <a:rPr lang="fr-FR" sz="4000" dirty="0"/>
            </a:br>
            <a:r>
              <a:rPr lang="fr-FR" sz="2200" dirty="0"/>
              <a:t>(analyse d’1 PPN seul)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49E7357-EB4C-4B02-6AFC-92A77FB067D9}"/>
              </a:ext>
            </a:extLst>
          </p:cNvPr>
          <p:cNvGrpSpPr/>
          <p:nvPr/>
        </p:nvGrpSpPr>
        <p:grpSpPr>
          <a:xfrm>
            <a:off x="585065" y="1227763"/>
            <a:ext cx="2688122" cy="848597"/>
            <a:chOff x="585065" y="1227763"/>
            <a:chExt cx="2688122" cy="848597"/>
          </a:xfrm>
        </p:grpSpPr>
        <p:sp>
          <p:nvSpPr>
            <p:cNvPr id="8" name="Organigramme : Connecteur 7">
              <a:extLst>
                <a:ext uri="{FF2B5EF4-FFF2-40B4-BE49-F238E27FC236}">
                  <a16:creationId xmlns:a16="http://schemas.microsoft.com/office/drawing/2014/main" id="{ECA159BE-CD28-2615-BA4B-DBD9F9DAD4FE}"/>
                </a:ext>
              </a:extLst>
            </p:cNvPr>
            <p:cNvSpPr/>
            <p:nvPr/>
          </p:nvSpPr>
          <p:spPr>
            <a:xfrm>
              <a:off x="2769131" y="1553006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C51F747-78F8-6FF6-5CA0-3091111A4E7A}"/>
                </a:ext>
              </a:extLst>
            </p:cNvPr>
            <p:cNvSpPr txBox="1"/>
            <p:nvPr/>
          </p:nvSpPr>
          <p:spPr>
            <a:xfrm flipH="1">
              <a:off x="1404984" y="1227763"/>
              <a:ext cx="1671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crée/modifie une notice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5A65BCD-5D93-4D9F-32B4-885732599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65" y="1276901"/>
              <a:ext cx="799459" cy="799459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EEC25E2-6D61-7A0E-CE7D-835131FCA0CB}"/>
              </a:ext>
            </a:extLst>
          </p:cNvPr>
          <p:cNvGrpSpPr/>
          <p:nvPr/>
        </p:nvGrpSpPr>
        <p:grpSpPr>
          <a:xfrm>
            <a:off x="3890939" y="50083"/>
            <a:ext cx="1893931" cy="1296327"/>
            <a:chOff x="3890939" y="50083"/>
            <a:chExt cx="1893931" cy="1296327"/>
          </a:xfrm>
        </p:grpSpPr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id="{4D2D8A7E-BFDB-F15C-83A8-5F9E25AC18AC}"/>
                </a:ext>
              </a:extLst>
            </p:cNvPr>
            <p:cNvSpPr/>
            <p:nvPr/>
          </p:nvSpPr>
          <p:spPr>
            <a:xfrm>
              <a:off x="4576124" y="842354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2020A04-28E8-9847-0F79-D61B79BED541}"/>
                </a:ext>
              </a:extLst>
            </p:cNvPr>
            <p:cNvSpPr txBox="1"/>
            <p:nvPr/>
          </p:nvSpPr>
          <p:spPr>
            <a:xfrm flipH="1">
              <a:off x="3890939" y="437284"/>
              <a:ext cx="18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copie son PPN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D85EF8-27FD-2639-8D4A-818EC036E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6963" y="50083"/>
              <a:ext cx="1321072" cy="369332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DED7777-E155-C37A-C196-5A3EF76A4BAF}"/>
              </a:ext>
            </a:extLst>
          </p:cNvPr>
          <p:cNvGrpSpPr/>
          <p:nvPr/>
        </p:nvGrpSpPr>
        <p:grpSpPr>
          <a:xfrm>
            <a:off x="6481719" y="1579655"/>
            <a:ext cx="2232679" cy="1496300"/>
            <a:chOff x="6481719" y="1579655"/>
            <a:chExt cx="2232679" cy="1496300"/>
          </a:xfrm>
        </p:grpSpPr>
        <p:sp>
          <p:nvSpPr>
            <p:cNvPr id="16" name="Organigramme : Connecteur 15">
              <a:extLst>
                <a:ext uri="{FF2B5EF4-FFF2-40B4-BE49-F238E27FC236}">
                  <a16:creationId xmlns:a16="http://schemas.microsoft.com/office/drawing/2014/main" id="{D05358F0-BC7F-94E3-4520-7A3F9A9BB61E}"/>
                </a:ext>
              </a:extLst>
            </p:cNvPr>
            <p:cNvSpPr/>
            <p:nvPr/>
          </p:nvSpPr>
          <p:spPr>
            <a:xfrm>
              <a:off x="6481719" y="2076360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A12A66E-EDBB-EBD4-EBAE-93164AE59ECD}"/>
                </a:ext>
              </a:extLst>
            </p:cNvPr>
            <p:cNvSpPr txBox="1"/>
            <p:nvPr/>
          </p:nvSpPr>
          <p:spPr>
            <a:xfrm flipH="1">
              <a:off x="6950710" y="1579655"/>
              <a:ext cx="1763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soumets le PPN à l’analyse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C6E0039-863A-EC82-07E2-E6C725B4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323" y="2175423"/>
              <a:ext cx="905861" cy="900532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74F451F-EC3B-3A0B-ED94-69B653D9530F}"/>
              </a:ext>
            </a:extLst>
          </p:cNvPr>
          <p:cNvGrpSpPr/>
          <p:nvPr/>
        </p:nvGrpSpPr>
        <p:grpSpPr>
          <a:xfrm>
            <a:off x="3134340" y="5586092"/>
            <a:ext cx="2721941" cy="1149105"/>
            <a:chOff x="3134340" y="5586092"/>
            <a:chExt cx="2721941" cy="114910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38FECF9-28E6-3611-4EAB-048E58ECBEE6}"/>
                </a:ext>
              </a:extLst>
            </p:cNvPr>
            <p:cNvSpPr txBox="1"/>
            <p:nvPr/>
          </p:nvSpPr>
          <p:spPr>
            <a:xfrm flipH="1">
              <a:off x="3962350" y="6088866"/>
              <a:ext cx="1893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corrige et/ou j’enrichis la notice</a:t>
              </a:r>
            </a:p>
          </p:txBody>
        </p:sp>
        <p:sp>
          <p:nvSpPr>
            <p:cNvPr id="23" name="Organigramme : Connecteur 22">
              <a:extLst>
                <a:ext uri="{FF2B5EF4-FFF2-40B4-BE49-F238E27FC236}">
                  <a16:creationId xmlns:a16="http://schemas.microsoft.com/office/drawing/2014/main" id="{5745131E-67CA-0C43-A071-7181916BFBF6}"/>
                </a:ext>
              </a:extLst>
            </p:cNvPr>
            <p:cNvSpPr/>
            <p:nvPr/>
          </p:nvSpPr>
          <p:spPr>
            <a:xfrm>
              <a:off x="4576124" y="5586092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5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F699E85-C06F-5276-A808-5F63D1862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340" y="5882958"/>
              <a:ext cx="799459" cy="799459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77C611C-CD6E-BF86-3749-FC74C4207DCE}"/>
              </a:ext>
            </a:extLst>
          </p:cNvPr>
          <p:cNvGrpSpPr/>
          <p:nvPr/>
        </p:nvGrpSpPr>
        <p:grpSpPr>
          <a:xfrm>
            <a:off x="327134" y="4193945"/>
            <a:ext cx="2602142" cy="1096423"/>
            <a:chOff x="327134" y="4193945"/>
            <a:chExt cx="2602142" cy="1096423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6C8C6D7-1FAC-FD25-64E9-345B1C94FEB6}"/>
                </a:ext>
              </a:extLst>
            </p:cNvPr>
            <p:cNvSpPr txBox="1"/>
            <p:nvPr/>
          </p:nvSpPr>
          <p:spPr>
            <a:xfrm flipH="1">
              <a:off x="1232995" y="4516937"/>
              <a:ext cx="1364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relance l’analyse </a:t>
              </a:r>
            </a:p>
          </p:txBody>
        </p:sp>
        <p:sp>
          <p:nvSpPr>
            <p:cNvPr id="20" name="Organigramme : Connecteur 19">
              <a:extLst>
                <a:ext uri="{FF2B5EF4-FFF2-40B4-BE49-F238E27FC236}">
                  <a16:creationId xmlns:a16="http://schemas.microsoft.com/office/drawing/2014/main" id="{49DD770A-E70C-3E64-D44C-97713B3D2B27}"/>
                </a:ext>
              </a:extLst>
            </p:cNvPr>
            <p:cNvSpPr/>
            <p:nvPr/>
          </p:nvSpPr>
          <p:spPr>
            <a:xfrm>
              <a:off x="2425220" y="4193945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6</a:t>
              </a: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403EA495-961E-E7D1-0419-9D5DA7A2B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4" y="4389836"/>
              <a:ext cx="905861" cy="900532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7C4D3C72-EB1E-177C-CA0B-7C37E5682382}"/>
              </a:ext>
            </a:extLst>
          </p:cNvPr>
          <p:cNvGrpSpPr/>
          <p:nvPr/>
        </p:nvGrpSpPr>
        <p:grpSpPr>
          <a:xfrm>
            <a:off x="6615894" y="4219139"/>
            <a:ext cx="2529276" cy="1763429"/>
            <a:chOff x="6615894" y="4219139"/>
            <a:chExt cx="2529276" cy="1763429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56B8823-47DC-B222-BCB9-EF8D18074A0E}"/>
                </a:ext>
              </a:extLst>
            </p:cNvPr>
            <p:cNvSpPr txBox="1"/>
            <p:nvPr/>
          </p:nvSpPr>
          <p:spPr>
            <a:xfrm flipH="1">
              <a:off x="7117195" y="4467156"/>
              <a:ext cx="2027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consulte le rapport d’erreurs</a:t>
              </a:r>
            </a:p>
          </p:txBody>
        </p:sp>
        <p:sp>
          <p:nvSpPr>
            <p:cNvPr id="26" name="Organigramme : Connecteur 25">
              <a:extLst>
                <a:ext uri="{FF2B5EF4-FFF2-40B4-BE49-F238E27FC236}">
                  <a16:creationId xmlns:a16="http://schemas.microsoft.com/office/drawing/2014/main" id="{047B63F8-11B0-89ED-D9D7-A58E06E4F786}"/>
                </a:ext>
              </a:extLst>
            </p:cNvPr>
            <p:cNvSpPr/>
            <p:nvPr/>
          </p:nvSpPr>
          <p:spPr>
            <a:xfrm>
              <a:off x="6615894" y="4219139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4</a:t>
              </a:r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258C9165-3234-31F9-172E-5900AC58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735" y="5082036"/>
              <a:ext cx="905861" cy="90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28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B40F02-D4BC-61D2-0550-CF0735AC1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6A8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800" r="5901" b="8000"/>
          <a:stretch/>
        </p:blipFill>
        <p:spPr>
          <a:xfrm rot="8963772" flipV="1">
            <a:off x="1593804" y="272934"/>
            <a:ext cx="5934249" cy="614645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F461D7C-8956-34AF-EA4F-90DDC0ED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267" y="3075955"/>
            <a:ext cx="4223346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Utilisation-type de </a:t>
            </a:r>
            <a:r>
              <a:rPr lang="fr-FR" sz="4000" b="1" dirty="0" err="1">
                <a:solidFill>
                  <a:srgbClr val="CD4313"/>
                </a:solidFill>
              </a:rPr>
              <a:t>QualiMarc</a:t>
            </a:r>
            <a:br>
              <a:rPr lang="fr-FR" sz="4000" dirty="0"/>
            </a:br>
            <a:r>
              <a:rPr lang="fr-FR" sz="2200" dirty="0"/>
              <a:t>(analyse d’1 lot de PPN)</a:t>
            </a:r>
          </a:p>
        </p:txBody>
      </p:sp>
    </p:spTree>
    <p:extLst>
      <p:ext uri="{BB962C8B-B14F-4D97-AF65-F5344CB8AC3E}">
        <p14:creationId xmlns:p14="http://schemas.microsoft.com/office/powerpoint/2010/main" val="291551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B40F02-D4BC-61D2-0550-CF0735AC1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A6A8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800" r="5901" b="8000"/>
          <a:stretch/>
        </p:blipFill>
        <p:spPr>
          <a:xfrm rot="8963772" flipV="1">
            <a:off x="1593804" y="272934"/>
            <a:ext cx="5934249" cy="614645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F461D7C-8956-34AF-EA4F-90DDC0ED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267" y="3075955"/>
            <a:ext cx="4223346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Utilisation-type de </a:t>
            </a:r>
            <a:r>
              <a:rPr lang="fr-FR" sz="4000" b="1" dirty="0" err="1">
                <a:solidFill>
                  <a:srgbClr val="CD4313"/>
                </a:solidFill>
              </a:rPr>
              <a:t>QualiMarc</a:t>
            </a:r>
            <a:br>
              <a:rPr lang="fr-FR" sz="4000" dirty="0"/>
            </a:br>
            <a:r>
              <a:rPr lang="fr-FR" sz="2200" dirty="0"/>
              <a:t>(analyse d’1 lot de PPN)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24EDDCF-530B-29B5-FDE8-5A4C8A145B41}"/>
              </a:ext>
            </a:extLst>
          </p:cNvPr>
          <p:cNvGrpSpPr/>
          <p:nvPr/>
        </p:nvGrpSpPr>
        <p:grpSpPr>
          <a:xfrm>
            <a:off x="3131840" y="5565818"/>
            <a:ext cx="2979997" cy="1175550"/>
            <a:chOff x="3131840" y="5565818"/>
            <a:chExt cx="2979997" cy="117555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38FECF9-28E6-3611-4EAB-048E58ECBEE6}"/>
                </a:ext>
              </a:extLst>
            </p:cNvPr>
            <p:cNvSpPr txBox="1"/>
            <p:nvPr/>
          </p:nvSpPr>
          <p:spPr>
            <a:xfrm flipH="1">
              <a:off x="3962349" y="6088866"/>
              <a:ext cx="2149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corrige et/ou j’enrichis les notices</a:t>
              </a:r>
            </a:p>
          </p:txBody>
        </p:sp>
        <p:sp>
          <p:nvSpPr>
            <p:cNvPr id="23" name="Organigramme : Connecteur 22">
              <a:extLst>
                <a:ext uri="{FF2B5EF4-FFF2-40B4-BE49-F238E27FC236}">
                  <a16:creationId xmlns:a16="http://schemas.microsoft.com/office/drawing/2014/main" id="{5745131E-67CA-0C43-A071-7181916BFBF6}"/>
                </a:ext>
              </a:extLst>
            </p:cNvPr>
            <p:cNvSpPr/>
            <p:nvPr/>
          </p:nvSpPr>
          <p:spPr>
            <a:xfrm>
              <a:off x="4563146" y="5565818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6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F699E85-C06F-5276-A808-5F63D1862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941909"/>
              <a:ext cx="799459" cy="799459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4D49BC8-97C4-B866-CD8F-19B55006A5CA}"/>
              </a:ext>
            </a:extLst>
          </p:cNvPr>
          <p:cNvGrpSpPr/>
          <p:nvPr/>
        </p:nvGrpSpPr>
        <p:grpSpPr>
          <a:xfrm>
            <a:off x="569795" y="4419618"/>
            <a:ext cx="2490037" cy="1068844"/>
            <a:chOff x="569795" y="4419618"/>
            <a:chExt cx="2490037" cy="1068844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6C8C6D7-1FAC-FD25-64E9-345B1C94FEB6}"/>
                </a:ext>
              </a:extLst>
            </p:cNvPr>
            <p:cNvSpPr txBox="1"/>
            <p:nvPr/>
          </p:nvSpPr>
          <p:spPr>
            <a:xfrm flipH="1">
              <a:off x="1423087" y="4715031"/>
              <a:ext cx="1364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relance l’analyse </a:t>
              </a:r>
            </a:p>
          </p:txBody>
        </p:sp>
        <p:sp>
          <p:nvSpPr>
            <p:cNvPr id="20" name="Organigramme : Connecteur 19">
              <a:extLst>
                <a:ext uri="{FF2B5EF4-FFF2-40B4-BE49-F238E27FC236}">
                  <a16:creationId xmlns:a16="http://schemas.microsoft.com/office/drawing/2014/main" id="{49DD770A-E70C-3E64-D44C-97713B3D2B27}"/>
                </a:ext>
              </a:extLst>
            </p:cNvPr>
            <p:cNvSpPr/>
            <p:nvPr/>
          </p:nvSpPr>
          <p:spPr>
            <a:xfrm>
              <a:off x="2555776" y="4419618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7</a:t>
              </a:r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403EA495-961E-E7D1-0419-9D5DA7A2B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95" y="4587930"/>
              <a:ext cx="905861" cy="90053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87FF113-5417-318D-54E2-184A6DD41254}"/>
              </a:ext>
            </a:extLst>
          </p:cNvPr>
          <p:cNvGrpSpPr/>
          <p:nvPr/>
        </p:nvGrpSpPr>
        <p:grpSpPr>
          <a:xfrm>
            <a:off x="6257916" y="4759413"/>
            <a:ext cx="2476724" cy="1734630"/>
            <a:chOff x="6257916" y="4759413"/>
            <a:chExt cx="2476724" cy="1734630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56B8823-47DC-B222-BCB9-EF8D18074A0E}"/>
                </a:ext>
              </a:extLst>
            </p:cNvPr>
            <p:cNvSpPr txBox="1"/>
            <p:nvPr/>
          </p:nvSpPr>
          <p:spPr>
            <a:xfrm flipH="1">
              <a:off x="6706665" y="4978631"/>
              <a:ext cx="2027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consulte le rapport d’erreurs</a:t>
              </a:r>
            </a:p>
          </p:txBody>
        </p:sp>
        <p:sp>
          <p:nvSpPr>
            <p:cNvPr id="26" name="Organigramme : Connecteur 25">
              <a:extLst>
                <a:ext uri="{FF2B5EF4-FFF2-40B4-BE49-F238E27FC236}">
                  <a16:creationId xmlns:a16="http://schemas.microsoft.com/office/drawing/2014/main" id="{047B63F8-11B0-89ED-D9D7-A58E06E4F786}"/>
                </a:ext>
              </a:extLst>
            </p:cNvPr>
            <p:cNvSpPr/>
            <p:nvPr/>
          </p:nvSpPr>
          <p:spPr>
            <a:xfrm>
              <a:off x="6257916" y="4759413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5</a:t>
              </a:r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258C9165-3234-31F9-172E-5900AC58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205" y="5593511"/>
              <a:ext cx="905861" cy="900532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130065C-ABC5-58D6-E3DD-0B642BFDD0D6}"/>
              </a:ext>
            </a:extLst>
          </p:cNvPr>
          <p:cNvGrpSpPr/>
          <p:nvPr/>
        </p:nvGrpSpPr>
        <p:grpSpPr>
          <a:xfrm>
            <a:off x="19313" y="1106589"/>
            <a:ext cx="3253874" cy="950473"/>
            <a:chOff x="19313" y="1106589"/>
            <a:chExt cx="3253874" cy="950473"/>
          </a:xfrm>
        </p:grpSpPr>
        <p:sp>
          <p:nvSpPr>
            <p:cNvPr id="8" name="Organigramme : Connecteur 7">
              <a:extLst>
                <a:ext uri="{FF2B5EF4-FFF2-40B4-BE49-F238E27FC236}">
                  <a16:creationId xmlns:a16="http://schemas.microsoft.com/office/drawing/2014/main" id="{ECA159BE-CD28-2615-BA4B-DBD9F9DAD4FE}"/>
                </a:ext>
              </a:extLst>
            </p:cNvPr>
            <p:cNvSpPr/>
            <p:nvPr/>
          </p:nvSpPr>
          <p:spPr>
            <a:xfrm>
              <a:off x="2769131" y="1553006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C51F747-78F8-6FF6-5CA0-3091111A4E7A}"/>
                </a:ext>
              </a:extLst>
            </p:cNvPr>
            <p:cNvSpPr txBox="1"/>
            <p:nvPr/>
          </p:nvSpPr>
          <p:spPr>
            <a:xfrm flipH="1">
              <a:off x="903573" y="1106589"/>
              <a:ext cx="1671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définis le lot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5A65BCD-5D93-4D9F-32B4-885732599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3" y="1138302"/>
              <a:ext cx="799459" cy="799459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52D1267-F946-66E3-94D1-950C649FCE03}"/>
                </a:ext>
              </a:extLst>
            </p:cNvPr>
            <p:cNvSpPr txBox="1"/>
            <p:nvPr/>
          </p:nvSpPr>
          <p:spPr>
            <a:xfrm>
              <a:off x="899592" y="1490046"/>
              <a:ext cx="1671952" cy="430887"/>
            </a:xfrm>
            <a:prstGeom prst="rect">
              <a:avLst/>
            </a:prstGeom>
            <a:noFill/>
            <a:ln>
              <a:solidFill>
                <a:srgbClr val="CD431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1E2B62"/>
                  </a:solidFill>
                </a:rPr>
                <a:t>CHE CRN &lt;RCR&gt; JJMMAA</a:t>
              </a:r>
              <a:br>
                <a:rPr lang="fr-FR" sz="1100" dirty="0">
                  <a:solidFill>
                    <a:srgbClr val="1E2B62"/>
                  </a:solidFill>
                </a:rPr>
              </a:br>
              <a:r>
                <a:rPr lang="fr-FR" sz="1100" dirty="0">
                  <a:solidFill>
                    <a:srgbClr val="1E2B62"/>
                  </a:solidFill>
                </a:rPr>
                <a:t>CHE SEL AUJ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512BF5F-C363-CB45-2CE6-5646D56643E2}"/>
              </a:ext>
            </a:extLst>
          </p:cNvPr>
          <p:cNvGrpSpPr/>
          <p:nvPr/>
        </p:nvGrpSpPr>
        <p:grpSpPr>
          <a:xfrm>
            <a:off x="6804248" y="2782669"/>
            <a:ext cx="2448272" cy="1464022"/>
            <a:chOff x="6804248" y="2782669"/>
            <a:chExt cx="2448272" cy="1464022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84903D6-1B66-C4D3-E954-A955D72A6A2E}"/>
                </a:ext>
              </a:extLst>
            </p:cNvPr>
            <p:cNvSpPr txBox="1"/>
            <p:nvPr/>
          </p:nvSpPr>
          <p:spPr>
            <a:xfrm flipH="1">
              <a:off x="7302250" y="2782669"/>
              <a:ext cx="1950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soumets le lot de PPN à l’analyse </a:t>
              </a:r>
            </a:p>
          </p:txBody>
        </p:sp>
        <p:sp>
          <p:nvSpPr>
            <p:cNvPr id="7" name="Organigramme : Connecteur 6">
              <a:extLst>
                <a:ext uri="{FF2B5EF4-FFF2-40B4-BE49-F238E27FC236}">
                  <a16:creationId xmlns:a16="http://schemas.microsoft.com/office/drawing/2014/main" id="{476220B8-AD56-6575-7871-B5CC59C24B5E}"/>
                </a:ext>
              </a:extLst>
            </p:cNvPr>
            <p:cNvSpPr/>
            <p:nvPr/>
          </p:nvSpPr>
          <p:spPr>
            <a:xfrm>
              <a:off x="6804248" y="2994720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4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0469E57-1D54-1DDA-D629-34EE0409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944" y="3346159"/>
              <a:ext cx="905861" cy="900532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46921A1-5642-D876-A622-302742230B2B}"/>
              </a:ext>
            </a:extLst>
          </p:cNvPr>
          <p:cNvGrpSpPr/>
          <p:nvPr/>
        </p:nvGrpSpPr>
        <p:grpSpPr>
          <a:xfrm>
            <a:off x="3303658" y="75410"/>
            <a:ext cx="3115799" cy="1300974"/>
            <a:chOff x="3303658" y="75410"/>
            <a:chExt cx="3115799" cy="1300974"/>
          </a:xfrm>
        </p:grpSpPr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id="{4D2D8A7E-BFDB-F15C-83A8-5F9E25AC18AC}"/>
                </a:ext>
              </a:extLst>
            </p:cNvPr>
            <p:cNvSpPr/>
            <p:nvPr/>
          </p:nvSpPr>
          <p:spPr>
            <a:xfrm>
              <a:off x="4299235" y="872328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2020A04-28E8-9847-0F79-D61B79BED541}"/>
                </a:ext>
              </a:extLst>
            </p:cNvPr>
            <p:cNvSpPr txBox="1"/>
            <p:nvPr/>
          </p:nvSpPr>
          <p:spPr>
            <a:xfrm flipH="1">
              <a:off x="4052480" y="95417"/>
              <a:ext cx="2366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télécharge les PPN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7351054-11FC-E55A-4258-61C2161C4902}"/>
                </a:ext>
              </a:extLst>
            </p:cNvPr>
            <p:cNvSpPr txBox="1"/>
            <p:nvPr/>
          </p:nvSpPr>
          <p:spPr>
            <a:xfrm>
              <a:off x="4153754" y="448143"/>
              <a:ext cx="649537" cy="261610"/>
            </a:xfrm>
            <a:prstGeom prst="rect">
              <a:avLst/>
            </a:prstGeom>
            <a:noFill/>
            <a:ln>
              <a:solidFill>
                <a:srgbClr val="CD4313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1E2B62"/>
                  </a:solidFill>
                </a:defRPr>
              </a:lvl1pPr>
            </a:lstStyle>
            <a:p>
              <a:r>
                <a:rPr lang="fr-FR" dirty="0"/>
                <a:t>TEL PPN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FBA7CB3-8DF3-C711-75F3-2A4C33DF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658" y="75410"/>
              <a:ext cx="799459" cy="799459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4C4D873-2C94-CFFF-9431-086C5529AD5C}"/>
              </a:ext>
            </a:extLst>
          </p:cNvPr>
          <p:cNvGrpSpPr/>
          <p:nvPr/>
        </p:nvGrpSpPr>
        <p:grpSpPr>
          <a:xfrm>
            <a:off x="6111838" y="491707"/>
            <a:ext cx="3012849" cy="1636301"/>
            <a:chOff x="6111838" y="491707"/>
            <a:chExt cx="3012849" cy="1636301"/>
          </a:xfrm>
        </p:grpSpPr>
        <p:sp>
          <p:nvSpPr>
            <p:cNvPr id="16" name="Organigramme : Connecteur 15">
              <a:extLst>
                <a:ext uri="{FF2B5EF4-FFF2-40B4-BE49-F238E27FC236}">
                  <a16:creationId xmlns:a16="http://schemas.microsoft.com/office/drawing/2014/main" id="{D05358F0-BC7F-94E3-4520-7A3F9A9BB61E}"/>
                </a:ext>
              </a:extLst>
            </p:cNvPr>
            <p:cNvSpPr/>
            <p:nvPr/>
          </p:nvSpPr>
          <p:spPr>
            <a:xfrm>
              <a:off x="6111838" y="1623952"/>
              <a:ext cx="504056" cy="504056"/>
            </a:xfrm>
            <a:prstGeom prst="flowChartConnector">
              <a:avLst/>
            </a:prstGeom>
            <a:solidFill>
              <a:srgbClr val="CD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A12A66E-EDBB-EBD4-EBAE-93164AE59ECD}"/>
                </a:ext>
              </a:extLst>
            </p:cNvPr>
            <p:cNvSpPr txBox="1"/>
            <p:nvPr/>
          </p:nvSpPr>
          <p:spPr>
            <a:xfrm flipH="1">
              <a:off x="6400144" y="561483"/>
              <a:ext cx="272454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E2B62"/>
                  </a:solidFill>
                </a:rPr>
                <a:t>Je récupère les PPN</a:t>
              </a:r>
              <a:br>
                <a:rPr lang="fr-FR" dirty="0">
                  <a:solidFill>
                    <a:srgbClr val="1E2B62"/>
                  </a:solidFill>
                </a:rPr>
              </a:br>
              <a:r>
                <a:rPr lang="fr-FR" dirty="0">
                  <a:solidFill>
                    <a:srgbClr val="1E2B62"/>
                  </a:solidFill>
                </a:rPr>
                <a:t>dans le fichier </a:t>
              </a:r>
              <a:r>
                <a:rPr lang="fr-FR" sz="1600" i="1" dirty="0">
                  <a:solidFill>
                    <a:srgbClr val="1E2B62"/>
                  </a:solidFill>
                </a:rPr>
                <a:t>download.txt</a:t>
              </a:r>
              <a:br>
                <a:rPr lang="fr-FR" sz="1600" i="1" dirty="0">
                  <a:solidFill>
                    <a:srgbClr val="1E2B62"/>
                  </a:solidFill>
                </a:rPr>
              </a:br>
              <a:r>
                <a:rPr lang="fr-FR" sz="1600" i="1" dirty="0">
                  <a:solidFill>
                    <a:srgbClr val="1E2B62"/>
                  </a:solidFill>
                </a:rPr>
                <a:t>C:\oclcpica\WinIBW30\Profiles\[utilisateur]</a:t>
              </a:r>
              <a:endParaRPr lang="fr-FR" i="1" dirty="0">
                <a:solidFill>
                  <a:srgbClr val="1E2B62"/>
                </a:solidFill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FA7EA80C-A397-88C5-D20E-EB9DA136F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2" t="14177" r="25423" b="15141"/>
            <a:stretch/>
          </p:blipFill>
          <p:spPr>
            <a:xfrm>
              <a:off x="8400719" y="491707"/>
              <a:ext cx="454382" cy="380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18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PARTIE 1</a:t>
            </a:r>
            <a:br>
              <a:rPr lang="fr-FR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DES NOTICES DE QUALITÉ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rgbClr val="FFC000"/>
                </a:solidFill>
              </a:rPr>
              <a:t>PARTIE 4</a:t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dirty="0">
                <a:solidFill>
                  <a:srgbClr val="FFC000"/>
                </a:solidFill>
              </a:rPr>
              <a:t>présentation et démonstration de </a:t>
            </a:r>
            <a:r>
              <a:rPr lang="fr-FR" dirty="0" err="1">
                <a:solidFill>
                  <a:srgbClr val="FFC000"/>
                </a:solidFill>
              </a:rPr>
              <a:t>qualimarc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L’écran d’accueil de </a:t>
            </a:r>
            <a:r>
              <a:rPr lang="fr-FR" sz="4000" b="1" dirty="0" err="1">
                <a:solidFill>
                  <a:schemeClr val="bg1"/>
                </a:solidFill>
              </a:rPr>
              <a:t>QualiMarc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8BF99F-E0B4-36A9-4C0F-28EB4EE0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332"/>
            <a:ext cx="9144000" cy="37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0870F9-7F8A-8DCF-EA18-61591651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332"/>
            <a:ext cx="9144000" cy="3716876"/>
          </a:xfrm>
          <a:prstGeom prst="rect">
            <a:avLst/>
          </a:prstGeom>
        </p:spPr>
      </p:pic>
      <p:sp>
        <p:nvSpPr>
          <p:cNvPr id="7" name="Organigramme : Alternative 6">
            <a:extLst>
              <a:ext uri="{FF2B5EF4-FFF2-40B4-BE49-F238E27FC236}">
                <a16:creationId xmlns:a16="http://schemas.microsoft.com/office/drawing/2014/main" id="{6BC6B03E-27ED-49C2-8F70-ECED2B077347}"/>
              </a:ext>
            </a:extLst>
          </p:cNvPr>
          <p:cNvSpPr/>
          <p:nvPr/>
        </p:nvSpPr>
        <p:spPr>
          <a:xfrm>
            <a:off x="2411760" y="1484784"/>
            <a:ext cx="4608512" cy="115212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20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13EFEC-1E86-E184-2323-36EE69239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2" y="1340768"/>
            <a:ext cx="7624635" cy="83381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BAD8AE5-40EF-6648-B2FD-BA1BE5D5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713213"/>
            <a:ext cx="2808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CD4313"/>
                </a:solidFill>
                <a:effectLst/>
              </a:rPr>
              <a:t>pour soumettre les PPN, sélectionner un type d'analyse et visualiser le résultat</a:t>
            </a:r>
            <a:endParaRPr kumimoji="0" lang="fr-FR" altLang="fr-FR" b="1" i="0" u="none" strike="noStrike" cap="none" normalizeH="0" baseline="0" dirty="0">
              <a:ln>
                <a:noFill/>
              </a:ln>
              <a:solidFill>
                <a:srgbClr val="CD431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55B5C286-297A-6FE8-C97D-A2EBFCDAF53E}"/>
              </a:ext>
            </a:extLst>
          </p:cNvPr>
          <p:cNvSpPr/>
          <p:nvPr/>
        </p:nvSpPr>
        <p:spPr>
          <a:xfrm>
            <a:off x="755576" y="2636911"/>
            <a:ext cx="2952328" cy="127663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46280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13EFEC-1E86-E184-2323-36EE69239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2" y="1340768"/>
            <a:ext cx="7624635" cy="8338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0E3D59F-315B-F114-FAB0-AF18AFFDCEF1}"/>
              </a:ext>
            </a:extLst>
          </p:cNvPr>
          <p:cNvSpPr txBox="1"/>
          <p:nvPr/>
        </p:nvSpPr>
        <p:spPr>
          <a:xfrm>
            <a:off x="3779912" y="2420888"/>
            <a:ext cx="23042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kumimoji="0" b="1" i="0" u="none" strike="noStrike" cap="none" normalizeH="0" baseline="0">
                <a:ln>
                  <a:noFill/>
                </a:ln>
                <a:solidFill>
                  <a:srgbClr val="CD4313"/>
                </a:solidFill>
                <a:effectLst/>
              </a:defRPr>
            </a:lvl1pPr>
          </a:lstStyle>
          <a:p>
            <a:r>
              <a:rPr lang="fr-FR" altLang="fr-FR" dirty="0"/>
              <a:t>pour consulter toutes les règles de vérification intégrées dans </a:t>
            </a:r>
            <a:r>
              <a:rPr lang="fr-FR" altLang="fr-FR" dirty="0" err="1"/>
              <a:t>QualiMarc</a:t>
            </a:r>
            <a:r>
              <a:rPr lang="fr-FR" altLang="fr-FR" dirty="0"/>
              <a:t> ou  rechercher une règle en particulier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AB97527-6777-FE02-CBF4-A6FF55257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04"/>
          <a:stretch/>
        </p:blipFill>
        <p:spPr>
          <a:xfrm>
            <a:off x="755577" y="1340768"/>
            <a:ext cx="7624636" cy="805574"/>
          </a:xfrm>
          <a:prstGeom prst="rect">
            <a:avLst/>
          </a:prstGeom>
        </p:spPr>
      </p:pic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55B5C286-297A-6FE8-C97D-A2EBFCDAF53E}"/>
              </a:ext>
            </a:extLst>
          </p:cNvPr>
          <p:cNvSpPr/>
          <p:nvPr/>
        </p:nvSpPr>
        <p:spPr>
          <a:xfrm>
            <a:off x="3779912" y="2366431"/>
            <a:ext cx="2376264" cy="1926665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EC773FB-819E-C200-9EBA-26A77D31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713213"/>
            <a:ext cx="2808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rgbClr val="1E2B62"/>
                </a:solidFill>
                <a:effectLst/>
              </a:rPr>
              <a:t>pour soumettre les PPN, sélectionner un type d'analyse et visualiser le résultat</a:t>
            </a:r>
            <a:endParaRPr kumimoji="0" lang="fr-FR" altLang="fr-FR" i="0" u="none" strike="noStrike" cap="none" normalizeH="0" baseline="0" dirty="0">
              <a:ln>
                <a:noFill/>
              </a:ln>
              <a:solidFill>
                <a:srgbClr val="1E2B6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21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13EFEC-1E86-E184-2323-36EE69239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2" y="1340768"/>
            <a:ext cx="7624635" cy="83381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CFE273D-B7CE-0FB2-A5F6-84B5E18E05E4}"/>
              </a:ext>
            </a:extLst>
          </p:cNvPr>
          <p:cNvSpPr txBox="1"/>
          <p:nvPr/>
        </p:nvSpPr>
        <p:spPr>
          <a:xfrm>
            <a:off x="6012160" y="2703426"/>
            <a:ext cx="2880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b="1" dirty="0">
                <a:solidFill>
                  <a:srgbClr val="CD4313"/>
                </a:solidFill>
              </a:rPr>
              <a:t>pour consulter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CD4313"/>
                </a:solidFill>
                <a:effectLst/>
              </a:rPr>
              <a:t>l'historique des analyses réalisées pendant la session</a:t>
            </a:r>
            <a:endParaRPr kumimoji="0" lang="fr-FR" altLang="fr-FR" b="1" i="0" u="none" strike="noStrike" cap="none" normalizeH="0" baseline="0" dirty="0">
              <a:ln>
                <a:noFill/>
              </a:ln>
              <a:solidFill>
                <a:srgbClr val="CD431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AB97527-6777-FE02-CBF4-A6FF55257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04"/>
          <a:stretch/>
        </p:blipFill>
        <p:spPr>
          <a:xfrm>
            <a:off x="755577" y="1340768"/>
            <a:ext cx="7624636" cy="80557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BF0B1A6-9BEF-BDBE-65E3-6A423B55D4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05"/>
          <a:stretch/>
        </p:blipFill>
        <p:spPr>
          <a:xfrm>
            <a:off x="747369" y="1321051"/>
            <a:ext cx="7641054" cy="805574"/>
          </a:xfrm>
          <a:prstGeom prst="rect">
            <a:avLst/>
          </a:prstGeom>
        </p:spPr>
      </p:pic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55B5C286-297A-6FE8-C97D-A2EBFCDAF53E}"/>
              </a:ext>
            </a:extLst>
          </p:cNvPr>
          <p:cNvSpPr/>
          <p:nvPr/>
        </p:nvSpPr>
        <p:spPr>
          <a:xfrm>
            <a:off x="6084167" y="2636912"/>
            <a:ext cx="2808311" cy="110083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4AFFBC-6206-FC71-5A36-9AFDD1C093F2}"/>
              </a:ext>
            </a:extLst>
          </p:cNvPr>
          <p:cNvSpPr txBox="1"/>
          <p:nvPr/>
        </p:nvSpPr>
        <p:spPr>
          <a:xfrm>
            <a:off x="3779912" y="2420888"/>
            <a:ext cx="23042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kumimoji="0" b="1" i="0" u="none" strike="noStrike" cap="none" normalizeH="0" baseline="0">
                <a:ln>
                  <a:noFill/>
                </a:ln>
                <a:solidFill>
                  <a:srgbClr val="CD4313"/>
                </a:solidFill>
                <a:effectLst/>
              </a:defRPr>
            </a:lvl1pPr>
          </a:lstStyle>
          <a:p>
            <a:r>
              <a:rPr lang="fr-FR" altLang="fr-FR" b="0" dirty="0">
                <a:solidFill>
                  <a:srgbClr val="1E2B62"/>
                </a:solidFill>
              </a:rPr>
              <a:t>pour consulter toutes les règles de vérification intégrées dans </a:t>
            </a:r>
            <a:r>
              <a:rPr lang="fr-FR" altLang="fr-FR" b="0" dirty="0" err="1">
                <a:solidFill>
                  <a:srgbClr val="1E2B62"/>
                </a:solidFill>
              </a:rPr>
              <a:t>QualiMarc</a:t>
            </a:r>
            <a:r>
              <a:rPr lang="fr-FR" altLang="fr-FR" b="0" dirty="0">
                <a:solidFill>
                  <a:srgbClr val="1E2B62"/>
                </a:solidFill>
              </a:rPr>
              <a:t> ou  rechercher une règle en particulier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72E2354-2D31-A0C4-E85B-AB3AA128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713213"/>
            <a:ext cx="2808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rgbClr val="1E2B62"/>
                </a:solidFill>
                <a:effectLst/>
              </a:rPr>
              <a:t>pour soumettre les PPN, sélectionner un type d'analyse et visualiser le résultat</a:t>
            </a:r>
            <a:endParaRPr kumimoji="0" lang="fr-FR" altLang="fr-FR" i="0" u="none" strike="noStrike" cap="none" normalizeH="0" baseline="0" dirty="0">
              <a:ln>
                <a:noFill/>
              </a:ln>
              <a:solidFill>
                <a:srgbClr val="1E2B6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38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8BF99F-E0B4-36A9-4C0F-28EB4EE0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3716876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25F32AA0-27D3-6FE3-92F2-4765BA92A086}"/>
              </a:ext>
            </a:extLst>
          </p:cNvPr>
          <p:cNvSpPr/>
          <p:nvPr/>
        </p:nvSpPr>
        <p:spPr>
          <a:xfrm>
            <a:off x="7668343" y="1052736"/>
            <a:ext cx="1361651" cy="79208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51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ED70C61-EA97-6B56-6BCC-96031B6C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85047"/>
            <a:ext cx="2209800" cy="15335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E524C7-1E5E-D2A7-7FDB-E019BD019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4" t="12774" r="5968"/>
          <a:stretch/>
        </p:blipFill>
        <p:spPr>
          <a:xfrm>
            <a:off x="2843807" y="629871"/>
            <a:ext cx="3456385" cy="1614165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D1B50D61-3224-AF9E-EF39-86ED23978C55}"/>
              </a:ext>
            </a:extLst>
          </p:cNvPr>
          <p:cNvGraphicFramePr>
            <a:graphicFrameLocks noGrp="1"/>
          </p:cNvGraphicFramePr>
          <p:nvPr/>
        </p:nvGraphicFramePr>
        <p:xfrm>
          <a:off x="-3276872" y="3735288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23238411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55505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34229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89BBE232-D501-A5FD-5C6C-CF41F367DD3C}"/>
              </a:ext>
            </a:extLst>
          </p:cNvPr>
          <p:cNvSpPr txBox="1"/>
          <p:nvPr/>
        </p:nvSpPr>
        <p:spPr>
          <a:xfrm>
            <a:off x="179512" y="2660719"/>
            <a:ext cx="8733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3769"/>
                </a:solidFill>
              </a:rPr>
              <a:t>L'icône « Assistance » permet un accès direct au guichet </a:t>
            </a:r>
            <a:r>
              <a:rPr lang="fr-FR" dirty="0" err="1">
                <a:solidFill>
                  <a:srgbClr val="303769"/>
                </a:solidFill>
              </a:rPr>
              <a:t>ABESstp</a:t>
            </a:r>
            <a:r>
              <a:rPr lang="fr-FR" dirty="0">
                <a:solidFill>
                  <a:srgbClr val="303769"/>
                </a:solidFill>
              </a:rPr>
              <a:t>. </a:t>
            </a:r>
          </a:p>
          <a:p>
            <a:pPr algn="ctr"/>
            <a:endParaRPr lang="fr-FR" dirty="0">
              <a:solidFill>
                <a:srgbClr val="303769"/>
              </a:solidFill>
            </a:endParaRPr>
          </a:p>
          <a:p>
            <a:pPr algn="ctr"/>
            <a:r>
              <a:rPr lang="fr-FR" dirty="0">
                <a:solidFill>
                  <a:srgbClr val="303769"/>
                </a:solidFill>
              </a:rPr>
              <a:t>Choisir le guichet </a:t>
            </a:r>
            <a:r>
              <a:rPr lang="fr-FR" dirty="0" err="1">
                <a:solidFill>
                  <a:srgbClr val="303769"/>
                </a:solidFill>
              </a:rPr>
              <a:t>Sudoc</a:t>
            </a:r>
            <a:r>
              <a:rPr lang="fr-FR" dirty="0">
                <a:solidFill>
                  <a:srgbClr val="303769"/>
                </a:solidFill>
              </a:rPr>
              <a:t> pro et le domaine </a:t>
            </a:r>
            <a:r>
              <a:rPr lang="fr-FR" dirty="0" err="1">
                <a:solidFill>
                  <a:srgbClr val="303769"/>
                </a:solidFill>
              </a:rPr>
              <a:t>QualiMarc</a:t>
            </a:r>
            <a:r>
              <a:rPr lang="fr-FR" dirty="0">
                <a:solidFill>
                  <a:srgbClr val="303769"/>
                </a:solidFill>
              </a:rPr>
              <a:t> pour toute question, remarque ou suggestion </a:t>
            </a:r>
            <a:r>
              <a:rPr lang="fr-FR" sz="1600" dirty="0">
                <a:solidFill>
                  <a:srgbClr val="303769"/>
                </a:solidFill>
              </a:rPr>
              <a:t>(détection d’un bug ou d'une règle erronée, proposition d’une nouvelle règle, etc.).</a:t>
            </a:r>
            <a:endParaRPr lang="fr-FR" dirty="0">
              <a:solidFill>
                <a:srgbClr val="303769"/>
              </a:solidFill>
            </a:endParaRP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359559E1-753F-D735-2CFF-2ED31137460F}"/>
              </a:ext>
            </a:extLst>
          </p:cNvPr>
          <p:cNvSpPr/>
          <p:nvPr/>
        </p:nvSpPr>
        <p:spPr>
          <a:xfrm>
            <a:off x="2836205" y="821167"/>
            <a:ext cx="1361651" cy="115212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349BE7-88D6-05D4-9255-5B3993F65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721" y="4101949"/>
            <a:ext cx="1153444" cy="12401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33C167-F177-F6E9-B49B-3547AA17C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9" y="5176518"/>
            <a:ext cx="777334" cy="7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7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E524C7-1E5E-D2A7-7FDB-E019BD019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4" t="12774" r="5968"/>
          <a:stretch/>
        </p:blipFill>
        <p:spPr>
          <a:xfrm>
            <a:off x="2843807" y="629871"/>
            <a:ext cx="3456385" cy="1614165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D1B50D61-3224-AF9E-EF39-86ED23978C55}"/>
              </a:ext>
            </a:extLst>
          </p:cNvPr>
          <p:cNvGraphicFramePr>
            <a:graphicFrameLocks noGrp="1"/>
          </p:cNvGraphicFramePr>
          <p:nvPr/>
        </p:nvGraphicFramePr>
        <p:xfrm>
          <a:off x="-3276872" y="3735288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23238411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55505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34229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89BBE232-D501-A5FD-5C6C-CF41F367DD3C}"/>
              </a:ext>
            </a:extLst>
          </p:cNvPr>
          <p:cNvSpPr txBox="1"/>
          <p:nvPr/>
        </p:nvSpPr>
        <p:spPr>
          <a:xfrm>
            <a:off x="503546" y="2350621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3769"/>
                </a:solidFill>
              </a:rPr>
              <a:t>L'icône « Aide » permet un accès direct à la documentation en ligne de l'application </a:t>
            </a:r>
          </a:p>
          <a:p>
            <a:pPr algn="ctr"/>
            <a:r>
              <a:rPr lang="fr-FR" dirty="0">
                <a:solidFill>
                  <a:srgbClr val="303769"/>
                </a:solidFill>
                <a:hlinkClick r:id="rId3"/>
              </a:rPr>
              <a:t>https://documentation.abes.fr/aidequalimarc/index.html</a:t>
            </a:r>
            <a:r>
              <a:rPr lang="fr-FR" dirty="0">
                <a:solidFill>
                  <a:srgbClr val="303769"/>
                </a:solidFill>
              </a:rPr>
              <a:t> </a:t>
            </a: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359559E1-753F-D735-2CFF-2ED31137460F}"/>
              </a:ext>
            </a:extLst>
          </p:cNvPr>
          <p:cNvSpPr/>
          <p:nvPr/>
        </p:nvSpPr>
        <p:spPr>
          <a:xfrm>
            <a:off x="3891173" y="855762"/>
            <a:ext cx="1361651" cy="115212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D447BC-2823-00C7-073A-02674FB1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78" y="3068960"/>
            <a:ext cx="6732240" cy="37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0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715B44BC-2B60-52D0-8096-2EAE0E9C6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6A8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800" r="5901" b="8000"/>
          <a:stretch/>
        </p:blipFill>
        <p:spPr>
          <a:xfrm rot="18794144" flipV="1">
            <a:off x="1784393" y="121385"/>
            <a:ext cx="5934249" cy="614645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6D5273A-FDC1-F0B0-158D-2DA45BEC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99" y="3403620"/>
            <a:ext cx="3981128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303769"/>
                </a:solidFill>
              </a:rPr>
              <a:t>Un outil conçu pour des notices de </a:t>
            </a:r>
            <a:r>
              <a:rPr lang="fr-FR" sz="4000" b="1" dirty="0">
                <a:solidFill>
                  <a:srgbClr val="CD4313"/>
                </a:solidFill>
              </a:rPr>
              <a:t>qualité</a:t>
            </a:r>
            <a:br>
              <a:rPr lang="fr-FR" sz="4000" dirty="0"/>
            </a:br>
            <a:endParaRPr lang="fr-FR" sz="4000" b="1" dirty="0">
              <a:solidFill>
                <a:srgbClr val="CD4313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A5899E0-AE90-D736-BC88-09E69C0DD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74" y="1628800"/>
            <a:ext cx="1033979" cy="10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12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E524C7-1E5E-D2A7-7FDB-E019BD019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4" t="12774" r="5968"/>
          <a:stretch/>
        </p:blipFill>
        <p:spPr>
          <a:xfrm>
            <a:off x="2843807" y="629871"/>
            <a:ext cx="3456385" cy="16141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BBE232-D501-A5FD-5C6C-CF41F367DD3C}"/>
              </a:ext>
            </a:extLst>
          </p:cNvPr>
          <p:cNvSpPr txBox="1"/>
          <p:nvPr/>
        </p:nvSpPr>
        <p:spPr>
          <a:xfrm>
            <a:off x="503546" y="2276872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E2B62"/>
                </a:solidFill>
              </a:rPr>
              <a:t>L'icône « Tableau de bord » permet la visualisation du statut de l’application </a:t>
            </a:r>
            <a:r>
              <a:rPr lang="fr-FR" dirty="0" err="1">
                <a:solidFill>
                  <a:srgbClr val="1E2B62"/>
                </a:solidFill>
              </a:rPr>
              <a:t>QualiMarc</a:t>
            </a:r>
            <a:r>
              <a:rPr lang="fr-FR" dirty="0">
                <a:solidFill>
                  <a:srgbClr val="1E2B62"/>
                </a:solidFill>
              </a:rPr>
              <a:t> et celui de la base XML du </a:t>
            </a:r>
            <a:r>
              <a:rPr lang="fr-FR" dirty="0" err="1">
                <a:solidFill>
                  <a:srgbClr val="1E2B62"/>
                </a:solidFill>
              </a:rPr>
              <a:t>Sudoc</a:t>
            </a:r>
            <a:r>
              <a:rPr lang="fr-FR" dirty="0">
                <a:solidFill>
                  <a:srgbClr val="1E2B62"/>
                </a:solidFill>
              </a:rPr>
              <a:t>.</a:t>
            </a: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359559E1-753F-D735-2CFF-2ED31137460F}"/>
              </a:ext>
            </a:extLst>
          </p:cNvPr>
          <p:cNvSpPr/>
          <p:nvPr/>
        </p:nvSpPr>
        <p:spPr>
          <a:xfrm>
            <a:off x="4976849" y="857617"/>
            <a:ext cx="1361651" cy="115212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5745E1-DFC0-7021-91F9-981B3B63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6" y="2996952"/>
            <a:ext cx="3932440" cy="2342848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F81BF8E-1B76-B19B-F6F0-728837AD45EB}"/>
              </a:ext>
            </a:extLst>
          </p:cNvPr>
          <p:cNvSpPr/>
          <p:nvPr/>
        </p:nvSpPr>
        <p:spPr>
          <a:xfrm>
            <a:off x="2683494" y="4096988"/>
            <a:ext cx="720076" cy="288031"/>
          </a:xfrm>
          <a:prstGeom prst="roundRect">
            <a:avLst/>
          </a:prstGeom>
          <a:solidFill>
            <a:srgbClr val="CD4313">
              <a:alpha val="3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AB977C6-3FA7-AA87-EEE4-85CF1721AE7F}"/>
              </a:ext>
            </a:extLst>
          </p:cNvPr>
          <p:cNvSpPr/>
          <p:nvPr/>
        </p:nvSpPr>
        <p:spPr>
          <a:xfrm>
            <a:off x="2707968" y="4480834"/>
            <a:ext cx="1343678" cy="288031"/>
          </a:xfrm>
          <a:prstGeom prst="roundRect">
            <a:avLst/>
          </a:prstGeom>
          <a:solidFill>
            <a:srgbClr val="CD4313">
              <a:alpha val="3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09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E524C7-1E5E-D2A7-7FDB-E019BD019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4" t="12774" r="5968"/>
          <a:stretch/>
        </p:blipFill>
        <p:spPr>
          <a:xfrm>
            <a:off x="2843807" y="629871"/>
            <a:ext cx="3456385" cy="16141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BBE232-D501-A5FD-5C6C-CF41F367DD3C}"/>
              </a:ext>
            </a:extLst>
          </p:cNvPr>
          <p:cNvSpPr txBox="1"/>
          <p:nvPr/>
        </p:nvSpPr>
        <p:spPr>
          <a:xfrm>
            <a:off x="503546" y="2276872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3769"/>
                </a:solidFill>
              </a:rPr>
              <a:t>L'icône « Tableau de bord » permet la visualisation du statut de l’application </a:t>
            </a:r>
            <a:r>
              <a:rPr lang="fr-FR" dirty="0" err="1">
                <a:solidFill>
                  <a:srgbClr val="303769"/>
                </a:solidFill>
              </a:rPr>
              <a:t>QualiMarc</a:t>
            </a:r>
            <a:r>
              <a:rPr lang="fr-FR" dirty="0">
                <a:solidFill>
                  <a:srgbClr val="303769"/>
                </a:solidFill>
              </a:rPr>
              <a:t> et celui de la base XML du </a:t>
            </a:r>
            <a:r>
              <a:rPr lang="fr-FR" dirty="0" err="1">
                <a:solidFill>
                  <a:srgbClr val="303769"/>
                </a:solidFill>
              </a:rPr>
              <a:t>Sudoc</a:t>
            </a:r>
            <a:r>
              <a:rPr lang="fr-FR" dirty="0">
                <a:solidFill>
                  <a:srgbClr val="303769"/>
                </a:solidFill>
              </a:rPr>
              <a:t>.</a:t>
            </a: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359559E1-753F-D735-2CFF-2ED31137460F}"/>
              </a:ext>
            </a:extLst>
          </p:cNvPr>
          <p:cNvSpPr/>
          <p:nvPr/>
        </p:nvSpPr>
        <p:spPr>
          <a:xfrm>
            <a:off x="4976849" y="857617"/>
            <a:ext cx="1361651" cy="115212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5745E1-DFC0-7021-91F9-981B3B63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6" y="2996952"/>
            <a:ext cx="3932440" cy="23428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8BC7696-173E-5279-0AC9-A8AFA688F717}"/>
              </a:ext>
            </a:extLst>
          </p:cNvPr>
          <p:cNvSpPr txBox="1"/>
          <p:nvPr/>
        </p:nvSpPr>
        <p:spPr>
          <a:xfrm>
            <a:off x="6801750" y="3679864"/>
            <a:ext cx="2234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D4313"/>
                </a:solidFill>
              </a:rPr>
              <a:t>Pour un fonctionnement optimal, les deux bases doivent être en statut « OK »</a:t>
            </a: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9E38DA43-F91C-D26D-E37B-0B88894F751D}"/>
              </a:ext>
            </a:extLst>
          </p:cNvPr>
          <p:cNvSpPr/>
          <p:nvPr/>
        </p:nvSpPr>
        <p:spPr>
          <a:xfrm>
            <a:off x="6038978" y="4096988"/>
            <a:ext cx="333222" cy="772172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0F5E42C-9937-72D5-FA80-7CA23A3E8F1E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372200" y="4432927"/>
            <a:ext cx="576064" cy="5014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L’écran d’accueil de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E524C7-1E5E-D2A7-7FDB-E019BD019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4" t="12774" r="5968"/>
          <a:stretch/>
        </p:blipFill>
        <p:spPr>
          <a:xfrm>
            <a:off x="2843807" y="629871"/>
            <a:ext cx="3456385" cy="16141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BBE232-D501-A5FD-5C6C-CF41F367DD3C}"/>
              </a:ext>
            </a:extLst>
          </p:cNvPr>
          <p:cNvSpPr txBox="1"/>
          <p:nvPr/>
        </p:nvSpPr>
        <p:spPr>
          <a:xfrm>
            <a:off x="503546" y="2276872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3769"/>
                </a:solidFill>
              </a:rPr>
              <a:t>L'icône « Tableau de bord » permet la visualisation du statut de l’application </a:t>
            </a:r>
            <a:r>
              <a:rPr lang="fr-FR" dirty="0" err="1">
                <a:solidFill>
                  <a:srgbClr val="303769"/>
                </a:solidFill>
              </a:rPr>
              <a:t>QualiMarc</a:t>
            </a:r>
            <a:r>
              <a:rPr lang="fr-FR" dirty="0">
                <a:solidFill>
                  <a:srgbClr val="303769"/>
                </a:solidFill>
              </a:rPr>
              <a:t> et celui de la base XML du </a:t>
            </a:r>
            <a:r>
              <a:rPr lang="fr-FR" dirty="0" err="1">
                <a:solidFill>
                  <a:srgbClr val="303769"/>
                </a:solidFill>
              </a:rPr>
              <a:t>Sudoc</a:t>
            </a:r>
            <a:r>
              <a:rPr lang="fr-FR" dirty="0">
                <a:solidFill>
                  <a:srgbClr val="303769"/>
                </a:solidFill>
              </a:rPr>
              <a:t>.</a:t>
            </a: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359559E1-753F-D735-2CFF-2ED31137460F}"/>
              </a:ext>
            </a:extLst>
          </p:cNvPr>
          <p:cNvSpPr/>
          <p:nvPr/>
        </p:nvSpPr>
        <p:spPr>
          <a:xfrm>
            <a:off x="4976849" y="857617"/>
            <a:ext cx="1361651" cy="115212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5745E1-DFC0-7021-91F9-981B3B63C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76" y="2996952"/>
            <a:ext cx="3932440" cy="23428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7702FAE-A9C2-D2B5-B417-0861FFB66DF8}"/>
              </a:ext>
            </a:extLst>
          </p:cNvPr>
          <p:cNvSpPr txBox="1"/>
          <p:nvPr/>
        </p:nvSpPr>
        <p:spPr>
          <a:xfrm>
            <a:off x="1403648" y="5743586"/>
            <a:ext cx="6264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D4313"/>
                </a:solidFill>
              </a:rPr>
              <a:t>La date et l'heure sont celles de la dernière synchronisation entre </a:t>
            </a:r>
            <a:r>
              <a:rPr lang="fr-FR" b="1" dirty="0" err="1">
                <a:solidFill>
                  <a:srgbClr val="CD4313"/>
                </a:solidFill>
              </a:rPr>
              <a:t>WinIBW</a:t>
            </a:r>
            <a:r>
              <a:rPr lang="fr-FR" b="1" dirty="0">
                <a:solidFill>
                  <a:srgbClr val="CD4313"/>
                </a:solidFill>
              </a:rPr>
              <a:t> et la base XML du </a:t>
            </a:r>
            <a:r>
              <a:rPr lang="fr-FR" b="1" dirty="0" err="1">
                <a:solidFill>
                  <a:srgbClr val="CD4313"/>
                </a:solidFill>
              </a:rPr>
              <a:t>Sudoc</a:t>
            </a:r>
            <a:r>
              <a:rPr lang="fr-FR" b="1" dirty="0">
                <a:solidFill>
                  <a:srgbClr val="CD4313"/>
                </a:solidFill>
              </a:rPr>
              <a:t>. Dans les conditions normales, cette synchronisation est quasi immédiate.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BC7696-173E-5279-0AC9-A8AFA688F717}"/>
              </a:ext>
            </a:extLst>
          </p:cNvPr>
          <p:cNvSpPr txBox="1"/>
          <p:nvPr/>
        </p:nvSpPr>
        <p:spPr>
          <a:xfrm>
            <a:off x="6801750" y="3679864"/>
            <a:ext cx="2234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3769"/>
                </a:solidFill>
              </a:rPr>
              <a:t>Pour un fonctionnement optimal, les deux bases doivent être en statut OK</a:t>
            </a: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9E38DA43-F91C-D26D-E37B-0B88894F751D}"/>
              </a:ext>
            </a:extLst>
          </p:cNvPr>
          <p:cNvSpPr/>
          <p:nvPr/>
        </p:nvSpPr>
        <p:spPr>
          <a:xfrm>
            <a:off x="6038978" y="4096988"/>
            <a:ext cx="333222" cy="67187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4D6D5855-D1FC-A5DA-3D03-EFCB226DD7FC}"/>
              </a:ext>
            </a:extLst>
          </p:cNvPr>
          <p:cNvSpPr/>
          <p:nvPr/>
        </p:nvSpPr>
        <p:spPr>
          <a:xfrm rot="5400000">
            <a:off x="4335293" y="3150917"/>
            <a:ext cx="333222" cy="374059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A7B201B-3B6D-C542-D522-3DB6A673C8CE}"/>
              </a:ext>
            </a:extLst>
          </p:cNvPr>
          <p:cNvCxnSpPr>
            <a:cxnSpLocks/>
          </p:cNvCxnSpPr>
          <p:nvPr/>
        </p:nvCxnSpPr>
        <p:spPr>
          <a:xfrm flipV="1">
            <a:off x="4499992" y="5187824"/>
            <a:ext cx="0" cy="545432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0F5E42C-9937-72D5-FA80-7CA23A3E8F1E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372200" y="4432927"/>
            <a:ext cx="576064" cy="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53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Lancer une analyse dans </a:t>
            </a:r>
            <a:r>
              <a:rPr lang="fr-FR" sz="4000" b="1" dirty="0" err="1">
                <a:solidFill>
                  <a:schemeClr val="bg1"/>
                </a:solidFill>
              </a:rPr>
              <a:t>QualiMarc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2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8BF99F-E0B4-36A9-4C0F-28EB4EE0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3716876"/>
          </a:xfrm>
          <a:prstGeom prst="rect">
            <a:avLst/>
          </a:prstGeom>
        </p:spPr>
      </p:pic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2110AB69-F7F0-3C5F-6014-A151123DB250}"/>
              </a:ext>
            </a:extLst>
          </p:cNvPr>
          <p:cNvSpPr/>
          <p:nvPr/>
        </p:nvSpPr>
        <p:spPr>
          <a:xfrm>
            <a:off x="35496" y="2052890"/>
            <a:ext cx="8994498" cy="296468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DB42533-2214-A8C2-C2FC-49BEC6DA7E0E}"/>
              </a:ext>
            </a:extLst>
          </p:cNvPr>
          <p:cNvCxnSpPr>
            <a:cxnSpLocks/>
          </p:cNvCxnSpPr>
          <p:nvPr/>
        </p:nvCxnSpPr>
        <p:spPr>
          <a:xfrm>
            <a:off x="2123728" y="724721"/>
            <a:ext cx="648072" cy="504056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50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5E543C-1E93-0C84-FC8B-8129AC72A839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DDA7FA-AD9B-5A6B-4971-ECD0884A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" b="79558"/>
          <a:stretch/>
        </p:blipFill>
        <p:spPr>
          <a:xfrm>
            <a:off x="251520" y="1229807"/>
            <a:ext cx="7935454" cy="669885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1731C-0EFB-1B21-FF4C-FA3BCA149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19723" r="1884" b="50000"/>
          <a:stretch/>
        </p:blipFill>
        <p:spPr>
          <a:xfrm>
            <a:off x="251520" y="2276872"/>
            <a:ext cx="7791438" cy="992197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110877-725A-2B60-7DDD-F0B9BED43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59960" r="1884" b="9762"/>
          <a:stretch/>
        </p:blipFill>
        <p:spPr>
          <a:xfrm>
            <a:off x="251520" y="3933056"/>
            <a:ext cx="7791438" cy="9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5E543C-1E93-0C84-FC8B-8129AC72A839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DDA7FA-AD9B-5A6B-4971-ECD0884A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" b="79558"/>
          <a:stretch/>
        </p:blipFill>
        <p:spPr>
          <a:xfrm>
            <a:off x="251520" y="1229807"/>
            <a:ext cx="7935454" cy="669885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D48234B2-B431-41C2-D98A-7472D5C182A9}"/>
              </a:ext>
            </a:extLst>
          </p:cNvPr>
          <p:cNvSpPr/>
          <p:nvPr/>
        </p:nvSpPr>
        <p:spPr>
          <a:xfrm>
            <a:off x="395536" y="1503105"/>
            <a:ext cx="5688632" cy="54898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1731C-0EFB-1B21-FF4C-FA3BCA149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19723" r="1884" b="50000"/>
          <a:stretch/>
        </p:blipFill>
        <p:spPr>
          <a:xfrm>
            <a:off x="251520" y="2276872"/>
            <a:ext cx="7791438" cy="992197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110877-725A-2B60-7DDD-F0B9BED43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59960" r="1884" b="9762"/>
          <a:stretch/>
        </p:blipFill>
        <p:spPr>
          <a:xfrm>
            <a:off x="251520" y="3933056"/>
            <a:ext cx="7791438" cy="9921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3D1378-411B-17E1-8CE0-73F00D544320}"/>
              </a:ext>
            </a:extLst>
          </p:cNvPr>
          <p:cNvSpPr txBox="1"/>
          <p:nvPr/>
        </p:nvSpPr>
        <p:spPr>
          <a:xfrm>
            <a:off x="6199892" y="764441"/>
            <a:ext cx="266480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D4313"/>
                </a:solidFill>
              </a:rPr>
              <a:t>Plus les lots sont volumineux, plus le temps de traitement sera long et la base XML du </a:t>
            </a:r>
            <a:r>
              <a:rPr lang="fr-FR" b="1" dirty="0" err="1">
                <a:solidFill>
                  <a:srgbClr val="CD4313"/>
                </a:solidFill>
              </a:rPr>
              <a:t>Sudoc</a:t>
            </a:r>
            <a:r>
              <a:rPr lang="fr-FR" b="1" dirty="0">
                <a:solidFill>
                  <a:srgbClr val="CD4313"/>
                </a:solidFill>
              </a:rPr>
              <a:t> risque d’être surchargée.</a:t>
            </a:r>
          </a:p>
        </p:txBody>
      </p:sp>
    </p:spTree>
    <p:extLst>
      <p:ext uri="{BB962C8B-B14F-4D97-AF65-F5344CB8AC3E}">
        <p14:creationId xmlns:p14="http://schemas.microsoft.com/office/powerpoint/2010/main" val="1878851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8CC991-5891-F339-75F6-30958E9D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19723" r="1884" b="50000"/>
          <a:stretch/>
        </p:blipFill>
        <p:spPr>
          <a:xfrm>
            <a:off x="251520" y="2276872"/>
            <a:ext cx="7791438" cy="9921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4EBFC7-79F8-0C60-40D5-AA471EB95D75}"/>
              </a:ext>
            </a:extLst>
          </p:cNvPr>
          <p:cNvSpPr txBox="1"/>
          <p:nvPr/>
        </p:nvSpPr>
        <p:spPr>
          <a:xfrm>
            <a:off x="2642491" y="35889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D4313"/>
                </a:solidFill>
              </a:rPr>
              <a:t>Manuellement ou par copier coller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5E543C-1E93-0C84-FC8B-8129AC72A839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DDA7FA-AD9B-5A6B-4971-ECD0884A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" b="79558"/>
          <a:stretch/>
        </p:blipFill>
        <p:spPr>
          <a:xfrm>
            <a:off x="251520" y="1229807"/>
            <a:ext cx="7935454" cy="66988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6E6C79E-9F5F-626B-1B8A-B81EBC368B5C}"/>
              </a:ext>
            </a:extLst>
          </p:cNvPr>
          <p:cNvCxnSpPr>
            <a:cxnSpLocks/>
          </p:cNvCxnSpPr>
          <p:nvPr/>
        </p:nvCxnSpPr>
        <p:spPr>
          <a:xfrm flipH="1" flipV="1">
            <a:off x="1619672" y="2772970"/>
            <a:ext cx="1008112" cy="873279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14540A-EFCD-8037-E3FB-EF9684FF7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59960" r="1884" b="9762"/>
          <a:stretch/>
        </p:blipFill>
        <p:spPr>
          <a:xfrm>
            <a:off x="251520" y="3933056"/>
            <a:ext cx="7791438" cy="992198"/>
          </a:xfrm>
          <a:prstGeom prst="rect">
            <a:avLst/>
          </a:prstGeom>
        </p:spPr>
      </p:pic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7D61F623-6314-F101-EBBE-A7147FA9DECF}"/>
              </a:ext>
            </a:extLst>
          </p:cNvPr>
          <p:cNvSpPr/>
          <p:nvPr/>
        </p:nvSpPr>
        <p:spPr>
          <a:xfrm>
            <a:off x="2987824" y="1503105"/>
            <a:ext cx="3096344" cy="54898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0743EC-E0FE-44F0-BB12-6CB2CB29B043}"/>
              </a:ext>
            </a:extLst>
          </p:cNvPr>
          <p:cNvSpPr txBox="1"/>
          <p:nvPr/>
        </p:nvSpPr>
        <p:spPr>
          <a:xfrm>
            <a:off x="6199892" y="764441"/>
            <a:ext cx="266480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E2B62"/>
                </a:solidFill>
              </a:rPr>
              <a:t>Plus les lots sont volumineux, plus le temps de traitement sera long et la base XML du </a:t>
            </a:r>
            <a:r>
              <a:rPr lang="fr-FR" dirty="0" err="1">
                <a:solidFill>
                  <a:srgbClr val="1E2B62"/>
                </a:solidFill>
              </a:rPr>
              <a:t>Sudoc</a:t>
            </a:r>
            <a:r>
              <a:rPr lang="fr-FR" dirty="0">
                <a:solidFill>
                  <a:srgbClr val="1E2B62"/>
                </a:solidFill>
              </a:rPr>
              <a:t> risque d’être surchargée.</a:t>
            </a:r>
          </a:p>
        </p:txBody>
      </p:sp>
    </p:spTree>
    <p:extLst>
      <p:ext uri="{BB962C8B-B14F-4D97-AF65-F5344CB8AC3E}">
        <p14:creationId xmlns:p14="http://schemas.microsoft.com/office/powerpoint/2010/main" val="3817376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8CC991-5891-F339-75F6-30958E9D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19723" r="1884" b="50000"/>
          <a:stretch/>
        </p:blipFill>
        <p:spPr>
          <a:xfrm>
            <a:off x="251520" y="2276872"/>
            <a:ext cx="7791438" cy="9921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5E543C-1E93-0C84-FC8B-8129AC72A839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DDA7FA-AD9B-5A6B-4971-ECD0884A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" b="79558"/>
          <a:stretch/>
        </p:blipFill>
        <p:spPr>
          <a:xfrm>
            <a:off x="251520" y="1229807"/>
            <a:ext cx="7935454" cy="669885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71E299-500F-657E-8655-04F7EC78B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59960" r="1884" b="9762"/>
          <a:stretch/>
        </p:blipFill>
        <p:spPr>
          <a:xfrm>
            <a:off x="251520" y="3933056"/>
            <a:ext cx="7791438" cy="9921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0431D0-28EE-A0D9-FC75-FA2771E0AFEA}"/>
              </a:ext>
            </a:extLst>
          </p:cNvPr>
          <p:cNvSpPr txBox="1"/>
          <p:nvPr/>
        </p:nvSpPr>
        <p:spPr>
          <a:xfrm>
            <a:off x="3203848" y="544352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D4313"/>
                </a:solidFill>
              </a:rPr>
              <a:t>Par import de fichier (via explorateur de fichier ou par glisser-déposer)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841ABB1-539B-B27E-03BB-DCE1A18141EB}"/>
              </a:ext>
            </a:extLst>
          </p:cNvPr>
          <p:cNvCxnSpPr>
            <a:cxnSpLocks/>
          </p:cNvCxnSpPr>
          <p:nvPr/>
        </p:nvCxnSpPr>
        <p:spPr>
          <a:xfrm flipH="1" flipV="1">
            <a:off x="2181029" y="4627565"/>
            <a:ext cx="1008112" cy="873279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5285AC9-8369-963F-EDD1-13E61393CD1B}"/>
              </a:ext>
            </a:extLst>
          </p:cNvPr>
          <p:cNvSpPr txBox="1"/>
          <p:nvPr/>
        </p:nvSpPr>
        <p:spPr>
          <a:xfrm>
            <a:off x="2642491" y="35889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E2B62"/>
                </a:solidFill>
              </a:rPr>
              <a:t>Manuellement ou par copier coller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82C2AF8-66F1-A264-7E00-4915E94C488D}"/>
              </a:ext>
            </a:extLst>
          </p:cNvPr>
          <p:cNvCxnSpPr>
            <a:cxnSpLocks/>
          </p:cNvCxnSpPr>
          <p:nvPr/>
        </p:nvCxnSpPr>
        <p:spPr>
          <a:xfrm flipH="1" flipV="1">
            <a:off x="1619672" y="2772970"/>
            <a:ext cx="1008112" cy="873279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601DE4AB-103F-9378-6691-E091A74E7009}"/>
              </a:ext>
            </a:extLst>
          </p:cNvPr>
          <p:cNvSpPr/>
          <p:nvPr/>
        </p:nvSpPr>
        <p:spPr>
          <a:xfrm>
            <a:off x="2987824" y="1503105"/>
            <a:ext cx="3096344" cy="54898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551FDB-7BC4-30D3-0EA4-6C0B752338FF}"/>
              </a:ext>
            </a:extLst>
          </p:cNvPr>
          <p:cNvSpPr txBox="1"/>
          <p:nvPr/>
        </p:nvSpPr>
        <p:spPr>
          <a:xfrm>
            <a:off x="6120174" y="799544"/>
            <a:ext cx="284431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3769"/>
                </a:solidFill>
              </a:rPr>
              <a:t>Plus les lots sont volumineux, plus le temps de traitement sera long et la base XML du </a:t>
            </a:r>
            <a:r>
              <a:rPr lang="fr-FR" dirty="0" err="1">
                <a:solidFill>
                  <a:srgbClr val="303769"/>
                </a:solidFill>
              </a:rPr>
              <a:t>Sudoc</a:t>
            </a:r>
            <a:r>
              <a:rPr lang="fr-FR" dirty="0">
                <a:solidFill>
                  <a:srgbClr val="303769"/>
                </a:solidFill>
              </a:rPr>
              <a:t> risque d’être surchargée.</a:t>
            </a:r>
          </a:p>
        </p:txBody>
      </p:sp>
    </p:spTree>
    <p:extLst>
      <p:ext uri="{BB962C8B-B14F-4D97-AF65-F5344CB8AC3E}">
        <p14:creationId xmlns:p14="http://schemas.microsoft.com/office/powerpoint/2010/main" val="921491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9346642-1261-FCC6-D16D-2758A415256A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D05B12-9AF8-732F-4C5A-B52A2E18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" y="1148252"/>
            <a:ext cx="8978233" cy="85460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BA9631A-8630-96DE-D5E8-87FD462E1B5C}"/>
              </a:ext>
            </a:extLst>
          </p:cNvPr>
          <p:cNvSpPr txBox="1"/>
          <p:nvPr/>
        </p:nvSpPr>
        <p:spPr>
          <a:xfrm>
            <a:off x="99719" y="1416539"/>
            <a:ext cx="8575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000173630 ; 000222704       000300713 000362794 / 000641189 12345678 12345678Y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F81BB4-BCA6-192E-6CF9-A423418AB1C9}"/>
              </a:ext>
            </a:extLst>
          </p:cNvPr>
          <p:cNvSpPr txBox="1"/>
          <p:nvPr/>
        </p:nvSpPr>
        <p:spPr>
          <a:xfrm>
            <a:off x="99719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1E2B62"/>
                </a:solidFill>
              </a:rPr>
              <a:t>Je saisis des PPN</a:t>
            </a:r>
          </a:p>
        </p:txBody>
      </p:sp>
    </p:spTree>
    <p:extLst>
      <p:ext uri="{BB962C8B-B14F-4D97-AF65-F5344CB8AC3E}">
        <p14:creationId xmlns:p14="http://schemas.microsoft.com/office/powerpoint/2010/main" val="397827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715B44BC-2B60-52D0-8096-2EAE0E9C6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6A8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800" r="5901" b="8000"/>
          <a:stretch/>
        </p:blipFill>
        <p:spPr>
          <a:xfrm rot="18794144" flipV="1">
            <a:off x="1784393" y="121385"/>
            <a:ext cx="5934249" cy="614645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6D5273A-FDC1-F0B0-158D-2DA45BEC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99" y="3403620"/>
            <a:ext cx="3981128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303769"/>
                </a:solidFill>
              </a:rPr>
              <a:t>Un outil conçu pour des notices de </a:t>
            </a:r>
            <a:r>
              <a:rPr lang="fr-FR" sz="4000" b="1" dirty="0">
                <a:solidFill>
                  <a:srgbClr val="CD4313"/>
                </a:solidFill>
              </a:rPr>
              <a:t>qualité</a:t>
            </a:r>
            <a:br>
              <a:rPr lang="fr-FR" sz="4000" dirty="0"/>
            </a:br>
            <a:endParaRPr lang="fr-FR" sz="4000" b="1" dirty="0">
              <a:solidFill>
                <a:srgbClr val="CD4313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A5899E0-AE90-D736-BC88-09E69C0DD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74" y="1628800"/>
            <a:ext cx="1033979" cy="1027897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589298F7-1B4B-C2D4-A577-DFEFC2E1A1F7}"/>
              </a:ext>
            </a:extLst>
          </p:cNvPr>
          <p:cNvGrpSpPr/>
          <p:nvPr/>
        </p:nvGrpSpPr>
        <p:grpSpPr>
          <a:xfrm>
            <a:off x="323528" y="2915452"/>
            <a:ext cx="1650317" cy="1623880"/>
            <a:chOff x="323528" y="2915452"/>
            <a:chExt cx="1650317" cy="1623880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968C0A6-37D4-96F0-6965-B568F17105A4}"/>
                </a:ext>
              </a:extLst>
            </p:cNvPr>
            <p:cNvSpPr txBox="1"/>
            <p:nvPr/>
          </p:nvSpPr>
          <p:spPr>
            <a:xfrm>
              <a:off x="323528" y="2922602"/>
              <a:ext cx="165031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solidFill>
                    <a:srgbClr val="303769"/>
                  </a:solidFill>
                </a:rPr>
                <a:t>Pour maintenir la qualité du </a:t>
              </a:r>
              <a:r>
                <a:rPr lang="fr-FR" sz="1800" b="1" dirty="0" err="1">
                  <a:solidFill>
                    <a:srgbClr val="303769"/>
                  </a:solidFill>
                </a:rPr>
                <a:t>Sudoc</a:t>
              </a:r>
              <a:endParaRPr lang="fr-FR" b="1" dirty="0">
                <a:solidFill>
                  <a:srgbClr val="303769"/>
                </a:solidFill>
              </a:endParaRP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D24E6085-A128-AE77-33C2-52B15C9685B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28" y="2915452"/>
              <a:ext cx="0" cy="919398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902F6C9-5B70-AF0B-2D4E-9A82C0E29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8" y="3866197"/>
              <a:ext cx="762039" cy="673135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F13A05E-FC47-0341-5EAF-8808A3D98E26}"/>
              </a:ext>
            </a:extLst>
          </p:cNvPr>
          <p:cNvGrpSpPr/>
          <p:nvPr/>
        </p:nvGrpSpPr>
        <p:grpSpPr>
          <a:xfrm>
            <a:off x="480059" y="290100"/>
            <a:ext cx="2764587" cy="1573506"/>
            <a:chOff x="480059" y="290100"/>
            <a:chExt cx="2764587" cy="157350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779BB01-B919-C9F7-FF0D-B4D1EB3531E6}"/>
                </a:ext>
              </a:extLst>
            </p:cNvPr>
            <p:cNvSpPr txBox="1"/>
            <p:nvPr/>
          </p:nvSpPr>
          <p:spPr>
            <a:xfrm>
              <a:off x="480059" y="290100"/>
              <a:ext cx="27645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303769"/>
                  </a:solidFill>
                </a:defRPr>
              </a:lvl1pPr>
            </a:lstStyle>
            <a:p>
              <a:r>
                <a:rPr lang="fr-FR" dirty="0"/>
                <a:t>Pour faciliter la nécessaire migration des données vers le modèle LRM</a:t>
              </a:r>
            </a:p>
          </p:txBody>
        </p:sp>
        <p:pic>
          <p:nvPicPr>
            <p:cNvPr id="12" name="Image 1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498494-A5E6-B638-2E50-71A4AF356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55"/>
            <a:stretch/>
          </p:blipFill>
          <p:spPr>
            <a:xfrm>
              <a:off x="1072857" y="1190131"/>
              <a:ext cx="789495" cy="673475"/>
            </a:xfrm>
            <a:prstGeom prst="rect">
              <a:avLst/>
            </a:prstGeom>
          </p:spPr>
        </p:pic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844E4C7-F562-33EE-708D-E17AB067BC87}"/>
              </a:ext>
            </a:extLst>
          </p:cNvPr>
          <p:cNvCxnSpPr>
            <a:cxnSpLocks/>
          </p:cNvCxnSpPr>
          <p:nvPr/>
        </p:nvCxnSpPr>
        <p:spPr>
          <a:xfrm>
            <a:off x="480059" y="321474"/>
            <a:ext cx="0" cy="880576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50E775E-91C8-EA3D-AAAC-6EE2237428EC}"/>
              </a:ext>
            </a:extLst>
          </p:cNvPr>
          <p:cNvGrpSpPr/>
          <p:nvPr/>
        </p:nvGrpSpPr>
        <p:grpSpPr>
          <a:xfrm>
            <a:off x="6407379" y="402567"/>
            <a:ext cx="2592288" cy="1297325"/>
            <a:chOff x="6407379" y="402567"/>
            <a:chExt cx="2592288" cy="129732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4A96ED8-6104-E201-7BDF-97F9A2464134}"/>
                </a:ext>
              </a:extLst>
            </p:cNvPr>
            <p:cNvSpPr txBox="1"/>
            <p:nvPr/>
          </p:nvSpPr>
          <p:spPr>
            <a:xfrm>
              <a:off x="6407379" y="470126"/>
              <a:ext cx="25922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303769"/>
                  </a:solidFill>
                </a:defRPr>
              </a:lvl1pPr>
            </a:lstStyle>
            <a:p>
              <a:r>
                <a:rPr lang="fr-FR" dirty="0"/>
                <a:t>Pour compléter les tables de validation de </a:t>
              </a:r>
              <a:r>
                <a:rPr lang="fr-FR" dirty="0" err="1"/>
                <a:t>WinIBW</a:t>
              </a:r>
              <a:endParaRPr lang="fr-FR" dirty="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F62AEA2F-18ED-E6DF-63A3-098AE51F6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7379" y="402567"/>
              <a:ext cx="0" cy="781450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23A4407-0371-DA78-88A2-A49CE89C9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460" y="1116457"/>
              <a:ext cx="583435" cy="583435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C83B4A8-5383-6B6B-FBCF-B180BF0C4C48}"/>
              </a:ext>
            </a:extLst>
          </p:cNvPr>
          <p:cNvGrpSpPr/>
          <p:nvPr/>
        </p:nvGrpSpPr>
        <p:grpSpPr>
          <a:xfrm>
            <a:off x="1458252" y="5457361"/>
            <a:ext cx="2489340" cy="1066518"/>
            <a:chOff x="1458252" y="5457361"/>
            <a:chExt cx="2489340" cy="1066518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9D57D2B-BD03-44BB-6EC8-47DAF520C2A7}"/>
                </a:ext>
              </a:extLst>
            </p:cNvPr>
            <p:cNvCxnSpPr>
              <a:cxnSpLocks/>
            </p:cNvCxnSpPr>
            <p:nvPr/>
          </p:nvCxnSpPr>
          <p:spPr>
            <a:xfrm>
              <a:off x="1458252" y="5457361"/>
              <a:ext cx="0" cy="761139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661BD1CE-0A0C-CCE7-28D4-1F102BAB437F}"/>
                </a:ext>
              </a:extLst>
            </p:cNvPr>
            <p:cNvGrpSpPr/>
            <p:nvPr/>
          </p:nvGrpSpPr>
          <p:grpSpPr>
            <a:xfrm>
              <a:off x="1475656" y="5514764"/>
              <a:ext cx="2471936" cy="1009115"/>
              <a:chOff x="1475656" y="5514764"/>
              <a:chExt cx="2471936" cy="1009115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98ECE23-8F84-8A88-4BE3-055866248A57}"/>
                  </a:ext>
                </a:extLst>
              </p:cNvPr>
              <p:cNvSpPr txBox="1"/>
              <p:nvPr/>
            </p:nvSpPr>
            <p:spPr>
              <a:xfrm>
                <a:off x="1475656" y="5514764"/>
                <a:ext cx="24719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>
                  <a:defRPr b="1">
                    <a:solidFill>
                      <a:srgbClr val="303769"/>
                    </a:solidFill>
                  </a:defRPr>
                </a:lvl1pPr>
              </a:lstStyle>
              <a:p>
                <a:r>
                  <a:rPr lang="fr-FR" dirty="0"/>
                  <a:t>Pour agréger les différents webservices</a:t>
                </a:r>
              </a:p>
            </p:txBody>
          </p:sp>
          <p:pic>
            <p:nvPicPr>
              <p:cNvPr id="20" name="Image 19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ED78A885-975B-51E8-7DEF-A9FD91D03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1200" y="6165304"/>
                <a:ext cx="1344656" cy="358575"/>
              </a:xfrm>
              <a:prstGeom prst="rect">
                <a:avLst/>
              </a:prstGeom>
            </p:spPr>
          </p:pic>
        </p:grp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BC2DB7E-F43F-5E9A-7471-BD91DCA98A6E}"/>
              </a:ext>
            </a:extLst>
          </p:cNvPr>
          <p:cNvGrpSpPr/>
          <p:nvPr/>
        </p:nvGrpSpPr>
        <p:grpSpPr>
          <a:xfrm>
            <a:off x="6073130" y="4745214"/>
            <a:ext cx="3070870" cy="1916299"/>
            <a:chOff x="6073130" y="4745214"/>
            <a:chExt cx="3070870" cy="1916299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31A74961-CA3E-FE4D-3BAF-CFA36F62C098}"/>
                </a:ext>
              </a:extLst>
            </p:cNvPr>
            <p:cNvGrpSpPr/>
            <p:nvPr/>
          </p:nvGrpSpPr>
          <p:grpSpPr>
            <a:xfrm>
              <a:off x="6073130" y="5357143"/>
              <a:ext cx="3070870" cy="1304370"/>
              <a:chOff x="6073130" y="5357143"/>
              <a:chExt cx="3070870" cy="1304370"/>
            </a:xfrm>
          </p:grpSpPr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F4ED6C6-6AB9-818B-1492-B90714172143}"/>
                  </a:ext>
                </a:extLst>
              </p:cNvPr>
              <p:cNvSpPr txBox="1"/>
              <p:nvPr/>
            </p:nvSpPr>
            <p:spPr>
              <a:xfrm>
                <a:off x="6073130" y="5449721"/>
                <a:ext cx="307087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>
                  <a:defRPr b="1">
                    <a:solidFill>
                      <a:srgbClr val="303769"/>
                    </a:solidFill>
                  </a:defRPr>
                </a:lvl1pPr>
              </a:lstStyle>
              <a:p>
                <a:r>
                  <a:rPr lang="fr-FR" dirty="0"/>
                  <a:t>Pour proposer un outil unique et national, avec la garantie de suivi des évolutions de format et de consignes</a:t>
                </a:r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E744D415-ABCB-6435-97C3-FEB802B90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2594" y="5357143"/>
                <a:ext cx="0" cy="1304370"/>
              </a:xfrm>
              <a:prstGeom prst="line">
                <a:avLst/>
              </a:prstGeom>
              <a:ln w="19050">
                <a:solidFill>
                  <a:srgbClr val="CD43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age 22" descr="Une image contenant sombre, ciel nocturne&#10;&#10;Description générée automatiquement">
              <a:extLst>
                <a:ext uri="{FF2B5EF4-FFF2-40B4-BE49-F238E27FC236}">
                  <a16:creationId xmlns:a16="http://schemas.microsoft.com/office/drawing/2014/main" id="{055F8ED3-BE7C-1390-F7BE-663BFF77D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623" y="4745214"/>
              <a:ext cx="846324" cy="733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4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9346642-1261-FCC6-D16D-2758A415256A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D05B12-9AF8-732F-4C5A-B52A2E18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" y="1148252"/>
            <a:ext cx="8978233" cy="8546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2F81BB4-BCA6-192E-6CF9-A423418AB1C9}"/>
              </a:ext>
            </a:extLst>
          </p:cNvPr>
          <p:cNvSpPr txBox="1"/>
          <p:nvPr/>
        </p:nvSpPr>
        <p:spPr>
          <a:xfrm>
            <a:off x="99719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1E2B62"/>
                </a:solidFill>
              </a:rPr>
              <a:t>Je saisis des PPN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2069E5-5F12-7DF3-0C99-0F52B3838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" y="3031650"/>
            <a:ext cx="8712968" cy="794699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248587F-1454-2D24-83E6-FC74E01BC21D}"/>
              </a:ext>
            </a:extLst>
          </p:cNvPr>
          <p:cNvCxnSpPr>
            <a:cxnSpLocks/>
          </p:cNvCxnSpPr>
          <p:nvPr/>
        </p:nvCxnSpPr>
        <p:spPr>
          <a:xfrm>
            <a:off x="3952147" y="1724316"/>
            <a:ext cx="0" cy="1307334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1AC73F2-F20C-B860-BE34-1CBF6D33F369}"/>
              </a:ext>
            </a:extLst>
          </p:cNvPr>
          <p:cNvSpPr txBox="1"/>
          <p:nvPr/>
        </p:nvSpPr>
        <p:spPr>
          <a:xfrm>
            <a:off x="1691680" y="406044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1E2B62"/>
                </a:solidFill>
              </a:rPr>
              <a:t>QualiMarc</a:t>
            </a:r>
            <a:r>
              <a:rPr lang="fr-FR" b="1" dirty="0">
                <a:solidFill>
                  <a:srgbClr val="1E2B62"/>
                </a:solidFill>
              </a:rPr>
              <a:t> sépare automatiquement les PPN valides, même avec des erreurs ou des différences de séparateurs dans la saisie initiale </a:t>
            </a:r>
            <a:r>
              <a:rPr lang="fr-FR" sz="1400" b="1" dirty="0">
                <a:solidFill>
                  <a:srgbClr val="1E2B62"/>
                </a:solidFill>
              </a:rPr>
              <a:t>(tabulation, slash, etc.)</a:t>
            </a:r>
            <a:endParaRPr lang="fr-FR" b="1" dirty="0">
              <a:solidFill>
                <a:srgbClr val="1E2B62"/>
              </a:solidFill>
            </a:endParaRPr>
          </a:p>
        </p:txBody>
      </p:sp>
      <p:pic>
        <p:nvPicPr>
          <p:cNvPr id="12" name="Image 11" descr="Une image contenant logo&#10;&#10;Description générée automatiquement">
            <a:extLst>
              <a:ext uri="{FF2B5EF4-FFF2-40B4-BE49-F238E27FC236}">
                <a16:creationId xmlns:a16="http://schemas.microsoft.com/office/drawing/2014/main" id="{E026C88C-D4FF-D07A-C61B-166EBE40B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5589240"/>
            <a:ext cx="982509" cy="7860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7B79FA4-630F-2124-EA1B-74941AE56A85}"/>
              </a:ext>
            </a:extLst>
          </p:cNvPr>
          <p:cNvSpPr txBox="1"/>
          <p:nvPr/>
        </p:nvSpPr>
        <p:spPr>
          <a:xfrm>
            <a:off x="2645111" y="5668798"/>
            <a:ext cx="473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1E2B62"/>
                </a:solidFill>
              </a:rPr>
              <a:t>QualiMarc</a:t>
            </a:r>
            <a:r>
              <a:rPr lang="fr-FR" dirty="0">
                <a:solidFill>
                  <a:srgbClr val="1E2B62"/>
                </a:solidFill>
              </a:rPr>
              <a:t> supprime aussi automatiquement les éventuels PPN qui auraient été saisis en double.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B68898-FD6A-5963-D381-99A3EA615179}"/>
              </a:ext>
            </a:extLst>
          </p:cNvPr>
          <p:cNvSpPr txBox="1"/>
          <p:nvPr/>
        </p:nvSpPr>
        <p:spPr>
          <a:xfrm>
            <a:off x="99719" y="1416539"/>
            <a:ext cx="8575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000173630 ; 000222704       000300713 000362794 / 000641189 12345678 12345678Y</a:t>
            </a:r>
          </a:p>
        </p:txBody>
      </p:sp>
    </p:spTree>
    <p:extLst>
      <p:ext uri="{BB962C8B-B14F-4D97-AF65-F5344CB8AC3E}">
        <p14:creationId xmlns:p14="http://schemas.microsoft.com/office/powerpoint/2010/main" val="1735956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FCC0CDF-BBE4-F66F-36D7-0878585D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" y="3031650"/>
            <a:ext cx="8712968" cy="7946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9346642-1261-FCC6-D16D-2758A415256A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86D9D00-3C66-2C06-38D0-21DD041BD4EA}"/>
              </a:ext>
            </a:extLst>
          </p:cNvPr>
          <p:cNvCxnSpPr>
            <a:cxnSpLocks/>
          </p:cNvCxnSpPr>
          <p:nvPr/>
        </p:nvCxnSpPr>
        <p:spPr>
          <a:xfrm>
            <a:off x="7074278" y="2580844"/>
            <a:ext cx="648072" cy="953785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DEE3B75-A93E-282C-93D2-324AD6E5D022}"/>
              </a:ext>
            </a:extLst>
          </p:cNvPr>
          <p:cNvSpPr txBox="1"/>
          <p:nvPr/>
        </p:nvSpPr>
        <p:spPr>
          <a:xfrm>
            <a:off x="4265966" y="19168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2B62"/>
                </a:solidFill>
              </a:rPr>
              <a:t>Les PPN peuvent être supprimés au cas par cas ou intégralement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BA07E0B-3A80-BAFD-7860-BC79EDA27FCF}"/>
              </a:ext>
            </a:extLst>
          </p:cNvPr>
          <p:cNvCxnSpPr>
            <a:cxnSpLocks/>
          </p:cNvCxnSpPr>
          <p:nvPr/>
        </p:nvCxnSpPr>
        <p:spPr>
          <a:xfrm flipH="1">
            <a:off x="4139952" y="2526517"/>
            <a:ext cx="918102" cy="75846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65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FAB92BD-C951-AA50-B591-EE4C8BA882DE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ED4F01-25BB-DA46-58BD-76870B56C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" y="548680"/>
            <a:ext cx="8978233" cy="8546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5B6CD3-E851-7688-E07E-BC342B1ECDEA}"/>
              </a:ext>
            </a:extLst>
          </p:cNvPr>
          <p:cNvSpPr txBox="1"/>
          <p:nvPr/>
        </p:nvSpPr>
        <p:spPr>
          <a:xfrm>
            <a:off x="99719" y="816967"/>
            <a:ext cx="8575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000173630 ; 000222704       000300713 000362794 / 000641189 12345678 12345678Y</a:t>
            </a:r>
          </a:p>
        </p:txBody>
      </p:sp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F4D440FE-14D4-454F-C604-8D3AD02B6C8C}"/>
              </a:ext>
            </a:extLst>
          </p:cNvPr>
          <p:cNvSpPr/>
          <p:nvPr/>
        </p:nvSpPr>
        <p:spPr>
          <a:xfrm>
            <a:off x="4860032" y="806515"/>
            <a:ext cx="1728192" cy="318229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355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22B8CB-BC7E-0397-62DB-A6327CF3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" y="2252498"/>
            <a:ext cx="8002117" cy="23530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FAB92BD-C951-AA50-B591-EE4C8BA882DE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26BC2A-FC73-1A10-F939-284D7C4295DD}"/>
              </a:ext>
            </a:extLst>
          </p:cNvPr>
          <p:cNvSpPr txBox="1"/>
          <p:nvPr/>
        </p:nvSpPr>
        <p:spPr>
          <a:xfrm>
            <a:off x="1691680" y="1412776"/>
            <a:ext cx="381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1E2B62"/>
                </a:solidFill>
              </a:rPr>
              <a:t>QualiMarc</a:t>
            </a:r>
            <a:r>
              <a:rPr lang="fr-FR" b="1" dirty="0">
                <a:solidFill>
                  <a:srgbClr val="1E2B62"/>
                </a:solidFill>
              </a:rPr>
              <a:t> détecte et écarte automatiquement les PPN erronés.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ED4F01-25BB-DA46-58BD-76870B56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1" y="548680"/>
            <a:ext cx="8978233" cy="8546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5B6CD3-E851-7688-E07E-BC342B1ECDEA}"/>
              </a:ext>
            </a:extLst>
          </p:cNvPr>
          <p:cNvSpPr txBox="1"/>
          <p:nvPr/>
        </p:nvSpPr>
        <p:spPr>
          <a:xfrm>
            <a:off x="99719" y="816967"/>
            <a:ext cx="8575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000173630 ; 000222704       000300713 000362794 / 000641189 12345678 12345678Y</a:t>
            </a:r>
          </a:p>
        </p:txBody>
      </p:sp>
      <p:sp>
        <p:nvSpPr>
          <p:cNvPr id="7" name="Organigramme : Alternative 6">
            <a:extLst>
              <a:ext uri="{FF2B5EF4-FFF2-40B4-BE49-F238E27FC236}">
                <a16:creationId xmlns:a16="http://schemas.microsoft.com/office/drawing/2014/main" id="{E3255603-AEBF-7832-4EDA-059497A1525C}"/>
              </a:ext>
            </a:extLst>
          </p:cNvPr>
          <p:cNvSpPr/>
          <p:nvPr/>
        </p:nvSpPr>
        <p:spPr>
          <a:xfrm>
            <a:off x="4860032" y="806515"/>
            <a:ext cx="1728192" cy="318229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41CC44-D82B-AF1A-8CC6-31A8A8F24997}"/>
              </a:ext>
            </a:extLst>
          </p:cNvPr>
          <p:cNvCxnSpPr>
            <a:cxnSpLocks/>
          </p:cNvCxnSpPr>
          <p:nvPr/>
        </p:nvCxnSpPr>
        <p:spPr>
          <a:xfrm>
            <a:off x="5703490" y="1124744"/>
            <a:ext cx="0" cy="1127754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411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22B8CB-BC7E-0397-62DB-A6327CF3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" y="2252498"/>
            <a:ext cx="8002117" cy="23530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FAB92BD-C951-AA50-B591-EE4C8BA882DE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BF2EE6A-B977-F874-4D6D-430D0B3AFAE7}"/>
              </a:ext>
            </a:extLst>
          </p:cNvPr>
          <p:cNvCxnSpPr>
            <a:cxnSpLocks/>
          </p:cNvCxnSpPr>
          <p:nvPr/>
        </p:nvCxnSpPr>
        <p:spPr>
          <a:xfrm flipV="1">
            <a:off x="5148064" y="4521630"/>
            <a:ext cx="432048" cy="656956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CD49969-4CB2-988E-8074-D431A32D17E2}"/>
              </a:ext>
            </a:extLst>
          </p:cNvPr>
          <p:cNvSpPr txBox="1"/>
          <p:nvPr/>
        </p:nvSpPr>
        <p:spPr>
          <a:xfrm>
            <a:off x="2303747" y="515893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2B62"/>
                </a:solidFill>
              </a:rPr>
              <a:t>Ces PPN erronés peuvent être récupérés pour être examinés et éventuellement corrigés.</a:t>
            </a:r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7ED64E88-86BC-AD33-316E-22A4F1A5E763}"/>
              </a:ext>
            </a:extLst>
          </p:cNvPr>
          <p:cNvSpPr/>
          <p:nvPr/>
        </p:nvSpPr>
        <p:spPr>
          <a:xfrm>
            <a:off x="5148064" y="4032417"/>
            <a:ext cx="3168352" cy="419686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D3FEF8-1103-A5E3-0636-B66F1A0C7D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7989972" y="4255923"/>
            <a:ext cx="303177" cy="5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3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5B3F09-1F74-59EB-10B2-00FBF06C2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 b="74070"/>
          <a:stretch/>
        </p:blipFill>
        <p:spPr>
          <a:xfrm>
            <a:off x="54765" y="417686"/>
            <a:ext cx="4207855" cy="8186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859F7C-B22F-E74B-41FA-667502135365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DAEE426-7D03-2D5A-60B4-4A5D566473A0}"/>
              </a:ext>
            </a:extLst>
          </p:cNvPr>
          <p:cNvGraphicFramePr>
            <a:graphicFrameLocks noGrp="1"/>
          </p:cNvGraphicFramePr>
          <p:nvPr/>
        </p:nvGraphicFramePr>
        <p:xfrm>
          <a:off x="4355976" y="3393855"/>
          <a:ext cx="4464496" cy="2117111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val="36921757"/>
                    </a:ext>
                  </a:extLst>
                </a:gridCol>
              </a:tblGrid>
              <a:tr h="45947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5433" marR="75433" marT="37716" marB="37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286656"/>
                  </a:ext>
                </a:extLst>
              </a:tr>
              <a:tr h="557964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5433" marR="75433" marT="37716" marB="37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510115"/>
                  </a:ext>
                </a:extLst>
              </a:tr>
              <a:tr h="1099677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5433" marR="75433" marT="37716" marB="37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20717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428C1DBA-A5B0-C60B-2E0C-7E46B854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49" r="57921" b="58948"/>
          <a:stretch/>
        </p:blipFill>
        <p:spPr>
          <a:xfrm>
            <a:off x="1663130" y="1480386"/>
            <a:ext cx="1779629" cy="5084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E9403A0-A668-D118-F1DD-735FB2458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86" r="54029" b="45742"/>
          <a:stretch/>
        </p:blipFill>
        <p:spPr>
          <a:xfrm>
            <a:off x="1619672" y="3035219"/>
            <a:ext cx="1944216" cy="3937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38EDB4-A709-7AAB-9F42-F0F54E337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96" r="51110" b="33567"/>
          <a:stretch/>
        </p:blipFill>
        <p:spPr>
          <a:xfrm>
            <a:off x="1619672" y="5095635"/>
            <a:ext cx="2067660" cy="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3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5B3F09-1F74-59EB-10B2-00FBF06C2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 b="74070"/>
          <a:stretch/>
        </p:blipFill>
        <p:spPr>
          <a:xfrm>
            <a:off x="54765" y="417686"/>
            <a:ext cx="4207855" cy="8186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859F7C-B22F-E74B-41FA-667502135365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F1B39F67-311A-16DD-2726-05D4DE7DAE80}"/>
              </a:ext>
            </a:extLst>
          </p:cNvPr>
          <p:cNvSpPr/>
          <p:nvPr/>
        </p:nvSpPr>
        <p:spPr>
          <a:xfrm>
            <a:off x="899591" y="1297070"/>
            <a:ext cx="8106041" cy="1339842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9C3F6C-D1B8-1F44-6C2A-8387BB05E29B}"/>
              </a:ext>
            </a:extLst>
          </p:cNvPr>
          <p:cNvSpPr txBox="1"/>
          <p:nvPr/>
        </p:nvSpPr>
        <p:spPr>
          <a:xfrm>
            <a:off x="3923928" y="1340768"/>
            <a:ext cx="5076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CD4313"/>
                </a:solidFill>
              </a:rPr>
              <a:t>L'analyse rapide détecte seulement les erreurs les plus importantes, celles qui sont prioritaires et qu'il faut corriger. </a:t>
            </a:r>
          </a:p>
          <a:p>
            <a:r>
              <a:rPr lang="fr-FR" b="1" dirty="0">
                <a:solidFill>
                  <a:srgbClr val="CD4313"/>
                </a:solidFill>
              </a:rPr>
              <a:t>Elle ne fait jouer que les </a:t>
            </a:r>
            <a:r>
              <a:rPr lang="fr-FR" sz="1800" b="1" dirty="0">
                <a:solidFill>
                  <a:srgbClr val="CD4313"/>
                </a:solidFill>
              </a:rPr>
              <a:t>règles dites essentielles.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8C1DBA-A5B0-C60B-2E0C-7E46B854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49" r="57921" b="58948"/>
          <a:stretch/>
        </p:blipFill>
        <p:spPr>
          <a:xfrm>
            <a:off x="1663130" y="1480386"/>
            <a:ext cx="1779629" cy="5084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E9403A0-A668-D118-F1DD-735FB2458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86" r="54029" b="45742"/>
          <a:stretch/>
        </p:blipFill>
        <p:spPr>
          <a:xfrm>
            <a:off x="1619672" y="3035219"/>
            <a:ext cx="1944216" cy="3937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38EDB4-A709-7AAB-9F42-F0F54E337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96" r="51110" b="33567"/>
          <a:stretch/>
        </p:blipFill>
        <p:spPr>
          <a:xfrm>
            <a:off x="1619672" y="5095635"/>
            <a:ext cx="2067660" cy="46529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DBD446F-0934-2A11-A2B9-9C1AE211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511920"/>
            <a:ext cx="1411586" cy="5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34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5B3F09-1F74-59EB-10B2-00FBF06C2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 b="74070"/>
          <a:stretch/>
        </p:blipFill>
        <p:spPr>
          <a:xfrm>
            <a:off x="54765" y="417686"/>
            <a:ext cx="4207855" cy="8186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859F7C-B22F-E74B-41FA-667502135365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F1B39F67-311A-16DD-2726-05D4DE7DAE80}"/>
              </a:ext>
            </a:extLst>
          </p:cNvPr>
          <p:cNvSpPr/>
          <p:nvPr/>
        </p:nvSpPr>
        <p:spPr>
          <a:xfrm>
            <a:off x="899592" y="2585323"/>
            <a:ext cx="8106041" cy="173158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FC3F3D-0710-A6F5-AD5C-93B489B08F5A}"/>
              </a:ext>
            </a:extLst>
          </p:cNvPr>
          <p:cNvSpPr txBox="1"/>
          <p:nvPr/>
        </p:nvSpPr>
        <p:spPr>
          <a:xfrm>
            <a:off x="3923928" y="2708920"/>
            <a:ext cx="5220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rgbClr val="CD4313"/>
                </a:solidFill>
              </a:rPr>
              <a:t>L'analyse complète détecte toutes les erreurs dans les PPN soumis, des plus importantes aux plus subtiles et met en lumière des points d'attention. </a:t>
            </a:r>
          </a:p>
          <a:p>
            <a:r>
              <a:rPr lang="fr-FR" b="1" dirty="0">
                <a:solidFill>
                  <a:srgbClr val="CD4313"/>
                </a:solidFill>
              </a:rPr>
              <a:t>Elle fait donc jouer l’intégralité des règles de </a:t>
            </a:r>
            <a:r>
              <a:rPr lang="fr-FR" b="1" dirty="0" err="1">
                <a:solidFill>
                  <a:srgbClr val="CD4313"/>
                </a:solidFill>
              </a:rPr>
              <a:t>QualiMarc</a:t>
            </a:r>
            <a:r>
              <a:rPr lang="fr-FR" b="1" dirty="0">
                <a:solidFill>
                  <a:srgbClr val="CD4313"/>
                </a:solidFill>
              </a:rPr>
              <a:t> : essentielles et avancées.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EF5F70-3620-34E7-B55A-B268EE7D0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49" r="57921" b="58948"/>
          <a:stretch/>
        </p:blipFill>
        <p:spPr>
          <a:xfrm>
            <a:off x="1663130" y="1480386"/>
            <a:ext cx="1779629" cy="5084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5622E0-E8DE-5228-F7BD-E2D551D10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86" r="54029" b="45742"/>
          <a:stretch/>
        </p:blipFill>
        <p:spPr>
          <a:xfrm>
            <a:off x="1619672" y="3035219"/>
            <a:ext cx="1944216" cy="3937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339FAA-F581-03DF-B11B-DF96FDB3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96" r="51110" b="33567"/>
          <a:stretch/>
        </p:blipFill>
        <p:spPr>
          <a:xfrm>
            <a:off x="1619672" y="5095635"/>
            <a:ext cx="2067660" cy="4652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9AFC3AE-5726-194D-40FB-698B7945D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38" y="2971620"/>
            <a:ext cx="1684734" cy="45790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8555E0-BF1D-EFF0-B58A-D2D525D237F2}"/>
              </a:ext>
            </a:extLst>
          </p:cNvPr>
          <p:cNvSpPr txBox="1"/>
          <p:nvPr/>
        </p:nvSpPr>
        <p:spPr>
          <a:xfrm>
            <a:off x="3923928" y="1340768"/>
            <a:ext cx="5076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1E2B62"/>
                </a:solidFill>
              </a:rPr>
              <a:t>L'analyse rapide détecte seulement les erreurs les plus importantes, celles qui sont prioritaires et qu'il faut corriger. </a:t>
            </a:r>
          </a:p>
          <a:p>
            <a:r>
              <a:rPr lang="fr-FR" dirty="0">
                <a:solidFill>
                  <a:srgbClr val="1E2B62"/>
                </a:solidFill>
              </a:rPr>
              <a:t>Elle ne fait jouer que les </a:t>
            </a:r>
            <a:r>
              <a:rPr lang="fr-FR" sz="1800" dirty="0">
                <a:solidFill>
                  <a:srgbClr val="1E2B62"/>
                </a:solidFill>
              </a:rPr>
              <a:t>règles dites essentielles.</a:t>
            </a:r>
          </a:p>
        </p:txBody>
      </p:sp>
    </p:spTree>
    <p:extLst>
      <p:ext uri="{BB962C8B-B14F-4D97-AF65-F5344CB8AC3E}">
        <p14:creationId xmlns:p14="http://schemas.microsoft.com/office/powerpoint/2010/main" val="233343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5B3F09-1F74-59EB-10B2-00FBF06C2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 b="74070"/>
          <a:stretch/>
        </p:blipFill>
        <p:spPr>
          <a:xfrm>
            <a:off x="54765" y="417686"/>
            <a:ext cx="4207855" cy="8186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859F7C-B22F-E74B-41FA-667502135365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DAEE426-7D03-2D5A-60B4-4A5D566473A0}"/>
              </a:ext>
            </a:extLst>
          </p:cNvPr>
          <p:cNvGraphicFramePr>
            <a:graphicFrameLocks noGrp="1"/>
          </p:cNvGraphicFramePr>
          <p:nvPr/>
        </p:nvGraphicFramePr>
        <p:xfrm>
          <a:off x="4355976" y="3393855"/>
          <a:ext cx="4464496" cy="2117111"/>
        </p:xfrm>
        <a:graphic>
          <a:graphicData uri="http://schemas.openxmlformats.org/drawingml/2006/table">
            <a:tbl>
              <a:tblPr/>
              <a:tblGrid>
                <a:gridCol w="4464496">
                  <a:extLst>
                    <a:ext uri="{9D8B030D-6E8A-4147-A177-3AD203B41FA5}">
                      <a16:colId xmlns:a16="http://schemas.microsoft.com/office/drawing/2014/main" val="36921757"/>
                    </a:ext>
                  </a:extLst>
                </a:gridCol>
              </a:tblGrid>
              <a:tr h="45947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5433" marR="75433" marT="37716" marB="37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286656"/>
                  </a:ext>
                </a:extLst>
              </a:tr>
              <a:tr h="557964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5433" marR="75433" marT="37716" marB="37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510115"/>
                  </a:ext>
                </a:extLst>
              </a:tr>
              <a:tr h="1099677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5433" marR="75433" marT="37716" marB="37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207170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E76778EA-7381-D99F-1D1F-2D9DEB4951AA}"/>
              </a:ext>
            </a:extLst>
          </p:cNvPr>
          <p:cNvSpPr txBox="1"/>
          <p:nvPr/>
        </p:nvSpPr>
        <p:spPr>
          <a:xfrm>
            <a:off x="3976100" y="4361036"/>
            <a:ext cx="5198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rgbClr val="CD4313"/>
                </a:solidFill>
              </a:rPr>
              <a:t>L'analyse ciblée permet de n'activer que des règles propres :</a:t>
            </a:r>
          </a:p>
          <a:p>
            <a:r>
              <a:rPr lang="fr-FR" b="1" dirty="0">
                <a:solidFill>
                  <a:srgbClr val="CD4313"/>
                </a:solidFill>
              </a:rPr>
              <a:t>- à un type de document</a:t>
            </a:r>
          </a:p>
          <a:p>
            <a:r>
              <a:rPr lang="fr-FR" b="1" dirty="0">
                <a:solidFill>
                  <a:srgbClr val="CD4313"/>
                </a:solidFill>
              </a:rPr>
              <a:t>- à un bloc de zones </a:t>
            </a:r>
            <a:r>
              <a:rPr lang="fr-FR" b="1" dirty="0" err="1">
                <a:solidFill>
                  <a:srgbClr val="CD4313"/>
                </a:solidFill>
              </a:rPr>
              <a:t>Unimarc</a:t>
            </a:r>
            <a:r>
              <a:rPr lang="fr-FR" b="1" dirty="0">
                <a:solidFill>
                  <a:srgbClr val="CD4313"/>
                </a:solidFill>
              </a:rPr>
              <a:t> ou à une thématique particulière</a:t>
            </a: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F1B39F67-311A-16DD-2726-05D4DE7DAE80}"/>
              </a:ext>
            </a:extLst>
          </p:cNvPr>
          <p:cNvSpPr/>
          <p:nvPr/>
        </p:nvSpPr>
        <p:spPr>
          <a:xfrm>
            <a:off x="899592" y="4293096"/>
            <a:ext cx="8136904" cy="165618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90539C2-3116-075B-F3A7-9A6319B11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49" r="57921" b="58948"/>
          <a:stretch/>
        </p:blipFill>
        <p:spPr>
          <a:xfrm>
            <a:off x="1663130" y="1480386"/>
            <a:ext cx="1779629" cy="5084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ADA507-01C2-FB3A-C34E-5CE8F45E2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86" r="54029" b="45742"/>
          <a:stretch/>
        </p:blipFill>
        <p:spPr>
          <a:xfrm>
            <a:off x="1619672" y="3035219"/>
            <a:ext cx="1944216" cy="3937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4E35CC-0413-8DE4-07DB-3C53A8729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96" r="51110" b="33567"/>
          <a:stretch/>
        </p:blipFill>
        <p:spPr>
          <a:xfrm>
            <a:off x="1619672" y="5095635"/>
            <a:ext cx="2067660" cy="4652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B6AE990-BDE2-746D-7778-316D077B5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87" b="91947"/>
          <a:stretch/>
        </p:blipFill>
        <p:spPr>
          <a:xfrm>
            <a:off x="1691679" y="5045671"/>
            <a:ext cx="2361679" cy="5152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966A6A-676F-427A-5053-A0346369F1C1}"/>
              </a:ext>
            </a:extLst>
          </p:cNvPr>
          <p:cNvSpPr txBox="1"/>
          <p:nvPr/>
        </p:nvSpPr>
        <p:spPr>
          <a:xfrm>
            <a:off x="3923928" y="1340768"/>
            <a:ext cx="5076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1E2B62"/>
                </a:solidFill>
              </a:rPr>
              <a:t>L'analyse rapide détecte seulement les erreurs les plus importantes, celles qui sont prioritaires et qu'il faut corriger. </a:t>
            </a:r>
          </a:p>
          <a:p>
            <a:r>
              <a:rPr lang="fr-FR" dirty="0">
                <a:solidFill>
                  <a:srgbClr val="1E2B62"/>
                </a:solidFill>
              </a:rPr>
              <a:t>Elle ne fait jouer que les </a:t>
            </a:r>
            <a:r>
              <a:rPr lang="fr-FR" sz="1800" dirty="0">
                <a:solidFill>
                  <a:srgbClr val="1E2B62"/>
                </a:solidFill>
              </a:rPr>
              <a:t>règles dites essentielles.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443112-9430-800D-9153-95181CBCC0F3}"/>
              </a:ext>
            </a:extLst>
          </p:cNvPr>
          <p:cNvSpPr txBox="1"/>
          <p:nvPr/>
        </p:nvSpPr>
        <p:spPr>
          <a:xfrm>
            <a:off x="3923928" y="2708920"/>
            <a:ext cx="5220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L'analyse complète détecte toutes les erreurs dans les PPN soumis, des plus importantes aux plus subtiles et met en lumière des points d'attention. </a:t>
            </a:r>
          </a:p>
          <a:p>
            <a:r>
              <a:rPr lang="fr-FR" dirty="0"/>
              <a:t>Elle fait donc jouer l’intégralité des règles de </a:t>
            </a:r>
            <a:r>
              <a:rPr lang="fr-FR" dirty="0" err="1"/>
              <a:t>QualiMarc</a:t>
            </a:r>
            <a:r>
              <a:rPr lang="fr-FR" dirty="0"/>
              <a:t> : essentielles et avancées.</a:t>
            </a:r>
          </a:p>
        </p:txBody>
      </p:sp>
    </p:spTree>
    <p:extLst>
      <p:ext uri="{BB962C8B-B14F-4D97-AF65-F5344CB8AC3E}">
        <p14:creationId xmlns:p14="http://schemas.microsoft.com/office/powerpoint/2010/main" val="1000282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9D1616-1B8D-B596-3BB5-31FE36237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C0021C1A-AA29-E1D9-997B-729271A1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251" y="3305459"/>
            <a:ext cx="3433158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303769"/>
                </a:solidFill>
              </a:rPr>
              <a:t>Un outil conçu </a:t>
            </a:r>
            <a:br>
              <a:rPr lang="fr-FR" sz="4000" b="1" dirty="0"/>
            </a:br>
            <a:r>
              <a:rPr lang="fr-FR" sz="4000" b="1" dirty="0">
                <a:solidFill>
                  <a:srgbClr val="CD4313"/>
                </a:solidFill>
              </a:rPr>
              <a:t>POUR</a:t>
            </a:r>
            <a:r>
              <a:rPr lang="fr-FR" sz="4000" b="1" dirty="0"/>
              <a:t> </a:t>
            </a:r>
            <a:br>
              <a:rPr lang="fr-FR" sz="4000" b="1" dirty="0"/>
            </a:br>
            <a:r>
              <a:rPr lang="fr-FR" sz="4000" dirty="0">
                <a:solidFill>
                  <a:srgbClr val="303769"/>
                </a:solidFill>
              </a:rPr>
              <a:t>le réseau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61D322-E4B2-787C-9733-DC0AF0326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1" y="1903532"/>
            <a:ext cx="1033979" cy="10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55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EA7239-7265-0EA9-A89C-0C5BCF26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65" r="60930"/>
          <a:stretch/>
        </p:blipFill>
        <p:spPr>
          <a:xfrm>
            <a:off x="289825" y="2700536"/>
            <a:ext cx="3346071" cy="33207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12362E-8567-AAFF-1D28-F412E7AE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3DDE6-5899-6F93-DADA-9F2C394F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4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EA7239-7265-0EA9-A89C-0C5BCF26B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65" r="60930"/>
          <a:stretch/>
        </p:blipFill>
        <p:spPr>
          <a:xfrm>
            <a:off x="289825" y="2700536"/>
            <a:ext cx="3346071" cy="33207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12362E-8567-AAFF-1D28-F412E7AE0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3DDE6-5899-6F93-DADA-9F2C394FE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F278CC4F-209D-98F3-E2A6-6D79A777EAC5}"/>
              </a:ext>
            </a:extLst>
          </p:cNvPr>
          <p:cNvSpPr/>
          <p:nvPr/>
        </p:nvSpPr>
        <p:spPr>
          <a:xfrm flipV="1">
            <a:off x="395536" y="1164812"/>
            <a:ext cx="8622698" cy="140009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862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12362E-8567-AAFF-1D28-F412E7AE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3DDE6-5899-6F93-DADA-9F2C394F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CA337A-266C-2108-69BD-47CE811091F0}"/>
              </a:ext>
            </a:extLst>
          </p:cNvPr>
          <p:cNvSpPr txBox="1"/>
          <p:nvPr/>
        </p:nvSpPr>
        <p:spPr>
          <a:xfrm>
            <a:off x="4596103" y="3012792"/>
            <a:ext cx="394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Si je sélectionne « Carte », </a:t>
            </a:r>
            <a:r>
              <a:rPr lang="fr-FR" b="1" dirty="0"/>
              <a:t>les règles spécifiques aux cartes</a:t>
            </a:r>
            <a:r>
              <a:rPr lang="fr-FR" dirty="0"/>
              <a:t> seront jouées </a:t>
            </a:r>
            <a:r>
              <a:rPr lang="fr-FR" sz="1400" i="1" dirty="0"/>
              <a:t>(exemple : zone 206 obligatoire)</a:t>
            </a:r>
            <a:r>
              <a:rPr lang="fr-FR" sz="1400" dirty="0"/>
              <a:t>, </a:t>
            </a:r>
            <a:r>
              <a:rPr lang="fr-FR" dirty="0"/>
              <a:t>en plus de celles qui sont </a:t>
            </a:r>
            <a:r>
              <a:rPr lang="fr-FR" b="1" dirty="0"/>
              <a:t>communes à tous les types de document </a:t>
            </a:r>
            <a:r>
              <a:rPr lang="fr-FR" sz="1400" i="1" dirty="0"/>
              <a:t>(exemple : zone 210 obsolète)</a:t>
            </a:r>
            <a:endParaRPr lang="fr-FR" i="1" dirty="0"/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F278CC4F-209D-98F3-E2A6-6D79A777EAC5}"/>
              </a:ext>
            </a:extLst>
          </p:cNvPr>
          <p:cNvSpPr/>
          <p:nvPr/>
        </p:nvSpPr>
        <p:spPr>
          <a:xfrm flipV="1">
            <a:off x="395536" y="1164812"/>
            <a:ext cx="8622698" cy="140009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29E976-C164-36FD-B461-706F9F1D9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92"/>
          <a:stretch/>
        </p:blipFill>
        <p:spPr>
          <a:xfrm>
            <a:off x="1991701" y="1468940"/>
            <a:ext cx="852107" cy="479829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D1A1403-CE0F-25E4-5B45-2DBCE36DDE94}"/>
              </a:ext>
            </a:extLst>
          </p:cNvPr>
          <p:cNvCxnSpPr>
            <a:cxnSpLocks/>
          </p:cNvCxnSpPr>
          <p:nvPr/>
        </p:nvCxnSpPr>
        <p:spPr>
          <a:xfrm flipH="1" flipV="1">
            <a:off x="2339752" y="1844821"/>
            <a:ext cx="2232248" cy="129614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9C9BBFF-38F2-5AF8-954F-C27AC4BA7F40}"/>
              </a:ext>
            </a:extLst>
          </p:cNvPr>
          <p:cNvSpPr txBox="1"/>
          <p:nvPr/>
        </p:nvSpPr>
        <p:spPr>
          <a:xfrm>
            <a:off x="4706885" y="4941168"/>
            <a:ext cx="3942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1E2B62"/>
                </a:solidFill>
              </a:rPr>
              <a:t>Ce filtre peut être surtout utile si vous soumettez un </a:t>
            </a:r>
            <a:r>
              <a:rPr lang="fr-FR" sz="1800" b="1" dirty="0">
                <a:solidFill>
                  <a:srgbClr val="1E2B62"/>
                </a:solidFill>
              </a:rPr>
              <a:t>lot de </a:t>
            </a:r>
            <a:r>
              <a:rPr lang="fr-FR" sz="1800" b="1" dirty="0" err="1">
                <a:solidFill>
                  <a:srgbClr val="1E2B62"/>
                </a:solidFill>
              </a:rPr>
              <a:t>ppn</a:t>
            </a:r>
            <a:r>
              <a:rPr lang="fr-FR" sz="1800" b="1" dirty="0">
                <a:solidFill>
                  <a:srgbClr val="1E2B62"/>
                </a:solidFill>
              </a:rPr>
              <a:t> homogène.</a:t>
            </a:r>
            <a:endParaRPr lang="fr-FR" sz="1800" dirty="0">
              <a:solidFill>
                <a:srgbClr val="1E2B62"/>
              </a:solidFill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B2C9606-4343-C271-A2C6-7A5B6EA1631F}"/>
              </a:ext>
            </a:extLst>
          </p:cNvPr>
          <p:cNvCxnSpPr>
            <a:cxnSpLocks/>
          </p:cNvCxnSpPr>
          <p:nvPr/>
        </p:nvCxnSpPr>
        <p:spPr>
          <a:xfrm>
            <a:off x="4706885" y="4941168"/>
            <a:ext cx="0" cy="779230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60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615D36-4773-0EA1-9228-173A21BFC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B3A3157-A5E5-3A1F-8B7D-4B34A5D59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10A3F2F2-E3B3-9E44-3247-B273A70525FA}"/>
              </a:ext>
            </a:extLst>
          </p:cNvPr>
          <p:cNvSpPr/>
          <p:nvPr/>
        </p:nvSpPr>
        <p:spPr>
          <a:xfrm flipV="1">
            <a:off x="395536" y="1164812"/>
            <a:ext cx="8622698" cy="140009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1DD3D3A-1A2C-7418-0694-2C1C9FB26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68" y="2708920"/>
            <a:ext cx="5124053" cy="23162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4B810B3-48BF-9877-3781-EEA71863577B}"/>
              </a:ext>
            </a:extLst>
          </p:cNvPr>
          <p:cNvSpPr txBox="1"/>
          <p:nvPr/>
        </p:nvSpPr>
        <p:spPr>
          <a:xfrm>
            <a:off x="6084168" y="3497722"/>
            <a:ext cx="29523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1E2B62"/>
                </a:solidFill>
              </a:rPr>
              <a:t>Pour connaître les détails de chaque famille de documents de </a:t>
            </a:r>
            <a:r>
              <a:rPr lang="fr-FR" sz="1400" b="1" dirty="0" err="1">
                <a:solidFill>
                  <a:srgbClr val="1E2B62"/>
                </a:solidFill>
              </a:rPr>
              <a:t>QualiMarc</a:t>
            </a:r>
            <a:r>
              <a:rPr lang="fr-FR" sz="1400" b="1" dirty="0">
                <a:solidFill>
                  <a:srgbClr val="1E2B62"/>
                </a:solidFill>
              </a:rPr>
              <a:t> : </a:t>
            </a:r>
            <a:r>
              <a:rPr lang="fr-FR" sz="1400" dirty="0">
                <a:solidFill>
                  <a:srgbClr val="1E2B62"/>
                </a:solidFill>
              </a:rPr>
              <a:t>documentation en ligne &gt; rubrique « Annexes et ressources » &gt; « </a:t>
            </a:r>
            <a:r>
              <a:rPr lang="fr-FR" sz="1400" dirty="0">
                <a:solidFill>
                  <a:srgbClr val="1E2B62"/>
                </a:solidFill>
                <a:hlinkClick r:id="rId5"/>
              </a:rPr>
              <a:t>Annexe 1 : Les types de documents analysés </a:t>
            </a:r>
            <a:r>
              <a:rPr lang="fr-FR" sz="1400" dirty="0">
                <a:solidFill>
                  <a:srgbClr val="1E2B62"/>
                </a:solidFill>
              </a:rPr>
              <a:t>»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570DD9C-A780-1CCC-22C8-8643C5E0F895}"/>
              </a:ext>
            </a:extLst>
          </p:cNvPr>
          <p:cNvCxnSpPr>
            <a:cxnSpLocks/>
          </p:cNvCxnSpPr>
          <p:nvPr/>
        </p:nvCxnSpPr>
        <p:spPr>
          <a:xfrm>
            <a:off x="6084168" y="3429000"/>
            <a:ext cx="0" cy="1296144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40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615D36-4773-0EA1-9228-173A21BFC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B3A3157-A5E5-3A1F-8B7D-4B34A5D59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10A3F2F2-E3B3-9E44-3247-B273A70525FA}"/>
              </a:ext>
            </a:extLst>
          </p:cNvPr>
          <p:cNvSpPr/>
          <p:nvPr/>
        </p:nvSpPr>
        <p:spPr>
          <a:xfrm flipV="1">
            <a:off x="395536" y="1164812"/>
            <a:ext cx="8622698" cy="140009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1CF88B-EBAD-CD30-1A1B-ED151D7DB99A}"/>
              </a:ext>
            </a:extLst>
          </p:cNvPr>
          <p:cNvSpPr txBox="1"/>
          <p:nvPr/>
        </p:nvSpPr>
        <p:spPr>
          <a:xfrm>
            <a:off x="6084168" y="3497722"/>
            <a:ext cx="29523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1E2B62"/>
                </a:solidFill>
              </a:rPr>
              <a:t>Pour connaître les détails de chaque famille de documents de </a:t>
            </a:r>
            <a:r>
              <a:rPr lang="fr-FR" sz="1400" b="1" dirty="0" err="1">
                <a:solidFill>
                  <a:srgbClr val="1E2B62"/>
                </a:solidFill>
              </a:rPr>
              <a:t>QualiMarc</a:t>
            </a:r>
            <a:r>
              <a:rPr lang="fr-FR" sz="1400" b="1" dirty="0">
                <a:solidFill>
                  <a:srgbClr val="1E2B62"/>
                </a:solidFill>
              </a:rPr>
              <a:t> : </a:t>
            </a:r>
            <a:r>
              <a:rPr lang="fr-FR" sz="1400" dirty="0">
                <a:solidFill>
                  <a:srgbClr val="1E2B62"/>
                </a:solidFill>
              </a:rPr>
              <a:t>documentation en ligne &gt; rubrique « Annexes et ressources » &gt; « </a:t>
            </a:r>
            <a:r>
              <a:rPr lang="fr-FR" sz="1400" dirty="0">
                <a:solidFill>
                  <a:srgbClr val="1E2B62"/>
                </a:solidFill>
                <a:hlinkClick r:id="rId4"/>
              </a:rPr>
              <a:t>Annexe 1 : Les types de documents analysés </a:t>
            </a:r>
            <a:r>
              <a:rPr lang="fr-FR" sz="1400" dirty="0">
                <a:solidFill>
                  <a:srgbClr val="1E2B62"/>
                </a:solidFill>
              </a:rPr>
              <a:t>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1DD3D3A-1A2C-7418-0694-2C1C9FB26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68" y="2708920"/>
            <a:ext cx="5124053" cy="2316269"/>
          </a:xfrm>
          <a:prstGeom prst="rect">
            <a:avLst/>
          </a:prstGeom>
        </p:spPr>
      </p:pic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2CD80972-B1A0-8D3B-8C75-6F95C5EC31B2}"/>
              </a:ext>
            </a:extLst>
          </p:cNvPr>
          <p:cNvSpPr/>
          <p:nvPr/>
        </p:nvSpPr>
        <p:spPr>
          <a:xfrm flipV="1">
            <a:off x="611560" y="3861046"/>
            <a:ext cx="5223761" cy="648073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13495C1-7BC3-CB33-EEF8-F0C93C7232E6}"/>
              </a:ext>
            </a:extLst>
          </p:cNvPr>
          <p:cNvCxnSpPr>
            <a:cxnSpLocks/>
          </p:cNvCxnSpPr>
          <p:nvPr/>
        </p:nvCxnSpPr>
        <p:spPr>
          <a:xfrm>
            <a:off x="6084168" y="3429000"/>
            <a:ext cx="0" cy="1296144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893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EA7239-7265-0EA9-A89C-0C5BCF26B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65" r="60930"/>
          <a:stretch/>
        </p:blipFill>
        <p:spPr>
          <a:xfrm>
            <a:off x="289825" y="2700536"/>
            <a:ext cx="3346071" cy="33207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12362E-8567-AAFF-1D28-F412E7AE0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3DDE6-5899-6F93-DADA-9F2C394FE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3A3EEE4E-70D2-AE9E-5937-C7AAFC480739}"/>
              </a:ext>
            </a:extLst>
          </p:cNvPr>
          <p:cNvSpPr/>
          <p:nvPr/>
        </p:nvSpPr>
        <p:spPr>
          <a:xfrm>
            <a:off x="323528" y="2492896"/>
            <a:ext cx="3168352" cy="381642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37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EA7239-7265-0EA9-A89C-0C5BCF26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65" r="60930"/>
          <a:stretch/>
        </p:blipFill>
        <p:spPr>
          <a:xfrm>
            <a:off x="289825" y="2700536"/>
            <a:ext cx="3346071" cy="33207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12362E-8567-AAFF-1D28-F412E7AE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3DDE6-5899-6F93-DADA-9F2C394F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70140D8-6E07-32E8-E031-BDDC0749A999}"/>
              </a:ext>
            </a:extLst>
          </p:cNvPr>
          <p:cNvSpPr txBox="1"/>
          <p:nvPr/>
        </p:nvSpPr>
        <p:spPr>
          <a:xfrm>
            <a:off x="4898340" y="4653136"/>
            <a:ext cx="3528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E2B62"/>
                </a:solidFill>
              </a:rPr>
              <a:t>Ce filtre peut être utile pour des chantiers qualité ciblés, portant sur des zones ou thématiques spécifiques.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C51344-9AFC-AFBD-DBA6-79188FD2D94E}"/>
              </a:ext>
            </a:extLst>
          </p:cNvPr>
          <p:cNvCxnSpPr>
            <a:cxnSpLocks/>
          </p:cNvCxnSpPr>
          <p:nvPr/>
        </p:nvCxnSpPr>
        <p:spPr>
          <a:xfrm>
            <a:off x="4882868" y="4581128"/>
            <a:ext cx="0" cy="903005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3A3EEE4E-70D2-AE9E-5937-C7AAFC480739}"/>
              </a:ext>
            </a:extLst>
          </p:cNvPr>
          <p:cNvSpPr/>
          <p:nvPr/>
        </p:nvSpPr>
        <p:spPr>
          <a:xfrm>
            <a:off x="323528" y="2492896"/>
            <a:ext cx="3168352" cy="3816424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57C98E-BE51-1E54-9011-21169E7F00E1}"/>
              </a:ext>
            </a:extLst>
          </p:cNvPr>
          <p:cNvSpPr txBox="1"/>
          <p:nvPr/>
        </p:nvSpPr>
        <p:spPr>
          <a:xfrm>
            <a:off x="4788024" y="2700536"/>
            <a:ext cx="36387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E2B62"/>
                </a:solidFill>
              </a:rPr>
              <a:t>Si je sélectionne « Indexation-matière (6XX) » et « Responsabilités (7XX) » , </a:t>
            </a:r>
            <a:r>
              <a:rPr lang="fr-FR" sz="1600" b="1" dirty="0">
                <a:solidFill>
                  <a:srgbClr val="1E2B62"/>
                </a:solidFill>
              </a:rPr>
              <a:t>seules les règles de vérification portant sur les zones 6XX et 7XX seront jouées.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BBA0935-A480-E1D9-0225-546B70C9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77072"/>
            <a:ext cx="2325591" cy="864096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11EFD03-8E4E-A634-E3E7-FFE10A726DC8}"/>
              </a:ext>
            </a:extLst>
          </p:cNvPr>
          <p:cNvCxnSpPr>
            <a:cxnSpLocks/>
          </p:cNvCxnSpPr>
          <p:nvPr/>
        </p:nvCxnSpPr>
        <p:spPr>
          <a:xfrm flipH="1">
            <a:off x="3050313" y="3359880"/>
            <a:ext cx="1665703" cy="906438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061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EA7239-7265-0EA9-A89C-0C5BCF26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65" r="60930"/>
          <a:stretch/>
        </p:blipFill>
        <p:spPr>
          <a:xfrm>
            <a:off x="289825" y="2700536"/>
            <a:ext cx="3346071" cy="33207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12362E-8567-AAFF-1D28-F412E7AE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3DDE6-5899-6F93-DADA-9F2C394F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74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ED90D-898D-5963-E393-032150AD2C06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EA7239-7265-0EA9-A89C-0C5BCF26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65" r="60930"/>
          <a:stretch/>
        </p:blipFill>
        <p:spPr>
          <a:xfrm>
            <a:off x="289825" y="2700536"/>
            <a:ext cx="3346071" cy="33207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12362E-8567-AAFF-1D28-F412E7AE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35"/>
          <a:stretch/>
        </p:blipFill>
        <p:spPr>
          <a:xfrm>
            <a:off x="289825" y="716923"/>
            <a:ext cx="8564349" cy="164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3DDE6-5899-6F93-DADA-9F2C394FE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587" b="91947"/>
          <a:stretch/>
        </p:blipFill>
        <p:spPr>
          <a:xfrm>
            <a:off x="289825" y="716922"/>
            <a:ext cx="2199295" cy="4798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E928C1-BEE5-E62D-4BAC-9F03A82F0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" t="3992"/>
          <a:stretch/>
        </p:blipFill>
        <p:spPr>
          <a:xfrm>
            <a:off x="2843808" y="1556792"/>
            <a:ext cx="985267" cy="3840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F63934-EBD8-7189-6D72-FF22A176D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540823"/>
            <a:ext cx="1352550" cy="342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AA058B-757F-C33D-0253-687AB9601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077072"/>
            <a:ext cx="2325591" cy="86409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F05397E-D207-0C58-7A77-D709B3BC12DE}"/>
              </a:ext>
            </a:extLst>
          </p:cNvPr>
          <p:cNvSpPr txBox="1"/>
          <p:nvPr/>
        </p:nvSpPr>
        <p:spPr>
          <a:xfrm>
            <a:off x="4571999" y="3429000"/>
            <a:ext cx="35283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1E2B62"/>
                </a:solidFill>
              </a:rPr>
              <a:t>Ces filtres sont cumulables. </a:t>
            </a:r>
          </a:p>
          <a:p>
            <a:pPr algn="just"/>
            <a:endParaRPr lang="fr-FR" sz="1600" dirty="0">
              <a:solidFill>
                <a:srgbClr val="1E2B62"/>
              </a:solidFill>
            </a:endParaRPr>
          </a:p>
          <a:p>
            <a:pPr algn="just"/>
            <a:r>
              <a:rPr lang="fr-FR" sz="1600" dirty="0">
                <a:solidFill>
                  <a:srgbClr val="1E2B62"/>
                </a:solidFill>
              </a:rPr>
              <a:t>Ici, seules les règles associées aux types de documents « Monographie  » et « Doc élec » </a:t>
            </a:r>
            <a:r>
              <a:rPr lang="fr-FR" sz="1600" b="1" u="sng" dirty="0">
                <a:solidFill>
                  <a:srgbClr val="1E2B62"/>
                </a:solidFill>
              </a:rPr>
              <a:t>ET</a:t>
            </a:r>
            <a:r>
              <a:rPr lang="fr-FR" sz="1600" dirty="0">
                <a:solidFill>
                  <a:srgbClr val="1E2B62"/>
                </a:solidFill>
              </a:rPr>
              <a:t> qui portent sur les zones 6XX et 7XX seront jouées lors de l’analyse.</a:t>
            </a:r>
          </a:p>
        </p:txBody>
      </p:sp>
      <p:sp>
        <p:nvSpPr>
          <p:cNvPr id="16" name="Organigramme : Alternative 15">
            <a:extLst>
              <a:ext uri="{FF2B5EF4-FFF2-40B4-BE49-F238E27FC236}">
                <a16:creationId xmlns:a16="http://schemas.microsoft.com/office/drawing/2014/main" id="{AEB440E0-05D0-82E1-A962-4EA84EEBA8F1}"/>
              </a:ext>
            </a:extLst>
          </p:cNvPr>
          <p:cNvSpPr/>
          <p:nvPr/>
        </p:nvSpPr>
        <p:spPr>
          <a:xfrm>
            <a:off x="2752816" y="1555975"/>
            <a:ext cx="1171111" cy="38408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698CA437-D1C6-FDB3-7366-2F22B12C46B2}"/>
              </a:ext>
            </a:extLst>
          </p:cNvPr>
          <p:cNvSpPr/>
          <p:nvPr/>
        </p:nvSpPr>
        <p:spPr>
          <a:xfrm>
            <a:off x="7380312" y="1532011"/>
            <a:ext cx="1352550" cy="38408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05A9375-6FB5-5BD2-089A-EB6FE1626D10}"/>
              </a:ext>
            </a:extLst>
          </p:cNvPr>
          <p:cNvCxnSpPr>
            <a:cxnSpLocks/>
          </p:cNvCxnSpPr>
          <p:nvPr/>
        </p:nvCxnSpPr>
        <p:spPr>
          <a:xfrm>
            <a:off x="4409382" y="3140968"/>
            <a:ext cx="0" cy="2376264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35B1B8CB-D902-1EB5-260A-2A13FF86BC40}"/>
              </a:ext>
            </a:extLst>
          </p:cNvPr>
          <p:cNvSpPr/>
          <p:nvPr/>
        </p:nvSpPr>
        <p:spPr>
          <a:xfrm>
            <a:off x="323528" y="4149080"/>
            <a:ext cx="3168352" cy="72008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764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0978EB5-CF09-1730-6439-7BA02FC78DC0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8AAFB9-C562-22CF-5D6C-E40C10851E10}"/>
              </a:ext>
            </a:extLst>
          </p:cNvPr>
          <p:cNvSpPr txBox="1"/>
          <p:nvPr/>
        </p:nvSpPr>
        <p:spPr>
          <a:xfrm>
            <a:off x="251519" y="692696"/>
            <a:ext cx="4320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1E2B62"/>
                </a:solidFill>
              </a:rPr>
              <a:t>Une fois le(s) </a:t>
            </a:r>
            <a:r>
              <a:rPr lang="fr-FR" b="1" dirty="0" err="1">
                <a:solidFill>
                  <a:srgbClr val="1E2B62"/>
                </a:solidFill>
              </a:rPr>
              <a:t>ppn</a:t>
            </a:r>
            <a:r>
              <a:rPr lang="fr-FR" b="1" dirty="0">
                <a:solidFill>
                  <a:srgbClr val="1E2B62"/>
                </a:solidFill>
              </a:rPr>
              <a:t> soumis et le type d’analyse choisi, l’analyse peut être lancée ! </a:t>
            </a:r>
            <a:endParaRPr lang="fr-FR" dirty="0">
              <a:solidFill>
                <a:srgbClr val="1E2B6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416BA5-1ED2-E065-6729-0939AEAD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66125"/>
            <a:ext cx="3302722" cy="752519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3393D71-BFDF-DDC0-17EA-DECCA1FB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6876256" y="1042384"/>
            <a:ext cx="432048" cy="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B7B9ECF-D58A-C09F-592F-FE66027D8685}"/>
              </a:ext>
            </a:extLst>
          </p:cNvPr>
          <p:cNvSpPr txBox="1">
            <a:spLocks/>
          </p:cNvSpPr>
          <p:nvPr/>
        </p:nvSpPr>
        <p:spPr>
          <a:xfrm>
            <a:off x="5917821" y="1484784"/>
            <a:ext cx="334657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fr-FR" dirty="0">
              <a:solidFill>
                <a:srgbClr val="303769"/>
              </a:solidFill>
            </a:endParaRPr>
          </a:p>
          <a:p>
            <a:pPr marL="0" indent="0" algn="ctr">
              <a:buNone/>
            </a:pPr>
            <a:r>
              <a:rPr lang="fr-FR" sz="2600" b="1" dirty="0">
                <a:solidFill>
                  <a:srgbClr val="303769"/>
                </a:solidFill>
              </a:rPr>
              <a:t>D’INTÉRÊT COLLECTIF ET INDIVIDUEL</a:t>
            </a:r>
          </a:p>
          <a:p>
            <a:pPr marL="0" indent="0">
              <a:buFont typeface="Arial" pitchFamily="34" charset="0"/>
              <a:buNone/>
            </a:pPr>
            <a:r>
              <a:rPr lang="fr-FR" sz="1800" dirty="0">
                <a:solidFill>
                  <a:srgbClr val="303769"/>
                </a:solidFill>
              </a:rPr>
              <a:t>- Produit des données de qualité pour l’ESR français</a:t>
            </a:r>
          </a:p>
          <a:p>
            <a:pPr marL="0" indent="0">
              <a:buFont typeface="Arial" pitchFamily="34" charset="0"/>
              <a:buNone/>
            </a:pPr>
            <a:r>
              <a:rPr lang="fr-FR" sz="1800" dirty="0">
                <a:solidFill>
                  <a:srgbClr val="303769"/>
                </a:solidFill>
              </a:rPr>
              <a:t>- Facilite l’apprentissage et la montée en compétence des catalogueurs</a:t>
            </a:r>
          </a:p>
          <a:p>
            <a:pPr marL="0" indent="0">
              <a:buFont typeface="Arial" pitchFamily="34" charset="0"/>
              <a:buNone/>
            </a:pPr>
            <a:endParaRPr lang="fr-FR" dirty="0">
              <a:solidFill>
                <a:srgbClr val="30376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0021C1A-AA29-E1D9-997B-729271A1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251" y="3305459"/>
            <a:ext cx="3433158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303769"/>
                </a:solidFill>
              </a:rPr>
              <a:t>Un outil conçu </a:t>
            </a:r>
            <a:br>
              <a:rPr lang="fr-FR" sz="4000" b="1" dirty="0"/>
            </a:br>
            <a:r>
              <a:rPr lang="fr-FR" sz="4000" b="1" dirty="0">
                <a:solidFill>
                  <a:srgbClr val="CD4313"/>
                </a:solidFill>
              </a:rPr>
              <a:t>POUR</a:t>
            </a:r>
            <a:r>
              <a:rPr lang="fr-FR" sz="4000" b="1" dirty="0"/>
              <a:t> </a:t>
            </a:r>
            <a:br>
              <a:rPr lang="fr-FR" sz="4000" b="1" dirty="0"/>
            </a:br>
            <a:r>
              <a:rPr lang="fr-FR" sz="4000" dirty="0">
                <a:solidFill>
                  <a:srgbClr val="303769"/>
                </a:solidFill>
              </a:rPr>
              <a:t>le réseau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61D322-E4B2-787C-9733-DC0AF0326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1" y="1903532"/>
            <a:ext cx="1033979" cy="10278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61B0FD2-443B-39B5-D2F8-A3B89D772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D4313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0733">
            <a:off x="2457246" y="392401"/>
            <a:ext cx="1907704" cy="1418855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888573D-E330-6B87-4DB8-984C135E5E60}"/>
              </a:ext>
            </a:extLst>
          </p:cNvPr>
          <p:cNvCxnSpPr>
            <a:cxnSpLocks/>
          </p:cNvCxnSpPr>
          <p:nvPr/>
        </p:nvCxnSpPr>
        <p:spPr>
          <a:xfrm>
            <a:off x="91877" y="605187"/>
            <a:ext cx="4600579" cy="0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88440487-094D-77B8-DF44-65714E2704BC}"/>
              </a:ext>
            </a:extLst>
          </p:cNvPr>
          <p:cNvGrpSpPr/>
          <p:nvPr/>
        </p:nvGrpSpPr>
        <p:grpSpPr>
          <a:xfrm>
            <a:off x="400832" y="3664614"/>
            <a:ext cx="4415390" cy="3144993"/>
            <a:chOff x="400832" y="3664614"/>
            <a:chExt cx="4415390" cy="3144993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43BD76A-752D-70D2-5FEF-F4DDFEEF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CD4313">
                  <a:tint val="45000"/>
                  <a:satMod val="400000"/>
                </a:srgb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5293">
              <a:off x="1769166" y="3664614"/>
              <a:ext cx="1907704" cy="1418855"/>
            </a:xfrm>
            <a:prstGeom prst="rect">
              <a:avLst/>
            </a:prstGeom>
          </p:spPr>
        </p:pic>
        <p:sp>
          <p:nvSpPr>
            <p:cNvPr id="30" name="Espace réservé du contenu 2">
              <a:extLst>
                <a:ext uri="{FF2B5EF4-FFF2-40B4-BE49-F238E27FC236}">
                  <a16:creationId xmlns:a16="http://schemas.microsoft.com/office/drawing/2014/main" id="{EFF7CFAA-22ED-5BE2-D5F1-313B288A56AA}"/>
                </a:ext>
              </a:extLst>
            </p:cNvPr>
            <p:cNvSpPr txBox="1">
              <a:spLocks/>
            </p:cNvSpPr>
            <p:nvPr/>
          </p:nvSpPr>
          <p:spPr>
            <a:xfrm>
              <a:off x="400832" y="4604743"/>
              <a:ext cx="4415390" cy="2204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fr-FR"/>
              </a:defPPr>
              <a:lvl1pPr indent="0">
                <a:spcBef>
                  <a:spcPct val="20000"/>
                </a:spcBef>
                <a:buFont typeface="Arial" pitchFamily="34" charset="0"/>
                <a:buNone/>
                <a:defRPr sz="3200">
                  <a:solidFill>
                    <a:srgbClr val="303769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algn="ctr"/>
              <a:r>
                <a:rPr lang="fr-FR" sz="2400" b="1" dirty="0"/>
                <a:t>P</a:t>
              </a:r>
              <a:r>
                <a:rPr lang="fr-FR" sz="2400" b="1" dirty="0">
                  <a:solidFill>
                    <a:srgbClr val="303769"/>
                  </a:solidFill>
                </a:rPr>
                <a:t>É</a:t>
              </a:r>
              <a:r>
                <a:rPr lang="fr-FR" sz="2400" b="1" dirty="0"/>
                <a:t>DAGOGIQUE </a:t>
              </a:r>
            </a:p>
            <a:p>
              <a:r>
                <a:rPr lang="fr-FR" sz="1800" dirty="0"/>
                <a:t>- Indique quels enrichissements/corrections apporter à la notice</a:t>
              </a:r>
            </a:p>
            <a:p>
              <a:r>
                <a:rPr lang="fr-FR" sz="1800" dirty="0"/>
                <a:t>- Explique et justifie </a:t>
              </a:r>
            </a:p>
            <a:p>
              <a:r>
                <a:rPr lang="fr-FR" sz="1800" dirty="0"/>
                <a:t>- Guide, sans contraindre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6775ABE-2752-7D66-A031-827EADD1FC38}"/>
                </a:ext>
              </a:extLst>
            </p:cNvPr>
            <p:cNvCxnSpPr>
              <a:cxnSpLocks/>
            </p:cNvCxnSpPr>
            <p:nvPr/>
          </p:nvCxnSpPr>
          <p:spPr>
            <a:xfrm>
              <a:off x="459600" y="5004761"/>
              <a:ext cx="4232856" cy="0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104BA58-AC24-E105-21F9-4571C4BADD8C}"/>
              </a:ext>
            </a:extLst>
          </p:cNvPr>
          <p:cNvGrpSpPr/>
          <p:nvPr/>
        </p:nvGrpSpPr>
        <p:grpSpPr>
          <a:xfrm>
            <a:off x="4963969" y="1499889"/>
            <a:ext cx="4072527" cy="1425055"/>
            <a:chOff x="4963969" y="1499889"/>
            <a:chExt cx="4072527" cy="1425055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2DDAC1D-9A9A-718F-BCFF-AE1C35CDA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CD4313">
                  <a:tint val="45000"/>
                  <a:satMod val="400000"/>
                </a:srgbClr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43043">
              <a:off x="4963969" y="1499889"/>
              <a:ext cx="1907704" cy="1418855"/>
            </a:xfrm>
            <a:prstGeom prst="rect">
              <a:avLst/>
            </a:prstGeom>
          </p:spPr>
        </p:pic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CBD6F1A2-1B79-8FAC-56CC-F152CBB77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04409" y="2924944"/>
              <a:ext cx="3032087" cy="0"/>
            </a:xfrm>
            <a:prstGeom prst="line">
              <a:avLst/>
            </a:prstGeom>
            <a:ln w="19050">
              <a:solidFill>
                <a:srgbClr val="CD4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77" y="192768"/>
            <a:ext cx="4783113" cy="157443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303769"/>
                </a:solidFill>
              </a:rPr>
              <a:t>ADAPTÉ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03769"/>
                </a:solidFill>
              </a:rPr>
              <a:t>- Prend en compte l’hétérogénéité des établissements du réseau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03769"/>
                </a:solidFill>
              </a:rPr>
              <a:t>- S’adresse aux différents profils de catalogueur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303769"/>
                </a:solidFill>
              </a:rPr>
              <a:t>- Répond à des besoins standards et spécifiques</a:t>
            </a:r>
          </a:p>
          <a:p>
            <a:pPr marL="0" indent="0">
              <a:buNone/>
            </a:pPr>
            <a:endParaRPr lang="fr-FR" dirty="0">
              <a:solidFill>
                <a:srgbClr val="3037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007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0978EB5-CF09-1730-6439-7BA02FC78DC0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416BA5-1ED2-E065-6729-0939AEAD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66125"/>
            <a:ext cx="3302722" cy="752519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3393D71-BFDF-DDC0-17EA-DECCA1FBB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6876256" y="1042384"/>
            <a:ext cx="432048" cy="7777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A94689F-F9B3-404B-13E0-6873559C81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5"/>
          <a:stretch/>
        </p:blipFill>
        <p:spPr>
          <a:xfrm>
            <a:off x="573431" y="2492896"/>
            <a:ext cx="3854553" cy="225092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6405472-40D5-A2C9-A986-4C299E4129BE}"/>
              </a:ext>
            </a:extLst>
          </p:cNvPr>
          <p:cNvSpPr txBox="1"/>
          <p:nvPr/>
        </p:nvSpPr>
        <p:spPr>
          <a:xfrm>
            <a:off x="5230479" y="2852936"/>
            <a:ext cx="3157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1E2B62"/>
                </a:solidFill>
              </a:rPr>
              <a:t>Une barre de progression apparaît.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036638F-0253-8C4F-8A66-0F3A896124FE}"/>
              </a:ext>
            </a:extLst>
          </p:cNvPr>
          <p:cNvCxnSpPr>
            <a:cxnSpLocks/>
          </p:cNvCxnSpPr>
          <p:nvPr/>
        </p:nvCxnSpPr>
        <p:spPr>
          <a:xfrm flipH="1">
            <a:off x="3923928" y="3041503"/>
            <a:ext cx="1296144" cy="495172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3DCBE41-ACC9-3D2D-ADC6-B379FB82B424}"/>
              </a:ext>
            </a:extLst>
          </p:cNvPr>
          <p:cNvCxnSpPr>
            <a:cxnSpLocks/>
          </p:cNvCxnSpPr>
          <p:nvPr/>
        </p:nvCxnSpPr>
        <p:spPr>
          <a:xfrm flipH="1" flipV="1">
            <a:off x="2915816" y="4293096"/>
            <a:ext cx="648070" cy="752704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BF46285-534B-18D8-1EC3-4E98F578B2D1}"/>
              </a:ext>
            </a:extLst>
          </p:cNvPr>
          <p:cNvSpPr txBox="1"/>
          <p:nvPr/>
        </p:nvSpPr>
        <p:spPr>
          <a:xfrm>
            <a:off x="3572231" y="4954819"/>
            <a:ext cx="2151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1E2B62"/>
                </a:solidFill>
              </a:rPr>
              <a:t>Le traitement peut être stoppé à tout moment.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CCAC88-4926-D15D-673D-5A726E4241B1}"/>
              </a:ext>
            </a:extLst>
          </p:cNvPr>
          <p:cNvSpPr txBox="1"/>
          <p:nvPr/>
        </p:nvSpPr>
        <p:spPr>
          <a:xfrm>
            <a:off x="251519" y="692696"/>
            <a:ext cx="4320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1E2B62"/>
                </a:solidFill>
              </a:rPr>
              <a:t>Une fois le(s) </a:t>
            </a:r>
            <a:r>
              <a:rPr lang="fr-FR" b="1" dirty="0" err="1">
                <a:solidFill>
                  <a:srgbClr val="1E2B62"/>
                </a:solidFill>
              </a:rPr>
              <a:t>ppn</a:t>
            </a:r>
            <a:r>
              <a:rPr lang="fr-FR" b="1" dirty="0">
                <a:solidFill>
                  <a:srgbClr val="1E2B62"/>
                </a:solidFill>
              </a:rPr>
              <a:t> soumis et le type d’analyse choisi, l’analyse peut être lancée ! </a:t>
            </a:r>
            <a:endParaRPr lang="fr-FR" dirty="0">
              <a:solidFill>
                <a:srgbClr val="1E2B62"/>
              </a:solidFill>
            </a:endParaRPr>
          </a:p>
        </p:txBody>
      </p:sp>
      <p:pic>
        <p:nvPicPr>
          <p:cNvPr id="4" name="Image 3" descr="Une image contenant logo&#10;&#10;Description générée automatiquement">
            <a:extLst>
              <a:ext uri="{FF2B5EF4-FFF2-40B4-BE49-F238E27FC236}">
                <a16:creationId xmlns:a16="http://schemas.microsoft.com/office/drawing/2014/main" id="{DC8A7162-6A9E-E332-AE20-B915CE586C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5108" r="17435" b="18355"/>
          <a:stretch/>
        </p:blipFill>
        <p:spPr>
          <a:xfrm>
            <a:off x="827583" y="6093296"/>
            <a:ext cx="614773" cy="5210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6D3939-84AB-C74C-4B64-B13226A6A5FF}"/>
              </a:ext>
            </a:extLst>
          </p:cNvPr>
          <p:cNvSpPr txBox="1"/>
          <p:nvPr/>
        </p:nvSpPr>
        <p:spPr>
          <a:xfrm>
            <a:off x="1433782" y="5970818"/>
            <a:ext cx="6954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1E2B62"/>
                </a:solidFill>
              </a:rPr>
              <a:t>Si le lot est trop volumineux ou si l’application est surchargée (= trop d’analyses lancées simultanément), il se peut que la progression stagne ou n’aboutisse pas. Dans ce cas, préférer stopper l’analyse et la relancer quelques minutes plus tard.</a:t>
            </a:r>
          </a:p>
        </p:txBody>
      </p:sp>
    </p:spTree>
    <p:extLst>
      <p:ext uri="{BB962C8B-B14F-4D97-AF65-F5344CB8AC3E}">
        <p14:creationId xmlns:p14="http://schemas.microsoft.com/office/powerpoint/2010/main" val="11177877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4000" b="1" dirty="0" err="1">
                <a:solidFill>
                  <a:schemeClr val="bg1"/>
                </a:solidFill>
              </a:rPr>
              <a:t>QualiMarc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939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868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DEF47AB2-6D88-5464-05D3-B50A67F28E20}"/>
              </a:ext>
            </a:extLst>
          </p:cNvPr>
          <p:cNvSpPr/>
          <p:nvPr/>
        </p:nvSpPr>
        <p:spPr>
          <a:xfrm>
            <a:off x="3059832" y="5013176"/>
            <a:ext cx="6047656" cy="1368152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590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382D145B-AFE1-D053-1E85-8E8B641C4526}"/>
              </a:ext>
            </a:extLst>
          </p:cNvPr>
          <p:cNvSpPr/>
          <p:nvPr/>
        </p:nvSpPr>
        <p:spPr>
          <a:xfrm>
            <a:off x="-42864" y="1412776"/>
            <a:ext cx="3102696" cy="375280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278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DEF47AB2-6D88-5464-05D3-B50A67F28E20}"/>
              </a:ext>
            </a:extLst>
          </p:cNvPr>
          <p:cNvSpPr/>
          <p:nvPr/>
        </p:nvSpPr>
        <p:spPr>
          <a:xfrm>
            <a:off x="2987824" y="1340768"/>
            <a:ext cx="6047656" cy="367240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5387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D41D0EE6-5151-CDE0-BC9D-51DEA3C4A64F}"/>
              </a:ext>
            </a:extLst>
          </p:cNvPr>
          <p:cNvSpPr/>
          <p:nvPr/>
        </p:nvSpPr>
        <p:spPr>
          <a:xfrm>
            <a:off x="3059832" y="5013176"/>
            <a:ext cx="6047656" cy="1368152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758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41C459-E791-7D6B-CBEE-D688DF32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2517"/>
            <a:ext cx="8305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428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41C459-E791-7D6B-CBEE-D688DF32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2517"/>
            <a:ext cx="8305800" cy="1866900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D41D0EE6-5151-CDE0-BC9D-51DEA3C4A64F}"/>
              </a:ext>
            </a:extLst>
          </p:cNvPr>
          <p:cNvSpPr/>
          <p:nvPr/>
        </p:nvSpPr>
        <p:spPr>
          <a:xfrm>
            <a:off x="539552" y="1960549"/>
            <a:ext cx="2592288" cy="36004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A4AF8F5-2B14-E336-8244-BA2337267B43}"/>
              </a:ext>
            </a:extLst>
          </p:cNvPr>
          <p:cNvCxnSpPr>
            <a:cxnSpLocks/>
          </p:cNvCxnSpPr>
          <p:nvPr/>
        </p:nvCxnSpPr>
        <p:spPr>
          <a:xfrm flipH="1">
            <a:off x="3129143" y="1487908"/>
            <a:ext cx="576064" cy="472641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274BC02-49ED-91F1-9760-9080F5CFCE53}"/>
              </a:ext>
            </a:extLst>
          </p:cNvPr>
          <p:cNvSpPr txBox="1"/>
          <p:nvPr/>
        </p:nvSpPr>
        <p:spPr>
          <a:xfrm>
            <a:off x="3646303" y="1261955"/>
            <a:ext cx="3157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rgbClr val="CD4313"/>
                </a:solidFill>
              </a:rPr>
              <a:t>Rappel du type d’analyse choisie</a:t>
            </a:r>
          </a:p>
        </p:txBody>
      </p:sp>
    </p:spTree>
    <p:extLst>
      <p:ext uri="{BB962C8B-B14F-4D97-AF65-F5344CB8AC3E}">
        <p14:creationId xmlns:p14="http://schemas.microsoft.com/office/powerpoint/2010/main" val="37760535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41C459-E791-7D6B-CBEE-D688DF32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2517"/>
            <a:ext cx="8305800" cy="1866900"/>
          </a:xfrm>
          <a:prstGeom prst="rect">
            <a:avLst/>
          </a:prstGeom>
        </p:spPr>
      </p:pic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0EF5A717-0D98-51F6-B81F-F4177EB65BAD}"/>
              </a:ext>
            </a:extLst>
          </p:cNvPr>
          <p:cNvSpPr/>
          <p:nvPr/>
        </p:nvSpPr>
        <p:spPr>
          <a:xfrm>
            <a:off x="1259632" y="2425946"/>
            <a:ext cx="1869511" cy="931045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9DF943D9-D4E0-AB37-4A52-77249C724CBF}"/>
              </a:ext>
            </a:extLst>
          </p:cNvPr>
          <p:cNvSpPr/>
          <p:nvPr/>
        </p:nvSpPr>
        <p:spPr>
          <a:xfrm>
            <a:off x="539552" y="1960549"/>
            <a:ext cx="2592288" cy="36004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79ABE81-D3A7-5C8A-D4C0-342FB8033732}"/>
              </a:ext>
            </a:extLst>
          </p:cNvPr>
          <p:cNvCxnSpPr>
            <a:cxnSpLocks/>
          </p:cNvCxnSpPr>
          <p:nvPr/>
        </p:nvCxnSpPr>
        <p:spPr>
          <a:xfrm flipH="1">
            <a:off x="3129143" y="1487908"/>
            <a:ext cx="576064" cy="472641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29033CC-2E93-085D-6B49-EC47D49EC459}"/>
              </a:ext>
            </a:extLst>
          </p:cNvPr>
          <p:cNvSpPr txBox="1"/>
          <p:nvPr/>
        </p:nvSpPr>
        <p:spPr>
          <a:xfrm>
            <a:off x="3646303" y="1261955"/>
            <a:ext cx="3157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1E2B62"/>
                </a:solidFill>
              </a:rPr>
              <a:t>Rappel du type d’analyse choisie</a:t>
            </a:r>
          </a:p>
        </p:txBody>
      </p:sp>
    </p:spTree>
    <p:extLst>
      <p:ext uri="{BB962C8B-B14F-4D97-AF65-F5344CB8AC3E}">
        <p14:creationId xmlns:p14="http://schemas.microsoft.com/office/powerpoint/2010/main" val="377577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0081" y="3861048"/>
            <a:ext cx="6683919" cy="2736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0" i="1" u="none" strike="noStrike" dirty="0">
                <a:solidFill>
                  <a:srgbClr val="1E2B62"/>
                </a:solidFill>
                <a:effectLst/>
              </a:rPr>
              <a:t>Chaque membre du réseau </a:t>
            </a:r>
            <a:r>
              <a:rPr lang="fr-FR" sz="3200" b="0" i="1" u="none" strike="noStrike" dirty="0" err="1">
                <a:solidFill>
                  <a:srgbClr val="1E2B62"/>
                </a:solidFill>
                <a:effectLst/>
              </a:rPr>
              <a:t>Sudoc</a:t>
            </a:r>
            <a:r>
              <a:rPr lang="fr-FR" sz="3200" b="0" i="1" u="none" strike="noStrike" dirty="0">
                <a:solidFill>
                  <a:srgbClr val="1E2B62"/>
                </a:solidFill>
                <a:effectLst/>
              </a:rPr>
              <a:t>, </a:t>
            </a:r>
            <a:br>
              <a:rPr lang="fr-FR" sz="3200" b="0" i="1" u="none" strike="noStrike" dirty="0">
                <a:solidFill>
                  <a:srgbClr val="1E2B62"/>
                </a:solidFill>
                <a:effectLst/>
              </a:rPr>
            </a:br>
            <a:r>
              <a:rPr lang="fr-FR" sz="3200" b="0" i="1" u="none" strike="noStrike" dirty="0">
                <a:solidFill>
                  <a:srgbClr val="1E2B62"/>
                </a:solidFill>
                <a:effectLst/>
              </a:rPr>
              <a:t>quel que soit son niveau de catalogage, </a:t>
            </a:r>
            <a:br>
              <a:rPr lang="fr-FR" sz="3200" b="0" i="1" u="none" strike="noStrike" dirty="0">
                <a:solidFill>
                  <a:srgbClr val="1E2B62"/>
                </a:solidFill>
                <a:effectLst/>
              </a:rPr>
            </a:br>
            <a:r>
              <a:rPr lang="fr-FR" sz="3200" b="0" i="1" u="none" strike="noStrike" dirty="0">
                <a:solidFill>
                  <a:srgbClr val="1E2B62"/>
                </a:solidFill>
                <a:effectLst/>
              </a:rPr>
              <a:t>dispose d’un outil pour produire </a:t>
            </a:r>
            <a:br>
              <a:rPr lang="fr-FR" sz="3200" b="0" i="1" u="none" strike="noStrike" dirty="0">
                <a:solidFill>
                  <a:srgbClr val="1E2B62"/>
                </a:solidFill>
                <a:effectLst/>
              </a:rPr>
            </a:br>
            <a:r>
              <a:rPr lang="fr-FR" sz="3200" b="0" i="1" u="none" strike="noStrike" dirty="0">
                <a:solidFill>
                  <a:srgbClr val="1E2B62"/>
                </a:solidFill>
                <a:effectLst/>
              </a:rPr>
              <a:t>des données de qualité pour l’ESR français, en étant guidé sans être surveillé </a:t>
            </a:r>
            <a:br>
              <a:rPr lang="fr-FR" sz="3200" b="0" i="1" u="none" strike="noStrike" dirty="0">
                <a:solidFill>
                  <a:srgbClr val="1E2B62"/>
                </a:solidFill>
                <a:effectLst/>
              </a:rPr>
            </a:br>
            <a:r>
              <a:rPr lang="fr-FR" sz="3200" b="0" i="1" u="none" strike="noStrike" dirty="0">
                <a:solidFill>
                  <a:srgbClr val="1E2B62"/>
                </a:solidFill>
                <a:effectLst/>
              </a:rPr>
              <a:t>et en apprenant de ses erreurs.</a:t>
            </a:r>
            <a:endParaRPr lang="fr-FR" b="0" i="1" dirty="0">
              <a:solidFill>
                <a:srgbClr val="1E2B62"/>
              </a:solidFill>
              <a:effectLst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0021C1A-AA29-E1D9-997B-729271A1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657" y="1549656"/>
            <a:ext cx="3960440" cy="706090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1E2B62"/>
                </a:solidFill>
              </a:rPr>
              <a:t>QualiMarc</a:t>
            </a:r>
            <a:r>
              <a:rPr lang="fr-FR" sz="4000" dirty="0">
                <a:solidFill>
                  <a:srgbClr val="1E2B62"/>
                </a:solidFill>
              </a:rPr>
              <a:t>, </a:t>
            </a:r>
            <a:br>
              <a:rPr lang="fr-FR" sz="4000" dirty="0">
                <a:solidFill>
                  <a:srgbClr val="1E2B62"/>
                </a:solidFill>
              </a:rPr>
            </a:br>
            <a:r>
              <a:rPr lang="fr-FR" sz="4000" dirty="0">
                <a:solidFill>
                  <a:srgbClr val="1E2B62"/>
                </a:solidFill>
              </a:rPr>
              <a:t>comme un tuteur </a:t>
            </a:r>
            <a:r>
              <a:rPr lang="fr-FR" sz="4000" b="1" dirty="0">
                <a:solidFill>
                  <a:srgbClr val="CD4313"/>
                </a:solidFill>
              </a:rPr>
              <a:t>bienveillant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60F215-5811-1C52-C7E1-8C29740E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73470"/>
            <a:ext cx="792088" cy="7196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D7F01E-90CD-4DE7-70C6-C8934ED627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36712"/>
            <a:ext cx="1997968" cy="19979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37752B-1194-4AA7-A722-B3F82FF18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73" y="116632"/>
            <a:ext cx="1033979" cy="10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304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41C459-E791-7D6B-CBEE-D688DF32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2517"/>
            <a:ext cx="8305800" cy="1866900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D41D0EE6-5151-CDE0-BC9D-51DEA3C4A64F}"/>
              </a:ext>
            </a:extLst>
          </p:cNvPr>
          <p:cNvSpPr/>
          <p:nvPr/>
        </p:nvSpPr>
        <p:spPr>
          <a:xfrm>
            <a:off x="539552" y="1960549"/>
            <a:ext cx="2592288" cy="36004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A4AF8F5-2B14-E336-8244-BA2337267B43}"/>
              </a:ext>
            </a:extLst>
          </p:cNvPr>
          <p:cNvCxnSpPr>
            <a:cxnSpLocks/>
          </p:cNvCxnSpPr>
          <p:nvPr/>
        </p:nvCxnSpPr>
        <p:spPr>
          <a:xfrm flipH="1">
            <a:off x="3129143" y="1487908"/>
            <a:ext cx="576064" cy="472641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274BC02-49ED-91F1-9760-9080F5CFCE53}"/>
              </a:ext>
            </a:extLst>
          </p:cNvPr>
          <p:cNvSpPr txBox="1"/>
          <p:nvPr/>
        </p:nvSpPr>
        <p:spPr>
          <a:xfrm>
            <a:off x="3646303" y="1261955"/>
            <a:ext cx="3157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1E2B62"/>
                </a:solidFill>
              </a:rPr>
              <a:t>Rappel du type d’analyse choisie</a:t>
            </a:r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5624EE96-581B-7FB5-2A39-5AFBDF70FD4A}"/>
              </a:ext>
            </a:extLst>
          </p:cNvPr>
          <p:cNvSpPr/>
          <p:nvPr/>
        </p:nvSpPr>
        <p:spPr>
          <a:xfrm>
            <a:off x="3275856" y="2696258"/>
            <a:ext cx="569293" cy="211866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7EFD310-B49A-2BC4-B168-C4086FEE3C5C}"/>
              </a:ext>
            </a:extLst>
          </p:cNvPr>
          <p:cNvCxnSpPr>
            <a:cxnSpLocks/>
          </p:cNvCxnSpPr>
          <p:nvPr/>
        </p:nvCxnSpPr>
        <p:spPr>
          <a:xfrm flipH="1" flipV="1">
            <a:off x="3845149" y="2893096"/>
            <a:ext cx="988175" cy="535904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835F506-005E-DADA-D629-E92D80ED345F}"/>
              </a:ext>
            </a:extLst>
          </p:cNvPr>
          <p:cNvSpPr txBox="1"/>
          <p:nvPr/>
        </p:nvSpPr>
        <p:spPr>
          <a:xfrm>
            <a:off x="4833324" y="3276337"/>
            <a:ext cx="357342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rgbClr val="CD4313"/>
                </a:solidFill>
              </a:rPr>
              <a:t>Chaque bloc indiquant le nombre de PPN est cliquable : il permet de télécharger la liste des PPN dans un fichier .csv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1BC9646-1D42-CE89-1DB7-F3305ACF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67" y="2908124"/>
            <a:ext cx="1654349" cy="447794"/>
          </a:xfrm>
          <a:prstGeom prst="rect">
            <a:avLst/>
          </a:prstGeom>
        </p:spPr>
      </p:pic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32114A-69D1-0448-EED7-EA14C5CE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3594073" y="2779837"/>
            <a:ext cx="222268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480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41C459-E791-7D6B-CBEE-D688DF32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2517"/>
            <a:ext cx="8305800" cy="1866900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D41D0EE6-5151-CDE0-BC9D-51DEA3C4A64F}"/>
              </a:ext>
            </a:extLst>
          </p:cNvPr>
          <p:cNvSpPr/>
          <p:nvPr/>
        </p:nvSpPr>
        <p:spPr>
          <a:xfrm>
            <a:off x="539552" y="1960549"/>
            <a:ext cx="2592288" cy="36004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A4AF8F5-2B14-E336-8244-BA2337267B43}"/>
              </a:ext>
            </a:extLst>
          </p:cNvPr>
          <p:cNvCxnSpPr>
            <a:cxnSpLocks/>
          </p:cNvCxnSpPr>
          <p:nvPr/>
        </p:nvCxnSpPr>
        <p:spPr>
          <a:xfrm flipH="1">
            <a:off x="3129143" y="1487908"/>
            <a:ext cx="576064" cy="472641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274BC02-49ED-91F1-9760-9080F5CFCE53}"/>
              </a:ext>
            </a:extLst>
          </p:cNvPr>
          <p:cNvSpPr txBox="1"/>
          <p:nvPr/>
        </p:nvSpPr>
        <p:spPr>
          <a:xfrm>
            <a:off x="3646303" y="1261955"/>
            <a:ext cx="3157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1E2B62"/>
                </a:solidFill>
              </a:rPr>
              <a:t>Rappel du type d’analyse choisie</a:t>
            </a:r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5624EE96-581B-7FB5-2A39-5AFBDF70FD4A}"/>
              </a:ext>
            </a:extLst>
          </p:cNvPr>
          <p:cNvSpPr/>
          <p:nvPr/>
        </p:nvSpPr>
        <p:spPr>
          <a:xfrm>
            <a:off x="3275856" y="2696258"/>
            <a:ext cx="569293" cy="211866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7EFD310-B49A-2BC4-B168-C4086FEE3C5C}"/>
              </a:ext>
            </a:extLst>
          </p:cNvPr>
          <p:cNvCxnSpPr>
            <a:cxnSpLocks/>
          </p:cNvCxnSpPr>
          <p:nvPr/>
        </p:nvCxnSpPr>
        <p:spPr>
          <a:xfrm flipH="1" flipV="1">
            <a:off x="3845149" y="2893096"/>
            <a:ext cx="988175" cy="535904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835F506-005E-DADA-D629-E92D80ED345F}"/>
              </a:ext>
            </a:extLst>
          </p:cNvPr>
          <p:cNvSpPr txBox="1"/>
          <p:nvPr/>
        </p:nvSpPr>
        <p:spPr>
          <a:xfrm>
            <a:off x="4833324" y="3276337"/>
            <a:ext cx="357342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rgbClr val="1E2B62"/>
                </a:solidFill>
              </a:defRPr>
            </a:lvl1pPr>
          </a:lstStyle>
          <a:p>
            <a:r>
              <a:rPr lang="fr-FR" dirty="0"/>
              <a:t>Chaque bloc indiquant le nombre de PPN est cliquable : il permet de télécharger la liste des PPN analysés ou en erreur dans un fichier au format CSV.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1BC9646-1D42-CE89-1DB7-F3305ACF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67" y="2908124"/>
            <a:ext cx="1654349" cy="447794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6A0C8B1-DA22-DF6D-C158-647637B34BE6}"/>
              </a:ext>
            </a:extLst>
          </p:cNvPr>
          <p:cNvCxnSpPr>
            <a:cxnSpLocks/>
          </p:cNvCxnSpPr>
          <p:nvPr/>
        </p:nvCxnSpPr>
        <p:spPr>
          <a:xfrm flipV="1">
            <a:off x="2267745" y="3356234"/>
            <a:ext cx="0" cy="377137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5EEAD15A-B521-C8C5-0ED4-108A10EC7BE2}"/>
              </a:ext>
            </a:extLst>
          </p:cNvPr>
          <p:cNvSpPr/>
          <p:nvPr/>
        </p:nvSpPr>
        <p:spPr>
          <a:xfrm>
            <a:off x="1296424" y="3085144"/>
            <a:ext cx="1763408" cy="24355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CFAE58A-B3C3-3D2E-A364-699F55EFF8B4}"/>
              </a:ext>
            </a:extLst>
          </p:cNvPr>
          <p:cNvSpPr txBox="1"/>
          <p:nvPr/>
        </p:nvSpPr>
        <p:spPr>
          <a:xfrm>
            <a:off x="467545" y="3733869"/>
            <a:ext cx="38164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rgbClr val="1E2B62"/>
                </a:solidFill>
              </a:defRPr>
            </a:lvl1pPr>
          </a:lstStyle>
          <a:p>
            <a:r>
              <a:rPr lang="fr-FR" b="1" dirty="0">
                <a:solidFill>
                  <a:srgbClr val="CD4313"/>
                </a:solidFill>
              </a:rPr>
              <a:t>Il s’agit ici des PPN à la syntaxe correcte mais qui n’ont pas été trouvés par </a:t>
            </a:r>
            <a:r>
              <a:rPr lang="fr-FR" b="1" dirty="0" err="1">
                <a:solidFill>
                  <a:srgbClr val="CD4313"/>
                </a:solidFill>
              </a:rPr>
              <a:t>QualiMarc</a:t>
            </a:r>
            <a:r>
              <a:rPr lang="fr-FR" b="1" dirty="0">
                <a:solidFill>
                  <a:srgbClr val="CD4313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D4313"/>
                </a:solidFill>
              </a:rPr>
              <a:t>PPN inexistants ou supprimés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D4313"/>
                </a:solidFill>
              </a:rPr>
              <a:t>PPN issus de la base de test et d'exercices de </a:t>
            </a:r>
            <a:r>
              <a:rPr lang="fr-FR" b="1" dirty="0" err="1">
                <a:solidFill>
                  <a:srgbClr val="CD4313"/>
                </a:solidFill>
              </a:rPr>
              <a:t>WinIBW</a:t>
            </a:r>
            <a:endParaRPr lang="fr-FR" b="1" dirty="0">
              <a:solidFill>
                <a:srgbClr val="CD431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D4313"/>
                </a:solidFill>
              </a:rPr>
              <a:t>PPN de notices d'autorité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CD4313"/>
                </a:solidFill>
              </a:rPr>
              <a:t>PPN de notices de type de document non reconnus par </a:t>
            </a:r>
            <a:r>
              <a:rPr lang="fr-FR" b="1" dirty="0" err="1">
                <a:solidFill>
                  <a:srgbClr val="CD4313"/>
                </a:solidFill>
              </a:rPr>
              <a:t>QualiMarc</a:t>
            </a:r>
            <a:r>
              <a:rPr lang="fr-FR" b="1" dirty="0">
                <a:solidFill>
                  <a:srgbClr val="CD4313"/>
                </a:solidFill>
              </a:rPr>
              <a:t> </a:t>
            </a:r>
            <a:r>
              <a:rPr lang="fr-FR" sz="1200" b="1" dirty="0">
                <a:solidFill>
                  <a:srgbClr val="CD4313"/>
                </a:solidFill>
              </a:rPr>
              <a:t>(exemples : “Kb - Ressources continues sous forme de carte” ou “Vs - partie composante d'objet”)</a:t>
            </a:r>
            <a:endParaRPr lang="fr-FR" b="1" dirty="0">
              <a:solidFill>
                <a:srgbClr val="CD4313"/>
              </a:solidFill>
            </a:endParaRPr>
          </a:p>
        </p:txBody>
      </p:sp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32114A-69D1-0448-EED7-EA14C5CE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3594073" y="2779837"/>
            <a:ext cx="222268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35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8"/>
          <a:stretch/>
        </p:blipFill>
        <p:spPr>
          <a:xfrm>
            <a:off x="107504" y="1340768"/>
            <a:ext cx="8928992" cy="5203298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D41D0EE6-5151-CDE0-BC9D-51DEA3C4A64F}"/>
              </a:ext>
            </a:extLst>
          </p:cNvPr>
          <p:cNvSpPr/>
          <p:nvPr/>
        </p:nvSpPr>
        <p:spPr>
          <a:xfrm>
            <a:off x="0" y="1412776"/>
            <a:ext cx="3168352" cy="360040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5327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F7AE9-8185-E56B-2534-7415879B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35" y="620688"/>
            <a:ext cx="41624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88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F7AE9-8185-E56B-2534-7415879B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35" y="620688"/>
            <a:ext cx="4162425" cy="4810125"/>
          </a:xfrm>
          <a:prstGeom prst="rect">
            <a:avLst/>
          </a:prstGeom>
        </p:spPr>
      </p:pic>
      <p:grpSp>
        <p:nvGrpSpPr>
          <p:cNvPr id="57" name="Groupe 56">
            <a:extLst>
              <a:ext uri="{FF2B5EF4-FFF2-40B4-BE49-F238E27FC236}">
                <a16:creationId xmlns:a16="http://schemas.microsoft.com/office/drawing/2014/main" id="{29AD4485-F87C-1541-BB33-B45CB4491E61}"/>
              </a:ext>
            </a:extLst>
          </p:cNvPr>
          <p:cNvGrpSpPr/>
          <p:nvPr/>
        </p:nvGrpSpPr>
        <p:grpSpPr>
          <a:xfrm>
            <a:off x="3635896" y="1268760"/>
            <a:ext cx="5184576" cy="2952327"/>
            <a:chOff x="3635896" y="1268760"/>
            <a:chExt cx="5184576" cy="2952327"/>
          </a:xfrm>
        </p:grpSpPr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D1478199-5C9B-83BF-7735-50E5599724B1}"/>
                </a:ext>
              </a:extLst>
            </p:cNvPr>
            <p:cNvSpPr/>
            <p:nvPr/>
          </p:nvSpPr>
          <p:spPr>
            <a:xfrm>
              <a:off x="3635896" y="1268760"/>
              <a:ext cx="1684312" cy="2952327"/>
            </a:xfrm>
            <a:prstGeom prst="flowChartAlternateProcess">
              <a:avLst/>
            </a:prstGeom>
            <a:noFill/>
            <a:ln w="76200">
              <a:solidFill>
                <a:srgbClr val="CD43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9BE8724-BB0D-347A-F3FD-BBF89B0FE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1682" y="2755901"/>
              <a:ext cx="1005164" cy="0"/>
            </a:xfrm>
            <a:prstGeom prst="straightConnector1">
              <a:avLst/>
            </a:prstGeom>
            <a:ln w="76200">
              <a:solidFill>
                <a:srgbClr val="CD4313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4CA6EEE-7355-7B1B-E38B-5C20B3D31E1E}"/>
                </a:ext>
              </a:extLst>
            </p:cNvPr>
            <p:cNvSpPr txBox="1"/>
            <p:nvPr/>
          </p:nvSpPr>
          <p:spPr>
            <a:xfrm>
              <a:off x="6326846" y="2386569"/>
              <a:ext cx="249362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CD4313"/>
                  </a:solidFill>
                </a:rPr>
                <a:t>Pour chacun de ces PPN, on trouve de quel type de document il s’agit et le nombre d’erreurs qu’il contient.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6455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F7AE9-8185-E56B-2534-7415879B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35" y="620688"/>
            <a:ext cx="4162425" cy="4810125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0FC6617C-53D8-9DDE-C6BD-15E7D67E0F3E}"/>
              </a:ext>
            </a:extLst>
          </p:cNvPr>
          <p:cNvGrpSpPr/>
          <p:nvPr/>
        </p:nvGrpSpPr>
        <p:grpSpPr>
          <a:xfrm>
            <a:off x="1574435" y="4909176"/>
            <a:ext cx="2570594" cy="1948824"/>
            <a:chOff x="1574435" y="4909176"/>
            <a:chExt cx="2570594" cy="1948824"/>
          </a:xfrm>
        </p:grpSpPr>
        <p:sp>
          <p:nvSpPr>
            <p:cNvPr id="5" name="Organigramme : Alternative 4">
              <a:extLst>
                <a:ext uri="{FF2B5EF4-FFF2-40B4-BE49-F238E27FC236}">
                  <a16:creationId xmlns:a16="http://schemas.microsoft.com/office/drawing/2014/main" id="{546D24C9-1F4B-E381-EBA6-207B6A1480A9}"/>
                </a:ext>
              </a:extLst>
            </p:cNvPr>
            <p:cNvSpPr/>
            <p:nvPr/>
          </p:nvSpPr>
          <p:spPr>
            <a:xfrm>
              <a:off x="3503976" y="4909176"/>
              <a:ext cx="641053" cy="360040"/>
            </a:xfrm>
            <a:prstGeom prst="flowChartAlternateProcess">
              <a:avLst/>
            </a:prstGeom>
            <a:noFill/>
            <a:ln w="76200">
              <a:solidFill>
                <a:srgbClr val="CD43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451ACE37-74A5-3A4A-BC37-332EF180D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79" y="5276653"/>
              <a:ext cx="584080" cy="469917"/>
            </a:xfrm>
            <a:prstGeom prst="straightConnector1">
              <a:avLst/>
            </a:prstGeom>
            <a:ln w="76200">
              <a:solidFill>
                <a:srgbClr val="CD4313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0E04684-AB4E-CD19-ACB9-0C3FF243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4435" y="5111533"/>
              <a:ext cx="549293" cy="1746467"/>
            </a:xfrm>
            <a:prstGeom prst="rect">
              <a:avLst/>
            </a:prstGeom>
          </p:spPr>
        </p:pic>
        <p:pic>
          <p:nvPicPr>
            <p:cNvPr id="13" name="Image 1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8C6B79B-12DF-F8D2-F0EC-D8D4C3DDA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3727807" y="5068257"/>
              <a:ext cx="338759" cy="609809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054F910-9AFF-DEA1-04AC-1D646BEC06F0}"/>
                </a:ext>
              </a:extLst>
            </p:cNvPr>
            <p:cNvSpPr txBox="1"/>
            <p:nvPr/>
          </p:nvSpPr>
          <p:spPr>
            <a:xfrm>
              <a:off x="2114505" y="5555447"/>
              <a:ext cx="130536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CD4313"/>
                  </a:solidFill>
                </a:rPr>
                <a:t>Choix du nombre de PPN affichés</a:t>
              </a:r>
            </a:p>
          </p:txBody>
        </p:sp>
      </p:grp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96B7B4F-1413-A6A9-684E-E5D6F93DE8BC}"/>
              </a:ext>
            </a:extLst>
          </p:cNvPr>
          <p:cNvCxnSpPr>
            <a:cxnSpLocks/>
          </p:cNvCxnSpPr>
          <p:nvPr/>
        </p:nvCxnSpPr>
        <p:spPr>
          <a:xfrm flipH="1">
            <a:off x="5321682" y="2755901"/>
            <a:ext cx="1005164" cy="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1C3121B-3473-350E-F5DC-9D3EE3472C1B}"/>
              </a:ext>
            </a:extLst>
          </p:cNvPr>
          <p:cNvSpPr txBox="1"/>
          <p:nvPr/>
        </p:nvSpPr>
        <p:spPr>
          <a:xfrm>
            <a:off x="6326846" y="2386569"/>
            <a:ext cx="2493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E2B62"/>
                </a:solidFill>
              </a:rPr>
              <a:t>Pour chacun de ces PPN, on trouve de quel type de document il s’agit et le nombre d’erreurs qu’il contient.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90B17358-9A14-DFED-B8E7-2152B6B45C23}"/>
              </a:ext>
            </a:extLst>
          </p:cNvPr>
          <p:cNvSpPr/>
          <p:nvPr/>
        </p:nvSpPr>
        <p:spPr>
          <a:xfrm>
            <a:off x="3635896" y="1268760"/>
            <a:ext cx="1684312" cy="295232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6226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F7AE9-8185-E56B-2534-7415879B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35" y="620688"/>
            <a:ext cx="4162425" cy="4810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EBC79A-4B67-DB26-0C2E-9D469A3C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34" y="1905599"/>
            <a:ext cx="4021237" cy="627313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0FC6617C-53D8-9DDE-C6BD-15E7D67E0F3E}"/>
              </a:ext>
            </a:extLst>
          </p:cNvPr>
          <p:cNvGrpSpPr/>
          <p:nvPr/>
        </p:nvGrpSpPr>
        <p:grpSpPr>
          <a:xfrm>
            <a:off x="2946079" y="4909176"/>
            <a:ext cx="1198950" cy="837394"/>
            <a:chOff x="2946079" y="4909176"/>
            <a:chExt cx="1198950" cy="837394"/>
          </a:xfrm>
        </p:grpSpPr>
        <p:sp>
          <p:nvSpPr>
            <p:cNvPr id="5" name="Organigramme : Alternative 4">
              <a:extLst>
                <a:ext uri="{FF2B5EF4-FFF2-40B4-BE49-F238E27FC236}">
                  <a16:creationId xmlns:a16="http://schemas.microsoft.com/office/drawing/2014/main" id="{546D24C9-1F4B-E381-EBA6-207B6A1480A9}"/>
                </a:ext>
              </a:extLst>
            </p:cNvPr>
            <p:cNvSpPr/>
            <p:nvPr/>
          </p:nvSpPr>
          <p:spPr>
            <a:xfrm>
              <a:off x="3503976" y="4909176"/>
              <a:ext cx="641053" cy="360040"/>
            </a:xfrm>
            <a:prstGeom prst="flowChartAlternateProcess">
              <a:avLst/>
            </a:prstGeom>
            <a:noFill/>
            <a:ln w="76200">
              <a:solidFill>
                <a:srgbClr val="1E2B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451ACE37-74A5-3A4A-BC37-332EF180D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79" y="5276653"/>
              <a:ext cx="584080" cy="469917"/>
            </a:xfrm>
            <a:prstGeom prst="straightConnector1">
              <a:avLst/>
            </a:prstGeom>
            <a:ln w="76200">
              <a:solidFill>
                <a:srgbClr val="1E2B6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3" name="Image 1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8C6B79B-12DF-F8D2-F0EC-D8D4C3DDA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3727807" y="5068257"/>
              <a:ext cx="338759" cy="609809"/>
            </a:xfrm>
            <a:prstGeom prst="rect">
              <a:avLst/>
            </a:prstGeom>
          </p:spPr>
        </p:pic>
      </p:grp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9BE8724-BB0D-347A-F3FD-BBF89B0FEFF9}"/>
              </a:ext>
            </a:extLst>
          </p:cNvPr>
          <p:cNvCxnSpPr>
            <a:cxnSpLocks/>
          </p:cNvCxnSpPr>
          <p:nvPr/>
        </p:nvCxnSpPr>
        <p:spPr>
          <a:xfrm flipH="1">
            <a:off x="5321682" y="2755901"/>
            <a:ext cx="1005164" cy="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D4DF787-A2BC-900B-8835-B33B5D3D587F}"/>
              </a:ext>
            </a:extLst>
          </p:cNvPr>
          <p:cNvGrpSpPr/>
          <p:nvPr/>
        </p:nvGrpSpPr>
        <p:grpSpPr>
          <a:xfrm>
            <a:off x="168922" y="1905598"/>
            <a:ext cx="3335054" cy="3188317"/>
            <a:chOff x="168922" y="1905598"/>
            <a:chExt cx="3335054" cy="3188317"/>
          </a:xfrm>
        </p:grpSpPr>
        <p:sp>
          <p:nvSpPr>
            <p:cNvPr id="10" name="Organigramme : Alternative 9">
              <a:extLst>
                <a:ext uri="{FF2B5EF4-FFF2-40B4-BE49-F238E27FC236}">
                  <a16:creationId xmlns:a16="http://schemas.microsoft.com/office/drawing/2014/main" id="{395C624A-E477-6A9C-0BC6-7A1F4260A0DA}"/>
                </a:ext>
              </a:extLst>
            </p:cNvPr>
            <p:cNvSpPr/>
            <p:nvPr/>
          </p:nvSpPr>
          <p:spPr>
            <a:xfrm>
              <a:off x="1935832" y="1905598"/>
              <a:ext cx="432048" cy="601689"/>
            </a:xfrm>
            <a:prstGeom prst="flowChartAlternateProcess">
              <a:avLst/>
            </a:prstGeom>
            <a:noFill/>
            <a:ln w="76200">
              <a:solidFill>
                <a:srgbClr val="CD43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10F8366E-2A6B-2B02-72A5-4F4AB62AC88C}"/>
                </a:ext>
              </a:extLst>
            </p:cNvPr>
            <p:cNvSpPr/>
            <p:nvPr/>
          </p:nvSpPr>
          <p:spPr>
            <a:xfrm>
              <a:off x="1935832" y="4365104"/>
              <a:ext cx="1568144" cy="391915"/>
            </a:xfrm>
            <a:prstGeom prst="flowChartAlternateProcess">
              <a:avLst/>
            </a:prstGeom>
            <a:noFill/>
            <a:ln w="76200">
              <a:solidFill>
                <a:srgbClr val="CD43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C76963C-D5B5-186F-800D-DE71E1B6B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780" y="2507287"/>
              <a:ext cx="666154" cy="411240"/>
            </a:xfrm>
            <a:prstGeom prst="straightConnector1">
              <a:avLst/>
            </a:prstGeom>
            <a:ln w="76200">
              <a:solidFill>
                <a:srgbClr val="CD4313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FF690F2B-BC59-3AE9-3CBB-294DF15A2E99}"/>
                </a:ext>
              </a:extLst>
            </p:cNvPr>
            <p:cNvCxnSpPr>
              <a:cxnSpLocks/>
            </p:cNvCxnSpPr>
            <p:nvPr/>
          </p:nvCxnSpPr>
          <p:spPr>
            <a:xfrm>
              <a:off x="1338120" y="3648096"/>
              <a:ext cx="596238" cy="733868"/>
            </a:xfrm>
            <a:prstGeom prst="straightConnector1">
              <a:avLst/>
            </a:prstGeom>
            <a:ln w="76200">
              <a:solidFill>
                <a:srgbClr val="CD4313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64F69F5-FA60-BC2F-913E-BDD245BDD795}"/>
                </a:ext>
              </a:extLst>
            </p:cNvPr>
            <p:cNvSpPr txBox="1"/>
            <p:nvPr/>
          </p:nvSpPr>
          <p:spPr>
            <a:xfrm>
              <a:off x="168922" y="3021701"/>
              <a:ext cx="15177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CD4313"/>
                  </a:solidFill>
                </a:rPr>
                <a:t>Masquer/afficher des PPN</a:t>
              </a:r>
            </a:p>
          </p:txBody>
        </p:sp>
        <p:pic>
          <p:nvPicPr>
            <p:cNvPr id="51" name="Image 5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630D362-6315-3C1C-D90F-2F6026636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1995027" y="2253197"/>
              <a:ext cx="338759" cy="609809"/>
            </a:xfrm>
            <a:prstGeom prst="rect">
              <a:avLst/>
            </a:prstGeom>
          </p:spPr>
        </p:pic>
        <p:pic>
          <p:nvPicPr>
            <p:cNvPr id="52" name="Image 5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AE88261C-7ED5-0C7B-51E6-60EE0CD38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2125859" y="4484106"/>
              <a:ext cx="338759" cy="609809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C5CE3390-95B7-7980-EE3D-7D507BEB2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435" y="5111533"/>
            <a:ext cx="549293" cy="17464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2A83B5-E232-0B1D-3684-0DE2C9E41725}"/>
              </a:ext>
            </a:extLst>
          </p:cNvPr>
          <p:cNvSpPr txBox="1"/>
          <p:nvPr/>
        </p:nvSpPr>
        <p:spPr>
          <a:xfrm>
            <a:off x="2114505" y="5555447"/>
            <a:ext cx="13053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E2B62"/>
                </a:solidFill>
              </a:rPr>
              <a:t>Choix du nombre de PPN affichés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88A9B-E5D9-B81B-5E40-5D840B921B1B}"/>
              </a:ext>
            </a:extLst>
          </p:cNvPr>
          <p:cNvSpPr txBox="1"/>
          <p:nvPr/>
        </p:nvSpPr>
        <p:spPr>
          <a:xfrm>
            <a:off x="6326846" y="2386569"/>
            <a:ext cx="2493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E2B62"/>
                </a:solidFill>
              </a:rPr>
              <a:t>Pour chacun de ces PPN, on trouve de quel type de document il s’agit et le nombre d’erreurs qu’il contient.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26C23E1A-26E3-E1E0-0D94-089EF9657F06}"/>
              </a:ext>
            </a:extLst>
          </p:cNvPr>
          <p:cNvSpPr/>
          <p:nvPr/>
        </p:nvSpPr>
        <p:spPr>
          <a:xfrm>
            <a:off x="3635896" y="1268760"/>
            <a:ext cx="1684312" cy="295232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440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F7AE9-8185-E56B-2534-7415879B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35" y="620688"/>
            <a:ext cx="4162425" cy="4810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EBC79A-4B67-DB26-0C2E-9D469A3C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34" y="1905599"/>
            <a:ext cx="4021237" cy="627313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0FC6617C-53D8-9DDE-C6BD-15E7D67E0F3E}"/>
              </a:ext>
            </a:extLst>
          </p:cNvPr>
          <p:cNvGrpSpPr/>
          <p:nvPr/>
        </p:nvGrpSpPr>
        <p:grpSpPr>
          <a:xfrm>
            <a:off x="2946079" y="4909176"/>
            <a:ext cx="1198950" cy="837394"/>
            <a:chOff x="2946079" y="4909176"/>
            <a:chExt cx="1198950" cy="837394"/>
          </a:xfrm>
        </p:grpSpPr>
        <p:sp>
          <p:nvSpPr>
            <p:cNvPr id="5" name="Organigramme : Alternative 4">
              <a:extLst>
                <a:ext uri="{FF2B5EF4-FFF2-40B4-BE49-F238E27FC236}">
                  <a16:creationId xmlns:a16="http://schemas.microsoft.com/office/drawing/2014/main" id="{546D24C9-1F4B-E381-EBA6-207B6A1480A9}"/>
                </a:ext>
              </a:extLst>
            </p:cNvPr>
            <p:cNvSpPr/>
            <p:nvPr/>
          </p:nvSpPr>
          <p:spPr>
            <a:xfrm>
              <a:off x="3503976" y="4909176"/>
              <a:ext cx="641053" cy="360040"/>
            </a:xfrm>
            <a:prstGeom prst="flowChartAlternateProcess">
              <a:avLst/>
            </a:prstGeom>
            <a:noFill/>
            <a:ln w="76200">
              <a:solidFill>
                <a:srgbClr val="1E2B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451ACE37-74A5-3A4A-BC37-332EF180D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79" y="5276653"/>
              <a:ext cx="584080" cy="469917"/>
            </a:xfrm>
            <a:prstGeom prst="straightConnector1">
              <a:avLst/>
            </a:prstGeom>
            <a:ln w="76200">
              <a:solidFill>
                <a:srgbClr val="1E2B6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3" name="Image 1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8C6B79B-12DF-F8D2-F0EC-D8D4C3DDA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3727807" y="5068257"/>
              <a:ext cx="338759" cy="609809"/>
            </a:xfrm>
            <a:prstGeom prst="rect">
              <a:avLst/>
            </a:prstGeom>
          </p:spPr>
        </p:pic>
      </p:grp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9BE8724-BB0D-347A-F3FD-BBF89B0FEFF9}"/>
              </a:ext>
            </a:extLst>
          </p:cNvPr>
          <p:cNvCxnSpPr>
            <a:cxnSpLocks/>
          </p:cNvCxnSpPr>
          <p:nvPr/>
        </p:nvCxnSpPr>
        <p:spPr>
          <a:xfrm flipH="1">
            <a:off x="5321682" y="2755901"/>
            <a:ext cx="1005164" cy="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D4DF787-A2BC-900B-8835-B33B5D3D587F}"/>
              </a:ext>
            </a:extLst>
          </p:cNvPr>
          <p:cNvGrpSpPr/>
          <p:nvPr/>
        </p:nvGrpSpPr>
        <p:grpSpPr>
          <a:xfrm>
            <a:off x="1294780" y="1905598"/>
            <a:ext cx="2209196" cy="3188317"/>
            <a:chOff x="1294780" y="1905598"/>
            <a:chExt cx="2209196" cy="3188317"/>
          </a:xfrm>
        </p:grpSpPr>
        <p:sp>
          <p:nvSpPr>
            <p:cNvPr id="10" name="Organigramme : Alternative 9">
              <a:extLst>
                <a:ext uri="{FF2B5EF4-FFF2-40B4-BE49-F238E27FC236}">
                  <a16:creationId xmlns:a16="http://schemas.microsoft.com/office/drawing/2014/main" id="{395C624A-E477-6A9C-0BC6-7A1F4260A0DA}"/>
                </a:ext>
              </a:extLst>
            </p:cNvPr>
            <p:cNvSpPr/>
            <p:nvPr/>
          </p:nvSpPr>
          <p:spPr>
            <a:xfrm>
              <a:off x="1935832" y="1905598"/>
              <a:ext cx="432048" cy="601689"/>
            </a:xfrm>
            <a:prstGeom prst="flowChartAlternateProcess">
              <a:avLst/>
            </a:prstGeom>
            <a:noFill/>
            <a:ln w="76200">
              <a:solidFill>
                <a:srgbClr val="1E2B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10F8366E-2A6B-2B02-72A5-4F4AB62AC88C}"/>
                </a:ext>
              </a:extLst>
            </p:cNvPr>
            <p:cNvSpPr/>
            <p:nvPr/>
          </p:nvSpPr>
          <p:spPr>
            <a:xfrm>
              <a:off x="1935832" y="4365104"/>
              <a:ext cx="1568144" cy="391915"/>
            </a:xfrm>
            <a:prstGeom prst="flowChartAlternateProcess">
              <a:avLst/>
            </a:prstGeom>
            <a:noFill/>
            <a:ln w="76200">
              <a:solidFill>
                <a:srgbClr val="1E2B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C76963C-D5B5-186F-800D-DE71E1B6B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780" y="2507287"/>
              <a:ext cx="666154" cy="411240"/>
            </a:xfrm>
            <a:prstGeom prst="straightConnector1">
              <a:avLst/>
            </a:prstGeom>
            <a:ln w="76200">
              <a:solidFill>
                <a:srgbClr val="1E2B6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FF690F2B-BC59-3AE9-3CBB-294DF15A2E99}"/>
                </a:ext>
              </a:extLst>
            </p:cNvPr>
            <p:cNvCxnSpPr>
              <a:cxnSpLocks/>
            </p:cNvCxnSpPr>
            <p:nvPr/>
          </p:nvCxnSpPr>
          <p:spPr>
            <a:xfrm>
              <a:off x="1338120" y="3648096"/>
              <a:ext cx="596238" cy="733868"/>
            </a:xfrm>
            <a:prstGeom prst="straightConnector1">
              <a:avLst/>
            </a:prstGeom>
            <a:ln w="76200">
              <a:solidFill>
                <a:srgbClr val="1E2B6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1" name="Image 5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630D362-6315-3C1C-D90F-2F6026636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1995027" y="2253197"/>
              <a:ext cx="338759" cy="609809"/>
            </a:xfrm>
            <a:prstGeom prst="rect">
              <a:avLst/>
            </a:prstGeom>
          </p:spPr>
        </p:pic>
        <p:pic>
          <p:nvPicPr>
            <p:cNvPr id="52" name="Image 5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AE88261C-7ED5-0C7B-51E6-60EE0CD38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2125859" y="4484106"/>
              <a:ext cx="338759" cy="609809"/>
            </a:xfrm>
            <a:prstGeom prst="rect">
              <a:avLst/>
            </a:prstGeom>
          </p:spPr>
        </p:pic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967DFBF-2F64-2081-2025-A6881F0BEF21}"/>
              </a:ext>
            </a:extLst>
          </p:cNvPr>
          <p:cNvGrpSpPr/>
          <p:nvPr/>
        </p:nvGrpSpPr>
        <p:grpSpPr>
          <a:xfrm>
            <a:off x="3592016" y="4221088"/>
            <a:ext cx="5551984" cy="2485734"/>
            <a:chOff x="3592016" y="4221088"/>
            <a:chExt cx="5551984" cy="2485734"/>
          </a:xfrm>
        </p:grpSpPr>
        <p:sp>
          <p:nvSpPr>
            <p:cNvPr id="7" name="Organigramme : Alternative 6">
              <a:extLst>
                <a:ext uri="{FF2B5EF4-FFF2-40B4-BE49-F238E27FC236}">
                  <a16:creationId xmlns:a16="http://schemas.microsoft.com/office/drawing/2014/main" id="{69650469-732B-47D2-9CDB-3A116F74DD1E}"/>
                </a:ext>
              </a:extLst>
            </p:cNvPr>
            <p:cNvSpPr/>
            <p:nvPr/>
          </p:nvSpPr>
          <p:spPr>
            <a:xfrm>
              <a:off x="3592016" y="4365103"/>
              <a:ext cx="2232248" cy="391915"/>
            </a:xfrm>
            <a:prstGeom prst="flowChartAlternateProcess">
              <a:avLst/>
            </a:prstGeom>
            <a:noFill/>
            <a:ln w="76200">
              <a:solidFill>
                <a:srgbClr val="CD43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ECB1039A-212B-730A-69D7-7A7FBE2643D2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 flipV="1">
              <a:off x="5824264" y="4627951"/>
              <a:ext cx="582946" cy="70191"/>
            </a:xfrm>
            <a:prstGeom prst="straightConnector1">
              <a:avLst/>
            </a:prstGeom>
            <a:ln w="76200">
              <a:solidFill>
                <a:srgbClr val="CD4313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2364A5B2-E3C9-5405-B608-FE003143A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210" y="4221088"/>
              <a:ext cx="273679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fr-FR" sz="1400" b="1" dirty="0">
                  <a:solidFill>
                    <a:srgbClr val="CD4313"/>
                  </a:solidFill>
                </a:rPr>
                <a:t>Bouton qui permet de générer et de récupérer automatiquement la requête </a:t>
              </a:r>
              <a:r>
                <a:rPr lang="fr-FR" altLang="fr-FR" sz="1400" b="1" dirty="0" err="1">
                  <a:solidFill>
                    <a:srgbClr val="CD4313"/>
                  </a:solidFill>
                </a:rPr>
                <a:t>WinIBW</a:t>
              </a:r>
              <a:r>
                <a:rPr lang="fr-FR" altLang="fr-FR" sz="1400" b="1" dirty="0">
                  <a:solidFill>
                    <a:srgbClr val="CD4313"/>
                  </a:solidFill>
                </a:rPr>
                <a:t> (à coller ensuite dans </a:t>
              </a:r>
              <a:r>
                <a:rPr lang="fr-FR" altLang="fr-FR" sz="1400" b="1" dirty="0" err="1">
                  <a:solidFill>
                    <a:srgbClr val="CD4313"/>
                  </a:solidFill>
                </a:rPr>
                <a:t>WinIBW</a:t>
              </a:r>
              <a:r>
                <a:rPr lang="fr-FR" altLang="fr-FR" sz="1400" b="1" dirty="0">
                  <a:solidFill>
                    <a:srgbClr val="CD4313"/>
                  </a:solidFill>
                </a:rPr>
                <a:t>)</a:t>
              </a:r>
            </a:p>
          </p:txBody>
        </p:sp>
        <p:pic>
          <p:nvPicPr>
            <p:cNvPr id="50" name="Image 4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98CE4B65-BC3D-1E40-8188-BAEED9ABA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68" b="53150"/>
            <a:stretch/>
          </p:blipFill>
          <p:spPr>
            <a:xfrm>
              <a:off x="5281163" y="4502378"/>
              <a:ext cx="338759" cy="609809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A59CE67-4D1F-600D-3EEE-CCF6DE036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5445224"/>
              <a:ext cx="3846337" cy="1261598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C30021A3-50A3-01A2-687B-6989A78A2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35" y="5111533"/>
            <a:ext cx="549293" cy="174646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A3D4713-1AA2-249F-6CA5-065DED2550CD}"/>
              </a:ext>
            </a:extLst>
          </p:cNvPr>
          <p:cNvSpPr txBox="1"/>
          <p:nvPr/>
        </p:nvSpPr>
        <p:spPr>
          <a:xfrm>
            <a:off x="2114505" y="5555447"/>
            <a:ext cx="13053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E2B62"/>
                </a:solidFill>
              </a:rPr>
              <a:t>Choix du nombre de PPN affichés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71C2A3-7F82-02C9-2110-5D045B40D398}"/>
              </a:ext>
            </a:extLst>
          </p:cNvPr>
          <p:cNvSpPr txBox="1"/>
          <p:nvPr/>
        </p:nvSpPr>
        <p:spPr>
          <a:xfrm>
            <a:off x="168922" y="3021701"/>
            <a:ext cx="1517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E2B62"/>
                </a:solidFill>
              </a:rPr>
              <a:t>Masquer/afficher des PPN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D261A63-8219-28EC-B396-15A9794C86DD}"/>
              </a:ext>
            </a:extLst>
          </p:cNvPr>
          <p:cNvSpPr txBox="1"/>
          <p:nvPr/>
        </p:nvSpPr>
        <p:spPr>
          <a:xfrm>
            <a:off x="6326846" y="2386569"/>
            <a:ext cx="2493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E2B62"/>
                </a:solidFill>
              </a:rPr>
              <a:t>Pour chacun de ces PPN, on trouve de quel type de document il s’agit et le nombre d’erreurs qu’il contient.</a:t>
            </a:r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166F3B7A-C1DD-CA9C-3679-C7F14745FA6B}"/>
              </a:ext>
            </a:extLst>
          </p:cNvPr>
          <p:cNvSpPr/>
          <p:nvPr/>
        </p:nvSpPr>
        <p:spPr>
          <a:xfrm>
            <a:off x="3635896" y="1268760"/>
            <a:ext cx="1684312" cy="2952327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8866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D41D0EE6-5151-CDE0-BC9D-51DEA3C4A64F}"/>
              </a:ext>
            </a:extLst>
          </p:cNvPr>
          <p:cNvSpPr/>
          <p:nvPr/>
        </p:nvSpPr>
        <p:spPr>
          <a:xfrm>
            <a:off x="2987824" y="1340768"/>
            <a:ext cx="6119664" cy="331236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6936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00326F-945A-AC00-E303-D6BCD1C74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8" b="27108"/>
          <a:stretch/>
        </p:blipFill>
        <p:spPr>
          <a:xfrm>
            <a:off x="36512" y="1340768"/>
            <a:ext cx="9144000" cy="37444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A9917C-B5E6-5857-AE22-E5CABB0D8C92}"/>
              </a:ext>
            </a:extLst>
          </p:cNvPr>
          <p:cNvSpPr txBox="1"/>
          <p:nvPr/>
        </p:nvSpPr>
        <p:spPr>
          <a:xfrm>
            <a:off x="3059832" y="4882257"/>
            <a:ext cx="5904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D4313"/>
                </a:solidFill>
              </a:rPr>
              <a:t>Le bloc « Détail des erreurs par PPN » affiche les erreurs détectées par </a:t>
            </a:r>
            <a:r>
              <a:rPr lang="fr-FR" sz="1600" b="1" dirty="0" err="1">
                <a:solidFill>
                  <a:srgbClr val="CD4313"/>
                </a:solidFill>
              </a:rPr>
              <a:t>QualiMarc</a:t>
            </a:r>
            <a:r>
              <a:rPr lang="fr-FR" sz="1600" b="1" dirty="0">
                <a:solidFill>
                  <a:srgbClr val="CD4313"/>
                </a:solidFill>
              </a:rPr>
              <a:t> dans le PPN sélectionné dans le bloc « Liste des erreurs par PPN ». La navigation dans les deux blocs est donc synchrone.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EC619F-8EB3-FFBB-1FE7-AA42A286E6D0}"/>
              </a:ext>
            </a:extLst>
          </p:cNvPr>
          <p:cNvSpPr txBox="1"/>
          <p:nvPr/>
        </p:nvSpPr>
        <p:spPr>
          <a:xfrm>
            <a:off x="3059832" y="6156593"/>
            <a:ext cx="6264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D4313"/>
                </a:solidFill>
              </a:rPr>
              <a:t>Je retrouve ici le détail des  7 erreurs détectées dans le PPN 059956410</a:t>
            </a:r>
          </a:p>
        </p:txBody>
      </p:sp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E91B4B18-73A6-F277-21F3-15FF6D2BEE1C}"/>
              </a:ext>
            </a:extLst>
          </p:cNvPr>
          <p:cNvSpPr/>
          <p:nvPr/>
        </p:nvSpPr>
        <p:spPr>
          <a:xfrm>
            <a:off x="0" y="1952834"/>
            <a:ext cx="2987824" cy="400109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633AEA5A-6493-5F2B-759A-9D9A29838D9B}"/>
              </a:ext>
            </a:extLst>
          </p:cNvPr>
          <p:cNvSpPr/>
          <p:nvPr/>
        </p:nvSpPr>
        <p:spPr>
          <a:xfrm>
            <a:off x="3492388" y="2060848"/>
            <a:ext cx="1151620" cy="400109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87CC8CB-E517-1644-6E59-25DE852A03E4}"/>
              </a:ext>
            </a:extLst>
          </p:cNvPr>
          <p:cNvGrpSpPr/>
          <p:nvPr/>
        </p:nvGrpSpPr>
        <p:grpSpPr>
          <a:xfrm rot="3200413" flipV="1">
            <a:off x="2590171" y="1949618"/>
            <a:ext cx="1284423" cy="1027119"/>
            <a:chOff x="1835696" y="3284984"/>
            <a:chExt cx="1692188" cy="0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14F6A901-D396-DA5B-22D8-4F4EA412AE33}"/>
                </a:ext>
              </a:extLst>
            </p:cNvPr>
            <p:cNvCxnSpPr>
              <a:cxnSpLocks/>
            </p:cNvCxnSpPr>
            <p:nvPr/>
          </p:nvCxnSpPr>
          <p:spPr>
            <a:xfrm>
              <a:off x="2591780" y="3284984"/>
              <a:ext cx="936104" cy="0"/>
            </a:xfrm>
            <a:prstGeom prst="straightConnector1">
              <a:avLst/>
            </a:prstGeom>
            <a:ln w="76200">
              <a:solidFill>
                <a:srgbClr val="CD4313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C1762868-2060-D63D-4E84-287F0DD0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5696" y="3284984"/>
              <a:ext cx="1008112" cy="0"/>
            </a:xfrm>
            <a:prstGeom prst="straightConnector1">
              <a:avLst/>
            </a:prstGeom>
            <a:ln w="76200">
              <a:solidFill>
                <a:srgbClr val="CD4313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92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225230"/>
            <a:ext cx="3075948" cy="70609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1E2B62"/>
                </a:solidFill>
              </a:rPr>
              <a:t>Un outil conçu </a:t>
            </a:r>
            <a:br>
              <a:rPr lang="fr-FR" sz="4000" dirty="0"/>
            </a:br>
            <a:r>
              <a:rPr lang="fr-FR" sz="4000" b="1" dirty="0">
                <a:solidFill>
                  <a:srgbClr val="CD4313"/>
                </a:solidFill>
              </a:rPr>
              <a:t>PAR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4000" dirty="0">
                <a:solidFill>
                  <a:srgbClr val="1E2B62"/>
                </a:solidFill>
              </a:rPr>
              <a:t>le réseau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0C254A-9188-C4FB-36A5-9EDE7E1D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8" y="1772816"/>
            <a:ext cx="1033979" cy="10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70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5C0B18-E75A-56BD-B2E6-3C000D45A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799"/>
            <a:ext cx="9144000" cy="47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705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5C0B18-E75A-56BD-B2E6-3C000D45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799"/>
            <a:ext cx="9144000" cy="4718569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C273EC94-CA92-D0C1-463E-D1406E6B3EE5}"/>
              </a:ext>
            </a:extLst>
          </p:cNvPr>
          <p:cNvSpPr/>
          <p:nvPr/>
        </p:nvSpPr>
        <p:spPr>
          <a:xfrm>
            <a:off x="323528" y="3294783"/>
            <a:ext cx="1008112" cy="251048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FCCE66B-B18E-A35D-01FE-F121C4B95D79}"/>
              </a:ext>
            </a:extLst>
          </p:cNvPr>
          <p:cNvCxnSpPr>
            <a:cxnSpLocks/>
          </p:cNvCxnSpPr>
          <p:nvPr/>
        </p:nvCxnSpPr>
        <p:spPr>
          <a:xfrm flipH="1">
            <a:off x="827584" y="2022799"/>
            <a:ext cx="360040" cy="1262890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450C7F6-6CAC-77DB-18E5-19294799406B}"/>
              </a:ext>
            </a:extLst>
          </p:cNvPr>
          <p:cNvSpPr txBox="1"/>
          <p:nvPr/>
        </p:nvSpPr>
        <p:spPr>
          <a:xfrm>
            <a:off x="-30290" y="1052736"/>
            <a:ext cx="2802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Zone(s) </a:t>
            </a:r>
            <a:r>
              <a:rPr lang="fr-FR" sz="1400" b="1" dirty="0" err="1">
                <a:solidFill>
                  <a:srgbClr val="CD4313"/>
                </a:solidFill>
              </a:rPr>
              <a:t>Unimarc</a:t>
            </a:r>
            <a:r>
              <a:rPr lang="fr-FR" sz="1400" b="1" dirty="0">
                <a:solidFill>
                  <a:srgbClr val="CD4313"/>
                </a:solidFill>
              </a:rPr>
              <a:t> concernée(s) par l’erreur détectée. Elles sont cliquables, et renvoient sur leur page dans le GM</a:t>
            </a:r>
          </a:p>
        </p:txBody>
      </p: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AEB80D22-332C-2AE2-B7AC-7699A5F9EB38}"/>
              </a:ext>
            </a:extLst>
          </p:cNvPr>
          <p:cNvSpPr/>
          <p:nvPr/>
        </p:nvSpPr>
        <p:spPr>
          <a:xfrm>
            <a:off x="1409870" y="3302142"/>
            <a:ext cx="1008112" cy="2510481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92926CB-ADC7-E397-2C37-97202A356D9B}"/>
              </a:ext>
            </a:extLst>
          </p:cNvPr>
          <p:cNvCxnSpPr>
            <a:cxnSpLocks/>
          </p:cNvCxnSpPr>
          <p:nvPr/>
        </p:nvCxnSpPr>
        <p:spPr>
          <a:xfrm>
            <a:off x="1547664" y="2022799"/>
            <a:ext cx="360040" cy="1262890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456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5C0B18-E75A-56BD-B2E6-3C000D45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799"/>
            <a:ext cx="9144000" cy="4718569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C273EC94-CA92-D0C1-463E-D1406E6B3EE5}"/>
              </a:ext>
            </a:extLst>
          </p:cNvPr>
          <p:cNvSpPr/>
          <p:nvPr/>
        </p:nvSpPr>
        <p:spPr>
          <a:xfrm>
            <a:off x="323528" y="3294783"/>
            <a:ext cx="1008112" cy="2510481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E2B62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FCCE66B-B18E-A35D-01FE-F121C4B95D79}"/>
              </a:ext>
            </a:extLst>
          </p:cNvPr>
          <p:cNvCxnSpPr>
            <a:cxnSpLocks/>
          </p:cNvCxnSpPr>
          <p:nvPr/>
        </p:nvCxnSpPr>
        <p:spPr>
          <a:xfrm flipH="1">
            <a:off x="827584" y="2022799"/>
            <a:ext cx="36004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BEBB4297-E9DF-1C95-DDCB-512D6143A949}"/>
              </a:ext>
            </a:extLst>
          </p:cNvPr>
          <p:cNvSpPr/>
          <p:nvPr/>
        </p:nvSpPr>
        <p:spPr>
          <a:xfrm>
            <a:off x="2555776" y="3302142"/>
            <a:ext cx="4968552" cy="2575130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54D6443-BD3E-5C79-41E9-A0CA15D2FA28}"/>
              </a:ext>
            </a:extLst>
          </p:cNvPr>
          <p:cNvCxnSpPr>
            <a:cxnSpLocks/>
          </p:cNvCxnSpPr>
          <p:nvPr/>
        </p:nvCxnSpPr>
        <p:spPr>
          <a:xfrm>
            <a:off x="4860032" y="2022799"/>
            <a:ext cx="0" cy="1262890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8BA3E9D-67FA-A720-630A-D9E0AD8AF9D1}"/>
              </a:ext>
            </a:extLst>
          </p:cNvPr>
          <p:cNvSpPr txBox="1"/>
          <p:nvPr/>
        </p:nvSpPr>
        <p:spPr>
          <a:xfrm>
            <a:off x="3265512" y="1106741"/>
            <a:ext cx="3189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Message d’erreur : </a:t>
            </a:r>
            <a:r>
              <a:rPr lang="fr-FR" sz="1400" b="1" dirty="0" err="1">
                <a:solidFill>
                  <a:srgbClr val="CD4313"/>
                </a:solidFill>
              </a:rPr>
              <a:t>QualiMarc</a:t>
            </a:r>
            <a:r>
              <a:rPr lang="fr-FR" sz="1400" b="1" dirty="0">
                <a:solidFill>
                  <a:srgbClr val="CD4313"/>
                </a:solidFill>
              </a:rPr>
              <a:t> donne ici les précisions et consignes pour corriger, vérifier ou apporter des enrichissements à la notice</a:t>
            </a:r>
          </a:p>
        </p:txBody>
      </p: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AEB80D22-332C-2AE2-B7AC-7699A5F9EB38}"/>
              </a:ext>
            </a:extLst>
          </p:cNvPr>
          <p:cNvSpPr/>
          <p:nvPr/>
        </p:nvSpPr>
        <p:spPr>
          <a:xfrm>
            <a:off x="1409870" y="3302142"/>
            <a:ext cx="1008112" cy="2510481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E2B62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92926CB-ADC7-E397-2C37-97202A356D9B}"/>
              </a:ext>
            </a:extLst>
          </p:cNvPr>
          <p:cNvCxnSpPr>
            <a:cxnSpLocks/>
          </p:cNvCxnSpPr>
          <p:nvPr/>
        </p:nvCxnSpPr>
        <p:spPr>
          <a:xfrm>
            <a:off x="1547664" y="2022799"/>
            <a:ext cx="36004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C292AB1-A2F9-4E03-7D53-9B6D2B8A7C03}"/>
              </a:ext>
            </a:extLst>
          </p:cNvPr>
          <p:cNvSpPr txBox="1"/>
          <p:nvPr/>
        </p:nvSpPr>
        <p:spPr>
          <a:xfrm>
            <a:off x="-30290" y="1045377"/>
            <a:ext cx="2802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Zone(s) </a:t>
            </a:r>
            <a:r>
              <a:rPr lang="fr-FR" sz="1400" dirty="0" err="1">
                <a:solidFill>
                  <a:srgbClr val="1E2B62"/>
                </a:solidFill>
              </a:rPr>
              <a:t>Unimarc</a:t>
            </a:r>
            <a:r>
              <a:rPr lang="fr-FR" sz="1400" dirty="0">
                <a:solidFill>
                  <a:srgbClr val="1E2B62"/>
                </a:solidFill>
              </a:rPr>
              <a:t> concernée(s) par l’erreur détectée. Elles sont cliquables, et renvoient sur leur page dans le GM</a:t>
            </a:r>
          </a:p>
        </p:txBody>
      </p:sp>
    </p:spTree>
    <p:extLst>
      <p:ext uri="{BB962C8B-B14F-4D97-AF65-F5344CB8AC3E}">
        <p14:creationId xmlns:p14="http://schemas.microsoft.com/office/powerpoint/2010/main" val="8378187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5C0B18-E75A-56BD-B2E6-3C000D45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799"/>
            <a:ext cx="9144000" cy="4718569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C273EC94-CA92-D0C1-463E-D1406E6B3EE5}"/>
              </a:ext>
            </a:extLst>
          </p:cNvPr>
          <p:cNvSpPr/>
          <p:nvPr/>
        </p:nvSpPr>
        <p:spPr>
          <a:xfrm>
            <a:off x="323528" y="3294783"/>
            <a:ext cx="1008112" cy="2510481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FCCE66B-B18E-A35D-01FE-F121C4B95D79}"/>
              </a:ext>
            </a:extLst>
          </p:cNvPr>
          <p:cNvCxnSpPr>
            <a:cxnSpLocks/>
          </p:cNvCxnSpPr>
          <p:nvPr/>
        </p:nvCxnSpPr>
        <p:spPr>
          <a:xfrm flipH="1">
            <a:off x="827584" y="2022799"/>
            <a:ext cx="36004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BEBB4297-E9DF-1C95-DDCB-512D6143A949}"/>
              </a:ext>
            </a:extLst>
          </p:cNvPr>
          <p:cNvSpPr/>
          <p:nvPr/>
        </p:nvSpPr>
        <p:spPr>
          <a:xfrm>
            <a:off x="2555776" y="3302142"/>
            <a:ext cx="4968552" cy="257513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54D6443-BD3E-5C79-41E9-A0CA15D2FA28}"/>
              </a:ext>
            </a:extLst>
          </p:cNvPr>
          <p:cNvCxnSpPr>
            <a:cxnSpLocks/>
          </p:cNvCxnSpPr>
          <p:nvPr/>
        </p:nvCxnSpPr>
        <p:spPr>
          <a:xfrm>
            <a:off x="4860032" y="2022799"/>
            <a:ext cx="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AEB80D22-332C-2AE2-B7AC-7699A5F9EB38}"/>
              </a:ext>
            </a:extLst>
          </p:cNvPr>
          <p:cNvSpPr/>
          <p:nvPr/>
        </p:nvSpPr>
        <p:spPr>
          <a:xfrm>
            <a:off x="1409870" y="3302142"/>
            <a:ext cx="1008112" cy="2510481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BEA91EDE-ADF4-58EB-C80D-30EC8E1E2BE9}"/>
              </a:ext>
            </a:extLst>
          </p:cNvPr>
          <p:cNvSpPr/>
          <p:nvPr/>
        </p:nvSpPr>
        <p:spPr>
          <a:xfrm>
            <a:off x="7660176" y="3285689"/>
            <a:ext cx="1232303" cy="2591583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92926CB-ADC7-E397-2C37-97202A356D9B}"/>
              </a:ext>
            </a:extLst>
          </p:cNvPr>
          <p:cNvCxnSpPr>
            <a:cxnSpLocks/>
          </p:cNvCxnSpPr>
          <p:nvPr/>
        </p:nvCxnSpPr>
        <p:spPr>
          <a:xfrm>
            <a:off x="1547664" y="2022799"/>
            <a:ext cx="36004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E871C7C-C832-BA1A-4FBC-BD3734873F59}"/>
              </a:ext>
            </a:extLst>
          </p:cNvPr>
          <p:cNvCxnSpPr>
            <a:cxnSpLocks/>
          </p:cNvCxnSpPr>
          <p:nvPr/>
        </p:nvCxnSpPr>
        <p:spPr>
          <a:xfrm>
            <a:off x="8254752" y="2022799"/>
            <a:ext cx="0" cy="1262890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8496D10-DA5B-73DD-69AA-0A53FE60F37D}"/>
              </a:ext>
            </a:extLst>
          </p:cNvPr>
          <p:cNvSpPr txBox="1"/>
          <p:nvPr/>
        </p:nvSpPr>
        <p:spPr>
          <a:xfrm>
            <a:off x="7324625" y="1687062"/>
            <a:ext cx="1874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D4313"/>
                </a:solidFill>
              </a:rPr>
              <a:t>Type de règle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DDBF7C-D254-E56B-517E-D0EE25B32CC2}"/>
              </a:ext>
            </a:extLst>
          </p:cNvPr>
          <p:cNvSpPr txBox="1"/>
          <p:nvPr/>
        </p:nvSpPr>
        <p:spPr>
          <a:xfrm>
            <a:off x="3265512" y="1106741"/>
            <a:ext cx="3189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Message d’erreur : </a:t>
            </a:r>
            <a:r>
              <a:rPr lang="fr-FR" sz="1400" dirty="0" err="1">
                <a:solidFill>
                  <a:srgbClr val="1E2B62"/>
                </a:solidFill>
              </a:rPr>
              <a:t>QualiMarc</a:t>
            </a:r>
            <a:r>
              <a:rPr lang="fr-FR" sz="1400" dirty="0">
                <a:solidFill>
                  <a:srgbClr val="1E2B62"/>
                </a:solidFill>
              </a:rPr>
              <a:t> donne ici les précisions et consignes pour corriger, vérifier ou apporter des enrichissements à la notice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2A8A32-6B2A-2F0E-5C73-1FF967734056}"/>
              </a:ext>
            </a:extLst>
          </p:cNvPr>
          <p:cNvSpPr txBox="1"/>
          <p:nvPr/>
        </p:nvSpPr>
        <p:spPr>
          <a:xfrm>
            <a:off x="-30290" y="1045377"/>
            <a:ext cx="2802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Zone(s) </a:t>
            </a:r>
            <a:r>
              <a:rPr lang="fr-FR" sz="1400" dirty="0" err="1">
                <a:solidFill>
                  <a:srgbClr val="1E2B62"/>
                </a:solidFill>
              </a:rPr>
              <a:t>Unimarc</a:t>
            </a:r>
            <a:r>
              <a:rPr lang="fr-FR" sz="1400" dirty="0">
                <a:solidFill>
                  <a:srgbClr val="1E2B62"/>
                </a:solidFill>
              </a:rPr>
              <a:t> concernée(s) par l’erreur détectée. Elles sont cliquables, et renvoient sur leur page dans le GM</a:t>
            </a:r>
          </a:p>
        </p:txBody>
      </p:sp>
    </p:spTree>
    <p:extLst>
      <p:ext uri="{BB962C8B-B14F-4D97-AF65-F5344CB8AC3E}">
        <p14:creationId xmlns:p14="http://schemas.microsoft.com/office/powerpoint/2010/main" val="30775686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Consulter les résultats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5C0B18-E75A-56BD-B2E6-3C000D45A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799"/>
            <a:ext cx="9144000" cy="4718569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C273EC94-CA92-D0C1-463E-D1406E6B3EE5}"/>
              </a:ext>
            </a:extLst>
          </p:cNvPr>
          <p:cNvSpPr/>
          <p:nvPr/>
        </p:nvSpPr>
        <p:spPr>
          <a:xfrm>
            <a:off x="323528" y="3294783"/>
            <a:ext cx="1008112" cy="2510481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FCCE66B-B18E-A35D-01FE-F121C4B95D79}"/>
              </a:ext>
            </a:extLst>
          </p:cNvPr>
          <p:cNvCxnSpPr>
            <a:cxnSpLocks/>
          </p:cNvCxnSpPr>
          <p:nvPr/>
        </p:nvCxnSpPr>
        <p:spPr>
          <a:xfrm flipH="1">
            <a:off x="827584" y="2022799"/>
            <a:ext cx="36004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BEBB4297-E9DF-1C95-DDCB-512D6143A949}"/>
              </a:ext>
            </a:extLst>
          </p:cNvPr>
          <p:cNvSpPr/>
          <p:nvPr/>
        </p:nvSpPr>
        <p:spPr>
          <a:xfrm>
            <a:off x="2555776" y="3302142"/>
            <a:ext cx="4968552" cy="2575130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54D6443-BD3E-5C79-41E9-A0CA15D2FA28}"/>
              </a:ext>
            </a:extLst>
          </p:cNvPr>
          <p:cNvCxnSpPr>
            <a:cxnSpLocks/>
          </p:cNvCxnSpPr>
          <p:nvPr/>
        </p:nvCxnSpPr>
        <p:spPr>
          <a:xfrm>
            <a:off x="4860032" y="2022799"/>
            <a:ext cx="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AEB80D22-332C-2AE2-B7AC-7699A5F9EB38}"/>
              </a:ext>
            </a:extLst>
          </p:cNvPr>
          <p:cNvSpPr/>
          <p:nvPr/>
        </p:nvSpPr>
        <p:spPr>
          <a:xfrm>
            <a:off x="1409870" y="3302142"/>
            <a:ext cx="1008112" cy="2510481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BEA91EDE-ADF4-58EB-C80D-30EC8E1E2BE9}"/>
              </a:ext>
            </a:extLst>
          </p:cNvPr>
          <p:cNvSpPr/>
          <p:nvPr/>
        </p:nvSpPr>
        <p:spPr>
          <a:xfrm>
            <a:off x="7660176" y="3285689"/>
            <a:ext cx="1232303" cy="2591583"/>
          </a:xfrm>
          <a:prstGeom prst="flowChartAlternateProcess">
            <a:avLst/>
          </a:prstGeom>
          <a:noFill/>
          <a:ln w="76200">
            <a:solidFill>
              <a:srgbClr val="1E2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92926CB-ADC7-E397-2C37-97202A356D9B}"/>
              </a:ext>
            </a:extLst>
          </p:cNvPr>
          <p:cNvCxnSpPr>
            <a:cxnSpLocks/>
          </p:cNvCxnSpPr>
          <p:nvPr/>
        </p:nvCxnSpPr>
        <p:spPr>
          <a:xfrm>
            <a:off x="1547664" y="2022799"/>
            <a:ext cx="36004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E871C7C-C832-BA1A-4FBC-BD3734873F59}"/>
              </a:ext>
            </a:extLst>
          </p:cNvPr>
          <p:cNvCxnSpPr>
            <a:cxnSpLocks/>
          </p:cNvCxnSpPr>
          <p:nvPr/>
        </p:nvCxnSpPr>
        <p:spPr>
          <a:xfrm>
            <a:off x="8254752" y="2022799"/>
            <a:ext cx="0" cy="1262890"/>
          </a:xfrm>
          <a:prstGeom prst="straightConnector1">
            <a:avLst/>
          </a:prstGeom>
          <a:ln w="76200">
            <a:solidFill>
              <a:srgbClr val="1E2B6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8496D10-DA5B-73DD-69AA-0A53FE60F37D}"/>
              </a:ext>
            </a:extLst>
          </p:cNvPr>
          <p:cNvSpPr txBox="1"/>
          <p:nvPr/>
        </p:nvSpPr>
        <p:spPr>
          <a:xfrm>
            <a:off x="7324625" y="1687062"/>
            <a:ext cx="1874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Type de règle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887EE76E-36D7-E3C1-6BE3-9F4002095850}"/>
              </a:ext>
            </a:extLst>
          </p:cNvPr>
          <p:cNvSpPr/>
          <p:nvPr/>
        </p:nvSpPr>
        <p:spPr>
          <a:xfrm>
            <a:off x="6966290" y="6282641"/>
            <a:ext cx="2177710" cy="458727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EBDF3BA-B302-230F-E18F-E4A5A7BA189D}"/>
              </a:ext>
            </a:extLst>
          </p:cNvPr>
          <p:cNvCxnSpPr>
            <a:cxnSpLocks/>
          </p:cNvCxnSpPr>
          <p:nvPr/>
        </p:nvCxnSpPr>
        <p:spPr>
          <a:xfrm>
            <a:off x="6454551" y="6525344"/>
            <a:ext cx="507338" cy="0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7A21470-734B-D4A4-1085-59A1E0F2609F}"/>
              </a:ext>
            </a:extLst>
          </p:cNvPr>
          <p:cNvSpPr txBox="1"/>
          <p:nvPr/>
        </p:nvSpPr>
        <p:spPr>
          <a:xfrm>
            <a:off x="1956409" y="6246108"/>
            <a:ext cx="4609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CD4313"/>
                </a:solidFill>
              </a:defRPr>
            </a:lvl1pPr>
          </a:lstStyle>
          <a:p>
            <a:r>
              <a:rPr lang="fr-FR" dirty="0"/>
              <a:t>Télécharger tous les résultats (= toutes les erreurs de tous les PPN soumis à l’analyse) sous la forme d'un fichier .csv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BB4BD3-8244-878C-013D-C9D2B6D90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9" r="3565" b="3285"/>
          <a:stretch/>
        </p:blipFill>
        <p:spPr>
          <a:xfrm>
            <a:off x="755576" y="6248418"/>
            <a:ext cx="1376898" cy="4929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96C36C9-F731-CFEF-8C1A-99EE37687CB3}"/>
              </a:ext>
            </a:extLst>
          </p:cNvPr>
          <p:cNvSpPr txBox="1"/>
          <p:nvPr/>
        </p:nvSpPr>
        <p:spPr>
          <a:xfrm>
            <a:off x="3265512" y="1106741"/>
            <a:ext cx="31890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Message d’erreur : </a:t>
            </a:r>
            <a:r>
              <a:rPr lang="fr-FR" sz="1400" dirty="0" err="1">
                <a:solidFill>
                  <a:srgbClr val="1E2B62"/>
                </a:solidFill>
              </a:rPr>
              <a:t>QualiMarc</a:t>
            </a:r>
            <a:r>
              <a:rPr lang="fr-FR" sz="1400" dirty="0">
                <a:solidFill>
                  <a:srgbClr val="1E2B62"/>
                </a:solidFill>
              </a:rPr>
              <a:t> donne les précisions et consignes pour corriger, vérifier ou apporter des enrichissements à la notice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1CFE4F6-9681-5A21-85B1-C59ACF87E69F}"/>
              </a:ext>
            </a:extLst>
          </p:cNvPr>
          <p:cNvSpPr txBox="1"/>
          <p:nvPr/>
        </p:nvSpPr>
        <p:spPr>
          <a:xfrm>
            <a:off x="-30290" y="1045377"/>
            <a:ext cx="2802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1E2B62"/>
                </a:solidFill>
              </a:rPr>
              <a:t>Zone(s) </a:t>
            </a:r>
            <a:r>
              <a:rPr lang="fr-FR" sz="1400" dirty="0" err="1">
                <a:solidFill>
                  <a:srgbClr val="1E2B62"/>
                </a:solidFill>
              </a:rPr>
              <a:t>Unimarc</a:t>
            </a:r>
            <a:r>
              <a:rPr lang="fr-FR" sz="1400" dirty="0">
                <a:solidFill>
                  <a:srgbClr val="1E2B62"/>
                </a:solidFill>
              </a:rPr>
              <a:t> concernée(s) par l’erreur détectée. Elles sont cliquables, et renvoient sur leur page dans le GM</a:t>
            </a:r>
          </a:p>
        </p:txBody>
      </p:sp>
    </p:spTree>
    <p:extLst>
      <p:ext uri="{BB962C8B-B14F-4D97-AF65-F5344CB8AC3E}">
        <p14:creationId xmlns:p14="http://schemas.microsoft.com/office/powerpoint/2010/main" val="15267085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808EEB-40EC-AC04-FE7B-BBB768114AE2}"/>
              </a:ext>
            </a:extLst>
          </p:cNvPr>
          <p:cNvSpPr txBox="1"/>
          <p:nvPr/>
        </p:nvSpPr>
        <p:spPr>
          <a:xfrm>
            <a:off x="0" y="3068960"/>
            <a:ext cx="9144000" cy="707886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Relancer une analyse dans </a:t>
            </a:r>
            <a:r>
              <a:rPr lang="fr-FR" sz="4000" b="1" dirty="0" err="1">
                <a:solidFill>
                  <a:schemeClr val="bg1"/>
                </a:solidFill>
              </a:rPr>
              <a:t>QualiMarc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471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A0638E-CCC2-767D-00B0-8320C5A64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458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A0638E-CCC2-767D-00B0-8320C5A64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8"/>
          <a:stretch/>
        </p:blipFill>
        <p:spPr>
          <a:xfrm>
            <a:off x="36512" y="1340768"/>
            <a:ext cx="9144000" cy="5328592"/>
          </a:xfrm>
          <a:prstGeom prst="rect">
            <a:avLst/>
          </a:prstGeom>
        </p:spPr>
      </p:pic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80467888-35DE-AFB7-49E2-D3A3DBEFC6E7}"/>
              </a:ext>
            </a:extLst>
          </p:cNvPr>
          <p:cNvSpPr/>
          <p:nvPr/>
        </p:nvSpPr>
        <p:spPr>
          <a:xfrm>
            <a:off x="7596336" y="6309320"/>
            <a:ext cx="1547664" cy="432048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DE9B36C-6B81-9E4D-ED16-C8D912F5809A}"/>
              </a:ext>
            </a:extLst>
          </p:cNvPr>
          <p:cNvCxnSpPr>
            <a:cxnSpLocks/>
          </p:cNvCxnSpPr>
          <p:nvPr/>
        </p:nvCxnSpPr>
        <p:spPr>
          <a:xfrm>
            <a:off x="6992308" y="5409220"/>
            <a:ext cx="584308" cy="864096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804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8799C4-C5F1-6FF1-397D-B1FD8861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486025"/>
            <a:ext cx="8477250" cy="188595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2B4F5F1-C760-D7CF-904F-B7774050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4371975"/>
            <a:ext cx="2047875" cy="504825"/>
          </a:xfrm>
          <a:prstGeom prst="rect">
            <a:avLst/>
          </a:prstGeom>
        </p:spPr>
      </p:pic>
      <p:pic>
        <p:nvPicPr>
          <p:cNvPr id="30" name="Image 2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95C008-918F-95D7-E7E8-C51AC52AE9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8274918" y="4571895"/>
            <a:ext cx="338759" cy="6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527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B177E6-0595-5683-19D4-7B1BE00653F8}"/>
              </a:ext>
            </a:extLst>
          </p:cNvPr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solidFill>
            <a:srgbClr val="3037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Relancer une analyse dans </a:t>
            </a:r>
            <a:r>
              <a:rPr lang="fr-FR" sz="2000" b="1" dirty="0" err="1">
                <a:solidFill>
                  <a:schemeClr val="bg1"/>
                </a:solidFill>
              </a:rPr>
              <a:t>QualiMarc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AC1B4B-5463-F749-8216-7B27B71E3147}"/>
              </a:ext>
            </a:extLst>
          </p:cNvPr>
          <p:cNvSpPr txBox="1"/>
          <p:nvPr/>
        </p:nvSpPr>
        <p:spPr>
          <a:xfrm>
            <a:off x="1763687" y="954037"/>
            <a:ext cx="43924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D4313"/>
                </a:solidFill>
              </a:rPr>
              <a:t>L'analyse peut être relancée autant de fois souhaitée. Les résultats de chaque analyse s'accumulent dans le bloc « Récapitulatif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D25B39-91A0-E5A1-5470-422B29BC233F}"/>
              </a:ext>
            </a:extLst>
          </p:cNvPr>
          <p:cNvSpPr txBox="1"/>
          <p:nvPr/>
        </p:nvSpPr>
        <p:spPr>
          <a:xfrm>
            <a:off x="1907705" y="5014530"/>
            <a:ext cx="4608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E2B62"/>
                </a:solidFill>
              </a:rPr>
              <a:t>Relancer une analyse après avoir effectué une ou plusieurs corrections dans </a:t>
            </a:r>
            <a:r>
              <a:rPr lang="fr-FR" dirty="0" err="1">
                <a:solidFill>
                  <a:srgbClr val="1E2B62"/>
                </a:solidFill>
              </a:rPr>
              <a:t>WinIBW</a:t>
            </a:r>
            <a:r>
              <a:rPr lang="fr-FR" dirty="0">
                <a:solidFill>
                  <a:srgbClr val="1E2B62"/>
                </a:solidFill>
              </a:rPr>
              <a:t> permet de vérifier et mesurer l'avancée de son travail.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8799C4-C5F1-6FF1-397D-B1FD8861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486025"/>
            <a:ext cx="8477250" cy="1885950"/>
          </a:xfrm>
          <a:prstGeom prst="rect">
            <a:avLst/>
          </a:prstGeom>
        </p:spPr>
      </p:pic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EE394C9B-3119-15C1-2390-F12C08FAAFD6}"/>
              </a:ext>
            </a:extLst>
          </p:cNvPr>
          <p:cNvSpPr/>
          <p:nvPr/>
        </p:nvSpPr>
        <p:spPr>
          <a:xfrm>
            <a:off x="755576" y="3429000"/>
            <a:ext cx="504056" cy="504056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BAFDFD80-2EA2-B7F9-AAFF-37AEC7B35719}"/>
              </a:ext>
            </a:extLst>
          </p:cNvPr>
          <p:cNvSpPr/>
          <p:nvPr/>
        </p:nvSpPr>
        <p:spPr>
          <a:xfrm>
            <a:off x="5652120" y="3429000"/>
            <a:ext cx="504056" cy="504056"/>
          </a:xfrm>
          <a:prstGeom prst="flowChartAlternateProcess">
            <a:avLst/>
          </a:prstGeom>
          <a:noFill/>
          <a:ln w="76200">
            <a:solidFill>
              <a:srgbClr val="CD4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02BE1BF-E230-CB61-EE27-085690037ECD}"/>
              </a:ext>
            </a:extLst>
          </p:cNvPr>
          <p:cNvCxnSpPr>
            <a:cxnSpLocks/>
          </p:cNvCxnSpPr>
          <p:nvPr/>
        </p:nvCxnSpPr>
        <p:spPr>
          <a:xfrm>
            <a:off x="1907704" y="4941168"/>
            <a:ext cx="0" cy="1080120"/>
          </a:xfrm>
          <a:prstGeom prst="line">
            <a:avLst/>
          </a:prstGeom>
          <a:ln w="19050">
            <a:solidFill>
              <a:srgbClr val="CD4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CFDD66C-5505-25BC-B32E-1B79E1EF8B4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936085" y="1916832"/>
            <a:ext cx="968063" cy="1512168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86B9AC6-9FDF-152B-E1AE-456CE15BA726}"/>
              </a:ext>
            </a:extLst>
          </p:cNvPr>
          <p:cNvCxnSpPr>
            <a:cxnSpLocks/>
          </p:cNvCxnSpPr>
          <p:nvPr/>
        </p:nvCxnSpPr>
        <p:spPr>
          <a:xfrm flipH="1">
            <a:off x="1187624" y="1916832"/>
            <a:ext cx="1296144" cy="1440160"/>
          </a:xfrm>
          <a:prstGeom prst="straightConnector1">
            <a:avLst/>
          </a:prstGeom>
          <a:ln w="76200">
            <a:solidFill>
              <a:srgbClr val="CD431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F24FD662-6E8E-11AC-15B0-F23919A8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4371975"/>
            <a:ext cx="2047875" cy="504825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9DC2E1-2FA5-73F7-4F20-736EB0BD5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8" b="53150"/>
          <a:stretch/>
        </p:blipFill>
        <p:spPr>
          <a:xfrm>
            <a:off x="8274918" y="4571895"/>
            <a:ext cx="338759" cy="6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39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8a367f374edd96fb342f455bfc4b1b63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14f2313f447c2f43da531920c2c17045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FY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TZA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LPL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2023</Année>
    <N_x00b0__x0020_session xmlns="9cb235b8-7541-4a6e-b886-1bf4192805bd" xsi:nil="true"/>
    <_DCDateCreated xmlns="http://schemas.microsoft.com/sharepoint/v3/fields">2023-02-07T23:00:00+00:00</_DCDateCreated>
  </documentManagement>
</p:properties>
</file>

<file path=customXml/itemProps1.xml><?xml version="1.0" encoding="utf-8"?>
<ds:datastoreItem xmlns:ds="http://schemas.openxmlformats.org/officeDocument/2006/customXml" ds:itemID="{9E790C27-A727-42FC-B401-FE42BB8EA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3DA22-16E7-418E-A1F2-1C90A5F308B5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$ListId:Supports3;"/>
    <ds:schemaRef ds:uri="http://schemas.microsoft.com/sharepoint/v3/fields"/>
    <ds:schemaRef ds:uri="9cb235b8-7541-4a6e-b886-1bf4192805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5234</Words>
  <Application>Microsoft Office PowerPoint</Application>
  <PresentationFormat>Affichage à l'écran (4:3)</PresentationFormat>
  <Paragraphs>523</Paragraphs>
  <Slides>121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121</vt:i4>
      </vt:variant>
    </vt:vector>
  </HeadingPairs>
  <TitlesOfParts>
    <vt:vector size="124" baseType="lpstr">
      <vt:lpstr>Arial</vt:lpstr>
      <vt:lpstr>Calibri</vt:lpstr>
      <vt:lpstr>Thème Office</vt:lpstr>
      <vt:lpstr>Présentation PowerPoint</vt:lpstr>
      <vt:lpstr>plan</vt:lpstr>
      <vt:lpstr>PARTIE 1 DES NOTICES DE QUALITÉ</vt:lpstr>
      <vt:lpstr>Un outil conçu pour des notices de qualité </vt:lpstr>
      <vt:lpstr>Un outil conçu pour des notices de qualité </vt:lpstr>
      <vt:lpstr>Un outil conçu  POUR  le réseau</vt:lpstr>
      <vt:lpstr>Un outil conçu  POUR  le réseau</vt:lpstr>
      <vt:lpstr>QualiMarc,  comme un tuteur bienveillant</vt:lpstr>
      <vt:lpstr>Un outil conçu  PAR  le réseau</vt:lpstr>
      <vt:lpstr>Un outil conçu  PAR  le réseau</vt:lpstr>
      <vt:lpstr>Présentation PowerPoint</vt:lpstr>
      <vt:lpstr>Présentation PowerPoint</vt:lpstr>
      <vt:lpstr>Présentation PowerPoint</vt:lpstr>
      <vt:lpstr>Présentation PowerPoint</vt:lpstr>
      <vt:lpstr>Un outil conçu PAR le réseau</vt:lpstr>
      <vt:lpstr>Un outil conçu PAR le réseau</vt:lpstr>
      <vt:lpstr>PARtIE 2   QuALIMARC : ce qu’il fait, ce qu’il ne fait pas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PARTIE 3 cas d’usage-type de qualimarc</vt:lpstr>
      <vt:lpstr>Utilisation-type de QualiMarc (analyse d’1 PPN seul)</vt:lpstr>
      <vt:lpstr>Utilisation-type de QualiMarc (analyse d’1 PPN seul)</vt:lpstr>
      <vt:lpstr>Utilisation-type de QualiMarc (analyse d’1 lot de PPN)</vt:lpstr>
      <vt:lpstr>Utilisation-type de QualiMarc (analyse d’1 lot de PPN)</vt:lpstr>
      <vt:lpstr>PARTIE 4 présentation et démonstration de qualimarc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</vt:lpstr>
      <vt:lpstr>Présentation PowerPoint</vt:lpstr>
      <vt:lpstr>Des questions ?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J.e-cours QUALIMARC</dc:title>
  <dc:creator>Olivier Kosinski</dc:creator>
  <cp:keywords/>
  <dc:description/>
  <cp:lastModifiedBy>Laurent Piquemal</cp:lastModifiedBy>
  <cp:revision>42</cp:revision>
  <dcterms:created xsi:type="dcterms:W3CDTF">2014-12-08T14:08:59Z</dcterms:created>
  <dcterms:modified xsi:type="dcterms:W3CDTF">2023-03-16T11:37:23Z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