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46"/>
  </p:notesMasterIdLst>
  <p:handoutMasterIdLst>
    <p:handoutMasterId r:id="rId47"/>
  </p:handoutMasterIdLst>
  <p:sldIdLst>
    <p:sldId id="270" r:id="rId6"/>
    <p:sldId id="272" r:id="rId7"/>
    <p:sldId id="296" r:id="rId8"/>
    <p:sldId id="293" r:id="rId9"/>
    <p:sldId id="297" r:id="rId10"/>
    <p:sldId id="587" r:id="rId11"/>
    <p:sldId id="294" r:id="rId12"/>
    <p:sldId id="274" r:id="rId13"/>
    <p:sldId id="276" r:id="rId14"/>
    <p:sldId id="288" r:id="rId15"/>
    <p:sldId id="289" r:id="rId16"/>
    <p:sldId id="588" r:id="rId17"/>
    <p:sldId id="279" r:id="rId18"/>
    <p:sldId id="280" r:id="rId19"/>
    <p:sldId id="281" r:id="rId20"/>
    <p:sldId id="267" r:id="rId21"/>
    <p:sldId id="273" r:id="rId22"/>
    <p:sldId id="592" r:id="rId23"/>
    <p:sldId id="593" r:id="rId24"/>
    <p:sldId id="282" r:id="rId25"/>
    <p:sldId id="283" r:id="rId26"/>
    <p:sldId id="284" r:id="rId27"/>
    <p:sldId id="591" r:id="rId28"/>
    <p:sldId id="298" r:id="rId29"/>
    <p:sldId id="295" r:id="rId30"/>
    <p:sldId id="589" r:id="rId31"/>
    <p:sldId id="594" r:id="rId32"/>
    <p:sldId id="262" r:id="rId33"/>
    <p:sldId id="286" r:id="rId34"/>
    <p:sldId id="567" r:id="rId35"/>
    <p:sldId id="583" r:id="rId36"/>
    <p:sldId id="584" r:id="rId37"/>
    <p:sldId id="301" r:id="rId38"/>
    <p:sldId id="302" r:id="rId39"/>
    <p:sldId id="303" r:id="rId40"/>
    <p:sldId id="304" r:id="rId41"/>
    <p:sldId id="305" r:id="rId42"/>
    <p:sldId id="307" r:id="rId43"/>
    <p:sldId id="308" r:id="rId44"/>
    <p:sldId id="268" r:id="rId45"/>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5A7DFB1-7221-43B2-B54D-DEC1B6D33A3E}">
          <p14:sldIdLst>
            <p14:sldId id="270"/>
            <p14:sldId id="272"/>
          </p14:sldIdLst>
        </p14:section>
        <p14:section name="Introduction" id="{8FA8F074-85C8-4E60-989D-A7EE3CC1FC28}">
          <p14:sldIdLst>
            <p14:sldId id="296"/>
            <p14:sldId id="293"/>
          </p14:sldIdLst>
        </p14:section>
        <p14:section name="Partie 1" id="{79A60E65-D7CB-4843-94BD-D9A0BF4466B8}">
          <p14:sldIdLst>
            <p14:sldId id="297"/>
            <p14:sldId id="587"/>
            <p14:sldId id="294"/>
            <p14:sldId id="274"/>
            <p14:sldId id="276"/>
            <p14:sldId id="288"/>
            <p14:sldId id="289"/>
          </p14:sldIdLst>
        </p14:section>
        <p14:section name="Partie1.2" id="{2C5352E8-2371-4C84-A9C3-9B3069037227}">
          <p14:sldIdLst>
            <p14:sldId id="588"/>
            <p14:sldId id="279"/>
            <p14:sldId id="280"/>
            <p14:sldId id="281"/>
            <p14:sldId id="267"/>
            <p14:sldId id="273"/>
            <p14:sldId id="592"/>
            <p14:sldId id="593"/>
            <p14:sldId id="282"/>
            <p14:sldId id="283"/>
            <p14:sldId id="284"/>
            <p14:sldId id="591"/>
          </p14:sldIdLst>
        </p14:section>
        <p14:section name="Partie 2" id="{365DDE6B-D973-41FF-9630-29887996CD8B}">
          <p14:sldIdLst>
            <p14:sldId id="298"/>
            <p14:sldId id="295"/>
            <p14:sldId id="589"/>
            <p14:sldId id="594"/>
            <p14:sldId id="262"/>
            <p14:sldId id="286"/>
            <p14:sldId id="567"/>
            <p14:sldId id="583"/>
            <p14:sldId id="584"/>
          </p14:sldIdLst>
        </p14:section>
        <p14:section name="Partie 3" id="{670937B3-9F45-4BB5-A0F3-356ECEF9110B}">
          <p14:sldIdLst>
            <p14:sldId id="301"/>
            <p14:sldId id="302"/>
            <p14:sldId id="303"/>
            <p14:sldId id="304"/>
            <p14:sldId id="305"/>
            <p14:sldId id="307"/>
            <p14:sldId id="308"/>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B62"/>
    <a:srgbClr val="CF481B"/>
    <a:srgbClr val="4A0606"/>
    <a:srgbClr val="4D2B1A"/>
    <a:srgbClr val="5B331F"/>
    <a:srgbClr val="006B24"/>
    <a:srgbClr val="F79646"/>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818" autoAdjust="0"/>
  </p:normalViewPr>
  <p:slideViewPr>
    <p:cSldViewPr>
      <p:cViewPr varScale="1">
        <p:scale>
          <a:sx n="92" d="100"/>
          <a:sy n="92" d="100"/>
        </p:scale>
        <p:origin x="215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80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732CF80-6F1E-2D97-EFA0-22D7E729B7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3307965-7D58-2763-AB29-85257CF4CA6B}"/>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14E864A6-E9EA-4F1A-81EC-2949B5D1F8AC}" type="datetimeFigureOut">
              <a:rPr lang="fr-FR" smtClean="0"/>
              <a:t>21/04/2023</a:t>
            </a:fld>
            <a:endParaRPr lang="fr-FR"/>
          </a:p>
        </p:txBody>
      </p:sp>
      <p:sp>
        <p:nvSpPr>
          <p:cNvPr id="4" name="Espace réservé du pied de page 3">
            <a:extLst>
              <a:ext uri="{FF2B5EF4-FFF2-40B4-BE49-F238E27FC236}">
                <a16:creationId xmlns:a16="http://schemas.microsoft.com/office/drawing/2014/main" id="{D5449FFD-179C-6D60-ADAE-59F3A5F8D270}"/>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FD28EE8-9EC7-BA1D-BC52-2E22427B6CCF}"/>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F46E8212-1923-4E0A-9545-6F35559521FF}" type="slidenum">
              <a:rPr lang="fr-FR" smtClean="0"/>
              <a:t>‹N°›</a:t>
            </a:fld>
            <a:endParaRPr lang="fr-FR"/>
          </a:p>
        </p:txBody>
      </p:sp>
    </p:spTree>
    <p:extLst>
      <p:ext uri="{BB962C8B-B14F-4D97-AF65-F5344CB8AC3E}">
        <p14:creationId xmlns:p14="http://schemas.microsoft.com/office/powerpoint/2010/main" val="2860243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B8E117C9-DC69-4474-95AE-B5B905E0C089}" type="datetimeFigureOut">
              <a:rPr lang="fr-FR" smtClean="0"/>
              <a:t>21/04/2023</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AC1E5AB4-6DAB-460B-B1F2-D187681C329E}" type="slidenum">
              <a:rPr lang="fr-FR" smtClean="0"/>
              <a:t>‹N°›</a:t>
            </a:fld>
            <a:endParaRPr lang="fr-FR"/>
          </a:p>
        </p:txBody>
      </p:sp>
    </p:spTree>
    <p:extLst>
      <p:ext uri="{BB962C8B-B14F-4D97-AF65-F5344CB8AC3E}">
        <p14:creationId xmlns:p14="http://schemas.microsoft.com/office/powerpoint/2010/main" val="38822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ad-bibliotheque.fr/guide/communication-utilisation/traitemen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ad-bibliotheque.fr/guide/acquisition_evaluation/historique_gard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ad-bibliotheque.fr/guide/donnees-du-did/physdesc/physface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abesdoc.abes.fr/scserver42/web/u/itemDynGen/1itBlZDlEmRuEcOXUb6sfD/dkRefDocPre/refUri'id(PCTBlZDlEmRuEcOXUb6sfD'/co/id(PCTBlZDlEmRuEcOXUb6sf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a:t>
            </a:fld>
            <a:endParaRPr lang="fr-FR"/>
          </a:p>
        </p:txBody>
      </p:sp>
    </p:spTree>
    <p:extLst>
      <p:ext uri="{BB962C8B-B14F-4D97-AF65-F5344CB8AC3E}">
        <p14:creationId xmlns:p14="http://schemas.microsoft.com/office/powerpoint/2010/main" val="38402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sur ce qui est obligatoire : ici ou dans un </a:t>
            </a:r>
          </a:p>
          <a:p>
            <a:endParaRPr lang="fr-FR" dirty="0"/>
          </a:p>
          <a:p>
            <a:r>
              <a:rPr lang="fr-FR" dirty="0"/>
              <a:t>Dans Cala</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10</a:t>
            </a:fld>
            <a:endParaRPr lang="fr-FR"/>
          </a:p>
        </p:txBody>
      </p:sp>
    </p:spTree>
    <p:extLst>
      <p:ext uri="{BB962C8B-B14F-4D97-AF65-F5344CB8AC3E}">
        <p14:creationId xmlns:p14="http://schemas.microsoft.com/office/powerpoint/2010/main" val="2242088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11</a:t>
            </a:fld>
            <a:endParaRPr lang="fr-FR"/>
          </a:p>
        </p:txBody>
      </p:sp>
    </p:spTree>
    <p:extLst>
      <p:ext uri="{BB962C8B-B14F-4D97-AF65-F5344CB8AC3E}">
        <p14:creationId xmlns:p14="http://schemas.microsoft.com/office/powerpoint/2010/main" val="3190935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12</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3726645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13</a:t>
            </a:fld>
            <a:endParaRPr lang="fr-FR"/>
          </a:p>
        </p:txBody>
      </p:sp>
    </p:spTree>
    <p:extLst>
      <p:ext uri="{BB962C8B-B14F-4D97-AF65-F5344CB8AC3E}">
        <p14:creationId xmlns:p14="http://schemas.microsoft.com/office/powerpoint/2010/main" val="286201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14</a:t>
            </a:fld>
            <a:endParaRPr lang="fr-FR"/>
          </a:p>
        </p:txBody>
      </p:sp>
    </p:spTree>
    <p:extLst>
      <p:ext uri="{BB962C8B-B14F-4D97-AF65-F5344CB8AC3E}">
        <p14:creationId xmlns:p14="http://schemas.microsoft.com/office/powerpoint/2010/main" val="944020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C00000"/>
                </a:solidFill>
                <a:sym typeface="Wingdings" panose="05000000000000000000" pitchFamily="2" charset="2"/>
              </a:rPr>
              <a:t>Liste BP s'applique telle quel pour tous les autres niveau</a:t>
            </a:r>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15</a:t>
            </a:fld>
            <a:endParaRPr lang="fr-FR"/>
          </a:p>
        </p:txBody>
      </p:sp>
    </p:spTree>
    <p:extLst>
      <p:ext uri="{BB962C8B-B14F-4D97-AF65-F5344CB8AC3E}">
        <p14:creationId xmlns:p14="http://schemas.microsoft.com/office/powerpoint/2010/main" val="3955827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Voir </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16</a:t>
            </a:fld>
            <a:endParaRPr lang="fr-FR"/>
          </a:p>
        </p:txBody>
      </p:sp>
    </p:spTree>
    <p:extLst>
      <p:ext uri="{BB962C8B-B14F-4D97-AF65-F5344CB8AC3E}">
        <p14:creationId xmlns:p14="http://schemas.microsoft.com/office/powerpoint/2010/main" val="2332117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 ne pas oublié de dater la création des IR ; important pour l'Abes dans cas demande APP rétro pour des fichier existant</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17</a:t>
            </a:fld>
            <a:endParaRPr lang="fr-FR"/>
          </a:p>
        </p:txBody>
      </p:sp>
    </p:spTree>
    <p:extLst>
      <p:ext uri="{BB962C8B-B14F-4D97-AF65-F5344CB8AC3E}">
        <p14:creationId xmlns:p14="http://schemas.microsoft.com/office/powerpoint/2010/main" val="296841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Lié à la problématique des biens spoliés</a:t>
            </a:r>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18</a:t>
            </a:fld>
            <a:endParaRPr lang="fr-FR"/>
          </a:p>
        </p:txBody>
      </p:sp>
    </p:spTree>
    <p:extLst>
      <p:ext uri="{BB962C8B-B14F-4D97-AF65-F5344CB8AC3E}">
        <p14:creationId xmlns:p14="http://schemas.microsoft.com/office/powerpoint/2010/main" val="281497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Toute information textuelle nécessaire à l’explicitation des anciennes cotes internes à l'institution de conservation doit être donnée dans l’élément </a:t>
            </a:r>
            <a:r>
              <a:rPr lang="fr-FR" b="1" dirty="0"/>
              <a:t>Informations sur le traitement</a:t>
            </a:r>
            <a:r>
              <a:rPr lang="fr-FR" dirty="0"/>
              <a:t> </a:t>
            </a:r>
            <a:r>
              <a:rPr lang="fr-FR" dirty="0">
                <a:hlinkClick r:id="rId3"/>
              </a:rPr>
              <a:t>&lt;</a:t>
            </a:r>
            <a:r>
              <a:rPr lang="fr-FR" dirty="0" err="1">
                <a:hlinkClick r:id="rId3"/>
              </a:rPr>
              <a:t>processinfo</a:t>
            </a:r>
            <a:r>
              <a:rPr lang="fr-FR" dirty="0">
                <a:hlinkClick r:id="rId3"/>
              </a:rPr>
              <a:t>&gt;</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reporte le nom des anciens possesseurs dans un élément </a:t>
            </a:r>
            <a:r>
              <a:rPr lang="fr-FR" b="1" dirty="0"/>
              <a:t>Historique de la garde des documents</a:t>
            </a:r>
            <a:r>
              <a:rPr lang="fr-FR" dirty="0"/>
              <a:t> </a:t>
            </a:r>
            <a:r>
              <a:rPr lang="fr-FR" dirty="0">
                <a:hlinkClick r:id="rId4"/>
              </a:rPr>
              <a:t>&lt;</a:t>
            </a:r>
            <a:r>
              <a:rPr lang="fr-FR" dirty="0" err="1">
                <a:hlinkClick r:id="rId4"/>
              </a:rPr>
              <a:t>custodhist</a:t>
            </a:r>
            <a:r>
              <a:rPr lang="fr-FR" dirty="0">
                <a:hlinkClick r:id="rId4"/>
              </a:rPr>
              <a:t>&gt;</a:t>
            </a:r>
            <a:r>
              <a:rPr lang="fr-FR" dirty="0"/>
              <a:t> en utilisant les éléments d'indexation appropriés. On peut également y reporter des anciens identifiants qu'on ne peut pas contextualiser (ancienne cote, numéro de lot dans une vente, numéro dans un catalogue non précisé,...).</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19</a:t>
            </a:fld>
            <a:endParaRPr lang="fr-FR"/>
          </a:p>
        </p:txBody>
      </p:sp>
    </p:spTree>
    <p:extLst>
      <p:ext uri="{BB962C8B-B14F-4D97-AF65-F5344CB8AC3E}">
        <p14:creationId xmlns:p14="http://schemas.microsoft.com/office/powerpoint/2010/main" val="274168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baseline="0" dirty="0"/>
          </a:p>
        </p:txBody>
      </p:sp>
      <p:sp>
        <p:nvSpPr>
          <p:cNvPr id="4" name="Espace réservé du numéro de diapositive 3"/>
          <p:cNvSpPr>
            <a:spLocks noGrp="1"/>
          </p:cNvSpPr>
          <p:nvPr>
            <p:ph type="sldNum" sz="quarter" idx="5"/>
          </p:nvPr>
        </p:nvSpPr>
        <p:spPr/>
        <p:txBody>
          <a:bodyPr/>
          <a:lstStyle/>
          <a:p>
            <a:pPr>
              <a:defRPr/>
            </a:pPr>
            <a:fld id="{50B2254C-B2CA-47D4-BFD4-19CC24CAB27B}" type="slidenum">
              <a:rPr lang="fr-FR" smtClean="0"/>
              <a:pPr>
                <a:defRPr/>
              </a:pPr>
              <a:t>2</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43418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Lié à la problématique des biens spoliés</a:t>
            </a:r>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20</a:t>
            </a:fld>
            <a:endParaRPr lang="fr-FR"/>
          </a:p>
        </p:txBody>
      </p:sp>
    </p:spTree>
    <p:extLst>
      <p:ext uri="{BB962C8B-B14F-4D97-AF65-F5344CB8AC3E}">
        <p14:creationId xmlns:p14="http://schemas.microsoft.com/office/powerpoint/2010/main" val="2808349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Lié à la problématique des biens spoliés</a:t>
            </a:r>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21</a:t>
            </a:fld>
            <a:endParaRPr lang="fr-FR"/>
          </a:p>
        </p:txBody>
      </p:sp>
    </p:spTree>
    <p:extLst>
      <p:ext uri="{BB962C8B-B14F-4D97-AF65-F5344CB8AC3E}">
        <p14:creationId xmlns:p14="http://schemas.microsoft.com/office/powerpoint/2010/main" val="4232671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hlinkClick r:id="rId3" tooltip="Particularité physique &lt;physfacet&gt;"/>
              </a:rPr>
              <a:t>Particularité physique</a:t>
            </a:r>
            <a:endParaRPr lang="fr-FR" b="0" dirty="0"/>
          </a:p>
          <a:p>
            <a:endParaRPr lang="fr-FR" b="0" dirty="0"/>
          </a:p>
          <a:p>
            <a:r>
              <a:rPr lang="fr-FR" dirty="0"/>
              <a:t>Caractéristiques matérielles et contraintes techniques </a:t>
            </a:r>
            <a:endParaRPr lang="fr-FR" b="0" dirty="0"/>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22</a:t>
            </a:fld>
            <a:endParaRPr lang="fr-FR"/>
          </a:p>
        </p:txBody>
      </p:sp>
    </p:spTree>
    <p:extLst>
      <p:ext uri="{BB962C8B-B14F-4D97-AF65-F5344CB8AC3E}">
        <p14:creationId xmlns:p14="http://schemas.microsoft.com/office/powerpoint/2010/main" val="3917165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23</a:t>
            </a:fld>
            <a:endParaRPr lang="fr-FR"/>
          </a:p>
        </p:txBody>
      </p:sp>
    </p:spTree>
    <p:extLst>
      <p:ext uri="{BB962C8B-B14F-4D97-AF65-F5344CB8AC3E}">
        <p14:creationId xmlns:p14="http://schemas.microsoft.com/office/powerpoint/2010/main" val="809832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24</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3856783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0" lvl="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Démonstration dans scenari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1200" dirty="0">
              <a:solidFill>
                <a:prstClr val="black">
                  <a:lumMod val="75000"/>
                  <a:lumOff val="25000"/>
                </a:prstClr>
              </a:solidFill>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25</a:t>
            </a:fld>
            <a:endParaRPr lang="fr-FR"/>
          </a:p>
        </p:txBody>
      </p:sp>
    </p:spTree>
    <p:extLst>
      <p:ext uri="{BB962C8B-B14F-4D97-AF65-F5344CB8AC3E}">
        <p14:creationId xmlns:p14="http://schemas.microsoft.com/office/powerpoint/2010/main" val="3411694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0" lvl="0" algn="l" defTabSz="914400" rtl="0" eaLnBrk="1" fontAlgn="auto" latinLnBrk="0" hangingPunct="1">
              <a:lnSpc>
                <a:spcPct val="90000"/>
              </a:lnSpc>
              <a:spcBef>
                <a:spcPts val="1000"/>
              </a:spcBef>
              <a:spcAft>
                <a:spcPts val="0"/>
              </a:spcAft>
              <a:buClrTx/>
              <a:buSzTx/>
              <a:buFontTx/>
              <a:buNone/>
              <a:tabLst/>
              <a:defRPr/>
            </a:pPr>
            <a:r>
              <a:rPr kumimoji="0" lang="fr-FR" sz="1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Démonstration dans scenari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1200" dirty="0">
              <a:solidFill>
                <a:prstClr val="black">
                  <a:lumMod val="75000"/>
                  <a:lumOff val="25000"/>
                </a:prstClr>
              </a:solidFill>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26</a:t>
            </a:fld>
            <a:endParaRPr lang="fr-FR"/>
          </a:p>
        </p:txBody>
      </p:sp>
    </p:spTree>
    <p:extLst>
      <p:ext uri="{BB962C8B-B14F-4D97-AF65-F5344CB8AC3E}">
        <p14:creationId xmlns:p14="http://schemas.microsoft.com/office/powerpoint/2010/main" val="3990236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0" lvl="0" algn="l" defTabSz="914400" rtl="0" eaLnBrk="1" fontAlgn="auto" latinLnBrk="0" hangingPunct="1">
              <a:lnSpc>
                <a:spcPct val="90000"/>
              </a:lnSpc>
              <a:spcBef>
                <a:spcPts val="1000"/>
              </a:spcBef>
              <a:spcAft>
                <a:spcPts val="0"/>
              </a:spcAft>
              <a:buClrTx/>
              <a:buSzTx/>
              <a:buFontTx/>
              <a:buNone/>
              <a:tabLst/>
              <a:defRPr/>
            </a:pPr>
            <a:r>
              <a:rPr lang="fr-FR" dirty="0"/>
              <a:t>Voir les </a:t>
            </a:r>
            <a:r>
              <a:rPr lang="fr-FR" dirty="0">
                <a:hlinkClick r:id="rId3" tooltip="Que peux-t-on faire avec les fichiers issus des rétroconversions CGM ou PALME (accès à)"/>
              </a:rPr>
              <a:t>consignes spécifiques</a:t>
            </a:r>
            <a:r>
              <a:rPr lang="fr-FR" dirty="0"/>
              <a:t> en cas de modification de fichier EAD issus des rétroconversions CGM ou PALME</a:t>
            </a:r>
          </a:p>
          <a:p>
            <a:pPr marR="0" lvl="0" algn="l" defTabSz="914400" rtl="0" eaLnBrk="1" fontAlgn="auto" latinLnBrk="0" hangingPunct="1">
              <a:lnSpc>
                <a:spcPct val="90000"/>
              </a:lnSpc>
              <a:spcBef>
                <a:spcPts val="1000"/>
              </a:spcBef>
              <a:spcAft>
                <a:spcPts val="0"/>
              </a:spcAft>
              <a:buClrTx/>
              <a:buSzTx/>
              <a:buFontTx/>
              <a:buNone/>
              <a:tabLst/>
              <a:defRPr/>
            </a:pPr>
            <a:endParaRPr lang="fr-FR" dirty="0"/>
          </a:p>
          <a:p>
            <a:pPr marR="0" lvl="0" algn="l" defTabSz="914400" rtl="0" eaLnBrk="1" fontAlgn="auto" latinLnBrk="0" hangingPunct="1">
              <a:lnSpc>
                <a:spcPct val="90000"/>
              </a:lnSpc>
              <a:spcBef>
                <a:spcPts val="1000"/>
              </a:spcBef>
              <a:spcAft>
                <a:spcPts val="0"/>
              </a:spcAft>
              <a:buClrTx/>
              <a:buSzTx/>
              <a:buFontTx/>
              <a:buNone/>
              <a:tabLst/>
              <a:defRPr/>
            </a:pPr>
            <a:r>
              <a:rPr lang="fr-FR" dirty="0"/>
              <a:t>Division d'un fichier car trop lourd n'est pas un principe mais une contrainte technique</a:t>
            </a: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27</a:t>
            </a:fld>
            <a:endParaRPr lang="fr-FR"/>
          </a:p>
        </p:txBody>
      </p:sp>
    </p:spTree>
    <p:extLst>
      <p:ext uri="{BB962C8B-B14F-4D97-AF65-F5344CB8AC3E}">
        <p14:creationId xmlns:p14="http://schemas.microsoft.com/office/powerpoint/2010/main" val="3496419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28</a:t>
            </a:fld>
            <a:endParaRPr lang="fr-FR"/>
          </a:p>
        </p:txBody>
      </p:sp>
    </p:spTree>
    <p:extLst>
      <p:ext uri="{BB962C8B-B14F-4D97-AF65-F5344CB8AC3E}">
        <p14:creationId xmlns:p14="http://schemas.microsoft.com/office/powerpoint/2010/main" val="723316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29</a:t>
            </a:fld>
            <a:endParaRPr lang="fr-FR"/>
          </a:p>
        </p:txBody>
      </p:sp>
    </p:spTree>
    <p:extLst>
      <p:ext uri="{BB962C8B-B14F-4D97-AF65-F5344CB8AC3E}">
        <p14:creationId xmlns:p14="http://schemas.microsoft.com/office/powerpoint/2010/main" val="365244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Nouveau site web en 2017-2019</a:t>
            </a:r>
          </a:p>
          <a:p>
            <a:endParaRPr lang="fr-FR" dirty="0"/>
          </a:p>
          <a:p>
            <a:r>
              <a:rPr lang="fr-FR" b="1" dirty="0"/>
              <a:t>Composition (au 1er décembre 2022)</a:t>
            </a:r>
            <a:r>
              <a:rPr lang="fr-FR" dirty="0"/>
              <a:t> :</a:t>
            </a:r>
            <a:br>
              <a:rPr lang="fr-FR" dirty="0"/>
            </a:br>
            <a:r>
              <a:rPr lang="fr-FR" dirty="0"/>
              <a:t>Maryline Devidal (Bibliothèque nationale de France, département des Métadonnées)</a:t>
            </a:r>
            <a:br>
              <a:rPr lang="fr-FR" dirty="0"/>
            </a:br>
            <a:r>
              <a:rPr lang="fr-FR" dirty="0"/>
              <a:t>Patrick Latour (Bibliothèque Mazarine)</a:t>
            </a:r>
            <a:br>
              <a:rPr lang="fr-FR" dirty="0"/>
            </a:br>
            <a:r>
              <a:rPr lang="fr-FR" dirty="0"/>
              <a:t>Brigitte Michel (Agence bibliographique de l’Enseignement supérieur)</a:t>
            </a:r>
            <a:br>
              <a:rPr lang="fr-FR" dirty="0"/>
            </a:br>
            <a:r>
              <a:rPr lang="fr-FR" dirty="0"/>
              <a:t>Wilfried Muller (Ministère de la culture)</a:t>
            </a:r>
            <a:br>
              <a:rPr lang="fr-FR" dirty="0"/>
            </a:br>
            <a:r>
              <a:rPr lang="fr-FR" dirty="0"/>
              <a:t>Florent Palluault (Médiathèque François-Mitterrand, Grand Poitiers Communauté Urbaine)</a:t>
            </a:r>
            <a:br>
              <a:rPr lang="fr-FR" dirty="0"/>
            </a:br>
            <a:r>
              <a:rPr lang="fr-FR" dirty="0"/>
              <a:t>Marie-Françoise Roche (Bibliothèque nationale de France, département de la Coopération, Catalogue Collectif de France)</a:t>
            </a:r>
            <a:br>
              <a:rPr lang="fr-FR" dirty="0"/>
            </a:br>
            <a:r>
              <a:rPr lang="fr-FR" dirty="0"/>
              <a:t>Alexandre Tur (Bibliothèque nationale de France, département des Manuscrits)</a:t>
            </a:r>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a:t>
            </a:fld>
            <a:endParaRPr lang="fr-FR"/>
          </a:p>
        </p:txBody>
      </p:sp>
    </p:spTree>
    <p:extLst>
      <p:ext uri="{BB962C8B-B14F-4D97-AF65-F5344CB8AC3E}">
        <p14:creationId xmlns:p14="http://schemas.microsoft.com/office/powerpoint/2010/main" val="2403353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30</a:t>
            </a:fld>
            <a:endParaRPr lang="fr-FR"/>
          </a:p>
        </p:txBody>
      </p:sp>
    </p:spTree>
    <p:extLst>
      <p:ext uri="{BB962C8B-B14F-4D97-AF65-F5344CB8AC3E}">
        <p14:creationId xmlns:p14="http://schemas.microsoft.com/office/powerpoint/2010/main" val="1441687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31</a:t>
            </a:fld>
            <a:endParaRPr lang="fr-FR"/>
          </a:p>
        </p:txBody>
      </p:sp>
    </p:spTree>
    <p:extLst>
      <p:ext uri="{BB962C8B-B14F-4D97-AF65-F5344CB8AC3E}">
        <p14:creationId xmlns:p14="http://schemas.microsoft.com/office/powerpoint/2010/main" val="2184154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32</a:t>
            </a:fld>
            <a:endParaRPr lang="fr-FR"/>
          </a:p>
        </p:txBody>
      </p:sp>
    </p:spTree>
    <p:extLst>
      <p:ext uri="{BB962C8B-B14F-4D97-AF65-F5344CB8AC3E}">
        <p14:creationId xmlns:p14="http://schemas.microsoft.com/office/powerpoint/2010/main" val="2333848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33</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4289536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34</a:t>
            </a:fld>
            <a:endParaRPr lang="fr-FR"/>
          </a:p>
        </p:txBody>
      </p:sp>
    </p:spTree>
    <p:extLst>
      <p:ext uri="{BB962C8B-B14F-4D97-AF65-F5344CB8AC3E}">
        <p14:creationId xmlns:p14="http://schemas.microsoft.com/office/powerpoint/2010/main" val="1805468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de type par défaut</a:t>
            </a:r>
          </a:p>
          <a:p>
            <a:r>
              <a:rPr lang="fr-FR" dirty="0"/>
              <a:t>En revanche contenu textuel "Document patrimonial" pré saisi car systématique</a:t>
            </a:r>
          </a:p>
          <a:p>
            <a:endParaRPr lang="fr-FR" dirty="0"/>
          </a:p>
          <a:p>
            <a:r>
              <a:rPr lang="fr-FR" dirty="0"/>
              <a:t>Pour éviter faut de frappe dans source repository mais exige quand même le </a:t>
            </a:r>
            <a:r>
              <a:rPr lang="fr-FR" dirty="0" err="1"/>
              <a:t>rcr</a:t>
            </a:r>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35</a:t>
            </a:fld>
            <a:endParaRPr lang="fr-FR"/>
          </a:p>
        </p:txBody>
      </p:sp>
    </p:spTree>
    <p:extLst>
      <p:ext uri="{BB962C8B-B14F-4D97-AF65-F5344CB8AC3E}">
        <p14:creationId xmlns:p14="http://schemas.microsoft.com/office/powerpoint/2010/main" val="3813786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36</a:t>
            </a:fld>
            <a:endParaRPr lang="fr-FR"/>
          </a:p>
        </p:txBody>
      </p:sp>
    </p:spTree>
    <p:extLst>
      <p:ext uri="{BB962C8B-B14F-4D97-AF65-F5344CB8AC3E}">
        <p14:creationId xmlns:p14="http://schemas.microsoft.com/office/powerpoint/2010/main" val="3754710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37</a:t>
            </a:fld>
            <a:endParaRPr lang="fr-FR"/>
          </a:p>
        </p:txBody>
      </p:sp>
    </p:spTree>
    <p:extLst>
      <p:ext uri="{BB962C8B-B14F-4D97-AF65-F5344CB8AC3E}">
        <p14:creationId xmlns:p14="http://schemas.microsoft.com/office/powerpoint/2010/main" val="3003899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38</a:t>
            </a:fld>
            <a:endParaRPr lang="fr-FR"/>
          </a:p>
        </p:txBody>
      </p:sp>
    </p:spTree>
    <p:extLst>
      <p:ext uri="{BB962C8B-B14F-4D97-AF65-F5344CB8AC3E}">
        <p14:creationId xmlns:p14="http://schemas.microsoft.com/office/powerpoint/2010/main" val="3892883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39</a:t>
            </a:fld>
            <a:endParaRPr lang="fr-FR"/>
          </a:p>
        </p:txBody>
      </p:sp>
    </p:spTree>
    <p:extLst>
      <p:ext uri="{BB962C8B-B14F-4D97-AF65-F5344CB8AC3E}">
        <p14:creationId xmlns:p14="http://schemas.microsoft.com/office/powerpoint/2010/main" val="258300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Ne pas tomber dans un travers qui oubli la nature </a:t>
            </a:r>
            <a:r>
              <a:rPr lang="fr-FR" dirty="0" err="1"/>
              <a:t>intinsèque</a:t>
            </a:r>
            <a:r>
              <a:rPr lang="fr-FR" dirty="0"/>
              <a:t> des archives ou ensemble documentaire </a:t>
            </a:r>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4</a:t>
            </a:fld>
            <a:endParaRPr lang="fr-FR"/>
          </a:p>
        </p:txBody>
      </p:sp>
    </p:spTree>
    <p:extLst>
      <p:ext uri="{BB962C8B-B14F-4D97-AF65-F5344CB8AC3E}">
        <p14:creationId xmlns:p14="http://schemas.microsoft.com/office/powerpoint/2010/main" val="1974754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D3539A91-674E-4F70-A4A9-5F92CE3A298B}" type="slidenum">
              <a:rPr lang="fr-FR" smtClean="0"/>
              <a:pPr>
                <a:defRPr/>
              </a:pPr>
              <a:t>40</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296662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5</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372382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dirty="0"/>
          </a:p>
        </p:txBody>
      </p:sp>
      <p:sp>
        <p:nvSpPr>
          <p:cNvPr id="4" name="Espace réservé du numéro de diapositive 3"/>
          <p:cNvSpPr>
            <a:spLocks noGrp="1"/>
          </p:cNvSpPr>
          <p:nvPr>
            <p:ph type="sldNum" sz="quarter" idx="5"/>
          </p:nvPr>
        </p:nvSpPr>
        <p:spPr/>
        <p:txBody>
          <a:bodyPr/>
          <a:lstStyle/>
          <a:p>
            <a:pPr>
              <a:defRPr/>
            </a:pPr>
            <a:fld id="{A39E1EE5-6A75-46C7-B7A1-1981E51235D0}" type="slidenum">
              <a:rPr lang="fr-FR" smtClean="0"/>
              <a:pPr>
                <a:defRPr/>
              </a:pPr>
              <a:t>6</a:t>
            </a:fld>
            <a:endParaRPr lang="fr-FR"/>
          </a:p>
        </p:txBody>
      </p:sp>
      <p:sp>
        <p:nvSpPr>
          <p:cNvPr id="2" name="Espace réservé de la date 1"/>
          <p:cNvSpPr>
            <a:spLocks noGrp="1"/>
          </p:cNvSpPr>
          <p:nvPr>
            <p:ph type="dt" idx="10"/>
          </p:nvPr>
        </p:nvSpPr>
        <p:spPr/>
        <p:txBody>
          <a:bodyPr/>
          <a:lstStyle/>
          <a:p>
            <a:pPr>
              <a:defRPr/>
            </a:pPr>
            <a:r>
              <a:rPr lang="fr-FR"/>
              <a:t>25/09/2014</a:t>
            </a:r>
          </a:p>
        </p:txBody>
      </p:sp>
    </p:spTree>
    <p:extLst>
      <p:ext uri="{BB962C8B-B14F-4D97-AF65-F5344CB8AC3E}">
        <p14:creationId xmlns:p14="http://schemas.microsoft.com/office/powerpoint/2010/main" val="257279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7</a:t>
            </a:fld>
            <a:endParaRPr lang="fr-FR"/>
          </a:p>
        </p:txBody>
      </p:sp>
    </p:spTree>
    <p:extLst>
      <p:ext uri="{BB962C8B-B14F-4D97-AF65-F5344CB8AC3E}">
        <p14:creationId xmlns:p14="http://schemas.microsoft.com/office/powerpoint/2010/main" val="83975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8</a:t>
            </a:fld>
            <a:endParaRPr lang="fr-FR"/>
          </a:p>
        </p:txBody>
      </p:sp>
    </p:spTree>
    <p:extLst>
      <p:ext uri="{BB962C8B-B14F-4D97-AF65-F5344CB8AC3E}">
        <p14:creationId xmlns:p14="http://schemas.microsoft.com/office/powerpoint/2010/main" val="381276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333333"/>
                </a:solidFill>
                <a:effectLst/>
              </a:rPr>
              <a:t>réorganisation des éléments et attributs par ordre alphabétique et ajout d’informations sur les valeurs d’attributs.</a:t>
            </a:r>
            <a:br>
              <a:rPr lang="fr-FR" sz="1200" dirty="0"/>
            </a:br>
            <a:r>
              <a:rPr lang="fr-FR" sz="1200" dirty="0">
                <a:solidFill>
                  <a:srgbClr val="333333"/>
                </a:solidFill>
                <a:effectLst/>
              </a:rPr>
              <a:t>Sur le fonds, la synthèse a été mise à jour des décisions prises sur les éléments traités et publiés.</a:t>
            </a: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AC1E5AB4-6DAB-460B-B1F2-D187681C329E}" type="slidenum">
              <a:rPr lang="fr-FR" smtClean="0"/>
              <a:t>9</a:t>
            </a:fld>
            <a:endParaRPr lang="fr-FR"/>
          </a:p>
        </p:txBody>
      </p:sp>
    </p:spTree>
    <p:extLst>
      <p:ext uri="{BB962C8B-B14F-4D97-AF65-F5344CB8AC3E}">
        <p14:creationId xmlns:p14="http://schemas.microsoft.com/office/powerpoint/2010/main" val="17662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63F0F5C-6ACB-4BD0-8673-64799142AB20}" type="datetime1">
              <a:rPr lang="fr-FR" smtClean="0"/>
              <a:t>21/04/2023</a:t>
            </a:fld>
            <a:endParaRPr lang="fr-FR"/>
          </a:p>
        </p:txBody>
      </p:sp>
      <p:sp>
        <p:nvSpPr>
          <p:cNvPr id="5" name="Espace réservé du pied de page 4"/>
          <p:cNvSpPr>
            <a:spLocks noGrp="1"/>
          </p:cNvSpPr>
          <p:nvPr>
            <p:ph type="ftr" sz="quarter" idx="11"/>
          </p:nvPr>
        </p:nvSpPr>
        <p:spPr/>
        <p:txBody>
          <a:bodyPr/>
          <a:lstStyle/>
          <a:p>
            <a:r>
              <a:rPr lang="fr-FR"/>
              <a:t>Lien vers doc</a:t>
            </a:r>
            <a:endParaRPr lang="fr-FR" dirty="0"/>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8199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904B5EA-894D-434F-B91F-2BA43EE6DFA2}" type="datetime1">
              <a:rPr lang="fr-FR" smtClean="0"/>
              <a:t>21/04/2023</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7007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2E5197A-A834-4636-818C-71A2B3214076}" type="datetime1">
              <a:rPr lang="fr-FR" smtClean="0"/>
              <a:t>21/04/2023</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69985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63F0F5C-6ACB-4BD0-8673-64799142AB20}" type="datetime1">
              <a:rPr lang="fr-FR" smtClean="0"/>
              <a:t>21/04/2023</a:t>
            </a:fld>
            <a:endParaRPr lang="fr-FR"/>
          </a:p>
        </p:txBody>
      </p:sp>
      <p:sp>
        <p:nvSpPr>
          <p:cNvPr id="5" name="Espace réservé du pied de page 4"/>
          <p:cNvSpPr>
            <a:spLocks noGrp="1"/>
          </p:cNvSpPr>
          <p:nvPr>
            <p:ph type="ftr" sz="quarter" idx="11"/>
          </p:nvPr>
        </p:nvSpPr>
        <p:spPr/>
        <p:txBody>
          <a:bodyPr/>
          <a:lstStyle/>
          <a:p>
            <a:r>
              <a:rPr lang="fr-FR"/>
              <a:t>Lien vers doc</a:t>
            </a:r>
            <a:endParaRPr lang="fr-FR" dirty="0"/>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42771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a:xfrm>
            <a:off x="457200" y="6356350"/>
            <a:ext cx="7427168" cy="365125"/>
          </a:xfrm>
        </p:spPr>
        <p:txBody>
          <a:bodyPr/>
          <a:lstStyle>
            <a:lvl1pPr>
              <a:defRPr sz="1050" baseline="0">
                <a:solidFill>
                  <a:schemeClr val="tx2"/>
                </a:solidFill>
              </a:defRPr>
            </a:lvl1pPr>
          </a:lstStyle>
          <a:p>
            <a:r>
              <a:rPr lang="fr-FR" dirty="0"/>
              <a:t>Lien vers doc</a:t>
            </a:r>
          </a:p>
        </p:txBody>
      </p:sp>
      <p:sp>
        <p:nvSpPr>
          <p:cNvPr id="6" name="Espace réservé du numéro de diapositive 5"/>
          <p:cNvSpPr>
            <a:spLocks noGrp="1"/>
          </p:cNvSpPr>
          <p:nvPr>
            <p:ph type="sldNum" sz="quarter" idx="12"/>
          </p:nvPr>
        </p:nvSpPr>
        <p:spPr>
          <a:xfrm>
            <a:off x="8100392" y="6356350"/>
            <a:ext cx="586408" cy="365125"/>
          </a:xfrm>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09160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EA836FD-E45E-4259-BE69-F4BDC911F387}" type="datetime1">
              <a:rPr lang="fr-FR" smtClean="0"/>
              <a:t>21/04/2023</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044065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00394162-FADD-4A57-9E5A-AA1ED4E60FAF}" type="datetime1">
              <a:rPr lang="fr-FR" smtClean="0"/>
              <a:t>21/04/2023</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92197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CFFAA9D2-DFE0-4BF5-9729-AE0C756BADAD}" type="datetime1">
              <a:rPr lang="fr-FR" smtClean="0"/>
              <a:t>21/04/2023</a:t>
            </a:fld>
            <a:endParaRPr lang="fr-FR"/>
          </a:p>
        </p:txBody>
      </p:sp>
      <p:sp>
        <p:nvSpPr>
          <p:cNvPr id="8" name="Espace réservé du pied de page 7"/>
          <p:cNvSpPr>
            <a:spLocks noGrp="1"/>
          </p:cNvSpPr>
          <p:nvPr>
            <p:ph type="ftr" sz="quarter" idx="11"/>
          </p:nvPr>
        </p:nvSpPr>
        <p:spPr/>
        <p:txBody>
          <a:bodyPr/>
          <a:lstStyle/>
          <a:p>
            <a:r>
              <a:rPr lang="fr-FR"/>
              <a:t>Lien vers doc</a:t>
            </a: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038632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6E2E8314-1AE6-4757-9530-B387F0AC5055}" type="datetime1">
              <a:rPr lang="fr-FR" smtClean="0"/>
              <a:t>21/04/2023</a:t>
            </a:fld>
            <a:endParaRPr lang="fr-FR"/>
          </a:p>
        </p:txBody>
      </p:sp>
      <p:sp>
        <p:nvSpPr>
          <p:cNvPr id="4" name="Espace réservé du pied de page 3"/>
          <p:cNvSpPr>
            <a:spLocks noGrp="1"/>
          </p:cNvSpPr>
          <p:nvPr>
            <p:ph type="ftr" sz="quarter" idx="11"/>
          </p:nvPr>
        </p:nvSpPr>
        <p:spPr/>
        <p:txBody>
          <a:bodyPr/>
          <a:lstStyle/>
          <a:p>
            <a:r>
              <a:rPr lang="fr-FR"/>
              <a:t>Lien vers doc</a:t>
            </a: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83891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B2D2AA66-A556-4319-BDD9-253D9EF904E4}" type="datetime1">
              <a:rPr lang="fr-FR" smtClean="0"/>
              <a:t>21/04/2023</a:t>
            </a:fld>
            <a:endParaRPr lang="fr-FR"/>
          </a:p>
        </p:txBody>
      </p:sp>
      <p:sp>
        <p:nvSpPr>
          <p:cNvPr id="3" name="Espace réservé du pied de page 2"/>
          <p:cNvSpPr>
            <a:spLocks noGrp="1"/>
          </p:cNvSpPr>
          <p:nvPr>
            <p:ph type="ftr" sz="quarter" idx="11"/>
          </p:nvPr>
        </p:nvSpPr>
        <p:spPr/>
        <p:txBody>
          <a:bodyPr/>
          <a:lstStyle/>
          <a:p>
            <a:r>
              <a:rPr lang="fr-FR"/>
              <a:t>Lien vers doc</a:t>
            </a: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608775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41FF1F16-A8E8-4E65-ACD0-F4F94A98B492}" type="datetime1">
              <a:rPr lang="fr-FR" smtClean="0"/>
              <a:t>21/04/2023</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9662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a:xfrm>
            <a:off x="457200" y="6356350"/>
            <a:ext cx="7427168" cy="365125"/>
          </a:xfrm>
        </p:spPr>
        <p:txBody>
          <a:bodyPr/>
          <a:lstStyle>
            <a:lvl1pPr>
              <a:defRPr sz="1050" baseline="0">
                <a:solidFill>
                  <a:schemeClr val="tx2"/>
                </a:solidFill>
              </a:defRPr>
            </a:lvl1pPr>
          </a:lstStyle>
          <a:p>
            <a:r>
              <a:rPr lang="fr-FR" dirty="0"/>
              <a:t>Lien vers doc</a:t>
            </a:r>
          </a:p>
        </p:txBody>
      </p:sp>
      <p:sp>
        <p:nvSpPr>
          <p:cNvPr id="6" name="Espace réservé du numéro de diapositive 5"/>
          <p:cNvSpPr>
            <a:spLocks noGrp="1"/>
          </p:cNvSpPr>
          <p:nvPr>
            <p:ph type="sldNum" sz="quarter" idx="12"/>
          </p:nvPr>
        </p:nvSpPr>
        <p:spPr>
          <a:xfrm>
            <a:off x="8100392" y="6356350"/>
            <a:ext cx="586408" cy="365125"/>
          </a:xfrm>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56961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108FBB5-7614-4EEA-AEF5-9017C51F9628}" type="datetime1">
              <a:rPr lang="fr-FR" smtClean="0"/>
              <a:t>21/04/2023</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16724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904B5EA-894D-434F-B91F-2BA43EE6DFA2}" type="datetime1">
              <a:rPr lang="fr-FR" smtClean="0"/>
              <a:t>21/04/2023</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367949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2E5197A-A834-4636-818C-71A2B3214076}" type="datetime1">
              <a:rPr lang="fr-FR" smtClean="0"/>
              <a:t>21/04/2023</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506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EA836FD-E45E-4259-BE69-F4BDC911F387}" type="datetime1">
              <a:rPr lang="fr-FR" smtClean="0"/>
              <a:t>21/04/2023</a:t>
            </a:fld>
            <a:endParaRPr lang="fr-FR"/>
          </a:p>
        </p:txBody>
      </p:sp>
      <p:sp>
        <p:nvSpPr>
          <p:cNvPr id="5" name="Espace réservé du pied de page 4"/>
          <p:cNvSpPr>
            <a:spLocks noGrp="1"/>
          </p:cNvSpPr>
          <p:nvPr>
            <p:ph type="ftr" sz="quarter" idx="11"/>
          </p:nvPr>
        </p:nvSpPr>
        <p:spPr/>
        <p:txBody>
          <a:bodyPr/>
          <a:lstStyle/>
          <a:p>
            <a:r>
              <a:rPr lang="fr-FR"/>
              <a:t>Lien vers doc</a:t>
            </a: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01057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00394162-FADD-4A57-9E5A-AA1ED4E60FAF}" type="datetime1">
              <a:rPr lang="fr-FR" smtClean="0"/>
              <a:t>21/04/2023</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30813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CFFAA9D2-DFE0-4BF5-9729-AE0C756BADAD}" type="datetime1">
              <a:rPr lang="fr-FR" smtClean="0"/>
              <a:t>21/04/2023</a:t>
            </a:fld>
            <a:endParaRPr lang="fr-FR"/>
          </a:p>
        </p:txBody>
      </p:sp>
      <p:sp>
        <p:nvSpPr>
          <p:cNvPr id="8" name="Espace réservé du pied de page 7"/>
          <p:cNvSpPr>
            <a:spLocks noGrp="1"/>
          </p:cNvSpPr>
          <p:nvPr>
            <p:ph type="ftr" sz="quarter" idx="11"/>
          </p:nvPr>
        </p:nvSpPr>
        <p:spPr/>
        <p:txBody>
          <a:bodyPr/>
          <a:lstStyle/>
          <a:p>
            <a:r>
              <a:rPr lang="fr-FR"/>
              <a:t>Lien vers doc</a:t>
            </a: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10605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6E2E8314-1AE6-4757-9530-B387F0AC5055}" type="datetime1">
              <a:rPr lang="fr-FR" smtClean="0"/>
              <a:t>21/04/2023</a:t>
            </a:fld>
            <a:endParaRPr lang="fr-FR"/>
          </a:p>
        </p:txBody>
      </p:sp>
      <p:sp>
        <p:nvSpPr>
          <p:cNvPr id="4" name="Espace réservé du pied de page 3"/>
          <p:cNvSpPr>
            <a:spLocks noGrp="1"/>
          </p:cNvSpPr>
          <p:nvPr>
            <p:ph type="ftr" sz="quarter" idx="11"/>
          </p:nvPr>
        </p:nvSpPr>
        <p:spPr/>
        <p:txBody>
          <a:bodyPr/>
          <a:lstStyle/>
          <a:p>
            <a:r>
              <a:rPr lang="fr-FR"/>
              <a:t>Lien vers doc</a:t>
            </a: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7285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B2D2AA66-A556-4319-BDD9-253D9EF904E4}" type="datetime1">
              <a:rPr lang="fr-FR" smtClean="0"/>
              <a:t>21/04/2023</a:t>
            </a:fld>
            <a:endParaRPr lang="fr-FR"/>
          </a:p>
        </p:txBody>
      </p:sp>
      <p:sp>
        <p:nvSpPr>
          <p:cNvPr id="3" name="Espace réservé du pied de page 2"/>
          <p:cNvSpPr>
            <a:spLocks noGrp="1"/>
          </p:cNvSpPr>
          <p:nvPr>
            <p:ph type="ftr" sz="quarter" idx="11"/>
          </p:nvPr>
        </p:nvSpPr>
        <p:spPr/>
        <p:txBody>
          <a:bodyPr/>
          <a:lstStyle/>
          <a:p>
            <a:r>
              <a:rPr lang="fr-FR"/>
              <a:t>Lien vers doc</a:t>
            </a: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6323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41FF1F16-A8E8-4E65-ACD0-F4F94A98B492}" type="datetime1">
              <a:rPr lang="fr-FR" smtClean="0"/>
              <a:t>21/04/2023</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71803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108FBB5-7614-4EEA-AEF5-9017C51F9628}" type="datetime1">
              <a:rPr lang="fr-FR" smtClean="0"/>
              <a:t>21/04/2023</a:t>
            </a:fld>
            <a:endParaRPr lang="fr-FR"/>
          </a:p>
        </p:txBody>
      </p:sp>
      <p:sp>
        <p:nvSpPr>
          <p:cNvPr id="6" name="Espace réservé du pied de page 5"/>
          <p:cNvSpPr>
            <a:spLocks noGrp="1"/>
          </p:cNvSpPr>
          <p:nvPr>
            <p:ph type="ftr" sz="quarter" idx="11"/>
          </p:nvPr>
        </p:nvSpPr>
        <p:spPr/>
        <p:txBody>
          <a:bodyPr/>
          <a:lstStyle/>
          <a:p>
            <a:r>
              <a:rPr lang="fr-FR"/>
              <a:t>Lien vers doc</a:t>
            </a: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5814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Lien vers doc</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dirty="0"/>
          </a:p>
        </p:txBody>
      </p:sp>
      <p:pic>
        <p:nvPicPr>
          <p:cNvPr id="8" name="Image 7" descr="Une image contenant texte&#10;&#10;Description générée automatiquement">
            <a:extLst>
              <a:ext uri="{FF2B5EF4-FFF2-40B4-BE49-F238E27FC236}">
                <a16:creationId xmlns:a16="http://schemas.microsoft.com/office/drawing/2014/main" id="{BD3EBECF-F70D-E89B-4F30-8906C6CD03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513" y="136525"/>
            <a:ext cx="857532" cy="700187"/>
          </a:xfrm>
          <a:prstGeom prst="rect">
            <a:avLst/>
          </a:prstGeom>
        </p:spPr>
      </p:pic>
    </p:spTree>
    <p:extLst>
      <p:ext uri="{BB962C8B-B14F-4D97-AF65-F5344CB8AC3E}">
        <p14:creationId xmlns:p14="http://schemas.microsoft.com/office/powerpoint/2010/main" val="2885301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rgbClr val="CF481B"/>
          </a:solidFill>
          <a:latin typeface="+mj-lt"/>
          <a:ea typeface="+mj-ea"/>
          <a:cs typeface="+mj-cs"/>
        </a:defRPr>
      </a:lvl1pPr>
    </p:titleStyle>
    <p:bodyStyle>
      <a:lvl1pPr marL="457200" indent="-457200" algn="l" defTabSz="914400" rtl="0" eaLnBrk="1" latinLnBrk="0" hangingPunct="1">
        <a:spcBef>
          <a:spcPct val="20000"/>
        </a:spcBef>
        <a:buFont typeface="Wingdings" panose="05000000000000000000" pitchFamily="2" charset="2"/>
        <a:buChar char="ü"/>
        <a:defRPr sz="3200" kern="1200">
          <a:solidFill>
            <a:srgbClr val="CF481B"/>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Lien vers doc</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dirty="0"/>
          </a:p>
        </p:txBody>
      </p:sp>
      <p:pic>
        <p:nvPicPr>
          <p:cNvPr id="4" name="Image 3">
            <a:extLst>
              <a:ext uri="{FF2B5EF4-FFF2-40B4-BE49-F238E27FC236}">
                <a16:creationId xmlns:a16="http://schemas.microsoft.com/office/drawing/2014/main" id="{1A269AE4-EECA-95A4-DF68-3278E44A16F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520" y="188640"/>
            <a:ext cx="744598" cy="744598"/>
          </a:xfrm>
          <a:prstGeom prst="rect">
            <a:avLst/>
          </a:prstGeom>
        </p:spPr>
      </p:pic>
    </p:spTree>
    <p:extLst>
      <p:ext uri="{BB962C8B-B14F-4D97-AF65-F5344CB8AC3E}">
        <p14:creationId xmlns:p14="http://schemas.microsoft.com/office/powerpoint/2010/main" val="20880371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rgbClr val="CF481B"/>
          </a:solidFill>
          <a:latin typeface="+mj-lt"/>
          <a:ea typeface="+mj-ea"/>
          <a:cs typeface="+mj-cs"/>
        </a:defRPr>
      </a:lvl1pPr>
    </p:titleStyle>
    <p:bodyStyle>
      <a:lvl1pPr marL="457200" indent="-457200" algn="l" defTabSz="914400" rtl="0" eaLnBrk="1" latinLnBrk="0" hangingPunct="1">
        <a:spcBef>
          <a:spcPct val="20000"/>
        </a:spcBef>
        <a:buFont typeface="Wingdings" panose="05000000000000000000" pitchFamily="2" charset="2"/>
        <a:buChar char="ü"/>
        <a:defRPr sz="3200" kern="1200">
          <a:solidFill>
            <a:srgbClr val="CF481B"/>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moodle.abes.fr/"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documentation.abes.fr/aidecalames/ressources/ead/DictionnaireEADCalame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1569081" y="1166887"/>
            <a:ext cx="6887531" cy="1470025"/>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b="1" dirty="0">
                <a:solidFill>
                  <a:schemeClr val="accent6"/>
                </a:solidFill>
              </a:rPr>
              <a:t>Les évolutions des bonnes pratiques EAD en bibliothèque et leur mise en œuvre progressive dans Calames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79" y="6143068"/>
            <a:ext cx="900156" cy="6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2807" r="18012"/>
          <a:stretch/>
        </p:blipFill>
        <p:spPr bwMode="auto">
          <a:xfrm>
            <a:off x="0" y="195671"/>
            <a:ext cx="9144000" cy="64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364689" y="2778211"/>
            <a:ext cx="5000411" cy="2831544"/>
          </a:xfrm>
          <a:prstGeom prst="rect">
            <a:avLst/>
          </a:prstGeom>
        </p:spPr>
        <p:txBody>
          <a:bodyPr wrap="square">
            <a:spAutoFit/>
          </a:bodyPr>
          <a:lstStyle/>
          <a:p>
            <a:r>
              <a:rPr lang="fr-FR" b="1" dirty="0">
                <a:solidFill>
                  <a:schemeClr val="tx2"/>
                </a:solidFill>
              </a:rPr>
              <a:t>Description</a:t>
            </a:r>
            <a:endParaRPr lang="fr-FR" dirty="0">
              <a:solidFill>
                <a:schemeClr val="tx2"/>
              </a:solidFill>
            </a:endParaRPr>
          </a:p>
          <a:p>
            <a:r>
              <a:rPr lang="fr-FR" sz="1600" dirty="0"/>
              <a:t>Présentation </a:t>
            </a:r>
          </a:p>
          <a:p>
            <a:r>
              <a:rPr lang="fr-FR" sz="1600" dirty="0"/>
              <a:t>- des révisions des bonnes pratiques publiées en février 2023 </a:t>
            </a:r>
          </a:p>
          <a:p>
            <a:r>
              <a:rPr lang="fr-FR" sz="1600" dirty="0"/>
              <a:t>- des changements de consignes et de paramétrages dans Calames</a:t>
            </a:r>
          </a:p>
          <a:p>
            <a:r>
              <a:rPr lang="fr-FR" sz="1600" dirty="0"/>
              <a:t>- de la nouvelle d’organisation du manuel de catalogage Calames</a:t>
            </a:r>
          </a:p>
          <a:p>
            <a:endParaRPr lang="fr-FR" sz="1600" dirty="0"/>
          </a:p>
          <a:p>
            <a:endParaRPr lang="fr-FR" sz="1600" dirty="0"/>
          </a:p>
          <a:p>
            <a:endParaRPr lang="fr-FR" sz="1600" dirty="0"/>
          </a:p>
        </p:txBody>
      </p:sp>
      <p:sp>
        <p:nvSpPr>
          <p:cNvPr id="36" name="Rectangle 35"/>
          <p:cNvSpPr/>
          <p:nvPr/>
        </p:nvSpPr>
        <p:spPr>
          <a:xfrm>
            <a:off x="5570273" y="2793702"/>
            <a:ext cx="3235382" cy="1846659"/>
          </a:xfrm>
          <a:prstGeom prst="rect">
            <a:avLst/>
          </a:prstGeom>
        </p:spPr>
        <p:txBody>
          <a:bodyPr wrap="square">
            <a:spAutoFit/>
          </a:bodyPr>
          <a:lstStyle/>
          <a:p>
            <a:r>
              <a:rPr lang="fr-FR" b="1" dirty="0">
                <a:solidFill>
                  <a:schemeClr val="tx2"/>
                </a:solidFill>
              </a:rPr>
              <a:t>	Public</a:t>
            </a:r>
            <a:endParaRPr lang="fr-FR" dirty="0">
              <a:solidFill>
                <a:schemeClr val="tx2"/>
              </a:solidFill>
            </a:endParaRPr>
          </a:p>
          <a:p>
            <a:r>
              <a:rPr lang="fr-FR" sz="1600" dirty="0"/>
              <a:t>	</a:t>
            </a:r>
          </a:p>
          <a:p>
            <a:r>
              <a:rPr lang="fr-FR" sz="1600" dirty="0"/>
              <a:t>	Correspondants Calames</a:t>
            </a:r>
          </a:p>
          <a:p>
            <a:r>
              <a:rPr lang="fr-FR" sz="1600" dirty="0"/>
              <a:t>	Catalogueurs en EAD</a:t>
            </a:r>
          </a:p>
          <a:p>
            <a:endParaRPr lang="fr-FR" sz="1600" dirty="0"/>
          </a:p>
          <a:p>
            <a:endParaRPr lang="fr-FR" sz="1600" dirty="0"/>
          </a:p>
          <a:p>
            <a:endParaRPr lang="fr-FR" sz="1600" dirty="0"/>
          </a:p>
        </p:txBody>
      </p:sp>
      <p:sp>
        <p:nvSpPr>
          <p:cNvPr id="37" name="Rectangle 36"/>
          <p:cNvSpPr/>
          <p:nvPr/>
        </p:nvSpPr>
        <p:spPr>
          <a:xfrm>
            <a:off x="149879" y="5072610"/>
            <a:ext cx="8856984" cy="861774"/>
          </a:xfrm>
          <a:prstGeom prst="rect">
            <a:avLst/>
          </a:prstGeom>
        </p:spPr>
        <p:txBody>
          <a:bodyPr wrap="square">
            <a:spAutoFit/>
          </a:bodyPr>
          <a:lstStyle/>
          <a:p>
            <a:pPr algn="ctr"/>
            <a:r>
              <a:rPr lang="fr-FR" b="1" dirty="0">
                <a:solidFill>
                  <a:schemeClr val="tx2"/>
                </a:solidFill>
              </a:rPr>
              <a:t>Intervenants</a:t>
            </a:r>
          </a:p>
          <a:p>
            <a:pPr algn="ctr"/>
            <a:r>
              <a:rPr lang="fr-FR" sz="1600" dirty="0"/>
              <a:t>Brigitte Michel</a:t>
            </a:r>
          </a:p>
          <a:p>
            <a:pPr algn="ctr"/>
            <a:r>
              <a:rPr lang="fr-FR" sz="1600" dirty="0"/>
              <a:t>Modérateur : Olivier Kosinski</a:t>
            </a:r>
          </a:p>
        </p:txBody>
      </p:sp>
      <p:sp>
        <p:nvSpPr>
          <p:cNvPr id="31" name="Rectangle 30"/>
          <p:cNvSpPr/>
          <p:nvPr/>
        </p:nvSpPr>
        <p:spPr>
          <a:xfrm>
            <a:off x="1115615" y="6141204"/>
            <a:ext cx="7200801" cy="600164"/>
          </a:xfrm>
          <a:prstGeom prst="rect">
            <a:avLst/>
          </a:prstGeom>
          <a:solidFill>
            <a:srgbClr val="E2E2E2"/>
          </a:solidFill>
        </p:spPr>
        <p:txBody>
          <a:bodyPr wrap="square">
            <a:spAutoFit/>
          </a:bodyPr>
          <a:lstStyle/>
          <a:p>
            <a:pPr algn="ctr"/>
            <a:r>
              <a:rPr lang="fr-FR" sz="1100" dirty="0"/>
              <a:t>La formation débutera à 11h, merci de votre patience…</a:t>
            </a:r>
            <a:br>
              <a:rPr lang="fr-FR" sz="1100" dirty="0"/>
            </a:br>
            <a:r>
              <a:rPr lang="fr-FR" sz="1100" u="sng" dirty="0"/>
              <a:t>Attention :</a:t>
            </a:r>
            <a:r>
              <a:rPr lang="fr-FR" sz="1100" dirty="0"/>
              <a:t> La session sera enregistrée afin d'être diffusée sur notre plateforme d'autoformation </a:t>
            </a:r>
            <a:r>
              <a:rPr lang="fr-FR" sz="1100" dirty="0">
                <a:hlinkClick r:id="rId5"/>
              </a:rPr>
              <a:t>http://moodle.abes.fr</a:t>
            </a:r>
            <a:r>
              <a:rPr lang="fr-FR" sz="1100" dirty="0"/>
              <a:t>.</a:t>
            </a:r>
            <a:br>
              <a:rPr lang="fr-FR" sz="1100" dirty="0"/>
            </a:br>
            <a:r>
              <a:rPr lang="fr-FR" sz="1100" dirty="0"/>
              <a:t>En rejoignant cette session, vous consentez à ces enregistrements.</a:t>
            </a:r>
          </a:p>
        </p:txBody>
      </p:sp>
      <p:pic>
        <p:nvPicPr>
          <p:cNvPr id="1038" name="Picture 14" descr="Calames"/>
          <p:cNvPicPr>
            <a:picLocks noChangeAspect="1" noChangeArrowheads="1"/>
          </p:cNvPicPr>
          <p:nvPr/>
        </p:nvPicPr>
        <p:blipFill rotWithShape="1">
          <a:blip r:embed="rId6">
            <a:extLst>
              <a:ext uri="{28A0092B-C50C-407E-A947-70E740481C1C}">
                <a14:useLocalDpi xmlns:a14="http://schemas.microsoft.com/office/drawing/2010/main" val="0"/>
              </a:ext>
            </a:extLst>
          </a:blip>
          <a:srcRect l="25352" r="25272"/>
          <a:stretch/>
        </p:blipFill>
        <p:spPr bwMode="auto">
          <a:xfrm>
            <a:off x="8337364" y="6062488"/>
            <a:ext cx="699601" cy="70844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4773" y="3165784"/>
            <a:ext cx="744598" cy="744598"/>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58052C58-80E7-6EDB-02A1-2D45F03A2B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987" y="1523620"/>
            <a:ext cx="1038095" cy="847619"/>
          </a:xfrm>
          <a:prstGeom prst="rect">
            <a:avLst/>
          </a:prstGeom>
        </p:spPr>
      </p:pic>
      <p:sp>
        <p:nvSpPr>
          <p:cNvPr id="8" name="Rectangle 1">
            <a:extLst>
              <a:ext uri="{FF2B5EF4-FFF2-40B4-BE49-F238E27FC236}">
                <a16:creationId xmlns:a16="http://schemas.microsoft.com/office/drawing/2014/main" id="{52D3A15D-1C84-4391-07EB-E8E87E0C29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ED8200"/>
                </a:solidFill>
                <a:effectLst/>
                <a:latin typeface="Georgia" panose="02040502050405020303" pitchFamily="18" charset="0"/>
                <a:ea typeface="Times New Roman" panose="02020603050405020304" pitchFamily="18" charset="0"/>
                <a:cs typeface="Calibri" panose="020F0502020204030204" pitchFamily="34" charset="0"/>
              </a:rPr>
              <a:t>Les évolutions des bonnes pratiques EAD en bibliothèque et leur mise en œuvre progressive dans Calames</a:t>
            </a:r>
            <a:r>
              <a:rPr kumimoji="0" lang="fr-FR" altLang="fr-FR" sz="600" b="0" i="0" u="none" strike="noStrike" cap="none" normalizeH="0" baseline="0">
                <a:ln>
                  <a:noFill/>
                </a:ln>
                <a:solidFill>
                  <a:schemeClr val="tx1"/>
                </a:solidFill>
                <a:effectLst/>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3B58B016-9B3D-E2CD-DE74-405BDCDD516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rgbClr val="000099"/>
                </a:solidFill>
                <a:effectLst/>
                <a:latin typeface="Georgia" panose="02040502050405020303" pitchFamily="18" charset="0"/>
                <a:ea typeface="Calibri" panose="020F0502020204030204" pitchFamily="34" charset="0"/>
                <a:cs typeface="Calibri" panose="020F0502020204030204" pitchFamily="34" charset="0"/>
              </a:rPr>
              <a:t>Correspondants Calames</a:t>
            </a:r>
            <a:br>
              <a:rPr kumimoji="0" lang="fr-FR" altLang="fr-FR" sz="1000" b="0" i="0" u="none" strike="noStrike" cap="none" normalizeH="0" baseline="0">
                <a:ln>
                  <a:noFill/>
                </a:ln>
                <a:solidFill>
                  <a:srgbClr val="000099"/>
                </a:solidFill>
                <a:effectLst/>
                <a:latin typeface="Georgia" panose="02040502050405020303" pitchFamily="18" charset="0"/>
                <a:ea typeface="Calibri" panose="020F0502020204030204" pitchFamily="34" charset="0"/>
                <a:cs typeface="Calibri" panose="020F0502020204030204" pitchFamily="34" charset="0"/>
              </a:rPr>
            </a:br>
            <a:r>
              <a:rPr kumimoji="0" lang="fr-FR" altLang="fr-FR" sz="1000" b="0" i="0" u="none" strike="noStrike" cap="none" normalizeH="0" baseline="0">
                <a:ln>
                  <a:noFill/>
                </a:ln>
                <a:solidFill>
                  <a:srgbClr val="000099"/>
                </a:solidFill>
                <a:effectLst/>
                <a:latin typeface="Georgia" panose="02040502050405020303" pitchFamily="18" charset="0"/>
                <a:ea typeface="Calibri" panose="020F0502020204030204" pitchFamily="34" charset="0"/>
                <a:cs typeface="Calibri" panose="020F0502020204030204" pitchFamily="34" charset="0"/>
              </a:rPr>
              <a:t>Catalogueurs en EAD</a:t>
            </a:r>
            <a:r>
              <a:rPr kumimoji="0" lang="fr-FR" altLang="fr-FR" sz="600" b="0" i="0" u="none" strike="noStrike" cap="none" normalizeH="0" baseline="0">
                <a:ln>
                  <a:noFill/>
                </a:ln>
                <a:solidFill>
                  <a:schemeClr val="tx1"/>
                </a:solidFill>
                <a:effectLst/>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98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a:bodyPr>
          <a:lstStyle/>
          <a:p>
            <a:r>
              <a:rPr lang="fr-FR" dirty="0">
                <a:solidFill>
                  <a:srgbClr val="CF481B"/>
                </a:solidFill>
              </a:rPr>
              <a:t>Le caractère obligatoire</a:t>
            </a:r>
          </a:p>
        </p:txBody>
      </p:sp>
      <p:sp>
        <p:nvSpPr>
          <p:cNvPr id="3" name="Espace réservé du contenu 2"/>
          <p:cNvSpPr>
            <a:spLocks noGrp="1"/>
          </p:cNvSpPr>
          <p:nvPr>
            <p:ph idx="1"/>
          </p:nvPr>
        </p:nvSpPr>
        <p:spPr>
          <a:xfrm>
            <a:off x="457200" y="1600200"/>
            <a:ext cx="8229600" cy="4709120"/>
          </a:xfrm>
        </p:spPr>
        <p:txBody>
          <a:bodyPr>
            <a:normAutofit fontScale="92500" lnSpcReduction="20000"/>
          </a:bodyPr>
          <a:lstStyle/>
          <a:p>
            <a:pPr>
              <a:buFont typeface="Wingdings" panose="05000000000000000000" pitchFamily="2" charset="2"/>
              <a:buChar char="ü"/>
            </a:pPr>
            <a:r>
              <a:rPr lang="fr-FR" sz="2800" dirty="0"/>
              <a:t>Le caractère obligatoire peut être absolu </a:t>
            </a:r>
          </a:p>
          <a:p>
            <a:pPr lvl="1"/>
            <a:r>
              <a:rPr lang="fr-FR" sz="2400" dirty="0"/>
              <a:t>Imposé par la DTD  : attribut LEVEL du &lt;archdesc&gt;</a:t>
            </a:r>
          </a:p>
          <a:p>
            <a:pPr lvl="1"/>
            <a:r>
              <a:rPr lang="fr-FR" sz="2400" dirty="0"/>
              <a:t>L'usage de certains attributs (TYPE, ROLE, NORMAL,…)</a:t>
            </a:r>
          </a:p>
          <a:p>
            <a:pPr lvl="1"/>
            <a:r>
              <a:rPr lang="fr-FR" sz="2400" dirty="0"/>
              <a:t>Liste fermée BP ou Calames</a:t>
            </a:r>
          </a:p>
          <a:p>
            <a:pPr lvl="1"/>
            <a:r>
              <a:rPr lang="fr-FR" sz="2400" dirty="0"/>
              <a:t>Chaque unité documentaire doit avoir au moins un &lt;unitid&gt; ou un &lt;unittitle&gt;</a:t>
            </a:r>
          </a:p>
          <a:p>
            <a:pPr marL="457200" lvl="1" indent="0">
              <a:buNone/>
            </a:pPr>
            <a:endParaRPr lang="fr-FR" sz="2400" dirty="0"/>
          </a:p>
          <a:p>
            <a:pPr>
              <a:buFont typeface="Wingdings" panose="05000000000000000000" pitchFamily="2" charset="2"/>
              <a:buChar char="ü"/>
            </a:pPr>
            <a:r>
              <a:rPr lang="fr-FR" sz="2800" dirty="0"/>
              <a:t>Le caractère obligatoire peut prendre en compte logique d'héritage </a:t>
            </a:r>
            <a:endParaRPr lang="fr-FR" sz="2400" dirty="0"/>
          </a:p>
          <a:p>
            <a:pPr lvl="1"/>
            <a:r>
              <a:rPr lang="fr-FR" sz="2400" dirty="0"/>
              <a:t>Exemple : &lt;</a:t>
            </a:r>
            <a:r>
              <a:rPr lang="fr-FR" sz="2400" dirty="0" err="1"/>
              <a:t>legalstatus</a:t>
            </a:r>
            <a:r>
              <a:rPr lang="fr-FR" sz="2400" dirty="0"/>
              <a:t>&gt; obligatoire pour chaque unité documentaire mais l'information peut figurait uniquement dans un parent</a:t>
            </a:r>
          </a:p>
          <a:p>
            <a:pPr marL="457200" lvl="1" indent="0">
              <a:buNone/>
            </a:pPr>
            <a:r>
              <a:rPr lang="fr-FR" sz="2400" dirty="0"/>
              <a:t>Dans manuel : "obligatoire pour toute les unités documentaires, soit en propre soit par héritage"</a:t>
            </a:r>
          </a:p>
          <a:p>
            <a:pPr marL="457200" lvl="1" indent="0">
              <a:buNone/>
            </a:pPr>
            <a:endParaRPr lang="fr-FR" sz="2400" dirty="0"/>
          </a:p>
        </p:txBody>
      </p:sp>
      <p:sp>
        <p:nvSpPr>
          <p:cNvPr id="5" name="Espace réservé du pied de page 4">
            <a:extLst>
              <a:ext uri="{FF2B5EF4-FFF2-40B4-BE49-F238E27FC236}">
                <a16:creationId xmlns:a16="http://schemas.microsoft.com/office/drawing/2014/main" id="{9D871834-06AE-9FA3-BC18-1B9F532F2385}"/>
              </a:ext>
            </a:extLst>
          </p:cNvPr>
          <p:cNvSpPr>
            <a:spLocks noGrp="1"/>
          </p:cNvSpPr>
          <p:nvPr>
            <p:ph type="ftr" sz="quarter" idx="11"/>
          </p:nvPr>
        </p:nvSpPr>
        <p:spPr/>
        <p:txBody>
          <a:bodyPr/>
          <a:lstStyle/>
          <a:p>
            <a:r>
              <a:rPr lang="fr-FR" sz="1050" dirty="0">
                <a:solidFill>
                  <a:schemeClr val="tx2"/>
                </a:solidFill>
              </a:rPr>
              <a:t>https://www.ead-bibliotheque.fr/synthese-elements-attributs/</a:t>
            </a:r>
          </a:p>
        </p:txBody>
      </p:sp>
      <p:sp>
        <p:nvSpPr>
          <p:cNvPr id="6" name="Espace réservé du numéro de diapositive 5">
            <a:extLst>
              <a:ext uri="{FF2B5EF4-FFF2-40B4-BE49-F238E27FC236}">
                <a16:creationId xmlns:a16="http://schemas.microsoft.com/office/drawing/2014/main" id="{343A53ED-73CA-D427-6D7C-94FDF799C03B}"/>
              </a:ext>
            </a:extLst>
          </p:cNvPr>
          <p:cNvSpPr>
            <a:spLocks noGrp="1"/>
          </p:cNvSpPr>
          <p:nvPr>
            <p:ph type="sldNum" sz="quarter" idx="12"/>
          </p:nvPr>
        </p:nvSpPr>
        <p:spPr/>
        <p:txBody>
          <a:bodyPr/>
          <a:lstStyle/>
          <a:p>
            <a:fld id="{4FDDB0EE-562A-402E-B0CB-D9B0904D3576}" type="slidenum">
              <a:rPr lang="fr-FR" smtClean="0"/>
              <a:t>10</a:t>
            </a:fld>
            <a:endParaRPr lang="fr-FR"/>
          </a:p>
        </p:txBody>
      </p:sp>
    </p:spTree>
    <p:extLst>
      <p:ext uri="{BB962C8B-B14F-4D97-AF65-F5344CB8AC3E}">
        <p14:creationId xmlns:p14="http://schemas.microsoft.com/office/powerpoint/2010/main" val="120892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CF481B"/>
                </a:solidFill>
              </a:rPr>
              <a:t>Statuts (suite)</a:t>
            </a: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ü"/>
            </a:pPr>
            <a:r>
              <a:rPr lang="fr-FR" sz="2800" dirty="0"/>
              <a:t>La révision n'a pas bouleversé ce qui était attendu</a:t>
            </a:r>
          </a:p>
          <a:p>
            <a:pPr>
              <a:buFont typeface="Wingdings" panose="05000000000000000000" pitchFamily="2" charset="2"/>
              <a:buChar char="ü"/>
            </a:pPr>
            <a:r>
              <a:rPr lang="fr-FR" sz="2800" dirty="0"/>
              <a:t>Est nouvellement obligatoire &lt;</a:t>
            </a:r>
            <a:r>
              <a:rPr lang="fr-FR" sz="2800" dirty="0" err="1"/>
              <a:t>legalstatus</a:t>
            </a:r>
            <a:r>
              <a:rPr lang="fr-FR" sz="2800" dirty="0"/>
              <a:t>&gt; qui rend de facto &lt;accessrestrict&gt; obligatoire</a:t>
            </a:r>
          </a:p>
          <a:p>
            <a:pPr>
              <a:buFont typeface="Wingdings" panose="05000000000000000000" pitchFamily="2" charset="2"/>
              <a:buChar char="ü"/>
            </a:pPr>
            <a:endParaRPr lang="fr-FR" sz="2800" dirty="0"/>
          </a:p>
          <a:p>
            <a:r>
              <a:rPr lang="fr-FR" sz="2800" dirty="0">
                <a:solidFill>
                  <a:srgbClr val="CF481B"/>
                </a:solidFill>
              </a:rPr>
              <a:t>Rappel : Autorisé sur projet spécifique = </a:t>
            </a:r>
            <a:r>
              <a:rPr lang="fr-FR" sz="2800" dirty="0">
                <a:solidFill>
                  <a:srgbClr val="1E2B62"/>
                </a:solidFill>
              </a:rPr>
              <a:t>doit être systématique soit un niveau d'un établissement, soit au niveau d'un catalogue collectif</a:t>
            </a:r>
          </a:p>
          <a:p>
            <a:pPr marL="0" indent="0">
              <a:buNone/>
            </a:pPr>
            <a:endParaRPr lang="fr-FR" sz="2800" dirty="0"/>
          </a:p>
          <a:p>
            <a:pPr marL="457200" lvl="1" indent="0">
              <a:buNone/>
            </a:pPr>
            <a:endParaRPr lang="fr-FR" sz="2400" dirty="0"/>
          </a:p>
        </p:txBody>
      </p:sp>
      <p:sp>
        <p:nvSpPr>
          <p:cNvPr id="5" name="Espace réservé du pied de page 4">
            <a:extLst>
              <a:ext uri="{FF2B5EF4-FFF2-40B4-BE49-F238E27FC236}">
                <a16:creationId xmlns:a16="http://schemas.microsoft.com/office/drawing/2014/main" id="{9D871834-06AE-9FA3-BC18-1B9F532F2385}"/>
              </a:ext>
            </a:extLst>
          </p:cNvPr>
          <p:cNvSpPr>
            <a:spLocks noGrp="1"/>
          </p:cNvSpPr>
          <p:nvPr>
            <p:ph type="ftr" sz="quarter" idx="11"/>
          </p:nvPr>
        </p:nvSpPr>
        <p:spPr/>
        <p:txBody>
          <a:bodyPr/>
          <a:lstStyle/>
          <a:p>
            <a:r>
              <a:rPr lang="fr-FR" sz="1050" dirty="0">
                <a:solidFill>
                  <a:schemeClr val="tx2"/>
                </a:solidFill>
              </a:rPr>
              <a:t>https://www.ead-bibliotheque.fr/synthese-elements-attributs/</a:t>
            </a:r>
          </a:p>
        </p:txBody>
      </p:sp>
      <p:sp>
        <p:nvSpPr>
          <p:cNvPr id="6" name="Espace réservé du numéro de diapositive 5">
            <a:extLst>
              <a:ext uri="{FF2B5EF4-FFF2-40B4-BE49-F238E27FC236}">
                <a16:creationId xmlns:a16="http://schemas.microsoft.com/office/drawing/2014/main" id="{343A53ED-73CA-D427-6D7C-94FDF799C03B}"/>
              </a:ext>
            </a:extLst>
          </p:cNvPr>
          <p:cNvSpPr>
            <a:spLocks noGrp="1"/>
          </p:cNvSpPr>
          <p:nvPr>
            <p:ph type="sldNum" sz="quarter" idx="12"/>
          </p:nvPr>
        </p:nvSpPr>
        <p:spPr/>
        <p:txBody>
          <a:bodyPr/>
          <a:lstStyle/>
          <a:p>
            <a:fld id="{4FDDB0EE-562A-402E-B0CB-D9B0904D3576}" type="slidenum">
              <a:rPr lang="fr-FR" smtClean="0"/>
              <a:t>11</a:t>
            </a:fld>
            <a:endParaRPr lang="fr-FR"/>
          </a:p>
        </p:txBody>
      </p:sp>
    </p:spTree>
    <p:extLst>
      <p:ext uri="{BB962C8B-B14F-4D97-AF65-F5344CB8AC3E}">
        <p14:creationId xmlns:p14="http://schemas.microsoft.com/office/powerpoint/2010/main" val="34613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a:solidFill>
                  <a:srgbClr val="006B24"/>
                </a:solidFill>
              </a:rPr>
              <a:t>PARTIE 1 : </a:t>
            </a:r>
            <a:r>
              <a:rPr lang="fr-FR" sz="4000" dirty="0">
                <a:solidFill>
                  <a:srgbClr val="006B24"/>
                </a:solidFill>
              </a:rPr>
              <a:t>Les Bonnes pratiques révisées</a:t>
            </a:r>
            <a:br>
              <a:rPr lang="fr-FR" sz="4000" dirty="0"/>
            </a:br>
            <a:endParaRPr lang="fr-FR" dirty="0"/>
          </a:p>
        </p:txBody>
      </p:sp>
      <p:sp>
        <p:nvSpPr>
          <p:cNvPr id="5" name="Espace réservé du texte 4">
            <a:extLst>
              <a:ext uri="{FF2B5EF4-FFF2-40B4-BE49-F238E27FC236}">
                <a16:creationId xmlns:a16="http://schemas.microsoft.com/office/drawing/2014/main" id="{EBB68924-9E94-451A-ED85-B2C46FE4ED76}"/>
              </a:ext>
            </a:extLst>
          </p:cNvPr>
          <p:cNvSpPr>
            <a:spLocks noGrp="1"/>
          </p:cNvSpPr>
          <p:nvPr>
            <p:ph type="body" idx="1"/>
          </p:nvPr>
        </p:nvSpPr>
        <p:spPr/>
        <p:txBody>
          <a:bodyPr/>
          <a:lstStyle/>
          <a:p>
            <a:endParaRPr lang="fr-FR"/>
          </a:p>
        </p:txBody>
      </p:sp>
      <p:sp>
        <p:nvSpPr>
          <p:cNvPr id="3" name="Espace réservé du pied de page 2">
            <a:extLst>
              <a:ext uri="{FF2B5EF4-FFF2-40B4-BE49-F238E27FC236}">
                <a16:creationId xmlns:a16="http://schemas.microsoft.com/office/drawing/2014/main" id="{650ED974-1374-C67F-B193-2D9CAD22486F}"/>
              </a:ext>
            </a:extLst>
          </p:cNvPr>
          <p:cNvSpPr>
            <a:spLocks noGrp="1"/>
          </p:cNvSpPr>
          <p:nvPr>
            <p:ph type="ftr" sz="quarter" idx="11"/>
          </p:nvPr>
        </p:nvSpPr>
        <p:spPr/>
        <p:txBody>
          <a:bodyPr/>
          <a:lstStyle/>
          <a:p>
            <a:r>
              <a:rPr lang="fr-FR"/>
              <a:t>Lien vers doc</a:t>
            </a:r>
          </a:p>
        </p:txBody>
      </p:sp>
      <p:sp>
        <p:nvSpPr>
          <p:cNvPr id="4" name="Espace réservé du numéro de diapositive 3">
            <a:extLst>
              <a:ext uri="{FF2B5EF4-FFF2-40B4-BE49-F238E27FC236}">
                <a16:creationId xmlns:a16="http://schemas.microsoft.com/office/drawing/2014/main" id="{22FF6086-0E09-E445-F3BC-096D827903C8}"/>
              </a:ext>
            </a:extLst>
          </p:cNvPr>
          <p:cNvSpPr>
            <a:spLocks noGrp="1"/>
          </p:cNvSpPr>
          <p:nvPr>
            <p:ph type="sldNum" sz="quarter" idx="12"/>
          </p:nvPr>
        </p:nvSpPr>
        <p:spPr/>
        <p:txBody>
          <a:bodyPr/>
          <a:lstStyle/>
          <a:p>
            <a:fld id="{4FDDB0EE-562A-402E-B0CB-D9B0904D3576}" type="slidenum">
              <a:rPr lang="fr-FR" smtClean="0"/>
              <a:t>12</a:t>
            </a:fld>
            <a:endParaRPr lang="fr-FR"/>
          </a:p>
        </p:txBody>
      </p:sp>
      <p:sp>
        <p:nvSpPr>
          <p:cNvPr id="6" name="Espace réservé du contenu 2">
            <a:extLst>
              <a:ext uri="{FF2B5EF4-FFF2-40B4-BE49-F238E27FC236}">
                <a16:creationId xmlns:a16="http://schemas.microsoft.com/office/drawing/2014/main" id="{0A593224-2D96-F7D0-6F4F-C65EF0E6F487}"/>
              </a:ext>
            </a:extLst>
          </p:cNvPr>
          <p:cNvSpPr txBox="1">
            <a:spLocks/>
          </p:cNvSpPr>
          <p:nvPr/>
        </p:nvSpPr>
        <p:spPr>
          <a:xfrm>
            <a:off x="2843808" y="4473402"/>
            <a:ext cx="4968552" cy="111583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Wingdings" panose="05000000000000000000" pitchFamily="2"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Calibri" panose="020F050202020403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Wingdings" panose="05000000000000000000"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fr-FR" dirty="0"/>
          </a:p>
          <a:p>
            <a:r>
              <a:rPr lang="fr-FR" sz="3500" dirty="0">
                <a:solidFill>
                  <a:srgbClr val="CF481B"/>
                </a:solidFill>
              </a:rPr>
              <a:t>- </a:t>
            </a:r>
            <a:r>
              <a:rPr lang="fr-FR" sz="3500" b="1" dirty="0">
                <a:solidFill>
                  <a:srgbClr val="CF481B"/>
                </a:solidFill>
              </a:rPr>
              <a:t>Eléments et attributs</a:t>
            </a:r>
            <a:endParaRPr lang="fr-FR" sz="2800" b="1" dirty="0"/>
          </a:p>
        </p:txBody>
      </p:sp>
      <p:pic>
        <p:nvPicPr>
          <p:cNvPr id="7" name="Image 6" descr="Une image contenant flèche&#10;&#10;Description générée automatiquement">
            <a:extLst>
              <a:ext uri="{FF2B5EF4-FFF2-40B4-BE49-F238E27FC236}">
                <a16:creationId xmlns:a16="http://schemas.microsoft.com/office/drawing/2014/main" id="{3E0769AE-87AC-DD2E-5E67-B222283F2F2D}"/>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3652"/>
          <a:stretch/>
        </p:blipFill>
        <p:spPr>
          <a:xfrm>
            <a:off x="107504" y="86299"/>
            <a:ext cx="1440161" cy="1162212"/>
          </a:xfrm>
          <a:prstGeom prst="rect">
            <a:avLst/>
          </a:prstGeom>
        </p:spPr>
      </p:pic>
    </p:spTree>
    <p:extLst>
      <p:ext uri="{BB962C8B-B14F-4D97-AF65-F5344CB8AC3E}">
        <p14:creationId xmlns:p14="http://schemas.microsoft.com/office/powerpoint/2010/main" val="363390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flèche&#10;&#10;Description générée automatiquement">
            <a:extLst>
              <a:ext uri="{FF2B5EF4-FFF2-40B4-BE49-F238E27FC236}">
                <a16:creationId xmlns:a16="http://schemas.microsoft.com/office/drawing/2014/main" id="{8F53C083-5F9D-BC22-18A5-858FD104DBC5}"/>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3652"/>
          <a:stretch/>
        </p:blipFill>
        <p:spPr>
          <a:xfrm>
            <a:off x="0" y="20365"/>
            <a:ext cx="1440161" cy="1162212"/>
          </a:xfrm>
          <a:prstGeom prst="rect">
            <a:avLst/>
          </a:prstGeom>
        </p:spPr>
      </p:pic>
      <p:sp>
        <p:nvSpPr>
          <p:cNvPr id="2" name="Titre 1"/>
          <p:cNvSpPr>
            <a:spLocks noGrp="1"/>
          </p:cNvSpPr>
          <p:nvPr>
            <p:ph type="title"/>
          </p:nvPr>
        </p:nvSpPr>
        <p:spPr>
          <a:xfrm>
            <a:off x="1115616" y="145615"/>
            <a:ext cx="8229600" cy="1207035"/>
          </a:xfrm>
        </p:spPr>
        <p:txBody>
          <a:bodyPr>
            <a:normAutofit/>
          </a:bodyPr>
          <a:lstStyle/>
          <a:p>
            <a:r>
              <a:rPr lang="fr-FR" dirty="0"/>
              <a:t>A</a:t>
            </a:r>
            <a:r>
              <a:rPr lang="fr-FR" dirty="0">
                <a:solidFill>
                  <a:srgbClr val="CF481B"/>
                </a:solidFill>
              </a:rPr>
              <a:t>ttributs LEVEL et OTHERLEVEL</a:t>
            </a:r>
          </a:p>
        </p:txBody>
      </p:sp>
      <p:sp>
        <p:nvSpPr>
          <p:cNvPr id="3" name="Espace réservé du contenu 2"/>
          <p:cNvSpPr>
            <a:spLocks noGrp="1"/>
          </p:cNvSpPr>
          <p:nvPr>
            <p:ph idx="1"/>
          </p:nvPr>
        </p:nvSpPr>
        <p:spPr>
          <a:xfrm>
            <a:off x="457200" y="1166018"/>
            <a:ext cx="8229600" cy="5215310"/>
          </a:xfrm>
        </p:spPr>
        <p:txBody>
          <a:bodyPr>
            <a:normAutofit lnSpcReduction="10000"/>
          </a:bodyPr>
          <a:lstStyle/>
          <a:p>
            <a:pPr>
              <a:buFont typeface="Wingdings" panose="05000000000000000000" pitchFamily="2" charset="2"/>
              <a:buChar char="ü"/>
            </a:pPr>
            <a:r>
              <a:rPr lang="fr-FR" sz="3500" dirty="0">
                <a:solidFill>
                  <a:srgbClr val="CF481B"/>
                </a:solidFill>
              </a:rPr>
              <a:t>Listes des valeurs de LEVEL recommandées</a:t>
            </a:r>
          </a:p>
          <a:p>
            <a:pPr marL="895350">
              <a:spcBef>
                <a:spcPts val="0"/>
              </a:spcBef>
              <a:buFont typeface="Arial" panose="020B0604020202020204" pitchFamily="34" charset="0"/>
              <a:buChar char="•"/>
            </a:pPr>
            <a:r>
              <a:rPr lang="fr-FR" sz="2800" dirty="0">
                <a:solidFill>
                  <a:srgbClr val="1E2B62"/>
                </a:solidFill>
              </a:rPr>
              <a:t>fonds (récursif)</a:t>
            </a:r>
          </a:p>
          <a:p>
            <a:pPr marL="895350">
              <a:spcBef>
                <a:spcPts val="0"/>
              </a:spcBef>
              <a:buFont typeface="Arial" panose="020B0604020202020204" pitchFamily="34" charset="0"/>
              <a:buChar char="•"/>
            </a:pPr>
            <a:r>
              <a:rPr lang="fr-FR" sz="2800" dirty="0">
                <a:solidFill>
                  <a:srgbClr val="1E2B62"/>
                </a:solidFill>
              </a:rPr>
              <a:t>collection (récursif)</a:t>
            </a:r>
          </a:p>
          <a:p>
            <a:pPr marL="895350">
              <a:spcBef>
                <a:spcPts val="0"/>
              </a:spcBef>
              <a:buFont typeface="Arial" panose="020B0604020202020204" pitchFamily="34" charset="0"/>
              <a:buChar char="•"/>
            </a:pPr>
            <a:r>
              <a:rPr lang="fr-FR" sz="2800" dirty="0">
                <a:solidFill>
                  <a:srgbClr val="1E2B62"/>
                </a:solidFill>
              </a:rPr>
              <a:t>séries (récursif)</a:t>
            </a:r>
          </a:p>
          <a:p>
            <a:pPr marL="895350">
              <a:spcBef>
                <a:spcPts val="0"/>
              </a:spcBef>
              <a:buFont typeface="Arial" panose="020B0604020202020204" pitchFamily="34" charset="0"/>
              <a:buChar char="•"/>
            </a:pPr>
            <a:r>
              <a:rPr lang="fr-FR" sz="2800" dirty="0">
                <a:solidFill>
                  <a:srgbClr val="1E2B62"/>
                </a:solidFill>
              </a:rPr>
              <a:t>file (récursif)</a:t>
            </a:r>
          </a:p>
          <a:p>
            <a:pPr marL="895350">
              <a:spcBef>
                <a:spcPts val="0"/>
              </a:spcBef>
              <a:buFont typeface="Arial" panose="020B0604020202020204" pitchFamily="34" charset="0"/>
              <a:buChar char="•"/>
            </a:pPr>
            <a:r>
              <a:rPr lang="fr-FR" sz="2800" dirty="0" err="1">
                <a:solidFill>
                  <a:srgbClr val="1E2B62"/>
                </a:solidFill>
              </a:rPr>
              <a:t>recordgrp</a:t>
            </a:r>
            <a:r>
              <a:rPr lang="fr-FR" sz="2800" dirty="0">
                <a:solidFill>
                  <a:srgbClr val="1E2B62"/>
                </a:solidFill>
              </a:rPr>
              <a:t> (récursif)</a:t>
            </a:r>
          </a:p>
          <a:p>
            <a:pPr marL="895350">
              <a:spcBef>
                <a:spcPts val="0"/>
              </a:spcBef>
              <a:buFont typeface="Arial" panose="020B0604020202020204" pitchFamily="34" charset="0"/>
              <a:buChar char="•"/>
            </a:pPr>
            <a:r>
              <a:rPr lang="fr-FR" sz="2800" dirty="0">
                <a:solidFill>
                  <a:srgbClr val="1E2B62"/>
                </a:solidFill>
              </a:rPr>
              <a:t>item (récursif)</a:t>
            </a:r>
          </a:p>
          <a:p>
            <a:pPr marL="895350">
              <a:spcBef>
                <a:spcPts val="0"/>
              </a:spcBef>
              <a:buFont typeface="Arial" panose="020B0604020202020204" pitchFamily="34" charset="0"/>
              <a:buChar char="•"/>
            </a:pPr>
            <a:r>
              <a:rPr lang="fr-FR" sz="2800" dirty="0" err="1">
                <a:solidFill>
                  <a:srgbClr val="1E2B62"/>
                </a:solidFill>
              </a:rPr>
              <a:t>otherlevel</a:t>
            </a:r>
            <a:endParaRPr lang="fr-FR" sz="2800" dirty="0">
              <a:solidFill>
                <a:srgbClr val="1E2B62"/>
              </a:solidFill>
            </a:endParaRPr>
          </a:p>
          <a:p>
            <a:pPr marL="173038" indent="0">
              <a:spcBef>
                <a:spcPts val="0"/>
              </a:spcBef>
              <a:buNone/>
            </a:pPr>
            <a:endParaRPr lang="fr-FR" sz="2800" dirty="0">
              <a:solidFill>
                <a:srgbClr val="1E2B62"/>
              </a:solidFill>
            </a:endParaRPr>
          </a:p>
          <a:p>
            <a:pPr marL="173038" indent="0">
              <a:spcBef>
                <a:spcPts val="0"/>
              </a:spcBef>
              <a:buNone/>
            </a:pPr>
            <a:r>
              <a:rPr lang="fr-FR" sz="2800" dirty="0">
                <a:solidFill>
                  <a:srgbClr val="1E2B62"/>
                </a:solidFill>
                <a:sym typeface="Wingdings" panose="05000000000000000000" pitchFamily="2" charset="2"/>
              </a:rPr>
              <a:t> Les autres valeurs ("</a:t>
            </a:r>
            <a:r>
              <a:rPr lang="fr-FR" sz="2800" dirty="0" err="1">
                <a:solidFill>
                  <a:srgbClr val="1E2B62"/>
                </a:solidFill>
                <a:sym typeface="Wingdings" panose="05000000000000000000" pitchFamily="2" charset="2"/>
              </a:rPr>
              <a:t>sub</a:t>
            </a:r>
            <a:r>
              <a:rPr lang="fr-FR" sz="2800" dirty="0">
                <a:solidFill>
                  <a:srgbClr val="1E2B62"/>
                </a:solidFill>
                <a:sym typeface="Wingdings" panose="05000000000000000000" pitchFamily="2" charset="2"/>
              </a:rPr>
              <a:t>…" et class) ne sont plus autorisées que sur projet spécifique</a:t>
            </a:r>
            <a:endParaRPr lang="fr-FR" sz="2800" dirty="0">
              <a:solidFill>
                <a:srgbClr val="1E2B62"/>
              </a:solidFill>
            </a:endParaRPr>
          </a:p>
        </p:txBody>
      </p:sp>
      <p:sp>
        <p:nvSpPr>
          <p:cNvPr id="5" name="Espace réservé du pied de page 4">
            <a:extLst>
              <a:ext uri="{FF2B5EF4-FFF2-40B4-BE49-F238E27FC236}">
                <a16:creationId xmlns:a16="http://schemas.microsoft.com/office/drawing/2014/main" id="{9D871834-06AE-9FA3-BC18-1B9F532F2385}"/>
              </a:ext>
            </a:extLst>
          </p:cNvPr>
          <p:cNvSpPr>
            <a:spLocks noGrp="1"/>
          </p:cNvSpPr>
          <p:nvPr>
            <p:ph type="ftr" sz="quarter" idx="11"/>
          </p:nvPr>
        </p:nvSpPr>
        <p:spPr>
          <a:xfrm>
            <a:off x="323528" y="6356350"/>
            <a:ext cx="8003232" cy="365125"/>
          </a:xfrm>
        </p:spPr>
        <p:txBody>
          <a:bodyPr/>
          <a:lstStyle/>
          <a:p>
            <a:r>
              <a:rPr lang="fr-FR" sz="1050" dirty="0">
                <a:solidFill>
                  <a:schemeClr val="tx2"/>
                </a:solidFill>
              </a:rPr>
              <a:t>https://www.ead-bibliotheque.fr/guide/organisation-description/level/</a:t>
            </a:r>
          </a:p>
        </p:txBody>
      </p:sp>
      <p:sp>
        <p:nvSpPr>
          <p:cNvPr id="6" name="Espace réservé du numéro de diapositive 5">
            <a:extLst>
              <a:ext uri="{FF2B5EF4-FFF2-40B4-BE49-F238E27FC236}">
                <a16:creationId xmlns:a16="http://schemas.microsoft.com/office/drawing/2014/main" id="{343A53ED-73CA-D427-6D7C-94FDF799C03B}"/>
              </a:ext>
            </a:extLst>
          </p:cNvPr>
          <p:cNvSpPr>
            <a:spLocks noGrp="1"/>
          </p:cNvSpPr>
          <p:nvPr>
            <p:ph type="sldNum" sz="quarter" idx="12"/>
          </p:nvPr>
        </p:nvSpPr>
        <p:spPr/>
        <p:txBody>
          <a:bodyPr/>
          <a:lstStyle/>
          <a:p>
            <a:fld id="{4FDDB0EE-562A-402E-B0CB-D9B0904D3576}" type="slidenum">
              <a:rPr lang="fr-FR" smtClean="0"/>
              <a:t>13</a:t>
            </a:fld>
            <a:endParaRPr lang="fr-FR"/>
          </a:p>
        </p:txBody>
      </p:sp>
    </p:spTree>
    <p:extLst>
      <p:ext uri="{BB962C8B-B14F-4D97-AF65-F5344CB8AC3E}">
        <p14:creationId xmlns:p14="http://schemas.microsoft.com/office/powerpoint/2010/main" val="110059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305203"/>
            <a:ext cx="8229600" cy="1207035"/>
          </a:xfrm>
        </p:spPr>
        <p:txBody>
          <a:bodyPr>
            <a:normAutofit fontScale="90000"/>
          </a:bodyPr>
          <a:lstStyle/>
          <a:p>
            <a:r>
              <a:rPr lang="fr-FR" dirty="0">
                <a:solidFill>
                  <a:srgbClr val="CF481B"/>
                </a:solidFill>
              </a:rPr>
              <a:t>Les attributs LEVEL et OTHERLEVEL</a:t>
            </a:r>
            <a:br>
              <a:rPr lang="fr-FR" dirty="0"/>
            </a:br>
            <a:endParaRPr lang="fr-FR" dirty="0">
              <a:solidFill>
                <a:srgbClr val="CF481B"/>
              </a:solidFill>
            </a:endParaRPr>
          </a:p>
        </p:txBody>
      </p:sp>
      <p:sp>
        <p:nvSpPr>
          <p:cNvPr id="3" name="Espace réservé du contenu 2"/>
          <p:cNvSpPr>
            <a:spLocks noGrp="1"/>
          </p:cNvSpPr>
          <p:nvPr>
            <p:ph idx="1"/>
          </p:nvPr>
        </p:nvSpPr>
        <p:spPr>
          <a:xfrm>
            <a:off x="457200" y="1166018"/>
            <a:ext cx="8229600" cy="5215310"/>
          </a:xfrm>
        </p:spPr>
        <p:txBody>
          <a:bodyPr>
            <a:normAutofit fontScale="77500" lnSpcReduction="20000"/>
          </a:bodyPr>
          <a:lstStyle/>
          <a:p>
            <a:pPr>
              <a:buFont typeface="Wingdings" panose="05000000000000000000" pitchFamily="2" charset="2"/>
              <a:buChar char="ü"/>
            </a:pPr>
            <a:r>
              <a:rPr lang="fr-FR" sz="4600" dirty="0">
                <a:solidFill>
                  <a:srgbClr val="CF481B"/>
                </a:solidFill>
              </a:rPr>
              <a:t>Définition d'une liste de valeurs recommandées pour OTHERLEVEL </a:t>
            </a:r>
            <a:endParaRPr lang="fr-FR" sz="4600" dirty="0">
              <a:solidFill>
                <a:schemeClr val="tx1"/>
              </a:solidFill>
            </a:endParaRPr>
          </a:p>
          <a:p>
            <a:pPr marL="0" indent="0">
              <a:spcBef>
                <a:spcPts val="1800"/>
              </a:spcBef>
              <a:buNone/>
            </a:pPr>
            <a:r>
              <a:rPr lang="fr-FR" sz="2800" dirty="0"/>
              <a:t>Concernant un volume relié, à la place de LEVEL="item"</a:t>
            </a:r>
          </a:p>
          <a:p>
            <a:pPr marL="895350">
              <a:buFont typeface="Arial" panose="020B0604020202020204" pitchFamily="34" charset="0"/>
              <a:buChar char="•"/>
            </a:pPr>
            <a:r>
              <a:rPr lang="fr-FR" sz="2800" b="1" dirty="0" err="1">
                <a:solidFill>
                  <a:srgbClr val="1E2B62"/>
                </a:solidFill>
              </a:rPr>
              <a:t>document_unitaire</a:t>
            </a:r>
            <a:r>
              <a:rPr lang="fr-FR" sz="2800" dirty="0">
                <a:solidFill>
                  <a:srgbClr val="1E2B62"/>
                </a:solidFill>
              </a:rPr>
              <a:t> : document comportant une seule unité intellectuelle et constitué d'une seule unité matérielle</a:t>
            </a:r>
          </a:p>
          <a:p>
            <a:pPr marL="895350">
              <a:buFont typeface="Arial" panose="020B0604020202020204" pitchFamily="34" charset="0"/>
              <a:buChar char="•"/>
            </a:pPr>
            <a:r>
              <a:rPr lang="fr-FR" sz="2800" b="1" dirty="0" err="1">
                <a:solidFill>
                  <a:srgbClr val="1E2B62"/>
                </a:solidFill>
              </a:rPr>
              <a:t>document_composite</a:t>
            </a:r>
            <a:r>
              <a:rPr lang="fr-FR" sz="2800" b="1" dirty="0">
                <a:solidFill>
                  <a:srgbClr val="1E2B62"/>
                </a:solidFill>
              </a:rPr>
              <a:t> </a:t>
            </a:r>
            <a:r>
              <a:rPr lang="fr-FR" sz="2800" dirty="0">
                <a:solidFill>
                  <a:srgbClr val="1E2B62"/>
                </a:solidFill>
              </a:rPr>
              <a:t>: document comportant plusieurs unités intellectuelles mais constitué d'une seule unité matérielle</a:t>
            </a:r>
          </a:p>
          <a:p>
            <a:pPr marL="895350">
              <a:buFont typeface="Arial" panose="020B0604020202020204" pitchFamily="34" charset="0"/>
              <a:buChar char="•"/>
            </a:pPr>
            <a:r>
              <a:rPr lang="fr-FR" sz="2800" b="1" dirty="0" err="1">
                <a:solidFill>
                  <a:srgbClr val="1E2B62"/>
                </a:solidFill>
              </a:rPr>
              <a:t>recueil_factice</a:t>
            </a:r>
            <a:r>
              <a:rPr lang="fr-FR" sz="2800" b="1" dirty="0">
                <a:solidFill>
                  <a:srgbClr val="1E2B62"/>
                </a:solidFill>
              </a:rPr>
              <a:t> </a:t>
            </a:r>
            <a:r>
              <a:rPr lang="fr-FR" sz="2800" dirty="0">
                <a:solidFill>
                  <a:srgbClr val="1E2B62"/>
                </a:solidFill>
              </a:rPr>
              <a:t>: document formé de plusieurs unités matérielles</a:t>
            </a:r>
          </a:p>
          <a:p>
            <a:pPr marL="895350">
              <a:buFont typeface="Arial" panose="020B0604020202020204" pitchFamily="34" charset="0"/>
              <a:buChar char="•"/>
            </a:pPr>
            <a:endParaRPr lang="fr-FR" sz="2800" dirty="0">
              <a:solidFill>
                <a:schemeClr val="tx1"/>
              </a:solidFill>
            </a:endParaRPr>
          </a:p>
          <a:p>
            <a:pPr marL="0" indent="0">
              <a:buNone/>
            </a:pPr>
            <a:r>
              <a:rPr lang="fr-FR" sz="2800" dirty="0"/>
              <a:t>Sous partie d'un LEVEL="item"</a:t>
            </a:r>
          </a:p>
          <a:p>
            <a:pPr marL="895350">
              <a:buFont typeface="Arial" panose="020B0604020202020204" pitchFamily="34" charset="0"/>
              <a:buChar char="•"/>
            </a:pPr>
            <a:r>
              <a:rPr lang="fr-FR" sz="2800" b="1" dirty="0" err="1">
                <a:solidFill>
                  <a:srgbClr val="1E2B62"/>
                </a:solidFill>
              </a:rPr>
              <a:t>subdivision_matérielle</a:t>
            </a:r>
            <a:r>
              <a:rPr lang="fr-FR" sz="2800" b="1" dirty="0">
                <a:solidFill>
                  <a:srgbClr val="1E2B62"/>
                </a:solidFill>
              </a:rPr>
              <a:t> </a:t>
            </a:r>
            <a:r>
              <a:rPr lang="fr-FR" sz="2800" dirty="0">
                <a:solidFill>
                  <a:srgbClr val="1E2B62"/>
                </a:solidFill>
              </a:rPr>
              <a:t>: partie cohérente d'un recueil factice (même époque, même contexte de production, etc.)</a:t>
            </a:r>
          </a:p>
          <a:p>
            <a:pPr marL="895350">
              <a:buFont typeface="Arial" panose="020B0604020202020204" pitchFamily="34" charset="0"/>
              <a:buChar char="•"/>
            </a:pPr>
            <a:r>
              <a:rPr lang="fr-FR" sz="2800" b="1" dirty="0" err="1">
                <a:solidFill>
                  <a:srgbClr val="1E2B62"/>
                </a:solidFill>
              </a:rPr>
              <a:t>subdivision_intellectuelle</a:t>
            </a:r>
            <a:r>
              <a:rPr lang="fr-FR" sz="2800" b="1" dirty="0">
                <a:solidFill>
                  <a:srgbClr val="1E2B62"/>
                </a:solidFill>
              </a:rPr>
              <a:t> </a:t>
            </a:r>
            <a:r>
              <a:rPr lang="fr-FR" sz="2800" dirty="0">
                <a:solidFill>
                  <a:srgbClr val="1E2B62"/>
                </a:solidFill>
              </a:rPr>
              <a:t>: partie textuelle pouvant être individualisée (</a:t>
            </a:r>
            <a:r>
              <a:rPr lang="fr-FR" sz="2800" dirty="0" err="1">
                <a:solidFill>
                  <a:srgbClr val="1E2B62"/>
                </a:solidFill>
              </a:rPr>
              <a:t>oeuvre</a:t>
            </a:r>
            <a:r>
              <a:rPr lang="fr-FR" sz="2800" dirty="0">
                <a:solidFill>
                  <a:srgbClr val="1E2B62"/>
                </a:solidFill>
              </a:rPr>
              <a:t>, poème, chapitre, etc.)</a:t>
            </a:r>
          </a:p>
        </p:txBody>
      </p:sp>
      <p:sp>
        <p:nvSpPr>
          <p:cNvPr id="5" name="Espace réservé du pied de page 4">
            <a:extLst>
              <a:ext uri="{FF2B5EF4-FFF2-40B4-BE49-F238E27FC236}">
                <a16:creationId xmlns:a16="http://schemas.microsoft.com/office/drawing/2014/main" id="{9D871834-06AE-9FA3-BC18-1B9F532F2385}"/>
              </a:ext>
            </a:extLst>
          </p:cNvPr>
          <p:cNvSpPr>
            <a:spLocks noGrp="1"/>
          </p:cNvSpPr>
          <p:nvPr>
            <p:ph type="ftr" sz="quarter" idx="11"/>
          </p:nvPr>
        </p:nvSpPr>
        <p:spPr>
          <a:xfrm>
            <a:off x="323528" y="6356350"/>
            <a:ext cx="8003232" cy="365125"/>
          </a:xfrm>
        </p:spPr>
        <p:txBody>
          <a:bodyPr/>
          <a:lstStyle/>
          <a:p>
            <a:r>
              <a:rPr lang="fr-FR" sz="1050" dirty="0">
                <a:solidFill>
                  <a:schemeClr val="tx2"/>
                </a:solidFill>
              </a:rPr>
              <a:t>https://www.ead-bibliotheque.fr/guide/organisation-description/level/</a:t>
            </a:r>
          </a:p>
        </p:txBody>
      </p:sp>
      <p:sp>
        <p:nvSpPr>
          <p:cNvPr id="6" name="Espace réservé du numéro de diapositive 5">
            <a:extLst>
              <a:ext uri="{FF2B5EF4-FFF2-40B4-BE49-F238E27FC236}">
                <a16:creationId xmlns:a16="http://schemas.microsoft.com/office/drawing/2014/main" id="{343A53ED-73CA-D427-6D7C-94FDF799C03B}"/>
              </a:ext>
            </a:extLst>
          </p:cNvPr>
          <p:cNvSpPr>
            <a:spLocks noGrp="1"/>
          </p:cNvSpPr>
          <p:nvPr>
            <p:ph type="sldNum" sz="quarter" idx="12"/>
          </p:nvPr>
        </p:nvSpPr>
        <p:spPr/>
        <p:txBody>
          <a:bodyPr/>
          <a:lstStyle/>
          <a:p>
            <a:fld id="{4FDDB0EE-562A-402E-B0CB-D9B0904D3576}" type="slidenum">
              <a:rPr lang="fr-FR" smtClean="0"/>
              <a:t>14</a:t>
            </a:fld>
            <a:endParaRPr lang="fr-FR"/>
          </a:p>
        </p:txBody>
      </p:sp>
      <p:pic>
        <p:nvPicPr>
          <p:cNvPr id="4" name="Image 3" descr="Une image contenant flèche&#10;&#10;Description générée automatiquement">
            <a:extLst>
              <a:ext uri="{FF2B5EF4-FFF2-40B4-BE49-F238E27FC236}">
                <a16:creationId xmlns:a16="http://schemas.microsoft.com/office/drawing/2014/main" id="{8F53C083-5F9D-BC22-18A5-858FD104DBC5}"/>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3652"/>
          <a:stretch/>
        </p:blipFill>
        <p:spPr>
          <a:xfrm>
            <a:off x="0" y="20365"/>
            <a:ext cx="1440161" cy="1162212"/>
          </a:xfrm>
          <a:prstGeom prst="rect">
            <a:avLst/>
          </a:prstGeom>
        </p:spPr>
      </p:pic>
    </p:spTree>
    <p:extLst>
      <p:ext uri="{BB962C8B-B14F-4D97-AF65-F5344CB8AC3E}">
        <p14:creationId xmlns:p14="http://schemas.microsoft.com/office/powerpoint/2010/main" val="206496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018"/>
            <a:ext cx="8229600" cy="5215310"/>
          </a:xfrm>
        </p:spPr>
        <p:txBody>
          <a:bodyPr>
            <a:normAutofit fontScale="92500" lnSpcReduction="20000"/>
          </a:bodyPr>
          <a:lstStyle/>
          <a:p>
            <a:pPr>
              <a:buFont typeface="Wingdings" panose="05000000000000000000" pitchFamily="2" charset="2"/>
              <a:buChar char="ü"/>
            </a:pPr>
            <a:r>
              <a:rPr lang="fr-FR" sz="2800" dirty="0">
                <a:solidFill>
                  <a:srgbClr val="1E2B62"/>
                </a:solidFill>
              </a:rPr>
              <a:t>Définit une valeur spécifique obligatoire pour les fichiers maître et sous-maître : </a:t>
            </a:r>
          </a:p>
          <a:p>
            <a:pPr marL="0" indent="0" algn="ctr">
              <a:buNone/>
            </a:pPr>
            <a:r>
              <a:rPr lang="fr-FR" sz="2800" dirty="0"/>
              <a:t>&lt;archdesc </a:t>
            </a:r>
            <a:r>
              <a:rPr lang="fr-FR" sz="2800" dirty="0" err="1"/>
              <a:t>level</a:t>
            </a:r>
            <a:r>
              <a:rPr lang="fr-FR" sz="2800" dirty="0"/>
              <a:t>="</a:t>
            </a:r>
            <a:r>
              <a:rPr lang="fr-FR" sz="2800" dirty="0" err="1"/>
              <a:t>otherlevel</a:t>
            </a:r>
            <a:r>
              <a:rPr lang="fr-FR" sz="2800" dirty="0"/>
              <a:t> </a:t>
            </a:r>
            <a:r>
              <a:rPr lang="fr-FR" sz="2800" dirty="0" err="1"/>
              <a:t>otherlevel</a:t>
            </a:r>
            <a:r>
              <a:rPr lang="fr-FR" sz="2800" dirty="0"/>
              <a:t>="</a:t>
            </a:r>
            <a:r>
              <a:rPr lang="fr-FR" sz="2800" dirty="0" err="1"/>
              <a:t>groupe_IR</a:t>
            </a:r>
            <a:r>
              <a:rPr lang="fr-FR" sz="2800" dirty="0"/>
              <a:t>"&gt;</a:t>
            </a:r>
          </a:p>
          <a:p>
            <a:pPr marL="0" indent="0">
              <a:buNone/>
            </a:pPr>
            <a:endParaRPr lang="fr-FR" sz="2800" dirty="0">
              <a:solidFill>
                <a:srgbClr val="1E2B62"/>
              </a:solidFill>
            </a:endParaRPr>
          </a:p>
          <a:p>
            <a:pPr>
              <a:buFont typeface="Wingdings" panose="05000000000000000000" pitchFamily="2" charset="2"/>
              <a:buChar char="ü"/>
            </a:pPr>
            <a:r>
              <a:rPr lang="fr-FR" sz="2800" dirty="0">
                <a:solidFill>
                  <a:srgbClr val="1E2B62"/>
                </a:solidFill>
              </a:rPr>
              <a:t>Une liste encore plus réduite pour les &lt;archdesc&gt; avec des unités documentaires</a:t>
            </a:r>
          </a:p>
          <a:p>
            <a:pPr lvl="1"/>
            <a:r>
              <a:rPr lang="fr-FR" sz="2400" dirty="0"/>
              <a:t>                      Pour permettre un futur index/filtre limité aux </a:t>
            </a:r>
            <a:r>
              <a:rPr lang="fr-FR" sz="2400" dirty="0">
                <a:solidFill>
                  <a:srgbClr val="CF481B"/>
                </a:solidFill>
              </a:rPr>
              <a:t>notices de haut niveau </a:t>
            </a:r>
            <a:r>
              <a:rPr lang="fr-FR" sz="2400" dirty="0"/>
              <a:t>en recherche publique </a:t>
            </a:r>
          </a:p>
          <a:p>
            <a:pPr lvl="1"/>
            <a:r>
              <a:rPr lang="fr-FR" sz="2400" dirty="0"/>
              <a:t>Pour permettre des statistiques systématiques distinctes</a:t>
            </a:r>
          </a:p>
          <a:p>
            <a:pPr marL="457200" lvl="1" indent="0">
              <a:buNone/>
            </a:pPr>
            <a:r>
              <a:rPr lang="fr-FR" sz="2400" dirty="0">
                <a:solidFill>
                  <a:srgbClr val="1E2B62"/>
                </a:solidFill>
              </a:rPr>
              <a:t>Retenus pour le futur index/filtre : </a:t>
            </a:r>
            <a:r>
              <a:rPr lang="fr-FR" sz="2400" dirty="0">
                <a:solidFill>
                  <a:srgbClr val="CF481B"/>
                </a:solidFill>
              </a:rPr>
              <a:t>collection, fonds</a:t>
            </a:r>
          </a:p>
          <a:p>
            <a:pPr marL="457200" lvl="1" indent="0">
              <a:buNone/>
            </a:pPr>
            <a:r>
              <a:rPr lang="fr-FR" sz="2400" dirty="0">
                <a:solidFill>
                  <a:srgbClr val="1E2B62"/>
                </a:solidFill>
              </a:rPr>
              <a:t>Exclus pour le futur index/filtre : </a:t>
            </a:r>
            <a:r>
              <a:rPr lang="fr-FR" sz="2400" dirty="0" err="1">
                <a:solidFill>
                  <a:srgbClr val="CF481B"/>
                </a:solidFill>
              </a:rPr>
              <a:t>otherlevel</a:t>
            </a:r>
            <a:r>
              <a:rPr lang="fr-FR" sz="2400" dirty="0">
                <a:solidFill>
                  <a:srgbClr val="CF481B"/>
                </a:solidFill>
              </a:rPr>
              <a:t>/</a:t>
            </a:r>
            <a:r>
              <a:rPr lang="fr-FR" sz="2400" dirty="0" err="1">
                <a:solidFill>
                  <a:srgbClr val="CF481B"/>
                </a:solidFill>
              </a:rPr>
              <a:t>groupe_IR</a:t>
            </a:r>
            <a:r>
              <a:rPr lang="fr-FR" sz="2400" dirty="0">
                <a:solidFill>
                  <a:srgbClr val="CF481B"/>
                </a:solidFill>
              </a:rPr>
              <a:t>, </a:t>
            </a:r>
            <a:r>
              <a:rPr lang="fr-FR" sz="2400" dirty="0" err="1">
                <a:solidFill>
                  <a:srgbClr val="CF481B"/>
                </a:solidFill>
              </a:rPr>
              <a:t>serie</a:t>
            </a:r>
            <a:endParaRPr lang="fr-FR" sz="2400" dirty="0">
              <a:solidFill>
                <a:srgbClr val="CF481B"/>
              </a:solidFill>
            </a:endParaRPr>
          </a:p>
          <a:p>
            <a:pPr>
              <a:spcBef>
                <a:spcPts val="1800"/>
              </a:spcBef>
              <a:buFont typeface="Wingdings" panose="05000000000000000000" pitchFamily="2" charset="2"/>
              <a:buChar char="è"/>
            </a:pPr>
            <a:r>
              <a:rPr lang="fr-FR" sz="2800" dirty="0">
                <a:solidFill>
                  <a:srgbClr val="C00000"/>
                </a:solidFill>
                <a:sym typeface="Wingdings" panose="05000000000000000000" pitchFamily="2" charset="2"/>
              </a:rPr>
              <a:t>La valeur par défaut de &lt;archdesc </a:t>
            </a:r>
            <a:r>
              <a:rPr lang="fr-FR" sz="2800" dirty="0" err="1">
                <a:solidFill>
                  <a:srgbClr val="C00000"/>
                </a:solidFill>
                <a:sym typeface="Wingdings" panose="05000000000000000000" pitchFamily="2" charset="2"/>
              </a:rPr>
              <a:t>level</a:t>
            </a:r>
            <a:r>
              <a:rPr lang="fr-FR" sz="2800" dirty="0">
                <a:solidFill>
                  <a:srgbClr val="C00000"/>
                </a:solidFill>
                <a:sym typeface="Wingdings" panose="05000000000000000000" pitchFamily="2" charset="2"/>
              </a:rPr>
              <a:t>=" "&gt; sera fausse pour contraindre le catalogueur à choisir</a:t>
            </a:r>
          </a:p>
          <a:p>
            <a:pPr>
              <a:buFont typeface="Wingdings" panose="05000000000000000000" pitchFamily="2" charset="2"/>
              <a:buChar char="è"/>
            </a:pPr>
            <a:r>
              <a:rPr lang="fr-FR" sz="2800" dirty="0">
                <a:solidFill>
                  <a:srgbClr val="C00000"/>
                </a:solidFill>
                <a:sym typeface="Wingdings" panose="05000000000000000000" pitchFamily="2" charset="2"/>
              </a:rPr>
              <a:t>Un chantier qualité rétrospectif à venir</a:t>
            </a:r>
            <a:endParaRPr lang="fr-FR" sz="1400" dirty="0">
              <a:solidFill>
                <a:srgbClr val="C00000"/>
              </a:solidFill>
            </a:endParaRPr>
          </a:p>
        </p:txBody>
      </p:sp>
      <p:sp>
        <p:nvSpPr>
          <p:cNvPr id="5" name="Espace réservé du pied de page 4">
            <a:extLst>
              <a:ext uri="{FF2B5EF4-FFF2-40B4-BE49-F238E27FC236}">
                <a16:creationId xmlns:a16="http://schemas.microsoft.com/office/drawing/2014/main" id="{9D871834-06AE-9FA3-BC18-1B9F532F2385}"/>
              </a:ext>
            </a:extLst>
          </p:cNvPr>
          <p:cNvSpPr>
            <a:spLocks noGrp="1"/>
          </p:cNvSpPr>
          <p:nvPr>
            <p:ph type="ftr" sz="quarter" idx="11"/>
          </p:nvPr>
        </p:nvSpPr>
        <p:spPr>
          <a:xfrm>
            <a:off x="323528" y="6356350"/>
            <a:ext cx="8003232" cy="365125"/>
          </a:xfrm>
        </p:spPr>
        <p:txBody>
          <a:bodyPr/>
          <a:lstStyle/>
          <a:p>
            <a:r>
              <a:rPr lang="fr-FR" sz="1050" dirty="0">
                <a:solidFill>
                  <a:schemeClr val="tx2"/>
                </a:solidFill>
              </a:rPr>
              <a:t>https://documentation.abes.fr/aidecalames/manuelcatalogageead/index.html#AttributsLevelOtherlevel</a:t>
            </a:r>
          </a:p>
        </p:txBody>
      </p:sp>
      <p:sp>
        <p:nvSpPr>
          <p:cNvPr id="6" name="Espace réservé du numéro de diapositive 5">
            <a:extLst>
              <a:ext uri="{FF2B5EF4-FFF2-40B4-BE49-F238E27FC236}">
                <a16:creationId xmlns:a16="http://schemas.microsoft.com/office/drawing/2014/main" id="{343A53ED-73CA-D427-6D7C-94FDF799C03B}"/>
              </a:ext>
            </a:extLst>
          </p:cNvPr>
          <p:cNvSpPr>
            <a:spLocks noGrp="1"/>
          </p:cNvSpPr>
          <p:nvPr>
            <p:ph type="sldNum" sz="quarter" idx="12"/>
          </p:nvPr>
        </p:nvSpPr>
        <p:spPr/>
        <p:txBody>
          <a:bodyPr/>
          <a:lstStyle/>
          <a:p>
            <a:fld id="{4FDDB0EE-562A-402E-B0CB-D9B0904D3576}" type="slidenum">
              <a:rPr lang="fr-FR" smtClean="0"/>
              <a:t>15</a:t>
            </a:fld>
            <a:endParaRPr lang="fr-FR"/>
          </a:p>
        </p:txBody>
      </p:sp>
      <p:pic>
        <p:nvPicPr>
          <p:cNvPr id="10" name="Image 9">
            <a:extLst>
              <a:ext uri="{FF2B5EF4-FFF2-40B4-BE49-F238E27FC236}">
                <a16:creationId xmlns:a16="http://schemas.microsoft.com/office/drawing/2014/main" id="{044577A1-2438-BA33-514B-6FE3058CC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6" y="26328"/>
            <a:ext cx="1152127" cy="1059672"/>
          </a:xfrm>
          <a:prstGeom prst="rect">
            <a:avLst/>
          </a:prstGeom>
        </p:spPr>
      </p:pic>
      <p:sp>
        <p:nvSpPr>
          <p:cNvPr id="2" name="Titre 1"/>
          <p:cNvSpPr>
            <a:spLocks noGrp="1"/>
          </p:cNvSpPr>
          <p:nvPr>
            <p:ph type="title"/>
          </p:nvPr>
        </p:nvSpPr>
        <p:spPr>
          <a:xfrm>
            <a:off x="914400" y="-54689"/>
            <a:ext cx="8229600" cy="1207035"/>
          </a:xfrm>
        </p:spPr>
        <p:txBody>
          <a:bodyPr>
            <a:normAutofit fontScale="90000"/>
          </a:bodyPr>
          <a:lstStyle/>
          <a:p>
            <a:r>
              <a:rPr lang="fr-FR" sz="4000" dirty="0">
                <a:solidFill>
                  <a:srgbClr val="4A0606"/>
                </a:solidFill>
              </a:rPr>
              <a:t>Dans Calames attributs LEVEL OTHERLEVEL</a:t>
            </a:r>
            <a:endParaRPr lang="fr-FR" dirty="0">
              <a:solidFill>
                <a:srgbClr val="CF481B"/>
              </a:solidFill>
            </a:endParaRPr>
          </a:p>
        </p:txBody>
      </p:sp>
      <p:pic>
        <p:nvPicPr>
          <p:cNvPr id="4" name="Image 3">
            <a:extLst>
              <a:ext uri="{FF2B5EF4-FFF2-40B4-BE49-F238E27FC236}">
                <a16:creationId xmlns:a16="http://schemas.microsoft.com/office/drawing/2014/main" id="{2519BC20-C29D-EA50-ED79-4C68E8D6B418}"/>
              </a:ext>
            </a:extLst>
          </p:cNvPr>
          <p:cNvPicPr>
            <a:picLocks noChangeAspect="1"/>
          </p:cNvPicPr>
          <p:nvPr/>
        </p:nvPicPr>
        <p:blipFill rotWithShape="1">
          <a:blip r:embed="rId4"/>
          <a:srcRect t="9113"/>
          <a:stretch/>
        </p:blipFill>
        <p:spPr>
          <a:xfrm>
            <a:off x="1284814" y="3379753"/>
            <a:ext cx="1426106" cy="288032"/>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47081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444206"/>
            <a:ext cx="8229600" cy="1207035"/>
          </a:xfrm>
        </p:spPr>
        <p:txBody>
          <a:bodyPr>
            <a:normAutofit fontScale="90000"/>
          </a:bodyPr>
          <a:lstStyle/>
          <a:p>
            <a:r>
              <a:rPr lang="fr-FR" dirty="0">
                <a:solidFill>
                  <a:srgbClr val="CF481B"/>
                </a:solidFill>
              </a:rPr>
              <a:t>Les dates : clarification de l'usage des attributs de &lt;unitdate&gt; et &lt;date&gt;</a:t>
            </a:r>
            <a:br>
              <a:rPr lang="fr-FR" dirty="0"/>
            </a:br>
            <a:endParaRPr lang="fr-FR" dirty="0">
              <a:solidFill>
                <a:srgbClr val="CF481B"/>
              </a:solidFill>
            </a:endParaRPr>
          </a:p>
        </p:txBody>
      </p:sp>
      <p:sp>
        <p:nvSpPr>
          <p:cNvPr id="3" name="Espace réservé du contenu 2"/>
          <p:cNvSpPr>
            <a:spLocks noGrp="1"/>
          </p:cNvSpPr>
          <p:nvPr>
            <p:ph idx="1"/>
          </p:nvPr>
        </p:nvSpPr>
        <p:spPr>
          <a:xfrm>
            <a:off x="481445" y="1683707"/>
            <a:ext cx="8229600" cy="4525963"/>
          </a:xfrm>
        </p:spPr>
        <p:txBody>
          <a:bodyPr>
            <a:normAutofit lnSpcReduction="10000"/>
          </a:bodyPr>
          <a:lstStyle/>
          <a:p>
            <a:r>
              <a:rPr lang="fr-FR" dirty="0"/>
              <a:t>&lt;unitdate </a:t>
            </a:r>
            <a:r>
              <a:rPr lang="fr-FR" dirty="0" err="1"/>
              <a:t>era</a:t>
            </a:r>
            <a:r>
              <a:rPr lang="fr-FR" dirty="0"/>
              <a:t>="ce" </a:t>
            </a:r>
            <a:r>
              <a:rPr lang="fr-FR" dirty="0" err="1"/>
              <a:t>calendar</a:t>
            </a:r>
            <a:r>
              <a:rPr lang="fr-FR" dirty="0"/>
              <a:t>="</a:t>
            </a:r>
            <a:r>
              <a:rPr lang="fr-FR" dirty="0" err="1"/>
              <a:t>gregorian</a:t>
            </a:r>
            <a:r>
              <a:rPr lang="fr-FR" dirty="0"/>
              <a:t>" normal="</a:t>
            </a:r>
            <a:r>
              <a:rPr lang="fr-FR" i="1" dirty="0">
                <a:solidFill>
                  <a:srgbClr val="1E2B62"/>
                </a:solidFill>
              </a:rPr>
              <a:t>date au format ISO donc forcément calendrier grégorien et commençant par l'année</a:t>
            </a:r>
            <a:r>
              <a:rPr lang="fr-FR" dirty="0"/>
              <a:t>"&gt;</a:t>
            </a:r>
          </a:p>
          <a:p>
            <a:r>
              <a:rPr lang="fr-FR" dirty="0"/>
              <a:t>&lt;date&gt;</a:t>
            </a:r>
          </a:p>
          <a:p>
            <a:pPr lvl="1"/>
            <a:r>
              <a:rPr lang="fr-FR" dirty="0"/>
              <a:t>Logique des attributs identique </a:t>
            </a:r>
          </a:p>
          <a:p>
            <a:pPr lvl="1"/>
            <a:r>
              <a:rPr lang="fr-FR" dirty="0"/>
              <a:t>Définition d'une liste de valeurs d'attribut TYPE </a:t>
            </a:r>
            <a:r>
              <a:rPr lang="fr-FR" dirty="0">
                <a:solidFill>
                  <a:srgbClr val="1E2B62"/>
                </a:solidFill>
              </a:rPr>
              <a:t>&lt;date </a:t>
            </a:r>
            <a:r>
              <a:rPr lang="fr-FR" dirty="0" err="1">
                <a:solidFill>
                  <a:srgbClr val="CF481B"/>
                </a:solidFill>
              </a:rPr>
              <a:t>calendar</a:t>
            </a:r>
            <a:r>
              <a:rPr lang="fr-FR" dirty="0">
                <a:solidFill>
                  <a:srgbClr val="CF481B"/>
                </a:solidFill>
              </a:rPr>
              <a:t>="</a:t>
            </a:r>
            <a:r>
              <a:rPr lang="fr-FR" dirty="0" err="1">
                <a:solidFill>
                  <a:srgbClr val="CF481B"/>
                </a:solidFill>
              </a:rPr>
              <a:t>revolutionnaire</a:t>
            </a:r>
            <a:r>
              <a:rPr lang="fr-FR" dirty="0">
                <a:solidFill>
                  <a:srgbClr val="1E2B62"/>
                </a:solidFill>
              </a:rPr>
              <a:t>" </a:t>
            </a:r>
            <a:r>
              <a:rPr lang="fr-FR" dirty="0" err="1">
                <a:solidFill>
                  <a:srgbClr val="1E2B62"/>
                </a:solidFill>
              </a:rPr>
              <a:t>era</a:t>
            </a:r>
            <a:r>
              <a:rPr lang="fr-FR" dirty="0">
                <a:solidFill>
                  <a:srgbClr val="1E2B62"/>
                </a:solidFill>
              </a:rPr>
              <a:t>="ce" normal="18030814/18030818" </a:t>
            </a:r>
            <a:r>
              <a:rPr lang="fr-FR" dirty="0">
                <a:solidFill>
                  <a:srgbClr val="CF481B"/>
                </a:solidFill>
              </a:rPr>
              <a:t>type="autre calendrier"</a:t>
            </a:r>
            <a:r>
              <a:rPr lang="fr-FR" dirty="0">
                <a:solidFill>
                  <a:srgbClr val="1E2B62"/>
                </a:solidFill>
              </a:rPr>
              <a:t>&gt;</a:t>
            </a:r>
          </a:p>
        </p:txBody>
      </p:sp>
      <p:sp>
        <p:nvSpPr>
          <p:cNvPr id="5" name="Espace réservé du pied de page 4">
            <a:extLst>
              <a:ext uri="{FF2B5EF4-FFF2-40B4-BE49-F238E27FC236}">
                <a16:creationId xmlns:a16="http://schemas.microsoft.com/office/drawing/2014/main" id="{49C6686A-08AD-CA06-C1A8-FF629FD3F17E}"/>
              </a:ext>
            </a:extLst>
          </p:cNvPr>
          <p:cNvSpPr>
            <a:spLocks noGrp="1"/>
          </p:cNvSpPr>
          <p:nvPr>
            <p:ph type="ftr" sz="quarter" idx="11"/>
          </p:nvPr>
        </p:nvSpPr>
        <p:spPr/>
        <p:txBody>
          <a:bodyPr/>
          <a:lstStyle/>
          <a:p>
            <a:r>
              <a:rPr lang="fr-FR" dirty="0"/>
              <a:t>https://www.ead-bibliotheque.fr/guide/elements-generiques/date/</a:t>
            </a:r>
          </a:p>
        </p:txBody>
      </p:sp>
      <p:sp>
        <p:nvSpPr>
          <p:cNvPr id="6" name="Espace réservé du numéro de diapositive 5">
            <a:extLst>
              <a:ext uri="{FF2B5EF4-FFF2-40B4-BE49-F238E27FC236}">
                <a16:creationId xmlns:a16="http://schemas.microsoft.com/office/drawing/2014/main" id="{DF8B886A-3CDF-ED63-1124-D627BEABB5A2}"/>
              </a:ext>
            </a:extLst>
          </p:cNvPr>
          <p:cNvSpPr>
            <a:spLocks noGrp="1"/>
          </p:cNvSpPr>
          <p:nvPr>
            <p:ph type="sldNum" sz="quarter" idx="12"/>
          </p:nvPr>
        </p:nvSpPr>
        <p:spPr/>
        <p:txBody>
          <a:bodyPr/>
          <a:lstStyle/>
          <a:p>
            <a:fld id="{4FDDB0EE-562A-402E-B0CB-D9B0904D3576}" type="slidenum">
              <a:rPr lang="fr-FR" smtClean="0"/>
              <a:t>16</a:t>
            </a:fld>
            <a:endParaRPr lang="fr-FR"/>
          </a:p>
        </p:txBody>
      </p:sp>
    </p:spTree>
    <p:extLst>
      <p:ext uri="{BB962C8B-B14F-4D97-AF65-F5344CB8AC3E}">
        <p14:creationId xmlns:p14="http://schemas.microsoft.com/office/powerpoint/2010/main" val="230410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444206"/>
            <a:ext cx="8229600" cy="1207035"/>
          </a:xfrm>
        </p:spPr>
        <p:txBody>
          <a:bodyPr>
            <a:normAutofit fontScale="90000"/>
          </a:bodyPr>
          <a:lstStyle/>
          <a:p>
            <a:r>
              <a:rPr lang="fr-FR" dirty="0">
                <a:solidFill>
                  <a:srgbClr val="CF481B"/>
                </a:solidFill>
              </a:rPr>
              <a:t>Les dates : typologie pour &lt;date&gt;</a:t>
            </a:r>
            <a:br>
              <a:rPr lang="fr-FR" dirty="0"/>
            </a:br>
            <a:endParaRPr lang="fr-FR" dirty="0">
              <a:solidFill>
                <a:srgbClr val="CF481B"/>
              </a:solidFill>
            </a:endParaRPr>
          </a:p>
        </p:txBody>
      </p:sp>
      <p:sp>
        <p:nvSpPr>
          <p:cNvPr id="3" name="Espace réservé du contenu 2"/>
          <p:cNvSpPr>
            <a:spLocks noGrp="1"/>
          </p:cNvSpPr>
          <p:nvPr>
            <p:ph idx="1"/>
          </p:nvPr>
        </p:nvSpPr>
        <p:spPr>
          <a:xfrm>
            <a:off x="481445" y="1196753"/>
            <a:ext cx="8229600" cy="5524722"/>
          </a:xfrm>
        </p:spPr>
        <p:txBody>
          <a:bodyPr>
            <a:normAutofit lnSpcReduction="10000"/>
          </a:bodyPr>
          <a:lstStyle/>
          <a:p>
            <a:r>
              <a:rPr lang="fr-FR" sz="2000" dirty="0"/>
              <a:t>L'attribut TYPE devient obligatoire, mais à deux exceptions près &lt;date&gt; n'est pas obligatoire</a:t>
            </a:r>
          </a:p>
          <a:p>
            <a:pPr lvl="1"/>
            <a:r>
              <a:rPr lang="fr-FR" sz="1600" dirty="0">
                <a:solidFill>
                  <a:srgbClr val="1E2B62"/>
                </a:solidFill>
              </a:rPr>
              <a:t>Pour l'&lt;eadheader&gt; : "</a:t>
            </a:r>
            <a:r>
              <a:rPr lang="fr-FR" sz="1600" dirty="0">
                <a:solidFill>
                  <a:srgbClr val="CF481B"/>
                </a:solidFill>
              </a:rPr>
              <a:t>publication de l'IR</a:t>
            </a:r>
            <a:r>
              <a:rPr lang="fr-FR" sz="1600" dirty="0">
                <a:solidFill>
                  <a:srgbClr val="1E2B62"/>
                </a:solidFill>
              </a:rPr>
              <a:t>" et "</a:t>
            </a:r>
            <a:r>
              <a:rPr lang="fr-FR" sz="1600" dirty="0">
                <a:solidFill>
                  <a:srgbClr val="CF481B"/>
                </a:solidFill>
              </a:rPr>
              <a:t>modification de l'IR</a:t>
            </a:r>
            <a:r>
              <a:rPr lang="fr-FR" sz="1600" dirty="0">
                <a:solidFill>
                  <a:srgbClr val="1E2B62"/>
                </a:solidFill>
              </a:rPr>
              <a:t>"</a:t>
            </a:r>
          </a:p>
          <a:p>
            <a:pPr lvl="1">
              <a:buFont typeface="Symbol" panose="05050102010706020507" pitchFamily="18" charset="2"/>
              <a:buChar char="Þ"/>
            </a:pPr>
            <a:r>
              <a:rPr lang="fr-FR" sz="1600" b="1" dirty="0">
                <a:solidFill>
                  <a:srgbClr val="4D2B1A"/>
                </a:solidFill>
              </a:rPr>
              <a:t>Deux &lt;date&gt; obligatoires dans Calames notamment dans &lt;change&gt;</a:t>
            </a:r>
          </a:p>
          <a:p>
            <a:pPr lvl="1"/>
            <a:r>
              <a:rPr lang="fr-FR" sz="1600" dirty="0">
                <a:solidFill>
                  <a:srgbClr val="1E2B62"/>
                </a:solidFill>
              </a:rPr>
              <a:t>liée aux aspects juridiques : </a:t>
            </a:r>
            <a:r>
              <a:rPr lang="fr-FR" sz="1600" dirty="0">
                <a:solidFill>
                  <a:srgbClr val="CF481B"/>
                </a:solidFill>
              </a:rPr>
              <a:t>"ouverture des droits</a:t>
            </a:r>
            <a:r>
              <a:rPr lang="fr-FR" sz="1600" dirty="0">
                <a:solidFill>
                  <a:srgbClr val="1E2B62"/>
                </a:solidFill>
              </a:rPr>
              <a:t>" dans &lt;accessrestrict&gt; et &lt;userestrict&gt; </a:t>
            </a:r>
          </a:p>
          <a:p>
            <a:pPr lvl="1"/>
            <a:r>
              <a:rPr lang="fr-FR" sz="1600" dirty="0">
                <a:solidFill>
                  <a:srgbClr val="1E2B62"/>
                </a:solidFill>
              </a:rPr>
              <a:t>sur le contenu des documents : </a:t>
            </a:r>
            <a:r>
              <a:rPr lang="fr-FR" sz="1600" dirty="0">
                <a:solidFill>
                  <a:srgbClr val="CF481B"/>
                </a:solidFill>
              </a:rPr>
              <a:t>"événement", "sujet", "spectacle"</a:t>
            </a:r>
          </a:p>
          <a:p>
            <a:pPr lvl="1"/>
            <a:r>
              <a:rPr lang="fr-FR" sz="1600" dirty="0">
                <a:solidFill>
                  <a:srgbClr val="1E2B62"/>
                </a:solidFill>
              </a:rPr>
              <a:t>sur la vie du document : </a:t>
            </a:r>
            <a:r>
              <a:rPr lang="fr-FR" sz="1600" dirty="0">
                <a:solidFill>
                  <a:srgbClr val="CF481B"/>
                </a:solidFill>
              </a:rPr>
              <a:t>"entrée"</a:t>
            </a:r>
            <a:r>
              <a:rPr lang="fr-FR" sz="1600" dirty="0">
                <a:solidFill>
                  <a:srgbClr val="1E2B62"/>
                </a:solidFill>
              </a:rPr>
              <a:t> dans &lt;</a:t>
            </a:r>
            <a:r>
              <a:rPr lang="fr-FR" sz="1600" dirty="0" err="1">
                <a:solidFill>
                  <a:srgbClr val="1E2B62"/>
                </a:solidFill>
              </a:rPr>
              <a:t>acquinfo</a:t>
            </a:r>
            <a:r>
              <a:rPr lang="fr-FR" sz="1600" dirty="0">
                <a:solidFill>
                  <a:srgbClr val="1E2B62"/>
                </a:solidFill>
              </a:rPr>
              <a:t>&gt;, </a:t>
            </a:r>
            <a:r>
              <a:rPr lang="fr-FR" sz="1600" dirty="0">
                <a:solidFill>
                  <a:srgbClr val="CF481B"/>
                </a:solidFill>
              </a:rPr>
              <a:t>"traitement"</a:t>
            </a:r>
            <a:r>
              <a:rPr lang="fr-FR" sz="1600" dirty="0">
                <a:solidFill>
                  <a:srgbClr val="1E2B62"/>
                </a:solidFill>
              </a:rPr>
              <a:t> dans &lt;</a:t>
            </a:r>
            <a:r>
              <a:rPr lang="fr-FR" sz="1600" dirty="0" err="1">
                <a:solidFill>
                  <a:srgbClr val="1E2B62"/>
                </a:solidFill>
              </a:rPr>
              <a:t>processinfo</a:t>
            </a:r>
            <a:r>
              <a:rPr lang="fr-FR" sz="1600" dirty="0">
                <a:solidFill>
                  <a:srgbClr val="1E2B62"/>
                </a:solidFill>
              </a:rPr>
              <a:t>&gt;, "</a:t>
            </a:r>
            <a:r>
              <a:rPr lang="fr-FR" sz="1600" dirty="0">
                <a:solidFill>
                  <a:srgbClr val="CF481B"/>
                </a:solidFill>
              </a:rPr>
              <a:t>absent"</a:t>
            </a:r>
            <a:r>
              <a:rPr lang="fr-FR" sz="1600" dirty="0">
                <a:solidFill>
                  <a:srgbClr val="1E2B62"/>
                </a:solidFill>
              </a:rPr>
              <a:t> dans &lt;note type="absent"&gt;</a:t>
            </a:r>
          </a:p>
          <a:p>
            <a:pPr lvl="1"/>
            <a:r>
              <a:rPr lang="fr-FR" sz="1600" dirty="0">
                <a:solidFill>
                  <a:srgbClr val="1E2B62"/>
                </a:solidFill>
              </a:rPr>
              <a:t>sur des documents en relation spécifique : </a:t>
            </a:r>
            <a:r>
              <a:rPr lang="fr-FR" sz="1600" dirty="0">
                <a:solidFill>
                  <a:srgbClr val="CF481B"/>
                </a:solidFill>
              </a:rPr>
              <a:t>"original", "reproduction"</a:t>
            </a:r>
          </a:p>
          <a:p>
            <a:pPr marL="457200" lvl="1" indent="0">
              <a:buNone/>
            </a:pPr>
            <a:r>
              <a:rPr lang="fr-FR" sz="1600" dirty="0">
                <a:solidFill>
                  <a:srgbClr val="CF481B"/>
                </a:solidFill>
              </a:rPr>
              <a:t>&lt;altformavail&gt;&lt;p&gt;</a:t>
            </a:r>
            <a:r>
              <a:rPr lang="fr-FR" sz="1600" dirty="0">
                <a:solidFill>
                  <a:srgbClr val="1E2B62"/>
                </a:solidFill>
              </a:rPr>
              <a:t>Microfilm réalisé en </a:t>
            </a:r>
            <a:r>
              <a:rPr lang="fr-FR" sz="1600" dirty="0">
                <a:solidFill>
                  <a:srgbClr val="CF481B"/>
                </a:solidFill>
              </a:rPr>
              <a:t>&lt;date </a:t>
            </a:r>
            <a:r>
              <a:rPr lang="fr-FR" sz="1600" dirty="0" err="1">
                <a:solidFill>
                  <a:srgbClr val="1E2B62"/>
                </a:solidFill>
              </a:rPr>
              <a:t>calendar</a:t>
            </a:r>
            <a:r>
              <a:rPr lang="fr-FR" sz="1600" dirty="0">
                <a:solidFill>
                  <a:srgbClr val="1E2B62"/>
                </a:solidFill>
              </a:rPr>
              <a:t>="</a:t>
            </a:r>
            <a:r>
              <a:rPr lang="fr-FR" sz="1600" dirty="0" err="1">
                <a:solidFill>
                  <a:srgbClr val="1E2B62"/>
                </a:solidFill>
              </a:rPr>
              <a:t>gregorian</a:t>
            </a:r>
            <a:r>
              <a:rPr lang="fr-FR" sz="1600" dirty="0">
                <a:solidFill>
                  <a:srgbClr val="1E2B62"/>
                </a:solidFill>
              </a:rPr>
              <a:t>" </a:t>
            </a:r>
            <a:r>
              <a:rPr lang="fr-FR" sz="1600" dirty="0" err="1">
                <a:solidFill>
                  <a:srgbClr val="1E2B62"/>
                </a:solidFill>
              </a:rPr>
              <a:t>era</a:t>
            </a:r>
            <a:r>
              <a:rPr lang="fr-FR" sz="1600" dirty="0">
                <a:solidFill>
                  <a:srgbClr val="1E2B62"/>
                </a:solidFill>
              </a:rPr>
              <a:t>="ce" normal="1982" </a:t>
            </a:r>
            <a:r>
              <a:rPr lang="fr-FR" sz="1600" dirty="0">
                <a:solidFill>
                  <a:srgbClr val="CF481B"/>
                </a:solidFill>
              </a:rPr>
              <a:t>type="reproduction"&gt;</a:t>
            </a:r>
            <a:r>
              <a:rPr lang="fr-FR" sz="1600" dirty="0">
                <a:solidFill>
                  <a:srgbClr val="1E2B62"/>
                </a:solidFill>
              </a:rPr>
              <a:t>1982</a:t>
            </a:r>
            <a:r>
              <a:rPr lang="fr-FR" sz="1600" dirty="0">
                <a:solidFill>
                  <a:srgbClr val="CF481B"/>
                </a:solidFill>
              </a:rPr>
              <a:t>&lt;/date&gt;</a:t>
            </a:r>
            <a:r>
              <a:rPr lang="fr-FR" sz="1600" dirty="0">
                <a:solidFill>
                  <a:srgbClr val="1E2B62"/>
                </a:solidFill>
              </a:rPr>
              <a:t>. Numérisé en </a:t>
            </a:r>
            <a:r>
              <a:rPr lang="fr-FR" sz="1600" dirty="0">
                <a:solidFill>
                  <a:srgbClr val="CF481B"/>
                </a:solidFill>
              </a:rPr>
              <a:t>&lt;date </a:t>
            </a:r>
            <a:r>
              <a:rPr lang="fr-FR" sz="1600" dirty="0" err="1">
                <a:solidFill>
                  <a:srgbClr val="1E2B62"/>
                </a:solidFill>
              </a:rPr>
              <a:t>calendar</a:t>
            </a:r>
            <a:r>
              <a:rPr lang="fr-FR" sz="1600" dirty="0">
                <a:solidFill>
                  <a:srgbClr val="1E2B62"/>
                </a:solidFill>
              </a:rPr>
              <a:t>="</a:t>
            </a:r>
            <a:r>
              <a:rPr lang="fr-FR" sz="1600" dirty="0" err="1">
                <a:solidFill>
                  <a:srgbClr val="1E2B62"/>
                </a:solidFill>
              </a:rPr>
              <a:t>gregorian</a:t>
            </a:r>
            <a:r>
              <a:rPr lang="fr-FR" sz="1600" dirty="0">
                <a:solidFill>
                  <a:srgbClr val="1E2B62"/>
                </a:solidFill>
              </a:rPr>
              <a:t>" </a:t>
            </a:r>
            <a:r>
              <a:rPr lang="fr-FR" sz="1600" dirty="0" err="1">
                <a:solidFill>
                  <a:srgbClr val="1E2B62"/>
                </a:solidFill>
              </a:rPr>
              <a:t>era</a:t>
            </a:r>
            <a:r>
              <a:rPr lang="fr-FR" sz="1600" dirty="0">
                <a:solidFill>
                  <a:srgbClr val="1E2B62"/>
                </a:solidFill>
              </a:rPr>
              <a:t>="ce" normal="2018" </a:t>
            </a:r>
            <a:r>
              <a:rPr lang="fr-FR" sz="1600" dirty="0">
                <a:solidFill>
                  <a:srgbClr val="CF481B"/>
                </a:solidFill>
              </a:rPr>
              <a:t>type="reproduction"&gt;</a:t>
            </a:r>
            <a:r>
              <a:rPr lang="fr-FR" sz="1600" dirty="0">
                <a:solidFill>
                  <a:srgbClr val="1E2B62"/>
                </a:solidFill>
              </a:rPr>
              <a:t>2018</a:t>
            </a:r>
            <a:r>
              <a:rPr lang="fr-FR" sz="1600" dirty="0">
                <a:solidFill>
                  <a:srgbClr val="CF481B"/>
                </a:solidFill>
              </a:rPr>
              <a:t>&lt;/date&gt;&lt;/p&gt;&lt;/altformavail&gt;</a:t>
            </a:r>
          </a:p>
          <a:p>
            <a:pPr marL="457200" lvl="1" indent="0">
              <a:buNone/>
            </a:pPr>
            <a:endParaRPr lang="fr-FR" sz="1600" dirty="0">
              <a:solidFill>
                <a:srgbClr val="CF481B"/>
              </a:solidFill>
            </a:endParaRPr>
          </a:p>
          <a:p>
            <a:pPr lvl="1"/>
            <a:r>
              <a:rPr lang="fr-FR" sz="1600" dirty="0">
                <a:solidFill>
                  <a:srgbClr val="1E2B62"/>
                </a:solidFill>
              </a:rPr>
              <a:t>lié au type défini pour physfacet : </a:t>
            </a:r>
            <a:r>
              <a:rPr lang="fr-FR" sz="1600" dirty="0">
                <a:solidFill>
                  <a:srgbClr val="CF481B"/>
                </a:solidFill>
              </a:rPr>
              <a:t>décoration, estampille, illustration, </a:t>
            </a:r>
            <a:r>
              <a:rPr lang="fr-FR" sz="1600" dirty="0" err="1">
                <a:solidFill>
                  <a:srgbClr val="CF481B"/>
                </a:solidFill>
              </a:rPr>
              <a:t>marginalia</a:t>
            </a:r>
            <a:r>
              <a:rPr lang="fr-FR" sz="1600" dirty="0">
                <a:solidFill>
                  <a:srgbClr val="CF481B"/>
                </a:solidFill>
              </a:rPr>
              <a:t>, reliure, sceau</a:t>
            </a:r>
          </a:p>
          <a:p>
            <a:pPr lvl="1"/>
            <a:endParaRPr lang="fr-FR" sz="1600" dirty="0">
              <a:solidFill>
                <a:srgbClr val="1E2B62"/>
              </a:solidFill>
            </a:endParaRPr>
          </a:p>
          <a:p>
            <a:r>
              <a:rPr lang="fr-FR" sz="2000" dirty="0">
                <a:solidFill>
                  <a:srgbClr val="1E2B62"/>
                </a:solidFill>
              </a:rPr>
              <a:t>Attention ne toujours pas utiliser &lt;date&gt; dans &lt;bibref&gt; serait du </a:t>
            </a:r>
            <a:r>
              <a:rPr lang="fr-FR" sz="2000" dirty="0" err="1">
                <a:solidFill>
                  <a:srgbClr val="1E2B62"/>
                </a:solidFill>
              </a:rPr>
              <a:t>surbalisage</a:t>
            </a:r>
            <a:endParaRPr lang="fr-FR" sz="2000" dirty="0">
              <a:solidFill>
                <a:srgbClr val="1E2B62"/>
              </a:solidFill>
            </a:endParaRPr>
          </a:p>
          <a:p>
            <a:r>
              <a:rPr lang="fr-FR" sz="2000" dirty="0"/>
              <a:t>                          </a:t>
            </a:r>
            <a:r>
              <a:rPr lang="fr-FR" sz="2000" dirty="0">
                <a:solidFill>
                  <a:srgbClr val="1E2B62"/>
                </a:solidFill>
              </a:rPr>
              <a:t>Pas d'index pour l'instant dans Calames</a:t>
            </a:r>
          </a:p>
        </p:txBody>
      </p:sp>
      <p:sp>
        <p:nvSpPr>
          <p:cNvPr id="6" name="Espace réservé du numéro de diapositive 5">
            <a:extLst>
              <a:ext uri="{FF2B5EF4-FFF2-40B4-BE49-F238E27FC236}">
                <a16:creationId xmlns:a16="http://schemas.microsoft.com/office/drawing/2014/main" id="{0E1AE184-1986-E603-A342-5022AD6263FA}"/>
              </a:ext>
            </a:extLst>
          </p:cNvPr>
          <p:cNvSpPr>
            <a:spLocks noGrp="1"/>
          </p:cNvSpPr>
          <p:nvPr>
            <p:ph type="sldNum" sz="quarter" idx="12"/>
          </p:nvPr>
        </p:nvSpPr>
        <p:spPr/>
        <p:txBody>
          <a:bodyPr/>
          <a:lstStyle/>
          <a:p>
            <a:fld id="{4FDDB0EE-562A-402E-B0CB-D9B0904D3576}" type="slidenum">
              <a:rPr lang="fr-FR" smtClean="0"/>
              <a:t>17</a:t>
            </a:fld>
            <a:endParaRPr lang="fr-FR"/>
          </a:p>
        </p:txBody>
      </p:sp>
      <p:pic>
        <p:nvPicPr>
          <p:cNvPr id="8" name="Image 7">
            <a:extLst>
              <a:ext uri="{FF2B5EF4-FFF2-40B4-BE49-F238E27FC236}">
                <a16:creationId xmlns:a16="http://schemas.microsoft.com/office/drawing/2014/main" id="{F02B7111-B002-463B-B211-12D178A2DF1F}"/>
              </a:ext>
            </a:extLst>
          </p:cNvPr>
          <p:cNvPicPr>
            <a:picLocks noChangeAspect="1"/>
          </p:cNvPicPr>
          <p:nvPr/>
        </p:nvPicPr>
        <p:blipFill rotWithShape="1">
          <a:blip r:embed="rId3"/>
          <a:srcRect t="9113"/>
          <a:stretch/>
        </p:blipFill>
        <p:spPr>
          <a:xfrm>
            <a:off x="914400" y="6237128"/>
            <a:ext cx="1426106" cy="288032"/>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3603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5920" y="136525"/>
            <a:ext cx="7978080" cy="1207035"/>
          </a:xfrm>
        </p:spPr>
        <p:txBody>
          <a:bodyPr>
            <a:normAutofit/>
          </a:bodyPr>
          <a:lstStyle/>
          <a:p>
            <a:r>
              <a:rPr lang="fr-FR" dirty="0"/>
              <a:t>&lt;unitid </a:t>
            </a:r>
            <a:r>
              <a:rPr lang="fr-FR" dirty="0" err="1"/>
              <a:t>type"ancienne_cote</a:t>
            </a:r>
            <a:r>
              <a:rPr lang="fr-FR" dirty="0"/>
              <a:t>"&gt;</a:t>
            </a:r>
            <a:endParaRPr lang="fr-FR" dirty="0">
              <a:solidFill>
                <a:srgbClr val="CF481B"/>
              </a:solidFill>
            </a:endParaRPr>
          </a:p>
        </p:txBody>
      </p:sp>
      <p:sp>
        <p:nvSpPr>
          <p:cNvPr id="5" name="Espace réservé du pied de page 4">
            <a:extLst>
              <a:ext uri="{FF2B5EF4-FFF2-40B4-BE49-F238E27FC236}">
                <a16:creationId xmlns:a16="http://schemas.microsoft.com/office/drawing/2014/main" id="{49C6686A-08AD-CA06-C1A8-FF629FD3F17E}"/>
              </a:ext>
            </a:extLst>
          </p:cNvPr>
          <p:cNvSpPr>
            <a:spLocks noGrp="1"/>
          </p:cNvSpPr>
          <p:nvPr>
            <p:ph type="ftr" sz="quarter" idx="11"/>
          </p:nvPr>
        </p:nvSpPr>
        <p:spPr/>
        <p:txBody>
          <a:bodyPr/>
          <a:lstStyle/>
          <a:p>
            <a:r>
              <a:rPr lang="fr-FR" dirty="0"/>
              <a:t>https://www.ead-bibliotheque.fr/guide/donnees-du-did/unitid/</a:t>
            </a:r>
          </a:p>
        </p:txBody>
      </p:sp>
      <p:sp>
        <p:nvSpPr>
          <p:cNvPr id="6" name="Espace réservé du numéro de diapositive 5">
            <a:extLst>
              <a:ext uri="{FF2B5EF4-FFF2-40B4-BE49-F238E27FC236}">
                <a16:creationId xmlns:a16="http://schemas.microsoft.com/office/drawing/2014/main" id="{DF8B886A-3CDF-ED63-1124-D627BEABB5A2}"/>
              </a:ext>
            </a:extLst>
          </p:cNvPr>
          <p:cNvSpPr>
            <a:spLocks noGrp="1"/>
          </p:cNvSpPr>
          <p:nvPr>
            <p:ph type="sldNum" sz="quarter" idx="12"/>
          </p:nvPr>
        </p:nvSpPr>
        <p:spPr/>
        <p:txBody>
          <a:bodyPr/>
          <a:lstStyle/>
          <a:p>
            <a:fld id="{4FDDB0EE-562A-402E-B0CB-D9B0904D3576}" type="slidenum">
              <a:rPr lang="fr-FR" smtClean="0"/>
              <a:t>18</a:t>
            </a:fld>
            <a:endParaRPr lang="fr-FR"/>
          </a:p>
        </p:txBody>
      </p:sp>
      <p:pic>
        <p:nvPicPr>
          <p:cNvPr id="4" name="Image 3" descr="Une image contenant flèche&#10;&#10;Description générée automatiquement">
            <a:extLst>
              <a:ext uri="{FF2B5EF4-FFF2-40B4-BE49-F238E27FC236}">
                <a16:creationId xmlns:a16="http://schemas.microsoft.com/office/drawing/2014/main" id="{D722C888-3F13-D1AC-FB8F-526A6FC572C9}"/>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3652"/>
          <a:stretch/>
        </p:blipFill>
        <p:spPr>
          <a:xfrm>
            <a:off x="0" y="20365"/>
            <a:ext cx="1440161" cy="1162212"/>
          </a:xfrm>
          <a:prstGeom prst="rect">
            <a:avLst/>
          </a:prstGeom>
        </p:spPr>
      </p:pic>
      <p:sp>
        <p:nvSpPr>
          <p:cNvPr id="7" name="Espace réservé du contenu 2">
            <a:extLst>
              <a:ext uri="{FF2B5EF4-FFF2-40B4-BE49-F238E27FC236}">
                <a16:creationId xmlns:a16="http://schemas.microsoft.com/office/drawing/2014/main" id="{984ECB68-5F36-2FA2-357E-690238A74B7A}"/>
              </a:ext>
            </a:extLst>
          </p:cNvPr>
          <p:cNvSpPr>
            <a:spLocks noGrp="1"/>
          </p:cNvSpPr>
          <p:nvPr>
            <p:ph idx="1"/>
          </p:nvPr>
        </p:nvSpPr>
        <p:spPr>
          <a:xfrm>
            <a:off x="194320" y="1459719"/>
            <a:ext cx="8698160" cy="5057614"/>
          </a:xfrm>
        </p:spPr>
        <p:txBody>
          <a:bodyPr>
            <a:normAutofit lnSpcReduction="10000"/>
          </a:bodyPr>
          <a:lstStyle/>
          <a:p>
            <a:r>
              <a:rPr lang="fr-FR" sz="2800" dirty="0">
                <a:solidFill>
                  <a:srgbClr val="1E2B62"/>
                </a:solidFill>
              </a:rPr>
              <a:t>Pas de changement sur l'obligation</a:t>
            </a:r>
          </a:p>
          <a:p>
            <a:r>
              <a:rPr lang="fr-FR" sz="2800" dirty="0">
                <a:solidFill>
                  <a:srgbClr val="1E2B62"/>
                </a:solidFill>
              </a:rPr>
              <a:t>Valide une liste très courte de valeurs de l'attribut TYPE</a:t>
            </a:r>
          </a:p>
          <a:p>
            <a:pPr lvl="1"/>
            <a:r>
              <a:rPr lang="fr-FR" sz="2400" dirty="0">
                <a:solidFill>
                  <a:srgbClr val="CF481B"/>
                </a:solidFill>
              </a:rPr>
              <a:t>"cote"</a:t>
            </a:r>
          </a:p>
          <a:p>
            <a:pPr lvl="1"/>
            <a:r>
              <a:rPr lang="fr-FR" sz="2400" dirty="0">
                <a:solidFill>
                  <a:srgbClr val="CF481B"/>
                </a:solidFill>
              </a:rPr>
              <a:t>'</a:t>
            </a:r>
            <a:r>
              <a:rPr lang="fr-FR" sz="2400" dirty="0" err="1">
                <a:solidFill>
                  <a:srgbClr val="CF481B"/>
                </a:solidFill>
              </a:rPr>
              <a:t>ancienne_cote</a:t>
            </a:r>
            <a:r>
              <a:rPr lang="fr-FR" sz="2400" dirty="0">
                <a:solidFill>
                  <a:srgbClr val="CF481B"/>
                </a:solidFill>
              </a:rPr>
              <a:t>"</a:t>
            </a:r>
          </a:p>
          <a:p>
            <a:pPr lvl="1"/>
            <a:r>
              <a:rPr lang="fr-FR" sz="2400" dirty="0">
                <a:solidFill>
                  <a:srgbClr val="CF481B"/>
                </a:solidFill>
              </a:rPr>
              <a:t>"division"</a:t>
            </a:r>
          </a:p>
          <a:p>
            <a:pPr marL="0" indent="0">
              <a:buNone/>
            </a:pPr>
            <a:r>
              <a:rPr lang="fr-FR" sz="2800" i="1" dirty="0">
                <a:solidFill>
                  <a:srgbClr val="1E2B62"/>
                </a:solidFill>
                <a:latin typeface="Calibri Light" panose="020F0302020204030204" pitchFamily="34" charset="0"/>
                <a:cs typeface="Calibri Light" panose="020F0302020204030204" pitchFamily="34" charset="0"/>
              </a:rPr>
              <a:t>« De façon à rendre les anciens identifiants univoques on veille à les contextualiser en les faisant précéder d'une mention explicite et normalisée du cadre (institution, collection, etc.) dans lequel ils étaient pertinents, en respectant la forme historique du nom. Le cas échéant, on complète la cote par une mention de source ou de date. Cette mention est séparée de l'identifiant par un point.»</a:t>
            </a:r>
          </a:p>
        </p:txBody>
      </p:sp>
    </p:spTree>
    <p:extLst>
      <p:ext uri="{BB962C8B-B14F-4D97-AF65-F5344CB8AC3E}">
        <p14:creationId xmlns:p14="http://schemas.microsoft.com/office/powerpoint/2010/main" val="258658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5920" y="136525"/>
            <a:ext cx="7978080" cy="1207035"/>
          </a:xfrm>
        </p:spPr>
        <p:txBody>
          <a:bodyPr>
            <a:normAutofit/>
          </a:bodyPr>
          <a:lstStyle/>
          <a:p>
            <a:r>
              <a:rPr lang="fr-FR" dirty="0"/>
              <a:t>&lt;unitid </a:t>
            </a:r>
            <a:r>
              <a:rPr lang="fr-FR" dirty="0" err="1"/>
              <a:t>type"ancienne_cote</a:t>
            </a:r>
            <a:r>
              <a:rPr lang="fr-FR" dirty="0"/>
              <a:t>"&gt;</a:t>
            </a:r>
            <a:endParaRPr lang="fr-FR" dirty="0">
              <a:solidFill>
                <a:srgbClr val="CF481B"/>
              </a:solidFill>
            </a:endParaRPr>
          </a:p>
        </p:txBody>
      </p:sp>
      <p:sp>
        <p:nvSpPr>
          <p:cNvPr id="5" name="Espace réservé du pied de page 4">
            <a:extLst>
              <a:ext uri="{FF2B5EF4-FFF2-40B4-BE49-F238E27FC236}">
                <a16:creationId xmlns:a16="http://schemas.microsoft.com/office/drawing/2014/main" id="{49C6686A-08AD-CA06-C1A8-FF629FD3F17E}"/>
              </a:ext>
            </a:extLst>
          </p:cNvPr>
          <p:cNvSpPr>
            <a:spLocks noGrp="1"/>
          </p:cNvSpPr>
          <p:nvPr>
            <p:ph type="ftr" sz="quarter" idx="11"/>
          </p:nvPr>
        </p:nvSpPr>
        <p:spPr/>
        <p:txBody>
          <a:bodyPr/>
          <a:lstStyle/>
          <a:p>
            <a:r>
              <a:rPr lang="fr-FR" dirty="0"/>
              <a:t>https://www.ead-bibliotheque.fr/guide/donnees-du-did/unitid/</a:t>
            </a:r>
          </a:p>
        </p:txBody>
      </p:sp>
      <p:sp>
        <p:nvSpPr>
          <p:cNvPr id="6" name="Espace réservé du numéro de diapositive 5">
            <a:extLst>
              <a:ext uri="{FF2B5EF4-FFF2-40B4-BE49-F238E27FC236}">
                <a16:creationId xmlns:a16="http://schemas.microsoft.com/office/drawing/2014/main" id="{DF8B886A-3CDF-ED63-1124-D627BEABB5A2}"/>
              </a:ext>
            </a:extLst>
          </p:cNvPr>
          <p:cNvSpPr>
            <a:spLocks noGrp="1"/>
          </p:cNvSpPr>
          <p:nvPr>
            <p:ph type="sldNum" sz="quarter" idx="12"/>
          </p:nvPr>
        </p:nvSpPr>
        <p:spPr/>
        <p:txBody>
          <a:bodyPr/>
          <a:lstStyle/>
          <a:p>
            <a:fld id="{4FDDB0EE-562A-402E-B0CB-D9B0904D3576}" type="slidenum">
              <a:rPr lang="fr-FR" smtClean="0"/>
              <a:t>19</a:t>
            </a:fld>
            <a:endParaRPr lang="fr-FR"/>
          </a:p>
        </p:txBody>
      </p:sp>
      <p:pic>
        <p:nvPicPr>
          <p:cNvPr id="4" name="Image 3" descr="Une image contenant flèche&#10;&#10;Description générée automatiquement">
            <a:extLst>
              <a:ext uri="{FF2B5EF4-FFF2-40B4-BE49-F238E27FC236}">
                <a16:creationId xmlns:a16="http://schemas.microsoft.com/office/drawing/2014/main" id="{D722C888-3F13-D1AC-FB8F-526A6FC572C9}"/>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3652"/>
          <a:stretch/>
        </p:blipFill>
        <p:spPr>
          <a:xfrm>
            <a:off x="0" y="20365"/>
            <a:ext cx="1440161" cy="1162212"/>
          </a:xfrm>
          <a:prstGeom prst="rect">
            <a:avLst/>
          </a:prstGeom>
        </p:spPr>
      </p:pic>
      <p:sp>
        <p:nvSpPr>
          <p:cNvPr id="7" name="Espace réservé du contenu 2">
            <a:extLst>
              <a:ext uri="{FF2B5EF4-FFF2-40B4-BE49-F238E27FC236}">
                <a16:creationId xmlns:a16="http://schemas.microsoft.com/office/drawing/2014/main" id="{984ECB68-5F36-2FA2-357E-690238A74B7A}"/>
              </a:ext>
            </a:extLst>
          </p:cNvPr>
          <p:cNvSpPr>
            <a:spLocks noGrp="1"/>
          </p:cNvSpPr>
          <p:nvPr>
            <p:ph idx="1"/>
          </p:nvPr>
        </p:nvSpPr>
        <p:spPr>
          <a:xfrm>
            <a:off x="194320" y="1202471"/>
            <a:ext cx="8698160" cy="5538897"/>
          </a:xfrm>
        </p:spPr>
        <p:txBody>
          <a:bodyPr>
            <a:normAutofit/>
          </a:bodyPr>
          <a:lstStyle/>
          <a:p>
            <a:pPr marL="0" indent="0">
              <a:buNone/>
            </a:pPr>
            <a:r>
              <a:rPr lang="fr-FR" sz="1800" dirty="0">
                <a:solidFill>
                  <a:srgbClr val="4D2B1A"/>
                </a:solidFill>
              </a:rPr>
              <a:t>&lt;c </a:t>
            </a:r>
            <a:r>
              <a:rPr lang="fr-FR" sz="1800" dirty="0" err="1">
                <a:solidFill>
                  <a:srgbClr val="4D2B1A"/>
                </a:solidFill>
              </a:rPr>
              <a:t>level</a:t>
            </a:r>
            <a:r>
              <a:rPr lang="fr-FR" sz="1800" dirty="0">
                <a:solidFill>
                  <a:srgbClr val="4D2B1A"/>
                </a:solidFill>
              </a:rPr>
              <a:t>="item"&gt;</a:t>
            </a:r>
          </a:p>
          <a:p>
            <a:pPr marL="0" indent="0">
              <a:buNone/>
            </a:pPr>
            <a:r>
              <a:rPr lang="fr-FR" sz="1800" dirty="0">
                <a:solidFill>
                  <a:srgbClr val="4D2B1A"/>
                </a:solidFill>
              </a:rPr>
              <a:t>         &lt;did&gt;</a:t>
            </a:r>
          </a:p>
          <a:p>
            <a:pPr marL="0" indent="0">
              <a:buNone/>
            </a:pPr>
            <a:r>
              <a:rPr lang="fr-FR" sz="1800" dirty="0">
                <a:solidFill>
                  <a:srgbClr val="4A0606"/>
                </a:solidFill>
              </a:rPr>
              <a:t>               &lt;unitid type="cote"&gt;Ms 563&lt;/unitid&gt;</a:t>
            </a:r>
          </a:p>
          <a:p>
            <a:pPr marL="0" indent="0">
              <a:buNone/>
            </a:pPr>
            <a:r>
              <a:rPr lang="fr-FR" sz="1800" dirty="0">
                <a:solidFill>
                  <a:srgbClr val="4A0606"/>
                </a:solidFill>
              </a:rPr>
              <a:t>               &lt;unitid type="</a:t>
            </a:r>
            <a:r>
              <a:rPr lang="fr-FR" sz="1800" dirty="0"/>
              <a:t>ancienne cote</a:t>
            </a:r>
            <a:r>
              <a:rPr lang="fr-FR" sz="1800" dirty="0">
                <a:solidFill>
                  <a:srgbClr val="4A0606"/>
                </a:solidFill>
              </a:rPr>
              <a:t>"&gt;</a:t>
            </a:r>
            <a:r>
              <a:rPr lang="fr-FR" sz="1800" dirty="0"/>
              <a:t>Bibliothèque Mazarine (Paris). Ms 294</a:t>
            </a:r>
            <a:r>
              <a:rPr lang="fr-FR" sz="1800" dirty="0">
                <a:solidFill>
                  <a:srgbClr val="4A0606"/>
                </a:solidFill>
              </a:rPr>
              <a:t>&lt;/unitid&gt;</a:t>
            </a:r>
          </a:p>
          <a:p>
            <a:pPr marL="0" indent="0">
              <a:buNone/>
            </a:pPr>
            <a:r>
              <a:rPr lang="fr-FR" sz="1800" dirty="0">
                <a:solidFill>
                  <a:srgbClr val="4A0606"/>
                </a:solidFill>
              </a:rPr>
              <a:t>               &lt;unitid type="</a:t>
            </a:r>
            <a:r>
              <a:rPr lang="fr-FR" sz="1800" dirty="0"/>
              <a:t>ancienne cote</a:t>
            </a:r>
            <a:r>
              <a:rPr lang="fr-FR" sz="1800" dirty="0">
                <a:solidFill>
                  <a:srgbClr val="4A0606"/>
                </a:solidFill>
              </a:rPr>
              <a:t>"&gt;</a:t>
            </a:r>
            <a:r>
              <a:rPr lang="fr-FR" sz="1800" dirty="0"/>
              <a:t>Abbaye de Saint-Denis (Seine-Saint-Denis ; 04..-1607). Bibliothèque. 13</a:t>
            </a:r>
            <a:r>
              <a:rPr lang="fr-FR" sz="1800" dirty="0">
                <a:solidFill>
                  <a:srgbClr val="4A0606"/>
                </a:solidFill>
              </a:rPr>
              <a:t>&lt;</a:t>
            </a:r>
            <a:r>
              <a:rPr lang="fr-FR" sz="1800" dirty="0" err="1">
                <a:solidFill>
                  <a:srgbClr val="4A0606"/>
                </a:solidFill>
              </a:rPr>
              <a:t>emph</a:t>
            </a:r>
            <a:r>
              <a:rPr lang="fr-FR" sz="1800" dirty="0">
                <a:solidFill>
                  <a:srgbClr val="4A0606"/>
                </a:solidFill>
              </a:rPr>
              <a:t> </a:t>
            </a:r>
            <a:r>
              <a:rPr lang="fr-FR" sz="1800" dirty="0" err="1">
                <a:solidFill>
                  <a:srgbClr val="4A0606"/>
                </a:solidFill>
              </a:rPr>
              <a:t>render</a:t>
            </a:r>
            <a:r>
              <a:rPr lang="fr-FR" sz="1800" dirty="0">
                <a:solidFill>
                  <a:srgbClr val="4A0606"/>
                </a:solidFill>
              </a:rPr>
              <a:t>="super"&gt;e&lt;/</a:t>
            </a:r>
            <a:r>
              <a:rPr lang="fr-FR" sz="1800" dirty="0" err="1">
                <a:solidFill>
                  <a:srgbClr val="4A0606"/>
                </a:solidFill>
              </a:rPr>
              <a:t>emph</a:t>
            </a:r>
            <a:r>
              <a:rPr lang="fr-FR" sz="1800" dirty="0">
                <a:solidFill>
                  <a:srgbClr val="4A0606"/>
                </a:solidFill>
              </a:rPr>
              <a:t>&gt; siècle. C&lt;/unitid&gt;</a:t>
            </a:r>
          </a:p>
          <a:p>
            <a:pPr marL="0" indent="0">
              <a:buNone/>
            </a:pPr>
            <a:r>
              <a:rPr lang="fr-FR" sz="1800" dirty="0">
                <a:solidFill>
                  <a:srgbClr val="4A0606"/>
                </a:solidFill>
              </a:rPr>
              <a:t>               &lt;unitid type="</a:t>
            </a:r>
            <a:r>
              <a:rPr lang="fr-FR" sz="1800" dirty="0"/>
              <a:t>ancienne cote</a:t>
            </a:r>
            <a:r>
              <a:rPr lang="fr-FR" sz="1800" dirty="0">
                <a:solidFill>
                  <a:srgbClr val="4A0606"/>
                </a:solidFill>
              </a:rPr>
              <a:t>"&gt;</a:t>
            </a:r>
            <a:r>
              <a:rPr lang="fr-FR" sz="1800" dirty="0"/>
              <a:t>Catalogue des livres ayant appartenu aux ci-devant bénédictins de Saint-Denis (Bibliothèque de l'Arsenal, Ms 6494). 7</a:t>
            </a:r>
            <a:r>
              <a:rPr lang="fr-FR" sz="1800" dirty="0">
                <a:solidFill>
                  <a:srgbClr val="4A0606"/>
                </a:solidFill>
              </a:rPr>
              <a:t>&lt;/unitid&gt;  </a:t>
            </a:r>
          </a:p>
          <a:p>
            <a:pPr marL="0" indent="0">
              <a:buNone/>
            </a:pPr>
            <a:r>
              <a:rPr lang="fr-FR" sz="1800" dirty="0">
                <a:solidFill>
                  <a:srgbClr val="4D2B1A"/>
                </a:solidFill>
              </a:rPr>
              <a:t>         &lt;/did&gt;</a:t>
            </a:r>
          </a:p>
          <a:p>
            <a:pPr marL="0" indent="0">
              <a:buNone/>
            </a:pPr>
            <a:r>
              <a:rPr lang="fr-FR" sz="1800" dirty="0">
                <a:solidFill>
                  <a:srgbClr val="4D2B1A"/>
                </a:solidFill>
              </a:rPr>
              <a:t>         </a:t>
            </a:r>
            <a:r>
              <a:rPr lang="fr-FR" sz="1800" dirty="0"/>
              <a:t>&lt;</a:t>
            </a:r>
            <a:r>
              <a:rPr lang="fr-FR" sz="1800" dirty="0" err="1"/>
              <a:t>custodhist</a:t>
            </a:r>
            <a:r>
              <a:rPr lang="fr-FR" sz="1800" dirty="0">
                <a:solidFill>
                  <a:srgbClr val="4D2B1A"/>
                </a:solidFill>
              </a:rPr>
              <a:t>&gt;&lt;p&gt;Au feuillet 1 : « &lt;</a:t>
            </a:r>
            <a:r>
              <a:rPr lang="fr-FR" sz="1800" dirty="0"/>
              <a:t>corpname</a:t>
            </a:r>
            <a:r>
              <a:rPr lang="fr-FR" sz="1800" dirty="0">
                <a:solidFill>
                  <a:srgbClr val="4D2B1A"/>
                </a:solidFill>
              </a:rPr>
              <a:t> </a:t>
            </a:r>
            <a:r>
              <a:rPr lang="fr-FR" sz="1800" dirty="0" err="1">
                <a:solidFill>
                  <a:srgbClr val="4D2B1A"/>
                </a:solidFill>
              </a:rPr>
              <a:t>authfilenumber</a:t>
            </a:r>
            <a:r>
              <a:rPr lang="fr-FR" sz="1800" dirty="0">
                <a:solidFill>
                  <a:srgbClr val="4D2B1A"/>
                </a:solidFill>
              </a:rPr>
              <a:t>="028717872" source="Sudoc" normal="Abbaye de Saint-Denis (Seine-Saint-Denis ; 04..-1607). Bibliothèque" </a:t>
            </a:r>
            <a:r>
              <a:rPr lang="fr-FR" sz="1800" dirty="0" err="1"/>
              <a:t>role</a:t>
            </a:r>
            <a:r>
              <a:rPr lang="fr-FR" sz="1800" dirty="0"/>
              <a:t>="390</a:t>
            </a:r>
            <a:r>
              <a:rPr lang="fr-FR" sz="1800" dirty="0">
                <a:solidFill>
                  <a:srgbClr val="4D2B1A"/>
                </a:solidFill>
              </a:rPr>
              <a:t>"&gt;</a:t>
            </a:r>
            <a:r>
              <a:rPr lang="fr-FR" sz="1800" dirty="0" err="1">
                <a:solidFill>
                  <a:srgbClr val="4D2B1A"/>
                </a:solidFill>
              </a:rPr>
              <a:t>Monasterii</a:t>
            </a:r>
            <a:r>
              <a:rPr lang="fr-FR" sz="1800" dirty="0">
                <a:solidFill>
                  <a:srgbClr val="4D2B1A"/>
                </a:solidFill>
              </a:rPr>
              <a:t> S. </a:t>
            </a:r>
            <a:r>
              <a:rPr lang="fr-FR" sz="1800" dirty="0" err="1">
                <a:solidFill>
                  <a:srgbClr val="4D2B1A"/>
                </a:solidFill>
              </a:rPr>
              <a:t>Dionysii</a:t>
            </a:r>
            <a:r>
              <a:rPr lang="fr-FR" sz="1800" dirty="0">
                <a:solidFill>
                  <a:srgbClr val="4D2B1A"/>
                </a:solidFill>
              </a:rPr>
              <a:t> in Francia&lt;/corpname&gt; » ; anciennes cotes : C (XIIIe siècle) ; XXIIII, VIIe [… ]. Le manuscrit apparaît dans le « Catalogue des livres ayant appartenu aux ci-devant bénédictins de Saint-Denis » (&lt;archref&gt;Bibliothèque de l'Arsenal, Ms 6494&lt;/archref&gt;) sous l'intitulé : « 7. S. </a:t>
            </a:r>
            <a:r>
              <a:rPr lang="fr-FR" sz="1800" dirty="0" err="1">
                <a:solidFill>
                  <a:srgbClr val="4D2B1A"/>
                </a:solidFill>
              </a:rPr>
              <a:t>Ambrosii</a:t>
            </a:r>
            <a:r>
              <a:rPr lang="fr-FR" sz="1800" dirty="0">
                <a:solidFill>
                  <a:srgbClr val="4D2B1A"/>
                </a:solidFill>
              </a:rPr>
              <a:t> </a:t>
            </a:r>
            <a:r>
              <a:rPr lang="fr-FR" sz="1800" dirty="0" err="1">
                <a:solidFill>
                  <a:srgbClr val="4D2B1A"/>
                </a:solidFill>
              </a:rPr>
              <a:t>libri</a:t>
            </a:r>
            <a:r>
              <a:rPr lang="fr-FR" sz="1800" dirty="0">
                <a:solidFill>
                  <a:srgbClr val="4D2B1A"/>
                </a:solidFill>
              </a:rPr>
              <a:t> 3 de </a:t>
            </a:r>
            <a:r>
              <a:rPr lang="fr-FR" sz="1800" dirty="0" err="1">
                <a:solidFill>
                  <a:srgbClr val="4D2B1A"/>
                </a:solidFill>
              </a:rPr>
              <a:t>officiis</a:t>
            </a:r>
            <a:r>
              <a:rPr lang="fr-FR" sz="1800" dirty="0">
                <a:solidFill>
                  <a:srgbClr val="4D2B1A"/>
                </a:solidFill>
              </a:rPr>
              <a:t>, et </a:t>
            </a:r>
            <a:r>
              <a:rPr lang="fr-FR" sz="1800" dirty="0" err="1">
                <a:solidFill>
                  <a:srgbClr val="4D2B1A"/>
                </a:solidFill>
              </a:rPr>
              <a:t>tractatus</a:t>
            </a:r>
            <a:r>
              <a:rPr lang="fr-FR" sz="1800" dirty="0">
                <a:solidFill>
                  <a:srgbClr val="4D2B1A"/>
                </a:solidFill>
              </a:rPr>
              <a:t> 6 in </a:t>
            </a:r>
            <a:r>
              <a:rPr lang="fr-FR" sz="1800" dirty="0" err="1">
                <a:solidFill>
                  <a:srgbClr val="4D2B1A"/>
                </a:solidFill>
              </a:rPr>
              <a:t>Scripturam</a:t>
            </a:r>
            <a:r>
              <a:rPr lang="fr-FR" sz="1800" dirty="0">
                <a:solidFill>
                  <a:srgbClr val="4D2B1A"/>
                </a:solidFill>
              </a:rPr>
              <a:t>. Item </a:t>
            </a:r>
            <a:r>
              <a:rPr lang="fr-FR" sz="1800" dirty="0" err="1">
                <a:solidFill>
                  <a:srgbClr val="4D2B1A"/>
                </a:solidFill>
              </a:rPr>
              <a:t>Anselmi</a:t>
            </a:r>
            <a:r>
              <a:rPr lang="fr-FR" sz="1800" dirty="0">
                <a:solidFill>
                  <a:srgbClr val="4D2B1A"/>
                </a:solidFill>
              </a:rPr>
              <a:t> </a:t>
            </a:r>
            <a:r>
              <a:rPr lang="fr-FR" sz="1800" dirty="0" err="1">
                <a:solidFill>
                  <a:srgbClr val="4D2B1A"/>
                </a:solidFill>
              </a:rPr>
              <a:t>Laudunensis</a:t>
            </a:r>
            <a:r>
              <a:rPr lang="fr-FR" sz="1800" dirty="0">
                <a:solidFill>
                  <a:srgbClr val="4D2B1A"/>
                </a:solidFill>
              </a:rPr>
              <a:t> </a:t>
            </a:r>
            <a:r>
              <a:rPr lang="fr-FR" sz="1800" dirty="0" err="1">
                <a:solidFill>
                  <a:srgbClr val="4D2B1A"/>
                </a:solidFill>
              </a:rPr>
              <a:t>epistola</a:t>
            </a:r>
            <a:r>
              <a:rPr lang="fr-FR" sz="1800" dirty="0">
                <a:solidFill>
                  <a:srgbClr val="4D2B1A"/>
                </a:solidFill>
              </a:rPr>
              <a:t> de libro </a:t>
            </a:r>
            <a:r>
              <a:rPr lang="fr-FR" sz="1800" dirty="0" err="1">
                <a:solidFill>
                  <a:srgbClr val="4D2B1A"/>
                </a:solidFill>
              </a:rPr>
              <a:t>arbitrio</a:t>
            </a:r>
            <a:r>
              <a:rPr lang="fr-FR" sz="1800" dirty="0">
                <a:solidFill>
                  <a:srgbClr val="4D2B1A"/>
                </a:solidFill>
              </a:rPr>
              <a:t> et </a:t>
            </a:r>
            <a:r>
              <a:rPr lang="fr-FR" sz="1800" dirty="0" err="1">
                <a:solidFill>
                  <a:srgbClr val="4D2B1A"/>
                </a:solidFill>
              </a:rPr>
              <a:t>gratia</a:t>
            </a:r>
            <a:r>
              <a:rPr lang="fr-FR" sz="1800" dirty="0">
                <a:solidFill>
                  <a:srgbClr val="4D2B1A"/>
                </a:solidFill>
              </a:rPr>
              <a:t>. Man. Par. être du XIIIe siècle, </a:t>
            </a:r>
            <a:r>
              <a:rPr lang="fr-FR" sz="1800" dirty="0" err="1">
                <a:solidFill>
                  <a:srgbClr val="4D2B1A"/>
                </a:solidFill>
              </a:rPr>
              <a:t>in-fol</a:t>
            </a:r>
            <a:r>
              <a:rPr lang="fr-FR" sz="1800" dirty="0">
                <a:solidFill>
                  <a:srgbClr val="4D2B1A"/>
                </a:solidFill>
              </a:rPr>
              <a:t>. ».&lt;/p&gt;</a:t>
            </a:r>
            <a:r>
              <a:rPr lang="fr-FR" sz="1800" dirty="0"/>
              <a:t>&lt;/</a:t>
            </a:r>
            <a:r>
              <a:rPr lang="fr-FR" sz="1800" dirty="0" err="1"/>
              <a:t>custodhist</a:t>
            </a:r>
            <a:r>
              <a:rPr lang="fr-FR" sz="1800" dirty="0"/>
              <a:t>&gt;</a:t>
            </a:r>
          </a:p>
          <a:p>
            <a:pPr marL="0" indent="0">
              <a:buNone/>
            </a:pPr>
            <a:r>
              <a:rPr lang="fr-FR" sz="1800" dirty="0">
                <a:solidFill>
                  <a:srgbClr val="4D2B1A"/>
                </a:solidFill>
              </a:rPr>
              <a:t>      &lt;/c&gt;</a:t>
            </a:r>
          </a:p>
        </p:txBody>
      </p:sp>
    </p:spTree>
    <p:extLst>
      <p:ext uri="{BB962C8B-B14F-4D97-AF65-F5344CB8AC3E}">
        <p14:creationId xmlns:p14="http://schemas.microsoft.com/office/powerpoint/2010/main" val="412199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4000" b="1" cap="all" dirty="0">
                <a:solidFill>
                  <a:srgbClr val="006B24"/>
                </a:solidFill>
              </a:rPr>
              <a:t>plan</a:t>
            </a:r>
          </a:p>
        </p:txBody>
      </p:sp>
      <p:sp>
        <p:nvSpPr>
          <p:cNvPr id="16387" name="Espace réservé du contenu 2"/>
          <p:cNvSpPr>
            <a:spLocks noGrp="1"/>
          </p:cNvSpPr>
          <p:nvPr>
            <p:ph idx="1"/>
          </p:nvPr>
        </p:nvSpPr>
        <p:spPr>
          <a:xfrm>
            <a:off x="287874" y="1026137"/>
            <a:ext cx="6588381" cy="4746884"/>
          </a:xfrm>
        </p:spPr>
        <p:txBody>
          <a:bodyPr>
            <a:normAutofit/>
          </a:bodyPr>
          <a:lstStyle/>
          <a:p>
            <a:pPr eaLnBrk="1" fontAlgn="auto" hangingPunct="1">
              <a:spcAft>
                <a:spcPts val="0"/>
              </a:spcAft>
              <a:buFont typeface="Arial" pitchFamily="34" charset="0"/>
              <a:buChar char="•"/>
              <a:defRPr/>
            </a:pPr>
            <a:endParaRPr lang="fr-FR" dirty="0">
              <a:solidFill>
                <a:schemeClr val="bg2">
                  <a:lumMod val="25000"/>
                </a:schemeClr>
              </a:solidFill>
            </a:endParaRPr>
          </a:p>
          <a:p>
            <a:pPr eaLnBrk="1" fontAlgn="auto" hangingPunct="1">
              <a:spcAft>
                <a:spcPts val="0"/>
              </a:spcAft>
              <a:buFont typeface="Arial" pitchFamily="34" charset="0"/>
              <a:buChar char="•"/>
              <a:defRPr/>
            </a:pPr>
            <a:r>
              <a:rPr lang="fr-FR" sz="4300" dirty="0"/>
              <a:t>Les Bonnes pratiques révisées</a:t>
            </a:r>
          </a:p>
          <a:p>
            <a:pPr eaLnBrk="1" fontAlgn="auto" hangingPunct="1">
              <a:spcAft>
                <a:spcPts val="0"/>
              </a:spcAft>
              <a:buFont typeface="Arial" pitchFamily="34" charset="0"/>
              <a:buChar char="•"/>
              <a:defRPr/>
            </a:pPr>
            <a:r>
              <a:rPr lang="fr-FR" sz="4300" dirty="0">
                <a:latin typeface="+mj-lt"/>
                <a:ea typeface="+mj-ea"/>
                <a:cs typeface="+mj-cs"/>
              </a:rPr>
              <a:t>Un nouveau manuel</a:t>
            </a:r>
            <a:endParaRPr lang="fr-FR" dirty="0">
              <a:latin typeface="+mj-lt"/>
              <a:ea typeface="+mj-ea"/>
              <a:cs typeface="+mj-cs"/>
            </a:endParaRPr>
          </a:p>
          <a:p>
            <a:pPr marL="0" indent="0" eaLnBrk="1" fontAlgn="auto" hangingPunct="1">
              <a:spcAft>
                <a:spcPts val="0"/>
              </a:spcAft>
              <a:buNone/>
              <a:defRPr/>
            </a:pPr>
            <a:endParaRPr lang="fr-FR" dirty="0">
              <a:latin typeface="+mj-lt"/>
              <a:ea typeface="+mj-ea"/>
              <a:cs typeface="+mj-cs"/>
            </a:endParaRPr>
          </a:p>
        </p:txBody>
      </p:sp>
      <p:pic>
        <p:nvPicPr>
          <p:cNvPr id="3" name="Picture 14" descr="Calames">
            <a:extLst>
              <a:ext uri="{FF2B5EF4-FFF2-40B4-BE49-F238E27FC236}">
                <a16:creationId xmlns:a16="http://schemas.microsoft.com/office/drawing/2014/main" id="{1ADFE229-580B-C5D9-CB43-B040EF5906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52" r="25272"/>
          <a:stretch/>
        </p:blipFill>
        <p:spPr bwMode="auto">
          <a:xfrm>
            <a:off x="8100392" y="387285"/>
            <a:ext cx="699601" cy="70844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9F1BA73B-BB21-C539-7C2F-D41A971DA7A1}"/>
              </a:ext>
            </a:extLst>
          </p:cNvPr>
          <p:cNvPicPr>
            <a:picLocks noChangeAspect="1"/>
          </p:cNvPicPr>
          <p:nvPr/>
        </p:nvPicPr>
        <p:blipFill>
          <a:blip r:embed="rId4"/>
          <a:stretch>
            <a:fillRect/>
          </a:stretch>
        </p:blipFill>
        <p:spPr>
          <a:xfrm>
            <a:off x="6166547" y="1263109"/>
            <a:ext cx="1933845" cy="2495898"/>
          </a:xfrm>
          <a:prstGeom prst="rect">
            <a:avLst/>
          </a:prstGeom>
        </p:spPr>
      </p:pic>
      <p:pic>
        <p:nvPicPr>
          <p:cNvPr id="7" name="Image 6">
            <a:extLst>
              <a:ext uri="{FF2B5EF4-FFF2-40B4-BE49-F238E27FC236}">
                <a16:creationId xmlns:a16="http://schemas.microsoft.com/office/drawing/2014/main" id="{58ABC907-0176-3A02-80E4-DD8CF351A2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87951"/>
            <a:ext cx="1259155" cy="825539"/>
          </a:xfrm>
          <a:prstGeom prst="rect">
            <a:avLst/>
          </a:prstGeom>
        </p:spPr>
      </p:pic>
      <p:sp>
        <p:nvSpPr>
          <p:cNvPr id="4" name="Espace réservé du pied de page 3">
            <a:extLst>
              <a:ext uri="{FF2B5EF4-FFF2-40B4-BE49-F238E27FC236}">
                <a16:creationId xmlns:a16="http://schemas.microsoft.com/office/drawing/2014/main" id="{2B76B3DC-A496-893D-FEC0-629967A82DA1}"/>
              </a:ext>
            </a:extLst>
          </p:cNvPr>
          <p:cNvSpPr>
            <a:spLocks noGrp="1"/>
          </p:cNvSpPr>
          <p:nvPr>
            <p:ph type="ftr" sz="quarter" idx="11"/>
          </p:nvPr>
        </p:nvSpPr>
        <p:spPr/>
        <p:txBody>
          <a:bodyPr/>
          <a:lstStyle/>
          <a:p>
            <a:r>
              <a:rPr lang="fr-FR"/>
              <a:t>Lien vers doc</a:t>
            </a:r>
            <a:endParaRPr lang="fr-FR" dirty="0"/>
          </a:p>
        </p:txBody>
      </p:sp>
      <p:sp>
        <p:nvSpPr>
          <p:cNvPr id="6" name="Espace réservé du numéro de diapositive 5">
            <a:extLst>
              <a:ext uri="{FF2B5EF4-FFF2-40B4-BE49-F238E27FC236}">
                <a16:creationId xmlns:a16="http://schemas.microsoft.com/office/drawing/2014/main" id="{9A3FC60C-C2C6-B90C-D49D-3D3E20CB06C9}"/>
              </a:ext>
            </a:extLst>
          </p:cNvPr>
          <p:cNvSpPr>
            <a:spLocks noGrp="1"/>
          </p:cNvSpPr>
          <p:nvPr>
            <p:ph type="sldNum" sz="quarter" idx="12"/>
          </p:nvPr>
        </p:nvSpPr>
        <p:spPr/>
        <p:txBody>
          <a:bodyPr/>
          <a:lstStyle/>
          <a:p>
            <a:fld id="{4FDDB0EE-562A-402E-B0CB-D9B0904D3576}" type="slidenum">
              <a:rPr lang="fr-FR" smtClean="0"/>
              <a:t>2</a:t>
            </a:fld>
            <a:endParaRPr lang="fr-FR"/>
          </a:p>
        </p:txBody>
      </p:sp>
      <p:sp>
        <p:nvSpPr>
          <p:cNvPr id="8" name="Espace réservé du contenu 2">
            <a:extLst>
              <a:ext uri="{FF2B5EF4-FFF2-40B4-BE49-F238E27FC236}">
                <a16:creationId xmlns:a16="http://schemas.microsoft.com/office/drawing/2014/main" id="{FFBFCABB-8719-2235-31EB-DCECE373D109}"/>
              </a:ext>
            </a:extLst>
          </p:cNvPr>
          <p:cNvSpPr txBox="1">
            <a:spLocks/>
          </p:cNvSpPr>
          <p:nvPr/>
        </p:nvSpPr>
        <p:spPr>
          <a:xfrm>
            <a:off x="287874" y="3212976"/>
            <a:ext cx="8515389" cy="4746884"/>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 typeface="Wingdings" panose="05000000000000000000" pitchFamily="2" charset="2"/>
              <a:buChar char="ü"/>
              <a:defRPr sz="3200" kern="1200">
                <a:solidFill>
                  <a:srgbClr val="CF481B"/>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defRPr/>
            </a:pPr>
            <a:endParaRPr lang="fr-FR" dirty="0">
              <a:solidFill>
                <a:schemeClr val="bg2">
                  <a:lumMod val="25000"/>
                </a:schemeClr>
              </a:solidFill>
            </a:endParaRPr>
          </a:p>
          <a:p>
            <a:pPr marL="0" indent="0">
              <a:spcBef>
                <a:spcPts val="600"/>
              </a:spcBef>
              <a:buNone/>
              <a:defRPr/>
            </a:pPr>
            <a:r>
              <a:rPr lang="fr-FR" sz="4300" dirty="0"/>
              <a:t>    pour une </a:t>
            </a:r>
            <a:r>
              <a:rPr lang="fr-FR" sz="4300" dirty="0">
                <a:latin typeface="+mj-lt"/>
                <a:ea typeface="+mj-ea"/>
                <a:cs typeface="+mj-cs"/>
              </a:rPr>
              <a:t>nouvelle philosophie des</a:t>
            </a:r>
          </a:p>
          <a:p>
            <a:pPr marL="0" indent="0">
              <a:spcBef>
                <a:spcPts val="0"/>
              </a:spcBef>
              <a:buNone/>
              <a:defRPr/>
            </a:pPr>
            <a:r>
              <a:rPr lang="fr-FR" sz="4300" dirty="0">
                <a:latin typeface="+mj-lt"/>
                <a:ea typeface="+mj-ea"/>
                <a:cs typeface="+mj-cs"/>
              </a:rPr>
              <a:t>    données</a:t>
            </a:r>
          </a:p>
          <a:p>
            <a:pPr>
              <a:buFont typeface="Arial" pitchFamily="34" charset="0"/>
              <a:buChar char="•"/>
              <a:defRPr/>
            </a:pPr>
            <a:r>
              <a:rPr lang="fr-FR" sz="4300" dirty="0">
                <a:latin typeface="+mj-lt"/>
                <a:ea typeface="+mj-ea"/>
                <a:cs typeface="+mj-cs"/>
              </a:rPr>
              <a:t>Les changements dans Calames pro</a:t>
            </a:r>
          </a:p>
          <a:p>
            <a:pPr>
              <a:buFont typeface="Arial" pitchFamily="34" charset="0"/>
              <a:buChar char="•"/>
              <a:defRPr/>
            </a:pPr>
            <a:endParaRPr lang="fr-FR" dirty="0">
              <a:latin typeface="+mj-lt"/>
              <a:ea typeface="+mj-ea"/>
              <a:cs typeface="+mj-cs"/>
            </a:endParaRPr>
          </a:p>
          <a:p>
            <a:pPr marL="0" indent="0">
              <a:buFont typeface="Wingdings" panose="05000000000000000000" pitchFamily="2" charset="2"/>
              <a:buNone/>
              <a:defRPr/>
            </a:pPr>
            <a:endParaRPr lang="fr-FR" dirty="0">
              <a:latin typeface="+mj-lt"/>
              <a:ea typeface="+mj-ea"/>
              <a:cs typeface="+mj-cs"/>
            </a:endParaRPr>
          </a:p>
        </p:txBody>
      </p:sp>
    </p:spTree>
    <p:extLst>
      <p:ext uri="{BB962C8B-B14F-4D97-AF65-F5344CB8AC3E}">
        <p14:creationId xmlns:p14="http://schemas.microsoft.com/office/powerpoint/2010/main" val="212086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5920" y="136525"/>
            <a:ext cx="7978080" cy="1207035"/>
          </a:xfrm>
        </p:spPr>
        <p:txBody>
          <a:bodyPr>
            <a:normAutofit fontScale="90000"/>
          </a:bodyPr>
          <a:lstStyle/>
          <a:p>
            <a:r>
              <a:rPr lang="fr-FR" dirty="0"/>
              <a:t>&lt;</a:t>
            </a:r>
            <a:r>
              <a:rPr lang="fr-FR" dirty="0" err="1"/>
              <a:t>legalstatus</a:t>
            </a:r>
            <a:r>
              <a:rPr lang="fr-FR" dirty="0"/>
              <a:t>&gt; sous-élément de &lt;accessrestrict&gt; devient obligatoire </a:t>
            </a:r>
            <a:endParaRPr lang="fr-FR" dirty="0">
              <a:solidFill>
                <a:srgbClr val="CF481B"/>
              </a:solidFill>
            </a:endParaRPr>
          </a:p>
        </p:txBody>
      </p:sp>
      <p:sp>
        <p:nvSpPr>
          <p:cNvPr id="5" name="Espace réservé du pied de page 4">
            <a:extLst>
              <a:ext uri="{FF2B5EF4-FFF2-40B4-BE49-F238E27FC236}">
                <a16:creationId xmlns:a16="http://schemas.microsoft.com/office/drawing/2014/main" id="{49C6686A-08AD-CA06-C1A8-FF629FD3F17E}"/>
              </a:ext>
            </a:extLst>
          </p:cNvPr>
          <p:cNvSpPr>
            <a:spLocks noGrp="1"/>
          </p:cNvSpPr>
          <p:nvPr>
            <p:ph type="ftr" sz="quarter" idx="11"/>
          </p:nvPr>
        </p:nvSpPr>
        <p:spPr/>
        <p:txBody>
          <a:bodyPr/>
          <a:lstStyle/>
          <a:p>
            <a:r>
              <a:rPr lang="fr-FR" dirty="0"/>
              <a:t>https://www.ead-bibliotheque.fr/guide/communication-utilisation/reserves/statut-juridique/</a:t>
            </a:r>
          </a:p>
        </p:txBody>
      </p:sp>
      <p:sp>
        <p:nvSpPr>
          <p:cNvPr id="6" name="Espace réservé du numéro de diapositive 5">
            <a:extLst>
              <a:ext uri="{FF2B5EF4-FFF2-40B4-BE49-F238E27FC236}">
                <a16:creationId xmlns:a16="http://schemas.microsoft.com/office/drawing/2014/main" id="{DF8B886A-3CDF-ED63-1124-D627BEABB5A2}"/>
              </a:ext>
            </a:extLst>
          </p:cNvPr>
          <p:cNvSpPr>
            <a:spLocks noGrp="1"/>
          </p:cNvSpPr>
          <p:nvPr>
            <p:ph type="sldNum" sz="quarter" idx="12"/>
          </p:nvPr>
        </p:nvSpPr>
        <p:spPr/>
        <p:txBody>
          <a:bodyPr/>
          <a:lstStyle/>
          <a:p>
            <a:fld id="{4FDDB0EE-562A-402E-B0CB-D9B0904D3576}" type="slidenum">
              <a:rPr lang="fr-FR" smtClean="0"/>
              <a:t>20</a:t>
            </a:fld>
            <a:endParaRPr lang="fr-FR"/>
          </a:p>
        </p:txBody>
      </p:sp>
      <p:pic>
        <p:nvPicPr>
          <p:cNvPr id="4" name="Image 3" descr="Une image contenant flèche&#10;&#10;Description générée automatiquement">
            <a:extLst>
              <a:ext uri="{FF2B5EF4-FFF2-40B4-BE49-F238E27FC236}">
                <a16:creationId xmlns:a16="http://schemas.microsoft.com/office/drawing/2014/main" id="{D722C888-3F13-D1AC-FB8F-526A6FC572C9}"/>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3652"/>
          <a:stretch/>
        </p:blipFill>
        <p:spPr>
          <a:xfrm>
            <a:off x="0" y="20365"/>
            <a:ext cx="1440161" cy="1162212"/>
          </a:xfrm>
          <a:prstGeom prst="rect">
            <a:avLst/>
          </a:prstGeom>
        </p:spPr>
      </p:pic>
      <p:sp>
        <p:nvSpPr>
          <p:cNvPr id="7" name="Espace réservé du contenu 2">
            <a:extLst>
              <a:ext uri="{FF2B5EF4-FFF2-40B4-BE49-F238E27FC236}">
                <a16:creationId xmlns:a16="http://schemas.microsoft.com/office/drawing/2014/main" id="{984ECB68-5F36-2FA2-357E-690238A74B7A}"/>
              </a:ext>
            </a:extLst>
          </p:cNvPr>
          <p:cNvSpPr>
            <a:spLocks noGrp="1"/>
          </p:cNvSpPr>
          <p:nvPr>
            <p:ph idx="1"/>
          </p:nvPr>
        </p:nvSpPr>
        <p:spPr>
          <a:xfrm>
            <a:off x="194320" y="1459720"/>
            <a:ext cx="8698160" cy="5057614"/>
          </a:xfrm>
        </p:spPr>
        <p:txBody>
          <a:bodyPr>
            <a:normAutofit fontScale="47500" lnSpcReduction="20000"/>
          </a:bodyPr>
          <a:lstStyle/>
          <a:p>
            <a:r>
              <a:rPr lang="fr-FR" sz="6000" dirty="0">
                <a:solidFill>
                  <a:srgbClr val="1E2B62"/>
                </a:solidFill>
              </a:rPr>
              <a:t>L'enjeu de ces </a:t>
            </a:r>
            <a:r>
              <a:rPr lang="fr-FR" sz="5900" dirty="0">
                <a:solidFill>
                  <a:srgbClr val="1E2B62"/>
                </a:solidFill>
              </a:rPr>
              <a:t>informations</a:t>
            </a:r>
            <a:r>
              <a:rPr lang="fr-FR" sz="6000" dirty="0">
                <a:solidFill>
                  <a:srgbClr val="1E2B62"/>
                </a:solidFill>
              </a:rPr>
              <a:t> est à seule vocation juridique, mais dans des optiques différentes</a:t>
            </a:r>
          </a:p>
          <a:p>
            <a:endParaRPr lang="fr-FR" sz="1400" dirty="0">
              <a:solidFill>
                <a:srgbClr val="1E2B62"/>
              </a:solidFill>
            </a:endParaRPr>
          </a:p>
          <a:p>
            <a:pPr lvl="1"/>
            <a:r>
              <a:rPr lang="fr-FR" sz="5000" dirty="0">
                <a:solidFill>
                  <a:srgbClr val="1E2B62"/>
                </a:solidFill>
                <a:sym typeface="Wingdings" panose="05000000000000000000" pitchFamily="2" charset="2"/>
              </a:rPr>
              <a:t>Déterminer la nature patrimoniale de l'unité documentaire </a:t>
            </a:r>
          </a:p>
          <a:p>
            <a:pPr marL="457200" lvl="1" indent="0">
              <a:buNone/>
            </a:pPr>
            <a:r>
              <a:rPr lang="fr-FR" sz="3800" dirty="0">
                <a:solidFill>
                  <a:srgbClr val="CF481B"/>
                </a:solidFill>
                <a:sym typeface="Wingdings" panose="05000000000000000000" pitchFamily="2" charset="2"/>
              </a:rPr>
              <a:t>	 forme normée du PCData de &lt;</a:t>
            </a:r>
            <a:r>
              <a:rPr lang="fr-FR" sz="3800" dirty="0" err="1">
                <a:solidFill>
                  <a:srgbClr val="CF481B"/>
                </a:solidFill>
                <a:sym typeface="Wingdings" panose="05000000000000000000" pitchFamily="2" charset="2"/>
              </a:rPr>
              <a:t>legalstatus</a:t>
            </a:r>
            <a:r>
              <a:rPr lang="fr-FR" sz="3800" dirty="0">
                <a:solidFill>
                  <a:srgbClr val="CF481B"/>
                </a:solidFill>
                <a:sym typeface="Wingdings" panose="05000000000000000000" pitchFamily="2" charset="2"/>
              </a:rPr>
              <a:t>&gt; : </a:t>
            </a:r>
            <a:r>
              <a:rPr lang="fr-FR" sz="3800" dirty="0">
                <a:effectLst/>
                <a:latin typeface="Calibri" panose="020F0502020204030204" pitchFamily="34" charset="0"/>
                <a:ea typeface="Calibri" panose="020F0502020204030204" pitchFamily="34" charset="0"/>
                <a:cs typeface="Times New Roman" panose="02020603050405020304" pitchFamily="18" charset="0"/>
              </a:rPr>
              <a:t>« </a:t>
            </a:r>
            <a:r>
              <a:rPr lang="fr-FR" sz="3800" dirty="0">
                <a:solidFill>
                  <a:srgbClr val="CF481B"/>
                </a:solidFill>
                <a:effectLst/>
                <a:latin typeface="Calibri" panose="020F0502020204030204" pitchFamily="34" charset="0"/>
                <a:ea typeface="Calibri" panose="020F0502020204030204" pitchFamily="34" charset="0"/>
                <a:cs typeface="Times New Roman" panose="02020603050405020304" pitchFamily="18" charset="0"/>
              </a:rPr>
              <a:t>Document patrimonial </a:t>
            </a:r>
            <a:r>
              <a:rPr lang="fr-FR" sz="3800" dirty="0">
                <a:effectLst/>
                <a:latin typeface="Calibri" panose="020F0502020204030204" pitchFamily="34" charset="0"/>
                <a:ea typeface="Calibri" panose="020F0502020204030204" pitchFamily="34" charset="0"/>
                <a:cs typeface="Times New Roman" panose="02020603050405020304" pitchFamily="18" charset="0"/>
              </a:rPr>
              <a:t>» « </a:t>
            </a:r>
            <a:r>
              <a:rPr lang="fr-FR" sz="3800" dirty="0">
                <a:solidFill>
                  <a:srgbClr val="CF481B"/>
                </a:solidFill>
                <a:effectLst/>
                <a:latin typeface="Calibri" panose="020F0502020204030204" pitchFamily="34" charset="0"/>
                <a:ea typeface="Calibri" panose="020F0502020204030204" pitchFamily="34" charset="0"/>
                <a:cs typeface="Times New Roman" panose="02020603050405020304" pitchFamily="18" charset="0"/>
              </a:rPr>
              <a:t>Document non patrimonial </a:t>
            </a:r>
            <a:r>
              <a:rPr lang="fr-FR" sz="3800" dirty="0">
                <a:effectLst/>
                <a:latin typeface="Calibri" panose="020F0502020204030204" pitchFamily="34" charset="0"/>
                <a:ea typeface="Calibri" panose="020F0502020204030204" pitchFamily="34" charset="0"/>
                <a:cs typeface="Times New Roman" panose="02020603050405020304" pitchFamily="18" charset="0"/>
              </a:rPr>
              <a:t>» « </a:t>
            </a:r>
            <a:r>
              <a:rPr lang="fr-FR" sz="3800" dirty="0">
                <a:solidFill>
                  <a:srgbClr val="CF481B"/>
                </a:solidFill>
                <a:effectLst/>
                <a:latin typeface="Calibri" panose="020F0502020204030204" pitchFamily="34" charset="0"/>
                <a:ea typeface="Calibri" panose="020F0502020204030204" pitchFamily="34" charset="0"/>
                <a:cs typeface="Times New Roman" panose="02020603050405020304" pitchFamily="18" charset="0"/>
              </a:rPr>
              <a:t>Documents patrimoniaux </a:t>
            </a:r>
            <a:r>
              <a:rPr lang="fr-FR" sz="3800" dirty="0">
                <a:effectLst/>
                <a:latin typeface="Calibri" panose="020F0502020204030204" pitchFamily="34" charset="0"/>
                <a:ea typeface="Calibri" panose="020F0502020204030204" pitchFamily="34" charset="0"/>
                <a:cs typeface="Times New Roman" panose="02020603050405020304" pitchFamily="18" charset="0"/>
              </a:rPr>
              <a:t>» « </a:t>
            </a:r>
            <a:r>
              <a:rPr lang="fr-FR" sz="3800" dirty="0" err="1">
                <a:solidFill>
                  <a:srgbClr val="CF481B"/>
                </a:solidFill>
                <a:effectLst/>
                <a:latin typeface="Calibri" panose="020F0502020204030204" pitchFamily="34" charset="0"/>
                <a:ea typeface="Calibri" panose="020F0502020204030204" pitchFamily="34" charset="0"/>
                <a:cs typeface="Times New Roman" panose="02020603050405020304" pitchFamily="18" charset="0"/>
              </a:rPr>
              <a:t>Document</a:t>
            </a:r>
            <a:r>
              <a:rPr lang="fr-FR" sz="3800" dirty="0" err="1">
                <a:solidFill>
                  <a:srgbClr val="CF481B"/>
                </a:solidFill>
                <a:latin typeface="Calibri" panose="020F0502020204030204" pitchFamily="34" charset="0"/>
                <a:ea typeface="Calibri" panose="020F0502020204030204" pitchFamily="34" charset="0"/>
                <a:cs typeface="Times New Roman" panose="02020603050405020304" pitchFamily="18" charset="0"/>
              </a:rPr>
              <a:t>s</a:t>
            </a:r>
            <a:r>
              <a:rPr lang="fr-FR" sz="3800" dirty="0" err="1">
                <a:solidFill>
                  <a:srgbClr val="CF481B"/>
                </a:solidFill>
                <a:effectLst/>
                <a:latin typeface="Calibri" panose="020F0502020204030204" pitchFamily="34" charset="0"/>
                <a:ea typeface="Calibri" panose="020F0502020204030204" pitchFamily="34" charset="0"/>
                <a:cs typeface="Times New Roman" panose="02020603050405020304" pitchFamily="18" charset="0"/>
              </a:rPr>
              <a:t>non</a:t>
            </a:r>
            <a:r>
              <a:rPr lang="fr-FR" sz="3800" dirty="0">
                <a:solidFill>
                  <a:srgbClr val="CF481B"/>
                </a:solidFill>
                <a:effectLst/>
                <a:latin typeface="Calibri" panose="020F0502020204030204" pitchFamily="34" charset="0"/>
                <a:ea typeface="Calibri" panose="020F0502020204030204" pitchFamily="34" charset="0"/>
                <a:cs typeface="Times New Roman" panose="02020603050405020304" pitchFamily="18" charset="0"/>
              </a:rPr>
              <a:t> patrimoniaux </a:t>
            </a:r>
            <a:r>
              <a:rPr lang="fr-FR" sz="3800" dirty="0">
                <a:effectLst/>
                <a:latin typeface="Calibri" panose="020F0502020204030204" pitchFamily="34" charset="0"/>
                <a:ea typeface="Calibri" panose="020F0502020204030204" pitchFamily="34" charset="0"/>
                <a:cs typeface="Times New Roman" panose="02020603050405020304" pitchFamily="18" charset="0"/>
              </a:rPr>
              <a:t>»</a:t>
            </a:r>
            <a:endParaRPr lang="fr-FR" sz="3800" dirty="0">
              <a:solidFill>
                <a:srgbClr val="CF481B"/>
              </a:solidFill>
              <a:sym typeface="Wingdings" panose="05000000000000000000" pitchFamily="2" charset="2"/>
            </a:endParaRPr>
          </a:p>
          <a:p>
            <a:pPr marL="457200" lvl="1" indent="0">
              <a:buNone/>
            </a:pPr>
            <a:endParaRPr lang="fr-FR" dirty="0">
              <a:sym typeface="Wingdings" panose="05000000000000000000" pitchFamily="2" charset="2"/>
            </a:endParaRPr>
          </a:p>
          <a:p>
            <a:pPr lvl="1"/>
            <a:r>
              <a:rPr lang="fr-FR" sz="5000" dirty="0">
                <a:solidFill>
                  <a:srgbClr val="1E2B62"/>
                </a:solidFill>
                <a:sym typeface="Wingdings" panose="05000000000000000000" pitchFamily="2" charset="2"/>
              </a:rPr>
              <a:t>Déterminer la catégorie du propriétaire actuel</a:t>
            </a:r>
          </a:p>
          <a:p>
            <a:pPr marL="457200" lvl="1" indent="0">
              <a:buNone/>
            </a:pPr>
            <a:r>
              <a:rPr lang="fr-FR" sz="4800" dirty="0">
                <a:solidFill>
                  <a:srgbClr val="CF481B"/>
                </a:solidFill>
                <a:sym typeface="Wingdings" panose="05000000000000000000" pitchFamily="2" charset="2"/>
              </a:rPr>
              <a:t>	 Liste fermée de l'attribut TYPE de &lt;</a:t>
            </a:r>
            <a:r>
              <a:rPr lang="fr-FR" sz="4800" dirty="0" err="1">
                <a:solidFill>
                  <a:srgbClr val="CF481B"/>
                </a:solidFill>
                <a:sym typeface="Wingdings" panose="05000000000000000000" pitchFamily="2" charset="2"/>
              </a:rPr>
              <a:t>legalstatus</a:t>
            </a:r>
            <a:r>
              <a:rPr lang="fr-FR" sz="4800" dirty="0">
                <a:solidFill>
                  <a:srgbClr val="CF481B"/>
                </a:solidFill>
                <a:sym typeface="Wingdings" panose="05000000000000000000" pitchFamily="2" charset="2"/>
              </a:rPr>
              <a:t>&gt;</a:t>
            </a:r>
          </a:p>
          <a:p>
            <a:pPr marL="457200" lvl="1" indent="0">
              <a:spcBef>
                <a:spcPts val="1200"/>
              </a:spcBef>
              <a:buNone/>
            </a:pPr>
            <a:r>
              <a:rPr lang="fr-FR" sz="4800" dirty="0">
                <a:solidFill>
                  <a:srgbClr val="1E2B62"/>
                </a:solidFill>
                <a:sym typeface="Wingdings" panose="05000000000000000000" pitchFamily="2" charset="2"/>
              </a:rPr>
              <a:t>Liste Calames plus riche que celle des Bonnes pratiques : </a:t>
            </a:r>
            <a:r>
              <a:rPr lang="fr-FR" sz="4800" dirty="0">
                <a:solidFill>
                  <a:srgbClr val="006B24"/>
                </a:solidFill>
                <a:sym typeface="Wingdings" panose="05000000000000000000" pitchFamily="2" charset="2"/>
              </a:rPr>
              <a:t>État, </a:t>
            </a:r>
            <a:r>
              <a:rPr lang="fr-FR" sz="4800" dirty="0" err="1">
                <a:solidFill>
                  <a:srgbClr val="CF481B"/>
                </a:solidFill>
                <a:sym typeface="Wingdings" panose="05000000000000000000" pitchFamily="2" charset="2"/>
              </a:rPr>
              <a:t>collectivité_territoriale</a:t>
            </a:r>
            <a:r>
              <a:rPr lang="fr-FR" sz="4800" dirty="0">
                <a:solidFill>
                  <a:srgbClr val="4D2B1A"/>
                </a:solidFill>
                <a:sym typeface="Wingdings" panose="05000000000000000000" pitchFamily="2" charset="2"/>
              </a:rPr>
              <a:t>, </a:t>
            </a:r>
            <a:r>
              <a:rPr lang="fr-FR" sz="4800" dirty="0" err="1">
                <a:solidFill>
                  <a:srgbClr val="CF481B"/>
                </a:solidFill>
                <a:sym typeface="Wingdings" panose="05000000000000000000" pitchFamily="2" charset="2"/>
              </a:rPr>
              <a:t>établissement_public</a:t>
            </a:r>
            <a:r>
              <a:rPr lang="fr-FR" sz="4800" dirty="0">
                <a:solidFill>
                  <a:srgbClr val="006B24"/>
                </a:solidFill>
                <a:sym typeface="Wingdings" panose="05000000000000000000" pitchFamily="2" charset="2"/>
              </a:rPr>
              <a:t>, </a:t>
            </a:r>
            <a:r>
              <a:rPr lang="fr-FR" sz="4800" dirty="0" err="1">
                <a:solidFill>
                  <a:srgbClr val="006B24"/>
                </a:solidFill>
                <a:sym typeface="Wingdings" panose="05000000000000000000" pitchFamily="2" charset="2"/>
              </a:rPr>
              <a:t>organisme_privé</a:t>
            </a:r>
            <a:r>
              <a:rPr lang="fr-FR" sz="4800" dirty="0">
                <a:solidFill>
                  <a:srgbClr val="006B24"/>
                </a:solidFill>
                <a:sym typeface="Wingdings" panose="05000000000000000000" pitchFamily="2" charset="2"/>
              </a:rPr>
              <a:t>, </a:t>
            </a:r>
            <a:r>
              <a:rPr lang="fr-FR" sz="4800" dirty="0" err="1">
                <a:solidFill>
                  <a:srgbClr val="006B24"/>
                </a:solidFill>
                <a:sym typeface="Wingdings" panose="05000000000000000000" pitchFamily="2" charset="2"/>
              </a:rPr>
              <a:t>personne_physique</a:t>
            </a:r>
            <a:r>
              <a:rPr lang="fr-FR" sz="4800" dirty="0">
                <a:solidFill>
                  <a:srgbClr val="006B24"/>
                </a:solidFill>
                <a:sym typeface="Wingdings" panose="05000000000000000000" pitchFamily="2" charset="2"/>
              </a:rPr>
              <a:t>, </a:t>
            </a:r>
            <a:r>
              <a:rPr lang="fr-FR" sz="4800" dirty="0" err="1">
                <a:solidFill>
                  <a:srgbClr val="006B24"/>
                </a:solidFill>
                <a:sym typeface="Wingdings" panose="05000000000000000000" pitchFamily="2" charset="2"/>
              </a:rPr>
              <a:t>propriétaire_indéterminé</a:t>
            </a:r>
            <a:r>
              <a:rPr lang="fr-FR" sz="4800" dirty="0">
                <a:solidFill>
                  <a:srgbClr val="006B24"/>
                </a:solidFill>
                <a:sym typeface="Wingdings" panose="05000000000000000000" pitchFamily="2" charset="2"/>
              </a:rPr>
              <a:t>, </a:t>
            </a:r>
            <a:r>
              <a:rPr lang="fr-FR" sz="4800" dirty="0" err="1">
                <a:solidFill>
                  <a:srgbClr val="006B24"/>
                </a:solidFill>
                <a:sym typeface="Wingdings" panose="05000000000000000000" pitchFamily="2" charset="2"/>
              </a:rPr>
              <a:t>propriétaire_à_déterminer_spoliation</a:t>
            </a:r>
            <a:r>
              <a:rPr lang="fr-FR" sz="4800" dirty="0">
                <a:solidFill>
                  <a:srgbClr val="006B24"/>
                </a:solidFill>
                <a:sym typeface="Wingdings" panose="05000000000000000000" pitchFamily="2" charset="2"/>
              </a:rPr>
              <a:t>), </a:t>
            </a:r>
            <a:r>
              <a:rPr lang="fr-FR" sz="4800" dirty="0" err="1">
                <a:solidFill>
                  <a:srgbClr val="CF481B"/>
                </a:solidFill>
                <a:sym typeface="Wingdings" panose="05000000000000000000" pitchFamily="2" charset="2"/>
              </a:rPr>
              <a:t>à_vérifier</a:t>
            </a:r>
            <a:endParaRPr lang="fr-FR" sz="4800" dirty="0">
              <a:solidFill>
                <a:srgbClr val="CF481B"/>
              </a:solidFill>
              <a:sym typeface="Wingdings" panose="05000000000000000000" pitchFamily="2" charset="2"/>
            </a:endParaRPr>
          </a:p>
          <a:p>
            <a:pPr marL="457200" lvl="1" indent="0">
              <a:spcBef>
                <a:spcPts val="1200"/>
              </a:spcBef>
              <a:buNone/>
            </a:pPr>
            <a:r>
              <a:rPr lang="fr-FR" sz="5000" dirty="0">
                <a:solidFill>
                  <a:srgbClr val="1E2B62"/>
                </a:solidFill>
              </a:rPr>
              <a:t>La combinaison des deux permet de déterminer le régime de domanialité qui s'applique à l'unité documentaire</a:t>
            </a:r>
          </a:p>
        </p:txBody>
      </p:sp>
    </p:spTree>
    <p:extLst>
      <p:ext uri="{BB962C8B-B14F-4D97-AF65-F5344CB8AC3E}">
        <p14:creationId xmlns:p14="http://schemas.microsoft.com/office/powerpoint/2010/main" val="2507446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flèche&#10;&#10;Description générée automatiquement">
            <a:extLst>
              <a:ext uri="{FF2B5EF4-FFF2-40B4-BE49-F238E27FC236}">
                <a16:creationId xmlns:a16="http://schemas.microsoft.com/office/drawing/2014/main" id="{D722C888-3F13-D1AC-FB8F-526A6FC572C9}"/>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3652"/>
          <a:stretch/>
        </p:blipFill>
        <p:spPr>
          <a:xfrm>
            <a:off x="0" y="20365"/>
            <a:ext cx="1440161" cy="1162212"/>
          </a:xfrm>
          <a:prstGeom prst="rect">
            <a:avLst/>
          </a:prstGeom>
        </p:spPr>
      </p:pic>
      <p:sp>
        <p:nvSpPr>
          <p:cNvPr id="2" name="Titre 1"/>
          <p:cNvSpPr>
            <a:spLocks noGrp="1"/>
          </p:cNvSpPr>
          <p:nvPr>
            <p:ph type="title"/>
          </p:nvPr>
        </p:nvSpPr>
        <p:spPr>
          <a:xfrm>
            <a:off x="720080" y="136525"/>
            <a:ext cx="8229600" cy="1207035"/>
          </a:xfrm>
        </p:spPr>
        <p:txBody>
          <a:bodyPr>
            <a:normAutofit fontScale="90000"/>
          </a:bodyPr>
          <a:lstStyle/>
          <a:p>
            <a:r>
              <a:rPr lang="fr-FR" dirty="0"/>
              <a:t>&lt;</a:t>
            </a:r>
            <a:r>
              <a:rPr lang="fr-FR" dirty="0" err="1"/>
              <a:t>legalstatus</a:t>
            </a:r>
            <a:r>
              <a:rPr lang="fr-FR" dirty="0"/>
              <a:t>&gt; sous élément de &lt;accessrestrict&gt; devient obligatoire (2)</a:t>
            </a:r>
            <a:endParaRPr lang="fr-FR" dirty="0">
              <a:solidFill>
                <a:srgbClr val="CF481B"/>
              </a:solidFill>
            </a:endParaRPr>
          </a:p>
        </p:txBody>
      </p:sp>
      <p:sp>
        <p:nvSpPr>
          <p:cNvPr id="6" name="Espace réservé du numéro de diapositive 5">
            <a:extLst>
              <a:ext uri="{FF2B5EF4-FFF2-40B4-BE49-F238E27FC236}">
                <a16:creationId xmlns:a16="http://schemas.microsoft.com/office/drawing/2014/main" id="{DF8B886A-3CDF-ED63-1124-D627BEABB5A2}"/>
              </a:ext>
            </a:extLst>
          </p:cNvPr>
          <p:cNvSpPr>
            <a:spLocks noGrp="1"/>
          </p:cNvSpPr>
          <p:nvPr>
            <p:ph type="sldNum" sz="quarter" idx="12"/>
          </p:nvPr>
        </p:nvSpPr>
        <p:spPr/>
        <p:txBody>
          <a:bodyPr/>
          <a:lstStyle/>
          <a:p>
            <a:fld id="{4FDDB0EE-562A-402E-B0CB-D9B0904D3576}" type="slidenum">
              <a:rPr lang="fr-FR" smtClean="0"/>
              <a:t>21</a:t>
            </a:fld>
            <a:endParaRPr lang="fr-FR"/>
          </a:p>
        </p:txBody>
      </p:sp>
      <p:sp>
        <p:nvSpPr>
          <p:cNvPr id="7" name="Espace réservé du contenu 2">
            <a:extLst>
              <a:ext uri="{FF2B5EF4-FFF2-40B4-BE49-F238E27FC236}">
                <a16:creationId xmlns:a16="http://schemas.microsoft.com/office/drawing/2014/main" id="{984ECB68-5F36-2FA2-357E-690238A74B7A}"/>
              </a:ext>
            </a:extLst>
          </p:cNvPr>
          <p:cNvSpPr>
            <a:spLocks noGrp="1"/>
          </p:cNvSpPr>
          <p:nvPr>
            <p:ph idx="1"/>
          </p:nvPr>
        </p:nvSpPr>
        <p:spPr>
          <a:xfrm>
            <a:off x="194320" y="1459720"/>
            <a:ext cx="8492480" cy="5261755"/>
          </a:xfrm>
        </p:spPr>
        <p:txBody>
          <a:bodyPr>
            <a:normAutofit fontScale="77500" lnSpcReduction="20000"/>
          </a:bodyPr>
          <a:lstStyle/>
          <a:p>
            <a:pPr lvl="1"/>
            <a:r>
              <a:rPr lang="fr-FR" sz="3100" dirty="0">
                <a:solidFill>
                  <a:srgbClr val="1E2B62"/>
                </a:solidFill>
                <a:sym typeface="Wingdings" panose="05000000000000000000" pitchFamily="2" charset="2"/>
              </a:rPr>
              <a:t>Enoncer le nom du propriétaire actuel précis : </a:t>
            </a:r>
          </a:p>
          <a:p>
            <a:pPr lvl="1">
              <a:buFont typeface="Wingdings" panose="05000000000000000000" pitchFamily="2" charset="2"/>
              <a:buChar char="è"/>
            </a:pPr>
            <a:r>
              <a:rPr lang="fr-FR" sz="2600" dirty="0">
                <a:solidFill>
                  <a:srgbClr val="CF481B"/>
                </a:solidFill>
                <a:sym typeface="Wingdings" panose="05000000000000000000" pitchFamily="2" charset="2"/>
              </a:rPr>
              <a:t>Dans un &lt;corpname&gt;, &lt;famname&gt; ou &lt;persname&gt; rôle="920", au fil du texte ou dans un &lt;controlaccess&gt;</a:t>
            </a:r>
          </a:p>
          <a:p>
            <a:pPr marL="457200" lvl="1" indent="0">
              <a:buNone/>
            </a:pPr>
            <a:r>
              <a:rPr lang="fr-FR" sz="2600" dirty="0">
                <a:solidFill>
                  <a:srgbClr val="1E2B62"/>
                </a:solidFill>
                <a:sym typeface="Wingdings" panose="05000000000000000000" pitchFamily="2" charset="2"/>
              </a:rPr>
              <a:t>Dans le cas de fonds d'État, le propriétaire précis détermine la structure juridiquement responsable</a:t>
            </a:r>
          </a:p>
          <a:p>
            <a:pPr marL="457200" lvl="1" indent="0">
              <a:buNone/>
            </a:pPr>
            <a:r>
              <a:rPr lang="fr-FR" sz="2600" dirty="0">
                <a:solidFill>
                  <a:srgbClr val="1E2B62"/>
                </a:solidFill>
                <a:sym typeface="Wingdings" panose="05000000000000000000" pitchFamily="2" charset="2"/>
              </a:rPr>
              <a:t>"920" correspond au code fonction de l'Unimarc : "Propriétaire actuel" et s'affichera ainsi dans l'interface publique</a:t>
            </a:r>
          </a:p>
          <a:p>
            <a:pPr marL="457200" lvl="1" indent="0">
              <a:buNone/>
            </a:pPr>
            <a:endParaRPr lang="fr-FR" sz="2100" dirty="0">
              <a:sym typeface="Wingdings" panose="05000000000000000000" pitchFamily="2" charset="2"/>
            </a:endParaRPr>
          </a:p>
          <a:p>
            <a:pPr lvl="1">
              <a:buFont typeface="Wingdings" panose="05000000000000000000" pitchFamily="2" charset="2"/>
              <a:buChar char="ü"/>
            </a:pPr>
            <a:r>
              <a:rPr lang="fr-FR" sz="3300" dirty="0">
                <a:solidFill>
                  <a:srgbClr val="1E2B62"/>
                </a:solidFill>
                <a:sym typeface="Wingdings" panose="05000000000000000000" pitchFamily="2" charset="2"/>
              </a:rPr>
              <a:t>Pas de changement sur &lt;accessrestrict&gt;&lt;p&gt;</a:t>
            </a:r>
          </a:p>
          <a:p>
            <a:pPr lvl="1">
              <a:buFont typeface="Wingdings" panose="05000000000000000000" pitchFamily="2" charset="2"/>
              <a:buChar char="è"/>
            </a:pPr>
            <a:r>
              <a:rPr lang="fr-FR" sz="2100" dirty="0">
                <a:solidFill>
                  <a:srgbClr val="5B331F"/>
                </a:solidFill>
                <a:sym typeface="Wingdings" panose="05000000000000000000" pitchFamily="2" charset="2"/>
              </a:rPr>
              <a:t> détermine les règles d'accès pour le public dans le respects du code du patrimoine pour les archives publiques ou les archives privées acquises et des décisions des ayants droits pour les archives privées issues de don, leg ou en dépôt.</a:t>
            </a:r>
          </a:p>
          <a:p>
            <a:pPr marL="457200" lvl="1" indent="0">
              <a:buNone/>
            </a:pPr>
            <a:endParaRPr lang="fr-FR" sz="2100" dirty="0">
              <a:solidFill>
                <a:srgbClr val="CF481B"/>
              </a:solidFill>
              <a:sym typeface="Wingdings" panose="05000000000000000000" pitchFamily="2" charset="2"/>
            </a:endParaRPr>
          </a:p>
          <a:p>
            <a:pPr lvl="1">
              <a:buFont typeface="Symbol" panose="05050102010706020507" pitchFamily="18" charset="2"/>
              <a:buChar char="Þ"/>
            </a:pPr>
            <a:r>
              <a:rPr lang="fr-FR" sz="2300" dirty="0">
                <a:solidFill>
                  <a:srgbClr val="CF481B"/>
                </a:solidFill>
                <a:sym typeface="Wingdings" panose="05000000000000000000" pitchFamily="2" charset="2"/>
              </a:rPr>
              <a:t>&lt;</a:t>
            </a:r>
            <a:r>
              <a:rPr lang="fr-FR" sz="2300" dirty="0" err="1">
                <a:solidFill>
                  <a:srgbClr val="CF481B"/>
                </a:solidFill>
                <a:sym typeface="Wingdings" panose="05000000000000000000" pitchFamily="2" charset="2"/>
              </a:rPr>
              <a:t>legalstatus</a:t>
            </a:r>
            <a:r>
              <a:rPr lang="fr-FR" sz="2300" dirty="0">
                <a:solidFill>
                  <a:srgbClr val="CF481B"/>
                </a:solidFill>
                <a:sym typeface="Wingdings" panose="05000000000000000000" pitchFamily="2" charset="2"/>
              </a:rPr>
              <a:t>&gt; obligatoire pour toute unité documentaire en propre ou par héritage</a:t>
            </a:r>
          </a:p>
          <a:p>
            <a:pPr lvl="1">
              <a:buFont typeface="Symbol" panose="05050102010706020507" pitchFamily="18" charset="2"/>
              <a:buChar char="Þ"/>
            </a:pPr>
            <a:r>
              <a:rPr lang="fr-FR" sz="2300" dirty="0">
                <a:solidFill>
                  <a:srgbClr val="CF481B"/>
                </a:solidFill>
                <a:sym typeface="Wingdings" panose="05000000000000000000" pitchFamily="2" charset="2"/>
              </a:rPr>
              <a:t>Logique d'héritage stricte dans Calames</a:t>
            </a:r>
          </a:p>
          <a:p>
            <a:pPr lvl="1">
              <a:buFont typeface="Symbol" panose="05050102010706020507" pitchFamily="18" charset="2"/>
              <a:buChar char="Þ"/>
            </a:pPr>
            <a:r>
              <a:rPr lang="fr-FR" sz="2300" dirty="0">
                <a:solidFill>
                  <a:srgbClr val="CF481B"/>
                </a:solidFill>
                <a:sym typeface="Wingdings" panose="05000000000000000000" pitchFamily="2" charset="2"/>
              </a:rPr>
              <a:t>Superflu dans les fichiers [sous]-maîtres</a:t>
            </a:r>
          </a:p>
          <a:p>
            <a:pPr lvl="1">
              <a:buFont typeface="Symbol" panose="05050102010706020507" pitchFamily="18" charset="2"/>
              <a:buChar char="Þ"/>
            </a:pPr>
            <a:r>
              <a:rPr lang="fr-FR" sz="2300" dirty="0">
                <a:solidFill>
                  <a:srgbClr val="CF481B"/>
                </a:solidFill>
                <a:sym typeface="Wingdings" panose="05000000000000000000" pitchFamily="2" charset="2"/>
              </a:rPr>
              <a:t>1</a:t>
            </a:r>
            <a:r>
              <a:rPr lang="fr-FR" sz="2300" baseline="30000" dirty="0">
                <a:solidFill>
                  <a:srgbClr val="CF481B"/>
                </a:solidFill>
                <a:sym typeface="Wingdings" panose="05000000000000000000" pitchFamily="2" charset="2"/>
              </a:rPr>
              <a:t>er</a:t>
            </a:r>
            <a:r>
              <a:rPr lang="fr-FR" sz="2300" dirty="0">
                <a:solidFill>
                  <a:srgbClr val="CF481B"/>
                </a:solidFill>
                <a:sym typeface="Wingdings" panose="05000000000000000000" pitchFamily="2" charset="2"/>
              </a:rPr>
              <a:t> chantier au niveau des fonds et/ou &lt;archdesc&gt;</a:t>
            </a:r>
          </a:p>
          <a:p>
            <a:pPr lvl="1">
              <a:buFont typeface="Symbol" panose="05050102010706020507" pitchFamily="18" charset="2"/>
              <a:buChar char="Þ"/>
            </a:pPr>
            <a:r>
              <a:rPr lang="fr-FR" sz="2300" dirty="0">
                <a:solidFill>
                  <a:srgbClr val="CF481B"/>
                </a:solidFill>
                <a:sym typeface="Wingdings" panose="05000000000000000000" pitchFamily="2" charset="2"/>
              </a:rPr>
              <a:t>Pas encore de décision sur affichage public</a:t>
            </a:r>
          </a:p>
          <a:p>
            <a:pPr lvl="1">
              <a:buFont typeface="Symbol" panose="05050102010706020507" pitchFamily="18" charset="2"/>
              <a:buChar char="Þ"/>
            </a:pPr>
            <a:endParaRPr lang="fr-FR" sz="2100" dirty="0"/>
          </a:p>
        </p:txBody>
      </p:sp>
    </p:spTree>
    <p:extLst>
      <p:ext uri="{BB962C8B-B14F-4D97-AF65-F5344CB8AC3E}">
        <p14:creationId xmlns:p14="http://schemas.microsoft.com/office/powerpoint/2010/main" val="277770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flèche&#10;&#10;Description générée automatiquement">
            <a:extLst>
              <a:ext uri="{FF2B5EF4-FFF2-40B4-BE49-F238E27FC236}">
                <a16:creationId xmlns:a16="http://schemas.microsoft.com/office/drawing/2014/main" id="{D722C888-3F13-D1AC-FB8F-526A6FC572C9}"/>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3652"/>
          <a:stretch/>
        </p:blipFill>
        <p:spPr>
          <a:xfrm>
            <a:off x="0" y="20365"/>
            <a:ext cx="1440161" cy="1162212"/>
          </a:xfrm>
          <a:prstGeom prst="rect">
            <a:avLst/>
          </a:prstGeom>
        </p:spPr>
      </p:pic>
      <p:sp>
        <p:nvSpPr>
          <p:cNvPr id="2" name="Titre 1"/>
          <p:cNvSpPr>
            <a:spLocks noGrp="1"/>
          </p:cNvSpPr>
          <p:nvPr>
            <p:ph type="title"/>
          </p:nvPr>
        </p:nvSpPr>
        <p:spPr>
          <a:xfrm>
            <a:off x="914400" y="313030"/>
            <a:ext cx="8229600" cy="1207035"/>
          </a:xfrm>
        </p:spPr>
        <p:txBody>
          <a:bodyPr>
            <a:normAutofit/>
          </a:bodyPr>
          <a:lstStyle/>
          <a:p>
            <a:r>
              <a:rPr lang="fr-FR" dirty="0"/>
              <a:t>&lt;physfacet&gt; enrichi et &lt;</a:t>
            </a:r>
            <a:r>
              <a:rPr lang="fr-FR" dirty="0" err="1"/>
              <a:t>phystech</a:t>
            </a:r>
            <a:r>
              <a:rPr lang="fr-FR" dirty="0"/>
              <a:t>&gt;</a:t>
            </a:r>
            <a:endParaRPr lang="fr-FR" dirty="0">
              <a:solidFill>
                <a:srgbClr val="CF481B"/>
              </a:solidFill>
            </a:endParaRPr>
          </a:p>
        </p:txBody>
      </p:sp>
      <p:sp>
        <p:nvSpPr>
          <p:cNvPr id="5" name="Espace réservé du pied de page 4">
            <a:extLst>
              <a:ext uri="{FF2B5EF4-FFF2-40B4-BE49-F238E27FC236}">
                <a16:creationId xmlns:a16="http://schemas.microsoft.com/office/drawing/2014/main" id="{49C6686A-08AD-CA06-C1A8-FF629FD3F17E}"/>
              </a:ext>
            </a:extLst>
          </p:cNvPr>
          <p:cNvSpPr>
            <a:spLocks noGrp="1"/>
          </p:cNvSpPr>
          <p:nvPr>
            <p:ph type="ftr" sz="quarter" idx="11"/>
          </p:nvPr>
        </p:nvSpPr>
        <p:spPr/>
        <p:txBody>
          <a:bodyPr/>
          <a:lstStyle/>
          <a:p>
            <a:r>
              <a:rPr lang="fr-FR" dirty="0"/>
              <a:t>https://www.ead-bibliotheque.fr/guide/donnees-du-did/physdesc/physfacet/</a:t>
            </a:r>
          </a:p>
        </p:txBody>
      </p:sp>
      <p:sp>
        <p:nvSpPr>
          <p:cNvPr id="6" name="Espace réservé du numéro de diapositive 5">
            <a:extLst>
              <a:ext uri="{FF2B5EF4-FFF2-40B4-BE49-F238E27FC236}">
                <a16:creationId xmlns:a16="http://schemas.microsoft.com/office/drawing/2014/main" id="{DF8B886A-3CDF-ED63-1124-D627BEABB5A2}"/>
              </a:ext>
            </a:extLst>
          </p:cNvPr>
          <p:cNvSpPr>
            <a:spLocks noGrp="1"/>
          </p:cNvSpPr>
          <p:nvPr>
            <p:ph type="sldNum" sz="quarter" idx="12"/>
          </p:nvPr>
        </p:nvSpPr>
        <p:spPr/>
        <p:txBody>
          <a:bodyPr/>
          <a:lstStyle/>
          <a:p>
            <a:fld id="{4FDDB0EE-562A-402E-B0CB-D9B0904D3576}" type="slidenum">
              <a:rPr lang="fr-FR" smtClean="0"/>
              <a:t>22</a:t>
            </a:fld>
            <a:endParaRPr lang="fr-FR"/>
          </a:p>
        </p:txBody>
      </p:sp>
      <p:sp>
        <p:nvSpPr>
          <p:cNvPr id="7" name="Espace réservé du contenu 2">
            <a:extLst>
              <a:ext uri="{FF2B5EF4-FFF2-40B4-BE49-F238E27FC236}">
                <a16:creationId xmlns:a16="http://schemas.microsoft.com/office/drawing/2014/main" id="{984ECB68-5F36-2FA2-357E-690238A74B7A}"/>
              </a:ext>
            </a:extLst>
          </p:cNvPr>
          <p:cNvSpPr>
            <a:spLocks noGrp="1"/>
          </p:cNvSpPr>
          <p:nvPr>
            <p:ph idx="1"/>
          </p:nvPr>
        </p:nvSpPr>
        <p:spPr>
          <a:xfrm>
            <a:off x="194320" y="1648340"/>
            <a:ext cx="8492480" cy="4588972"/>
          </a:xfrm>
        </p:spPr>
        <p:txBody>
          <a:bodyPr>
            <a:normAutofit lnSpcReduction="10000"/>
          </a:bodyPr>
          <a:lstStyle/>
          <a:p>
            <a:pPr lvl="1">
              <a:buFont typeface="Wingdings" panose="05000000000000000000" pitchFamily="2" charset="2"/>
              <a:buChar char="ü"/>
            </a:pPr>
            <a:r>
              <a:rPr lang="fr-FR" sz="2400" dirty="0">
                <a:solidFill>
                  <a:srgbClr val="1E2B62"/>
                </a:solidFill>
              </a:rPr>
              <a:t>Création de deux nouvelles valeurs de l'attribut TYPE de </a:t>
            </a:r>
            <a:r>
              <a:rPr lang="fr-FR" sz="2400" dirty="0">
                <a:solidFill>
                  <a:srgbClr val="CF481B"/>
                </a:solidFill>
              </a:rPr>
              <a:t>&lt;physfacet&gt; :</a:t>
            </a:r>
          </a:p>
          <a:p>
            <a:pPr lvl="2">
              <a:buFont typeface="Arial" panose="020B0604020202020204" pitchFamily="34" charset="0"/>
              <a:buChar char="•"/>
            </a:pPr>
            <a:r>
              <a:rPr lang="fr-FR" sz="2000" dirty="0">
                <a:solidFill>
                  <a:srgbClr val="1E2B62"/>
                </a:solidFill>
              </a:rPr>
              <a:t>"</a:t>
            </a:r>
            <a:r>
              <a:rPr lang="fr-FR" sz="2000" dirty="0">
                <a:solidFill>
                  <a:srgbClr val="CF481B"/>
                </a:solidFill>
              </a:rPr>
              <a:t>notation musicale</a:t>
            </a:r>
            <a:r>
              <a:rPr lang="fr-FR" sz="2000" dirty="0">
                <a:solidFill>
                  <a:srgbClr val="1E2B62"/>
                </a:solidFill>
              </a:rPr>
              <a:t>"</a:t>
            </a:r>
          </a:p>
          <a:p>
            <a:pPr lvl="2">
              <a:buFont typeface="Arial" panose="020B0604020202020204" pitchFamily="34" charset="0"/>
              <a:buChar char="•"/>
            </a:pPr>
            <a:r>
              <a:rPr lang="fr-FR" sz="2000" dirty="0">
                <a:solidFill>
                  <a:srgbClr val="1E2B62"/>
                </a:solidFill>
              </a:rPr>
              <a:t>"</a:t>
            </a:r>
            <a:r>
              <a:rPr lang="fr-FR" sz="2000" dirty="0">
                <a:solidFill>
                  <a:srgbClr val="CF481B"/>
                </a:solidFill>
              </a:rPr>
              <a:t>état</a:t>
            </a:r>
            <a:r>
              <a:rPr lang="fr-FR" sz="2000" dirty="0">
                <a:solidFill>
                  <a:srgbClr val="1E2B62"/>
                </a:solidFill>
              </a:rPr>
              <a:t>" : concerne tant les faiblesses natives que les dégradations volontaires ou involontaires</a:t>
            </a:r>
          </a:p>
          <a:p>
            <a:pPr lvl="2">
              <a:buFont typeface="Arial" panose="020B0604020202020204" pitchFamily="34" charset="0"/>
              <a:buChar char="•"/>
            </a:pPr>
            <a:endParaRPr lang="fr-FR" sz="2000" dirty="0">
              <a:solidFill>
                <a:srgbClr val="1E2B62"/>
              </a:solidFill>
            </a:endParaRPr>
          </a:p>
          <a:p>
            <a:pPr lvl="1">
              <a:buFont typeface="Symbol" panose="05050102010706020507" pitchFamily="18" charset="2"/>
              <a:buChar char="Þ"/>
            </a:pPr>
            <a:r>
              <a:rPr lang="fr-FR" sz="2000" dirty="0">
                <a:solidFill>
                  <a:srgbClr val="1E2B62"/>
                </a:solidFill>
              </a:rPr>
              <a:t>Restreint l'usage de &lt;</a:t>
            </a:r>
            <a:r>
              <a:rPr lang="fr-FR" sz="2000" dirty="0" err="1">
                <a:solidFill>
                  <a:srgbClr val="1E2B62"/>
                </a:solidFill>
              </a:rPr>
              <a:t>phystech</a:t>
            </a:r>
            <a:r>
              <a:rPr lang="fr-FR" sz="2000" dirty="0">
                <a:solidFill>
                  <a:srgbClr val="1E2B62"/>
                </a:solidFill>
              </a:rPr>
              <a:t>&gt; qui ne peut plus être utilisé pour la description des altérations matérielles</a:t>
            </a:r>
          </a:p>
          <a:p>
            <a:pPr lvl="1">
              <a:buFont typeface="Symbol" panose="05050102010706020507" pitchFamily="18" charset="2"/>
              <a:buChar char="Þ"/>
            </a:pPr>
            <a:endParaRPr lang="fr-FR" sz="2000" dirty="0">
              <a:solidFill>
                <a:srgbClr val="1E2B62"/>
              </a:solidFill>
            </a:endParaRPr>
          </a:p>
          <a:p>
            <a:pPr lvl="1">
              <a:buFont typeface="Wingdings" panose="05000000000000000000" pitchFamily="2" charset="2"/>
              <a:buChar char="ü"/>
            </a:pPr>
            <a:r>
              <a:rPr lang="fr-FR" sz="2400" dirty="0">
                <a:solidFill>
                  <a:srgbClr val="CF481B"/>
                </a:solidFill>
              </a:rPr>
              <a:t>&lt;</a:t>
            </a:r>
            <a:r>
              <a:rPr lang="fr-FR" sz="2400" dirty="0" err="1">
                <a:solidFill>
                  <a:srgbClr val="CF481B"/>
                </a:solidFill>
              </a:rPr>
              <a:t>phytech</a:t>
            </a:r>
            <a:r>
              <a:rPr lang="fr-FR" sz="2400" dirty="0">
                <a:solidFill>
                  <a:srgbClr val="CF481B"/>
                </a:solidFill>
              </a:rPr>
              <a:t>&gt; ne doit servir qu'à la mention des appareils ou contraintes techniques nécessaires pour la consultation </a:t>
            </a:r>
            <a:r>
              <a:rPr lang="fr-FR" sz="2000" dirty="0">
                <a:solidFill>
                  <a:srgbClr val="1E2B62"/>
                </a:solidFill>
              </a:rPr>
              <a:t>notamment la configuration matérielle et logicielle de documents électroniques ou les caractéristiques techniques de documents audiovisuels</a:t>
            </a:r>
          </a:p>
        </p:txBody>
      </p:sp>
    </p:spTree>
    <p:extLst>
      <p:ext uri="{BB962C8B-B14F-4D97-AF65-F5344CB8AC3E}">
        <p14:creationId xmlns:p14="http://schemas.microsoft.com/office/powerpoint/2010/main" val="1045262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flèche&#10;&#10;Description générée automatiquement">
            <a:extLst>
              <a:ext uri="{FF2B5EF4-FFF2-40B4-BE49-F238E27FC236}">
                <a16:creationId xmlns:a16="http://schemas.microsoft.com/office/drawing/2014/main" id="{D722C888-3F13-D1AC-FB8F-526A6FC572C9}"/>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3652"/>
          <a:stretch/>
        </p:blipFill>
        <p:spPr>
          <a:xfrm>
            <a:off x="0" y="20365"/>
            <a:ext cx="1440161" cy="1162212"/>
          </a:xfrm>
          <a:prstGeom prst="rect">
            <a:avLst/>
          </a:prstGeom>
        </p:spPr>
      </p:pic>
      <p:sp>
        <p:nvSpPr>
          <p:cNvPr id="2" name="Titre 1"/>
          <p:cNvSpPr>
            <a:spLocks noGrp="1"/>
          </p:cNvSpPr>
          <p:nvPr>
            <p:ph type="title"/>
          </p:nvPr>
        </p:nvSpPr>
        <p:spPr>
          <a:xfrm>
            <a:off x="914400" y="313030"/>
            <a:ext cx="8229600" cy="1207035"/>
          </a:xfrm>
        </p:spPr>
        <p:txBody>
          <a:bodyPr>
            <a:normAutofit/>
          </a:bodyPr>
          <a:lstStyle/>
          <a:p>
            <a:r>
              <a:rPr lang="fr-FR" dirty="0"/>
              <a:t>D'autres précisions</a:t>
            </a:r>
            <a:endParaRPr lang="fr-FR" dirty="0">
              <a:solidFill>
                <a:srgbClr val="CF481B"/>
              </a:solidFill>
            </a:endParaRPr>
          </a:p>
        </p:txBody>
      </p:sp>
      <p:sp>
        <p:nvSpPr>
          <p:cNvPr id="5" name="Espace réservé du pied de page 4">
            <a:extLst>
              <a:ext uri="{FF2B5EF4-FFF2-40B4-BE49-F238E27FC236}">
                <a16:creationId xmlns:a16="http://schemas.microsoft.com/office/drawing/2014/main" id="{49C6686A-08AD-CA06-C1A8-FF629FD3F17E}"/>
              </a:ext>
            </a:extLst>
          </p:cNvPr>
          <p:cNvSpPr>
            <a:spLocks noGrp="1"/>
          </p:cNvSpPr>
          <p:nvPr>
            <p:ph type="ftr" sz="quarter" idx="11"/>
          </p:nvPr>
        </p:nvSpPr>
        <p:spPr/>
        <p:txBody>
          <a:bodyPr/>
          <a:lstStyle/>
          <a:p>
            <a:r>
              <a:rPr lang="fr-FR" dirty="0"/>
              <a:t>https://www.ead-bibliotheque.fr/guide/donnees-du-did/physdesc/dimensions/</a:t>
            </a:r>
          </a:p>
        </p:txBody>
      </p:sp>
      <p:sp>
        <p:nvSpPr>
          <p:cNvPr id="6" name="Espace réservé du numéro de diapositive 5">
            <a:extLst>
              <a:ext uri="{FF2B5EF4-FFF2-40B4-BE49-F238E27FC236}">
                <a16:creationId xmlns:a16="http://schemas.microsoft.com/office/drawing/2014/main" id="{DF8B886A-3CDF-ED63-1124-D627BEABB5A2}"/>
              </a:ext>
            </a:extLst>
          </p:cNvPr>
          <p:cNvSpPr>
            <a:spLocks noGrp="1"/>
          </p:cNvSpPr>
          <p:nvPr>
            <p:ph type="sldNum" sz="quarter" idx="12"/>
          </p:nvPr>
        </p:nvSpPr>
        <p:spPr/>
        <p:txBody>
          <a:bodyPr/>
          <a:lstStyle/>
          <a:p>
            <a:fld id="{4FDDB0EE-562A-402E-B0CB-D9B0904D3576}" type="slidenum">
              <a:rPr lang="fr-FR" smtClean="0"/>
              <a:t>23</a:t>
            </a:fld>
            <a:endParaRPr lang="fr-FR"/>
          </a:p>
        </p:txBody>
      </p:sp>
      <p:sp>
        <p:nvSpPr>
          <p:cNvPr id="7" name="Espace réservé du contenu 2">
            <a:extLst>
              <a:ext uri="{FF2B5EF4-FFF2-40B4-BE49-F238E27FC236}">
                <a16:creationId xmlns:a16="http://schemas.microsoft.com/office/drawing/2014/main" id="{984ECB68-5F36-2FA2-357E-690238A74B7A}"/>
              </a:ext>
            </a:extLst>
          </p:cNvPr>
          <p:cNvSpPr>
            <a:spLocks noGrp="1"/>
          </p:cNvSpPr>
          <p:nvPr>
            <p:ph idx="1"/>
          </p:nvPr>
        </p:nvSpPr>
        <p:spPr>
          <a:xfrm>
            <a:off x="194320" y="1648340"/>
            <a:ext cx="8842176" cy="4896630"/>
          </a:xfrm>
        </p:spPr>
        <p:txBody>
          <a:bodyPr>
            <a:normAutofit/>
          </a:bodyPr>
          <a:lstStyle/>
          <a:p>
            <a:pPr lvl="1">
              <a:buFont typeface="Wingdings" panose="05000000000000000000" pitchFamily="2" charset="2"/>
              <a:buChar char="ü"/>
            </a:pPr>
            <a:r>
              <a:rPr lang="fr-FR" dirty="0">
                <a:solidFill>
                  <a:srgbClr val="CF481B"/>
                </a:solidFill>
              </a:rPr>
              <a:t>&lt;dimension&gt;</a:t>
            </a:r>
          </a:p>
          <a:p>
            <a:pPr lvl="2">
              <a:buFont typeface="Arial" panose="020B0604020202020204" pitchFamily="34" charset="0"/>
              <a:buChar char="•"/>
            </a:pPr>
            <a:r>
              <a:rPr lang="fr-FR" sz="2000" dirty="0">
                <a:solidFill>
                  <a:srgbClr val="1E2B62"/>
                </a:solidFill>
              </a:rPr>
              <a:t>ordre des dimensions : </a:t>
            </a:r>
            <a:r>
              <a:rPr lang="fr-FR" sz="2000" dirty="0">
                <a:solidFill>
                  <a:srgbClr val="CF481B"/>
                </a:solidFill>
              </a:rPr>
              <a:t>hauteur puis largeur (et, le cas échéant, profondeur, diamètre, etc.).</a:t>
            </a:r>
          </a:p>
          <a:p>
            <a:pPr lvl="2">
              <a:buFont typeface="Arial" panose="020B0604020202020204" pitchFamily="34" charset="0"/>
              <a:buChar char="•"/>
            </a:pPr>
            <a:r>
              <a:rPr lang="fr-FR" sz="2000" dirty="0">
                <a:solidFill>
                  <a:srgbClr val="1E2B62"/>
                </a:solidFill>
              </a:rPr>
              <a:t>Unité recommandé est le </a:t>
            </a:r>
            <a:r>
              <a:rPr lang="fr-FR" sz="2000" dirty="0">
                <a:solidFill>
                  <a:srgbClr val="CF481B"/>
                </a:solidFill>
              </a:rPr>
              <a:t>millimètre</a:t>
            </a:r>
            <a:r>
              <a:rPr lang="fr-FR" sz="2000" dirty="0">
                <a:solidFill>
                  <a:srgbClr val="1E2B62"/>
                </a:solidFill>
              </a:rPr>
              <a:t> (mm)</a:t>
            </a:r>
          </a:p>
          <a:p>
            <a:pPr lvl="2">
              <a:buFont typeface="Arial" panose="020B0604020202020204" pitchFamily="34" charset="0"/>
              <a:buChar char="•"/>
            </a:pPr>
            <a:r>
              <a:rPr lang="fr-FR" sz="2000" dirty="0">
                <a:solidFill>
                  <a:srgbClr val="CF481B"/>
                </a:solidFill>
              </a:rPr>
              <a:t>L'attribut TYPE : pas indispensable </a:t>
            </a:r>
            <a:r>
              <a:rPr lang="fr-FR" sz="2000" dirty="0">
                <a:solidFill>
                  <a:srgbClr val="1E2B62"/>
                </a:solidFill>
              </a:rPr>
              <a:t>même si mentionne plusieurs dimension  </a:t>
            </a:r>
          </a:p>
          <a:p>
            <a:pPr marL="914400" lvl="2" indent="0">
              <a:buNone/>
            </a:pPr>
            <a:r>
              <a:rPr lang="fr-FR" sz="2000" dirty="0">
                <a:solidFill>
                  <a:srgbClr val="CF481B"/>
                </a:solidFill>
              </a:rPr>
              <a:t>&lt;dimensions&gt;</a:t>
            </a:r>
            <a:r>
              <a:rPr lang="fr-FR" sz="2000" dirty="0">
                <a:solidFill>
                  <a:srgbClr val="1E2B62"/>
                </a:solidFill>
              </a:rPr>
              <a:t>495 × 375 mm (justification 365 × 275 mm)</a:t>
            </a:r>
            <a:r>
              <a:rPr lang="fr-FR" sz="2000" dirty="0">
                <a:solidFill>
                  <a:srgbClr val="CF481B"/>
                </a:solidFill>
              </a:rPr>
              <a:t>&lt;/dimensions&gt;</a:t>
            </a:r>
          </a:p>
          <a:p>
            <a:pPr marL="914400" lvl="2" indent="0">
              <a:buNone/>
            </a:pPr>
            <a:r>
              <a:rPr lang="fr-FR" sz="2000" dirty="0">
                <a:solidFill>
                  <a:srgbClr val="1E2B62"/>
                </a:solidFill>
              </a:rPr>
              <a:t>TYPE a n'utiliser que sur projet spécifique</a:t>
            </a:r>
          </a:p>
          <a:p>
            <a:pPr lvl="2">
              <a:buFont typeface="Arial" panose="020B0604020202020204" pitchFamily="34" charset="0"/>
              <a:buChar char="•"/>
            </a:pPr>
            <a:r>
              <a:rPr lang="fr-FR" sz="2000" dirty="0">
                <a:solidFill>
                  <a:srgbClr val="1E2B62"/>
                </a:solidFill>
              </a:rPr>
              <a:t>Saisir : attention à bien utiliser le </a:t>
            </a:r>
            <a:r>
              <a:rPr lang="fr-FR" sz="2000" dirty="0">
                <a:solidFill>
                  <a:srgbClr val="CF481B"/>
                </a:solidFill>
              </a:rPr>
              <a:t>caractère du signe multiplier </a:t>
            </a:r>
            <a:r>
              <a:rPr lang="fr-FR" sz="2000" dirty="0">
                <a:solidFill>
                  <a:srgbClr val="1E2B62"/>
                </a:solidFill>
              </a:rPr>
              <a:t>(</a:t>
            </a:r>
            <a:r>
              <a:rPr lang="fr-FR" sz="2000" dirty="0"/>
              <a:t>ALT+0215.) </a:t>
            </a:r>
            <a:r>
              <a:rPr lang="fr-FR" sz="2000" dirty="0">
                <a:solidFill>
                  <a:srgbClr val="1E2B62"/>
                </a:solidFill>
              </a:rPr>
              <a:t>et pas la lettre x</a:t>
            </a:r>
          </a:p>
          <a:p>
            <a:pPr marL="914400" lvl="2" indent="0">
              <a:buNone/>
            </a:pPr>
            <a:endParaRPr lang="fr-FR" sz="2000" dirty="0">
              <a:solidFill>
                <a:srgbClr val="1E2B62"/>
              </a:solidFill>
            </a:endParaRPr>
          </a:p>
          <a:p>
            <a:pPr lvl="1">
              <a:buFont typeface="Wingdings" panose="05000000000000000000" pitchFamily="2" charset="2"/>
              <a:buChar char="ü"/>
            </a:pPr>
            <a:r>
              <a:rPr lang="fr-FR" dirty="0">
                <a:solidFill>
                  <a:srgbClr val="CF481B"/>
                </a:solidFill>
              </a:rPr>
              <a:t>&lt;</a:t>
            </a:r>
            <a:r>
              <a:rPr lang="fr-FR" dirty="0" err="1">
                <a:solidFill>
                  <a:srgbClr val="CF481B"/>
                </a:solidFill>
              </a:rPr>
              <a:t>physdesc</a:t>
            </a:r>
            <a:r>
              <a:rPr lang="fr-FR" dirty="0">
                <a:solidFill>
                  <a:srgbClr val="CF481B"/>
                </a:solidFill>
              </a:rPr>
              <a:t>&gt; : </a:t>
            </a:r>
            <a:r>
              <a:rPr lang="fr-FR" sz="2000" dirty="0">
                <a:solidFill>
                  <a:srgbClr val="1E2B62"/>
                </a:solidFill>
              </a:rPr>
              <a:t>le contenu mixte devient interdit</a:t>
            </a:r>
          </a:p>
        </p:txBody>
      </p:sp>
    </p:spTree>
    <p:extLst>
      <p:ext uri="{BB962C8B-B14F-4D97-AF65-F5344CB8AC3E}">
        <p14:creationId xmlns:p14="http://schemas.microsoft.com/office/powerpoint/2010/main" val="278173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3933056"/>
            <a:ext cx="7772400" cy="2160240"/>
          </a:xfrm>
        </p:spPr>
        <p:txBody>
          <a:bodyPr>
            <a:normAutofit/>
          </a:bodyPr>
          <a:lstStyle/>
          <a:p>
            <a:pPr>
              <a:defRPr/>
            </a:pPr>
            <a:r>
              <a:rPr lang="fr-FR" sz="3600" dirty="0">
                <a:solidFill>
                  <a:srgbClr val="006B24"/>
                </a:solidFill>
              </a:rPr>
              <a:t>PARTIE 2 : Un nouveau manuel pour une </a:t>
            </a:r>
            <a:r>
              <a:rPr lang="fr-FR" sz="3600" dirty="0">
                <a:solidFill>
                  <a:srgbClr val="006B24"/>
                </a:solidFill>
                <a:latin typeface="+mj-lt"/>
                <a:ea typeface="+mj-ea"/>
                <a:cs typeface="+mj-cs"/>
              </a:rPr>
              <a:t>nouvelle philosophie des données</a:t>
            </a:r>
            <a:endParaRPr lang="fr-FR" sz="3600" dirty="0">
              <a:solidFill>
                <a:srgbClr val="006B24"/>
              </a:solidFill>
            </a:endParaRPr>
          </a:p>
        </p:txBody>
      </p:sp>
      <p:sp>
        <p:nvSpPr>
          <p:cNvPr id="3" name="Espace réservé du pied de page 2">
            <a:extLst>
              <a:ext uri="{FF2B5EF4-FFF2-40B4-BE49-F238E27FC236}">
                <a16:creationId xmlns:a16="http://schemas.microsoft.com/office/drawing/2014/main" id="{650ED974-1374-C67F-B193-2D9CAD22486F}"/>
              </a:ext>
            </a:extLst>
          </p:cNvPr>
          <p:cNvSpPr>
            <a:spLocks noGrp="1"/>
          </p:cNvSpPr>
          <p:nvPr>
            <p:ph type="ftr" sz="quarter" idx="11"/>
          </p:nvPr>
        </p:nvSpPr>
        <p:spPr/>
        <p:txBody>
          <a:bodyPr/>
          <a:lstStyle/>
          <a:p>
            <a:r>
              <a:rPr lang="fr-FR"/>
              <a:t>Lien vers doc</a:t>
            </a:r>
          </a:p>
        </p:txBody>
      </p:sp>
      <p:sp>
        <p:nvSpPr>
          <p:cNvPr id="4" name="Espace réservé du numéro de diapositive 3">
            <a:extLst>
              <a:ext uri="{FF2B5EF4-FFF2-40B4-BE49-F238E27FC236}">
                <a16:creationId xmlns:a16="http://schemas.microsoft.com/office/drawing/2014/main" id="{22FF6086-0E09-E445-F3BC-096D827903C8}"/>
              </a:ext>
            </a:extLst>
          </p:cNvPr>
          <p:cNvSpPr>
            <a:spLocks noGrp="1"/>
          </p:cNvSpPr>
          <p:nvPr>
            <p:ph type="sldNum" sz="quarter" idx="12"/>
          </p:nvPr>
        </p:nvSpPr>
        <p:spPr/>
        <p:txBody>
          <a:bodyPr/>
          <a:lstStyle/>
          <a:p>
            <a:fld id="{4FDDB0EE-562A-402E-B0CB-D9B0904D3576}" type="slidenum">
              <a:rPr lang="fr-FR" smtClean="0"/>
              <a:t>24</a:t>
            </a:fld>
            <a:endParaRPr lang="fr-FR"/>
          </a:p>
        </p:txBody>
      </p:sp>
    </p:spTree>
    <p:extLst>
      <p:ext uri="{BB962C8B-B14F-4D97-AF65-F5344CB8AC3E}">
        <p14:creationId xmlns:p14="http://schemas.microsoft.com/office/powerpoint/2010/main" val="159280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018"/>
            <a:ext cx="8229600" cy="5215310"/>
          </a:xfrm>
        </p:spPr>
        <p:txBody>
          <a:bodyPr>
            <a:normAutofit/>
          </a:bodyPr>
          <a:lstStyle/>
          <a:p>
            <a:r>
              <a:rPr lang="fr-FR" sz="2800" dirty="0"/>
              <a:t>Ne pas répéter les Bonnes pratiques, mais y renvoyer de manière fine</a:t>
            </a:r>
          </a:p>
          <a:p>
            <a:r>
              <a:rPr lang="fr-FR" sz="2800" dirty="0"/>
              <a:t>N'expliciter  que les spécificités et précisions Calames </a:t>
            </a:r>
            <a:r>
              <a:rPr lang="fr-FR" sz="2800" dirty="0">
                <a:solidFill>
                  <a:srgbClr val="1E2B62"/>
                </a:solidFill>
              </a:rPr>
              <a:t>qui demeurent en lien avec </a:t>
            </a:r>
          </a:p>
          <a:p>
            <a:pPr lvl="1"/>
            <a:r>
              <a:rPr lang="fr-FR" sz="2400" dirty="0">
                <a:solidFill>
                  <a:srgbClr val="1E2B62"/>
                </a:solidFill>
              </a:rPr>
              <a:t>des particularités techniques de l'outil</a:t>
            </a:r>
          </a:p>
          <a:p>
            <a:pPr lvl="1"/>
            <a:r>
              <a:rPr lang="fr-FR" sz="2400" dirty="0">
                <a:solidFill>
                  <a:srgbClr val="1E2B62"/>
                </a:solidFill>
              </a:rPr>
              <a:t>nos choix d'affichages et d'indexations</a:t>
            </a:r>
          </a:p>
          <a:p>
            <a:pPr lvl="1"/>
            <a:r>
              <a:rPr lang="fr-FR" sz="2400" dirty="0">
                <a:solidFill>
                  <a:srgbClr val="1E2B62"/>
                </a:solidFill>
              </a:rPr>
              <a:t>les précisions sur des cas propres aux fonds des 64 établissements déployés</a:t>
            </a:r>
          </a:p>
          <a:p>
            <a:pPr marL="457200" lvl="1" indent="0">
              <a:buNone/>
            </a:pPr>
            <a:r>
              <a:rPr lang="fr-FR" sz="2400" dirty="0">
                <a:solidFill>
                  <a:srgbClr val="1E2B62"/>
                </a:solidFill>
              </a:rPr>
              <a:t>deux icones repère : </a:t>
            </a:r>
          </a:p>
          <a:p>
            <a:r>
              <a:rPr lang="fr-FR" sz="2800" dirty="0"/>
              <a:t>En complémentarité avec la logique élément par élément du guide, articuler des problématiques</a:t>
            </a:r>
          </a:p>
          <a:p>
            <a:pPr>
              <a:buFont typeface="Wingdings" panose="05000000000000000000" pitchFamily="2" charset="2"/>
              <a:buChar char="ü"/>
            </a:pPr>
            <a:endParaRPr lang="fr-FR" sz="2800" dirty="0">
              <a:solidFill>
                <a:srgbClr val="1E2B62"/>
              </a:solidFill>
            </a:endParaRPr>
          </a:p>
          <a:p>
            <a:pPr marL="0" indent="0">
              <a:buNone/>
            </a:pPr>
            <a:endParaRPr lang="fr-FR" sz="1400" dirty="0">
              <a:solidFill>
                <a:srgbClr val="C00000"/>
              </a:solidFill>
            </a:endParaRPr>
          </a:p>
        </p:txBody>
      </p:sp>
      <p:sp>
        <p:nvSpPr>
          <p:cNvPr id="5" name="Espace réservé du pied de page 4">
            <a:extLst>
              <a:ext uri="{FF2B5EF4-FFF2-40B4-BE49-F238E27FC236}">
                <a16:creationId xmlns:a16="http://schemas.microsoft.com/office/drawing/2014/main" id="{9D871834-06AE-9FA3-BC18-1B9F532F2385}"/>
              </a:ext>
            </a:extLst>
          </p:cNvPr>
          <p:cNvSpPr>
            <a:spLocks noGrp="1"/>
          </p:cNvSpPr>
          <p:nvPr>
            <p:ph type="ftr" sz="quarter" idx="11"/>
          </p:nvPr>
        </p:nvSpPr>
        <p:spPr>
          <a:xfrm>
            <a:off x="323528" y="6356350"/>
            <a:ext cx="8003232" cy="365125"/>
          </a:xfrm>
        </p:spPr>
        <p:txBody>
          <a:bodyPr/>
          <a:lstStyle/>
          <a:p>
            <a:r>
              <a:rPr lang="fr-FR" sz="1050" dirty="0">
                <a:solidFill>
                  <a:schemeClr val="tx2"/>
                </a:solidFill>
              </a:rPr>
              <a:t>https://documentation.abes.fr/aidecalames/manuelcatalogageead/index.html</a:t>
            </a:r>
          </a:p>
        </p:txBody>
      </p:sp>
      <p:sp>
        <p:nvSpPr>
          <p:cNvPr id="6" name="Espace réservé du numéro de diapositive 5">
            <a:extLst>
              <a:ext uri="{FF2B5EF4-FFF2-40B4-BE49-F238E27FC236}">
                <a16:creationId xmlns:a16="http://schemas.microsoft.com/office/drawing/2014/main" id="{343A53ED-73CA-D427-6D7C-94FDF799C03B}"/>
              </a:ext>
            </a:extLst>
          </p:cNvPr>
          <p:cNvSpPr>
            <a:spLocks noGrp="1"/>
          </p:cNvSpPr>
          <p:nvPr>
            <p:ph type="sldNum" sz="quarter" idx="12"/>
          </p:nvPr>
        </p:nvSpPr>
        <p:spPr/>
        <p:txBody>
          <a:bodyPr/>
          <a:lstStyle/>
          <a:p>
            <a:fld id="{4FDDB0EE-562A-402E-B0CB-D9B0904D3576}" type="slidenum">
              <a:rPr lang="fr-FR" smtClean="0"/>
              <a:t>25</a:t>
            </a:fld>
            <a:endParaRPr lang="fr-FR"/>
          </a:p>
        </p:txBody>
      </p:sp>
      <p:pic>
        <p:nvPicPr>
          <p:cNvPr id="10" name="Image 9">
            <a:extLst>
              <a:ext uri="{FF2B5EF4-FFF2-40B4-BE49-F238E27FC236}">
                <a16:creationId xmlns:a16="http://schemas.microsoft.com/office/drawing/2014/main" id="{044577A1-2438-BA33-514B-6FE3058CC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116160"/>
            <a:ext cx="1152127" cy="1059672"/>
          </a:xfrm>
          <a:prstGeom prst="rect">
            <a:avLst/>
          </a:prstGeom>
        </p:spPr>
      </p:pic>
      <p:sp>
        <p:nvSpPr>
          <p:cNvPr id="2" name="Titre 1"/>
          <p:cNvSpPr>
            <a:spLocks noGrp="1"/>
          </p:cNvSpPr>
          <p:nvPr>
            <p:ph type="title"/>
          </p:nvPr>
        </p:nvSpPr>
        <p:spPr>
          <a:xfrm>
            <a:off x="914400" y="27856"/>
            <a:ext cx="8229600" cy="1207035"/>
          </a:xfrm>
        </p:spPr>
        <p:txBody>
          <a:bodyPr>
            <a:normAutofit fontScale="90000"/>
          </a:bodyPr>
          <a:lstStyle/>
          <a:p>
            <a:r>
              <a:rPr lang="fr-FR" sz="4000" dirty="0">
                <a:solidFill>
                  <a:srgbClr val="5B331F"/>
                </a:solidFill>
              </a:rPr>
              <a:t>Nouvelle logique d'organisation</a:t>
            </a:r>
            <a:br>
              <a:rPr lang="fr-FR" sz="4000" dirty="0">
                <a:solidFill>
                  <a:srgbClr val="5B331F"/>
                </a:solidFill>
              </a:rPr>
            </a:br>
            <a:r>
              <a:rPr lang="fr-FR" sz="4000" dirty="0">
                <a:solidFill>
                  <a:srgbClr val="5B331F"/>
                </a:solidFill>
              </a:rPr>
              <a:t>du manuel de catalogage</a:t>
            </a:r>
            <a:endParaRPr lang="fr-FR" dirty="0">
              <a:solidFill>
                <a:srgbClr val="5B331F"/>
              </a:solidFill>
            </a:endParaRPr>
          </a:p>
        </p:txBody>
      </p:sp>
      <p:pic>
        <p:nvPicPr>
          <p:cNvPr id="7" name="Image 6">
            <a:extLst>
              <a:ext uri="{FF2B5EF4-FFF2-40B4-BE49-F238E27FC236}">
                <a16:creationId xmlns:a16="http://schemas.microsoft.com/office/drawing/2014/main" id="{9ECE94B3-50CB-D557-94D4-137EC6D0C8AC}"/>
              </a:ext>
            </a:extLst>
          </p:cNvPr>
          <p:cNvPicPr>
            <a:picLocks noChangeAspect="1"/>
          </p:cNvPicPr>
          <p:nvPr/>
        </p:nvPicPr>
        <p:blipFill rotWithShape="1">
          <a:blip r:embed="rId4"/>
          <a:srcRect/>
          <a:stretch/>
        </p:blipFill>
        <p:spPr>
          <a:xfrm>
            <a:off x="3923928" y="4860926"/>
            <a:ext cx="2592919" cy="316912"/>
          </a:xfrm>
          <a:prstGeom prst="rect">
            <a:avLst/>
          </a:prstGeom>
          <a:effectLst>
            <a:outerShdw blurRad="50800" dist="38100" dir="13500000" algn="br" rotWithShape="0">
              <a:prstClr val="black">
                <a:alpha val="40000"/>
              </a:prstClr>
            </a:outerShdw>
          </a:effectLst>
        </p:spPr>
      </p:pic>
      <p:pic>
        <p:nvPicPr>
          <p:cNvPr id="9" name="Image 8">
            <a:extLst>
              <a:ext uri="{FF2B5EF4-FFF2-40B4-BE49-F238E27FC236}">
                <a16:creationId xmlns:a16="http://schemas.microsoft.com/office/drawing/2014/main" id="{7FDAC44B-88F9-3CE6-D718-710D70F24F20}"/>
              </a:ext>
            </a:extLst>
          </p:cNvPr>
          <p:cNvPicPr>
            <a:picLocks noChangeAspect="1"/>
          </p:cNvPicPr>
          <p:nvPr/>
        </p:nvPicPr>
        <p:blipFill rotWithShape="1">
          <a:blip r:embed="rId5"/>
          <a:srcRect t="9113"/>
          <a:stretch/>
        </p:blipFill>
        <p:spPr>
          <a:xfrm>
            <a:off x="7164288" y="4899022"/>
            <a:ext cx="1426106" cy="288032"/>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22246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5004"/>
            <a:ext cx="8229600" cy="5011346"/>
          </a:xfrm>
        </p:spPr>
        <p:txBody>
          <a:bodyPr>
            <a:normAutofit fontScale="77500" lnSpcReduction="20000"/>
          </a:bodyPr>
          <a:lstStyle/>
          <a:p>
            <a:pPr>
              <a:spcBef>
                <a:spcPts val="1200"/>
              </a:spcBef>
            </a:pPr>
            <a:r>
              <a:rPr lang="fr-FR" sz="2800" dirty="0"/>
              <a:t>Un chapitre "principes généraux" entièrement repensé</a:t>
            </a:r>
          </a:p>
          <a:p>
            <a:pPr>
              <a:spcBef>
                <a:spcPts val="1200"/>
              </a:spcBef>
            </a:pPr>
            <a:r>
              <a:rPr lang="fr-FR" sz="2800" dirty="0"/>
              <a:t>Nouveau chapitre &lt;archdesc&gt; avec une meilleure explicitation des attendus et logiques de constitutions des fichier maître et sous-maîtres</a:t>
            </a:r>
          </a:p>
          <a:p>
            <a:pPr>
              <a:spcBef>
                <a:spcPts val="1200"/>
              </a:spcBef>
            </a:pPr>
            <a:r>
              <a:rPr lang="fr-FR" sz="2800" dirty="0"/>
              <a:t>Nouveau chapitre &lt;c&gt; et remontré dans un 1</a:t>
            </a:r>
            <a:r>
              <a:rPr lang="fr-FR" sz="2800" baseline="30000" dirty="0"/>
              <a:t>re</a:t>
            </a:r>
            <a:r>
              <a:rPr lang="fr-FR" sz="2800" dirty="0"/>
              <a:t> niveau de menu le </a:t>
            </a:r>
          </a:p>
          <a:p>
            <a:pPr lvl="1"/>
            <a:r>
              <a:rPr lang="fr-FR" sz="2400" dirty="0">
                <a:solidFill>
                  <a:srgbClr val="1E2B62"/>
                </a:solidFill>
              </a:rPr>
              <a:t>&lt;did&gt;</a:t>
            </a:r>
          </a:p>
          <a:p>
            <a:pPr lvl="1"/>
            <a:r>
              <a:rPr lang="fr-FR" sz="2400" dirty="0">
                <a:solidFill>
                  <a:srgbClr val="1E2B62"/>
                </a:solidFill>
              </a:rPr>
              <a:t>Élément de contexte (hors &lt;did&gt;) organisé par thématique</a:t>
            </a:r>
          </a:p>
          <a:p>
            <a:pPr>
              <a:spcBef>
                <a:spcPts val="1200"/>
              </a:spcBef>
            </a:pPr>
            <a:r>
              <a:rPr lang="fr-FR" sz="2800" dirty="0"/>
              <a:t>Nouveau chapitre sur les élément générique (&lt;date&gt; par exemple</a:t>
            </a:r>
          </a:p>
          <a:p>
            <a:pPr>
              <a:spcBef>
                <a:spcPts val="1200"/>
              </a:spcBef>
            </a:pPr>
            <a:r>
              <a:rPr lang="fr-FR" sz="2800" dirty="0"/>
              <a:t>Des listes fermée toujours et exclusivement en annexe</a:t>
            </a:r>
          </a:p>
          <a:p>
            <a:endParaRPr lang="fr-FR" sz="2800" dirty="0"/>
          </a:p>
          <a:p>
            <a:r>
              <a:rPr lang="fr-FR" sz="2800" dirty="0">
                <a:solidFill>
                  <a:srgbClr val="1E2B62"/>
                </a:solidFill>
              </a:rPr>
              <a:t>Chapitres inchangés dans leur contenu : </a:t>
            </a:r>
          </a:p>
          <a:p>
            <a:pPr lvl="1"/>
            <a:r>
              <a:rPr lang="fr-FR" sz="2400" dirty="0">
                <a:solidFill>
                  <a:srgbClr val="1E2B62"/>
                </a:solidFill>
              </a:rPr>
              <a:t>Métadonnées du document</a:t>
            </a:r>
          </a:p>
          <a:p>
            <a:pPr lvl="1"/>
            <a:r>
              <a:rPr lang="fr-FR" sz="2400" dirty="0">
                <a:solidFill>
                  <a:srgbClr val="1E2B62"/>
                </a:solidFill>
              </a:rPr>
              <a:t>Point d'accès</a:t>
            </a:r>
          </a:p>
          <a:p>
            <a:pPr lvl="1"/>
            <a:r>
              <a:rPr lang="fr-FR" sz="2400" dirty="0">
                <a:solidFill>
                  <a:srgbClr val="1E2B62"/>
                </a:solidFill>
              </a:rPr>
              <a:t>Liens</a:t>
            </a:r>
          </a:p>
          <a:p>
            <a:pPr>
              <a:buFont typeface="Wingdings" panose="05000000000000000000" pitchFamily="2" charset="2"/>
              <a:buChar char="ü"/>
            </a:pPr>
            <a:endParaRPr lang="fr-FR" sz="2800" dirty="0">
              <a:solidFill>
                <a:srgbClr val="1E2B62"/>
              </a:solidFill>
            </a:endParaRPr>
          </a:p>
          <a:p>
            <a:pPr marL="0" indent="0">
              <a:buNone/>
            </a:pPr>
            <a:endParaRPr lang="fr-FR" sz="1400" dirty="0">
              <a:solidFill>
                <a:srgbClr val="C00000"/>
              </a:solidFill>
            </a:endParaRPr>
          </a:p>
        </p:txBody>
      </p:sp>
      <p:sp>
        <p:nvSpPr>
          <p:cNvPr id="5" name="Espace réservé du pied de page 4">
            <a:extLst>
              <a:ext uri="{FF2B5EF4-FFF2-40B4-BE49-F238E27FC236}">
                <a16:creationId xmlns:a16="http://schemas.microsoft.com/office/drawing/2014/main" id="{9D871834-06AE-9FA3-BC18-1B9F532F2385}"/>
              </a:ext>
            </a:extLst>
          </p:cNvPr>
          <p:cNvSpPr>
            <a:spLocks noGrp="1"/>
          </p:cNvSpPr>
          <p:nvPr>
            <p:ph type="ftr" sz="quarter" idx="11"/>
          </p:nvPr>
        </p:nvSpPr>
        <p:spPr>
          <a:xfrm>
            <a:off x="323528" y="6356350"/>
            <a:ext cx="8003232" cy="365125"/>
          </a:xfrm>
        </p:spPr>
        <p:txBody>
          <a:bodyPr/>
          <a:lstStyle/>
          <a:p>
            <a:r>
              <a:rPr lang="fr-FR" sz="1050" dirty="0">
                <a:solidFill>
                  <a:schemeClr val="tx2"/>
                </a:solidFill>
              </a:rPr>
              <a:t>https://www.ead-bibliotheque.fr/guide/organisation-description/level/</a:t>
            </a:r>
          </a:p>
        </p:txBody>
      </p:sp>
      <p:sp>
        <p:nvSpPr>
          <p:cNvPr id="6" name="Espace réservé du numéro de diapositive 5">
            <a:extLst>
              <a:ext uri="{FF2B5EF4-FFF2-40B4-BE49-F238E27FC236}">
                <a16:creationId xmlns:a16="http://schemas.microsoft.com/office/drawing/2014/main" id="{343A53ED-73CA-D427-6D7C-94FDF799C03B}"/>
              </a:ext>
            </a:extLst>
          </p:cNvPr>
          <p:cNvSpPr>
            <a:spLocks noGrp="1"/>
          </p:cNvSpPr>
          <p:nvPr>
            <p:ph type="sldNum" sz="quarter" idx="12"/>
          </p:nvPr>
        </p:nvSpPr>
        <p:spPr/>
        <p:txBody>
          <a:bodyPr/>
          <a:lstStyle/>
          <a:p>
            <a:fld id="{4FDDB0EE-562A-402E-B0CB-D9B0904D3576}" type="slidenum">
              <a:rPr lang="fr-FR" smtClean="0"/>
              <a:t>26</a:t>
            </a:fld>
            <a:endParaRPr lang="fr-FR"/>
          </a:p>
        </p:txBody>
      </p:sp>
      <p:pic>
        <p:nvPicPr>
          <p:cNvPr id="10" name="Image 9">
            <a:extLst>
              <a:ext uri="{FF2B5EF4-FFF2-40B4-BE49-F238E27FC236}">
                <a16:creationId xmlns:a16="http://schemas.microsoft.com/office/drawing/2014/main" id="{044577A1-2438-BA33-514B-6FE3058CC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116160"/>
            <a:ext cx="1152127" cy="1059672"/>
          </a:xfrm>
          <a:prstGeom prst="rect">
            <a:avLst/>
          </a:prstGeom>
        </p:spPr>
      </p:pic>
      <p:sp>
        <p:nvSpPr>
          <p:cNvPr id="2" name="Titre 1"/>
          <p:cNvSpPr>
            <a:spLocks noGrp="1"/>
          </p:cNvSpPr>
          <p:nvPr>
            <p:ph type="title"/>
          </p:nvPr>
        </p:nvSpPr>
        <p:spPr>
          <a:xfrm>
            <a:off x="914400" y="27856"/>
            <a:ext cx="8229600" cy="1207035"/>
          </a:xfrm>
        </p:spPr>
        <p:txBody>
          <a:bodyPr>
            <a:normAutofit fontScale="90000"/>
          </a:bodyPr>
          <a:lstStyle/>
          <a:p>
            <a:r>
              <a:rPr lang="fr-FR" sz="4000" dirty="0">
                <a:solidFill>
                  <a:srgbClr val="5B331F"/>
                </a:solidFill>
              </a:rPr>
              <a:t>Nouvelle logique d'organisation</a:t>
            </a:r>
            <a:br>
              <a:rPr lang="fr-FR" sz="4000" dirty="0">
                <a:solidFill>
                  <a:srgbClr val="5B331F"/>
                </a:solidFill>
              </a:rPr>
            </a:br>
            <a:r>
              <a:rPr lang="fr-FR" sz="4000" dirty="0">
                <a:solidFill>
                  <a:srgbClr val="5B331F"/>
                </a:solidFill>
              </a:rPr>
              <a:t>du manuel de catalogage (2)</a:t>
            </a:r>
            <a:endParaRPr lang="fr-FR" dirty="0">
              <a:solidFill>
                <a:srgbClr val="5B331F"/>
              </a:solidFill>
            </a:endParaRPr>
          </a:p>
        </p:txBody>
      </p:sp>
    </p:spTree>
    <p:extLst>
      <p:ext uri="{BB962C8B-B14F-4D97-AF65-F5344CB8AC3E}">
        <p14:creationId xmlns:p14="http://schemas.microsoft.com/office/powerpoint/2010/main" val="357225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5004"/>
            <a:ext cx="8229600" cy="5180340"/>
          </a:xfrm>
        </p:spPr>
        <p:txBody>
          <a:bodyPr>
            <a:normAutofit fontScale="77500" lnSpcReduction="20000"/>
          </a:bodyPr>
          <a:lstStyle/>
          <a:p>
            <a:pPr>
              <a:spcBef>
                <a:spcPts val="1200"/>
              </a:spcBef>
            </a:pPr>
            <a:r>
              <a:rPr lang="fr-FR" sz="3300" dirty="0"/>
              <a:t>Principe 3</a:t>
            </a:r>
          </a:p>
          <a:p>
            <a:pPr marL="0" indent="0">
              <a:spcBef>
                <a:spcPts val="1200"/>
              </a:spcBef>
              <a:buNone/>
            </a:pPr>
            <a:r>
              <a:rPr lang="fr-FR" sz="2800" b="1" i="1" dirty="0">
                <a:solidFill>
                  <a:srgbClr val="4A0606"/>
                </a:solidFill>
                <a:latin typeface="Calibri Light" panose="020F0302020204030204" pitchFamily="34" charset="0"/>
                <a:cs typeface="Calibri Light" panose="020F0302020204030204" pitchFamily="34" charset="0"/>
              </a:rPr>
              <a:t>L'organisation du signalement des « collections » </a:t>
            </a:r>
            <a:r>
              <a:rPr lang="fr-FR" sz="2800" i="1" dirty="0">
                <a:solidFill>
                  <a:srgbClr val="4A0606"/>
                </a:solidFill>
                <a:latin typeface="Calibri Light" panose="020F0302020204030204" pitchFamily="34" charset="0"/>
                <a:cs typeface="Calibri Light" panose="020F0302020204030204" pitchFamily="34" charset="0"/>
              </a:rPr>
              <a:t>(par apposition a « fonds d'archive ») au sens de réunion « artificielle » d'unités documentaires sur un critères communs, qui ne sont donc pas soumises au principe archivistique de respect des fonds, doit être </a:t>
            </a:r>
            <a:r>
              <a:rPr lang="fr-FR" sz="2800" b="1" i="1" dirty="0">
                <a:solidFill>
                  <a:srgbClr val="4A0606"/>
                </a:solidFill>
                <a:latin typeface="Calibri Light" panose="020F0302020204030204" pitchFamily="34" charset="0"/>
                <a:cs typeface="Calibri Light" panose="020F0302020204030204" pitchFamily="34" charset="0"/>
              </a:rPr>
              <a:t>la plus lisible possible pour le lecteur.</a:t>
            </a:r>
          </a:p>
          <a:p>
            <a:pPr marL="0" indent="0">
              <a:spcBef>
                <a:spcPts val="1200"/>
              </a:spcBef>
              <a:buNone/>
            </a:pPr>
            <a:r>
              <a:rPr lang="fr-FR" sz="2800" b="1" i="1" dirty="0">
                <a:solidFill>
                  <a:srgbClr val="4A0606"/>
                </a:solidFill>
                <a:latin typeface="Calibri Light" panose="020F0302020204030204" pitchFamily="34" charset="0"/>
                <a:cs typeface="Calibri Light" panose="020F0302020204030204" pitchFamily="34" charset="0"/>
              </a:rPr>
              <a:t>Elle peut légitimement évoluer et amener la création ou la réorganisation au sein d'instrument de recherche existants, y compris issus de la rétroconversion (CGM ou PALME).</a:t>
            </a:r>
          </a:p>
          <a:p>
            <a:pPr marL="0" indent="0">
              <a:spcBef>
                <a:spcPts val="1200"/>
              </a:spcBef>
              <a:buNone/>
            </a:pPr>
            <a:r>
              <a:rPr lang="fr-FR" sz="2800" i="1" dirty="0">
                <a:solidFill>
                  <a:srgbClr val="4A0606"/>
                </a:solidFill>
                <a:latin typeface="Calibri Light" panose="020F0302020204030204" pitchFamily="34" charset="0"/>
                <a:cs typeface="Calibri Light" panose="020F0302020204030204" pitchFamily="34" charset="0"/>
              </a:rPr>
              <a:t>La décision de réorganisation doit cependant être </a:t>
            </a:r>
            <a:r>
              <a:rPr lang="fr-FR" sz="2800" b="1" i="1" dirty="0">
                <a:solidFill>
                  <a:srgbClr val="4A0606"/>
                </a:solidFill>
                <a:latin typeface="Calibri Light" panose="020F0302020204030204" pitchFamily="34" charset="0"/>
                <a:cs typeface="Calibri Light" panose="020F0302020204030204" pitchFamily="34" charset="0"/>
              </a:rPr>
              <a:t>pesée</a:t>
            </a:r>
            <a:r>
              <a:rPr lang="fr-FR" sz="2800" i="1" dirty="0">
                <a:solidFill>
                  <a:srgbClr val="4A0606"/>
                </a:solidFill>
                <a:latin typeface="Calibri Light" panose="020F0302020204030204" pitchFamily="34" charset="0"/>
                <a:cs typeface="Calibri Light" panose="020F0302020204030204" pitchFamily="34" charset="0"/>
              </a:rPr>
              <a:t> afin</a:t>
            </a:r>
          </a:p>
          <a:p>
            <a:pPr marL="0" indent="0">
              <a:spcBef>
                <a:spcPts val="1200"/>
              </a:spcBef>
              <a:buNone/>
            </a:pPr>
            <a:r>
              <a:rPr lang="fr-FR" sz="2800" i="1" dirty="0">
                <a:solidFill>
                  <a:srgbClr val="4A0606"/>
                </a:solidFill>
                <a:latin typeface="Calibri Light" panose="020F0302020204030204" pitchFamily="34" charset="0"/>
                <a:cs typeface="Calibri Light" panose="020F0302020204030204" pitchFamily="34" charset="0"/>
              </a:rPr>
              <a:t>    - d'évaluer l'amélioration pour le public au regard de la somme de travail nécessaire,</a:t>
            </a:r>
          </a:p>
          <a:p>
            <a:pPr marL="0" indent="0">
              <a:spcBef>
                <a:spcPts val="1200"/>
              </a:spcBef>
              <a:buNone/>
            </a:pPr>
            <a:r>
              <a:rPr lang="fr-FR" sz="2800" i="1" dirty="0">
                <a:solidFill>
                  <a:srgbClr val="4A0606"/>
                </a:solidFill>
                <a:latin typeface="Calibri Light" panose="020F0302020204030204" pitchFamily="34" charset="0"/>
                <a:cs typeface="Calibri Light" panose="020F0302020204030204" pitchFamily="34" charset="0"/>
              </a:rPr>
              <a:t>   -  de garantir de la pérennité de l'organisation visée et sa capacité à intégrer sans nouveau bouleversement les évolutions probable du fonds, et éviter ainsi des changements continus de structure.</a:t>
            </a:r>
          </a:p>
          <a:p>
            <a:pPr marL="0" indent="0">
              <a:buNone/>
            </a:pPr>
            <a:endParaRPr lang="fr-FR" sz="1400" dirty="0">
              <a:solidFill>
                <a:srgbClr val="C00000"/>
              </a:solidFill>
            </a:endParaRPr>
          </a:p>
        </p:txBody>
      </p:sp>
      <p:sp>
        <p:nvSpPr>
          <p:cNvPr id="5" name="Espace réservé du pied de page 4">
            <a:extLst>
              <a:ext uri="{FF2B5EF4-FFF2-40B4-BE49-F238E27FC236}">
                <a16:creationId xmlns:a16="http://schemas.microsoft.com/office/drawing/2014/main" id="{9D871834-06AE-9FA3-BC18-1B9F532F2385}"/>
              </a:ext>
            </a:extLst>
          </p:cNvPr>
          <p:cNvSpPr>
            <a:spLocks noGrp="1"/>
          </p:cNvSpPr>
          <p:nvPr>
            <p:ph type="ftr" sz="quarter" idx="11"/>
          </p:nvPr>
        </p:nvSpPr>
        <p:spPr>
          <a:xfrm>
            <a:off x="323528" y="6356350"/>
            <a:ext cx="8003232" cy="365125"/>
          </a:xfrm>
        </p:spPr>
        <p:txBody>
          <a:bodyPr/>
          <a:lstStyle/>
          <a:p>
            <a:r>
              <a:rPr lang="fr-FR" sz="1050" dirty="0">
                <a:solidFill>
                  <a:schemeClr val="tx2"/>
                </a:solidFill>
              </a:rPr>
              <a:t>https://documentation.abes.fr/aidecalames/manuelcatalogageead/index.html#QuandCreerNouvelleInstance</a:t>
            </a:r>
          </a:p>
        </p:txBody>
      </p:sp>
      <p:sp>
        <p:nvSpPr>
          <p:cNvPr id="6" name="Espace réservé du numéro de diapositive 5">
            <a:extLst>
              <a:ext uri="{FF2B5EF4-FFF2-40B4-BE49-F238E27FC236}">
                <a16:creationId xmlns:a16="http://schemas.microsoft.com/office/drawing/2014/main" id="{343A53ED-73CA-D427-6D7C-94FDF799C03B}"/>
              </a:ext>
            </a:extLst>
          </p:cNvPr>
          <p:cNvSpPr>
            <a:spLocks noGrp="1"/>
          </p:cNvSpPr>
          <p:nvPr>
            <p:ph type="sldNum" sz="quarter" idx="12"/>
          </p:nvPr>
        </p:nvSpPr>
        <p:spPr/>
        <p:txBody>
          <a:bodyPr/>
          <a:lstStyle/>
          <a:p>
            <a:fld id="{4FDDB0EE-562A-402E-B0CB-D9B0904D3576}" type="slidenum">
              <a:rPr lang="fr-FR" smtClean="0"/>
              <a:t>27</a:t>
            </a:fld>
            <a:endParaRPr lang="fr-FR"/>
          </a:p>
        </p:txBody>
      </p:sp>
      <p:pic>
        <p:nvPicPr>
          <p:cNvPr id="10" name="Image 9">
            <a:extLst>
              <a:ext uri="{FF2B5EF4-FFF2-40B4-BE49-F238E27FC236}">
                <a16:creationId xmlns:a16="http://schemas.microsoft.com/office/drawing/2014/main" id="{044577A1-2438-BA33-514B-6FE3058CC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116160"/>
            <a:ext cx="1152127" cy="1059672"/>
          </a:xfrm>
          <a:prstGeom prst="rect">
            <a:avLst/>
          </a:prstGeom>
        </p:spPr>
      </p:pic>
      <p:sp>
        <p:nvSpPr>
          <p:cNvPr id="2" name="Titre 1"/>
          <p:cNvSpPr>
            <a:spLocks noGrp="1"/>
          </p:cNvSpPr>
          <p:nvPr>
            <p:ph type="title"/>
          </p:nvPr>
        </p:nvSpPr>
        <p:spPr>
          <a:xfrm>
            <a:off x="914400" y="27856"/>
            <a:ext cx="8229600" cy="1207035"/>
          </a:xfrm>
        </p:spPr>
        <p:txBody>
          <a:bodyPr>
            <a:normAutofit/>
          </a:bodyPr>
          <a:lstStyle/>
          <a:p>
            <a:r>
              <a:rPr lang="fr-FR" sz="4000" dirty="0">
                <a:solidFill>
                  <a:srgbClr val="5B331F"/>
                </a:solidFill>
              </a:rPr>
              <a:t>Nouvelle formulation des principes</a:t>
            </a:r>
            <a:endParaRPr lang="fr-FR" dirty="0">
              <a:solidFill>
                <a:srgbClr val="5B331F"/>
              </a:solidFill>
            </a:endParaRPr>
          </a:p>
        </p:txBody>
      </p:sp>
    </p:spTree>
    <p:extLst>
      <p:ext uri="{BB962C8B-B14F-4D97-AF65-F5344CB8AC3E}">
        <p14:creationId xmlns:p14="http://schemas.microsoft.com/office/powerpoint/2010/main" val="1856577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803" y="127009"/>
            <a:ext cx="8229600" cy="1143000"/>
          </a:xfrm>
        </p:spPr>
        <p:txBody>
          <a:bodyPr/>
          <a:lstStyle/>
          <a:p>
            <a:r>
              <a:rPr lang="fr-FR" dirty="0">
                <a:solidFill>
                  <a:srgbClr val="4A0606"/>
                </a:solidFill>
              </a:rPr>
              <a:t>Nouvelle philosophie des données</a:t>
            </a:r>
          </a:p>
        </p:txBody>
      </p:sp>
      <p:sp>
        <p:nvSpPr>
          <p:cNvPr id="8" name="Espace réservé du contenu 7">
            <a:extLst>
              <a:ext uri="{FF2B5EF4-FFF2-40B4-BE49-F238E27FC236}">
                <a16:creationId xmlns:a16="http://schemas.microsoft.com/office/drawing/2014/main" id="{04322219-E572-74C2-C42E-08AC0D977077}"/>
              </a:ext>
            </a:extLst>
          </p:cNvPr>
          <p:cNvSpPr>
            <a:spLocks noGrp="1"/>
          </p:cNvSpPr>
          <p:nvPr>
            <p:ph idx="1"/>
          </p:nvPr>
        </p:nvSpPr>
        <p:spPr>
          <a:xfrm>
            <a:off x="457200" y="1412776"/>
            <a:ext cx="8229600" cy="5308699"/>
          </a:xfrm>
        </p:spPr>
        <p:txBody>
          <a:bodyPr>
            <a:normAutofit fontScale="92500" lnSpcReduction="10000"/>
          </a:bodyPr>
          <a:lstStyle/>
          <a:p>
            <a:r>
              <a:rPr lang="fr-FR" sz="2600" dirty="0"/>
              <a:t>Une nouvelle philosophie des données</a:t>
            </a:r>
          </a:p>
          <a:p>
            <a:pPr lvl="1"/>
            <a:r>
              <a:rPr lang="fr-FR" sz="2400" dirty="0">
                <a:solidFill>
                  <a:srgbClr val="1E2B62"/>
                </a:solidFill>
              </a:rPr>
              <a:t>Chasser l'implicite</a:t>
            </a:r>
          </a:p>
          <a:p>
            <a:pPr lvl="2"/>
            <a:r>
              <a:rPr lang="fr-FR" sz="2000" dirty="0">
                <a:solidFill>
                  <a:srgbClr val="1E2B62"/>
                </a:solidFill>
              </a:rPr>
              <a:t>Exemple SCRIPTCODE</a:t>
            </a:r>
          </a:p>
          <a:p>
            <a:pPr marL="914400" lvl="2" indent="0">
              <a:buNone/>
            </a:pPr>
            <a:endParaRPr lang="fr-FR" sz="2000" dirty="0">
              <a:solidFill>
                <a:srgbClr val="1E2B62"/>
              </a:solidFill>
            </a:endParaRPr>
          </a:p>
          <a:p>
            <a:pPr lvl="1"/>
            <a:r>
              <a:rPr lang="fr-FR" sz="2400" dirty="0">
                <a:solidFill>
                  <a:srgbClr val="1E2B62"/>
                </a:solidFill>
              </a:rPr>
              <a:t>Chasser les strates antérieures de règles successives</a:t>
            </a:r>
          </a:p>
          <a:p>
            <a:pPr lvl="2"/>
            <a:r>
              <a:rPr lang="fr-FR" sz="2000" dirty="0">
                <a:solidFill>
                  <a:srgbClr val="1E2B62"/>
                </a:solidFill>
              </a:rPr>
              <a:t>notamment quand on définit de nouvelles valeurs (SCRIPTCODE, ou ROLE de &lt;geogname&gt;</a:t>
            </a:r>
          </a:p>
          <a:p>
            <a:endParaRPr lang="fr-FR" sz="2600" dirty="0"/>
          </a:p>
          <a:p>
            <a:r>
              <a:rPr lang="fr-FR" sz="2600" dirty="0"/>
              <a:t>Se doter d'outils pour faciliter le contrôle et la montée en qualité des données</a:t>
            </a:r>
          </a:p>
          <a:p>
            <a:pPr lvl="1"/>
            <a:r>
              <a:rPr lang="fr-FR" sz="2400" dirty="0">
                <a:solidFill>
                  <a:srgbClr val="1E2B62"/>
                </a:solidFill>
              </a:rPr>
              <a:t>Pour une utilisation optimum des index de l'interface publique</a:t>
            </a:r>
          </a:p>
          <a:p>
            <a:pPr lvl="1"/>
            <a:r>
              <a:rPr lang="fr-FR" sz="2400" dirty="0">
                <a:solidFill>
                  <a:srgbClr val="1E2B62"/>
                </a:solidFill>
              </a:rPr>
              <a:t>Dans une perspective de conversion vers un modèle entités-relations </a:t>
            </a:r>
          </a:p>
          <a:p>
            <a:pPr lvl="1"/>
            <a:r>
              <a:rPr lang="fr-FR" sz="2400" dirty="0">
                <a:solidFill>
                  <a:srgbClr val="1E2B62"/>
                </a:solidFill>
              </a:rPr>
              <a:t>Dans la perspective de leur dissémination : CCFr, FranceArchives, etc.</a:t>
            </a:r>
            <a:endParaRPr lang="fr-FR" dirty="0">
              <a:solidFill>
                <a:srgbClr val="1E2B62"/>
              </a:solidFill>
            </a:endParaRPr>
          </a:p>
          <a:p>
            <a:endParaRPr lang="fr-FR" dirty="0"/>
          </a:p>
        </p:txBody>
      </p:sp>
      <p:sp>
        <p:nvSpPr>
          <p:cNvPr id="4" name="Espace réservé du pied de page 3">
            <a:extLst>
              <a:ext uri="{FF2B5EF4-FFF2-40B4-BE49-F238E27FC236}">
                <a16:creationId xmlns:a16="http://schemas.microsoft.com/office/drawing/2014/main" id="{77CDE3CF-4B04-26CC-8B31-D81B464AA9C5}"/>
              </a:ext>
            </a:extLst>
          </p:cNvPr>
          <p:cNvSpPr>
            <a:spLocks noGrp="1"/>
          </p:cNvSpPr>
          <p:nvPr>
            <p:ph type="ftr" sz="quarter" idx="11"/>
          </p:nvPr>
        </p:nvSpPr>
        <p:spPr/>
        <p:txBody>
          <a:bodyPr/>
          <a:lstStyle/>
          <a:p>
            <a:r>
              <a:rPr lang="fr-FR"/>
              <a:t>Lien vers doc</a:t>
            </a:r>
            <a:endParaRPr lang="fr-FR" dirty="0"/>
          </a:p>
        </p:txBody>
      </p:sp>
      <p:sp>
        <p:nvSpPr>
          <p:cNvPr id="5" name="Espace réservé du numéro de diapositive 4">
            <a:extLst>
              <a:ext uri="{FF2B5EF4-FFF2-40B4-BE49-F238E27FC236}">
                <a16:creationId xmlns:a16="http://schemas.microsoft.com/office/drawing/2014/main" id="{8EEE583E-4418-474F-785D-EDD0EF49E955}"/>
              </a:ext>
            </a:extLst>
          </p:cNvPr>
          <p:cNvSpPr>
            <a:spLocks noGrp="1"/>
          </p:cNvSpPr>
          <p:nvPr>
            <p:ph type="sldNum" sz="quarter" idx="12"/>
          </p:nvPr>
        </p:nvSpPr>
        <p:spPr/>
        <p:txBody>
          <a:bodyPr/>
          <a:lstStyle/>
          <a:p>
            <a:fld id="{4FDDB0EE-562A-402E-B0CB-D9B0904D3576}" type="slidenum">
              <a:rPr lang="fr-FR" smtClean="0"/>
              <a:t>28</a:t>
            </a:fld>
            <a:endParaRPr lang="fr-FR"/>
          </a:p>
        </p:txBody>
      </p:sp>
    </p:spTree>
    <p:extLst>
      <p:ext uri="{BB962C8B-B14F-4D97-AF65-F5344CB8AC3E}">
        <p14:creationId xmlns:p14="http://schemas.microsoft.com/office/powerpoint/2010/main" val="664536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803" y="127009"/>
            <a:ext cx="8229600" cy="1143000"/>
          </a:xfrm>
        </p:spPr>
        <p:txBody>
          <a:bodyPr>
            <a:normAutofit/>
          </a:bodyPr>
          <a:lstStyle/>
          <a:p>
            <a:r>
              <a:rPr lang="fr-FR" dirty="0">
                <a:solidFill>
                  <a:srgbClr val="4A0606"/>
                </a:solidFill>
              </a:rPr>
              <a:t>3 chantiers prioritaires</a:t>
            </a:r>
          </a:p>
        </p:txBody>
      </p:sp>
      <p:sp>
        <p:nvSpPr>
          <p:cNvPr id="8" name="Espace réservé du contenu 7">
            <a:extLst>
              <a:ext uri="{FF2B5EF4-FFF2-40B4-BE49-F238E27FC236}">
                <a16:creationId xmlns:a16="http://schemas.microsoft.com/office/drawing/2014/main" id="{04322219-E572-74C2-C42E-08AC0D977077}"/>
              </a:ext>
            </a:extLst>
          </p:cNvPr>
          <p:cNvSpPr>
            <a:spLocks noGrp="1"/>
          </p:cNvSpPr>
          <p:nvPr>
            <p:ph idx="1"/>
          </p:nvPr>
        </p:nvSpPr>
        <p:spPr>
          <a:xfrm>
            <a:off x="428620" y="1314603"/>
            <a:ext cx="8229600" cy="4997152"/>
          </a:xfrm>
        </p:spPr>
        <p:txBody>
          <a:bodyPr>
            <a:normAutofit fontScale="92500" lnSpcReduction="10000"/>
          </a:bodyPr>
          <a:lstStyle/>
          <a:p>
            <a:r>
              <a:rPr lang="fr-FR" dirty="0"/>
              <a:t>&lt;unitdate&gt;</a:t>
            </a:r>
          </a:p>
          <a:p>
            <a:pPr lvl="1"/>
            <a:r>
              <a:rPr lang="fr-FR" dirty="0"/>
              <a:t>Avoir des NORMAL bien formatés</a:t>
            </a:r>
          </a:p>
          <a:p>
            <a:pPr lvl="1"/>
            <a:r>
              <a:rPr lang="fr-FR" dirty="0"/>
              <a:t>Cf. analyse des erreurs les plus fréquentes dans la nouvelle version du manuel </a:t>
            </a:r>
          </a:p>
          <a:p>
            <a:r>
              <a:rPr lang="fr-FR" dirty="0"/>
              <a:t>LEVEL</a:t>
            </a:r>
          </a:p>
          <a:p>
            <a:pPr lvl="1"/>
            <a:r>
              <a:rPr lang="fr-FR" dirty="0"/>
              <a:t>Pour un nouvel index public limité aux hauts niveaux de fonds</a:t>
            </a:r>
          </a:p>
          <a:p>
            <a:pPr lvl="1"/>
            <a:r>
              <a:rPr lang="fr-FR" dirty="0"/>
              <a:t>Point de départ pour &lt;</a:t>
            </a:r>
            <a:r>
              <a:rPr lang="fr-FR" dirty="0" err="1"/>
              <a:t>legalstatus</a:t>
            </a:r>
            <a:r>
              <a:rPr lang="fr-FR" dirty="0"/>
              <a:t>&gt;</a:t>
            </a:r>
          </a:p>
          <a:p>
            <a:r>
              <a:rPr lang="fr-FR" dirty="0"/>
              <a:t>Différents identifiants</a:t>
            </a:r>
          </a:p>
          <a:p>
            <a:pPr lvl="1"/>
            <a:r>
              <a:rPr lang="fr-FR" dirty="0"/>
              <a:t>Point de départ indispensable pour un véritable travail d'interopérabilité des données </a:t>
            </a:r>
          </a:p>
          <a:p>
            <a:endParaRPr lang="fr-FR" dirty="0"/>
          </a:p>
        </p:txBody>
      </p:sp>
      <p:sp>
        <p:nvSpPr>
          <p:cNvPr id="4" name="Espace réservé du pied de page 3">
            <a:extLst>
              <a:ext uri="{FF2B5EF4-FFF2-40B4-BE49-F238E27FC236}">
                <a16:creationId xmlns:a16="http://schemas.microsoft.com/office/drawing/2014/main" id="{77CDE3CF-4B04-26CC-8B31-D81B464AA9C5}"/>
              </a:ext>
            </a:extLst>
          </p:cNvPr>
          <p:cNvSpPr>
            <a:spLocks noGrp="1"/>
          </p:cNvSpPr>
          <p:nvPr>
            <p:ph type="ftr" sz="quarter" idx="11"/>
          </p:nvPr>
        </p:nvSpPr>
        <p:spPr/>
        <p:txBody>
          <a:bodyPr/>
          <a:lstStyle/>
          <a:p>
            <a:r>
              <a:rPr lang="fr-FR"/>
              <a:t>Lien vers doc</a:t>
            </a:r>
            <a:endParaRPr lang="fr-FR" dirty="0"/>
          </a:p>
        </p:txBody>
      </p:sp>
      <p:sp>
        <p:nvSpPr>
          <p:cNvPr id="5" name="Espace réservé du numéro de diapositive 4">
            <a:extLst>
              <a:ext uri="{FF2B5EF4-FFF2-40B4-BE49-F238E27FC236}">
                <a16:creationId xmlns:a16="http://schemas.microsoft.com/office/drawing/2014/main" id="{8EEE583E-4418-474F-785D-EDD0EF49E955}"/>
              </a:ext>
            </a:extLst>
          </p:cNvPr>
          <p:cNvSpPr>
            <a:spLocks noGrp="1"/>
          </p:cNvSpPr>
          <p:nvPr>
            <p:ph type="sldNum" sz="quarter" idx="12"/>
          </p:nvPr>
        </p:nvSpPr>
        <p:spPr/>
        <p:txBody>
          <a:bodyPr/>
          <a:lstStyle/>
          <a:p>
            <a:fld id="{4FDDB0EE-562A-402E-B0CB-D9B0904D3576}" type="slidenum">
              <a:rPr lang="fr-FR" smtClean="0"/>
              <a:t>29</a:t>
            </a:fld>
            <a:endParaRPr lang="fr-FR"/>
          </a:p>
        </p:txBody>
      </p:sp>
    </p:spTree>
    <p:extLst>
      <p:ext uri="{BB962C8B-B14F-4D97-AF65-F5344CB8AC3E}">
        <p14:creationId xmlns:p14="http://schemas.microsoft.com/office/powerpoint/2010/main" val="151565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36525"/>
            <a:ext cx="8229600" cy="1207035"/>
          </a:xfrm>
        </p:spPr>
        <p:txBody>
          <a:bodyPr>
            <a:normAutofit fontScale="90000"/>
          </a:bodyPr>
          <a:lstStyle/>
          <a:p>
            <a:r>
              <a:rPr lang="fr-FR" dirty="0">
                <a:solidFill>
                  <a:srgbClr val="006B24"/>
                </a:solidFill>
              </a:rPr>
              <a:t>Qui rédige le Guide des bonnes pratiques de l'EAD en bibliothèque?</a:t>
            </a:r>
          </a:p>
        </p:txBody>
      </p:sp>
      <p:sp>
        <p:nvSpPr>
          <p:cNvPr id="3" name="Espace réservé du contenu 2"/>
          <p:cNvSpPr>
            <a:spLocks noGrp="1"/>
          </p:cNvSpPr>
          <p:nvPr>
            <p:ph idx="1"/>
          </p:nvPr>
        </p:nvSpPr>
        <p:spPr>
          <a:xfrm>
            <a:off x="228600" y="1710908"/>
            <a:ext cx="8686800" cy="4645441"/>
          </a:xfrm>
        </p:spPr>
        <p:txBody>
          <a:bodyPr>
            <a:normAutofit fontScale="77500" lnSpcReduction="20000"/>
          </a:bodyPr>
          <a:lstStyle/>
          <a:p>
            <a:pPr>
              <a:buFont typeface="Wingdings" panose="05000000000000000000" pitchFamily="2" charset="2"/>
              <a:buChar char="ü"/>
            </a:pPr>
            <a:r>
              <a:rPr lang="fr-FR" sz="3400" dirty="0">
                <a:solidFill>
                  <a:srgbClr val="1E2B62"/>
                </a:solidFill>
              </a:rPr>
              <a:t>GT national interministériel depuis 2008</a:t>
            </a:r>
          </a:p>
          <a:p>
            <a:pPr>
              <a:spcBef>
                <a:spcPts val="1200"/>
              </a:spcBef>
              <a:buFont typeface="Wingdings" panose="05000000000000000000" pitchFamily="2" charset="2"/>
              <a:buChar char="ü"/>
            </a:pPr>
            <a:r>
              <a:rPr lang="fr-FR" sz="3400" dirty="0">
                <a:solidFill>
                  <a:srgbClr val="1E2B62"/>
                </a:solidFill>
              </a:rPr>
              <a:t>Dont la composition reflète les différents usagers : BnF, ESR, Collectivités territoriales</a:t>
            </a:r>
          </a:p>
          <a:p>
            <a:pPr>
              <a:spcBef>
                <a:spcPts val="1200"/>
              </a:spcBef>
              <a:buFont typeface="Wingdings" panose="05000000000000000000" pitchFamily="2" charset="2"/>
              <a:buChar char="ü"/>
            </a:pPr>
            <a:r>
              <a:rPr lang="fr-FR" sz="3400" dirty="0"/>
              <a:t>Missionné en 2019 par le Conseil stratégique bibliographique pour assurer </a:t>
            </a:r>
          </a:p>
          <a:p>
            <a:pPr marL="971550" lvl="1" indent="-514350">
              <a:buFont typeface="+mj-lt"/>
              <a:buAutoNum type="arabicPeriod"/>
            </a:pPr>
            <a:r>
              <a:rPr lang="fr-FR" sz="3000" dirty="0">
                <a:solidFill>
                  <a:srgbClr val="1E2B62"/>
                </a:solidFill>
              </a:rPr>
              <a:t>La veille sur les formats EAD et suivi des bonnes pratiques</a:t>
            </a:r>
          </a:p>
          <a:p>
            <a:pPr marL="971550" lvl="1" indent="-514350">
              <a:buFont typeface="+mj-lt"/>
              <a:buAutoNum type="arabicPeriod"/>
            </a:pPr>
            <a:r>
              <a:rPr lang="fr-FR" sz="3000" dirty="0">
                <a:solidFill>
                  <a:srgbClr val="1E2B62"/>
                </a:solidFill>
              </a:rPr>
              <a:t>La diffusion de ces travaux sur nouveau site EAD en bibliothèques en assurant un rôle de comité éditorial </a:t>
            </a:r>
          </a:p>
          <a:p>
            <a:pPr marL="971550" lvl="1" indent="-514350">
              <a:buFont typeface="+mj-lt"/>
              <a:buAutoNum type="arabicPeriod"/>
            </a:pPr>
            <a:r>
              <a:rPr lang="fr-FR" sz="3000" dirty="0">
                <a:solidFill>
                  <a:srgbClr val="1E2B62"/>
                </a:solidFill>
              </a:rPr>
              <a:t>Une veille et coordination de la formation en EAD</a:t>
            </a:r>
          </a:p>
          <a:p>
            <a:pPr>
              <a:spcBef>
                <a:spcPts val="1200"/>
              </a:spcBef>
            </a:pPr>
            <a:r>
              <a:rPr lang="fr-FR" sz="3400" dirty="0"/>
              <a:t>Mise en œuvre d'un 1</a:t>
            </a:r>
            <a:r>
              <a:rPr lang="fr-FR" sz="3400" baseline="30000" dirty="0"/>
              <a:t>re</a:t>
            </a:r>
            <a:r>
              <a:rPr lang="fr-FR" sz="3400" dirty="0"/>
              <a:t> lot de révisions d'une 20aine d'éléments EAD indispensable à la description</a:t>
            </a:r>
          </a:p>
          <a:p>
            <a:pPr lvl="1"/>
            <a:r>
              <a:rPr lang="fr-FR" sz="3000" dirty="0">
                <a:solidFill>
                  <a:srgbClr val="1E2B62"/>
                </a:solidFill>
              </a:rPr>
              <a:t>Les travaux se poursuivre élément par élément</a:t>
            </a:r>
          </a:p>
        </p:txBody>
      </p:sp>
      <p:sp>
        <p:nvSpPr>
          <p:cNvPr id="5" name="Espace réservé du pied de page 4">
            <a:extLst>
              <a:ext uri="{FF2B5EF4-FFF2-40B4-BE49-F238E27FC236}">
                <a16:creationId xmlns:a16="http://schemas.microsoft.com/office/drawing/2014/main" id="{9D871834-06AE-9FA3-BC18-1B9F532F2385}"/>
              </a:ext>
            </a:extLst>
          </p:cNvPr>
          <p:cNvSpPr>
            <a:spLocks noGrp="1"/>
          </p:cNvSpPr>
          <p:nvPr>
            <p:ph type="ftr" sz="quarter" idx="11"/>
          </p:nvPr>
        </p:nvSpPr>
        <p:spPr>
          <a:xfrm>
            <a:off x="323528" y="6356350"/>
            <a:ext cx="8003232" cy="365125"/>
          </a:xfrm>
        </p:spPr>
        <p:txBody>
          <a:bodyPr/>
          <a:lstStyle/>
          <a:p>
            <a:r>
              <a:rPr lang="fr-FR" sz="1050" dirty="0">
                <a:solidFill>
                  <a:schemeClr val="tx2"/>
                </a:solidFill>
              </a:rPr>
              <a:t>https://www.ead-bibliotheque.fr/l-ead-en-bibliotheque/</a:t>
            </a:r>
          </a:p>
        </p:txBody>
      </p:sp>
      <p:sp>
        <p:nvSpPr>
          <p:cNvPr id="6" name="Espace réservé du numéro de diapositive 5">
            <a:extLst>
              <a:ext uri="{FF2B5EF4-FFF2-40B4-BE49-F238E27FC236}">
                <a16:creationId xmlns:a16="http://schemas.microsoft.com/office/drawing/2014/main" id="{343A53ED-73CA-D427-6D7C-94FDF799C03B}"/>
              </a:ext>
            </a:extLst>
          </p:cNvPr>
          <p:cNvSpPr>
            <a:spLocks noGrp="1"/>
          </p:cNvSpPr>
          <p:nvPr>
            <p:ph type="sldNum" sz="quarter" idx="12"/>
          </p:nvPr>
        </p:nvSpPr>
        <p:spPr/>
        <p:txBody>
          <a:bodyPr/>
          <a:lstStyle/>
          <a:p>
            <a:fld id="{4FDDB0EE-562A-402E-B0CB-D9B0904D3576}" type="slidenum">
              <a:rPr lang="fr-FR" smtClean="0"/>
              <a:t>3</a:t>
            </a:fld>
            <a:endParaRPr lang="fr-FR"/>
          </a:p>
        </p:txBody>
      </p:sp>
    </p:spTree>
    <p:extLst>
      <p:ext uri="{BB962C8B-B14F-4D97-AF65-F5344CB8AC3E}">
        <p14:creationId xmlns:p14="http://schemas.microsoft.com/office/powerpoint/2010/main" val="2947721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Espace réservé du contenu 10"/>
          <p:cNvSpPr>
            <a:spLocks noGrp="1"/>
          </p:cNvSpPr>
          <p:nvPr>
            <p:ph idx="1"/>
          </p:nvPr>
        </p:nvSpPr>
        <p:spPr bwMode="auto"/>
        <p:txBody>
          <a:bodyPr/>
          <a:lstStyle/>
          <a:p>
            <a:pPr marL="191700" indent="0">
              <a:buNone/>
              <a:defRPr/>
            </a:pPr>
            <a:endParaRPr lang="fr-FR"/>
          </a:p>
          <a:p>
            <a:pPr marL="342900" lvl="1" indent="0">
              <a:buNone/>
              <a:defRPr/>
            </a:pPr>
            <a:endParaRPr lang="fr-FR"/>
          </a:p>
        </p:txBody>
      </p:sp>
      <p:sp>
        <p:nvSpPr>
          <p:cNvPr id="16" name="Espace réservé du numéro de diapositive 15"/>
          <p:cNvSpPr>
            <a:spLocks noGrp="1"/>
          </p:cNvSpPr>
          <p:nvPr>
            <p:ph type="sldNum" sz="quarter" idx="12"/>
          </p:nvPr>
        </p:nvSpPr>
        <p:spPr bwMode="auto"/>
        <p:txBody>
          <a:bodyPr/>
          <a:lstStyle/>
          <a:p>
            <a:pPr>
              <a:defRPr/>
            </a:pPr>
            <a:fld id="{AD8045ED-DE0C-4527-8264-0379EF2BB254}" type="slidenum">
              <a:rPr lang="fr-FR"/>
              <a:t>30</a:t>
            </a:fld>
            <a:endParaRPr lang="fr-FR"/>
          </a:p>
        </p:txBody>
      </p:sp>
      <p:sp>
        <p:nvSpPr>
          <p:cNvPr id="2" name="Titre 1"/>
          <p:cNvSpPr>
            <a:spLocks noGrp="1"/>
          </p:cNvSpPr>
          <p:nvPr>
            <p:ph type="title"/>
          </p:nvPr>
        </p:nvSpPr>
        <p:spPr bwMode="auto"/>
        <p:txBody>
          <a:bodyPr>
            <a:normAutofit fontScale="90000"/>
          </a:bodyPr>
          <a:lstStyle/>
          <a:p>
            <a:pPr>
              <a:defRPr/>
            </a:pPr>
            <a:r>
              <a:rPr lang="fr-FR" dirty="0">
                <a:solidFill>
                  <a:srgbClr val="4A0606"/>
                </a:solidFill>
              </a:rPr>
              <a:t>Articulation des analyses sur les données présentes</a:t>
            </a:r>
          </a:p>
        </p:txBody>
      </p:sp>
      <p:sp>
        <p:nvSpPr>
          <p:cNvPr id="3" name="Rectangle avec flèche vers la droite 2"/>
          <p:cNvSpPr/>
          <p:nvPr/>
        </p:nvSpPr>
        <p:spPr bwMode="auto">
          <a:xfrm>
            <a:off x="457200" y="1653030"/>
            <a:ext cx="2307557" cy="4484880"/>
          </a:xfrm>
          <a:prstGeom prst="rightArrowCallout">
            <a:avLst>
              <a:gd name="adj1" fmla="val 17961"/>
              <a:gd name="adj2" fmla="val 25391"/>
              <a:gd name="adj3" fmla="val 23436"/>
              <a:gd name="adj4" fmla="val 63421"/>
            </a:avLst>
          </a:prstGeom>
          <a:gradFill>
            <a:gsLst>
              <a:gs pos="30000">
                <a:srgbClr val="002060"/>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2400" dirty="0"/>
              <a:t>Analyse de la recherche à l'OPAC</a:t>
            </a:r>
          </a:p>
        </p:txBody>
      </p:sp>
      <p:sp>
        <p:nvSpPr>
          <p:cNvPr id="7" name="Rectangle avec flèche vers la droite 6"/>
          <p:cNvSpPr/>
          <p:nvPr/>
        </p:nvSpPr>
        <p:spPr bwMode="auto">
          <a:xfrm>
            <a:off x="2895601" y="1682585"/>
            <a:ext cx="2265947" cy="1200864"/>
          </a:xfrm>
          <a:prstGeom prst="rightArrowCallout">
            <a:avLst>
              <a:gd name="adj1" fmla="val 25000"/>
              <a:gd name="adj2" fmla="val 25000"/>
              <a:gd name="adj3" fmla="val 25000"/>
              <a:gd name="adj4" fmla="val 68871"/>
            </a:avLst>
          </a:prstGeom>
          <a:gradFill>
            <a:gsLst>
              <a:gs pos="30000">
                <a:srgbClr val="002060"/>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2400" dirty="0"/>
              <a:t>Révision des index</a:t>
            </a:r>
          </a:p>
        </p:txBody>
      </p:sp>
      <p:sp>
        <p:nvSpPr>
          <p:cNvPr id="8" name="Rectangle avec flèche vers la droite 7"/>
          <p:cNvSpPr/>
          <p:nvPr/>
        </p:nvSpPr>
        <p:spPr bwMode="auto">
          <a:xfrm>
            <a:off x="2895598" y="2854725"/>
            <a:ext cx="2672015" cy="2196093"/>
          </a:xfrm>
          <a:prstGeom prst="rightArrowCallout">
            <a:avLst>
              <a:gd name="adj1" fmla="val 25000"/>
              <a:gd name="adj2" fmla="val 25000"/>
              <a:gd name="adj3" fmla="val 25000"/>
              <a:gd name="adj4" fmla="val 68871"/>
            </a:avLst>
          </a:prstGeom>
          <a:gradFill>
            <a:gsLst>
              <a:gs pos="30000">
                <a:schemeClr val="accent6">
                  <a:lumMod val="75000"/>
                </a:schemeClr>
              </a:gs>
              <a:gs pos="100000">
                <a:schemeClr val="accent6">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2400" dirty="0"/>
              <a:t>Chantiers qualité</a:t>
            </a:r>
          </a:p>
        </p:txBody>
      </p:sp>
      <p:sp>
        <p:nvSpPr>
          <p:cNvPr id="9" name="Rectangle avec flèche vers la droite 8"/>
          <p:cNvSpPr/>
          <p:nvPr/>
        </p:nvSpPr>
        <p:spPr bwMode="auto">
          <a:xfrm>
            <a:off x="2895600" y="5063247"/>
            <a:ext cx="2265947" cy="1074663"/>
          </a:xfrm>
          <a:prstGeom prst="rightArrowCallout">
            <a:avLst>
              <a:gd name="adj1" fmla="val 25000"/>
              <a:gd name="adj2" fmla="val 25000"/>
              <a:gd name="adj3" fmla="val 25000"/>
              <a:gd name="adj4" fmla="val 68871"/>
            </a:avLst>
          </a:prstGeom>
          <a:gradFill>
            <a:gsLst>
              <a:gs pos="30000">
                <a:srgbClr val="002060"/>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2400" dirty="0"/>
              <a:t>Révision de l'affichage</a:t>
            </a:r>
          </a:p>
        </p:txBody>
      </p:sp>
      <p:sp>
        <p:nvSpPr>
          <p:cNvPr id="4" name="Rectangle 3"/>
          <p:cNvSpPr/>
          <p:nvPr/>
        </p:nvSpPr>
        <p:spPr bwMode="auto">
          <a:xfrm>
            <a:off x="5873857" y="3332609"/>
            <a:ext cx="2127143" cy="1260227"/>
          </a:xfrm>
          <a:prstGeom prst="rect">
            <a:avLst/>
          </a:prstGeom>
          <a:gradFill>
            <a:gsLst>
              <a:gs pos="0">
                <a:schemeClr val="accent6">
                  <a:lumMod val="75000"/>
                </a:schemeClr>
              </a:gs>
              <a:gs pos="22100">
                <a:srgbClr val="E98330"/>
              </a:gs>
              <a:gs pos="100000">
                <a:schemeClr val="accent6">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2000" dirty="0"/>
              <a:t>Analyse et corrections manuelles</a:t>
            </a:r>
          </a:p>
        </p:txBody>
      </p:sp>
      <p:sp>
        <p:nvSpPr>
          <p:cNvPr id="14" name="Rectangle 13"/>
          <p:cNvSpPr/>
          <p:nvPr/>
        </p:nvSpPr>
        <p:spPr bwMode="auto">
          <a:xfrm>
            <a:off x="6625196" y="4471841"/>
            <a:ext cx="2214726" cy="857521"/>
          </a:xfrm>
          <a:prstGeom prst="rect">
            <a:avLst/>
          </a:prstGeom>
          <a:gradFill>
            <a:gsLst>
              <a:gs pos="0">
                <a:srgbClr val="002060"/>
              </a:gs>
              <a:gs pos="25700">
                <a:srgbClr val="002060"/>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2000" dirty="0"/>
              <a:t>Corrections de masse complémentaires</a:t>
            </a:r>
          </a:p>
        </p:txBody>
      </p:sp>
      <p:sp>
        <p:nvSpPr>
          <p:cNvPr id="15" name="Rectangle 14"/>
          <p:cNvSpPr/>
          <p:nvPr/>
        </p:nvSpPr>
        <p:spPr bwMode="auto">
          <a:xfrm>
            <a:off x="5873857" y="2603996"/>
            <a:ext cx="2127143" cy="674986"/>
          </a:xfrm>
          <a:prstGeom prst="rect">
            <a:avLst/>
          </a:prstGeom>
          <a:gradFill>
            <a:gsLst>
              <a:gs pos="0">
                <a:srgbClr val="002060"/>
              </a:gs>
              <a:gs pos="25700">
                <a:srgbClr val="002060"/>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2000" dirty="0"/>
              <a:t>Corrections de masse</a:t>
            </a:r>
          </a:p>
        </p:txBody>
      </p:sp>
    </p:spTree>
    <p:extLst>
      <p:ext uri="{BB962C8B-B14F-4D97-AF65-F5344CB8AC3E}">
        <p14:creationId xmlns:p14="http://schemas.microsoft.com/office/powerpoint/2010/main" val="3618429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803" y="127009"/>
            <a:ext cx="8229600" cy="1143000"/>
          </a:xfrm>
        </p:spPr>
        <p:txBody>
          <a:bodyPr>
            <a:normAutofit fontScale="90000"/>
          </a:bodyPr>
          <a:lstStyle/>
          <a:p>
            <a:r>
              <a:rPr lang="fr-FR" dirty="0">
                <a:solidFill>
                  <a:srgbClr val="4A0606"/>
                </a:solidFill>
              </a:rPr>
              <a:t>Le futur fonctionnement </a:t>
            </a:r>
            <a:br>
              <a:rPr lang="fr-FR" dirty="0">
                <a:solidFill>
                  <a:srgbClr val="4A0606"/>
                </a:solidFill>
              </a:rPr>
            </a:br>
            <a:r>
              <a:rPr lang="fr-FR" dirty="0">
                <a:solidFill>
                  <a:srgbClr val="4A0606"/>
                </a:solidFill>
              </a:rPr>
              <a:t>des chantiers qualité</a:t>
            </a:r>
          </a:p>
        </p:txBody>
      </p:sp>
      <p:sp>
        <p:nvSpPr>
          <p:cNvPr id="4" name="Espace réservé du pied de page 3">
            <a:extLst>
              <a:ext uri="{FF2B5EF4-FFF2-40B4-BE49-F238E27FC236}">
                <a16:creationId xmlns:a16="http://schemas.microsoft.com/office/drawing/2014/main" id="{77CDE3CF-4B04-26CC-8B31-D81B464AA9C5}"/>
              </a:ext>
            </a:extLst>
          </p:cNvPr>
          <p:cNvSpPr>
            <a:spLocks noGrp="1"/>
          </p:cNvSpPr>
          <p:nvPr>
            <p:ph type="ftr" sz="quarter" idx="11"/>
          </p:nvPr>
        </p:nvSpPr>
        <p:spPr/>
        <p:txBody>
          <a:bodyPr/>
          <a:lstStyle/>
          <a:p>
            <a:r>
              <a:rPr lang="fr-FR"/>
              <a:t>Lien vers doc</a:t>
            </a:r>
            <a:endParaRPr lang="fr-FR" dirty="0"/>
          </a:p>
        </p:txBody>
      </p:sp>
      <p:sp>
        <p:nvSpPr>
          <p:cNvPr id="5" name="Espace réservé du numéro de diapositive 4">
            <a:extLst>
              <a:ext uri="{FF2B5EF4-FFF2-40B4-BE49-F238E27FC236}">
                <a16:creationId xmlns:a16="http://schemas.microsoft.com/office/drawing/2014/main" id="{8EEE583E-4418-474F-785D-EDD0EF49E955}"/>
              </a:ext>
            </a:extLst>
          </p:cNvPr>
          <p:cNvSpPr>
            <a:spLocks noGrp="1"/>
          </p:cNvSpPr>
          <p:nvPr>
            <p:ph type="sldNum" sz="quarter" idx="12"/>
          </p:nvPr>
        </p:nvSpPr>
        <p:spPr/>
        <p:txBody>
          <a:bodyPr/>
          <a:lstStyle/>
          <a:p>
            <a:fld id="{4FDDB0EE-562A-402E-B0CB-D9B0904D3576}" type="slidenum">
              <a:rPr lang="fr-FR" smtClean="0"/>
              <a:t>31</a:t>
            </a:fld>
            <a:endParaRPr lang="fr-FR"/>
          </a:p>
        </p:txBody>
      </p:sp>
      <p:pic>
        <p:nvPicPr>
          <p:cNvPr id="7" name="Espace réservé du contenu 6">
            <a:extLst>
              <a:ext uri="{FF2B5EF4-FFF2-40B4-BE49-F238E27FC236}">
                <a16:creationId xmlns:a16="http://schemas.microsoft.com/office/drawing/2014/main" id="{ED5381B2-88B7-32F3-871E-ABEB49809F26}"/>
              </a:ext>
            </a:extLst>
          </p:cNvPr>
          <p:cNvPicPr>
            <a:picLocks noGrp="1" noChangeAspect="1"/>
          </p:cNvPicPr>
          <p:nvPr>
            <p:ph idx="1"/>
          </p:nvPr>
        </p:nvPicPr>
        <p:blipFill>
          <a:blip r:embed="rId3"/>
          <a:stretch>
            <a:fillRect/>
          </a:stretch>
        </p:blipFill>
        <p:spPr bwMode="auto">
          <a:xfrm>
            <a:off x="457200" y="1629935"/>
            <a:ext cx="8229600" cy="4466492"/>
          </a:xfrm>
          <a:prstGeom prst="rect">
            <a:avLst/>
          </a:prstGeom>
        </p:spPr>
      </p:pic>
    </p:spTree>
    <p:extLst>
      <p:ext uri="{BB962C8B-B14F-4D97-AF65-F5344CB8AC3E}">
        <p14:creationId xmlns:p14="http://schemas.microsoft.com/office/powerpoint/2010/main" val="657061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Révision du manuel</a:t>
            </a:r>
          </a:p>
        </p:txBody>
      </p:sp>
      <p:sp>
        <p:nvSpPr>
          <p:cNvPr id="3" name="Espace réservé du contenu 2"/>
          <p:cNvSpPr>
            <a:spLocks noGrp="1"/>
          </p:cNvSpPr>
          <p:nvPr>
            <p:ph idx="1"/>
          </p:nvPr>
        </p:nvSpPr>
        <p:spPr/>
        <p:txBody>
          <a:bodyPr/>
          <a:lstStyle/>
          <a:p>
            <a:endParaRPr lang="fr-FR" sz="3200" dirty="0">
              <a:solidFill>
                <a:srgbClr val="1E2B62"/>
              </a:solidFill>
              <a:latin typeface="Arial Narrow" panose="020B0606020202030204" pitchFamily="34" charset="0"/>
            </a:endParaRPr>
          </a:p>
          <a:p>
            <a:r>
              <a:rPr lang="fr-FR" sz="3200" dirty="0">
                <a:solidFill>
                  <a:srgbClr val="1E2B62"/>
                </a:solidFill>
                <a:latin typeface="Arial Narrow" panose="020B0606020202030204" pitchFamily="34" charset="0"/>
              </a:rPr>
              <a:t>Révision partielle </a:t>
            </a:r>
          </a:p>
          <a:p>
            <a:r>
              <a:rPr lang="fr-FR" sz="3200" dirty="0">
                <a:solidFill>
                  <a:srgbClr val="1E2B62"/>
                </a:solidFill>
                <a:latin typeface="Arial Narrow" panose="020B0606020202030204" pitchFamily="34" charset="0"/>
              </a:rPr>
              <a:t>Le travail de mise en conformité se poursuivra au fil des prochaines révisions des Bonnes pratiques,</a:t>
            </a:r>
          </a:p>
          <a:p>
            <a:r>
              <a:rPr lang="fr-FR" dirty="0">
                <a:solidFill>
                  <a:srgbClr val="1E2B62"/>
                </a:solidFill>
                <a:latin typeface="Arial Narrow" panose="020B0606020202030204" pitchFamily="34" charset="0"/>
              </a:rPr>
              <a:t>Il </a:t>
            </a:r>
            <a:r>
              <a:rPr lang="fr-FR" sz="3200" dirty="0">
                <a:solidFill>
                  <a:srgbClr val="1E2B62"/>
                </a:solidFill>
                <a:latin typeface="Arial Narrow" panose="020B0606020202030204" pitchFamily="34" charset="0"/>
              </a:rPr>
              <a:t>renforcera la logique de problématique de signalement complémentaire à la logique de liste d'éléments du guide des Bonnes pratiques</a:t>
            </a:r>
            <a:endParaRPr kumimoji="0" lang="fr-FR" sz="3200" b="0" i="0" u="none" strike="noStrike" kern="1200" cap="none" spc="0" normalizeH="0" baseline="0" noProof="0" dirty="0">
              <a:ln>
                <a:noFill/>
              </a:ln>
              <a:solidFill>
                <a:srgbClr val="1E2B62"/>
              </a:solidFill>
              <a:effectLst/>
              <a:uLnTx/>
              <a:uFillTx/>
              <a:latin typeface="Arial Narrow" panose="020B0606020202030204" pitchFamily="34" charset="0"/>
              <a:ea typeface="+mn-ea"/>
              <a:cs typeface="+mn-cs"/>
            </a:endParaRPr>
          </a:p>
          <a:p>
            <a:endParaRPr lang="fr-FR" dirty="0"/>
          </a:p>
        </p:txBody>
      </p:sp>
      <p:sp>
        <p:nvSpPr>
          <p:cNvPr id="4" name="Espace réservé du pied de page 3">
            <a:extLst>
              <a:ext uri="{FF2B5EF4-FFF2-40B4-BE49-F238E27FC236}">
                <a16:creationId xmlns:a16="http://schemas.microsoft.com/office/drawing/2014/main" id="{E0807CAD-3A33-954D-F8AE-C6CA667C50E7}"/>
              </a:ext>
            </a:extLst>
          </p:cNvPr>
          <p:cNvSpPr>
            <a:spLocks noGrp="1"/>
          </p:cNvSpPr>
          <p:nvPr>
            <p:ph type="ftr" sz="quarter" idx="11"/>
          </p:nvPr>
        </p:nvSpPr>
        <p:spPr/>
        <p:txBody>
          <a:bodyPr/>
          <a:lstStyle/>
          <a:p>
            <a:r>
              <a:rPr lang="fr-FR" dirty="0"/>
              <a:t>https://documentation.abes.fr/aidecalames/manuelcatalogageead/index.html</a:t>
            </a:r>
          </a:p>
        </p:txBody>
      </p:sp>
      <p:sp>
        <p:nvSpPr>
          <p:cNvPr id="5" name="Espace réservé du numéro de diapositive 4">
            <a:extLst>
              <a:ext uri="{FF2B5EF4-FFF2-40B4-BE49-F238E27FC236}">
                <a16:creationId xmlns:a16="http://schemas.microsoft.com/office/drawing/2014/main" id="{CEF90566-08DD-F39F-808B-F7F4F877F7AD}"/>
              </a:ext>
            </a:extLst>
          </p:cNvPr>
          <p:cNvSpPr>
            <a:spLocks noGrp="1"/>
          </p:cNvSpPr>
          <p:nvPr>
            <p:ph type="sldNum" sz="quarter" idx="12"/>
          </p:nvPr>
        </p:nvSpPr>
        <p:spPr/>
        <p:txBody>
          <a:bodyPr/>
          <a:lstStyle/>
          <a:p>
            <a:fld id="{4FDDB0EE-562A-402E-B0CB-D9B0904D3576}" type="slidenum">
              <a:rPr lang="fr-FR" smtClean="0"/>
              <a:t>32</a:t>
            </a:fld>
            <a:endParaRPr lang="fr-FR"/>
          </a:p>
        </p:txBody>
      </p:sp>
    </p:spTree>
    <p:extLst>
      <p:ext uri="{BB962C8B-B14F-4D97-AF65-F5344CB8AC3E}">
        <p14:creationId xmlns:p14="http://schemas.microsoft.com/office/powerpoint/2010/main" val="2934810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sz="3600" dirty="0">
                <a:solidFill>
                  <a:srgbClr val="006B24"/>
                </a:solidFill>
              </a:rPr>
              <a:t>PARTIE 3 : </a:t>
            </a:r>
            <a:r>
              <a:rPr lang="fr-FR" sz="3600" dirty="0">
                <a:solidFill>
                  <a:srgbClr val="006B24"/>
                </a:solidFill>
                <a:latin typeface="+mj-lt"/>
                <a:ea typeface="+mj-ea"/>
                <a:cs typeface="+mj-cs"/>
              </a:rPr>
              <a:t>Les changements dans Calames </a:t>
            </a:r>
            <a:r>
              <a:rPr lang="fr-FR" sz="3600" dirty="0" err="1">
                <a:solidFill>
                  <a:srgbClr val="006B24"/>
                </a:solidFill>
                <a:latin typeface="+mj-lt"/>
                <a:ea typeface="+mj-ea"/>
                <a:cs typeface="+mj-cs"/>
              </a:rPr>
              <a:t>prO</a:t>
            </a:r>
            <a:endParaRPr lang="fr-FR" sz="3600" dirty="0">
              <a:solidFill>
                <a:srgbClr val="006B24"/>
              </a:solidFill>
            </a:endParaRPr>
          </a:p>
        </p:txBody>
      </p:sp>
      <p:sp>
        <p:nvSpPr>
          <p:cNvPr id="3" name="Espace réservé du pied de page 2">
            <a:extLst>
              <a:ext uri="{FF2B5EF4-FFF2-40B4-BE49-F238E27FC236}">
                <a16:creationId xmlns:a16="http://schemas.microsoft.com/office/drawing/2014/main" id="{650ED974-1374-C67F-B193-2D9CAD22486F}"/>
              </a:ext>
            </a:extLst>
          </p:cNvPr>
          <p:cNvSpPr>
            <a:spLocks noGrp="1"/>
          </p:cNvSpPr>
          <p:nvPr>
            <p:ph type="ftr" sz="quarter" idx="11"/>
          </p:nvPr>
        </p:nvSpPr>
        <p:spPr/>
        <p:txBody>
          <a:bodyPr/>
          <a:lstStyle/>
          <a:p>
            <a:r>
              <a:rPr lang="fr-FR"/>
              <a:t>Lien vers doc</a:t>
            </a:r>
          </a:p>
        </p:txBody>
      </p:sp>
      <p:sp>
        <p:nvSpPr>
          <p:cNvPr id="4" name="Espace réservé du numéro de diapositive 3">
            <a:extLst>
              <a:ext uri="{FF2B5EF4-FFF2-40B4-BE49-F238E27FC236}">
                <a16:creationId xmlns:a16="http://schemas.microsoft.com/office/drawing/2014/main" id="{22FF6086-0E09-E445-F3BC-096D827903C8}"/>
              </a:ext>
            </a:extLst>
          </p:cNvPr>
          <p:cNvSpPr>
            <a:spLocks noGrp="1"/>
          </p:cNvSpPr>
          <p:nvPr>
            <p:ph type="sldNum" sz="quarter" idx="12"/>
          </p:nvPr>
        </p:nvSpPr>
        <p:spPr/>
        <p:txBody>
          <a:bodyPr/>
          <a:lstStyle/>
          <a:p>
            <a:fld id="{4FDDB0EE-562A-402E-B0CB-D9B0904D3576}" type="slidenum">
              <a:rPr lang="fr-FR" smtClean="0"/>
              <a:t>33</a:t>
            </a:fld>
            <a:endParaRPr lang="fr-FR"/>
          </a:p>
        </p:txBody>
      </p:sp>
    </p:spTree>
    <p:extLst>
      <p:ext uri="{BB962C8B-B14F-4D97-AF65-F5344CB8AC3E}">
        <p14:creationId xmlns:p14="http://schemas.microsoft.com/office/powerpoint/2010/main" val="1884015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803" y="127009"/>
            <a:ext cx="8229600" cy="1143000"/>
          </a:xfrm>
        </p:spPr>
        <p:txBody>
          <a:bodyPr>
            <a:normAutofit fontScale="90000"/>
          </a:bodyPr>
          <a:lstStyle/>
          <a:p>
            <a:r>
              <a:rPr lang="fr-FR" dirty="0">
                <a:solidFill>
                  <a:srgbClr val="4A0606"/>
                </a:solidFill>
              </a:rPr>
              <a:t>Des listes de valeurs d'attribut </a:t>
            </a:r>
            <a:br>
              <a:rPr lang="fr-FR" dirty="0">
                <a:solidFill>
                  <a:srgbClr val="4A0606"/>
                </a:solidFill>
              </a:rPr>
            </a:br>
            <a:r>
              <a:rPr lang="fr-FR" dirty="0">
                <a:solidFill>
                  <a:srgbClr val="4A0606"/>
                </a:solidFill>
              </a:rPr>
              <a:t>à jour en catalogage</a:t>
            </a:r>
          </a:p>
        </p:txBody>
      </p:sp>
      <p:sp>
        <p:nvSpPr>
          <p:cNvPr id="8" name="Espace réservé du contenu 7">
            <a:extLst>
              <a:ext uri="{FF2B5EF4-FFF2-40B4-BE49-F238E27FC236}">
                <a16:creationId xmlns:a16="http://schemas.microsoft.com/office/drawing/2014/main" id="{04322219-E572-74C2-C42E-08AC0D977077}"/>
              </a:ext>
            </a:extLst>
          </p:cNvPr>
          <p:cNvSpPr>
            <a:spLocks noGrp="1"/>
          </p:cNvSpPr>
          <p:nvPr>
            <p:ph idx="1"/>
          </p:nvPr>
        </p:nvSpPr>
        <p:spPr>
          <a:xfrm>
            <a:off x="457200" y="1600200"/>
            <a:ext cx="8229600" cy="4756150"/>
          </a:xfrm>
        </p:spPr>
        <p:txBody>
          <a:bodyPr>
            <a:normAutofit fontScale="92500" lnSpcReduction="10000"/>
          </a:bodyPr>
          <a:lstStyle/>
          <a:p>
            <a:r>
              <a:rPr lang="fr-FR" dirty="0"/>
              <a:t>Listes mises à jour pour</a:t>
            </a:r>
          </a:p>
          <a:p>
            <a:pPr lvl="1"/>
            <a:r>
              <a:rPr lang="fr-FR" dirty="0">
                <a:solidFill>
                  <a:srgbClr val="1E2B62"/>
                </a:solidFill>
              </a:rPr>
              <a:t>LEVEL/OTHERLEVEL</a:t>
            </a:r>
          </a:p>
          <a:p>
            <a:pPr lvl="1"/>
            <a:r>
              <a:rPr lang="fr-FR" dirty="0">
                <a:solidFill>
                  <a:srgbClr val="1E2B62"/>
                </a:solidFill>
              </a:rPr>
              <a:t>TYPE de &lt;physfacet&gt;</a:t>
            </a:r>
          </a:p>
          <a:p>
            <a:pPr lvl="1"/>
            <a:r>
              <a:rPr lang="fr-FR" dirty="0">
                <a:solidFill>
                  <a:srgbClr val="1E2B62"/>
                </a:solidFill>
              </a:rPr>
              <a:t>ROLE des CFP (920 : propriétaire actuel)</a:t>
            </a:r>
          </a:p>
          <a:p>
            <a:pPr marL="457200" lvl="1" indent="0">
              <a:buNone/>
            </a:pPr>
            <a:endParaRPr lang="fr-FR" dirty="0"/>
          </a:p>
          <a:p>
            <a:r>
              <a:rPr lang="fr-FR" dirty="0"/>
              <a:t>Listes créées pour</a:t>
            </a:r>
          </a:p>
          <a:p>
            <a:pPr lvl="1"/>
            <a:r>
              <a:rPr lang="fr-FR" dirty="0">
                <a:solidFill>
                  <a:srgbClr val="1E2B62"/>
                </a:solidFill>
              </a:rPr>
              <a:t>TYPE de &lt;date&gt;</a:t>
            </a:r>
          </a:p>
          <a:p>
            <a:pPr lvl="1"/>
            <a:r>
              <a:rPr lang="fr-FR" dirty="0">
                <a:solidFill>
                  <a:srgbClr val="1E2B62"/>
                </a:solidFill>
              </a:rPr>
              <a:t>TYPE de &lt;</a:t>
            </a:r>
            <a:r>
              <a:rPr lang="fr-FR" dirty="0" err="1">
                <a:solidFill>
                  <a:srgbClr val="1E2B62"/>
                </a:solidFill>
              </a:rPr>
              <a:t>legalstatus</a:t>
            </a:r>
            <a:r>
              <a:rPr lang="fr-FR" dirty="0">
                <a:solidFill>
                  <a:srgbClr val="1E2B62"/>
                </a:solidFill>
              </a:rPr>
              <a:t>&gt;</a:t>
            </a:r>
          </a:p>
          <a:p>
            <a:pPr marL="457200" lvl="1" indent="0">
              <a:buNone/>
            </a:pPr>
            <a:endParaRPr lang="fr-FR" dirty="0"/>
          </a:p>
          <a:p>
            <a:pPr lvl="1">
              <a:buFont typeface="Wingdings" panose="05000000000000000000" pitchFamily="2" charset="2"/>
              <a:buChar char="Ø"/>
            </a:pPr>
            <a:r>
              <a:rPr lang="fr-FR" sz="4300" dirty="0">
                <a:solidFill>
                  <a:srgbClr val="006B24"/>
                </a:solidFill>
              </a:rPr>
              <a:t>Déjà opérationnel</a:t>
            </a:r>
          </a:p>
        </p:txBody>
      </p:sp>
      <p:sp>
        <p:nvSpPr>
          <p:cNvPr id="4" name="Espace réservé du pied de page 3">
            <a:extLst>
              <a:ext uri="{FF2B5EF4-FFF2-40B4-BE49-F238E27FC236}">
                <a16:creationId xmlns:a16="http://schemas.microsoft.com/office/drawing/2014/main" id="{77CDE3CF-4B04-26CC-8B31-D81B464AA9C5}"/>
              </a:ext>
            </a:extLst>
          </p:cNvPr>
          <p:cNvSpPr>
            <a:spLocks noGrp="1"/>
          </p:cNvSpPr>
          <p:nvPr>
            <p:ph type="ftr" sz="quarter" idx="11"/>
          </p:nvPr>
        </p:nvSpPr>
        <p:spPr/>
        <p:txBody>
          <a:bodyPr/>
          <a:lstStyle/>
          <a:p>
            <a:r>
              <a:rPr lang="fr-FR"/>
              <a:t>Lien vers doc</a:t>
            </a:r>
            <a:endParaRPr lang="fr-FR" dirty="0"/>
          </a:p>
        </p:txBody>
      </p:sp>
      <p:sp>
        <p:nvSpPr>
          <p:cNvPr id="5" name="Espace réservé du numéro de diapositive 4">
            <a:extLst>
              <a:ext uri="{FF2B5EF4-FFF2-40B4-BE49-F238E27FC236}">
                <a16:creationId xmlns:a16="http://schemas.microsoft.com/office/drawing/2014/main" id="{8EEE583E-4418-474F-785D-EDD0EF49E955}"/>
              </a:ext>
            </a:extLst>
          </p:cNvPr>
          <p:cNvSpPr>
            <a:spLocks noGrp="1"/>
          </p:cNvSpPr>
          <p:nvPr>
            <p:ph type="sldNum" sz="quarter" idx="12"/>
          </p:nvPr>
        </p:nvSpPr>
        <p:spPr/>
        <p:txBody>
          <a:bodyPr/>
          <a:lstStyle/>
          <a:p>
            <a:fld id="{4FDDB0EE-562A-402E-B0CB-D9B0904D3576}" type="slidenum">
              <a:rPr lang="fr-FR" smtClean="0"/>
              <a:t>34</a:t>
            </a:fld>
            <a:endParaRPr lang="fr-FR"/>
          </a:p>
        </p:txBody>
      </p:sp>
    </p:spTree>
    <p:extLst>
      <p:ext uri="{BB962C8B-B14F-4D97-AF65-F5344CB8AC3E}">
        <p14:creationId xmlns:p14="http://schemas.microsoft.com/office/powerpoint/2010/main" val="2581244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803" y="127009"/>
            <a:ext cx="8229600" cy="1143000"/>
          </a:xfrm>
        </p:spPr>
        <p:txBody>
          <a:bodyPr>
            <a:normAutofit fontScale="90000"/>
          </a:bodyPr>
          <a:lstStyle/>
          <a:p>
            <a:r>
              <a:rPr lang="fr-FR" dirty="0">
                <a:solidFill>
                  <a:srgbClr val="4A0606"/>
                </a:solidFill>
              </a:rPr>
              <a:t>Insérer un nouvel élément en catalogage</a:t>
            </a:r>
          </a:p>
        </p:txBody>
      </p:sp>
      <p:sp>
        <p:nvSpPr>
          <p:cNvPr id="4" name="Espace réservé du pied de page 3">
            <a:extLst>
              <a:ext uri="{FF2B5EF4-FFF2-40B4-BE49-F238E27FC236}">
                <a16:creationId xmlns:a16="http://schemas.microsoft.com/office/drawing/2014/main" id="{77CDE3CF-4B04-26CC-8B31-D81B464AA9C5}"/>
              </a:ext>
            </a:extLst>
          </p:cNvPr>
          <p:cNvSpPr>
            <a:spLocks noGrp="1"/>
          </p:cNvSpPr>
          <p:nvPr>
            <p:ph type="ftr" sz="quarter" idx="11"/>
          </p:nvPr>
        </p:nvSpPr>
        <p:spPr/>
        <p:txBody>
          <a:bodyPr/>
          <a:lstStyle/>
          <a:p>
            <a:r>
              <a:rPr lang="fr-FR" dirty="0"/>
              <a:t>Lien vers doc</a:t>
            </a:r>
          </a:p>
        </p:txBody>
      </p:sp>
      <p:sp>
        <p:nvSpPr>
          <p:cNvPr id="5" name="Espace réservé du numéro de diapositive 4">
            <a:extLst>
              <a:ext uri="{FF2B5EF4-FFF2-40B4-BE49-F238E27FC236}">
                <a16:creationId xmlns:a16="http://schemas.microsoft.com/office/drawing/2014/main" id="{8EEE583E-4418-474F-785D-EDD0EF49E955}"/>
              </a:ext>
            </a:extLst>
          </p:cNvPr>
          <p:cNvSpPr>
            <a:spLocks noGrp="1"/>
          </p:cNvSpPr>
          <p:nvPr>
            <p:ph type="sldNum" sz="quarter" idx="12"/>
          </p:nvPr>
        </p:nvSpPr>
        <p:spPr/>
        <p:txBody>
          <a:bodyPr/>
          <a:lstStyle/>
          <a:p>
            <a:fld id="{4FDDB0EE-562A-402E-B0CB-D9B0904D3576}" type="slidenum">
              <a:rPr lang="fr-FR" smtClean="0"/>
              <a:t>35</a:t>
            </a:fld>
            <a:endParaRPr lang="fr-FR"/>
          </a:p>
        </p:txBody>
      </p:sp>
      <p:sp>
        <p:nvSpPr>
          <p:cNvPr id="3" name="Espace réservé du contenu 7">
            <a:extLst>
              <a:ext uri="{FF2B5EF4-FFF2-40B4-BE49-F238E27FC236}">
                <a16:creationId xmlns:a16="http://schemas.microsoft.com/office/drawing/2014/main" id="{41D438AA-5386-32C7-3BE8-49AA2D4C0C57}"/>
              </a:ext>
            </a:extLst>
          </p:cNvPr>
          <p:cNvSpPr txBox="1">
            <a:spLocks/>
          </p:cNvSpPr>
          <p:nvPr/>
        </p:nvSpPr>
        <p:spPr>
          <a:xfrm>
            <a:off x="251520" y="2636912"/>
            <a:ext cx="8712968" cy="3888431"/>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spcBef>
                <a:spcPct val="20000"/>
              </a:spcBef>
              <a:buFont typeface="Wingdings" panose="05000000000000000000" pitchFamily="2" charset="2"/>
              <a:buChar char="ü"/>
              <a:defRPr sz="3200" kern="1200">
                <a:solidFill>
                  <a:srgbClr val="CF481B"/>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171700" indent="-3429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fr-FR" sz="2600" dirty="0">
                <a:solidFill>
                  <a:srgbClr val="CF481B"/>
                </a:solidFill>
              </a:rPr>
              <a:t>&lt;accessrestrict&gt;</a:t>
            </a:r>
            <a:r>
              <a:rPr lang="fr-FR" sz="2600" b="1" dirty="0">
                <a:solidFill>
                  <a:srgbClr val="CF481B"/>
                </a:solidFill>
              </a:rPr>
              <a:t>&lt;</a:t>
            </a:r>
            <a:r>
              <a:rPr lang="fr-FR" sz="2600" b="1" dirty="0" err="1">
                <a:solidFill>
                  <a:srgbClr val="CF481B"/>
                </a:solidFill>
              </a:rPr>
              <a:t>legalstatus</a:t>
            </a:r>
            <a:r>
              <a:rPr lang="fr-FR" sz="2600" b="1" dirty="0">
                <a:solidFill>
                  <a:srgbClr val="CF481B"/>
                </a:solidFill>
              </a:rPr>
              <a:t>&gt;Document patrimonial&lt;/</a:t>
            </a:r>
            <a:r>
              <a:rPr lang="fr-FR" sz="2600" b="1" dirty="0" err="1">
                <a:solidFill>
                  <a:srgbClr val="CF481B"/>
                </a:solidFill>
              </a:rPr>
              <a:t>legalstatus</a:t>
            </a:r>
            <a:r>
              <a:rPr lang="fr-FR" sz="2600" b="1" dirty="0">
                <a:solidFill>
                  <a:srgbClr val="CF481B"/>
                </a:solidFill>
              </a:rPr>
              <a:t>&gt;</a:t>
            </a:r>
          </a:p>
          <a:p>
            <a:pPr marL="457200" lvl="1" indent="0">
              <a:buNone/>
            </a:pPr>
            <a:r>
              <a:rPr lang="fr-FR" sz="2600" dirty="0">
                <a:solidFill>
                  <a:srgbClr val="CF481B"/>
                </a:solidFill>
              </a:rPr>
              <a:t>&lt;p&gt;&lt;/p&gt;&lt;/accessrestrict&gt;</a:t>
            </a:r>
          </a:p>
          <a:p>
            <a:pPr lvl="1">
              <a:spcBef>
                <a:spcPts val="1800"/>
              </a:spcBef>
              <a:buFont typeface="Wingdings" panose="05000000000000000000" pitchFamily="2" charset="2"/>
              <a:buChar char="ü"/>
            </a:pPr>
            <a:r>
              <a:rPr lang="fr-FR" sz="2600" dirty="0">
                <a:solidFill>
                  <a:srgbClr val="1E2B62"/>
                </a:solidFill>
              </a:rPr>
              <a:t>Ajout du </a:t>
            </a:r>
            <a:r>
              <a:rPr lang="fr-FR" sz="2600" dirty="0" err="1">
                <a:solidFill>
                  <a:srgbClr val="1E2B62"/>
                </a:solidFill>
              </a:rPr>
              <a:t>scripcode</a:t>
            </a:r>
            <a:r>
              <a:rPr lang="fr-FR" sz="2600" dirty="0">
                <a:solidFill>
                  <a:srgbClr val="1E2B62"/>
                </a:solidFill>
              </a:rPr>
              <a:t>="</a:t>
            </a:r>
            <a:r>
              <a:rPr lang="fr-FR" sz="2600" dirty="0" err="1">
                <a:solidFill>
                  <a:srgbClr val="1E2B62"/>
                </a:solidFill>
              </a:rPr>
              <a:t>Latn</a:t>
            </a:r>
            <a:r>
              <a:rPr lang="fr-FR" sz="2600" dirty="0">
                <a:solidFill>
                  <a:srgbClr val="1E2B62"/>
                </a:solidFill>
              </a:rPr>
              <a:t>" par défaut : </a:t>
            </a:r>
          </a:p>
          <a:p>
            <a:pPr marL="457200" lvl="1" indent="0">
              <a:buNone/>
            </a:pPr>
            <a:r>
              <a:rPr lang="fr-FR" sz="2600" dirty="0">
                <a:solidFill>
                  <a:srgbClr val="CF481B"/>
                </a:solidFill>
              </a:rPr>
              <a:t>&lt;</a:t>
            </a:r>
            <a:r>
              <a:rPr lang="fr-FR" sz="2600" dirty="0" err="1">
                <a:solidFill>
                  <a:srgbClr val="CF481B"/>
                </a:solidFill>
              </a:rPr>
              <a:t>langmaterial</a:t>
            </a:r>
            <a:r>
              <a:rPr lang="fr-FR" sz="2600" dirty="0">
                <a:solidFill>
                  <a:srgbClr val="CF481B"/>
                </a:solidFill>
              </a:rPr>
              <a:t>&gt;&lt;language </a:t>
            </a:r>
            <a:r>
              <a:rPr lang="fr-FR" sz="2600" b="1" dirty="0" err="1">
                <a:solidFill>
                  <a:srgbClr val="CF481B"/>
                </a:solidFill>
              </a:rPr>
              <a:t>scriptcode</a:t>
            </a:r>
            <a:r>
              <a:rPr lang="fr-FR" sz="2600" b="1" dirty="0">
                <a:solidFill>
                  <a:srgbClr val="CF481B"/>
                </a:solidFill>
              </a:rPr>
              <a:t>="</a:t>
            </a:r>
            <a:r>
              <a:rPr lang="fr-FR" sz="2600" b="1" dirty="0" err="1">
                <a:solidFill>
                  <a:srgbClr val="CF481B"/>
                </a:solidFill>
              </a:rPr>
              <a:t>Latn</a:t>
            </a:r>
            <a:r>
              <a:rPr lang="fr-FR" sz="2600" b="1" dirty="0">
                <a:solidFill>
                  <a:srgbClr val="CF481B"/>
                </a:solidFill>
              </a:rPr>
              <a:t>"</a:t>
            </a:r>
            <a:r>
              <a:rPr lang="fr-FR" sz="2600" dirty="0">
                <a:solidFill>
                  <a:srgbClr val="CF481B"/>
                </a:solidFill>
              </a:rPr>
              <a:t>&gt;&lt;/language&gt;&lt;/</a:t>
            </a:r>
            <a:r>
              <a:rPr lang="fr-FR" sz="2600" dirty="0" err="1">
                <a:solidFill>
                  <a:srgbClr val="CF481B"/>
                </a:solidFill>
              </a:rPr>
              <a:t>langmaterial</a:t>
            </a:r>
            <a:r>
              <a:rPr lang="fr-FR" sz="2600" dirty="0">
                <a:solidFill>
                  <a:srgbClr val="CF481B"/>
                </a:solidFill>
              </a:rPr>
              <a:t>&gt;</a:t>
            </a:r>
          </a:p>
          <a:p>
            <a:pPr lvl="1">
              <a:spcBef>
                <a:spcPts val="1800"/>
              </a:spcBef>
              <a:buFont typeface="Wingdings" panose="05000000000000000000" pitchFamily="2" charset="2"/>
              <a:buChar char="ü"/>
            </a:pPr>
            <a:r>
              <a:rPr lang="fr-FR" sz="2600" dirty="0">
                <a:solidFill>
                  <a:srgbClr val="1E2B62"/>
                </a:solidFill>
              </a:rPr>
              <a:t>Ajout du corpname avec la bonne source à l'insertion de &lt;repository&gt;</a:t>
            </a:r>
          </a:p>
          <a:p>
            <a:pPr marL="457200" lvl="1" indent="0">
              <a:buNone/>
            </a:pPr>
            <a:r>
              <a:rPr lang="fr-FR" sz="2600" dirty="0">
                <a:solidFill>
                  <a:srgbClr val="CF481B"/>
                </a:solidFill>
              </a:rPr>
              <a:t>&lt;repository</a:t>
            </a:r>
            <a:r>
              <a:rPr lang="fr-FR" sz="2600" b="1" dirty="0">
                <a:solidFill>
                  <a:srgbClr val="CF481B"/>
                </a:solidFill>
              </a:rPr>
              <a:t>&gt;&lt;corpname source="</a:t>
            </a:r>
            <a:r>
              <a:rPr lang="fr-FR" sz="2600" b="1" dirty="0" err="1">
                <a:solidFill>
                  <a:srgbClr val="CF481B"/>
                </a:solidFill>
              </a:rPr>
              <a:t>Répertoire_des_Centres_de_Ressources</a:t>
            </a:r>
            <a:r>
              <a:rPr lang="fr-FR" sz="2600" b="1" dirty="0">
                <a:solidFill>
                  <a:srgbClr val="CF481B"/>
                </a:solidFill>
              </a:rPr>
              <a:t>"&gt; &lt;/corpname&gt;</a:t>
            </a:r>
            <a:r>
              <a:rPr lang="fr-FR" sz="2600" dirty="0">
                <a:solidFill>
                  <a:srgbClr val="CF481B"/>
                </a:solidFill>
              </a:rPr>
              <a:t>&lt;/repository&gt;</a:t>
            </a:r>
          </a:p>
          <a:p>
            <a:pPr marL="457200" lvl="1" indent="0">
              <a:buFont typeface="Arial" panose="020B0604020202020204" pitchFamily="34" charset="0"/>
              <a:buNone/>
            </a:pPr>
            <a:endParaRPr lang="fr-FR" dirty="0"/>
          </a:p>
        </p:txBody>
      </p:sp>
      <p:pic>
        <p:nvPicPr>
          <p:cNvPr id="10" name="Image 9">
            <a:extLst>
              <a:ext uri="{FF2B5EF4-FFF2-40B4-BE49-F238E27FC236}">
                <a16:creationId xmlns:a16="http://schemas.microsoft.com/office/drawing/2014/main" id="{F0856C9E-CD79-84CC-096A-3BF73CEEC62C}"/>
              </a:ext>
            </a:extLst>
          </p:cNvPr>
          <p:cNvPicPr>
            <a:picLocks noChangeAspect="1"/>
          </p:cNvPicPr>
          <p:nvPr/>
        </p:nvPicPr>
        <p:blipFill rotWithShape="1">
          <a:blip r:embed="rId3"/>
          <a:srcRect l="2408" r="8806"/>
          <a:stretch/>
        </p:blipFill>
        <p:spPr>
          <a:xfrm>
            <a:off x="251520" y="1116190"/>
            <a:ext cx="3096344" cy="1425742"/>
          </a:xfrm>
          <a:prstGeom prst="rect">
            <a:avLst/>
          </a:prstGeom>
        </p:spPr>
      </p:pic>
      <p:pic>
        <p:nvPicPr>
          <p:cNvPr id="13" name="Image 12">
            <a:extLst>
              <a:ext uri="{FF2B5EF4-FFF2-40B4-BE49-F238E27FC236}">
                <a16:creationId xmlns:a16="http://schemas.microsoft.com/office/drawing/2014/main" id="{D499CA80-3B9F-DE63-BA46-C16C7DFADF1C}"/>
              </a:ext>
            </a:extLst>
          </p:cNvPr>
          <p:cNvPicPr>
            <a:picLocks noChangeAspect="1"/>
          </p:cNvPicPr>
          <p:nvPr/>
        </p:nvPicPr>
        <p:blipFill>
          <a:blip r:embed="rId4"/>
          <a:stretch>
            <a:fillRect/>
          </a:stretch>
        </p:blipFill>
        <p:spPr>
          <a:xfrm>
            <a:off x="3347864" y="1282738"/>
            <a:ext cx="5470680" cy="974587"/>
          </a:xfrm>
          <a:prstGeom prst="rect">
            <a:avLst/>
          </a:prstGeom>
        </p:spPr>
      </p:pic>
    </p:spTree>
    <p:extLst>
      <p:ext uri="{BB962C8B-B14F-4D97-AF65-F5344CB8AC3E}">
        <p14:creationId xmlns:p14="http://schemas.microsoft.com/office/powerpoint/2010/main" val="1500851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803" y="127009"/>
            <a:ext cx="8229600" cy="1143000"/>
          </a:xfrm>
        </p:spPr>
        <p:txBody>
          <a:bodyPr>
            <a:normAutofit/>
          </a:bodyPr>
          <a:lstStyle/>
          <a:p>
            <a:r>
              <a:rPr lang="fr-FR" dirty="0">
                <a:solidFill>
                  <a:srgbClr val="4A0606"/>
                </a:solidFill>
              </a:rPr>
              <a:t>Visio_controle</a:t>
            </a:r>
          </a:p>
        </p:txBody>
      </p:sp>
      <p:sp>
        <p:nvSpPr>
          <p:cNvPr id="8" name="Espace réservé du contenu 7">
            <a:extLst>
              <a:ext uri="{FF2B5EF4-FFF2-40B4-BE49-F238E27FC236}">
                <a16:creationId xmlns:a16="http://schemas.microsoft.com/office/drawing/2014/main" id="{04322219-E572-74C2-C42E-08AC0D977077}"/>
              </a:ext>
            </a:extLst>
          </p:cNvPr>
          <p:cNvSpPr>
            <a:spLocks noGrp="1"/>
          </p:cNvSpPr>
          <p:nvPr>
            <p:ph idx="1"/>
          </p:nvPr>
        </p:nvSpPr>
        <p:spPr>
          <a:xfrm>
            <a:off x="572547" y="1600200"/>
            <a:ext cx="7790997" cy="4756150"/>
          </a:xfrm>
        </p:spPr>
        <p:txBody>
          <a:bodyPr>
            <a:normAutofit/>
          </a:bodyPr>
          <a:lstStyle/>
          <a:p>
            <a:r>
              <a:rPr lang="fr-FR" dirty="0"/>
              <a:t>Vérifie avec des listes à jour</a:t>
            </a:r>
          </a:p>
          <a:p>
            <a:r>
              <a:rPr lang="fr-FR" dirty="0"/>
              <a:t>Vérifie et comptabilise les erreurs sur nouvelles listes :</a:t>
            </a:r>
            <a:endParaRPr lang="fr-FR" dirty="0">
              <a:solidFill>
                <a:srgbClr val="4D2B1A"/>
              </a:solidFill>
            </a:endParaRPr>
          </a:p>
          <a:p>
            <a:pPr lvl="1"/>
            <a:r>
              <a:rPr lang="fr-FR" dirty="0">
                <a:solidFill>
                  <a:srgbClr val="1E2B62"/>
                </a:solidFill>
              </a:rPr>
              <a:t>TYPE de &lt;date&gt; </a:t>
            </a:r>
          </a:p>
          <a:p>
            <a:pPr lvl="1"/>
            <a:r>
              <a:rPr lang="fr-FR" dirty="0">
                <a:solidFill>
                  <a:srgbClr val="1E2B62"/>
                </a:solidFill>
              </a:rPr>
              <a:t>Type et contenu textuel de &lt;</a:t>
            </a:r>
            <a:r>
              <a:rPr lang="fr-FR" dirty="0" err="1">
                <a:solidFill>
                  <a:srgbClr val="1E2B62"/>
                </a:solidFill>
              </a:rPr>
              <a:t>legalstatus</a:t>
            </a:r>
            <a:r>
              <a:rPr lang="fr-FR" dirty="0">
                <a:solidFill>
                  <a:srgbClr val="1E2B62"/>
                </a:solidFill>
              </a:rPr>
              <a:t>&gt; </a:t>
            </a:r>
          </a:p>
          <a:p>
            <a:r>
              <a:rPr lang="fr-FR" dirty="0"/>
              <a:t>Affiche le statut juridique</a:t>
            </a:r>
          </a:p>
          <a:p>
            <a:pPr marL="457200" lvl="1" indent="0">
              <a:buNone/>
            </a:pPr>
            <a:r>
              <a:rPr lang="fr-FR" dirty="0"/>
              <a:t>  </a:t>
            </a:r>
            <a:r>
              <a:rPr lang="fr-FR" dirty="0">
                <a:solidFill>
                  <a:srgbClr val="1E2B62"/>
                </a:solidFill>
              </a:rPr>
              <a:t>pas de décision d'affichage public : spécificité </a:t>
            </a:r>
          </a:p>
          <a:p>
            <a:pPr marL="457200" lvl="1" indent="0">
              <a:buNone/>
            </a:pPr>
            <a:r>
              <a:rPr lang="fr-FR" dirty="0">
                <a:solidFill>
                  <a:srgbClr val="1E2B62"/>
                </a:solidFill>
              </a:rPr>
              <a:t>  Visio_controle</a:t>
            </a:r>
          </a:p>
        </p:txBody>
      </p:sp>
      <p:sp>
        <p:nvSpPr>
          <p:cNvPr id="4" name="Espace réservé du pied de page 3">
            <a:extLst>
              <a:ext uri="{FF2B5EF4-FFF2-40B4-BE49-F238E27FC236}">
                <a16:creationId xmlns:a16="http://schemas.microsoft.com/office/drawing/2014/main" id="{77CDE3CF-4B04-26CC-8B31-D81B464AA9C5}"/>
              </a:ext>
            </a:extLst>
          </p:cNvPr>
          <p:cNvSpPr>
            <a:spLocks noGrp="1"/>
          </p:cNvSpPr>
          <p:nvPr>
            <p:ph type="ftr" sz="quarter" idx="11"/>
          </p:nvPr>
        </p:nvSpPr>
        <p:spPr/>
        <p:txBody>
          <a:bodyPr/>
          <a:lstStyle/>
          <a:p>
            <a:r>
              <a:rPr lang="fr-FR" dirty="0"/>
              <a:t>https://documentation.abes.fr/aidecalames/manueloutildecatalogage/index.html#VisioControle</a:t>
            </a:r>
          </a:p>
        </p:txBody>
      </p:sp>
      <p:sp>
        <p:nvSpPr>
          <p:cNvPr id="5" name="Espace réservé du numéro de diapositive 4">
            <a:extLst>
              <a:ext uri="{FF2B5EF4-FFF2-40B4-BE49-F238E27FC236}">
                <a16:creationId xmlns:a16="http://schemas.microsoft.com/office/drawing/2014/main" id="{8EEE583E-4418-474F-785D-EDD0EF49E955}"/>
              </a:ext>
            </a:extLst>
          </p:cNvPr>
          <p:cNvSpPr>
            <a:spLocks noGrp="1"/>
          </p:cNvSpPr>
          <p:nvPr>
            <p:ph type="sldNum" sz="quarter" idx="12"/>
          </p:nvPr>
        </p:nvSpPr>
        <p:spPr/>
        <p:txBody>
          <a:bodyPr/>
          <a:lstStyle/>
          <a:p>
            <a:fld id="{4FDDB0EE-562A-402E-B0CB-D9B0904D3576}" type="slidenum">
              <a:rPr lang="fr-FR" smtClean="0"/>
              <a:t>36</a:t>
            </a:fld>
            <a:endParaRPr lang="fr-FR"/>
          </a:p>
        </p:txBody>
      </p:sp>
      <p:pic>
        <p:nvPicPr>
          <p:cNvPr id="6" name="Image 5">
            <a:extLst>
              <a:ext uri="{FF2B5EF4-FFF2-40B4-BE49-F238E27FC236}">
                <a16:creationId xmlns:a16="http://schemas.microsoft.com/office/drawing/2014/main" id="{4FD4B7ED-24B2-0941-0FCD-4A915F7C8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42" y="4797152"/>
            <a:ext cx="1008112" cy="1008112"/>
          </a:xfrm>
          <a:prstGeom prst="rect">
            <a:avLst/>
          </a:prstGeom>
        </p:spPr>
      </p:pic>
      <p:pic>
        <p:nvPicPr>
          <p:cNvPr id="9" name="Image 8">
            <a:extLst>
              <a:ext uri="{FF2B5EF4-FFF2-40B4-BE49-F238E27FC236}">
                <a16:creationId xmlns:a16="http://schemas.microsoft.com/office/drawing/2014/main" id="{7AA05039-654B-E9A4-D821-334CEE8C5107}"/>
              </a:ext>
            </a:extLst>
          </p:cNvPr>
          <p:cNvPicPr>
            <a:picLocks noChangeAspect="1"/>
          </p:cNvPicPr>
          <p:nvPr/>
        </p:nvPicPr>
        <p:blipFill>
          <a:blip r:embed="rId4"/>
          <a:stretch>
            <a:fillRect/>
          </a:stretch>
        </p:blipFill>
        <p:spPr>
          <a:xfrm>
            <a:off x="3923928" y="2743610"/>
            <a:ext cx="2582210" cy="792088"/>
          </a:xfrm>
          <a:prstGeom prst="rect">
            <a:avLst/>
          </a:prstGeom>
        </p:spPr>
      </p:pic>
      <p:pic>
        <p:nvPicPr>
          <p:cNvPr id="11" name="Image 10">
            <a:extLst>
              <a:ext uri="{FF2B5EF4-FFF2-40B4-BE49-F238E27FC236}">
                <a16:creationId xmlns:a16="http://schemas.microsoft.com/office/drawing/2014/main" id="{4328EB3D-A03E-9F39-FA63-515528DD676E}"/>
              </a:ext>
            </a:extLst>
          </p:cNvPr>
          <p:cNvPicPr>
            <a:picLocks noChangeAspect="1"/>
          </p:cNvPicPr>
          <p:nvPr/>
        </p:nvPicPr>
        <p:blipFill>
          <a:blip r:embed="rId5"/>
          <a:stretch>
            <a:fillRect/>
          </a:stretch>
        </p:blipFill>
        <p:spPr>
          <a:xfrm>
            <a:off x="6685561" y="2769192"/>
            <a:ext cx="2397613" cy="803824"/>
          </a:xfrm>
          <a:prstGeom prst="rect">
            <a:avLst/>
          </a:prstGeom>
        </p:spPr>
      </p:pic>
      <p:pic>
        <p:nvPicPr>
          <p:cNvPr id="12" name="Image 11">
            <a:extLst>
              <a:ext uri="{FF2B5EF4-FFF2-40B4-BE49-F238E27FC236}">
                <a16:creationId xmlns:a16="http://schemas.microsoft.com/office/drawing/2014/main" id="{27236FA6-D9EA-8290-CE49-33B26326B978}"/>
              </a:ext>
            </a:extLst>
          </p:cNvPr>
          <p:cNvPicPr>
            <a:picLocks noChangeAspect="1"/>
          </p:cNvPicPr>
          <p:nvPr/>
        </p:nvPicPr>
        <p:blipFill rotWithShape="1">
          <a:blip r:embed="rId4"/>
          <a:srcRect t="3230" b="-1"/>
          <a:stretch/>
        </p:blipFill>
        <p:spPr>
          <a:xfrm>
            <a:off x="3930632" y="2797066"/>
            <a:ext cx="2582210" cy="766506"/>
          </a:xfrm>
          <a:prstGeom prst="rect">
            <a:avLst/>
          </a:prstGeom>
          <a:effectLst>
            <a:outerShdw blurRad="50800" dist="38100" dir="13500000" algn="br" rotWithShape="0">
              <a:prstClr val="black">
                <a:alpha val="40000"/>
              </a:prstClr>
            </a:outerShdw>
          </a:effectLst>
        </p:spPr>
      </p:pic>
      <p:pic>
        <p:nvPicPr>
          <p:cNvPr id="13" name="Image 12">
            <a:extLst>
              <a:ext uri="{FF2B5EF4-FFF2-40B4-BE49-F238E27FC236}">
                <a16:creationId xmlns:a16="http://schemas.microsoft.com/office/drawing/2014/main" id="{05798BD8-D55C-D912-FBBD-33D3E90CBF5B}"/>
              </a:ext>
            </a:extLst>
          </p:cNvPr>
          <p:cNvPicPr>
            <a:picLocks noChangeAspect="1"/>
          </p:cNvPicPr>
          <p:nvPr/>
        </p:nvPicPr>
        <p:blipFill rotWithShape="1">
          <a:blip r:embed="rId5"/>
          <a:srcRect t="6951"/>
          <a:stretch/>
        </p:blipFill>
        <p:spPr>
          <a:xfrm>
            <a:off x="6692265" y="2806944"/>
            <a:ext cx="2397613" cy="747954"/>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830949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7CDE3CF-4B04-26CC-8B31-D81B464AA9C5}"/>
              </a:ext>
            </a:extLst>
          </p:cNvPr>
          <p:cNvSpPr>
            <a:spLocks noGrp="1"/>
          </p:cNvSpPr>
          <p:nvPr>
            <p:ph type="ftr" sz="quarter" idx="11"/>
          </p:nvPr>
        </p:nvSpPr>
        <p:spPr/>
        <p:txBody>
          <a:bodyPr/>
          <a:lstStyle/>
          <a:p>
            <a:r>
              <a:rPr lang="fr-FR"/>
              <a:t>Lien vers doc</a:t>
            </a:r>
            <a:endParaRPr lang="fr-FR" dirty="0"/>
          </a:p>
        </p:txBody>
      </p:sp>
      <p:sp>
        <p:nvSpPr>
          <p:cNvPr id="5" name="Espace réservé du numéro de diapositive 4">
            <a:extLst>
              <a:ext uri="{FF2B5EF4-FFF2-40B4-BE49-F238E27FC236}">
                <a16:creationId xmlns:a16="http://schemas.microsoft.com/office/drawing/2014/main" id="{8EEE583E-4418-474F-785D-EDD0EF49E955}"/>
              </a:ext>
            </a:extLst>
          </p:cNvPr>
          <p:cNvSpPr>
            <a:spLocks noGrp="1"/>
          </p:cNvSpPr>
          <p:nvPr>
            <p:ph type="sldNum" sz="quarter" idx="12"/>
          </p:nvPr>
        </p:nvSpPr>
        <p:spPr/>
        <p:txBody>
          <a:bodyPr/>
          <a:lstStyle/>
          <a:p>
            <a:fld id="{4FDDB0EE-562A-402E-B0CB-D9B0904D3576}" type="slidenum">
              <a:rPr lang="fr-FR" smtClean="0"/>
              <a:t>37</a:t>
            </a:fld>
            <a:endParaRPr lang="fr-FR"/>
          </a:p>
        </p:txBody>
      </p:sp>
      <p:pic>
        <p:nvPicPr>
          <p:cNvPr id="14" name="Image 13">
            <a:extLst>
              <a:ext uri="{FF2B5EF4-FFF2-40B4-BE49-F238E27FC236}">
                <a16:creationId xmlns:a16="http://schemas.microsoft.com/office/drawing/2014/main" id="{AEC77795-373F-3824-72D1-4EAEB50CBFA6}"/>
              </a:ext>
            </a:extLst>
          </p:cNvPr>
          <p:cNvPicPr>
            <a:picLocks noChangeAspect="1"/>
          </p:cNvPicPr>
          <p:nvPr/>
        </p:nvPicPr>
        <p:blipFill>
          <a:blip r:embed="rId3"/>
          <a:stretch>
            <a:fillRect/>
          </a:stretch>
        </p:blipFill>
        <p:spPr>
          <a:xfrm>
            <a:off x="1043608" y="168426"/>
            <a:ext cx="7964886" cy="6284910"/>
          </a:xfrm>
          <a:prstGeom prst="rect">
            <a:avLst/>
          </a:prstGeom>
        </p:spPr>
      </p:pic>
      <p:sp>
        <p:nvSpPr>
          <p:cNvPr id="15" name="Rectangle : coins arrondis 14">
            <a:extLst>
              <a:ext uri="{FF2B5EF4-FFF2-40B4-BE49-F238E27FC236}">
                <a16:creationId xmlns:a16="http://schemas.microsoft.com/office/drawing/2014/main" id="{BE11921E-8911-797C-17BA-3F2881064F1A}"/>
              </a:ext>
            </a:extLst>
          </p:cNvPr>
          <p:cNvSpPr/>
          <p:nvPr/>
        </p:nvSpPr>
        <p:spPr>
          <a:xfrm>
            <a:off x="971600" y="1196752"/>
            <a:ext cx="5904656" cy="365125"/>
          </a:xfrm>
          <a:prstGeom prst="roundRect">
            <a:avLst/>
          </a:prstGeom>
          <a:noFill/>
          <a:ln>
            <a:solidFill>
              <a:srgbClr val="FF0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346C5506-641C-9BBB-5D2E-5434A0BFD9A2}"/>
              </a:ext>
            </a:extLst>
          </p:cNvPr>
          <p:cNvSpPr/>
          <p:nvPr/>
        </p:nvSpPr>
        <p:spPr>
          <a:xfrm>
            <a:off x="971600" y="4869159"/>
            <a:ext cx="7964886" cy="889395"/>
          </a:xfrm>
          <a:prstGeom prst="roundRect">
            <a:avLst/>
          </a:prstGeom>
          <a:noFill/>
          <a:ln>
            <a:solidFill>
              <a:srgbClr val="FF0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20B4CC1A-8F8D-886F-CBF4-57D8B5456E33}"/>
              </a:ext>
            </a:extLst>
          </p:cNvPr>
          <p:cNvSpPr/>
          <p:nvPr/>
        </p:nvSpPr>
        <p:spPr>
          <a:xfrm>
            <a:off x="971600" y="4365104"/>
            <a:ext cx="7964886" cy="504056"/>
          </a:xfrm>
          <a:prstGeom prst="roundRect">
            <a:avLst/>
          </a:prstGeom>
          <a:noFill/>
          <a:ln>
            <a:solidFill>
              <a:srgbClr val="FF0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0554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803" y="127009"/>
            <a:ext cx="8229600" cy="1143000"/>
          </a:xfrm>
        </p:spPr>
        <p:txBody>
          <a:bodyPr>
            <a:normAutofit fontScale="90000"/>
          </a:bodyPr>
          <a:lstStyle/>
          <a:p>
            <a:r>
              <a:rPr lang="fr-FR" dirty="0">
                <a:solidFill>
                  <a:srgbClr val="4A0606"/>
                </a:solidFill>
              </a:rPr>
              <a:t>Début d'un nouveau travail sur Visio_controle</a:t>
            </a:r>
          </a:p>
        </p:txBody>
      </p:sp>
      <p:sp>
        <p:nvSpPr>
          <p:cNvPr id="8" name="Espace réservé du contenu 7">
            <a:extLst>
              <a:ext uri="{FF2B5EF4-FFF2-40B4-BE49-F238E27FC236}">
                <a16:creationId xmlns:a16="http://schemas.microsoft.com/office/drawing/2014/main" id="{04322219-E572-74C2-C42E-08AC0D977077}"/>
              </a:ext>
            </a:extLst>
          </p:cNvPr>
          <p:cNvSpPr>
            <a:spLocks noGrp="1"/>
          </p:cNvSpPr>
          <p:nvPr>
            <p:ph idx="1"/>
          </p:nvPr>
        </p:nvSpPr>
        <p:spPr>
          <a:xfrm>
            <a:off x="572547" y="1600200"/>
            <a:ext cx="7790997" cy="4756150"/>
          </a:xfrm>
        </p:spPr>
        <p:txBody>
          <a:bodyPr>
            <a:normAutofit/>
          </a:bodyPr>
          <a:lstStyle/>
          <a:p>
            <a:r>
              <a:rPr lang="fr-FR" dirty="0"/>
              <a:t>Partie préliminaires plus distinctes et avec un intitulé</a:t>
            </a:r>
          </a:p>
          <a:p>
            <a:pPr lvl="1"/>
            <a:r>
              <a:rPr lang="fr-FR" dirty="0">
                <a:solidFill>
                  <a:srgbClr val="1E2B62"/>
                </a:solidFill>
              </a:rPr>
              <a:t>Identifiants qui regroupe des éléments</a:t>
            </a:r>
          </a:p>
          <a:p>
            <a:pPr lvl="2"/>
            <a:r>
              <a:rPr lang="fr-FR" dirty="0">
                <a:solidFill>
                  <a:srgbClr val="1E2B62"/>
                </a:solidFill>
              </a:rPr>
              <a:t>Identifiant EAD : &lt;eadid&gt;</a:t>
            </a:r>
          </a:p>
          <a:p>
            <a:pPr lvl="2"/>
            <a:r>
              <a:rPr lang="fr-FR" dirty="0">
                <a:solidFill>
                  <a:srgbClr val="1E2B62"/>
                </a:solidFill>
              </a:rPr>
              <a:t>Attribut IDENTIFIER : &lt;eadid identifier="…"&gt;</a:t>
            </a:r>
          </a:p>
          <a:p>
            <a:pPr lvl="2"/>
            <a:r>
              <a:rPr lang="fr-FR" dirty="0">
                <a:solidFill>
                  <a:srgbClr val="1E2B62"/>
                </a:solidFill>
              </a:rPr>
              <a:t>Institution responsable : RCR dans AUTHFILENUMBER du &lt;corpname&gt; du &lt;repository&gt;</a:t>
            </a:r>
          </a:p>
          <a:p>
            <a:pPr lvl="1"/>
            <a:r>
              <a:rPr lang="fr-FR" dirty="0">
                <a:solidFill>
                  <a:srgbClr val="1E2B62"/>
                </a:solidFill>
              </a:rPr>
              <a:t>Métadonnées du signalement (&lt;eadheader&gt;)</a:t>
            </a:r>
          </a:p>
          <a:p>
            <a:pPr lvl="1"/>
            <a:r>
              <a:rPr lang="fr-FR" dirty="0">
                <a:solidFill>
                  <a:srgbClr val="1E2B62"/>
                </a:solidFill>
              </a:rPr>
              <a:t>Statistiques sur le contenu du document EAD</a:t>
            </a:r>
          </a:p>
          <a:p>
            <a:pPr marL="457200" lvl="1" indent="0">
              <a:buNone/>
            </a:pPr>
            <a:endParaRPr lang="fr-FR"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77CDE3CF-4B04-26CC-8B31-D81B464AA9C5}"/>
              </a:ext>
            </a:extLst>
          </p:cNvPr>
          <p:cNvSpPr>
            <a:spLocks noGrp="1"/>
          </p:cNvSpPr>
          <p:nvPr>
            <p:ph type="ftr" sz="quarter" idx="11"/>
          </p:nvPr>
        </p:nvSpPr>
        <p:spPr/>
        <p:txBody>
          <a:bodyPr/>
          <a:lstStyle/>
          <a:p>
            <a:r>
              <a:rPr lang="fr-FR" dirty="0"/>
              <a:t>Lien vers doc</a:t>
            </a:r>
          </a:p>
        </p:txBody>
      </p:sp>
      <p:sp>
        <p:nvSpPr>
          <p:cNvPr id="5" name="Espace réservé du numéro de diapositive 4">
            <a:extLst>
              <a:ext uri="{FF2B5EF4-FFF2-40B4-BE49-F238E27FC236}">
                <a16:creationId xmlns:a16="http://schemas.microsoft.com/office/drawing/2014/main" id="{8EEE583E-4418-474F-785D-EDD0EF49E955}"/>
              </a:ext>
            </a:extLst>
          </p:cNvPr>
          <p:cNvSpPr>
            <a:spLocks noGrp="1"/>
          </p:cNvSpPr>
          <p:nvPr>
            <p:ph type="sldNum" sz="quarter" idx="12"/>
          </p:nvPr>
        </p:nvSpPr>
        <p:spPr/>
        <p:txBody>
          <a:bodyPr/>
          <a:lstStyle/>
          <a:p>
            <a:fld id="{4FDDB0EE-562A-402E-B0CB-D9B0904D3576}" type="slidenum">
              <a:rPr lang="fr-FR" smtClean="0"/>
              <a:t>38</a:t>
            </a:fld>
            <a:endParaRPr lang="fr-FR"/>
          </a:p>
        </p:txBody>
      </p:sp>
    </p:spTree>
    <p:extLst>
      <p:ext uri="{BB962C8B-B14F-4D97-AF65-F5344CB8AC3E}">
        <p14:creationId xmlns:p14="http://schemas.microsoft.com/office/powerpoint/2010/main" val="1348947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803" y="127009"/>
            <a:ext cx="8229600" cy="1143000"/>
          </a:xfrm>
        </p:spPr>
        <p:txBody>
          <a:bodyPr>
            <a:normAutofit/>
          </a:bodyPr>
          <a:lstStyle/>
          <a:p>
            <a:r>
              <a:rPr lang="fr-FR" dirty="0">
                <a:solidFill>
                  <a:srgbClr val="4A0606"/>
                </a:solidFill>
              </a:rPr>
              <a:t>Calendrier</a:t>
            </a:r>
          </a:p>
        </p:txBody>
      </p:sp>
      <p:sp>
        <p:nvSpPr>
          <p:cNvPr id="8" name="Espace réservé du contenu 7">
            <a:extLst>
              <a:ext uri="{FF2B5EF4-FFF2-40B4-BE49-F238E27FC236}">
                <a16:creationId xmlns:a16="http://schemas.microsoft.com/office/drawing/2014/main" id="{04322219-E572-74C2-C42E-08AC0D977077}"/>
              </a:ext>
            </a:extLst>
          </p:cNvPr>
          <p:cNvSpPr>
            <a:spLocks noGrp="1"/>
          </p:cNvSpPr>
          <p:nvPr>
            <p:ph idx="1"/>
          </p:nvPr>
        </p:nvSpPr>
        <p:spPr>
          <a:xfrm>
            <a:off x="572547" y="1600200"/>
            <a:ext cx="7790997" cy="4756150"/>
          </a:xfrm>
        </p:spPr>
        <p:txBody>
          <a:bodyPr>
            <a:normAutofit/>
          </a:bodyPr>
          <a:lstStyle/>
          <a:p>
            <a:r>
              <a:rPr lang="fr-FR" dirty="0"/>
              <a:t>Insertion des éléments EAD</a:t>
            </a:r>
          </a:p>
          <a:p>
            <a:r>
              <a:rPr lang="fr-FR" dirty="0"/>
              <a:t>Visio_controle</a:t>
            </a:r>
          </a:p>
          <a:p>
            <a:r>
              <a:rPr lang="fr-FR" dirty="0"/>
              <a:t>Manuel de catalogage, et le Tableau synthétique des balises EAD </a:t>
            </a:r>
          </a:p>
          <a:p>
            <a:endParaRPr lang="fr-FR" dirty="0"/>
          </a:p>
          <a:p>
            <a:pPr>
              <a:buFont typeface="Wingdings" panose="05000000000000000000" pitchFamily="2" charset="2"/>
              <a:buChar char="Ø"/>
            </a:pPr>
            <a:r>
              <a:rPr lang="fr-FR" sz="3200" dirty="0">
                <a:solidFill>
                  <a:srgbClr val="006B24"/>
                </a:solidFill>
              </a:rPr>
              <a:t>En cours, a priori d'ici la fin du mois au plus tard : sera annoncé sur la liste</a:t>
            </a:r>
            <a:endParaRPr lang="fr-FR" dirty="0"/>
          </a:p>
          <a:p>
            <a:pPr marL="0" indent="0">
              <a:buNone/>
            </a:pPr>
            <a:endParaRPr lang="fr-FR" dirty="0"/>
          </a:p>
          <a:p>
            <a:pPr marL="457200" lvl="1" indent="0">
              <a:buNone/>
            </a:pPr>
            <a:endParaRPr lang="fr-FR"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77CDE3CF-4B04-26CC-8B31-D81B464AA9C5}"/>
              </a:ext>
            </a:extLst>
          </p:cNvPr>
          <p:cNvSpPr>
            <a:spLocks noGrp="1"/>
          </p:cNvSpPr>
          <p:nvPr>
            <p:ph type="ftr" sz="quarter" idx="11"/>
          </p:nvPr>
        </p:nvSpPr>
        <p:spPr/>
        <p:txBody>
          <a:bodyPr/>
          <a:lstStyle/>
          <a:p>
            <a:r>
              <a:rPr lang="fr-FR" dirty="0"/>
              <a:t>Lien vers doc</a:t>
            </a:r>
          </a:p>
        </p:txBody>
      </p:sp>
      <p:sp>
        <p:nvSpPr>
          <p:cNvPr id="5" name="Espace réservé du numéro de diapositive 4">
            <a:extLst>
              <a:ext uri="{FF2B5EF4-FFF2-40B4-BE49-F238E27FC236}">
                <a16:creationId xmlns:a16="http://schemas.microsoft.com/office/drawing/2014/main" id="{8EEE583E-4418-474F-785D-EDD0EF49E955}"/>
              </a:ext>
            </a:extLst>
          </p:cNvPr>
          <p:cNvSpPr>
            <a:spLocks noGrp="1"/>
          </p:cNvSpPr>
          <p:nvPr>
            <p:ph type="sldNum" sz="quarter" idx="12"/>
          </p:nvPr>
        </p:nvSpPr>
        <p:spPr/>
        <p:txBody>
          <a:bodyPr/>
          <a:lstStyle/>
          <a:p>
            <a:fld id="{4FDDB0EE-562A-402E-B0CB-D9B0904D3576}" type="slidenum">
              <a:rPr lang="fr-FR" smtClean="0"/>
              <a:t>39</a:t>
            </a:fld>
            <a:endParaRPr lang="fr-FR"/>
          </a:p>
        </p:txBody>
      </p:sp>
    </p:spTree>
    <p:extLst>
      <p:ext uri="{BB962C8B-B14F-4D97-AF65-F5344CB8AC3E}">
        <p14:creationId xmlns:p14="http://schemas.microsoft.com/office/powerpoint/2010/main" val="3814425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305203"/>
            <a:ext cx="8229600" cy="1207035"/>
          </a:xfrm>
        </p:spPr>
        <p:txBody>
          <a:bodyPr>
            <a:normAutofit/>
          </a:bodyPr>
          <a:lstStyle/>
          <a:p>
            <a:r>
              <a:rPr lang="fr-FR" dirty="0">
                <a:solidFill>
                  <a:srgbClr val="006B24"/>
                </a:solidFill>
              </a:rPr>
              <a:t>Philosophie de ce guide</a:t>
            </a:r>
          </a:p>
        </p:txBody>
      </p:sp>
      <p:sp>
        <p:nvSpPr>
          <p:cNvPr id="3" name="Espace réservé du contenu 2"/>
          <p:cNvSpPr>
            <a:spLocks noGrp="1"/>
          </p:cNvSpPr>
          <p:nvPr>
            <p:ph idx="1"/>
          </p:nvPr>
        </p:nvSpPr>
        <p:spPr>
          <a:xfrm>
            <a:off x="228600" y="1710908"/>
            <a:ext cx="8686800" cy="4645441"/>
          </a:xfrm>
        </p:spPr>
        <p:txBody>
          <a:bodyPr>
            <a:normAutofit/>
          </a:bodyPr>
          <a:lstStyle/>
          <a:p>
            <a:pPr>
              <a:buFont typeface="Wingdings" panose="05000000000000000000" pitchFamily="2" charset="2"/>
              <a:buChar char="ü"/>
            </a:pPr>
            <a:r>
              <a:rPr lang="fr-FR" sz="3400" dirty="0">
                <a:solidFill>
                  <a:srgbClr val="1E2B62"/>
                </a:solidFill>
              </a:rPr>
              <a:t>Définir un cadre répondant aux besoins des établissements, hérité de la culture normative du catalogage des imprimés en bibliothèque pour un patrimoine pérenne VS faible normalisation de l'EAD et des pratiques archivistiques</a:t>
            </a:r>
          </a:p>
          <a:p>
            <a:pPr>
              <a:buFont typeface="Wingdings" panose="05000000000000000000" pitchFamily="2" charset="2"/>
              <a:buChar char="ü"/>
            </a:pPr>
            <a:r>
              <a:rPr lang="fr-FR" sz="3400" dirty="0">
                <a:solidFill>
                  <a:srgbClr val="1E2B62"/>
                </a:solidFill>
              </a:rPr>
              <a:t>Définir des pratiques et référentiels le plus homogène possible pour l'interopérabilité</a:t>
            </a:r>
          </a:p>
        </p:txBody>
      </p:sp>
      <p:sp>
        <p:nvSpPr>
          <p:cNvPr id="5" name="Espace réservé du pied de page 4">
            <a:extLst>
              <a:ext uri="{FF2B5EF4-FFF2-40B4-BE49-F238E27FC236}">
                <a16:creationId xmlns:a16="http://schemas.microsoft.com/office/drawing/2014/main" id="{9D871834-06AE-9FA3-BC18-1B9F532F2385}"/>
              </a:ext>
            </a:extLst>
          </p:cNvPr>
          <p:cNvSpPr>
            <a:spLocks noGrp="1"/>
          </p:cNvSpPr>
          <p:nvPr>
            <p:ph type="ftr" sz="quarter" idx="11"/>
          </p:nvPr>
        </p:nvSpPr>
        <p:spPr>
          <a:xfrm>
            <a:off x="323528" y="6356350"/>
            <a:ext cx="8003232" cy="365125"/>
          </a:xfrm>
        </p:spPr>
        <p:txBody>
          <a:bodyPr/>
          <a:lstStyle/>
          <a:p>
            <a:endParaRPr lang="fr-FR" sz="1050" dirty="0">
              <a:solidFill>
                <a:schemeClr val="tx2"/>
              </a:solidFill>
            </a:endParaRPr>
          </a:p>
        </p:txBody>
      </p:sp>
      <p:sp>
        <p:nvSpPr>
          <p:cNvPr id="6" name="Espace réservé du numéro de diapositive 5">
            <a:extLst>
              <a:ext uri="{FF2B5EF4-FFF2-40B4-BE49-F238E27FC236}">
                <a16:creationId xmlns:a16="http://schemas.microsoft.com/office/drawing/2014/main" id="{343A53ED-73CA-D427-6D7C-94FDF799C03B}"/>
              </a:ext>
            </a:extLst>
          </p:cNvPr>
          <p:cNvSpPr>
            <a:spLocks noGrp="1"/>
          </p:cNvSpPr>
          <p:nvPr>
            <p:ph type="sldNum" sz="quarter" idx="12"/>
          </p:nvPr>
        </p:nvSpPr>
        <p:spPr/>
        <p:txBody>
          <a:bodyPr/>
          <a:lstStyle/>
          <a:p>
            <a:fld id="{4FDDB0EE-562A-402E-B0CB-D9B0904D3576}" type="slidenum">
              <a:rPr lang="fr-FR" smtClean="0"/>
              <a:t>4</a:t>
            </a:fld>
            <a:endParaRPr lang="fr-FR"/>
          </a:p>
        </p:txBody>
      </p:sp>
    </p:spTree>
    <p:extLst>
      <p:ext uri="{BB962C8B-B14F-4D97-AF65-F5344CB8AC3E}">
        <p14:creationId xmlns:p14="http://schemas.microsoft.com/office/powerpoint/2010/main" val="1583823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solidFill>
                  <a:schemeClr val="tx1">
                    <a:lumMod val="85000"/>
                    <a:lumOff val="15000"/>
                  </a:schemeClr>
                </a:solidFill>
              </a:rPr>
              <a:t>Des questions ?</a:t>
            </a:r>
          </a:p>
        </p:txBody>
      </p:sp>
      <p:sp>
        <p:nvSpPr>
          <p:cNvPr id="3" name="Espace réservé du pied de page 2">
            <a:extLst>
              <a:ext uri="{FF2B5EF4-FFF2-40B4-BE49-F238E27FC236}">
                <a16:creationId xmlns:a16="http://schemas.microsoft.com/office/drawing/2014/main" id="{0065B519-7102-CEB0-43CA-8F9ADC133763}"/>
              </a:ext>
            </a:extLst>
          </p:cNvPr>
          <p:cNvSpPr>
            <a:spLocks noGrp="1"/>
          </p:cNvSpPr>
          <p:nvPr>
            <p:ph type="ftr" sz="quarter" idx="11"/>
          </p:nvPr>
        </p:nvSpPr>
        <p:spPr/>
        <p:txBody>
          <a:bodyPr/>
          <a:lstStyle/>
          <a:p>
            <a:r>
              <a:rPr lang="fr-FR"/>
              <a:t>Lien vers doc</a:t>
            </a:r>
          </a:p>
        </p:txBody>
      </p:sp>
      <p:sp>
        <p:nvSpPr>
          <p:cNvPr id="4" name="Espace réservé du numéro de diapositive 3">
            <a:extLst>
              <a:ext uri="{FF2B5EF4-FFF2-40B4-BE49-F238E27FC236}">
                <a16:creationId xmlns:a16="http://schemas.microsoft.com/office/drawing/2014/main" id="{4017B7FB-4D32-A8F1-E2C2-BFAD2BC8468D}"/>
              </a:ext>
            </a:extLst>
          </p:cNvPr>
          <p:cNvSpPr>
            <a:spLocks noGrp="1"/>
          </p:cNvSpPr>
          <p:nvPr>
            <p:ph type="sldNum" sz="quarter" idx="12"/>
          </p:nvPr>
        </p:nvSpPr>
        <p:spPr/>
        <p:txBody>
          <a:bodyPr/>
          <a:lstStyle/>
          <a:p>
            <a:fld id="{4FDDB0EE-562A-402E-B0CB-D9B0904D3576}" type="slidenum">
              <a:rPr lang="fr-FR" smtClean="0"/>
              <a:t>40</a:t>
            </a:fld>
            <a:endParaRPr lang="fr-FR"/>
          </a:p>
        </p:txBody>
      </p:sp>
    </p:spTree>
    <p:extLst>
      <p:ext uri="{BB962C8B-B14F-4D97-AF65-F5344CB8AC3E}">
        <p14:creationId xmlns:p14="http://schemas.microsoft.com/office/powerpoint/2010/main" val="56598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a:solidFill>
                  <a:srgbClr val="006B24"/>
                </a:solidFill>
              </a:rPr>
              <a:t>PARTIE 1 : </a:t>
            </a:r>
            <a:r>
              <a:rPr lang="fr-FR" sz="4000" dirty="0">
                <a:solidFill>
                  <a:srgbClr val="006B24"/>
                </a:solidFill>
              </a:rPr>
              <a:t>Les Bonnes pratiques révisées</a:t>
            </a:r>
            <a:br>
              <a:rPr lang="fr-FR" sz="4000" dirty="0"/>
            </a:br>
            <a:endParaRPr lang="fr-FR" dirty="0"/>
          </a:p>
        </p:txBody>
      </p:sp>
      <p:sp>
        <p:nvSpPr>
          <p:cNvPr id="3" name="Espace réservé du pied de page 2">
            <a:extLst>
              <a:ext uri="{FF2B5EF4-FFF2-40B4-BE49-F238E27FC236}">
                <a16:creationId xmlns:a16="http://schemas.microsoft.com/office/drawing/2014/main" id="{650ED974-1374-C67F-B193-2D9CAD22486F}"/>
              </a:ext>
            </a:extLst>
          </p:cNvPr>
          <p:cNvSpPr>
            <a:spLocks noGrp="1"/>
          </p:cNvSpPr>
          <p:nvPr>
            <p:ph type="ftr" sz="quarter" idx="11"/>
          </p:nvPr>
        </p:nvSpPr>
        <p:spPr/>
        <p:txBody>
          <a:bodyPr/>
          <a:lstStyle/>
          <a:p>
            <a:r>
              <a:rPr lang="fr-FR"/>
              <a:t>Lien vers doc</a:t>
            </a:r>
          </a:p>
        </p:txBody>
      </p:sp>
      <p:sp>
        <p:nvSpPr>
          <p:cNvPr id="4" name="Espace réservé du numéro de diapositive 3">
            <a:extLst>
              <a:ext uri="{FF2B5EF4-FFF2-40B4-BE49-F238E27FC236}">
                <a16:creationId xmlns:a16="http://schemas.microsoft.com/office/drawing/2014/main" id="{22FF6086-0E09-E445-F3BC-096D827903C8}"/>
              </a:ext>
            </a:extLst>
          </p:cNvPr>
          <p:cNvSpPr>
            <a:spLocks noGrp="1"/>
          </p:cNvSpPr>
          <p:nvPr>
            <p:ph type="sldNum" sz="quarter" idx="12"/>
          </p:nvPr>
        </p:nvSpPr>
        <p:spPr/>
        <p:txBody>
          <a:bodyPr/>
          <a:lstStyle/>
          <a:p>
            <a:fld id="{4FDDB0EE-562A-402E-B0CB-D9B0904D3576}" type="slidenum">
              <a:rPr lang="fr-FR" smtClean="0"/>
              <a:t>5</a:t>
            </a:fld>
            <a:endParaRPr lang="fr-FR"/>
          </a:p>
        </p:txBody>
      </p:sp>
    </p:spTree>
    <p:extLst>
      <p:ext uri="{BB962C8B-B14F-4D97-AF65-F5344CB8AC3E}">
        <p14:creationId xmlns:p14="http://schemas.microsoft.com/office/powerpoint/2010/main" val="427254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FR" dirty="0">
                <a:solidFill>
                  <a:srgbClr val="006B24"/>
                </a:solidFill>
              </a:rPr>
              <a:t>PARTIE 1 : </a:t>
            </a:r>
            <a:r>
              <a:rPr lang="fr-FR" sz="4000" dirty="0">
                <a:solidFill>
                  <a:srgbClr val="006B24"/>
                </a:solidFill>
              </a:rPr>
              <a:t>Les Bonnes pratiques révisées</a:t>
            </a:r>
            <a:br>
              <a:rPr lang="fr-FR" sz="4000" dirty="0"/>
            </a:br>
            <a:endParaRPr lang="fr-FR" dirty="0"/>
          </a:p>
        </p:txBody>
      </p:sp>
      <p:sp>
        <p:nvSpPr>
          <p:cNvPr id="3" name="Espace réservé du pied de page 2">
            <a:extLst>
              <a:ext uri="{FF2B5EF4-FFF2-40B4-BE49-F238E27FC236}">
                <a16:creationId xmlns:a16="http://schemas.microsoft.com/office/drawing/2014/main" id="{650ED974-1374-C67F-B193-2D9CAD22486F}"/>
              </a:ext>
            </a:extLst>
          </p:cNvPr>
          <p:cNvSpPr>
            <a:spLocks noGrp="1"/>
          </p:cNvSpPr>
          <p:nvPr>
            <p:ph type="ftr" sz="quarter" idx="11"/>
          </p:nvPr>
        </p:nvSpPr>
        <p:spPr/>
        <p:txBody>
          <a:bodyPr/>
          <a:lstStyle/>
          <a:p>
            <a:r>
              <a:rPr lang="fr-FR"/>
              <a:t>Lien vers doc</a:t>
            </a:r>
          </a:p>
        </p:txBody>
      </p:sp>
      <p:sp>
        <p:nvSpPr>
          <p:cNvPr id="4" name="Espace réservé du numéro de diapositive 3">
            <a:extLst>
              <a:ext uri="{FF2B5EF4-FFF2-40B4-BE49-F238E27FC236}">
                <a16:creationId xmlns:a16="http://schemas.microsoft.com/office/drawing/2014/main" id="{22FF6086-0E09-E445-F3BC-096D827903C8}"/>
              </a:ext>
            </a:extLst>
          </p:cNvPr>
          <p:cNvSpPr>
            <a:spLocks noGrp="1"/>
          </p:cNvSpPr>
          <p:nvPr>
            <p:ph type="sldNum" sz="quarter" idx="12"/>
          </p:nvPr>
        </p:nvSpPr>
        <p:spPr/>
        <p:txBody>
          <a:bodyPr/>
          <a:lstStyle/>
          <a:p>
            <a:fld id="{4FDDB0EE-562A-402E-B0CB-D9B0904D3576}" type="slidenum">
              <a:rPr lang="fr-FR" smtClean="0"/>
              <a:t>6</a:t>
            </a:fld>
            <a:endParaRPr lang="fr-FR"/>
          </a:p>
        </p:txBody>
      </p:sp>
      <p:sp>
        <p:nvSpPr>
          <p:cNvPr id="6" name="Espace réservé du contenu 2">
            <a:extLst>
              <a:ext uri="{FF2B5EF4-FFF2-40B4-BE49-F238E27FC236}">
                <a16:creationId xmlns:a16="http://schemas.microsoft.com/office/drawing/2014/main" id="{0A593224-2D96-F7D0-6F4F-C65EF0E6F487}"/>
              </a:ext>
            </a:extLst>
          </p:cNvPr>
          <p:cNvSpPr txBox="1">
            <a:spLocks/>
          </p:cNvSpPr>
          <p:nvPr/>
        </p:nvSpPr>
        <p:spPr>
          <a:xfrm>
            <a:off x="2843808" y="4473402"/>
            <a:ext cx="4968552" cy="111583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Wingdings" panose="05000000000000000000" pitchFamily="2" charset="2"/>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Calibri" panose="020F050202020403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Wingdings" panose="05000000000000000000"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Courier New" panose="02070309020205020404" pitchFamily="49"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fr-FR" dirty="0"/>
          </a:p>
          <a:p>
            <a:r>
              <a:rPr lang="fr-FR" sz="3500" dirty="0">
                <a:solidFill>
                  <a:srgbClr val="CF481B"/>
                </a:solidFill>
              </a:rPr>
              <a:t>- Les nouveaux statuts</a:t>
            </a:r>
            <a:endParaRPr lang="fr-FR" sz="2800" dirty="0"/>
          </a:p>
        </p:txBody>
      </p:sp>
    </p:spTree>
    <p:extLst>
      <p:ext uri="{BB962C8B-B14F-4D97-AF65-F5344CB8AC3E}">
        <p14:creationId xmlns:p14="http://schemas.microsoft.com/office/powerpoint/2010/main" val="199495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61725"/>
            <a:ext cx="8229600" cy="1207035"/>
          </a:xfrm>
        </p:spPr>
        <p:txBody>
          <a:bodyPr>
            <a:normAutofit fontScale="90000"/>
          </a:bodyPr>
          <a:lstStyle/>
          <a:p>
            <a:r>
              <a:rPr lang="fr-FR" dirty="0">
                <a:solidFill>
                  <a:srgbClr val="CF481B"/>
                </a:solidFill>
              </a:rPr>
              <a:t>Le statut des éléments et attributs EAD</a:t>
            </a:r>
          </a:p>
        </p:txBody>
      </p:sp>
      <p:sp>
        <p:nvSpPr>
          <p:cNvPr id="3" name="Espace réservé du contenu 2"/>
          <p:cNvSpPr>
            <a:spLocks noGrp="1"/>
          </p:cNvSpPr>
          <p:nvPr>
            <p:ph idx="1"/>
          </p:nvPr>
        </p:nvSpPr>
        <p:spPr>
          <a:xfrm>
            <a:off x="457200" y="1166018"/>
            <a:ext cx="8686800" cy="5215310"/>
          </a:xfrm>
        </p:spPr>
        <p:txBody>
          <a:bodyPr>
            <a:normAutofit fontScale="92500" lnSpcReduction="10000"/>
          </a:bodyPr>
          <a:lstStyle/>
          <a:p>
            <a:pPr>
              <a:buFont typeface="Wingdings" panose="05000000000000000000" pitchFamily="2" charset="2"/>
              <a:buChar char="ü"/>
            </a:pPr>
            <a:r>
              <a:rPr lang="fr-FR" sz="3500" dirty="0">
                <a:solidFill>
                  <a:schemeClr val="tx1">
                    <a:lumMod val="50000"/>
                    <a:lumOff val="50000"/>
                  </a:schemeClr>
                </a:solidFill>
              </a:rPr>
              <a:t>Les anciens statuts</a:t>
            </a:r>
          </a:p>
          <a:p>
            <a:pPr lvl="1"/>
            <a:r>
              <a:rPr lang="fr-FR" dirty="0">
                <a:solidFill>
                  <a:schemeClr val="tx1">
                    <a:lumMod val="50000"/>
                    <a:lumOff val="50000"/>
                  </a:schemeClr>
                </a:solidFill>
              </a:rPr>
              <a:t>Mélangent format EAD / règles par les Bonnes pratiques</a:t>
            </a:r>
          </a:p>
          <a:p>
            <a:pPr lvl="1"/>
            <a:r>
              <a:rPr lang="fr-FR" dirty="0" err="1">
                <a:solidFill>
                  <a:schemeClr val="tx1">
                    <a:lumMod val="50000"/>
                    <a:lumOff val="50000"/>
                  </a:schemeClr>
                </a:solidFill>
              </a:rPr>
              <a:t>Euphémisent</a:t>
            </a:r>
            <a:r>
              <a:rPr lang="fr-FR" dirty="0">
                <a:solidFill>
                  <a:schemeClr val="tx1">
                    <a:lumMod val="50000"/>
                    <a:lumOff val="50000"/>
                  </a:schemeClr>
                </a:solidFill>
              </a:rPr>
              <a:t> ("déconseillé")</a:t>
            </a:r>
          </a:p>
          <a:p>
            <a:pPr marL="0" indent="0">
              <a:buNone/>
            </a:pPr>
            <a:endParaRPr lang="fr-FR" dirty="0"/>
          </a:p>
          <a:p>
            <a:pPr>
              <a:buFont typeface="Wingdings" panose="05000000000000000000" pitchFamily="2" charset="2"/>
              <a:buChar char="ü"/>
            </a:pPr>
            <a:r>
              <a:rPr lang="fr-FR" sz="3500" dirty="0">
                <a:solidFill>
                  <a:srgbClr val="CF481B"/>
                </a:solidFill>
              </a:rPr>
              <a:t>Les nouveaux statuts </a:t>
            </a:r>
          </a:p>
          <a:p>
            <a:pPr marL="630238">
              <a:buFont typeface="Arial" panose="020B0604020202020204" pitchFamily="34" charset="0"/>
              <a:buChar char="•"/>
            </a:pPr>
            <a:r>
              <a:rPr lang="fr-FR" sz="2800" dirty="0"/>
              <a:t>Distinguent ce qui relève de la DTD de ce qui est une bonne pratiques</a:t>
            </a:r>
          </a:p>
          <a:p>
            <a:pPr marL="630238">
              <a:buFont typeface="Arial" panose="020B0604020202020204" pitchFamily="34" charset="0"/>
              <a:buChar char="•"/>
            </a:pPr>
            <a:r>
              <a:rPr lang="fr-FR" sz="2800" dirty="0"/>
              <a:t>Sont plus affirmatifs : interdit / obligatoire</a:t>
            </a:r>
          </a:p>
          <a:p>
            <a:pPr marL="630238">
              <a:buFont typeface="Arial" panose="020B0604020202020204" pitchFamily="34" charset="0"/>
              <a:buChar char="•"/>
            </a:pPr>
            <a:r>
              <a:rPr lang="fr-FR" sz="2800" dirty="0"/>
              <a:t>Dans un nouveau jeu de couleur</a:t>
            </a:r>
          </a:p>
          <a:p>
            <a:pPr marL="0" indent="0">
              <a:buNone/>
            </a:pPr>
            <a:r>
              <a:rPr lang="fr-FR" sz="2800" dirty="0">
                <a:solidFill>
                  <a:srgbClr val="CF481B"/>
                </a:solidFill>
                <a:sym typeface="Wingdings" panose="05000000000000000000" pitchFamily="2" charset="2"/>
              </a:rPr>
              <a:t></a:t>
            </a:r>
            <a:r>
              <a:rPr lang="fr-FR" sz="2800" dirty="0">
                <a:sym typeface="Wingdings" panose="05000000000000000000" pitchFamily="2" charset="2"/>
              </a:rPr>
              <a:t> Apparait dans la nouvelle version du </a:t>
            </a:r>
            <a:r>
              <a:rPr lang="fr-FR" sz="2800" dirty="0">
                <a:hlinkClick r:id="rId3"/>
              </a:rPr>
              <a:t>Tableau synthétique des balises EAD</a:t>
            </a:r>
            <a:endParaRPr lang="fr-FR" sz="2800" dirty="0"/>
          </a:p>
        </p:txBody>
      </p:sp>
      <p:sp>
        <p:nvSpPr>
          <p:cNvPr id="5" name="Espace réservé du pied de page 4">
            <a:extLst>
              <a:ext uri="{FF2B5EF4-FFF2-40B4-BE49-F238E27FC236}">
                <a16:creationId xmlns:a16="http://schemas.microsoft.com/office/drawing/2014/main" id="{9D871834-06AE-9FA3-BC18-1B9F532F2385}"/>
              </a:ext>
            </a:extLst>
          </p:cNvPr>
          <p:cNvSpPr>
            <a:spLocks noGrp="1"/>
          </p:cNvSpPr>
          <p:nvPr>
            <p:ph type="ftr" sz="quarter" idx="11"/>
          </p:nvPr>
        </p:nvSpPr>
        <p:spPr>
          <a:xfrm>
            <a:off x="323528" y="6356350"/>
            <a:ext cx="8003232" cy="365125"/>
          </a:xfrm>
        </p:spPr>
        <p:txBody>
          <a:bodyPr/>
          <a:lstStyle/>
          <a:p>
            <a:r>
              <a:rPr lang="fr-FR" sz="1050" dirty="0">
                <a:solidFill>
                  <a:schemeClr val="tx2"/>
                </a:solidFill>
                <a:hlinkClick r:id="rId3">
                  <a:extLst>
                    <a:ext uri="{A12FA001-AC4F-418D-AE19-62706E023703}">
                      <ahyp:hlinkClr xmlns:ahyp="http://schemas.microsoft.com/office/drawing/2018/hyperlinkcolor" val="tx"/>
                    </a:ext>
                  </a:extLst>
                </a:hlinkClick>
              </a:rPr>
              <a:t>http://documentation.abes.fr/aidecalames/ressources/ead/DictionnaireEADCalames.pdf</a:t>
            </a:r>
            <a:endParaRPr lang="fr-FR" sz="1050" dirty="0">
              <a:solidFill>
                <a:schemeClr val="tx2"/>
              </a:solidFill>
            </a:endParaRPr>
          </a:p>
        </p:txBody>
      </p:sp>
      <p:sp>
        <p:nvSpPr>
          <p:cNvPr id="6" name="Espace réservé du numéro de diapositive 5">
            <a:extLst>
              <a:ext uri="{FF2B5EF4-FFF2-40B4-BE49-F238E27FC236}">
                <a16:creationId xmlns:a16="http://schemas.microsoft.com/office/drawing/2014/main" id="{343A53ED-73CA-D427-6D7C-94FDF799C03B}"/>
              </a:ext>
            </a:extLst>
          </p:cNvPr>
          <p:cNvSpPr>
            <a:spLocks noGrp="1"/>
          </p:cNvSpPr>
          <p:nvPr>
            <p:ph type="sldNum" sz="quarter" idx="12"/>
          </p:nvPr>
        </p:nvSpPr>
        <p:spPr/>
        <p:txBody>
          <a:bodyPr/>
          <a:lstStyle/>
          <a:p>
            <a:fld id="{4FDDB0EE-562A-402E-B0CB-D9B0904D3576}" type="slidenum">
              <a:rPr lang="fr-FR" smtClean="0"/>
              <a:t>7</a:t>
            </a:fld>
            <a:endParaRPr lang="fr-FR"/>
          </a:p>
        </p:txBody>
      </p:sp>
    </p:spTree>
    <p:extLst>
      <p:ext uri="{BB962C8B-B14F-4D97-AF65-F5344CB8AC3E}">
        <p14:creationId xmlns:p14="http://schemas.microsoft.com/office/powerpoint/2010/main" val="179282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211" y="89179"/>
            <a:ext cx="8229600" cy="1207035"/>
          </a:xfrm>
        </p:spPr>
        <p:txBody>
          <a:bodyPr>
            <a:normAutofit fontScale="90000"/>
          </a:bodyPr>
          <a:lstStyle/>
          <a:p>
            <a:r>
              <a:rPr lang="fr-FR" dirty="0">
                <a:solidFill>
                  <a:schemeClr val="tx1">
                    <a:lumMod val="50000"/>
                    <a:lumOff val="50000"/>
                  </a:schemeClr>
                </a:solidFill>
              </a:rPr>
              <a:t>Les anciens statuts</a:t>
            </a:r>
            <a:br>
              <a:rPr lang="fr-FR" dirty="0"/>
            </a:br>
            <a:endParaRPr lang="fr-FR" dirty="0">
              <a:solidFill>
                <a:srgbClr val="CF481B"/>
              </a:solidFill>
            </a:endParaRPr>
          </a:p>
        </p:txBody>
      </p:sp>
      <p:sp>
        <p:nvSpPr>
          <p:cNvPr id="3" name="Espace réservé du contenu 2"/>
          <p:cNvSpPr>
            <a:spLocks noGrp="1"/>
          </p:cNvSpPr>
          <p:nvPr>
            <p:ph idx="1"/>
          </p:nvPr>
        </p:nvSpPr>
        <p:spPr>
          <a:xfrm>
            <a:off x="481445" y="1683707"/>
            <a:ext cx="8229600" cy="4525963"/>
          </a:xfrm>
        </p:spPr>
        <p:txBody>
          <a:bodyPr>
            <a:normAutofit/>
          </a:bodyPr>
          <a:lstStyle/>
          <a:p>
            <a:pPr marL="0" indent="0">
              <a:buNone/>
            </a:pPr>
            <a:endParaRPr lang="fr-FR" dirty="0"/>
          </a:p>
          <a:p>
            <a:pPr marL="0" indent="0">
              <a:buNone/>
            </a:pPr>
            <a:endParaRPr lang="fr-FR" dirty="0"/>
          </a:p>
        </p:txBody>
      </p:sp>
      <p:pic>
        <p:nvPicPr>
          <p:cNvPr id="8" name="Image 7" descr="Une image contenant texte&#10;&#10;Description générée automatiquement">
            <a:extLst>
              <a:ext uri="{FF2B5EF4-FFF2-40B4-BE49-F238E27FC236}">
                <a16:creationId xmlns:a16="http://schemas.microsoft.com/office/drawing/2014/main" id="{8E8F030C-4F3B-180C-9BFD-6E3F87D8A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91" y="1124744"/>
            <a:ext cx="8430802" cy="5525271"/>
          </a:xfrm>
          <a:prstGeom prst="rect">
            <a:avLst/>
          </a:prstGeom>
        </p:spPr>
      </p:pic>
      <p:sp>
        <p:nvSpPr>
          <p:cNvPr id="9" name="Espace réservé du pied de page 8">
            <a:extLst>
              <a:ext uri="{FF2B5EF4-FFF2-40B4-BE49-F238E27FC236}">
                <a16:creationId xmlns:a16="http://schemas.microsoft.com/office/drawing/2014/main" id="{A9D126EA-6C5A-50FA-AF57-A3F5D6151202}"/>
              </a:ext>
            </a:extLst>
          </p:cNvPr>
          <p:cNvSpPr>
            <a:spLocks noGrp="1"/>
          </p:cNvSpPr>
          <p:nvPr>
            <p:ph type="ftr" sz="quarter" idx="11"/>
          </p:nvPr>
        </p:nvSpPr>
        <p:spPr/>
        <p:txBody>
          <a:bodyPr/>
          <a:lstStyle/>
          <a:p>
            <a:r>
              <a:rPr lang="fr-FR"/>
              <a:t>Lien vers doc</a:t>
            </a:r>
            <a:endParaRPr lang="fr-FR" dirty="0"/>
          </a:p>
        </p:txBody>
      </p:sp>
      <p:sp>
        <p:nvSpPr>
          <p:cNvPr id="10" name="Espace réservé du numéro de diapositive 9">
            <a:extLst>
              <a:ext uri="{FF2B5EF4-FFF2-40B4-BE49-F238E27FC236}">
                <a16:creationId xmlns:a16="http://schemas.microsoft.com/office/drawing/2014/main" id="{9B50CCFC-5850-5248-BF2A-090A70FE7F5C}"/>
              </a:ext>
            </a:extLst>
          </p:cNvPr>
          <p:cNvSpPr>
            <a:spLocks noGrp="1"/>
          </p:cNvSpPr>
          <p:nvPr>
            <p:ph type="sldNum" sz="quarter" idx="12"/>
          </p:nvPr>
        </p:nvSpPr>
        <p:spPr/>
        <p:txBody>
          <a:bodyPr/>
          <a:lstStyle/>
          <a:p>
            <a:fld id="{4FDDB0EE-562A-402E-B0CB-D9B0904D3576}" type="slidenum">
              <a:rPr lang="fr-FR" smtClean="0"/>
              <a:t>8</a:t>
            </a:fld>
            <a:endParaRPr lang="fr-FR"/>
          </a:p>
        </p:txBody>
      </p:sp>
    </p:spTree>
    <p:extLst>
      <p:ext uri="{BB962C8B-B14F-4D97-AF65-F5344CB8AC3E}">
        <p14:creationId xmlns:p14="http://schemas.microsoft.com/office/powerpoint/2010/main" val="304501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5211" y="89179"/>
            <a:ext cx="8229600" cy="1207035"/>
          </a:xfrm>
        </p:spPr>
        <p:txBody>
          <a:bodyPr>
            <a:normAutofit fontScale="90000"/>
          </a:bodyPr>
          <a:lstStyle/>
          <a:p>
            <a:r>
              <a:rPr lang="fr-FR" dirty="0">
                <a:solidFill>
                  <a:srgbClr val="CF481B"/>
                </a:solidFill>
              </a:rPr>
              <a:t>Les nouveaux statuts</a:t>
            </a:r>
            <a:br>
              <a:rPr lang="fr-FR" dirty="0"/>
            </a:br>
            <a:endParaRPr lang="fr-FR" dirty="0">
              <a:solidFill>
                <a:srgbClr val="CF481B"/>
              </a:solidFill>
            </a:endParaRPr>
          </a:p>
        </p:txBody>
      </p:sp>
      <p:sp>
        <p:nvSpPr>
          <p:cNvPr id="3" name="Espace réservé du contenu 2"/>
          <p:cNvSpPr>
            <a:spLocks noGrp="1"/>
          </p:cNvSpPr>
          <p:nvPr>
            <p:ph idx="1"/>
          </p:nvPr>
        </p:nvSpPr>
        <p:spPr>
          <a:xfrm>
            <a:off x="481445" y="1683707"/>
            <a:ext cx="8229600" cy="4525963"/>
          </a:xfrm>
        </p:spPr>
        <p:txBody>
          <a:bodyPr>
            <a:normAutofit/>
          </a:bodyPr>
          <a:lstStyle/>
          <a:p>
            <a:pPr marL="0" indent="0">
              <a:buNone/>
            </a:pPr>
            <a:endParaRPr lang="fr-FR" dirty="0"/>
          </a:p>
          <a:p>
            <a:pPr marL="0" indent="0">
              <a:buNone/>
            </a:pPr>
            <a:endParaRPr lang="fr-FR" dirty="0"/>
          </a:p>
        </p:txBody>
      </p:sp>
      <p:sp>
        <p:nvSpPr>
          <p:cNvPr id="7" name="Espace réservé du pied de page 6">
            <a:extLst>
              <a:ext uri="{FF2B5EF4-FFF2-40B4-BE49-F238E27FC236}">
                <a16:creationId xmlns:a16="http://schemas.microsoft.com/office/drawing/2014/main" id="{44E4905F-0577-BF1F-BC18-A12F7BD88832}"/>
              </a:ext>
            </a:extLst>
          </p:cNvPr>
          <p:cNvSpPr>
            <a:spLocks noGrp="1"/>
          </p:cNvSpPr>
          <p:nvPr>
            <p:ph type="ftr" sz="quarter" idx="11"/>
          </p:nvPr>
        </p:nvSpPr>
        <p:spPr>
          <a:xfrm>
            <a:off x="457200" y="6414600"/>
            <a:ext cx="7427168" cy="365125"/>
          </a:xfrm>
        </p:spPr>
        <p:txBody>
          <a:bodyPr/>
          <a:lstStyle/>
          <a:p>
            <a:r>
              <a:rPr lang="fr-FR" dirty="0"/>
              <a:t>https://www.ead-bibliotheque.fr/synthese-elements-attributs/</a:t>
            </a:r>
          </a:p>
        </p:txBody>
      </p:sp>
      <p:sp>
        <p:nvSpPr>
          <p:cNvPr id="9" name="Espace réservé du numéro de diapositive 8">
            <a:extLst>
              <a:ext uri="{FF2B5EF4-FFF2-40B4-BE49-F238E27FC236}">
                <a16:creationId xmlns:a16="http://schemas.microsoft.com/office/drawing/2014/main" id="{65C74457-FDEA-093C-6766-ECE9615AB5C8}"/>
              </a:ext>
            </a:extLst>
          </p:cNvPr>
          <p:cNvSpPr>
            <a:spLocks noGrp="1"/>
          </p:cNvSpPr>
          <p:nvPr>
            <p:ph type="sldNum" sz="quarter" idx="12"/>
          </p:nvPr>
        </p:nvSpPr>
        <p:spPr/>
        <p:txBody>
          <a:bodyPr/>
          <a:lstStyle/>
          <a:p>
            <a:fld id="{4FDDB0EE-562A-402E-B0CB-D9B0904D3576}" type="slidenum">
              <a:rPr lang="fr-FR" smtClean="0"/>
              <a:t>9</a:t>
            </a:fld>
            <a:endParaRPr lang="fr-FR"/>
          </a:p>
        </p:txBody>
      </p:sp>
      <p:pic>
        <p:nvPicPr>
          <p:cNvPr id="14" name="Image 13" descr="Une image contenant flèche&#10;&#10;Description générée automatiquement">
            <a:extLst>
              <a:ext uri="{FF2B5EF4-FFF2-40B4-BE49-F238E27FC236}">
                <a16:creationId xmlns:a16="http://schemas.microsoft.com/office/drawing/2014/main" id="{77909724-BFCF-CDD0-18E2-005879D72344}"/>
              </a:ext>
            </a:extLst>
          </p:cNvPr>
          <p:cNvPicPr>
            <a:picLocks noChangeAspect="1"/>
          </p:cNvPicPr>
          <p:nvPr/>
        </p:nvPicPr>
        <p:blipFill rotWithShape="1">
          <a:blip r:embed="rId3">
            <a:extLst>
              <a:ext uri="{28A0092B-C50C-407E-A947-70E740481C1C}">
                <a14:useLocalDpi xmlns:a14="http://schemas.microsoft.com/office/drawing/2010/main" val="0"/>
              </a:ext>
            </a:extLst>
          </a:blip>
          <a:srcRect l="5823" r="3652"/>
          <a:stretch/>
        </p:blipFill>
        <p:spPr>
          <a:xfrm>
            <a:off x="107504" y="86299"/>
            <a:ext cx="1440161" cy="1162212"/>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5C67F371-9E03-BEE6-7FF5-D313711740DD}"/>
              </a:ext>
            </a:extLst>
          </p:cNvPr>
          <p:cNvPicPr>
            <a:picLocks noChangeAspect="1"/>
          </p:cNvPicPr>
          <p:nvPr/>
        </p:nvPicPr>
        <p:blipFill rotWithShape="1">
          <a:blip r:embed="rId4">
            <a:extLst>
              <a:ext uri="{28A0092B-C50C-407E-A947-70E740481C1C}">
                <a14:useLocalDpi xmlns:a14="http://schemas.microsoft.com/office/drawing/2010/main" val="0"/>
              </a:ext>
            </a:extLst>
          </a:blip>
          <a:srcRect t="7907"/>
          <a:stretch/>
        </p:blipFill>
        <p:spPr>
          <a:xfrm>
            <a:off x="1483606" y="40667"/>
            <a:ext cx="7648962" cy="6315683"/>
          </a:xfrm>
          <a:prstGeom prst="rect">
            <a:avLst/>
          </a:prstGeom>
        </p:spPr>
      </p:pic>
    </p:spTree>
    <p:extLst>
      <p:ext uri="{BB962C8B-B14F-4D97-AF65-F5344CB8AC3E}">
        <p14:creationId xmlns:p14="http://schemas.microsoft.com/office/powerpoint/2010/main" val="22551469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ation PPT" ma:contentTypeID="0x010100505AF35FDCA54D2FA379F261E520FD37003BA607584A07684089D0538041E4120804070802004495013D04E6D140B0554904C0AFA86A" ma:contentTypeVersion="56" ma:contentTypeDescription="" ma:contentTypeScope="" ma:versionID="725ec405e44672ba9a1659f07de6b20c">
  <xsd:schema xmlns:xsd="http://www.w3.org/2001/XMLSchema" xmlns:xs="http://www.w3.org/2001/XMLSchema" xmlns:p="http://schemas.microsoft.com/office/2006/metadata/properties" xmlns:ns2="9cb235b8-7541-4a6e-b886-1bf4192805bd" xmlns:ns3="http://schemas.microsoft.com/sharepoint/v3/fields" xmlns:ns4="$ListId:Supports3;" targetNamespace="http://schemas.microsoft.com/office/2006/metadata/properties" ma:root="true" ma:fieldsID="6a109ec1303f8e1c0d6a3af79ac336a0" ns2:_="" ns3:_="" ns4:_="">
    <xsd:import namespace="9cb235b8-7541-4a6e-b886-1bf4192805bd"/>
    <xsd:import namespace="http://schemas.microsoft.com/sharepoint/v3/fields"/>
    <xsd:import namespace="$ListId:Supports3;"/>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FY"/>
          <xsd:enumeration value="AGT"/>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E"/>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A"/>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NMN"/>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6" nillable="true" ma:displayName="Année" ma:default="A renseigner" ma:format="Dropdown" ma:internalName="Ann_x00e9_e">
      <xsd:simpleType>
        <xsd:restriction base="dms:Choice">
          <xsd:enumeration value="A renseigner"/>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Nom_x0020_de_x0020_la_x0020_formation" ma:index="20" nillable="true" ma:displayName="Liste des formations" ma:default="A renseigner" ma:format="Dropdown" ma:internalName="Nom_x0020_de_x0020_la_x0020_formation">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Supports3;" elementFormDefault="qualified">
    <xsd:import namespace="http://schemas.microsoft.com/office/2006/documentManagement/types"/>
    <xsd:import namespace="http://schemas.microsoft.com/office/infopath/2007/PartnerControls"/>
    <xsd:element name="Exaged_DocName" ma:index="14"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eu_x0020_de_x0020_la_x0020_formation xmlns="9cb235b8-7541-4a6e-b886-1bf4192805bd">A renseigner</Lieu_x0020_de_x0020_la_x0020_formation>
    <Exaged_DocName xmlns="$ListId:Supports3;" xsi:nil="true"/>
    <Etat_x0020_du_x0020_document xmlns="9cb235b8-7541-4a6e-b886-1bf4192805bd">Document de travail</Etat_x0020_du_x0020_document>
    <Nom_x0020_de_x0020_la_x0020_formation xmlns="9cb235b8-7541-4a6e-b886-1bf4192805bd">A renseigner</Nom_x0020_de_x0020_la_x0020_formation>
    <TRI xmlns="9cb235b8-7541-4a6e-b886-1bf4192805bd">RPA</TRI>
    <Tags xmlns="9cb235b8-7541-4a6e-b886-1bf4192805bd" xsi:nil="true"/>
    <Structure xmlns="9cb235b8-7541-4a6e-b886-1bf4192805bd">ABES</Structure>
    <Type_x0020_de_x0020_document_x0020_standard xmlns="9cb235b8-7541-4a6e-b886-1bf4192805bd">Diaporama Formation</Type_x0020_de_x0020_document_x0020_standard>
    <Année xmlns="9cb235b8-7541-4a6e-b886-1bf4192805bd">2021</Année>
    <N_x00b0__x0020_session xmlns="9cb235b8-7541-4a6e-b886-1bf4192805bd" xsi:nil="true"/>
    <_DCDateCreated xmlns="http://schemas.microsoft.com/sharepoint/v3/fields">2018-01-09T23:00:00+00:00</_DCDateCreated>
  </documentManagement>
</p:properties>
</file>

<file path=customXml/itemProps1.xml><?xml version="1.0" encoding="utf-8"?>
<ds:datastoreItem xmlns:ds="http://schemas.openxmlformats.org/officeDocument/2006/customXml" ds:itemID="{03820460-BED5-486F-9E0D-BEEDF69EB5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Supports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3C7513-14A8-4550-AEDA-C4E9602D4A61}">
  <ds:schemaRefs>
    <ds:schemaRef ds:uri="http://schemas.microsoft.com/sharepoint/v3/contenttype/forms"/>
  </ds:schemaRefs>
</ds:datastoreItem>
</file>

<file path=customXml/itemProps3.xml><?xml version="1.0" encoding="utf-8"?>
<ds:datastoreItem xmlns:ds="http://schemas.openxmlformats.org/officeDocument/2006/customXml" ds:itemID="{F1D3DA22-16E7-418E-A1F2-1C90A5F308B5}">
  <ds:schemaRefs>
    <ds:schemaRef ds:uri="http://www.w3.org/XML/1998/namespace"/>
    <ds:schemaRef ds:uri="http://schemas.microsoft.com/office/2006/metadata/properties"/>
    <ds:schemaRef ds:uri="9cb235b8-7541-4a6e-b886-1bf4192805bd"/>
    <ds:schemaRef ds:uri="http://purl.org/dc/elements/1.1/"/>
    <ds:schemaRef ds:uri="http://purl.org/dc/dcmitype/"/>
    <ds:schemaRef ds:uri="$ListId:Supports3;"/>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1182</TotalTime>
  <Words>3621</Words>
  <Application>Microsoft Office PowerPoint</Application>
  <PresentationFormat>Affichage à l'écran (4:3)</PresentationFormat>
  <Paragraphs>440</Paragraphs>
  <Slides>40</Slides>
  <Notes>40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40</vt:i4>
      </vt:variant>
    </vt:vector>
  </HeadingPairs>
  <TitlesOfParts>
    <vt:vector size="50" baseType="lpstr">
      <vt:lpstr>Arial</vt:lpstr>
      <vt:lpstr>Arial Narrow</vt:lpstr>
      <vt:lpstr>Calibri</vt:lpstr>
      <vt:lpstr>Calibri Light</vt:lpstr>
      <vt:lpstr>Courier New</vt:lpstr>
      <vt:lpstr>Georgia</vt:lpstr>
      <vt:lpstr>Symbol</vt:lpstr>
      <vt:lpstr>Wingdings</vt:lpstr>
      <vt:lpstr>Thème Office</vt:lpstr>
      <vt:lpstr>2_Thème Office</vt:lpstr>
      <vt:lpstr>Présentation PowerPoint</vt:lpstr>
      <vt:lpstr>plan</vt:lpstr>
      <vt:lpstr>Qui rédige le Guide des bonnes pratiques de l'EAD en bibliothèque?</vt:lpstr>
      <vt:lpstr>Philosophie de ce guide</vt:lpstr>
      <vt:lpstr>PARTIE 1 : Les Bonnes pratiques révisées </vt:lpstr>
      <vt:lpstr>PARTIE 1 : Les Bonnes pratiques révisées </vt:lpstr>
      <vt:lpstr>Le statut des éléments et attributs EAD</vt:lpstr>
      <vt:lpstr>Les anciens statuts </vt:lpstr>
      <vt:lpstr>Les nouveaux statuts </vt:lpstr>
      <vt:lpstr>Le caractère obligatoire</vt:lpstr>
      <vt:lpstr>Statuts (suite)</vt:lpstr>
      <vt:lpstr>PARTIE 1 : Les Bonnes pratiques révisées </vt:lpstr>
      <vt:lpstr>Attributs LEVEL et OTHERLEVEL</vt:lpstr>
      <vt:lpstr>Les attributs LEVEL et OTHERLEVEL </vt:lpstr>
      <vt:lpstr>Dans Calames attributs LEVEL OTHERLEVEL</vt:lpstr>
      <vt:lpstr>Les dates : clarification de l'usage des attributs de &lt;unitdate&gt; et &lt;date&gt; </vt:lpstr>
      <vt:lpstr>Les dates : typologie pour &lt;date&gt; </vt:lpstr>
      <vt:lpstr>&lt;unitid type"ancienne_cote"&gt;</vt:lpstr>
      <vt:lpstr>&lt;unitid type"ancienne_cote"&gt;</vt:lpstr>
      <vt:lpstr>&lt;legalstatus&gt; sous-élément de &lt;accessrestrict&gt; devient obligatoire </vt:lpstr>
      <vt:lpstr>&lt;legalstatus&gt; sous élément de &lt;accessrestrict&gt; devient obligatoire (2)</vt:lpstr>
      <vt:lpstr>&lt;physfacet&gt; enrichi et &lt;phystech&gt;</vt:lpstr>
      <vt:lpstr>D'autres précisions</vt:lpstr>
      <vt:lpstr>PARTIE 2 : Un nouveau manuel pour une nouvelle philosophie des données</vt:lpstr>
      <vt:lpstr>Nouvelle logique d'organisation du manuel de catalogage</vt:lpstr>
      <vt:lpstr>Nouvelle logique d'organisation du manuel de catalogage (2)</vt:lpstr>
      <vt:lpstr>Nouvelle formulation des principes</vt:lpstr>
      <vt:lpstr>Nouvelle philosophie des données</vt:lpstr>
      <vt:lpstr>3 chantiers prioritaires</vt:lpstr>
      <vt:lpstr>Articulation des analyses sur les données présentes</vt:lpstr>
      <vt:lpstr>Le futur fonctionnement  des chantiers qualité</vt:lpstr>
      <vt:lpstr>Révision du manuel</vt:lpstr>
      <vt:lpstr>PARTIE 3 : Les changements dans Calames prO</vt:lpstr>
      <vt:lpstr>Des listes de valeurs d'attribut  à jour en catalogage</vt:lpstr>
      <vt:lpstr>Insérer un nouvel élément en catalogage</vt:lpstr>
      <vt:lpstr>Visio_controle</vt:lpstr>
      <vt:lpstr>Présentation PowerPoint</vt:lpstr>
      <vt:lpstr>Début d'un nouveau travail sur Visio_controle</vt:lpstr>
      <vt:lpstr>Calendrier</vt:lpstr>
      <vt:lpstr>Des questions ?</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J.e-cours</dc:title>
  <dc:creator>Olivier Kosinski</dc:creator>
  <cp:keywords/>
  <dc:description/>
  <cp:lastModifiedBy>Olivier Kosinski</cp:lastModifiedBy>
  <cp:revision>38</cp:revision>
  <cp:lastPrinted>2023-04-13T07:40:28Z</cp:lastPrinted>
  <dcterms:created xsi:type="dcterms:W3CDTF">2014-12-08T14:08:59Z</dcterms:created>
  <dcterms:modified xsi:type="dcterms:W3CDTF">2023-04-21T07:57:55Z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0x010100505AF35FDCA54D2FA379F261E520FD37003BA607584A07684089D0538041E4120804070802004495013D04E6D140B0554904C0AFA86A</vt:lpwstr>
  </property>
</Properties>
</file>