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sldIdLst>
    <p:sldId id="270" r:id="rId5"/>
    <p:sldId id="258" r:id="rId6"/>
    <p:sldId id="299" r:id="rId7"/>
    <p:sldId id="282" r:id="rId8"/>
    <p:sldId id="280" r:id="rId9"/>
    <p:sldId id="292" r:id="rId10"/>
    <p:sldId id="295" r:id="rId11"/>
    <p:sldId id="296" r:id="rId12"/>
    <p:sldId id="301" r:id="rId13"/>
    <p:sldId id="298" r:id="rId14"/>
    <p:sldId id="272" r:id="rId15"/>
    <p:sldId id="257" r:id="rId16"/>
    <p:sldId id="256" r:id="rId17"/>
    <p:sldId id="259" r:id="rId18"/>
    <p:sldId id="273" r:id="rId19"/>
    <p:sldId id="285" r:id="rId20"/>
    <p:sldId id="278" r:id="rId21"/>
    <p:sldId id="290" r:id="rId22"/>
    <p:sldId id="281" r:id="rId23"/>
    <p:sldId id="263" r:id="rId24"/>
    <p:sldId id="274" r:id="rId25"/>
    <p:sldId id="300" r:id="rId26"/>
    <p:sldId id="275" r:id="rId27"/>
    <p:sldId id="283" r:id="rId28"/>
    <p:sldId id="293" r:id="rId29"/>
    <p:sldId id="294" r:id="rId30"/>
    <p:sldId id="277" r:id="rId31"/>
    <p:sldId id="276" r:id="rId32"/>
    <p:sldId id="286" r:id="rId33"/>
    <p:sldId id="288" r:id="rId34"/>
    <p:sldId id="287" r:id="rId35"/>
    <p:sldId id="291" r:id="rId36"/>
    <p:sldId id="284" r:id="rId37"/>
    <p:sldId id="269" r:id="rId38"/>
    <p:sldId id="268" r:id="rId3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7CBCFC-B464-743F-C4AE-A80B7A6319F1}" name="Laure Jestaz" initials="LJ" userId="S::Jestaz@abes.fr::a879dcac-c82f-4054-a4f5-eef6e5b04b3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2B62"/>
    <a:srgbClr val="E2E2E2"/>
    <a:srgbClr val="92B2D2"/>
    <a:srgbClr val="92B0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851" autoAdjust="0"/>
  </p:normalViewPr>
  <p:slideViewPr>
    <p:cSldViewPr>
      <p:cViewPr varScale="1">
        <p:scale>
          <a:sx n="84" d="100"/>
          <a:sy n="84" d="100"/>
        </p:scale>
        <p:origin x="159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17C9-DC69-4474-95AE-B5B905E0C089}" type="datetimeFigureOut">
              <a:rPr lang="fr-FR" smtClean="0"/>
              <a:t>30/06/2023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issn.org/fr/comprendre-lissn/regles-d-attribution/supports-numerique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baseline="0" dirty="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365977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a:t>
            </a:r>
            <a:r>
              <a:rPr lang="fr-FR" dirty="0" err="1"/>
              <a:t>Abes</a:t>
            </a:r>
            <a:r>
              <a:rPr lang="fr-FR" dirty="0"/>
              <a:t> importe dans le </a:t>
            </a:r>
            <a:r>
              <a:rPr lang="fr-FR" dirty="0" err="1"/>
              <a:t>Sudoc</a:t>
            </a:r>
            <a:r>
              <a:rPr lang="fr-FR" dirty="0"/>
              <a:t> des notices en provenance d'éditeurs partenaires pour aider les bibliothèques dans le signalement de leurs ressources.</a:t>
            </a:r>
          </a:p>
          <a:p>
            <a:r>
              <a:rPr lang="fr-FR" dirty="0"/>
              <a:t>La liste des imports de notices des éditeurs partenaires est disponible sur le Manuel des imports dans le </a:t>
            </a:r>
            <a:r>
              <a:rPr lang="fr-FR" dirty="0" err="1"/>
              <a:t>Sudoc</a:t>
            </a:r>
            <a:endParaRPr lang="fr-FR" dirty="0"/>
          </a:p>
          <a:p>
            <a:r>
              <a:rPr lang="fr-FR" dirty="0"/>
              <a:t>https://documentation.abes.fr/sudoc/manuels/echanges/imports_dans_le_sudoc/index.html#EditeursHLN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12</a:t>
            </a:fld>
            <a:endParaRPr lang="fr-FR"/>
          </a:p>
        </p:txBody>
      </p:sp>
    </p:spTree>
    <p:extLst>
      <p:ext uri="{BB962C8B-B14F-4D97-AF65-F5344CB8AC3E}">
        <p14:creationId xmlns:p14="http://schemas.microsoft.com/office/powerpoint/2010/main" val="2151956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14</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955983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15</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373722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16</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588897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17</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529789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18</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101521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19</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776029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20</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415321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21</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1768659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110517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9559839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23</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8761894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24</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435857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25</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7533119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26</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7082045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27</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2830110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28</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40611261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29</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611626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30</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5338875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31</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9574585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704303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latin typeface="Segoe UI" panose="020B0502040204020203" pitchFamily="34" charset="0"/>
                <a:ea typeface="Calibri" panose="020F0502020204030204" pitchFamily="34" charset="0"/>
                <a:cs typeface="Segoe UI" panose="020B0502040204020203" pitchFamily="34" charset="0"/>
              </a:rPr>
              <a:t>La présence d'une URL spécifique donnant accès à l'ensemble des ouvrages de la collection suffit à prouver la volonté éditoriale manifeste. Les règles concernant les demandes de numérotation sont identiques à celles de l’imprimé : il faut faire une demande de numérotation uniquement si les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notices de collection comportent au moins 5 vol. dans le Sudoc</a:t>
            </a:r>
          </a:p>
          <a:p>
            <a:endParaRPr lang="fr-FR"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Règles dans manuel de l’ISSN : </a:t>
            </a:r>
            <a:r>
              <a:rPr lang="fr-FR" sz="1800" u="sng" kern="0"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https://www.issn.org/fr/comprendre-lissn/regles-d-attribution/supports-numeriques/</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4</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0741497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33</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446749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1" dirty="0"/>
          </a:p>
        </p:txBody>
      </p:sp>
      <p:sp>
        <p:nvSpPr>
          <p:cNvPr id="4" name="Espace réservé du numéro de diapositive 3"/>
          <p:cNvSpPr>
            <a:spLocks noGrp="1"/>
          </p:cNvSpPr>
          <p:nvPr>
            <p:ph type="sldNum" sz="quarter" idx="5"/>
          </p:nvPr>
        </p:nvSpPr>
        <p:spPr/>
        <p:txBody>
          <a:bodyPr/>
          <a:lstStyle/>
          <a:p>
            <a:pPr>
              <a:defRPr/>
            </a:pPr>
            <a:fld id="{D3539A91-674E-4F70-A4A9-5F92CE3A298B}" type="slidenum">
              <a:rPr lang="fr-FR" smtClean="0"/>
              <a:pPr>
                <a:defRPr/>
              </a:pPr>
              <a:t>35</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966622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Pas de possibilité d’isoler uniquement les périodiques électroniques dans la recherche avec Winnie (</a:t>
            </a:r>
            <a:r>
              <a:rPr lang="fr-FR" sz="1800" kern="0" dirty="0" err="1">
                <a:effectLst/>
                <a:latin typeface="Arial" panose="020B0604020202020204" pitchFamily="34" charset="0"/>
                <a:ea typeface="Times New Roman" panose="02020603050405020304" pitchFamily="18" charset="0"/>
                <a:cs typeface="Times New Roman" panose="02020603050405020304" pitchFamily="18" charset="0"/>
              </a:rPr>
              <a:t>tdo</a:t>
            </a: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 t = toutes les ressources continues)</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kern="0" dirty="0">
                <a:effectLst/>
                <a:latin typeface="Arial" panose="020B0604020202020204" pitchFamily="34" charset="0"/>
                <a:ea typeface="Times New Roman" panose="02020603050405020304" pitchFamily="18" charset="0"/>
              </a:rPr>
              <a:t>Mais possibilité d’utiliser </a:t>
            </a:r>
            <a:r>
              <a:rPr lang="fr-FR" sz="1800" kern="0" dirty="0" err="1">
                <a:effectLst/>
                <a:latin typeface="Arial" panose="020B0604020202020204" pitchFamily="34" charset="0"/>
                <a:ea typeface="Times New Roman" panose="02020603050405020304" pitchFamily="18" charset="0"/>
              </a:rPr>
              <a:t>Periscope</a:t>
            </a:r>
            <a:r>
              <a:rPr lang="fr-FR" sz="1800" kern="0" dirty="0">
                <a:effectLst/>
                <a:latin typeface="Arial" panose="020B0604020202020204" pitchFamily="34" charset="0"/>
                <a:ea typeface="Times New Roman" panose="02020603050405020304" pitchFamily="18" charset="0"/>
              </a:rPr>
              <a:t> : recherche par RCR, puis filtres sur type de document et de support =&gt; export</a:t>
            </a:r>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5</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680312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La zone 830 étant une note de gestion interne, vous pouvez l’utiliser, pour ce type de signalement, puisque ce type d’information n’intéresse par le lecteur/utilisateur final.</a:t>
            </a:r>
          </a:p>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Exemple de commentaire :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Notice conservée dans le Sudoc comme « notice de gestion » par l'établissement CERCLES en charge de ce corpus le 2019-05-06 sans demande de numérotation à ISSN » (PPN 235628476) ou « Notice conservée dans le Sudoc comme notice de gestion le 2021-11-18 (bouquet commercial). Ne doit pas faire l’objet d’une demande de numérotation ISSN. » (PPN 199325758)</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6</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00452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en effet, il faut indiquer en zone 371 autant d’informations que nécessaire, *penser d’ailleurs à utiliser / exploiter au maximum les sous-zones proposées* pour permettre de rattacher chaque zone à la bonne zone 856. </a:t>
            </a:r>
          </a:p>
          <a:p>
            <a:pPr>
              <a:lnSpc>
                <a:spcPct val="107000"/>
              </a:lnSpc>
              <a:spcAft>
                <a:spcPts val="800"/>
              </a:spcAft>
            </a:pPr>
            <a:r>
              <a:rPr lang="fr-FR" sz="1800" kern="0" dirty="0">
                <a:effectLst/>
                <a:latin typeface="Times New Roman" panose="02020603050405020304" pitchFamily="18" charset="0"/>
                <a:ea typeface="Calibri" panose="020F0502020204030204" pitchFamily="34" charset="0"/>
                <a:cs typeface="Times New Roman" panose="02020603050405020304" pitchFamily="18" charset="0"/>
              </a:rPr>
              <a:t>Par exemple, la sous-zone $8 peut être utilisée pour préciser la partie de la ressource concernée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Chaque 856 pourra être complétée par un champ 371 pour chaque plateforme de diffusion, ou pour chaque section numérisée.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Par exemple pour un titre en libre accès sur plusieurs plateformes (PPN 104152559, cas hybride) cela donne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371 0#‎$</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alibre</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et intégral. articles (1830-1940) disponibles en texte intégral (</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SorbonNum</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371 0#‎$</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apartiellement</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libre et intégral. articles (2016-...) disponibles en texte intégral (EDP Sciences)</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371 0#‎$</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apartiellement</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libre et intégral. articles (1940-...) disponibles en texte intégral (</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Geosciences</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World)</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856 4#‎$</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uhttps</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://patrimoine.sorbonne-universite.fr/</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idurl</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/1/2639‎$</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zArticles</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disponibles sur </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SorbonNum</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(1830-1940)</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856 4#‎$</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uhttps</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://www.bsgf.fr/</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fr</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/component/issues/‎$</a:t>
            </a:r>
            <a:r>
              <a:rPr lang="fr-FR"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zArticles</a:t>
            </a:r>
            <a:r>
              <a:rPr lang="fr-FR" sz="1800" kern="0" dirty="0">
                <a:effectLst/>
                <a:latin typeface="Times New Roman" panose="02020603050405020304" pitchFamily="18" charset="0"/>
                <a:ea typeface="Times New Roman" panose="02020603050405020304" pitchFamily="18" charset="0"/>
                <a:cs typeface="Times New Roman" panose="02020603050405020304" pitchFamily="18" charset="0"/>
              </a:rPr>
              <a:t> disponibles sur EDP Sciences (2016-....)</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kern="0" dirty="0">
                <a:effectLst/>
                <a:latin typeface="Times New Roman" panose="02020603050405020304" pitchFamily="18" charset="0"/>
                <a:ea typeface="Times New Roman" panose="02020603050405020304" pitchFamily="18" charset="0"/>
              </a:rPr>
              <a:t>856 4#‎$</a:t>
            </a:r>
            <a:r>
              <a:rPr lang="fr-FR" sz="1800" kern="0" dirty="0" err="1">
                <a:effectLst/>
                <a:latin typeface="Times New Roman" panose="02020603050405020304" pitchFamily="18" charset="0"/>
                <a:ea typeface="Times New Roman" panose="02020603050405020304" pitchFamily="18" charset="0"/>
              </a:rPr>
              <a:t>uhttps</a:t>
            </a:r>
            <a:r>
              <a:rPr lang="fr-FR" sz="1800" kern="0" dirty="0">
                <a:effectLst/>
                <a:latin typeface="Times New Roman" panose="02020603050405020304" pitchFamily="18" charset="0"/>
                <a:ea typeface="Times New Roman" panose="02020603050405020304" pitchFamily="18" charset="0"/>
              </a:rPr>
              <a:t>://pubs.geoscienceworld.org/</a:t>
            </a:r>
            <a:r>
              <a:rPr lang="fr-FR" sz="1800" kern="0" dirty="0" err="1">
                <a:effectLst/>
                <a:latin typeface="Times New Roman" panose="02020603050405020304" pitchFamily="18" charset="0"/>
                <a:ea typeface="Times New Roman" panose="02020603050405020304" pitchFamily="18" charset="0"/>
              </a:rPr>
              <a:t>bsgf</a:t>
            </a:r>
            <a:r>
              <a:rPr lang="fr-FR" sz="1800" kern="0" dirty="0">
                <a:effectLst/>
                <a:latin typeface="Times New Roman" panose="02020603050405020304" pitchFamily="18" charset="0"/>
                <a:ea typeface="Times New Roman" panose="02020603050405020304" pitchFamily="18" charset="0"/>
              </a:rPr>
              <a:t>/</a:t>
            </a:r>
            <a:r>
              <a:rPr lang="fr-FR" sz="1800" kern="0" dirty="0" err="1">
                <a:effectLst/>
                <a:latin typeface="Times New Roman" panose="02020603050405020304" pitchFamily="18" charset="0"/>
                <a:ea typeface="Times New Roman" panose="02020603050405020304" pitchFamily="18" charset="0"/>
              </a:rPr>
              <a:t>list</a:t>
            </a:r>
            <a:r>
              <a:rPr lang="fr-FR" sz="1800" kern="0" dirty="0">
                <a:effectLst/>
                <a:latin typeface="Times New Roman" panose="02020603050405020304" pitchFamily="18" charset="0"/>
                <a:ea typeface="Times New Roman" panose="02020603050405020304" pitchFamily="18" charset="0"/>
              </a:rPr>
              <a:t>-of-</a:t>
            </a:r>
            <a:r>
              <a:rPr lang="fr-FR" sz="1800" kern="0" dirty="0" err="1">
                <a:effectLst/>
                <a:latin typeface="Times New Roman" panose="02020603050405020304" pitchFamily="18" charset="0"/>
                <a:ea typeface="Times New Roman" panose="02020603050405020304" pitchFamily="18" charset="0"/>
              </a:rPr>
              <a:t>years</a:t>
            </a:r>
            <a:r>
              <a:rPr lang="fr-FR" sz="1800" kern="0" dirty="0">
                <a:effectLst/>
                <a:latin typeface="Times New Roman" panose="02020603050405020304" pitchFamily="18" charset="0"/>
                <a:ea typeface="Times New Roman" panose="02020603050405020304" pitchFamily="18" charset="0"/>
              </a:rPr>
              <a:t>‎$</a:t>
            </a:r>
            <a:r>
              <a:rPr lang="fr-FR" sz="1800" kern="0" dirty="0" err="1">
                <a:effectLst/>
                <a:latin typeface="Times New Roman" panose="02020603050405020304" pitchFamily="18" charset="0"/>
                <a:ea typeface="Times New Roman" panose="02020603050405020304" pitchFamily="18" charset="0"/>
              </a:rPr>
              <a:t>zArticles</a:t>
            </a:r>
            <a:r>
              <a:rPr lang="fr-FR" sz="1800" kern="0" dirty="0">
                <a:effectLst/>
                <a:latin typeface="Times New Roman" panose="02020603050405020304" pitchFamily="18" charset="0"/>
                <a:ea typeface="Times New Roman" panose="02020603050405020304" pitchFamily="18" charset="0"/>
              </a:rPr>
              <a:t> disponibles sur </a:t>
            </a:r>
            <a:r>
              <a:rPr lang="fr-FR" sz="1800" kern="0" dirty="0" err="1">
                <a:effectLst/>
                <a:latin typeface="Times New Roman" panose="02020603050405020304" pitchFamily="18" charset="0"/>
                <a:ea typeface="Times New Roman" panose="02020603050405020304" pitchFamily="18" charset="0"/>
              </a:rPr>
              <a:t>Geoscience</a:t>
            </a:r>
            <a:r>
              <a:rPr lang="fr-FR" sz="1800" kern="0" dirty="0">
                <a:effectLst/>
                <a:latin typeface="Times New Roman" panose="02020603050405020304" pitchFamily="18" charset="0"/>
                <a:ea typeface="Times New Roman" panose="02020603050405020304" pitchFamily="18" charset="0"/>
              </a:rPr>
              <a:t> World (1940-....)</a:t>
            </a:r>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7</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542283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z="1800" kern="0" dirty="0">
                <a:effectLst/>
                <a:latin typeface="Times New Roman" panose="02020603050405020304" pitchFamily="18" charset="0"/>
                <a:ea typeface="Times New Roman" panose="02020603050405020304" pitchFamily="18" charset="0"/>
              </a:rPr>
              <a:t>Oui, il faut créer un exemplaire par diffuseur/plateforme. </a:t>
            </a:r>
          </a:p>
          <a:p>
            <a:r>
              <a:rPr lang="fr-FR" sz="1800" kern="0" dirty="0">
                <a:effectLst/>
                <a:latin typeface="Times New Roman" panose="02020603050405020304" pitchFamily="18" charset="0"/>
                <a:ea typeface="Times New Roman" panose="02020603050405020304" pitchFamily="18" charset="0"/>
              </a:rPr>
              <a:t>Pour un titre en libre accès, la zone 955 précise ce à quoi l’url donne accès, il est donc fortement recommandé d’ajouter un état de collection pour un titre partiellement numérisé par un établissement. </a:t>
            </a:r>
          </a:p>
          <a:p>
            <a:r>
              <a:rPr lang="fr-FR" sz="1800" kern="0" dirty="0">
                <a:effectLst/>
                <a:latin typeface="Times New Roman" panose="02020603050405020304" pitchFamily="18" charset="0"/>
                <a:ea typeface="Times New Roman" panose="02020603050405020304" pitchFamily="18" charset="0"/>
              </a:rPr>
              <a:t>De même, si l’url Gallica donne accès à une partie seulement de l’état de collection il sera possible de le préciser dans une zone 955. Il faut mettre une E856 4#$</a:t>
            </a:r>
            <a:r>
              <a:rPr lang="fr-FR" sz="1800" kern="0" dirty="0" err="1">
                <a:effectLst/>
                <a:latin typeface="Times New Roman" panose="02020603050405020304" pitchFamily="18" charset="0"/>
                <a:ea typeface="Times New Roman" panose="02020603050405020304" pitchFamily="18" charset="0"/>
              </a:rPr>
              <a:t>uURL</a:t>
            </a:r>
            <a:endParaRPr lang="fr-FR" sz="1800" kern="0" dirty="0">
              <a:effectLst/>
              <a:latin typeface="Times New Roman" panose="02020603050405020304" pitchFamily="18" charset="0"/>
              <a:ea typeface="Times New Roman" panose="02020603050405020304" pitchFamily="18" charset="0"/>
            </a:endParaRPr>
          </a:p>
          <a:p>
            <a:r>
              <a:rPr lang="fr-FR" sz="1800" b="0" kern="0" dirty="0">
                <a:effectLst/>
                <a:latin typeface="Times New Roman" panose="02020603050405020304" pitchFamily="18" charset="0"/>
              </a:rPr>
              <a:t>Pas de 955$a, mais une zone E319  « Ressource en Libre accès »</a:t>
            </a:r>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8</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888949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z="1800" kern="0" dirty="0">
                <a:effectLst/>
                <a:latin typeface="Times New Roman" panose="02020603050405020304" pitchFamily="18" charset="0"/>
                <a:ea typeface="Times New Roman" panose="02020603050405020304" pitchFamily="18" charset="0"/>
              </a:rPr>
              <a:t>Oui, il faut créer un exemplaire par diffuseur/plateforme. </a:t>
            </a:r>
          </a:p>
          <a:p>
            <a:r>
              <a:rPr lang="fr-FR" sz="1800" kern="0" dirty="0">
                <a:effectLst/>
                <a:latin typeface="Times New Roman" panose="02020603050405020304" pitchFamily="18" charset="0"/>
                <a:ea typeface="Times New Roman" panose="02020603050405020304" pitchFamily="18" charset="0"/>
              </a:rPr>
              <a:t>Pour un titre en libre accès, la zone 955 précise ce à quoi l’url donne accès, il est donc fortement recommandé d’ajouter un état de collection pour un titre partiellement numérisé par un établissement. </a:t>
            </a:r>
          </a:p>
          <a:p>
            <a:r>
              <a:rPr lang="fr-FR" sz="1800" kern="0" dirty="0">
                <a:effectLst/>
                <a:latin typeface="Times New Roman" panose="02020603050405020304" pitchFamily="18" charset="0"/>
                <a:ea typeface="Times New Roman" panose="02020603050405020304" pitchFamily="18" charset="0"/>
              </a:rPr>
              <a:t>De même, si l’url Gallica donne accès à une partie seulement de l’état de collection il sera possible de le préciser dans une zone 955. Il faut mettre une E856 4#$</a:t>
            </a:r>
            <a:r>
              <a:rPr lang="fr-FR" sz="1800" kern="0" dirty="0" err="1">
                <a:effectLst/>
                <a:latin typeface="Times New Roman" panose="02020603050405020304" pitchFamily="18" charset="0"/>
                <a:ea typeface="Times New Roman" panose="02020603050405020304" pitchFamily="18" charset="0"/>
              </a:rPr>
              <a:t>uURL</a:t>
            </a:r>
            <a:endParaRPr lang="fr-FR" sz="1800" kern="0" dirty="0">
              <a:effectLst/>
              <a:latin typeface="Times New Roman" panose="02020603050405020304" pitchFamily="18" charset="0"/>
              <a:ea typeface="Times New Roman" panose="02020603050405020304" pitchFamily="18" charset="0"/>
            </a:endParaRPr>
          </a:p>
          <a:p>
            <a:r>
              <a:rPr lang="fr-FR" sz="1800" b="0" kern="0" dirty="0">
                <a:effectLst/>
                <a:latin typeface="Times New Roman" panose="02020603050405020304" pitchFamily="18" charset="0"/>
              </a:rPr>
              <a:t>Pas de 955$a, mais une zone E319  « Ressource en Libre accès »</a:t>
            </a:r>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9</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434688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solidFill>
                  <a:prstClr val="black"/>
                </a:solidFill>
              </a:rPr>
              <a:pPr>
                <a:defRPr/>
              </a:pPr>
              <a:t>10</a:t>
            </a:fld>
            <a:endParaRPr lang="fr-FR">
              <a:solidFill>
                <a:prstClr val="black"/>
              </a:solidFill>
            </a:endParaRPr>
          </a:p>
        </p:txBody>
      </p:sp>
      <p:sp>
        <p:nvSpPr>
          <p:cNvPr id="2" name="Espace réservé de la date 1"/>
          <p:cNvSpPr>
            <a:spLocks noGrp="1"/>
          </p:cNvSpPr>
          <p:nvPr>
            <p:ph type="dt" idx="10"/>
          </p:nvPr>
        </p:nvSpPr>
        <p:spPr/>
        <p:txBody>
          <a:bodyPr/>
          <a:lstStyle/>
          <a:p>
            <a:pPr>
              <a:defRPr/>
            </a:pPr>
            <a:r>
              <a:rPr lang="fr-FR">
                <a:solidFill>
                  <a:prstClr val="black"/>
                </a:solidFill>
              </a:rPr>
              <a:t>25/09/2014</a:t>
            </a:r>
          </a:p>
        </p:txBody>
      </p:sp>
    </p:spTree>
    <p:extLst>
      <p:ext uri="{BB962C8B-B14F-4D97-AF65-F5344CB8AC3E}">
        <p14:creationId xmlns:p14="http://schemas.microsoft.com/office/powerpoint/2010/main" val="4157710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Modifiez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56961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401057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AF1AFB5-915E-4D0A-971C-5AE5F329E906}" type="datetimeFigureOut">
              <a:rPr lang="fr-FR" smtClean="0"/>
              <a:t>30/06/2023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AF1AFB5-915E-4D0A-971C-5AE5F329E906}" type="datetimeFigureOut">
              <a:rPr lang="fr-FR" smtClean="0"/>
              <a:t>30/06/2023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1060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AF1AFB5-915E-4D0A-971C-5AE5F329E906}" type="datetimeFigureOut">
              <a:rPr lang="fr-FR" smtClean="0"/>
              <a:t>30/06/2023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372854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1AFB5-915E-4D0A-971C-5AE5F329E906}" type="datetimeFigureOut">
              <a:rPr lang="fr-FR" smtClean="0"/>
              <a:t>30/06/2023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6323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30/06/2023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30/06/2023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t>30/06/2023</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image" Target="../media/image1.png"/><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hyperlink" Target="http://moodle.abes.fr/" TargetMode="External"/><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7.png"/><Relationship Id="rId7"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hyperlink" Target="https://documentation.abes.fr/sudoc/manuels/echanges/imports_dans_le_sudoc/index.html"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hyperlink" Target="https://documentation.abes.fr/aidebacon/index.html#SuivreEvolutionsDeLaBase" TargetMode="External"/><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hyperlink" Target="https://bacon.abes.fr/rss" TargetMode="External"/><Relationship Id="rId17" Type="http://schemas.openxmlformats.org/officeDocument/2006/relationships/image" Target="../media/image32.svg"/><Relationship Id="rId2" Type="http://schemas.openxmlformats.org/officeDocument/2006/relationships/image" Target="../media/image22.png"/><Relationship Id="rId16" Type="http://schemas.openxmlformats.org/officeDocument/2006/relationships/image" Target="../media/image31.png"/><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hyperlink" Target="https://bacon.abes.fr/created" TargetMode="External"/><Relationship Id="rId5" Type="http://schemas.openxmlformats.org/officeDocument/2006/relationships/image" Target="../media/image25.png"/><Relationship Id="rId15" Type="http://schemas.openxmlformats.org/officeDocument/2006/relationships/image" Target="../media/image21.sv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 Id="rId14" Type="http://schemas.openxmlformats.org/officeDocument/2006/relationships/image" Target="../media/image2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sudoc.fr/15145244X"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hyperlink" Target="https://moodle.abes.fr/course/view.php?id=152"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stp.abes.fr/node/43128/edit?origine=sudocpro"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2208213" y="1166888"/>
            <a:ext cx="7772400"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b="1" dirty="0">
                <a:solidFill>
                  <a:schemeClr val="accent6"/>
                </a:solidFill>
              </a:rPr>
              <a:t>Signalement des ressources électroniques</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12807" r="18012"/>
          <a:stretch/>
        </p:blipFill>
        <p:spPr bwMode="auto">
          <a:xfrm>
            <a:off x="1524000" y="195672"/>
            <a:ext cx="9144000" cy="641041"/>
          </a:xfrm>
          <a:prstGeom prst="rect">
            <a:avLst/>
          </a:prstGeom>
          <a:solidFill>
            <a:srgbClr val="92B2D2"/>
          </a:solidFill>
          <a:ln>
            <a:noFill/>
          </a:ln>
          <a:effectLst/>
        </p:spPr>
      </p:pic>
      <p:sp>
        <p:nvSpPr>
          <p:cNvPr id="24" name="Rectangle 23"/>
          <p:cNvSpPr/>
          <p:nvPr/>
        </p:nvSpPr>
        <p:spPr>
          <a:xfrm>
            <a:off x="3071664" y="2913307"/>
            <a:ext cx="4032448" cy="2585323"/>
          </a:xfrm>
          <a:prstGeom prst="rect">
            <a:avLst/>
          </a:prstGeom>
        </p:spPr>
        <p:txBody>
          <a:bodyPr wrap="square">
            <a:spAutoFit/>
          </a:bodyPr>
          <a:lstStyle/>
          <a:p>
            <a:r>
              <a:rPr lang="fr-FR" b="1" dirty="0">
                <a:solidFill>
                  <a:schemeClr val="tx2"/>
                </a:solidFill>
              </a:rPr>
              <a:t>Description</a:t>
            </a:r>
            <a:endParaRPr lang="fr-FR" dirty="0">
              <a:solidFill>
                <a:schemeClr val="tx2"/>
              </a:solidFill>
            </a:endParaRPr>
          </a:p>
          <a:p>
            <a:r>
              <a:rPr lang="fr-FR" sz="1600" dirty="0"/>
              <a:t>Rendez-vous avec les experts</a:t>
            </a:r>
          </a:p>
          <a:p>
            <a:r>
              <a:rPr lang="fr-FR" sz="1600" dirty="0"/>
              <a:t>pour répondre à toutes les questions </a:t>
            </a:r>
          </a:p>
          <a:p>
            <a:r>
              <a:rPr lang="fr-FR" sz="1600" dirty="0"/>
              <a:t>sur la production et l’utilisation </a:t>
            </a:r>
          </a:p>
          <a:p>
            <a:r>
              <a:rPr lang="fr-FR" sz="1600" dirty="0"/>
              <a:t>des données de la base de connaissance BACON et du </a:t>
            </a:r>
            <a:r>
              <a:rPr lang="fr-FR" sz="1600" dirty="0" err="1"/>
              <a:t>Sudoc</a:t>
            </a:r>
            <a:r>
              <a:rPr lang="fr-FR" sz="1600" dirty="0"/>
              <a:t>  </a:t>
            </a:r>
          </a:p>
          <a:p>
            <a:endParaRPr lang="fr-FR" sz="1600" dirty="0"/>
          </a:p>
          <a:p>
            <a:endParaRPr lang="fr-FR" sz="1600" dirty="0"/>
          </a:p>
          <a:p>
            <a:endParaRPr lang="fr-FR" sz="1600" dirty="0"/>
          </a:p>
          <a:p>
            <a:endParaRPr lang="fr-FR" sz="1600" dirty="0"/>
          </a:p>
        </p:txBody>
      </p:sp>
      <p:sp>
        <p:nvSpPr>
          <p:cNvPr id="36" name="Rectangle 35"/>
          <p:cNvSpPr/>
          <p:nvPr/>
        </p:nvSpPr>
        <p:spPr>
          <a:xfrm>
            <a:off x="6812608" y="2918427"/>
            <a:ext cx="4104456" cy="2339102"/>
          </a:xfrm>
          <a:prstGeom prst="rect">
            <a:avLst/>
          </a:prstGeom>
        </p:spPr>
        <p:txBody>
          <a:bodyPr wrap="square">
            <a:spAutoFit/>
          </a:bodyPr>
          <a:lstStyle/>
          <a:p>
            <a:r>
              <a:rPr lang="fr-FR" b="1" dirty="0">
                <a:solidFill>
                  <a:schemeClr val="tx2"/>
                </a:solidFill>
              </a:rPr>
              <a:t>Public</a:t>
            </a:r>
            <a:endParaRPr lang="fr-FR" dirty="0">
              <a:solidFill>
                <a:schemeClr val="tx2"/>
              </a:solidFill>
            </a:endParaRPr>
          </a:p>
          <a:p>
            <a:r>
              <a:rPr lang="fr-FR" sz="1600" dirty="0"/>
              <a:t>Personnels gestionnaires de la documentation électronique, coordinateurs </a:t>
            </a:r>
            <a:r>
              <a:rPr lang="fr-FR" sz="1600" dirty="0" err="1"/>
              <a:t>Sudoc</a:t>
            </a:r>
            <a:r>
              <a:rPr lang="fr-FR" sz="1600" dirty="0"/>
              <a:t>, correspondants catalogage, catalogueurs dans le </a:t>
            </a:r>
            <a:r>
              <a:rPr lang="fr-FR" sz="1600" dirty="0" err="1"/>
              <a:t>Sudoc</a:t>
            </a:r>
            <a:r>
              <a:rPr lang="fr-FR" sz="1600" dirty="0"/>
              <a:t>,…</a:t>
            </a:r>
          </a:p>
          <a:p>
            <a:endParaRPr lang="fr-FR" sz="1600" dirty="0"/>
          </a:p>
          <a:p>
            <a:endParaRPr lang="fr-FR" sz="1600" dirty="0"/>
          </a:p>
          <a:p>
            <a:endParaRPr lang="fr-FR" sz="1600" dirty="0"/>
          </a:p>
          <a:p>
            <a:endParaRPr lang="fr-FR" sz="1600" dirty="0"/>
          </a:p>
        </p:txBody>
      </p:sp>
      <p:sp>
        <p:nvSpPr>
          <p:cNvPr id="37" name="Rectangle 36"/>
          <p:cNvSpPr/>
          <p:nvPr/>
        </p:nvSpPr>
        <p:spPr>
          <a:xfrm>
            <a:off x="1631504" y="4726885"/>
            <a:ext cx="8856984" cy="861774"/>
          </a:xfrm>
          <a:prstGeom prst="rect">
            <a:avLst/>
          </a:prstGeom>
        </p:spPr>
        <p:txBody>
          <a:bodyPr wrap="square">
            <a:spAutoFit/>
          </a:bodyPr>
          <a:lstStyle/>
          <a:p>
            <a:pPr algn="ctr"/>
            <a:r>
              <a:rPr lang="fr-FR" b="1" dirty="0">
                <a:solidFill>
                  <a:schemeClr val="tx2"/>
                </a:solidFill>
              </a:rPr>
              <a:t>Intervenants</a:t>
            </a:r>
          </a:p>
          <a:p>
            <a:pPr algn="ctr"/>
            <a:r>
              <a:rPr lang="fr-FR" sz="1600" dirty="0"/>
              <a:t>Delphine </a:t>
            </a:r>
            <a:r>
              <a:rPr lang="fr-FR" sz="1600" dirty="0" err="1"/>
              <a:t>Bleesz</a:t>
            </a:r>
            <a:r>
              <a:rPr lang="fr-FR" sz="1600" dirty="0"/>
              <a:t>, Thomas Fresneau, Julie Lempereur, Raluca Pierrot, Olivier Rousseaux</a:t>
            </a:r>
          </a:p>
          <a:p>
            <a:pPr algn="ctr"/>
            <a:r>
              <a:rPr lang="fr-FR" sz="1600" dirty="0"/>
              <a:t>Modérateur : Laurent Piquemal</a:t>
            </a:r>
          </a:p>
        </p:txBody>
      </p:sp>
      <p:sp>
        <p:nvSpPr>
          <p:cNvPr id="31" name="Rectangle 30"/>
          <p:cNvSpPr/>
          <p:nvPr/>
        </p:nvSpPr>
        <p:spPr>
          <a:xfrm>
            <a:off x="2639616" y="6141204"/>
            <a:ext cx="7200801" cy="600164"/>
          </a:xfrm>
          <a:prstGeom prst="rect">
            <a:avLst/>
          </a:prstGeom>
          <a:solidFill>
            <a:srgbClr val="E2E2E2"/>
          </a:solidFill>
        </p:spPr>
        <p:txBody>
          <a:bodyPr wrap="square">
            <a:spAutoFit/>
          </a:bodyPr>
          <a:lstStyle/>
          <a:p>
            <a:pPr algn="ctr"/>
            <a:r>
              <a:rPr lang="fr-FR" sz="1100" dirty="0"/>
              <a:t>La formation débutera à 11h, merci de votre patience…</a:t>
            </a:r>
            <a:br>
              <a:rPr lang="fr-FR" sz="1100" dirty="0"/>
            </a:br>
            <a:r>
              <a:rPr lang="fr-FR" sz="1100" u="sng" dirty="0"/>
              <a:t>Attention :</a:t>
            </a:r>
            <a:r>
              <a:rPr lang="fr-FR" sz="1100" dirty="0"/>
              <a:t> La session sera enregistrée afin d'être diffusée sur notre plateforme d'autoformation </a:t>
            </a:r>
            <a:r>
              <a:rPr lang="fr-FR" sz="1100" dirty="0">
                <a:hlinkClick r:id="rId4"/>
              </a:rPr>
              <a:t>http://moodle.abes.fr</a:t>
            </a:r>
            <a:r>
              <a:rPr lang="fr-FR" sz="1100" dirty="0"/>
              <a:t>.</a:t>
            </a:r>
            <a:br>
              <a:rPr lang="fr-FR" sz="1100" dirty="0"/>
            </a:br>
            <a:r>
              <a:rPr lang="fr-FR" sz="1100" dirty="0"/>
              <a:t>En rejoignant cette session, vous consentez à ces enregistrements.</a:t>
            </a:r>
          </a:p>
        </p:txBody>
      </p:sp>
      <p:pic>
        <p:nvPicPr>
          <p:cNvPr id="1038" name="Picture 14" descr="Calames"/>
          <p:cNvPicPr>
            <a:picLocks noChangeAspect="1" noChangeArrowheads="1"/>
          </p:cNvPicPr>
          <p:nvPr/>
        </p:nvPicPr>
        <p:blipFill rotWithShape="1">
          <a:blip r:embed="rId5">
            <a:extLst>
              <a:ext uri="{28A0092B-C50C-407E-A947-70E740481C1C}">
                <a14:useLocalDpi xmlns:a14="http://schemas.microsoft.com/office/drawing/2010/main" val="0"/>
              </a:ext>
            </a:extLst>
          </a:blip>
          <a:srcRect l="25352" r="25272"/>
          <a:stretch/>
        </p:blipFill>
        <p:spPr bwMode="auto">
          <a:xfrm>
            <a:off x="13629823" y="1447327"/>
            <a:ext cx="699601" cy="70844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udoc"/>
          <p:cNvPicPr>
            <a:picLocks noChangeAspect="1" noChangeArrowheads="1"/>
          </p:cNvPicPr>
          <p:nvPr/>
        </p:nvPicPr>
        <p:blipFill rotWithShape="1">
          <a:blip r:embed="rId6">
            <a:extLst>
              <a:ext uri="{28A0092B-C50C-407E-A947-70E740481C1C}">
                <a14:useLocalDpi xmlns:a14="http://schemas.microsoft.com/office/drawing/2010/main" val="0"/>
              </a:ext>
            </a:extLst>
          </a:blip>
          <a:srcRect l="23624" r="24717"/>
          <a:stretch/>
        </p:blipFill>
        <p:spPr bwMode="auto">
          <a:xfrm>
            <a:off x="9890789" y="6093296"/>
            <a:ext cx="731938" cy="708442"/>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Star"/>
          <p:cNvPicPr>
            <a:picLocks noChangeAspect="1" noChangeArrowheads="1"/>
          </p:cNvPicPr>
          <p:nvPr/>
        </p:nvPicPr>
        <p:blipFill rotWithShape="1">
          <a:blip r:embed="rId7">
            <a:extLst>
              <a:ext uri="{28A0092B-C50C-407E-A947-70E740481C1C}">
                <a14:useLocalDpi xmlns:a14="http://schemas.microsoft.com/office/drawing/2010/main" val="0"/>
              </a:ext>
            </a:extLst>
          </a:blip>
          <a:srcRect l="29434" r="28608"/>
          <a:stretch/>
        </p:blipFill>
        <p:spPr bwMode="auto">
          <a:xfrm>
            <a:off x="12402012" y="2642731"/>
            <a:ext cx="594498" cy="708443"/>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STEP"/>
          <p:cNvPicPr>
            <a:picLocks noChangeAspect="1" noChangeArrowheads="1"/>
          </p:cNvPicPr>
          <p:nvPr/>
        </p:nvPicPr>
        <p:blipFill rotWithShape="1">
          <a:blip r:embed="rId8">
            <a:extLst>
              <a:ext uri="{28A0092B-C50C-407E-A947-70E740481C1C}">
                <a14:useLocalDpi xmlns:a14="http://schemas.microsoft.com/office/drawing/2010/main" val="0"/>
              </a:ext>
            </a:extLst>
          </a:blip>
          <a:srcRect l="24236" r="24039"/>
          <a:stretch/>
        </p:blipFill>
        <p:spPr bwMode="auto">
          <a:xfrm>
            <a:off x="12228512" y="3717033"/>
            <a:ext cx="728946" cy="701267"/>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Webstats"/>
          <p:cNvPicPr>
            <a:picLocks noChangeAspect="1" noChangeArrowheads="1"/>
          </p:cNvPicPr>
          <p:nvPr/>
        </p:nvPicPr>
        <p:blipFill rotWithShape="1">
          <a:blip r:embed="rId9">
            <a:extLst>
              <a:ext uri="{28A0092B-C50C-407E-A947-70E740481C1C}">
                <a14:useLocalDpi xmlns:a14="http://schemas.microsoft.com/office/drawing/2010/main" val="0"/>
              </a:ext>
            </a:extLst>
          </a:blip>
          <a:srcRect l="20676" r="22051"/>
          <a:stretch/>
        </p:blipFill>
        <p:spPr bwMode="auto">
          <a:xfrm>
            <a:off x="12228512" y="4418300"/>
            <a:ext cx="808487" cy="705823"/>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444536" y="5272533"/>
            <a:ext cx="1390650"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300520" y="6152112"/>
            <a:ext cx="560039" cy="5908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3021643" y="3258155"/>
            <a:ext cx="1409937" cy="469979"/>
          </a:xfrm>
          <a:prstGeom prst="rect">
            <a:avLst/>
          </a:prstGeom>
        </p:spPr>
      </p:pic>
      <p:pic>
        <p:nvPicPr>
          <p:cNvPr id="2" name="Imag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652013" y="2168709"/>
            <a:ext cx="744598" cy="744598"/>
          </a:xfrm>
          <a:prstGeom prst="rect">
            <a:avLst/>
          </a:prstGeom>
        </p:spPr>
      </p:pic>
      <p:pic>
        <p:nvPicPr>
          <p:cNvPr id="3" name="Image 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344417" y="112437"/>
            <a:ext cx="1101201" cy="935429"/>
          </a:xfrm>
          <a:prstGeom prst="rect">
            <a:avLst/>
          </a:prstGeom>
        </p:spPr>
      </p:pic>
      <p:pic>
        <p:nvPicPr>
          <p:cNvPr id="5" name="Imag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073399" y="6118401"/>
            <a:ext cx="591157" cy="591157"/>
          </a:xfrm>
          <a:prstGeom prst="rect">
            <a:avLst/>
          </a:prstGeom>
        </p:spPr>
      </p:pic>
      <p:pic>
        <p:nvPicPr>
          <p:cNvPr id="6" name="Image 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612442" y="317396"/>
            <a:ext cx="823739" cy="823739"/>
          </a:xfrm>
          <a:prstGeom prst="rect">
            <a:avLst/>
          </a:prstGeom>
        </p:spPr>
      </p:pic>
      <p:pic>
        <p:nvPicPr>
          <p:cNvPr id="7" name="Image 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2358576" y="1550948"/>
            <a:ext cx="864397" cy="864397"/>
          </a:xfrm>
          <a:prstGeom prst="rect">
            <a:avLst/>
          </a:prstGeom>
        </p:spPr>
      </p:pic>
      <p:pic>
        <p:nvPicPr>
          <p:cNvPr id="9" name="Image 8"/>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3602214" y="4193984"/>
            <a:ext cx="806813" cy="806813"/>
          </a:xfrm>
          <a:prstGeom prst="rect">
            <a:avLst/>
          </a:prstGeom>
        </p:spPr>
      </p:pic>
    </p:spTree>
    <p:extLst>
      <p:ext uri="{BB962C8B-B14F-4D97-AF65-F5344CB8AC3E}">
        <p14:creationId xmlns:p14="http://schemas.microsoft.com/office/powerpoint/2010/main" val="41398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err="1">
                <a:solidFill>
                  <a:schemeClr val="accent2">
                    <a:lumMod val="75000"/>
                  </a:schemeClr>
                </a:solidFill>
              </a:rPr>
              <a:t>PARtIE</a:t>
            </a:r>
            <a:r>
              <a:rPr lang="fr-FR" dirty="0">
                <a:solidFill>
                  <a:schemeClr val="accent2">
                    <a:lumMod val="75000"/>
                  </a:schemeClr>
                </a:solidFill>
              </a:rPr>
              <a:t> 2 : flux d’alimentation et de </a:t>
            </a:r>
            <a:r>
              <a:rPr lang="fr-FR" dirty="0" err="1">
                <a:solidFill>
                  <a:schemeClr val="accent2">
                    <a:lumMod val="75000"/>
                  </a:schemeClr>
                </a:solidFill>
              </a:rPr>
              <a:t>reutilisation</a:t>
            </a:r>
            <a:r>
              <a:rPr lang="fr-FR" dirty="0">
                <a:solidFill>
                  <a:schemeClr val="accent2">
                    <a:lumMod val="75000"/>
                  </a:schemeClr>
                </a:solidFill>
              </a:rPr>
              <a:t> bacon et </a:t>
            </a:r>
            <a:r>
              <a:rPr lang="fr-FR" dirty="0" err="1">
                <a:solidFill>
                  <a:schemeClr val="accent2">
                    <a:lumMod val="75000"/>
                  </a:schemeClr>
                </a:solidFill>
              </a:rPr>
              <a:t>sudoc</a:t>
            </a:r>
            <a:endParaRPr lang="fr-FR" dirty="0">
              <a:solidFill>
                <a:schemeClr val="accent2">
                  <a:lumMod val="75000"/>
                </a:schemeClr>
              </a:solidFill>
            </a:endParaRPr>
          </a:p>
        </p:txBody>
      </p:sp>
    </p:spTree>
    <p:extLst>
      <p:ext uri="{BB962C8B-B14F-4D97-AF65-F5344CB8AC3E}">
        <p14:creationId xmlns:p14="http://schemas.microsoft.com/office/powerpoint/2010/main" val="3772161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F881C3-D6B9-F7B3-B57E-AECF61A42D03}"/>
              </a:ext>
            </a:extLst>
          </p:cNvPr>
          <p:cNvSpPr>
            <a:spLocks noGrp="1"/>
          </p:cNvSpPr>
          <p:nvPr>
            <p:ph type="title"/>
          </p:nvPr>
        </p:nvSpPr>
        <p:spPr>
          <a:xfrm>
            <a:off x="551383" y="260648"/>
            <a:ext cx="11103423" cy="1362075"/>
          </a:xfrm>
        </p:spPr>
        <p:txBody>
          <a:bodyPr>
            <a:normAutofit fontScale="90000"/>
          </a:bodyPr>
          <a:lstStyle/>
          <a:p>
            <a:pPr algn="ctr"/>
            <a:r>
              <a:rPr lang="fr-FR" dirty="0"/>
              <a:t>Flux d’import des données du </a:t>
            </a:r>
            <a:r>
              <a:rPr lang="fr-FR" dirty="0" err="1"/>
              <a:t>Sudoc</a:t>
            </a:r>
            <a:r>
              <a:rPr lang="fr-FR" dirty="0"/>
              <a:t> et de BACON :</a:t>
            </a:r>
            <a:br>
              <a:rPr lang="fr-FR" dirty="0"/>
            </a:br>
            <a:r>
              <a:rPr lang="fr-FR" dirty="0"/>
              <a:t>deux circuits parallèles</a:t>
            </a:r>
          </a:p>
        </p:txBody>
      </p:sp>
      <p:sp>
        <p:nvSpPr>
          <p:cNvPr id="3" name="Rectangle 2">
            <a:extLst>
              <a:ext uri="{FF2B5EF4-FFF2-40B4-BE49-F238E27FC236}">
                <a16:creationId xmlns:a16="http://schemas.microsoft.com/office/drawing/2014/main" id="{899410A7-8C2A-1433-F85E-FEDD3EC0A160}"/>
              </a:ext>
            </a:extLst>
          </p:cNvPr>
          <p:cNvSpPr/>
          <p:nvPr/>
        </p:nvSpPr>
        <p:spPr>
          <a:xfrm>
            <a:off x="335360" y="1701120"/>
            <a:ext cx="1991544" cy="48463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Circuit </a:t>
            </a:r>
            <a:r>
              <a:rPr lang="fr-FR" b="1" dirty="0" err="1"/>
              <a:t>Sudoc</a:t>
            </a:r>
            <a:endParaRPr lang="fr-FR" b="1" dirty="0"/>
          </a:p>
        </p:txBody>
      </p:sp>
      <p:sp>
        <p:nvSpPr>
          <p:cNvPr id="5" name="Rectangle 4">
            <a:extLst>
              <a:ext uri="{FF2B5EF4-FFF2-40B4-BE49-F238E27FC236}">
                <a16:creationId xmlns:a16="http://schemas.microsoft.com/office/drawing/2014/main" id="{16CDCBCA-C445-C14E-5B45-8BB8EC9D7A5A}"/>
              </a:ext>
            </a:extLst>
          </p:cNvPr>
          <p:cNvSpPr/>
          <p:nvPr/>
        </p:nvSpPr>
        <p:spPr>
          <a:xfrm>
            <a:off x="6744072" y="1722360"/>
            <a:ext cx="1991544" cy="484632"/>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Circuit BACON</a:t>
            </a:r>
          </a:p>
        </p:txBody>
      </p:sp>
      <p:sp>
        <p:nvSpPr>
          <p:cNvPr id="11" name="Rectangle 10">
            <a:extLst>
              <a:ext uri="{FF2B5EF4-FFF2-40B4-BE49-F238E27FC236}">
                <a16:creationId xmlns:a16="http://schemas.microsoft.com/office/drawing/2014/main" id="{87346486-33AB-6FEB-F0CF-C2DA588BF49F}"/>
              </a:ext>
            </a:extLst>
          </p:cNvPr>
          <p:cNvSpPr/>
          <p:nvPr/>
        </p:nvSpPr>
        <p:spPr>
          <a:xfrm>
            <a:off x="1078751" y="4918381"/>
            <a:ext cx="3529098" cy="1131732"/>
          </a:xfrm>
          <a:prstGeom prst="rect">
            <a:avLst/>
          </a:prstGeom>
          <a:solidFill>
            <a:schemeClr val="bg1"/>
          </a:solidFill>
          <a:ln w="38100">
            <a:solidFill>
              <a:srgbClr val="1E2B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Notices </a:t>
            </a:r>
            <a:r>
              <a:rPr lang="fr-FR" dirty="0" err="1">
                <a:solidFill>
                  <a:srgbClr val="1E2B62"/>
                </a:solidFill>
              </a:rPr>
              <a:t>Unimarc</a:t>
            </a:r>
            <a:r>
              <a:rPr lang="fr-FR" dirty="0">
                <a:solidFill>
                  <a:srgbClr val="1E2B62"/>
                </a:solidFill>
              </a:rPr>
              <a:t> </a:t>
            </a:r>
          </a:p>
          <a:p>
            <a:pPr algn="ctr"/>
            <a:r>
              <a:rPr lang="fr-FR" dirty="0">
                <a:solidFill>
                  <a:srgbClr val="1E2B62"/>
                </a:solidFill>
              </a:rPr>
              <a:t>dans le </a:t>
            </a:r>
            <a:r>
              <a:rPr lang="fr-FR" dirty="0" err="1">
                <a:solidFill>
                  <a:srgbClr val="1E2B62"/>
                </a:solidFill>
              </a:rPr>
              <a:t>Sudoc</a:t>
            </a:r>
            <a:r>
              <a:rPr lang="fr-FR" dirty="0">
                <a:solidFill>
                  <a:srgbClr val="1E2B62"/>
                </a:solidFill>
              </a:rPr>
              <a:t> avec un PPN</a:t>
            </a:r>
          </a:p>
        </p:txBody>
      </p:sp>
      <p:sp>
        <p:nvSpPr>
          <p:cNvPr id="12" name="Rectangle : coins arrondis 11">
            <a:extLst>
              <a:ext uri="{FF2B5EF4-FFF2-40B4-BE49-F238E27FC236}">
                <a16:creationId xmlns:a16="http://schemas.microsoft.com/office/drawing/2014/main" id="{66C2114B-6035-824D-0EC8-2A059C4FA628}"/>
              </a:ext>
            </a:extLst>
          </p:cNvPr>
          <p:cNvSpPr/>
          <p:nvPr/>
        </p:nvSpPr>
        <p:spPr>
          <a:xfrm>
            <a:off x="1116166" y="3776512"/>
            <a:ext cx="1702965" cy="5788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Catalogage du réseau</a:t>
            </a:r>
          </a:p>
        </p:txBody>
      </p:sp>
      <p:sp>
        <p:nvSpPr>
          <p:cNvPr id="13" name="Rectangle : coins arrondis 12">
            <a:extLst>
              <a:ext uri="{FF2B5EF4-FFF2-40B4-BE49-F238E27FC236}">
                <a16:creationId xmlns:a16="http://schemas.microsoft.com/office/drawing/2014/main" id="{593493B2-07F0-137C-0DDC-E7072E601055}"/>
              </a:ext>
            </a:extLst>
          </p:cNvPr>
          <p:cNvSpPr/>
          <p:nvPr/>
        </p:nvSpPr>
        <p:spPr>
          <a:xfrm>
            <a:off x="2921188" y="3784156"/>
            <a:ext cx="1702965" cy="5788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Imports de l’</a:t>
            </a:r>
            <a:r>
              <a:rPr lang="fr-FR" dirty="0" err="1"/>
              <a:t>Abes</a:t>
            </a:r>
            <a:endParaRPr lang="fr-FR" dirty="0"/>
          </a:p>
        </p:txBody>
      </p:sp>
      <p:pic>
        <p:nvPicPr>
          <p:cNvPr id="16" name="Image 15" descr="Une image contenant Police, Graphique, logo, cercle&#10;&#10;Description générée automatiquement">
            <a:extLst>
              <a:ext uri="{FF2B5EF4-FFF2-40B4-BE49-F238E27FC236}">
                <a16:creationId xmlns:a16="http://schemas.microsoft.com/office/drawing/2014/main" id="{B28B2A60-7427-D416-24DE-923236526E4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950" y="4970813"/>
            <a:ext cx="1003928" cy="1003928"/>
          </a:xfrm>
          <a:prstGeom prst="rect">
            <a:avLst/>
          </a:prstGeom>
        </p:spPr>
      </p:pic>
      <p:sp>
        <p:nvSpPr>
          <p:cNvPr id="19" name="Organigramme : Opération manuelle 18">
            <a:extLst>
              <a:ext uri="{FF2B5EF4-FFF2-40B4-BE49-F238E27FC236}">
                <a16:creationId xmlns:a16="http://schemas.microsoft.com/office/drawing/2014/main" id="{0ABA9D6B-61F7-456B-BDC9-154AB0CA13D5}"/>
              </a:ext>
            </a:extLst>
          </p:cNvPr>
          <p:cNvSpPr/>
          <p:nvPr/>
        </p:nvSpPr>
        <p:spPr>
          <a:xfrm>
            <a:off x="2698294" y="2671987"/>
            <a:ext cx="2116142" cy="578840"/>
          </a:xfrm>
          <a:prstGeom prst="flowChartManualOperat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Editeurs partenaires</a:t>
            </a:r>
          </a:p>
        </p:txBody>
      </p:sp>
      <p:pic>
        <p:nvPicPr>
          <p:cNvPr id="23" name="Graphique 22" descr="Flèches de chevron avec un remplissage uni">
            <a:extLst>
              <a:ext uri="{FF2B5EF4-FFF2-40B4-BE49-F238E27FC236}">
                <a16:creationId xmlns:a16="http://schemas.microsoft.com/office/drawing/2014/main" id="{7BE43991-1F0A-A090-4278-19ABC5458D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483250" y="3045442"/>
            <a:ext cx="578840" cy="914400"/>
          </a:xfrm>
          <a:prstGeom prst="rect">
            <a:avLst/>
          </a:prstGeom>
        </p:spPr>
      </p:pic>
      <p:pic>
        <p:nvPicPr>
          <p:cNvPr id="24" name="Graphique 23" descr="Télécharger avec un remplissage uni">
            <a:extLst>
              <a:ext uri="{FF2B5EF4-FFF2-40B4-BE49-F238E27FC236}">
                <a16:creationId xmlns:a16="http://schemas.microsoft.com/office/drawing/2014/main" id="{2DD0FAC2-9E05-43E6-C2DC-3F6ED1A60F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65295" y="4238307"/>
            <a:ext cx="797120" cy="797120"/>
          </a:xfrm>
          <a:prstGeom prst="rect">
            <a:avLst/>
          </a:prstGeom>
        </p:spPr>
      </p:pic>
      <p:pic>
        <p:nvPicPr>
          <p:cNvPr id="25" name="Graphique 24" descr="Télécharger avec un remplissage uni">
            <a:extLst>
              <a:ext uri="{FF2B5EF4-FFF2-40B4-BE49-F238E27FC236}">
                <a16:creationId xmlns:a16="http://schemas.microsoft.com/office/drawing/2014/main" id="{77C6F3FB-51B3-8A70-70FF-B96C40C88A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57805" y="4238307"/>
            <a:ext cx="797120" cy="797120"/>
          </a:xfrm>
          <a:prstGeom prst="rect">
            <a:avLst/>
          </a:prstGeom>
        </p:spPr>
      </p:pic>
      <p:cxnSp>
        <p:nvCxnSpPr>
          <p:cNvPr id="27" name="Connecteur droit 26">
            <a:extLst>
              <a:ext uri="{FF2B5EF4-FFF2-40B4-BE49-F238E27FC236}">
                <a16:creationId xmlns:a16="http://schemas.microsoft.com/office/drawing/2014/main" id="{32665A45-1189-4096-B77D-AD5AA9947E17}"/>
              </a:ext>
            </a:extLst>
          </p:cNvPr>
          <p:cNvCxnSpPr>
            <a:cxnSpLocks/>
          </p:cNvCxnSpPr>
          <p:nvPr/>
        </p:nvCxnSpPr>
        <p:spPr>
          <a:xfrm>
            <a:off x="6096000" y="1988840"/>
            <a:ext cx="0" cy="4536504"/>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32" name="Rectangle : coins arrondis 31">
            <a:extLst>
              <a:ext uri="{FF2B5EF4-FFF2-40B4-BE49-F238E27FC236}">
                <a16:creationId xmlns:a16="http://schemas.microsoft.com/office/drawing/2014/main" id="{DB7A06B0-3D7D-9419-B213-BEE16258CFD2}"/>
              </a:ext>
            </a:extLst>
          </p:cNvPr>
          <p:cNvSpPr/>
          <p:nvPr/>
        </p:nvSpPr>
        <p:spPr>
          <a:xfrm>
            <a:off x="6876846" y="3245038"/>
            <a:ext cx="1521602" cy="59169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Fournisseurs</a:t>
            </a:r>
          </a:p>
        </p:txBody>
      </p:sp>
      <p:sp>
        <p:nvSpPr>
          <p:cNvPr id="33" name="Rectangle : coins arrondis 32">
            <a:extLst>
              <a:ext uri="{FF2B5EF4-FFF2-40B4-BE49-F238E27FC236}">
                <a16:creationId xmlns:a16="http://schemas.microsoft.com/office/drawing/2014/main" id="{7B227E4D-F6E1-89F6-B68F-136FECAF2210}"/>
              </a:ext>
            </a:extLst>
          </p:cNvPr>
          <p:cNvSpPr/>
          <p:nvPr/>
        </p:nvSpPr>
        <p:spPr>
          <a:xfrm>
            <a:off x="8443465" y="3017373"/>
            <a:ext cx="1654692" cy="823253"/>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Base de connaissance</a:t>
            </a:r>
          </a:p>
          <a:p>
            <a:pPr algn="ctr"/>
            <a:r>
              <a:rPr lang="fr-FR" dirty="0">
                <a:solidFill>
                  <a:srgbClr val="1E2B62"/>
                </a:solidFill>
              </a:rPr>
              <a:t>KB+</a:t>
            </a:r>
          </a:p>
        </p:txBody>
      </p:sp>
      <p:pic>
        <p:nvPicPr>
          <p:cNvPr id="37" name="Graphique 36" descr="Télécharger avec un remplissage uni">
            <a:extLst>
              <a:ext uri="{FF2B5EF4-FFF2-40B4-BE49-F238E27FC236}">
                <a16:creationId xmlns:a16="http://schemas.microsoft.com/office/drawing/2014/main" id="{D113B5EB-FA98-666D-7102-9C14E81B76F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25993" y="3817912"/>
            <a:ext cx="623308" cy="623308"/>
          </a:xfrm>
          <a:prstGeom prst="rect">
            <a:avLst/>
          </a:prstGeom>
        </p:spPr>
      </p:pic>
      <p:sp>
        <p:nvSpPr>
          <p:cNvPr id="38" name="Rectangle 37">
            <a:extLst>
              <a:ext uri="{FF2B5EF4-FFF2-40B4-BE49-F238E27FC236}">
                <a16:creationId xmlns:a16="http://schemas.microsoft.com/office/drawing/2014/main" id="{18FC156D-FC87-F99E-32AF-80D6D2BAEC08}"/>
              </a:ext>
            </a:extLst>
          </p:cNvPr>
          <p:cNvSpPr/>
          <p:nvPr/>
        </p:nvSpPr>
        <p:spPr>
          <a:xfrm>
            <a:off x="7122380" y="4362996"/>
            <a:ext cx="4296863" cy="1411795"/>
          </a:xfrm>
          <a:prstGeom prst="rect">
            <a:avLst/>
          </a:prstGeom>
          <a:solidFill>
            <a:srgbClr val="FFFFFF"/>
          </a:solidFill>
          <a:ln w="38100">
            <a:solidFill>
              <a:srgbClr val="1E2B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a:p>
            <a:pPr algn="ctr"/>
            <a:endParaRPr lang="fr-FR" dirty="0">
              <a:solidFill>
                <a:schemeClr val="tx1"/>
              </a:solidFill>
            </a:endParaRPr>
          </a:p>
          <a:p>
            <a:pPr algn="ctr"/>
            <a:endParaRPr lang="fr-FR" dirty="0">
              <a:solidFill>
                <a:schemeClr val="tx1"/>
              </a:solidFill>
            </a:endParaRPr>
          </a:p>
          <a:p>
            <a:pPr algn="ctr"/>
            <a:r>
              <a:rPr lang="fr-FR" dirty="0">
                <a:solidFill>
                  <a:schemeClr val="tx1"/>
                </a:solidFill>
              </a:rPr>
              <a:t>Fichiers KBART dans BACON</a:t>
            </a:r>
          </a:p>
          <a:p>
            <a:pPr algn="ctr"/>
            <a:endParaRPr lang="fr-FR" dirty="0">
              <a:solidFill>
                <a:schemeClr val="tx1"/>
              </a:solidFill>
            </a:endParaRPr>
          </a:p>
        </p:txBody>
      </p:sp>
      <p:pic>
        <p:nvPicPr>
          <p:cNvPr id="39" name="Image 38" descr="Une image contenant Police, Graphique, capture d’écran, logo&#10;&#10;Description générée automatiquement">
            <a:extLst>
              <a:ext uri="{FF2B5EF4-FFF2-40B4-BE49-F238E27FC236}">
                <a16:creationId xmlns:a16="http://schemas.microsoft.com/office/drawing/2014/main" id="{A4331DBE-67A1-0B0D-C28C-1F5767329EC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25993" y="4521617"/>
            <a:ext cx="1878810" cy="626270"/>
          </a:xfrm>
          <a:prstGeom prst="rect">
            <a:avLst/>
          </a:prstGeom>
        </p:spPr>
      </p:pic>
      <p:pic>
        <p:nvPicPr>
          <p:cNvPr id="6" name="Graphique 5" descr="Télécharger avec un remplissage uni">
            <a:extLst>
              <a:ext uri="{FF2B5EF4-FFF2-40B4-BE49-F238E27FC236}">
                <a16:creationId xmlns:a16="http://schemas.microsoft.com/office/drawing/2014/main" id="{EF37F8E9-C157-FFE7-C696-A7E5B9A85F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59157" y="3802016"/>
            <a:ext cx="623308" cy="623308"/>
          </a:xfrm>
          <a:prstGeom prst="rect">
            <a:avLst/>
          </a:prstGeom>
        </p:spPr>
      </p:pic>
      <p:pic>
        <p:nvPicPr>
          <p:cNvPr id="10" name="Graphique 9" descr="Télécharger avec un remplissage uni">
            <a:extLst>
              <a:ext uri="{FF2B5EF4-FFF2-40B4-BE49-F238E27FC236}">
                <a16:creationId xmlns:a16="http://schemas.microsoft.com/office/drawing/2014/main" id="{571C2B0A-A6AF-3AC1-7CAF-81447FEF01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12791" y="3802016"/>
            <a:ext cx="623308" cy="623308"/>
          </a:xfrm>
          <a:prstGeom prst="rect">
            <a:avLst/>
          </a:prstGeom>
        </p:spPr>
      </p:pic>
      <p:sp>
        <p:nvSpPr>
          <p:cNvPr id="17" name="Rectangle : coins arrondis 16">
            <a:extLst>
              <a:ext uri="{FF2B5EF4-FFF2-40B4-BE49-F238E27FC236}">
                <a16:creationId xmlns:a16="http://schemas.microsoft.com/office/drawing/2014/main" id="{E232DAE9-D711-5D51-C6CB-1CB987CC2732}"/>
              </a:ext>
            </a:extLst>
          </p:cNvPr>
          <p:cNvSpPr/>
          <p:nvPr/>
        </p:nvSpPr>
        <p:spPr>
          <a:xfrm>
            <a:off x="10567082" y="3230248"/>
            <a:ext cx="714725" cy="60343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rgbClr val="1E2B62"/>
                </a:solidFill>
              </a:rPr>
              <a:t>Abes</a:t>
            </a:r>
            <a:endParaRPr lang="fr-FR" dirty="0">
              <a:solidFill>
                <a:srgbClr val="1E2B62"/>
              </a:solidFill>
            </a:endParaRPr>
          </a:p>
        </p:txBody>
      </p:sp>
    </p:spTree>
    <p:extLst>
      <p:ext uri="{BB962C8B-B14F-4D97-AF65-F5344CB8AC3E}">
        <p14:creationId xmlns:p14="http://schemas.microsoft.com/office/powerpoint/2010/main" val="2279095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A4BF4C0-3E06-5C7A-121F-5A5ABB7DCBB8}"/>
              </a:ext>
            </a:extLst>
          </p:cNvPr>
          <p:cNvSpPr/>
          <p:nvPr/>
        </p:nvSpPr>
        <p:spPr>
          <a:xfrm>
            <a:off x="1664274" y="3689409"/>
            <a:ext cx="4391676" cy="814406"/>
          </a:xfrm>
          <a:prstGeom prst="rect">
            <a:avLst/>
          </a:prstGeom>
          <a:noFill/>
          <a:ln w="38100">
            <a:solidFill>
              <a:srgbClr val="1E2B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Notices </a:t>
            </a:r>
            <a:r>
              <a:rPr lang="fr-FR" dirty="0" err="1">
                <a:solidFill>
                  <a:srgbClr val="1E2B62"/>
                </a:solidFill>
              </a:rPr>
              <a:t>Unimarc</a:t>
            </a:r>
            <a:r>
              <a:rPr lang="fr-FR" dirty="0">
                <a:solidFill>
                  <a:srgbClr val="1E2B62"/>
                </a:solidFill>
              </a:rPr>
              <a:t> </a:t>
            </a:r>
          </a:p>
          <a:p>
            <a:pPr algn="ctr"/>
            <a:r>
              <a:rPr lang="fr-FR" dirty="0">
                <a:solidFill>
                  <a:srgbClr val="1E2B62"/>
                </a:solidFill>
              </a:rPr>
              <a:t>dans le </a:t>
            </a:r>
            <a:r>
              <a:rPr lang="fr-FR" dirty="0" err="1">
                <a:solidFill>
                  <a:srgbClr val="1E2B62"/>
                </a:solidFill>
              </a:rPr>
              <a:t>Sudoc</a:t>
            </a:r>
            <a:r>
              <a:rPr lang="fr-FR" dirty="0">
                <a:solidFill>
                  <a:srgbClr val="1E2B62"/>
                </a:solidFill>
              </a:rPr>
              <a:t> avec un PPN</a:t>
            </a:r>
          </a:p>
        </p:txBody>
      </p:sp>
      <p:sp>
        <p:nvSpPr>
          <p:cNvPr id="8" name="Rectangle : coins arrondis 7">
            <a:extLst>
              <a:ext uri="{FF2B5EF4-FFF2-40B4-BE49-F238E27FC236}">
                <a16:creationId xmlns:a16="http://schemas.microsoft.com/office/drawing/2014/main" id="{381F3218-8B1C-9FE2-3A1D-F257E3FAC20A}"/>
              </a:ext>
            </a:extLst>
          </p:cNvPr>
          <p:cNvSpPr/>
          <p:nvPr/>
        </p:nvSpPr>
        <p:spPr>
          <a:xfrm>
            <a:off x="998665" y="2528336"/>
            <a:ext cx="2846793" cy="5788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Création de notices par les bibliothèques du réseau</a:t>
            </a:r>
          </a:p>
        </p:txBody>
      </p:sp>
      <p:sp>
        <p:nvSpPr>
          <p:cNvPr id="9" name="Rectangle : coins arrondis 8">
            <a:extLst>
              <a:ext uri="{FF2B5EF4-FFF2-40B4-BE49-F238E27FC236}">
                <a16:creationId xmlns:a16="http://schemas.microsoft.com/office/drawing/2014/main" id="{9BA95CA0-04E9-3E24-69D0-BC8C6C40CEBE}"/>
              </a:ext>
            </a:extLst>
          </p:cNvPr>
          <p:cNvSpPr/>
          <p:nvPr/>
        </p:nvSpPr>
        <p:spPr>
          <a:xfrm>
            <a:off x="4034312" y="2574438"/>
            <a:ext cx="4573031" cy="5788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Processus d’imports automatisés par l’</a:t>
            </a:r>
            <a:r>
              <a:rPr lang="fr-FR" dirty="0" err="1"/>
              <a:t>Abes</a:t>
            </a:r>
            <a:endParaRPr lang="fr-FR" dirty="0"/>
          </a:p>
        </p:txBody>
      </p:sp>
      <p:sp>
        <p:nvSpPr>
          <p:cNvPr id="14" name="Rectangle 13">
            <a:extLst>
              <a:ext uri="{FF2B5EF4-FFF2-40B4-BE49-F238E27FC236}">
                <a16:creationId xmlns:a16="http://schemas.microsoft.com/office/drawing/2014/main" id="{0DF67D1D-D03D-3577-5D70-6B933845D796}"/>
              </a:ext>
            </a:extLst>
          </p:cNvPr>
          <p:cNvSpPr/>
          <p:nvPr/>
        </p:nvSpPr>
        <p:spPr>
          <a:xfrm>
            <a:off x="0" y="0"/>
            <a:ext cx="3904488" cy="48463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Circuit </a:t>
            </a:r>
            <a:r>
              <a:rPr lang="fr-FR" dirty="0" err="1"/>
              <a:t>Sudoc</a:t>
            </a:r>
            <a:endParaRPr lang="fr-FR" dirty="0"/>
          </a:p>
        </p:txBody>
      </p:sp>
      <p:pic>
        <p:nvPicPr>
          <p:cNvPr id="4" name="Image 3" descr="Une image contenant Police, Graphique, logo, cercle&#10;&#10;Description générée automatiquement">
            <a:extLst>
              <a:ext uri="{FF2B5EF4-FFF2-40B4-BE49-F238E27FC236}">
                <a16:creationId xmlns:a16="http://schemas.microsoft.com/office/drawing/2014/main" id="{6A9D56B3-0AE2-AAFC-0505-2DB1586BCE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2310" y="3587421"/>
            <a:ext cx="1003928" cy="1003928"/>
          </a:xfrm>
          <a:prstGeom prst="rect">
            <a:avLst/>
          </a:prstGeom>
        </p:spPr>
      </p:pic>
      <p:sp>
        <p:nvSpPr>
          <p:cNvPr id="15" name="ZoneTexte 14">
            <a:extLst>
              <a:ext uri="{FF2B5EF4-FFF2-40B4-BE49-F238E27FC236}">
                <a16:creationId xmlns:a16="http://schemas.microsoft.com/office/drawing/2014/main" id="{59BF83BA-408A-AD81-232F-189BC96B940B}"/>
              </a:ext>
            </a:extLst>
          </p:cNvPr>
          <p:cNvSpPr txBox="1"/>
          <p:nvPr/>
        </p:nvSpPr>
        <p:spPr>
          <a:xfrm>
            <a:off x="263352" y="4941168"/>
            <a:ext cx="11521280" cy="1477328"/>
          </a:xfrm>
          <a:prstGeom prst="rect">
            <a:avLst/>
          </a:prstGeom>
          <a:noFill/>
        </p:spPr>
        <p:txBody>
          <a:bodyPr wrap="square">
            <a:spAutoFit/>
          </a:bodyPr>
          <a:lstStyle/>
          <a:p>
            <a:r>
              <a:rPr lang="fr-FR" dirty="0"/>
              <a:t>Pour le suivi :</a:t>
            </a:r>
          </a:p>
          <a:p>
            <a:pPr marL="285750" indent="-285750">
              <a:buFont typeface="Arial" panose="020B0604020202020204" pitchFamily="34" charset="0"/>
              <a:buChar char="•"/>
            </a:pPr>
            <a:r>
              <a:rPr lang="fr-FR" dirty="0"/>
              <a:t>Manuel </a:t>
            </a:r>
            <a:r>
              <a:rPr lang="fr-FR" b="1" dirty="0"/>
              <a:t>Les imports dans le </a:t>
            </a:r>
            <a:r>
              <a:rPr lang="fr-FR" b="1" dirty="0" err="1"/>
              <a:t>Sudoc</a:t>
            </a:r>
            <a:r>
              <a:rPr lang="fr-FR" dirty="0"/>
              <a:t> avec le webservice liste (qui fournit la liste des titres dans un fichier tabulé mais qui n’est pas le fichier KBART) </a:t>
            </a:r>
            <a:r>
              <a:rPr lang="fr-FR" dirty="0">
                <a:hlinkClick r:id="rId4"/>
              </a:rPr>
              <a:t>https://documentation.abes.fr/sudoc/manuels/echanges/imports_dans_le_sudoc/index.html</a:t>
            </a:r>
            <a:endParaRPr lang="fr-FR" dirty="0"/>
          </a:p>
          <a:p>
            <a:pPr marL="285750" indent="-285750">
              <a:buFont typeface="Arial" panose="020B0604020202020204" pitchFamily="34" charset="0"/>
              <a:buChar char="•"/>
            </a:pPr>
            <a:r>
              <a:rPr lang="fr-FR" dirty="0"/>
              <a:t>Message électronique envoyé sur les listes de diffusion : </a:t>
            </a:r>
            <a:r>
              <a:rPr lang="fr-FR" b="1" i="1" dirty="0"/>
              <a:t>:: Infos - Mise à jour des notices XXX (imports courants)</a:t>
            </a:r>
          </a:p>
        </p:txBody>
      </p:sp>
      <p:sp>
        <p:nvSpPr>
          <p:cNvPr id="6" name="ZoneTexte 5">
            <a:extLst>
              <a:ext uri="{FF2B5EF4-FFF2-40B4-BE49-F238E27FC236}">
                <a16:creationId xmlns:a16="http://schemas.microsoft.com/office/drawing/2014/main" id="{47350A56-017F-CDB7-6750-488F080DBDD6}"/>
              </a:ext>
            </a:extLst>
          </p:cNvPr>
          <p:cNvSpPr txBox="1"/>
          <p:nvPr/>
        </p:nvSpPr>
        <p:spPr>
          <a:xfrm>
            <a:off x="8400256" y="1221663"/>
            <a:ext cx="2936932" cy="646331"/>
          </a:xfrm>
          <a:prstGeom prst="rect">
            <a:avLst/>
          </a:prstGeom>
          <a:noFill/>
        </p:spPr>
        <p:txBody>
          <a:bodyPr wrap="square">
            <a:spAutoFit/>
          </a:bodyPr>
          <a:lstStyle/>
          <a:p>
            <a:r>
              <a:rPr lang="fr-FR" dirty="0"/>
              <a:t>Fréquence variable selon les fournisseurs </a:t>
            </a:r>
          </a:p>
        </p:txBody>
      </p:sp>
      <p:sp>
        <p:nvSpPr>
          <p:cNvPr id="13" name="ZoneTexte 12">
            <a:extLst>
              <a:ext uri="{FF2B5EF4-FFF2-40B4-BE49-F238E27FC236}">
                <a16:creationId xmlns:a16="http://schemas.microsoft.com/office/drawing/2014/main" id="{C1940BA8-BE4F-B858-5F58-272424CCB9AB}"/>
              </a:ext>
            </a:extLst>
          </p:cNvPr>
          <p:cNvSpPr txBox="1"/>
          <p:nvPr/>
        </p:nvSpPr>
        <p:spPr>
          <a:xfrm>
            <a:off x="3878126" y="38176"/>
            <a:ext cx="7762489" cy="369332"/>
          </a:xfrm>
          <a:prstGeom prst="rect">
            <a:avLst/>
          </a:prstGeom>
          <a:noFill/>
        </p:spPr>
        <p:txBody>
          <a:bodyPr wrap="square">
            <a:spAutoFit/>
          </a:bodyPr>
          <a:lstStyle/>
          <a:p>
            <a:pPr marL="191700" indent="0">
              <a:buNone/>
            </a:pPr>
            <a:r>
              <a:rPr lang="fr-FR" dirty="0">
                <a:latin typeface="+mj-lt"/>
              </a:rPr>
              <a:t>D’où viennent les données du </a:t>
            </a:r>
            <a:r>
              <a:rPr lang="fr-FR" dirty="0" err="1">
                <a:latin typeface="+mj-lt"/>
              </a:rPr>
              <a:t>Sudoc</a:t>
            </a:r>
            <a:r>
              <a:rPr lang="fr-FR" dirty="0">
                <a:latin typeface="+mj-lt"/>
              </a:rPr>
              <a:t> pour les monographies électroniques ?</a:t>
            </a:r>
          </a:p>
        </p:txBody>
      </p:sp>
      <p:sp>
        <p:nvSpPr>
          <p:cNvPr id="19" name="ZoneTexte 18">
            <a:extLst>
              <a:ext uri="{FF2B5EF4-FFF2-40B4-BE49-F238E27FC236}">
                <a16:creationId xmlns:a16="http://schemas.microsoft.com/office/drawing/2014/main" id="{8595522B-0DCD-C363-5F68-5B868CDCA10B}"/>
              </a:ext>
            </a:extLst>
          </p:cNvPr>
          <p:cNvSpPr txBox="1"/>
          <p:nvPr/>
        </p:nvSpPr>
        <p:spPr>
          <a:xfrm>
            <a:off x="8703683" y="2422096"/>
            <a:ext cx="2936932" cy="923330"/>
          </a:xfrm>
          <a:prstGeom prst="rect">
            <a:avLst/>
          </a:prstGeom>
          <a:noFill/>
        </p:spPr>
        <p:txBody>
          <a:bodyPr wrap="square">
            <a:spAutoFit/>
          </a:bodyPr>
          <a:lstStyle/>
          <a:p>
            <a:r>
              <a:rPr lang="fr-FR" dirty="0"/>
              <a:t>En collaboration avec les établissements pour certains corpus (dispositif CERCLES)</a:t>
            </a:r>
          </a:p>
        </p:txBody>
      </p:sp>
      <p:sp>
        <p:nvSpPr>
          <p:cNvPr id="23" name="Organigramme : Opération manuelle 22">
            <a:extLst>
              <a:ext uri="{FF2B5EF4-FFF2-40B4-BE49-F238E27FC236}">
                <a16:creationId xmlns:a16="http://schemas.microsoft.com/office/drawing/2014/main" id="{D7C7486F-343E-4499-249F-05661BA3F6A7}"/>
              </a:ext>
            </a:extLst>
          </p:cNvPr>
          <p:cNvSpPr/>
          <p:nvPr/>
        </p:nvSpPr>
        <p:spPr>
          <a:xfrm>
            <a:off x="3887311" y="873743"/>
            <a:ext cx="4752528" cy="1097673"/>
          </a:xfrm>
          <a:prstGeom prst="flowChartManualOperat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Récupération ou réception des données</a:t>
            </a:r>
            <a:r>
              <a:rPr lang="fr-FR" dirty="0">
                <a:solidFill>
                  <a:schemeClr val="bg1"/>
                </a:solidFill>
                <a:latin typeface="Slack-Lato"/>
              </a:rPr>
              <a:t> (</a:t>
            </a:r>
            <a:r>
              <a:rPr lang="fr-FR" b="0" i="0" dirty="0" err="1">
                <a:solidFill>
                  <a:schemeClr val="bg1"/>
                </a:solidFill>
                <a:effectLst/>
                <a:latin typeface="Slack-Lato"/>
              </a:rPr>
              <a:t>Unimarc</a:t>
            </a:r>
            <a:r>
              <a:rPr lang="fr-FR" b="0" i="0" dirty="0">
                <a:solidFill>
                  <a:schemeClr val="bg1"/>
                </a:solidFill>
                <a:effectLst/>
                <a:latin typeface="Slack-Lato"/>
              </a:rPr>
              <a:t>, Marc21 ou </a:t>
            </a:r>
            <a:r>
              <a:rPr lang="fr-FR" b="0" i="0" dirty="0" err="1">
                <a:solidFill>
                  <a:schemeClr val="bg1"/>
                </a:solidFill>
                <a:effectLst/>
                <a:latin typeface="Slack-Lato"/>
              </a:rPr>
              <a:t>Onix</a:t>
            </a:r>
            <a:r>
              <a:rPr lang="fr-FR" b="0" i="0" dirty="0">
                <a:solidFill>
                  <a:schemeClr val="bg1"/>
                </a:solidFill>
                <a:effectLst/>
                <a:latin typeface="Slack-Lato"/>
              </a:rPr>
              <a:t>) </a:t>
            </a:r>
          </a:p>
          <a:p>
            <a:pPr algn="ctr"/>
            <a:r>
              <a:rPr lang="fr-FR" b="0" i="0" dirty="0">
                <a:solidFill>
                  <a:schemeClr val="bg1"/>
                </a:solidFill>
                <a:effectLst/>
                <a:latin typeface="Slack-Lato"/>
              </a:rPr>
              <a:t>des é</a:t>
            </a:r>
            <a:r>
              <a:rPr lang="fr-FR" dirty="0">
                <a:solidFill>
                  <a:schemeClr val="bg1"/>
                </a:solidFill>
              </a:rPr>
              <a:t>diteurs partenaires</a:t>
            </a:r>
          </a:p>
        </p:txBody>
      </p:sp>
      <p:pic>
        <p:nvPicPr>
          <p:cNvPr id="24" name="Graphique 23" descr="Télécharger avec un remplissage uni">
            <a:extLst>
              <a:ext uri="{FF2B5EF4-FFF2-40B4-BE49-F238E27FC236}">
                <a16:creationId xmlns:a16="http://schemas.microsoft.com/office/drawing/2014/main" id="{D547782D-C92D-929C-A257-BAB5ABF94A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23502" y="3005531"/>
            <a:ext cx="797120" cy="797120"/>
          </a:xfrm>
          <a:prstGeom prst="rect">
            <a:avLst/>
          </a:prstGeom>
        </p:spPr>
      </p:pic>
      <p:pic>
        <p:nvPicPr>
          <p:cNvPr id="25" name="Graphique 24" descr="Télécharger avec un remplissage uni">
            <a:extLst>
              <a:ext uri="{FF2B5EF4-FFF2-40B4-BE49-F238E27FC236}">
                <a16:creationId xmlns:a16="http://schemas.microsoft.com/office/drawing/2014/main" id="{5608EACB-D947-8910-70B0-D1EF869E9EE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43872" y="3030440"/>
            <a:ext cx="797120" cy="797120"/>
          </a:xfrm>
          <a:prstGeom prst="rect">
            <a:avLst/>
          </a:prstGeom>
        </p:spPr>
      </p:pic>
      <p:pic>
        <p:nvPicPr>
          <p:cNvPr id="26" name="Graphique 25" descr="Flèches de chevron avec un remplissage uni">
            <a:extLst>
              <a:ext uri="{FF2B5EF4-FFF2-40B4-BE49-F238E27FC236}">
                <a16:creationId xmlns:a16="http://schemas.microsoft.com/office/drawing/2014/main" id="{E2A197BF-2084-F2C5-70AE-6B91ABFEE75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5400000">
            <a:off x="5974155" y="1856829"/>
            <a:ext cx="578840" cy="914400"/>
          </a:xfrm>
          <a:prstGeom prst="rect">
            <a:avLst/>
          </a:prstGeom>
        </p:spPr>
      </p:pic>
    </p:spTree>
    <p:extLst>
      <p:ext uri="{BB962C8B-B14F-4D97-AF65-F5344CB8AC3E}">
        <p14:creationId xmlns:p14="http://schemas.microsoft.com/office/powerpoint/2010/main" val="4057286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F5A813F5-35E4-8060-72F0-D0BD17AF5ECB}"/>
              </a:ext>
            </a:extLst>
          </p:cNvPr>
          <p:cNvSpPr/>
          <p:nvPr/>
        </p:nvSpPr>
        <p:spPr>
          <a:xfrm>
            <a:off x="1799137" y="3799279"/>
            <a:ext cx="8593726" cy="1585595"/>
          </a:xfrm>
          <a:prstGeom prst="rect">
            <a:avLst/>
          </a:prstGeom>
          <a:solidFill>
            <a:srgbClr val="FFFFFF"/>
          </a:solidFill>
          <a:ln w="38100">
            <a:solidFill>
              <a:srgbClr val="1E2B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a:p>
            <a:pPr algn="ctr"/>
            <a:endParaRPr lang="fr-FR" dirty="0">
              <a:solidFill>
                <a:schemeClr val="tx1"/>
              </a:solidFill>
            </a:endParaRPr>
          </a:p>
          <a:p>
            <a:pPr algn="ctr"/>
            <a:r>
              <a:rPr lang="fr-FR" sz="2000" b="1" dirty="0">
                <a:solidFill>
                  <a:schemeClr val="tx1"/>
                </a:solidFill>
              </a:rPr>
              <a:t>Fichiers KBART dans BACON</a:t>
            </a:r>
          </a:p>
          <a:p>
            <a:pPr algn="ctr"/>
            <a:endParaRPr lang="fr-FR" dirty="0">
              <a:solidFill>
                <a:schemeClr val="tx1"/>
              </a:solidFill>
            </a:endParaRPr>
          </a:p>
          <a:p>
            <a:pPr algn="ctr"/>
            <a:r>
              <a:rPr lang="fr-FR" dirty="0">
                <a:solidFill>
                  <a:schemeClr val="tx1"/>
                </a:solidFill>
              </a:rPr>
              <a:t>Création d’une 26e colonne et récupération dans le </a:t>
            </a:r>
            <a:r>
              <a:rPr lang="fr-FR" dirty="0" err="1">
                <a:solidFill>
                  <a:schemeClr val="tx1"/>
                </a:solidFill>
              </a:rPr>
              <a:t>Sudoc</a:t>
            </a:r>
            <a:r>
              <a:rPr lang="fr-FR" dirty="0">
                <a:solidFill>
                  <a:schemeClr val="tx1"/>
                </a:solidFill>
              </a:rPr>
              <a:t> du « </a:t>
            </a:r>
            <a:r>
              <a:rPr lang="fr-FR" dirty="0" err="1">
                <a:solidFill>
                  <a:schemeClr val="tx1"/>
                </a:solidFill>
              </a:rPr>
              <a:t>bestppn</a:t>
            </a:r>
            <a:r>
              <a:rPr lang="fr-FR" dirty="0">
                <a:solidFill>
                  <a:schemeClr val="tx1"/>
                </a:solidFill>
              </a:rPr>
              <a:t> » </a:t>
            </a:r>
          </a:p>
          <a:p>
            <a:pPr algn="ctr"/>
            <a:r>
              <a:rPr lang="fr-FR" dirty="0">
                <a:solidFill>
                  <a:schemeClr val="tx1"/>
                </a:solidFill>
              </a:rPr>
              <a:t>à partir de la valeur « </a:t>
            </a:r>
            <a:r>
              <a:rPr lang="fr-FR" dirty="0" err="1">
                <a:solidFill>
                  <a:schemeClr val="tx1"/>
                </a:solidFill>
              </a:rPr>
              <a:t>online_identifier</a:t>
            </a:r>
            <a:r>
              <a:rPr lang="fr-FR" dirty="0">
                <a:solidFill>
                  <a:schemeClr val="tx1"/>
                </a:solidFill>
              </a:rPr>
              <a:t> » indiquée dans le fichier KBART</a:t>
            </a:r>
          </a:p>
          <a:p>
            <a:pPr algn="ctr"/>
            <a:endParaRPr lang="fr-FR" dirty="0">
              <a:solidFill>
                <a:schemeClr val="tx1"/>
              </a:solidFill>
            </a:endParaRPr>
          </a:p>
        </p:txBody>
      </p:sp>
      <p:sp>
        <p:nvSpPr>
          <p:cNvPr id="7" name="Rectangle 6">
            <a:extLst>
              <a:ext uri="{FF2B5EF4-FFF2-40B4-BE49-F238E27FC236}">
                <a16:creationId xmlns:a16="http://schemas.microsoft.com/office/drawing/2014/main" id="{5A4BF4C0-3E06-5C7A-121F-5A5ABB7DCBB8}"/>
              </a:ext>
            </a:extLst>
          </p:cNvPr>
          <p:cNvSpPr/>
          <p:nvPr/>
        </p:nvSpPr>
        <p:spPr>
          <a:xfrm>
            <a:off x="591203" y="2671121"/>
            <a:ext cx="11113581" cy="449520"/>
          </a:xfrm>
          <a:prstGeom prst="rect">
            <a:avLst/>
          </a:prstGeom>
          <a:solidFill>
            <a:schemeClr val="bg1"/>
          </a:solidFill>
          <a:ln w="38100">
            <a:solidFill>
              <a:srgbClr val="F7964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79646"/>
              </a:solidFill>
            </a:endParaRPr>
          </a:p>
        </p:txBody>
      </p:sp>
      <p:sp>
        <p:nvSpPr>
          <p:cNvPr id="8" name="Rectangle : coins arrondis 7">
            <a:extLst>
              <a:ext uri="{FF2B5EF4-FFF2-40B4-BE49-F238E27FC236}">
                <a16:creationId xmlns:a16="http://schemas.microsoft.com/office/drawing/2014/main" id="{381F3218-8B1C-9FE2-3A1D-F257E3FAC20A}"/>
              </a:ext>
            </a:extLst>
          </p:cNvPr>
          <p:cNvSpPr/>
          <p:nvPr/>
        </p:nvSpPr>
        <p:spPr>
          <a:xfrm>
            <a:off x="560932" y="1027613"/>
            <a:ext cx="2592288" cy="1262426"/>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Dépôt des fichiers KBART sur le cloud de l’</a:t>
            </a:r>
            <a:r>
              <a:rPr lang="fr-FR" dirty="0" err="1">
                <a:solidFill>
                  <a:srgbClr val="1E2B62"/>
                </a:solidFill>
              </a:rPr>
              <a:t>Abes</a:t>
            </a:r>
            <a:r>
              <a:rPr lang="fr-FR" dirty="0">
                <a:solidFill>
                  <a:srgbClr val="1E2B62"/>
                </a:solidFill>
              </a:rPr>
              <a:t> directement par les fournisseurs</a:t>
            </a:r>
          </a:p>
        </p:txBody>
      </p:sp>
      <p:sp>
        <p:nvSpPr>
          <p:cNvPr id="9" name="Rectangle : coins arrondis 8">
            <a:extLst>
              <a:ext uri="{FF2B5EF4-FFF2-40B4-BE49-F238E27FC236}">
                <a16:creationId xmlns:a16="http://schemas.microsoft.com/office/drawing/2014/main" id="{9BA95CA0-04E9-3E24-69D0-BC8C6C40CEBE}"/>
              </a:ext>
            </a:extLst>
          </p:cNvPr>
          <p:cNvSpPr/>
          <p:nvPr/>
        </p:nvSpPr>
        <p:spPr>
          <a:xfrm>
            <a:off x="3439563" y="1057555"/>
            <a:ext cx="2592288" cy="122137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Branchement avec la base de connaissance KB+ pour récupérer les fichiers KBART</a:t>
            </a:r>
          </a:p>
        </p:txBody>
      </p:sp>
      <p:sp>
        <p:nvSpPr>
          <p:cNvPr id="10" name="Rectangle : coins arrondis 9">
            <a:extLst>
              <a:ext uri="{FF2B5EF4-FFF2-40B4-BE49-F238E27FC236}">
                <a16:creationId xmlns:a16="http://schemas.microsoft.com/office/drawing/2014/main" id="{3E51574D-9442-EB9B-5A85-40AA6B82F3CD}"/>
              </a:ext>
            </a:extLst>
          </p:cNvPr>
          <p:cNvSpPr/>
          <p:nvPr/>
        </p:nvSpPr>
        <p:spPr>
          <a:xfrm>
            <a:off x="6276029" y="1052913"/>
            <a:ext cx="2592288" cy="1229621"/>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Récupération des fichiers KBART sur les sites des fournisseurs</a:t>
            </a:r>
          </a:p>
        </p:txBody>
      </p:sp>
      <p:sp>
        <p:nvSpPr>
          <p:cNvPr id="14" name="Rectangle 13">
            <a:extLst>
              <a:ext uri="{FF2B5EF4-FFF2-40B4-BE49-F238E27FC236}">
                <a16:creationId xmlns:a16="http://schemas.microsoft.com/office/drawing/2014/main" id="{0DF67D1D-D03D-3577-5D70-6B933845D796}"/>
              </a:ext>
            </a:extLst>
          </p:cNvPr>
          <p:cNvSpPr/>
          <p:nvPr/>
        </p:nvSpPr>
        <p:spPr>
          <a:xfrm>
            <a:off x="0" y="0"/>
            <a:ext cx="3904488" cy="484632"/>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Circuit BACON</a:t>
            </a:r>
          </a:p>
        </p:txBody>
      </p:sp>
      <p:pic>
        <p:nvPicPr>
          <p:cNvPr id="18" name="Image 17" descr="Une image contenant Police, Graphique, capture d’écran, logo&#10;&#10;Description générée automatiquement">
            <a:extLst>
              <a:ext uri="{FF2B5EF4-FFF2-40B4-BE49-F238E27FC236}">
                <a16:creationId xmlns:a16="http://schemas.microsoft.com/office/drawing/2014/main" id="{38B217E6-1FE5-B197-32FD-1A8FB5F36B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3496" y="3931060"/>
            <a:ext cx="1878810" cy="626270"/>
          </a:xfrm>
          <a:prstGeom prst="rect">
            <a:avLst/>
          </a:prstGeom>
        </p:spPr>
      </p:pic>
      <p:sp>
        <p:nvSpPr>
          <p:cNvPr id="19" name="ZoneTexte 18">
            <a:extLst>
              <a:ext uri="{FF2B5EF4-FFF2-40B4-BE49-F238E27FC236}">
                <a16:creationId xmlns:a16="http://schemas.microsoft.com/office/drawing/2014/main" id="{41942B31-4224-863B-33E8-043A32AAB72E}"/>
              </a:ext>
            </a:extLst>
          </p:cNvPr>
          <p:cNvSpPr txBox="1"/>
          <p:nvPr/>
        </p:nvSpPr>
        <p:spPr>
          <a:xfrm>
            <a:off x="5386565" y="130689"/>
            <a:ext cx="1387956" cy="707886"/>
          </a:xfrm>
          <a:prstGeom prst="rect">
            <a:avLst/>
          </a:prstGeom>
          <a:noFill/>
        </p:spPr>
        <p:txBody>
          <a:bodyPr wrap="square" rtlCol="0">
            <a:spAutoFit/>
          </a:bodyPr>
          <a:lstStyle/>
          <a:p>
            <a:r>
              <a:rPr lang="fr-FR" sz="4000" b="1" dirty="0">
                <a:latin typeface="+mj-lt"/>
              </a:rPr>
              <a:t>4 flux</a:t>
            </a:r>
          </a:p>
        </p:txBody>
      </p:sp>
      <p:pic>
        <p:nvPicPr>
          <p:cNvPr id="23" name="Graphique 22" descr="Engrenages avec un remplissage uni">
            <a:extLst>
              <a:ext uri="{FF2B5EF4-FFF2-40B4-BE49-F238E27FC236}">
                <a16:creationId xmlns:a16="http://schemas.microsoft.com/office/drawing/2014/main" id="{5EF1DE49-4DA8-9D89-588E-FEC2356A88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76029" y="1061475"/>
            <a:ext cx="437061" cy="437061"/>
          </a:xfrm>
          <a:prstGeom prst="rect">
            <a:avLst/>
          </a:prstGeom>
        </p:spPr>
      </p:pic>
      <p:sp>
        <p:nvSpPr>
          <p:cNvPr id="24" name="ZoneTexte 23">
            <a:extLst>
              <a:ext uri="{FF2B5EF4-FFF2-40B4-BE49-F238E27FC236}">
                <a16:creationId xmlns:a16="http://schemas.microsoft.com/office/drawing/2014/main" id="{A01FE359-F16D-B121-A341-6712C88480B4}"/>
              </a:ext>
            </a:extLst>
          </p:cNvPr>
          <p:cNvSpPr txBox="1"/>
          <p:nvPr/>
        </p:nvSpPr>
        <p:spPr>
          <a:xfrm>
            <a:off x="3944305" y="2736223"/>
            <a:ext cx="4303391" cy="400110"/>
          </a:xfrm>
          <a:prstGeom prst="rect">
            <a:avLst/>
          </a:prstGeom>
          <a:noFill/>
        </p:spPr>
        <p:txBody>
          <a:bodyPr wrap="square" rtlCol="0">
            <a:spAutoFit/>
          </a:bodyPr>
          <a:lstStyle/>
          <a:p>
            <a:r>
              <a:rPr lang="fr-FR" sz="2000" dirty="0"/>
              <a:t>Nettoyage et mise en forme des fichiers </a:t>
            </a:r>
          </a:p>
        </p:txBody>
      </p:sp>
      <p:pic>
        <p:nvPicPr>
          <p:cNvPr id="34" name="Graphique 33" descr="Informatique hébergé avec un remplissage uni">
            <a:extLst>
              <a:ext uri="{FF2B5EF4-FFF2-40B4-BE49-F238E27FC236}">
                <a16:creationId xmlns:a16="http://schemas.microsoft.com/office/drawing/2014/main" id="{92F8FE73-12A0-65C8-8B69-B6E2C47C0F0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2095" y="1099793"/>
            <a:ext cx="371524" cy="371524"/>
          </a:xfrm>
          <a:prstGeom prst="rect">
            <a:avLst/>
          </a:prstGeom>
        </p:spPr>
      </p:pic>
      <p:pic>
        <p:nvPicPr>
          <p:cNvPr id="36" name="Graphique 35" descr="Fiche avec un remplissage uni">
            <a:extLst>
              <a:ext uri="{FF2B5EF4-FFF2-40B4-BE49-F238E27FC236}">
                <a16:creationId xmlns:a16="http://schemas.microsoft.com/office/drawing/2014/main" id="{DBEC9791-990C-144E-A094-FECAE15CC50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6355" y="1130603"/>
            <a:ext cx="380336" cy="380336"/>
          </a:xfrm>
          <a:prstGeom prst="rect">
            <a:avLst/>
          </a:prstGeom>
        </p:spPr>
      </p:pic>
      <p:pic>
        <p:nvPicPr>
          <p:cNvPr id="40" name="Graphique 39" descr="Épingle avec un remplissage uni">
            <a:extLst>
              <a:ext uri="{FF2B5EF4-FFF2-40B4-BE49-F238E27FC236}">
                <a16:creationId xmlns:a16="http://schemas.microsoft.com/office/drawing/2014/main" id="{5639E498-79BE-B950-8B09-0D225C6424F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415458" y="4757797"/>
            <a:ext cx="233123" cy="233123"/>
          </a:xfrm>
          <a:prstGeom prst="rect">
            <a:avLst/>
          </a:prstGeom>
        </p:spPr>
      </p:pic>
      <p:sp>
        <p:nvSpPr>
          <p:cNvPr id="31" name="ZoneTexte 30">
            <a:extLst>
              <a:ext uri="{FF2B5EF4-FFF2-40B4-BE49-F238E27FC236}">
                <a16:creationId xmlns:a16="http://schemas.microsoft.com/office/drawing/2014/main" id="{0264B068-EB05-E73C-F4D5-FAF8142B62D8}"/>
              </a:ext>
            </a:extLst>
          </p:cNvPr>
          <p:cNvSpPr txBox="1"/>
          <p:nvPr/>
        </p:nvSpPr>
        <p:spPr>
          <a:xfrm>
            <a:off x="263352" y="5544438"/>
            <a:ext cx="11113582" cy="1200329"/>
          </a:xfrm>
          <a:prstGeom prst="rect">
            <a:avLst/>
          </a:prstGeom>
          <a:noFill/>
        </p:spPr>
        <p:txBody>
          <a:bodyPr wrap="square">
            <a:spAutoFit/>
          </a:bodyPr>
          <a:lstStyle/>
          <a:p>
            <a:r>
              <a:rPr lang="fr-FR" dirty="0"/>
              <a:t>Pour le suivi :</a:t>
            </a:r>
          </a:p>
          <a:p>
            <a:pPr marL="285750" indent="-285750">
              <a:buFont typeface="Arial" panose="020B0604020202020204" pitchFamily="34" charset="0"/>
              <a:buChar char="•"/>
            </a:pPr>
            <a:r>
              <a:rPr lang="fr-FR" b="1" dirty="0"/>
              <a:t>Flux RSS </a:t>
            </a:r>
            <a:r>
              <a:rPr lang="fr-FR" dirty="0"/>
              <a:t>sur le site de BACON : création </a:t>
            </a:r>
            <a:r>
              <a:rPr lang="fr-FR" dirty="0">
                <a:hlinkClick r:id="rId11"/>
              </a:rPr>
              <a:t>https://bacon.abes.fr/created</a:t>
            </a:r>
            <a:r>
              <a:rPr lang="fr-FR" dirty="0"/>
              <a:t> et mise à jour </a:t>
            </a:r>
            <a:r>
              <a:rPr lang="fr-FR" dirty="0">
                <a:hlinkClick r:id="rId12"/>
              </a:rPr>
              <a:t>https://bacon.abes.fr/rss</a:t>
            </a:r>
            <a:endParaRPr lang="fr-FR" dirty="0"/>
          </a:p>
          <a:p>
            <a:pPr marL="285750" indent="-285750">
              <a:buFont typeface="Arial" panose="020B0604020202020204" pitchFamily="34" charset="0"/>
              <a:buChar char="•"/>
            </a:pPr>
            <a:r>
              <a:rPr lang="fr-FR" b="1" dirty="0"/>
              <a:t>Fichier récapitulatif mensuel </a:t>
            </a:r>
            <a:r>
              <a:rPr lang="fr-FR" dirty="0"/>
              <a:t>sur le Manuel BACON </a:t>
            </a:r>
            <a:r>
              <a:rPr lang="fr-FR" dirty="0">
                <a:hlinkClick r:id="rId13"/>
              </a:rPr>
              <a:t>https://documentation.abes.fr/aidebacon/index.html#SuivreEvolutionsDeLaBase</a:t>
            </a:r>
            <a:r>
              <a:rPr lang="fr-FR" dirty="0"/>
              <a:t> </a:t>
            </a:r>
          </a:p>
        </p:txBody>
      </p:sp>
      <p:pic>
        <p:nvPicPr>
          <p:cNvPr id="2" name="Graphique 1" descr="Télécharger avec un remplissage uni">
            <a:extLst>
              <a:ext uri="{FF2B5EF4-FFF2-40B4-BE49-F238E27FC236}">
                <a16:creationId xmlns:a16="http://schemas.microsoft.com/office/drawing/2014/main" id="{184F4D48-8DBD-5AF5-475B-195243B0C58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697440" y="3102050"/>
            <a:ext cx="797120" cy="797120"/>
          </a:xfrm>
          <a:prstGeom prst="rect">
            <a:avLst/>
          </a:prstGeom>
        </p:spPr>
      </p:pic>
      <p:sp>
        <p:nvSpPr>
          <p:cNvPr id="3" name="Rectangle : coins arrondis 2">
            <a:extLst>
              <a:ext uri="{FF2B5EF4-FFF2-40B4-BE49-F238E27FC236}">
                <a16:creationId xmlns:a16="http://schemas.microsoft.com/office/drawing/2014/main" id="{F5238205-2BC1-D0BE-015E-3F12C06BE605}"/>
              </a:ext>
            </a:extLst>
          </p:cNvPr>
          <p:cNvSpPr/>
          <p:nvPr/>
        </p:nvSpPr>
        <p:spPr>
          <a:xfrm>
            <a:off x="9112495" y="1049068"/>
            <a:ext cx="2592289" cy="1237310"/>
          </a:xfrm>
          <a:prstGeom prst="roundRect">
            <a:avLst/>
          </a:prstGeom>
          <a:solidFill>
            <a:srgbClr val="E2E2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1E2B62"/>
                </a:solidFill>
              </a:rPr>
              <a:t>Fichiers KBART créés en interne à l’</a:t>
            </a:r>
            <a:r>
              <a:rPr lang="fr-FR" dirty="0" err="1">
                <a:solidFill>
                  <a:srgbClr val="1E2B62"/>
                </a:solidFill>
              </a:rPr>
              <a:t>Abes</a:t>
            </a:r>
            <a:endParaRPr lang="fr-FR" dirty="0">
              <a:solidFill>
                <a:srgbClr val="1E2B62"/>
              </a:solidFill>
            </a:endParaRPr>
          </a:p>
        </p:txBody>
      </p:sp>
      <p:pic>
        <p:nvPicPr>
          <p:cNvPr id="5" name="Graphique 4" descr="Outils avec un remplissage uni">
            <a:extLst>
              <a:ext uri="{FF2B5EF4-FFF2-40B4-BE49-F238E27FC236}">
                <a16:creationId xmlns:a16="http://schemas.microsoft.com/office/drawing/2014/main" id="{F331918A-D72C-8FEE-ACF0-6BE8AEF66280}"/>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154660" y="1099793"/>
            <a:ext cx="410057" cy="340714"/>
          </a:xfrm>
          <a:prstGeom prst="rect">
            <a:avLst/>
          </a:prstGeom>
        </p:spPr>
      </p:pic>
    </p:spTree>
    <p:extLst>
      <p:ext uri="{BB962C8B-B14F-4D97-AF65-F5344CB8AC3E}">
        <p14:creationId xmlns:p14="http://schemas.microsoft.com/office/powerpoint/2010/main" val="639842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923330"/>
          </a:xfrm>
          <a:prstGeom prst="rect">
            <a:avLst/>
          </a:prstGeom>
          <a:noFill/>
        </p:spPr>
        <p:txBody>
          <a:bodyPr wrap="square">
            <a:spAutoFit/>
          </a:bodyPr>
          <a:lstStyle/>
          <a:p>
            <a:r>
              <a:rPr lang="fr-FR" sz="1800" i="0" dirty="0">
                <a:effectLst/>
                <a:latin typeface="Arial" panose="020B0604020202020204" pitchFamily="34" charset="0"/>
              </a:rPr>
              <a:t>Pourriez-vous nous expliquer le circuit (étapes, transferts, intervenants, délais...) entre l'arrivée du fichier </a:t>
            </a:r>
            <a:r>
              <a:rPr lang="fr-FR" sz="1800" i="0" dirty="0" err="1">
                <a:effectLst/>
                <a:latin typeface="Arial" panose="020B0604020202020204" pitchFamily="34" charset="0"/>
              </a:rPr>
              <a:t>Kbart</a:t>
            </a:r>
            <a:r>
              <a:rPr lang="fr-FR" sz="1800" i="0" dirty="0">
                <a:effectLst/>
                <a:latin typeface="Arial" panose="020B0604020202020204" pitchFamily="34" charset="0"/>
              </a:rPr>
              <a:t> d'éditeur et la diffusion du mail "import courant" ? Nous souhaiterions notamment savoir quand a lieu l'attribution du PPN ?</a:t>
            </a:r>
            <a:endParaRPr lang="fr-FR" dirty="0"/>
          </a:p>
        </p:txBody>
      </p:sp>
    </p:spTree>
    <p:extLst>
      <p:ext uri="{BB962C8B-B14F-4D97-AF65-F5344CB8AC3E}">
        <p14:creationId xmlns:p14="http://schemas.microsoft.com/office/powerpoint/2010/main" val="1100179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923330"/>
          </a:xfrm>
          <a:prstGeom prst="rect">
            <a:avLst/>
          </a:prstGeom>
          <a:noFill/>
        </p:spPr>
        <p:txBody>
          <a:bodyPr wrap="square">
            <a:spAutoFit/>
          </a:bodyPr>
          <a:lstStyle/>
          <a:p>
            <a:r>
              <a:rPr lang="fr-FR" sz="1800" i="0" dirty="0">
                <a:effectLst/>
                <a:latin typeface="Arial" panose="020B0604020202020204" pitchFamily="34" charset="0"/>
              </a:rPr>
              <a:t>Pourquoi la délocalisation ne se fait pas automatiquement en cas de document supprimé sur une plateforme ? (ex. 22 établissements proposent la ressource inaccessible : </a:t>
            </a:r>
            <a:br>
              <a:rPr lang="fr-FR" sz="1800" i="0" u="sng" dirty="0">
                <a:solidFill>
                  <a:srgbClr val="1155CC"/>
                </a:solidFill>
                <a:effectLst/>
                <a:latin typeface="Arial" panose="020B0604020202020204" pitchFamily="34" charset="0"/>
                <a:hlinkClick r:id="rId3"/>
              </a:rPr>
            </a:br>
            <a:r>
              <a:rPr lang="fr-FR" sz="1800" i="0" u="sng" dirty="0">
                <a:solidFill>
                  <a:srgbClr val="1155CC"/>
                </a:solidFill>
                <a:effectLst/>
                <a:latin typeface="Arial" panose="020B0604020202020204" pitchFamily="34" charset="0"/>
                <a:hlinkClick r:id="rId3"/>
              </a:rPr>
              <a:t>https://www.sudoc.fr/15145244X</a:t>
            </a:r>
            <a:r>
              <a:rPr lang="fr-FR" sz="1800" i="0" dirty="0">
                <a:effectLst/>
                <a:latin typeface="Arial" panose="020B0604020202020204" pitchFamily="34" charset="0"/>
              </a:rPr>
              <a:t>)</a:t>
            </a:r>
            <a:endParaRPr lang="fr-FR" dirty="0"/>
          </a:p>
        </p:txBody>
      </p:sp>
    </p:spTree>
    <p:extLst>
      <p:ext uri="{BB962C8B-B14F-4D97-AF65-F5344CB8AC3E}">
        <p14:creationId xmlns:p14="http://schemas.microsoft.com/office/powerpoint/2010/main" val="1057224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477328"/>
          </a:xfrm>
          <a:prstGeom prst="rect">
            <a:avLst/>
          </a:prstGeom>
          <a:noFill/>
        </p:spPr>
        <p:txBody>
          <a:bodyPr wrap="square">
            <a:spAutoFit/>
          </a:bodyPr>
          <a:lstStyle/>
          <a:p>
            <a:r>
              <a:rPr lang="fr-FR" sz="1800" i="0" dirty="0">
                <a:effectLst/>
                <a:latin typeface="Arial" panose="020B0604020202020204" pitchFamily="34" charset="0"/>
              </a:rPr>
              <a:t>Quelques fois, j'ai rencontré des différences d'URL d'accès entre les fichiers </a:t>
            </a:r>
            <a:r>
              <a:rPr lang="fr-FR" sz="1800" i="0" dirty="0" err="1">
                <a:effectLst/>
                <a:latin typeface="Arial" panose="020B0604020202020204" pitchFamily="34" charset="0"/>
              </a:rPr>
              <a:t>Kbart</a:t>
            </a:r>
            <a:r>
              <a:rPr lang="fr-FR" sz="1800" i="0" dirty="0">
                <a:effectLst/>
                <a:latin typeface="Arial" panose="020B0604020202020204" pitchFamily="34" charset="0"/>
              </a:rPr>
              <a:t> (pages des imports) et les données dans le </a:t>
            </a:r>
            <a:r>
              <a:rPr lang="fr-FR" sz="1800" i="0" dirty="0" err="1">
                <a:effectLst/>
                <a:latin typeface="Arial" panose="020B0604020202020204" pitchFamily="34" charset="0"/>
              </a:rPr>
              <a:t>Sudoc</a:t>
            </a:r>
            <a:r>
              <a:rPr lang="fr-FR" sz="1800" i="0" dirty="0">
                <a:effectLst/>
                <a:latin typeface="Arial" panose="020B0604020202020204" pitchFamily="34" charset="0"/>
              </a:rPr>
              <a:t> en 859 ? Pourquoi y-a-t-il ces différences ? Et pourquoi, certaine fois le champ est "</a:t>
            </a:r>
            <a:r>
              <a:rPr lang="fr-FR" sz="1800" i="0" dirty="0" err="1">
                <a:effectLst/>
                <a:latin typeface="Arial" panose="020B0604020202020204" pitchFamily="34" charset="0"/>
              </a:rPr>
              <a:t>null</a:t>
            </a:r>
            <a:r>
              <a:rPr lang="fr-FR" sz="1800" i="0" dirty="0">
                <a:effectLst/>
                <a:latin typeface="Arial" panose="020B0604020202020204" pitchFamily="34" charset="0"/>
              </a:rPr>
              <a:t>" pour certaine URL (par exemple des ebooks Dalloz ajouté récemment) ?</a:t>
            </a:r>
            <a:br>
              <a:rPr lang="fr-FR" sz="1800" i="0" dirty="0">
                <a:effectLst/>
                <a:latin typeface="Arial" panose="020B0604020202020204" pitchFamily="34" charset="0"/>
              </a:rPr>
            </a:br>
            <a:endParaRPr lang="fr-FR" dirty="0"/>
          </a:p>
        </p:txBody>
      </p:sp>
    </p:spTree>
    <p:extLst>
      <p:ext uri="{BB962C8B-B14F-4D97-AF65-F5344CB8AC3E}">
        <p14:creationId xmlns:p14="http://schemas.microsoft.com/office/powerpoint/2010/main" val="3968028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2585323"/>
          </a:xfrm>
          <a:prstGeom prst="rect">
            <a:avLst/>
          </a:prstGeom>
          <a:noFill/>
        </p:spPr>
        <p:txBody>
          <a:bodyPr wrap="square">
            <a:spAutoFit/>
          </a:bodyPr>
          <a:lstStyle/>
          <a:p>
            <a:r>
              <a:rPr lang="fr-FR" sz="1800" i="0" dirty="0">
                <a:effectLst/>
                <a:latin typeface="Arial" panose="020B0604020202020204" pitchFamily="34" charset="0"/>
              </a:rPr>
              <a:t>Nous commençons un chantier d'exemplarisation en masse de nos ebooks dans le </a:t>
            </a:r>
            <a:r>
              <a:rPr lang="fr-FR" sz="1800" i="0" dirty="0" err="1">
                <a:effectLst/>
                <a:latin typeface="Arial" panose="020B0604020202020204" pitchFamily="34" charset="0"/>
              </a:rPr>
              <a:t>Sudoc</a:t>
            </a:r>
            <a:r>
              <a:rPr lang="fr-FR" sz="1800" i="0" dirty="0">
                <a:effectLst/>
                <a:latin typeface="Arial" panose="020B0604020202020204" pitchFamily="34" charset="0"/>
              </a:rPr>
              <a:t> avec redescente dans notre catalogue. En dehors des notices du </a:t>
            </a:r>
            <a:r>
              <a:rPr lang="fr-FR" sz="1800" i="0" dirty="0" err="1">
                <a:effectLst/>
                <a:latin typeface="Arial" panose="020B0604020202020204" pitchFamily="34" charset="0"/>
              </a:rPr>
              <a:t>Sudoc</a:t>
            </a:r>
            <a:r>
              <a:rPr lang="fr-FR" sz="1800" i="0" dirty="0">
                <a:effectLst/>
                <a:latin typeface="Arial" panose="020B0604020202020204" pitchFamily="34" charset="0"/>
              </a:rPr>
              <a:t> sous lesquelles nous pouvons nous localiser, nous aimerions savoir s'il est possible d'intégrer les données des fichiers </a:t>
            </a:r>
            <a:r>
              <a:rPr lang="fr-FR" sz="1800" i="0" dirty="0" err="1">
                <a:effectLst/>
                <a:latin typeface="Arial" panose="020B0604020202020204" pitchFamily="34" charset="0"/>
              </a:rPr>
              <a:t>kbart</a:t>
            </a:r>
            <a:r>
              <a:rPr lang="fr-FR" sz="1800" i="0" dirty="0">
                <a:effectLst/>
                <a:latin typeface="Arial" panose="020B0604020202020204" pitchFamily="34" charset="0"/>
              </a:rPr>
              <a:t> directement dans notre catalogue local Koha, comme par exemple pour ce corpus </a:t>
            </a:r>
            <a:r>
              <a:rPr lang="fr-FR" sz="1800" i="0" dirty="0" err="1">
                <a:effectLst/>
                <a:latin typeface="Arial" panose="020B0604020202020204" pitchFamily="34" charset="0"/>
              </a:rPr>
              <a:t>Casalini</a:t>
            </a:r>
            <a:br>
              <a:rPr lang="fr-FR" sz="1800" i="0" dirty="0">
                <a:effectLst/>
                <a:latin typeface="Arial" panose="020B0604020202020204" pitchFamily="34" charset="0"/>
              </a:rPr>
            </a:br>
            <a:r>
              <a:rPr lang="fr-FR" sz="1800" i="0" dirty="0">
                <a:effectLst/>
                <a:latin typeface="Arial" panose="020B0604020202020204" pitchFamily="34" charset="0"/>
              </a:rPr>
              <a:t>FRANCE_LN-COLLEX-EBOOKS-IBERIQUE-PFEDITEUR qui n'est pas </a:t>
            </a:r>
            <a:r>
              <a:rPr lang="fr-FR" sz="1800" i="0" dirty="0" err="1">
                <a:effectLst/>
                <a:latin typeface="Arial" panose="020B0604020202020204" pitchFamily="34" charset="0"/>
              </a:rPr>
              <a:t>catalgué</a:t>
            </a:r>
            <a:r>
              <a:rPr lang="fr-FR" sz="1800" i="0" dirty="0">
                <a:effectLst/>
                <a:latin typeface="Arial" panose="020B0604020202020204" pitchFamily="34" charset="0"/>
              </a:rPr>
              <a:t> dans le SUDOC. </a:t>
            </a:r>
            <a:br>
              <a:rPr lang="fr-FR" sz="1800" i="0" dirty="0">
                <a:effectLst/>
                <a:latin typeface="Arial" panose="020B0604020202020204" pitchFamily="34" charset="0"/>
              </a:rPr>
            </a:br>
            <a:r>
              <a:rPr lang="fr-FR" sz="1800" i="0" dirty="0">
                <a:effectLst/>
                <a:latin typeface="Arial" panose="020B0604020202020204" pitchFamily="34" charset="0"/>
              </a:rPr>
              <a:t>Autre question, lorsque les notices bibliographiques de collections étrangères ne sont pas cataloguées dans le </a:t>
            </a:r>
            <a:r>
              <a:rPr lang="fr-FR" sz="1800" i="0" dirty="0" err="1">
                <a:effectLst/>
                <a:latin typeface="Arial" panose="020B0604020202020204" pitchFamily="34" charset="0"/>
              </a:rPr>
              <a:t>Sudoc</a:t>
            </a:r>
            <a:r>
              <a:rPr lang="fr-FR" sz="1800" i="0" dirty="0">
                <a:effectLst/>
                <a:latin typeface="Arial" panose="020B0604020202020204" pitchFamily="34" charset="0"/>
              </a:rPr>
              <a:t>, à partir d'une liste d'ISBN proposé par un établissement, existe-t-il un service de dérivation en masse de ces notices qui peuvent être injectées dans le SUDOC ? Cela permettrait ensuite de se localiser sous ces notices et faire de l'exemplarisation en masse.</a:t>
            </a:r>
            <a:endParaRPr lang="fr-FR" dirty="0"/>
          </a:p>
        </p:txBody>
      </p:sp>
    </p:spTree>
    <p:extLst>
      <p:ext uri="{BB962C8B-B14F-4D97-AF65-F5344CB8AC3E}">
        <p14:creationId xmlns:p14="http://schemas.microsoft.com/office/powerpoint/2010/main" val="3410974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923330"/>
          </a:xfrm>
          <a:prstGeom prst="rect">
            <a:avLst/>
          </a:prstGeom>
          <a:noFill/>
        </p:spPr>
        <p:txBody>
          <a:bodyPr wrap="square">
            <a:spAutoFit/>
          </a:bodyPr>
          <a:lstStyle/>
          <a:p>
            <a:r>
              <a:rPr lang="fr-FR" dirty="0">
                <a:latin typeface="Arial" panose="020B0604020202020204" pitchFamily="34" charset="0"/>
              </a:rPr>
              <a:t>Où pouvons-nous trouver la liste des bouquets interrogeables via un </a:t>
            </a:r>
            <a:r>
              <a:rPr lang="fr-FR" dirty="0" err="1">
                <a:latin typeface="Arial" panose="020B0604020202020204" pitchFamily="34" charset="0"/>
              </a:rPr>
              <a:t>che</a:t>
            </a:r>
            <a:r>
              <a:rPr lang="fr-FR" dirty="0">
                <a:latin typeface="Arial" panose="020B0604020202020204" pitchFamily="34" charset="0"/>
              </a:rPr>
              <a:t> sou que vous nous indiquez fort aimablement (et utilement) dans tous </a:t>
            </a:r>
            <a:r>
              <a:rPr lang="fr-FR">
                <a:latin typeface="Arial" panose="020B0604020202020204" pitchFamily="34" charset="0"/>
              </a:rPr>
              <a:t>les mails ?</a:t>
            </a:r>
            <a:br>
              <a:rPr lang="fr-FR" dirty="0">
                <a:latin typeface="Arial" panose="020B0604020202020204" pitchFamily="34" charset="0"/>
              </a:rPr>
            </a:br>
            <a:r>
              <a:rPr lang="fr-FR" dirty="0">
                <a:latin typeface="Arial" panose="020B0604020202020204" pitchFamily="34" charset="0"/>
              </a:rPr>
              <a:t>[SUCAT] :: Infos - Mise à jour des notices XXX (imports courants)</a:t>
            </a:r>
          </a:p>
        </p:txBody>
      </p:sp>
    </p:spTree>
    <p:extLst>
      <p:ext uri="{BB962C8B-B14F-4D97-AF65-F5344CB8AC3E}">
        <p14:creationId xmlns:p14="http://schemas.microsoft.com/office/powerpoint/2010/main" val="671517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923330"/>
          </a:xfrm>
          <a:prstGeom prst="rect">
            <a:avLst/>
          </a:prstGeom>
          <a:noFill/>
        </p:spPr>
        <p:txBody>
          <a:bodyPr wrap="square">
            <a:spAutoFit/>
          </a:bodyPr>
          <a:lstStyle/>
          <a:p>
            <a:r>
              <a:rPr lang="fr-FR" sz="1800" i="0" dirty="0">
                <a:effectLst/>
                <a:latin typeface="Arial" panose="020B0604020202020204" pitchFamily="34" charset="0"/>
              </a:rPr>
              <a:t>Nous utilisons le SIGB Alma et nos bouquets de ressources électroniques sont disponibles dans leur base de connaissance et sont mis à jour régulièrement. Quelle utilité pour nous de signaler nos ressources électroniques dans le </a:t>
            </a:r>
            <a:r>
              <a:rPr lang="fr-FR" sz="1800" i="0" dirty="0" err="1">
                <a:effectLst/>
                <a:latin typeface="Arial" panose="020B0604020202020204" pitchFamily="34" charset="0"/>
              </a:rPr>
              <a:t>Sudoc</a:t>
            </a:r>
            <a:r>
              <a:rPr lang="fr-FR" sz="1800" i="0" dirty="0">
                <a:effectLst/>
                <a:latin typeface="Arial" panose="020B0604020202020204" pitchFamily="34" charset="0"/>
              </a:rPr>
              <a:t> ?</a:t>
            </a:r>
            <a:endParaRPr lang="fr-FR" dirty="0"/>
          </a:p>
        </p:txBody>
      </p:sp>
    </p:spTree>
    <p:extLst>
      <p:ext uri="{BB962C8B-B14F-4D97-AF65-F5344CB8AC3E}">
        <p14:creationId xmlns:p14="http://schemas.microsoft.com/office/powerpoint/2010/main" val="131366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a:solidFill>
                  <a:schemeClr val="accent6"/>
                </a:solidFill>
              </a:rPr>
              <a:t>plan</a:t>
            </a:r>
          </a:p>
        </p:txBody>
      </p:sp>
      <p:sp>
        <p:nvSpPr>
          <p:cNvPr id="16387" name="Espace réservé du contenu 2"/>
          <p:cNvSpPr>
            <a:spLocks noGrp="1"/>
          </p:cNvSpPr>
          <p:nvPr>
            <p:ph idx="1"/>
          </p:nvPr>
        </p:nvSpPr>
        <p:spPr>
          <a:xfrm>
            <a:off x="1952624" y="1556792"/>
            <a:ext cx="8535864" cy="4310608"/>
          </a:xfrm>
        </p:spPr>
        <p:txBody>
          <a:bodyPr/>
          <a:lstStyle/>
          <a:p>
            <a:pPr>
              <a:defRPr/>
            </a:pPr>
            <a:endParaRPr lang="fr-FR" dirty="0">
              <a:solidFill>
                <a:schemeClr val="bg2">
                  <a:lumMod val="25000"/>
                </a:schemeClr>
              </a:solidFill>
            </a:endParaRPr>
          </a:p>
          <a:p>
            <a:pPr>
              <a:defRPr/>
            </a:pPr>
            <a:r>
              <a:rPr lang="fr-FR" dirty="0">
                <a:solidFill>
                  <a:schemeClr val="bg2">
                    <a:lumMod val="25000"/>
                  </a:schemeClr>
                </a:solidFill>
              </a:rPr>
              <a:t>Les données des ressources continues</a:t>
            </a:r>
          </a:p>
          <a:p>
            <a:pPr>
              <a:defRPr/>
            </a:pPr>
            <a:r>
              <a:rPr lang="fr-FR" dirty="0">
                <a:solidFill>
                  <a:schemeClr val="accent2">
                    <a:lumMod val="75000"/>
                  </a:schemeClr>
                </a:solidFill>
              </a:rPr>
              <a:t>Les flux BACON et </a:t>
            </a:r>
            <a:r>
              <a:rPr lang="fr-FR" dirty="0" err="1">
                <a:solidFill>
                  <a:schemeClr val="accent2">
                    <a:lumMod val="75000"/>
                  </a:schemeClr>
                </a:solidFill>
              </a:rPr>
              <a:t>Sudoc</a:t>
            </a:r>
            <a:r>
              <a:rPr lang="fr-FR" dirty="0">
                <a:solidFill>
                  <a:schemeClr val="accent2">
                    <a:lumMod val="75000"/>
                  </a:schemeClr>
                </a:solidFill>
              </a:rPr>
              <a:t> </a:t>
            </a:r>
          </a:p>
          <a:p>
            <a:pPr>
              <a:defRPr/>
            </a:pPr>
            <a:r>
              <a:rPr lang="fr-FR" dirty="0">
                <a:solidFill>
                  <a:schemeClr val="accent4">
                    <a:lumMod val="75000"/>
                  </a:schemeClr>
                </a:solidFill>
                <a:latin typeface="+mj-lt"/>
                <a:ea typeface="+mj-ea"/>
                <a:cs typeface="+mj-cs"/>
              </a:rPr>
              <a:t>Les données des monographies et des autres documents assimilés </a:t>
            </a:r>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accent4">
                    <a:lumMod val="75000"/>
                  </a:schemeClr>
                </a:solidFill>
              </a:rPr>
              <a:t>PARTIE 3 : monographies électroniques et documents assimilés</a:t>
            </a:r>
          </a:p>
        </p:txBody>
      </p:sp>
    </p:spTree>
    <p:extLst>
      <p:ext uri="{BB962C8B-B14F-4D97-AF65-F5344CB8AC3E}">
        <p14:creationId xmlns:p14="http://schemas.microsoft.com/office/powerpoint/2010/main" val="777692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9448" y="260649"/>
            <a:ext cx="10225136" cy="720080"/>
          </a:xfrm>
        </p:spPr>
        <p:txBody>
          <a:bodyPr>
            <a:normAutofit fontScale="90000"/>
          </a:bodyPr>
          <a:lstStyle/>
          <a:p>
            <a:pPr>
              <a:defRPr/>
            </a:pPr>
            <a:r>
              <a:rPr lang="fr-FR" dirty="0"/>
              <a:t>Spécificités des monographies électroniques</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24316" y="1340768"/>
            <a:ext cx="10700275" cy="4524315"/>
          </a:xfrm>
          <a:prstGeom prst="rect">
            <a:avLst/>
          </a:prstGeom>
          <a:noFill/>
        </p:spPr>
        <p:txBody>
          <a:bodyPr wrap="square">
            <a:spAutoFit/>
          </a:bodyPr>
          <a:lstStyle/>
          <a:p>
            <a:r>
              <a:rPr lang="fr-FR" dirty="0">
                <a:latin typeface="Arial" panose="020B0604020202020204" pitchFamily="34" charset="0"/>
              </a:rPr>
              <a:t>Principes du</a:t>
            </a:r>
            <a:r>
              <a:rPr lang="fr-FR" sz="1800" i="0" dirty="0">
                <a:effectLst/>
                <a:latin typeface="Arial" panose="020B0604020202020204" pitchFamily="34" charset="0"/>
              </a:rPr>
              <a:t> </a:t>
            </a:r>
            <a:r>
              <a:rPr lang="fr-FR" sz="1800" i="0" dirty="0" err="1">
                <a:effectLst/>
                <a:latin typeface="Arial" panose="020B0604020202020204" pitchFamily="34" charset="0"/>
              </a:rPr>
              <a:t>Sudo</a:t>
            </a:r>
            <a:r>
              <a:rPr lang="fr-FR" dirty="0" err="1">
                <a:latin typeface="Arial" panose="020B0604020202020204" pitchFamily="34" charset="0"/>
              </a:rPr>
              <a:t>c</a:t>
            </a:r>
            <a:r>
              <a:rPr lang="fr-FR" dirty="0">
                <a:latin typeface="Arial" panose="020B0604020202020204" pitchFamily="34" charset="0"/>
              </a:rPr>
              <a:t> </a:t>
            </a:r>
          </a:p>
          <a:p>
            <a:r>
              <a:rPr lang="fr-FR" dirty="0">
                <a:latin typeface="Arial" panose="020B0604020202020204" pitchFamily="34" charset="0"/>
              </a:rPr>
              <a:t>1. Ne pas mélanger, dans une même notice, des éléments descriptifs du document numérique et du document imprimé correspondant </a:t>
            </a:r>
          </a:p>
          <a:p>
            <a:pPr marL="285750" indent="-285750">
              <a:buFontTx/>
              <a:buChar char="-"/>
            </a:pPr>
            <a:r>
              <a:rPr lang="fr-FR" sz="1800" i="0" dirty="0">
                <a:effectLst/>
                <a:latin typeface="Arial" panose="020B0604020202020204" pitchFamily="34" charset="0"/>
              </a:rPr>
              <a:t>Date de la publication imprimée</a:t>
            </a:r>
          </a:p>
          <a:p>
            <a:pPr marL="285750" indent="-285750">
              <a:buFontTx/>
              <a:buChar char="-"/>
            </a:pPr>
            <a:r>
              <a:rPr lang="fr-FR" dirty="0">
                <a:latin typeface="Arial" panose="020B0604020202020204" pitchFamily="34" charset="0"/>
              </a:rPr>
              <a:t>Spécificités matérielles de l’imprimé</a:t>
            </a:r>
          </a:p>
          <a:p>
            <a:pPr marL="285750" indent="-285750">
              <a:buFontTx/>
              <a:buChar char="-"/>
            </a:pPr>
            <a:r>
              <a:rPr lang="fr-FR" sz="1800" i="0" dirty="0">
                <a:effectLst/>
                <a:latin typeface="Arial" panose="020B0604020202020204" pitchFamily="34" charset="0"/>
              </a:rPr>
              <a:t>Collection éditoriale imprimée…</a:t>
            </a:r>
          </a:p>
          <a:p>
            <a:r>
              <a:rPr lang="fr-FR" dirty="0">
                <a:latin typeface="Arial" panose="020B0604020202020204" pitchFamily="34" charset="0"/>
              </a:rPr>
              <a:t>La clarification des usages de la zone 214 : pour éviter ce qui prédominait jusqu’à présent sur des notices de monographies électroniques : </a:t>
            </a:r>
          </a:p>
          <a:p>
            <a:pPr marL="285750" indent="-285750">
              <a:buFontTx/>
              <a:buChar char="-"/>
            </a:pPr>
            <a:r>
              <a:rPr lang="fr-FR" sz="1800" i="0" dirty="0">
                <a:effectLst/>
                <a:latin typeface="Arial" panose="020B0604020202020204" pitchFamily="34" charset="0"/>
              </a:rPr>
              <a:t>Confusion</a:t>
            </a:r>
            <a:r>
              <a:rPr lang="fr-FR" dirty="0">
                <a:latin typeface="Arial" panose="020B0604020202020204" pitchFamily="34" charset="0"/>
              </a:rPr>
              <a:t> entre l’éditeur commercial et le diffuseur (la date de mise en ligne est attribuée à l’éditeur et non au diffuseur) : PPN 186404662 </a:t>
            </a:r>
          </a:p>
          <a:p>
            <a:pPr marL="285750" indent="-285750">
              <a:buFontTx/>
              <a:buChar char="-"/>
            </a:pPr>
            <a:r>
              <a:rPr lang="fr-FR" sz="1800" i="0" dirty="0">
                <a:effectLst/>
                <a:latin typeface="Arial" panose="020B0604020202020204" pitchFamily="34" charset="0"/>
              </a:rPr>
              <a:t>Absence totale de mention de l’éditeur : PPN 186404638 </a:t>
            </a:r>
            <a:br>
              <a:rPr lang="fr-FR" sz="1800" i="0" dirty="0">
                <a:effectLst/>
                <a:latin typeface="Arial" panose="020B0604020202020204" pitchFamily="34" charset="0"/>
              </a:rPr>
            </a:br>
            <a:endParaRPr lang="fr-FR" dirty="0">
              <a:latin typeface="Arial" panose="020B0604020202020204" pitchFamily="34" charset="0"/>
            </a:endParaRPr>
          </a:p>
          <a:p>
            <a:r>
              <a:rPr lang="fr-FR" sz="1800" i="0" dirty="0">
                <a:effectLst/>
                <a:latin typeface="Arial" panose="020B0604020202020204" pitchFamily="34" charset="0"/>
              </a:rPr>
              <a:t>2. Faire des liens entre les notices décrivant des supports différents : la zone 452 donne les informations nécessaires sur l’imprimé correspondant, le cas échéant</a:t>
            </a:r>
            <a:br>
              <a:rPr lang="fr-FR" sz="1800" i="0" dirty="0">
                <a:effectLst/>
                <a:latin typeface="Arial" panose="020B0604020202020204" pitchFamily="34" charset="0"/>
              </a:rPr>
            </a:br>
            <a:br>
              <a:rPr lang="fr-FR" sz="1800" i="0" dirty="0">
                <a:effectLst/>
                <a:latin typeface="Arial" panose="020B0604020202020204" pitchFamily="34" charset="0"/>
              </a:rPr>
            </a:br>
            <a:endParaRPr lang="fr-FR" dirty="0">
              <a:latin typeface="Arial" panose="020B0604020202020204" pitchFamily="34" charset="0"/>
            </a:endParaRPr>
          </a:p>
        </p:txBody>
      </p:sp>
    </p:spTree>
    <p:extLst>
      <p:ext uri="{BB962C8B-B14F-4D97-AF65-F5344CB8AC3E}">
        <p14:creationId xmlns:p14="http://schemas.microsoft.com/office/powerpoint/2010/main" val="144344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3693319"/>
          </a:xfrm>
          <a:prstGeom prst="rect">
            <a:avLst/>
          </a:prstGeom>
          <a:noFill/>
        </p:spPr>
        <p:txBody>
          <a:bodyPr wrap="square">
            <a:spAutoFit/>
          </a:bodyPr>
          <a:lstStyle/>
          <a:p>
            <a:r>
              <a:rPr lang="fr-FR" sz="1800" i="0" dirty="0">
                <a:effectLst/>
                <a:latin typeface="Arial" panose="020B0604020202020204" pitchFamily="34" charset="0"/>
              </a:rPr>
              <a:t>Dans le cadre du signalement des ebooks, peut-on considérer les fichiers KBART comme une source d'information concernant la date de mise en ligne à renseigner en 214 #2 ? </a:t>
            </a:r>
            <a:br>
              <a:rPr lang="fr-FR" sz="1800" i="0" dirty="0">
                <a:effectLst/>
                <a:latin typeface="Arial" panose="020B0604020202020204" pitchFamily="34" charset="0"/>
              </a:rPr>
            </a:br>
            <a:r>
              <a:rPr lang="fr-FR" sz="1800" i="0" dirty="0">
                <a:effectLst/>
                <a:latin typeface="Arial" panose="020B0604020202020204" pitchFamily="34" charset="0"/>
              </a:rPr>
              <a:t>Il s'agit néanmoins d'une source extérieure au document lui-même. </a:t>
            </a:r>
            <a:br>
              <a:rPr lang="fr-FR" sz="1800" i="0" dirty="0">
                <a:effectLst/>
                <a:latin typeface="Arial" panose="020B0604020202020204" pitchFamily="34" charset="0"/>
              </a:rPr>
            </a:br>
            <a:r>
              <a:rPr lang="fr-FR" sz="1800" i="0" dirty="0">
                <a:effectLst/>
                <a:latin typeface="Arial" panose="020B0604020202020204" pitchFamily="34" charset="0"/>
              </a:rPr>
              <a:t>Comment doit-on noter la date ? Directement </a:t>
            </a:r>
            <a:br>
              <a:rPr lang="fr-FR" sz="1800" i="0" dirty="0">
                <a:effectLst/>
                <a:latin typeface="Arial" panose="020B0604020202020204" pitchFamily="34" charset="0"/>
              </a:rPr>
            </a:br>
            <a:r>
              <a:rPr lang="fr-FR" sz="1800" i="0" dirty="0">
                <a:effectLst/>
                <a:latin typeface="Arial" panose="020B0604020202020204" pitchFamily="34" charset="0"/>
              </a:rPr>
              <a:t>214 #0$aParis$cL'Harmattan</a:t>
            </a:r>
            <a:br>
              <a:rPr lang="fr-FR" sz="1800" i="0" dirty="0">
                <a:effectLst/>
                <a:latin typeface="Arial" panose="020B0604020202020204" pitchFamily="34" charset="0"/>
              </a:rPr>
            </a:br>
            <a:r>
              <a:rPr lang="fr-FR" sz="1800" i="0" dirty="0">
                <a:effectLst/>
                <a:latin typeface="Arial" panose="020B0604020202020204" pitchFamily="34" charset="0"/>
              </a:rPr>
              <a:t>214 #2$aParis$cL'Harmattan$d2023</a:t>
            </a:r>
            <a:br>
              <a:rPr lang="fr-FR" sz="1800" i="0" dirty="0">
                <a:effectLst/>
                <a:latin typeface="Arial" panose="020B0604020202020204" pitchFamily="34" charset="0"/>
              </a:rPr>
            </a:br>
            <a:br>
              <a:rPr lang="fr-FR" sz="1800" i="0" dirty="0">
                <a:effectLst/>
                <a:latin typeface="Arial" panose="020B0604020202020204" pitchFamily="34" charset="0"/>
              </a:rPr>
            </a:br>
            <a:r>
              <a:rPr lang="fr-FR" sz="1800" i="0" dirty="0">
                <a:effectLst/>
                <a:latin typeface="Arial" panose="020B0604020202020204" pitchFamily="34" charset="0"/>
              </a:rPr>
              <a:t>ou</a:t>
            </a:r>
            <a:br>
              <a:rPr lang="fr-FR" sz="1800" i="0" dirty="0">
                <a:effectLst/>
                <a:latin typeface="Arial" panose="020B0604020202020204" pitchFamily="34" charset="0"/>
              </a:rPr>
            </a:br>
            <a:br>
              <a:rPr lang="fr-FR" sz="1800" i="0" dirty="0">
                <a:effectLst/>
                <a:latin typeface="Arial" panose="020B0604020202020204" pitchFamily="34" charset="0"/>
              </a:rPr>
            </a:br>
            <a:r>
              <a:rPr lang="fr-FR" sz="1800" i="0" dirty="0">
                <a:effectLst/>
                <a:latin typeface="Arial" panose="020B0604020202020204" pitchFamily="34" charset="0"/>
              </a:rPr>
              <a:t>En la justifiant (comme pour les imprimés)</a:t>
            </a:r>
            <a:br>
              <a:rPr lang="fr-FR" sz="1800" i="0" dirty="0">
                <a:effectLst/>
                <a:latin typeface="Arial" panose="020B0604020202020204" pitchFamily="34" charset="0"/>
              </a:rPr>
            </a:br>
            <a:r>
              <a:rPr lang="fr-FR" sz="1800" i="0" dirty="0">
                <a:effectLst/>
                <a:latin typeface="Arial" panose="020B0604020202020204" pitchFamily="34" charset="0"/>
              </a:rPr>
              <a:t>214 #0$aParis$cL'Harmattan</a:t>
            </a:r>
            <a:br>
              <a:rPr lang="fr-FR" sz="1800" i="0" dirty="0">
                <a:effectLst/>
                <a:latin typeface="Arial" panose="020B0604020202020204" pitchFamily="34" charset="0"/>
              </a:rPr>
            </a:br>
            <a:r>
              <a:rPr lang="fr-FR" sz="1800" i="0" dirty="0">
                <a:effectLst/>
                <a:latin typeface="Arial" panose="020B0604020202020204" pitchFamily="34" charset="0"/>
              </a:rPr>
              <a:t>214 #2$aParis$cL'Harmattan$d[2023]</a:t>
            </a:r>
            <a:br>
              <a:rPr lang="fr-FR" sz="1800" i="0" dirty="0">
                <a:effectLst/>
                <a:latin typeface="Arial" panose="020B0604020202020204" pitchFamily="34" charset="0"/>
              </a:rPr>
            </a:br>
            <a:r>
              <a:rPr lang="fr-FR" sz="1800" i="0" dirty="0">
                <a:effectLst/>
                <a:latin typeface="Arial" panose="020B0604020202020204" pitchFamily="34" charset="0"/>
              </a:rPr>
              <a:t>Avec une note en 306 : Mis en ligne en 2023 d'après le fichier KBART du fournisseur (par exemple)</a:t>
            </a:r>
            <a:endParaRPr lang="fr-FR" dirty="0"/>
          </a:p>
        </p:txBody>
      </p:sp>
    </p:spTree>
    <p:extLst>
      <p:ext uri="{BB962C8B-B14F-4D97-AF65-F5344CB8AC3E}">
        <p14:creationId xmlns:p14="http://schemas.microsoft.com/office/powerpoint/2010/main" val="905271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2308324"/>
          </a:xfrm>
          <a:prstGeom prst="rect">
            <a:avLst/>
          </a:prstGeom>
          <a:noFill/>
        </p:spPr>
        <p:txBody>
          <a:bodyPr wrap="square">
            <a:spAutoFit/>
          </a:bodyPr>
          <a:lstStyle/>
          <a:p>
            <a:r>
              <a:rPr lang="fr-FR" sz="1800" i="0" dirty="0">
                <a:effectLst/>
                <a:latin typeface="Arial" panose="020B0604020202020204" pitchFamily="34" charset="0"/>
              </a:rPr>
              <a:t>Je précise que nous commençons depuis peu à signaler nos documents électroniques. Dans le cas des e-books qui sont des reproductions, nous ne comprenons pas pourquoi la date de publication de l'imprimé n'est plus visible dans les notices du </a:t>
            </a:r>
            <a:r>
              <a:rPr lang="fr-FR" sz="1800" i="0" dirty="0" err="1">
                <a:effectLst/>
                <a:latin typeface="Arial" panose="020B0604020202020204" pitchFamily="34" charset="0"/>
              </a:rPr>
              <a:t>Sudoc</a:t>
            </a:r>
            <a:r>
              <a:rPr lang="fr-FR" sz="1800" i="0" dirty="0">
                <a:effectLst/>
                <a:latin typeface="Arial" panose="020B0604020202020204" pitchFamily="34" charset="0"/>
              </a:rPr>
              <a:t> alors qu'elle reste essentielle dans les fichiers des éditeurs mais également pour tous les usagers finaux (nos lecteurs). Signaler notre documentation dans le </a:t>
            </a:r>
            <a:r>
              <a:rPr lang="fr-FR" sz="1800" i="0" dirty="0" err="1">
                <a:effectLst/>
                <a:latin typeface="Arial" panose="020B0604020202020204" pitchFamily="34" charset="0"/>
              </a:rPr>
              <a:t>Sudoc</a:t>
            </a:r>
            <a:r>
              <a:rPr lang="fr-FR" sz="1800" i="0" dirty="0">
                <a:effectLst/>
                <a:latin typeface="Arial" panose="020B0604020202020204" pitchFamily="34" charset="0"/>
              </a:rPr>
              <a:t> revient dans ce cas à une perte d'information, notamment lorsque près de 30 ans séparent la publication imprimée de sa mise en ligne. ex PPN 267245920. Le champ 452 "Autre édition sur un autre support" est trop vague car il regroupe bien d'autres cas de figure.</a:t>
            </a:r>
            <a:endParaRPr lang="fr-FR" dirty="0"/>
          </a:p>
        </p:txBody>
      </p:sp>
    </p:spTree>
    <p:extLst>
      <p:ext uri="{BB962C8B-B14F-4D97-AF65-F5344CB8AC3E}">
        <p14:creationId xmlns:p14="http://schemas.microsoft.com/office/powerpoint/2010/main" val="898143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10297144" cy="923330"/>
          </a:xfrm>
          <a:prstGeom prst="rect">
            <a:avLst/>
          </a:prstGeom>
          <a:noFill/>
        </p:spPr>
        <p:txBody>
          <a:bodyPr wrap="square">
            <a:spAutoFit/>
          </a:bodyPr>
          <a:lstStyle/>
          <a:p>
            <a:r>
              <a:rPr lang="fr-FR" dirty="0">
                <a:latin typeface="Arial" panose="020B0604020202020204" pitchFamily="34" charset="0"/>
              </a:rPr>
              <a:t>Signalement ebooks : nous ne comprenons pas pourquoi n'indiquer que la date de diffusion en 214, et non la date de publication de l'imprimé, qui reste la date qui fait référence pour les utilisateurs finaux.</a:t>
            </a:r>
          </a:p>
        </p:txBody>
      </p:sp>
    </p:spTree>
    <p:extLst>
      <p:ext uri="{BB962C8B-B14F-4D97-AF65-F5344CB8AC3E}">
        <p14:creationId xmlns:p14="http://schemas.microsoft.com/office/powerpoint/2010/main" val="269625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5" name="ZoneTexte 4">
            <a:extLst>
              <a:ext uri="{FF2B5EF4-FFF2-40B4-BE49-F238E27FC236}">
                <a16:creationId xmlns:a16="http://schemas.microsoft.com/office/drawing/2014/main" id="{91787892-67DB-D515-7F57-D9E8425D4D90}"/>
              </a:ext>
            </a:extLst>
          </p:cNvPr>
          <p:cNvSpPr txBox="1"/>
          <p:nvPr/>
        </p:nvSpPr>
        <p:spPr>
          <a:xfrm>
            <a:off x="983432" y="1143875"/>
            <a:ext cx="6096000" cy="2308324"/>
          </a:xfrm>
          <a:prstGeom prst="rect">
            <a:avLst/>
          </a:prstGeom>
          <a:noFill/>
        </p:spPr>
        <p:txBody>
          <a:bodyPr wrap="square">
            <a:spAutoFit/>
          </a:bodyPr>
          <a:lstStyle/>
          <a:p>
            <a:r>
              <a:rPr lang="fr-FR" sz="1800" kern="0" dirty="0">
                <a:effectLst/>
                <a:latin typeface="Arial" panose="020B0604020202020204" pitchFamily="34" charset="0"/>
                <a:ea typeface="Times New Roman" panose="02020603050405020304" pitchFamily="18" charset="0"/>
              </a:rPr>
              <a:t>Une remarque par rapport à la formation ABES sur les e-books : Il est clairement indiqué dans la séance 2 qu’il ne faut pas remplir le $e de la zone 100 (en données codées) car on ne mentionne pas la date de l’imprimé, sauf pour les reproductions patrimoniales. Pourtant lors de la séance 3 (16’38) l’intervenant pour expliquer qu’il faut une notice par diffuseur donne deux exemples comportant une date en $e… Qu'en est-il vraiment ?</a:t>
            </a:r>
            <a:endParaRPr lang="fr-FR" dirty="0"/>
          </a:p>
        </p:txBody>
      </p:sp>
    </p:spTree>
    <p:extLst>
      <p:ext uri="{BB962C8B-B14F-4D97-AF65-F5344CB8AC3E}">
        <p14:creationId xmlns:p14="http://schemas.microsoft.com/office/powerpoint/2010/main" val="2236787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200329"/>
          </a:xfrm>
          <a:prstGeom prst="rect">
            <a:avLst/>
          </a:prstGeom>
          <a:noFill/>
        </p:spPr>
        <p:txBody>
          <a:bodyPr wrap="square">
            <a:spAutoFit/>
          </a:bodyPr>
          <a:lstStyle/>
          <a:p>
            <a:r>
              <a:rPr lang="fr-FR" sz="1800" kern="0" dirty="0">
                <a:effectLst/>
                <a:latin typeface="Arial" panose="020B0604020202020204" pitchFamily="34" charset="0"/>
                <a:ea typeface="Times New Roman" panose="02020603050405020304" pitchFamily="18" charset="0"/>
              </a:rPr>
              <a:t>Toujours sur la datation des e-books, avant quelle date peut-on considérer que la date que nous voyons en ouvrant un e-book n'est pas la date réelle du document en ligne mais celle du document papier si l'éditeur ne mentionne pas de date de mise en ligne et si rien ne figure sur son site, 1980? 1990? 2000?</a:t>
            </a:r>
            <a:endParaRPr lang="fr-FR" dirty="0"/>
          </a:p>
        </p:txBody>
      </p:sp>
    </p:spTree>
    <p:extLst>
      <p:ext uri="{BB962C8B-B14F-4D97-AF65-F5344CB8AC3E}">
        <p14:creationId xmlns:p14="http://schemas.microsoft.com/office/powerpoint/2010/main" val="3741416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3416320"/>
          </a:xfrm>
          <a:prstGeom prst="rect">
            <a:avLst/>
          </a:prstGeom>
          <a:noFill/>
        </p:spPr>
        <p:txBody>
          <a:bodyPr wrap="square">
            <a:spAutoFit/>
          </a:bodyPr>
          <a:lstStyle/>
          <a:p>
            <a:r>
              <a:rPr lang="fr-FR" sz="1800" i="0" dirty="0">
                <a:effectLst/>
                <a:latin typeface="Arial" panose="020B0604020202020204" pitchFamily="34" charset="0"/>
              </a:rPr>
              <a:t>Normalement sur un ebook, en B205 on mentionne l’édition électronique uniquement ; Or, une 3ème édition électronique peut correspondre à la 5ème édition d’une version imprimée… et dans ce cas on l’indique en note en B305 pour la correspondance à l’édition imprimée.</a:t>
            </a:r>
            <a:br>
              <a:rPr lang="fr-FR" sz="1800" i="0" dirty="0">
                <a:effectLst/>
                <a:latin typeface="Arial" panose="020B0604020202020204" pitchFamily="34" charset="0"/>
              </a:rPr>
            </a:br>
            <a:r>
              <a:rPr lang="fr-FR" sz="1800" i="0" dirty="0">
                <a:effectLst/>
                <a:latin typeface="Arial" panose="020B0604020202020204" pitchFamily="34" charset="0"/>
              </a:rPr>
              <a:t>Dans le cas des Que sais-je ? (En ligne) chez Cairn, je croise depuis peu des mentions d’édition qui correspondent à la version imprimée ENTRE CROCHETS en 205…</a:t>
            </a:r>
            <a:br>
              <a:rPr lang="fr-FR" sz="1800" i="0" dirty="0">
                <a:effectLst/>
                <a:latin typeface="Arial" panose="020B0604020202020204" pitchFamily="34" charset="0"/>
              </a:rPr>
            </a:br>
            <a:r>
              <a:rPr lang="fr-FR" sz="1800" i="0" dirty="0">
                <a:effectLst/>
                <a:latin typeface="Arial" panose="020B0604020202020204" pitchFamily="34" charset="0"/>
              </a:rPr>
              <a:t>Pourrait-on avoir un rappel des bonnes pratiques pour la mention d’édition pour les ressources électroniques.</a:t>
            </a:r>
            <a:br>
              <a:rPr lang="fr-FR" sz="1800" i="0" dirty="0">
                <a:effectLst/>
                <a:latin typeface="Arial" panose="020B0604020202020204" pitchFamily="34" charset="0"/>
              </a:rPr>
            </a:br>
            <a:br>
              <a:rPr lang="fr-FR" sz="1800" i="0" dirty="0">
                <a:effectLst/>
                <a:latin typeface="Arial" panose="020B0604020202020204" pitchFamily="34" charset="0"/>
              </a:rPr>
            </a:br>
            <a:r>
              <a:rPr lang="fr-FR" sz="1800" i="0" dirty="0">
                <a:effectLst/>
                <a:latin typeface="Arial" panose="020B0604020202020204" pitchFamily="34" charset="0"/>
              </a:rPr>
              <a:t>Exemples : PPN 270356401 «   Les politiques de la ville / Claude Chaline », PPN 268106657 « Le taoïsme‎ / Rémi Mathieu », PPN 268101418 « Le multiculturalisme / Patrick </a:t>
            </a:r>
            <a:r>
              <a:rPr lang="fr-FR" sz="1800" i="0" dirty="0" err="1">
                <a:effectLst/>
                <a:latin typeface="Arial" panose="020B0604020202020204" pitchFamily="34" charset="0"/>
              </a:rPr>
              <a:t>Savidan</a:t>
            </a:r>
            <a:r>
              <a:rPr lang="fr-FR" sz="1800" i="0" dirty="0">
                <a:effectLst/>
                <a:latin typeface="Arial" panose="020B0604020202020204" pitchFamily="34" charset="0"/>
              </a:rPr>
              <a:t> », PPN 268106223 « Histoire</a:t>
            </a:r>
            <a:br>
              <a:rPr lang="fr-FR" sz="1800" i="0" dirty="0">
                <a:effectLst/>
                <a:latin typeface="Arial" panose="020B0604020202020204" pitchFamily="34" charset="0"/>
              </a:rPr>
            </a:br>
            <a:r>
              <a:rPr lang="fr-FR" sz="1800" i="0" dirty="0">
                <a:effectLst/>
                <a:latin typeface="Arial" panose="020B0604020202020204" pitchFamily="34" charset="0"/>
              </a:rPr>
              <a:t>de la psychiatrie / Jacques </a:t>
            </a:r>
            <a:r>
              <a:rPr lang="fr-FR" sz="1800" i="0" dirty="0" err="1">
                <a:effectLst/>
                <a:latin typeface="Arial" panose="020B0604020202020204" pitchFamily="34" charset="0"/>
              </a:rPr>
              <a:t>Hochmann</a:t>
            </a:r>
            <a:r>
              <a:rPr lang="fr-FR" sz="1800" i="0" dirty="0">
                <a:effectLst/>
                <a:latin typeface="Arial" panose="020B0604020202020204" pitchFamily="34" charset="0"/>
              </a:rPr>
              <a:t> »</a:t>
            </a:r>
            <a:endParaRPr lang="fr-FR" dirty="0"/>
          </a:p>
        </p:txBody>
      </p:sp>
    </p:spTree>
    <p:extLst>
      <p:ext uri="{BB962C8B-B14F-4D97-AF65-F5344CB8AC3E}">
        <p14:creationId xmlns:p14="http://schemas.microsoft.com/office/powerpoint/2010/main" val="864156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2031325"/>
          </a:xfrm>
          <a:prstGeom prst="rect">
            <a:avLst/>
          </a:prstGeom>
          <a:noFill/>
        </p:spPr>
        <p:txBody>
          <a:bodyPr wrap="square">
            <a:spAutoFit/>
          </a:bodyPr>
          <a:lstStyle/>
          <a:p>
            <a:r>
              <a:rPr lang="fr-FR" sz="1800" i="0" dirty="0">
                <a:effectLst/>
                <a:latin typeface="Arial" panose="020B0604020202020204" pitchFamily="34" charset="0"/>
              </a:rPr>
              <a:t>Dans l’import de notices CAIRN Que sais-je ? (En ligne), est encore indiqué pour le format « SWF » en B339.</a:t>
            </a:r>
            <a:br>
              <a:rPr lang="fr-FR" sz="1800" i="0" dirty="0">
                <a:effectLst/>
                <a:latin typeface="Arial" panose="020B0604020202020204" pitchFamily="34" charset="0"/>
              </a:rPr>
            </a:br>
            <a:r>
              <a:rPr lang="fr-FR" sz="1800" i="0" dirty="0">
                <a:effectLst/>
                <a:latin typeface="Arial" panose="020B0604020202020204" pitchFamily="34" charset="0"/>
              </a:rPr>
              <a:t>Or, la fin du service logiciel (Adobe flash est effectif depuis le 9-04-2019, et le flash est supprimé de tous les navigateurs depuis le 31 décembre 2021…). La lecture en ligne se fait dorénavant en HTML</a:t>
            </a:r>
            <a:br>
              <a:rPr lang="fr-FR" sz="1800" i="0" dirty="0">
                <a:effectLst/>
                <a:latin typeface="Arial" panose="020B0604020202020204" pitchFamily="34" charset="0"/>
              </a:rPr>
            </a:br>
            <a:r>
              <a:rPr lang="fr-FR" sz="1800" i="0" dirty="0">
                <a:effectLst/>
                <a:latin typeface="Arial" panose="020B0604020202020204" pitchFamily="34" charset="0"/>
              </a:rPr>
              <a:t>Est-il possible de demander à supprimer ce format SWF obsolète qui est mis par défaut dans toutes les notices CAIRN ?</a:t>
            </a:r>
            <a:endParaRPr lang="fr-FR" dirty="0"/>
          </a:p>
        </p:txBody>
      </p:sp>
    </p:spTree>
    <p:extLst>
      <p:ext uri="{BB962C8B-B14F-4D97-AF65-F5344CB8AC3E}">
        <p14:creationId xmlns:p14="http://schemas.microsoft.com/office/powerpoint/2010/main" val="2120573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923330"/>
          </a:xfrm>
          <a:prstGeom prst="rect">
            <a:avLst/>
          </a:prstGeom>
          <a:noFill/>
        </p:spPr>
        <p:txBody>
          <a:bodyPr wrap="square">
            <a:spAutoFit/>
          </a:bodyPr>
          <a:lstStyle/>
          <a:p>
            <a:r>
              <a:rPr lang="fr-FR" sz="1800" i="0" dirty="0">
                <a:effectLst/>
                <a:latin typeface="Arial" panose="020B0604020202020204" pitchFamily="34" charset="0"/>
              </a:rPr>
              <a:t>Serait-il possible d'indiquer les codes bouquets directement sur la page des imports pour les ressources concernées ? Cela nous serait utile et pratique ...</a:t>
            </a:r>
            <a:br>
              <a:rPr lang="fr-FR" sz="1800" i="0" dirty="0">
                <a:effectLst/>
                <a:latin typeface="Arial" panose="020B0604020202020204" pitchFamily="34" charset="0"/>
              </a:rPr>
            </a:br>
            <a:endParaRPr lang="fr-FR" dirty="0"/>
          </a:p>
        </p:txBody>
      </p:sp>
    </p:spTree>
    <p:extLst>
      <p:ext uri="{BB962C8B-B14F-4D97-AF65-F5344CB8AC3E}">
        <p14:creationId xmlns:p14="http://schemas.microsoft.com/office/powerpoint/2010/main" val="105408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bg2">
                    <a:lumMod val="25000"/>
                  </a:schemeClr>
                </a:solidFill>
              </a:rPr>
              <a:t>PARTIE 1 : ressources continues</a:t>
            </a:r>
            <a:endParaRPr lang="fr-FR" dirty="0"/>
          </a:p>
        </p:txBody>
      </p:sp>
    </p:spTree>
    <p:extLst>
      <p:ext uri="{BB962C8B-B14F-4D97-AF65-F5344CB8AC3E}">
        <p14:creationId xmlns:p14="http://schemas.microsoft.com/office/powerpoint/2010/main" val="1925402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754326"/>
          </a:xfrm>
          <a:prstGeom prst="rect">
            <a:avLst/>
          </a:prstGeom>
          <a:noFill/>
        </p:spPr>
        <p:txBody>
          <a:bodyPr wrap="square">
            <a:spAutoFit/>
          </a:bodyPr>
          <a:lstStyle/>
          <a:p>
            <a:r>
              <a:rPr lang="fr-FR" sz="1800" i="0" dirty="0">
                <a:effectLst/>
                <a:latin typeface="Arial" panose="020B0604020202020204" pitchFamily="34" charset="0"/>
              </a:rPr>
              <a:t>Une remarque par rapport à la formation ABES sur les e-book : Il est clairement indiqué dans la séance 2 qu’il ne faut pas remplir le $e de la zone 100 (en données codées) car on ne mentionne pas la date de l’imprimé, sauf pour les reproductions patrimoniales. Pourtant lors de la séance 3 (16’38) l’intervenant pour expliquer qu’il faut une notice par diffuseur donne deux exemples comportant une date en $e… Qu'en est-il vraiment ?</a:t>
            </a:r>
            <a:br>
              <a:rPr lang="fr-FR" sz="1800" i="0" dirty="0">
                <a:effectLst/>
                <a:latin typeface="Arial" panose="020B0604020202020204" pitchFamily="34" charset="0"/>
              </a:rPr>
            </a:br>
            <a:endParaRPr lang="fr-FR" dirty="0"/>
          </a:p>
        </p:txBody>
      </p:sp>
    </p:spTree>
    <p:extLst>
      <p:ext uri="{BB962C8B-B14F-4D97-AF65-F5344CB8AC3E}">
        <p14:creationId xmlns:p14="http://schemas.microsoft.com/office/powerpoint/2010/main" val="37726767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754326"/>
          </a:xfrm>
          <a:prstGeom prst="rect">
            <a:avLst/>
          </a:prstGeom>
          <a:noFill/>
        </p:spPr>
        <p:txBody>
          <a:bodyPr wrap="square">
            <a:spAutoFit/>
          </a:bodyPr>
          <a:lstStyle/>
          <a:p>
            <a:r>
              <a:rPr lang="fr-FR" sz="1800" i="0" dirty="0">
                <a:effectLst/>
                <a:latin typeface="Arial" panose="020B0604020202020204" pitchFamily="34" charset="0"/>
              </a:rPr>
              <a:t>Une question sur la datation des e-books, Ex : PPN 270400206, En ouvrant cet e-book, il est mentionné " Publication date:1947". La mise en ligne du premier livre électronique date de juillet 1971, la date est donc uniquement celle du document papier. Aucune mention de date ne figure sur le site de l'éditeur. j'ai donc indiqué ‎$d[20..] en 214, 20XX, dans les données codées et $</a:t>
            </a:r>
            <a:r>
              <a:rPr lang="fr-FR" sz="1800" i="0" dirty="0" err="1">
                <a:effectLst/>
                <a:latin typeface="Arial" panose="020B0604020202020204" pitchFamily="34" charset="0"/>
              </a:rPr>
              <a:t>aPDF</a:t>
            </a:r>
            <a:r>
              <a:rPr lang="fr-FR" sz="1800" i="0" dirty="0">
                <a:effectLst/>
                <a:latin typeface="Arial" panose="020B0604020202020204" pitchFamily="34" charset="0"/>
              </a:rPr>
              <a:t>‎$d20XX en zone 339. Est-ce correct ?</a:t>
            </a:r>
            <a:br>
              <a:rPr lang="fr-FR" sz="1800" i="0" dirty="0">
                <a:effectLst/>
                <a:latin typeface="Arial" panose="020B0604020202020204" pitchFamily="34" charset="0"/>
              </a:rPr>
            </a:br>
            <a:endParaRPr lang="fr-FR" dirty="0"/>
          </a:p>
        </p:txBody>
      </p:sp>
    </p:spTree>
    <p:extLst>
      <p:ext uri="{BB962C8B-B14F-4D97-AF65-F5344CB8AC3E}">
        <p14:creationId xmlns:p14="http://schemas.microsoft.com/office/powerpoint/2010/main" val="2459356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477328"/>
          </a:xfrm>
          <a:prstGeom prst="rect">
            <a:avLst/>
          </a:prstGeom>
          <a:noFill/>
        </p:spPr>
        <p:txBody>
          <a:bodyPr wrap="square">
            <a:spAutoFit/>
          </a:bodyPr>
          <a:lstStyle/>
          <a:p>
            <a:r>
              <a:rPr lang="fr-FR" sz="1800" i="0" dirty="0">
                <a:effectLst/>
                <a:latin typeface="Arial" panose="020B0604020202020204" pitchFamily="34" charset="0"/>
              </a:rPr>
              <a:t>Une question un peu en marge qui porte sur le rapport entre les versions imprimée et électronique des documents. Nous enrichissons localement nos notices de documents imprimés par des 856 et ce champ est donc protégé lors des TR. Quelle serait une meilleure façon de procéder pour conserver cet enrichissement sans multiplier les liens à chaque redescente d'une notice électronique dans l'hypothèse d'un passage en mode "Toutes mises à jour" ?</a:t>
            </a:r>
            <a:endParaRPr lang="fr-FR" dirty="0"/>
          </a:p>
        </p:txBody>
      </p:sp>
    </p:spTree>
    <p:extLst>
      <p:ext uri="{BB962C8B-B14F-4D97-AF65-F5344CB8AC3E}">
        <p14:creationId xmlns:p14="http://schemas.microsoft.com/office/powerpoint/2010/main" val="3782570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9361040" cy="1754326"/>
          </a:xfrm>
          <a:prstGeom prst="rect">
            <a:avLst/>
          </a:prstGeom>
          <a:noFill/>
        </p:spPr>
        <p:txBody>
          <a:bodyPr wrap="square">
            <a:spAutoFit/>
          </a:bodyPr>
          <a:lstStyle/>
          <a:p>
            <a:r>
              <a:rPr lang="fr-FR" sz="1800" kern="0" dirty="0">
                <a:effectLst/>
                <a:latin typeface="Arial" panose="020B0604020202020204" pitchFamily="34" charset="0"/>
                <a:ea typeface="Times New Roman" panose="02020603050405020304" pitchFamily="18" charset="0"/>
              </a:rPr>
              <a:t>Par rapport à </a:t>
            </a:r>
            <a:r>
              <a:rPr lang="fr-FR" sz="1800" kern="0" dirty="0" err="1">
                <a:effectLst/>
                <a:latin typeface="Arial" panose="020B0604020202020204" pitchFamily="34" charset="0"/>
                <a:ea typeface="Times New Roman" panose="02020603050405020304" pitchFamily="18" charset="0"/>
              </a:rPr>
              <a:t>Qualimarc</a:t>
            </a:r>
            <a:r>
              <a:rPr lang="fr-FR" sz="1800" kern="0" dirty="0">
                <a:effectLst/>
                <a:latin typeface="Arial" panose="020B0604020202020204" pitchFamily="34" charset="0"/>
                <a:ea typeface="Times New Roman" panose="02020603050405020304" pitchFamily="18" charset="0"/>
              </a:rPr>
              <a:t> : pourquoi </a:t>
            </a:r>
            <a:r>
              <a:rPr lang="fr-FR" sz="1800" kern="0" dirty="0" err="1">
                <a:effectLst/>
                <a:latin typeface="Arial" panose="020B0604020202020204" pitchFamily="34" charset="0"/>
                <a:ea typeface="Times New Roman" panose="02020603050405020304" pitchFamily="18" charset="0"/>
              </a:rPr>
              <a:t>Qualimarc</a:t>
            </a:r>
            <a:r>
              <a:rPr lang="fr-FR" sz="1800" kern="0" dirty="0">
                <a:effectLst/>
                <a:latin typeface="Arial" panose="020B0604020202020204" pitchFamily="34" charset="0"/>
                <a:ea typeface="Times New Roman" panose="02020603050405020304" pitchFamily="18" charset="0"/>
              </a:rPr>
              <a:t> mentionne-t-il systématiquement "Ressource électronique : une zone 337 (note sur la configuration requise) peut être utile" pour une ressource électronique alors que la note sur la configuration requise est facultative et qu'il n’est plus besoin d’y indiquer des mentions comme « Nécessite un lecteur de fichier PDF » ou « Navigateur web », car ce sont désormais des pratiques de consultation généralisées ?</a:t>
            </a:r>
            <a:endParaRPr lang="fr-FR" dirty="0"/>
          </a:p>
        </p:txBody>
      </p:sp>
    </p:spTree>
    <p:extLst>
      <p:ext uri="{BB962C8B-B14F-4D97-AF65-F5344CB8AC3E}">
        <p14:creationId xmlns:p14="http://schemas.microsoft.com/office/powerpoint/2010/main" val="4078509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Boîte à outils</a:t>
            </a:r>
          </a:p>
        </p:txBody>
      </p:sp>
      <p:sp>
        <p:nvSpPr>
          <p:cNvPr id="3" name="Espace réservé du contenu 2"/>
          <p:cNvSpPr>
            <a:spLocks noGrp="1"/>
          </p:cNvSpPr>
          <p:nvPr>
            <p:ph idx="1"/>
          </p:nvPr>
        </p:nvSpPr>
        <p:spPr/>
        <p:txBody>
          <a:bodyPr/>
          <a:lstStyle/>
          <a:p>
            <a:endParaRPr lang="fr-FR" dirty="0"/>
          </a:p>
          <a:p>
            <a:pPr marL="0" indent="0">
              <a:buNone/>
            </a:pPr>
            <a:r>
              <a:rPr lang="fr-FR" dirty="0"/>
              <a:t>Les </a:t>
            </a:r>
            <a:r>
              <a:rPr lang="fr-FR" b="1" dirty="0"/>
              <a:t>supports</a:t>
            </a:r>
            <a:r>
              <a:rPr lang="fr-FR" dirty="0"/>
              <a:t> de la formation Signalement des Ressources électroniques et l’ensemble des </a:t>
            </a:r>
            <a:r>
              <a:rPr lang="fr-FR" b="1" dirty="0"/>
              <a:t>réponses aux questions posées lors de la formation et après la formation</a:t>
            </a:r>
            <a:r>
              <a:rPr lang="fr-FR" dirty="0"/>
              <a:t> sont ici : </a:t>
            </a:r>
          </a:p>
          <a:p>
            <a:pPr marL="0" indent="0">
              <a:buNone/>
            </a:pPr>
            <a:r>
              <a:rPr lang="fr-FR" dirty="0">
                <a:hlinkClick r:id="rId2"/>
              </a:rPr>
              <a:t>https://moodle.abes.fr/course/view.php?id=152</a:t>
            </a:r>
            <a:endParaRPr lang="fr-FR" dirty="0"/>
          </a:p>
          <a:p>
            <a:pPr marL="0" indent="0">
              <a:buNone/>
            </a:pPr>
            <a:endParaRPr lang="fr-FR" dirty="0"/>
          </a:p>
        </p:txBody>
      </p:sp>
    </p:spTree>
    <p:extLst>
      <p:ext uri="{BB962C8B-B14F-4D97-AF65-F5344CB8AC3E}">
        <p14:creationId xmlns:p14="http://schemas.microsoft.com/office/powerpoint/2010/main" val="693723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a:solidFill>
                  <a:schemeClr val="tx1">
                    <a:lumMod val="85000"/>
                    <a:lumOff val="15000"/>
                  </a:schemeClr>
                </a:solidFill>
              </a:rPr>
              <a:t>DE NOUVELLES questions ?</a:t>
            </a:r>
          </a:p>
        </p:txBody>
      </p:sp>
    </p:spTree>
    <p:extLst>
      <p:ext uri="{BB962C8B-B14F-4D97-AF65-F5344CB8AC3E}">
        <p14:creationId xmlns:p14="http://schemas.microsoft.com/office/powerpoint/2010/main" val="565981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3416320"/>
          </a:xfrm>
          <a:prstGeom prst="rect">
            <a:avLst/>
          </a:prstGeom>
          <a:noFill/>
        </p:spPr>
        <p:txBody>
          <a:bodyPr wrap="square">
            <a:spAutoFit/>
          </a:bodyPr>
          <a:lstStyle/>
          <a:p>
            <a:r>
              <a:rPr lang="fr-FR" sz="1800" i="0" dirty="0">
                <a:effectLst/>
                <a:latin typeface="Arial" panose="020B0604020202020204" pitchFamily="34" charset="0"/>
              </a:rPr>
              <a:t>On a conscience que la collection qui doit être raccrochée à la notice de ressource électronique d'un ebook est bien la collection électronique et non la collection imprimée. Nous avions eu une réponse via ABESSTP qu’il fallait une volonté éditoriale manifeste d’avoir la collection électronique. Ce qui n’est pas toujours facile à déterminer. Les règles sont-elles toujours les mêmes que pour le papier pour les demandes ISSN (on fait une demande de numérotation ISSN pour la collection à partir de 5 ouvrages publiés dans cette collection ? )</a:t>
            </a:r>
            <a:br>
              <a:rPr lang="fr-FR" sz="1800" i="0" dirty="0">
                <a:effectLst/>
                <a:latin typeface="Arial" panose="020B0604020202020204" pitchFamily="34" charset="0"/>
              </a:rPr>
            </a:br>
            <a:r>
              <a:rPr lang="fr-FR" sz="1800" i="0" dirty="0">
                <a:effectLst/>
                <a:latin typeface="Arial" panose="020B0604020202020204" pitchFamily="34" charset="0"/>
              </a:rPr>
              <a:t>Cf réponse ABESSTP qui date un peu mais qui semble d’actualité : </a:t>
            </a:r>
            <a:r>
              <a:rPr lang="fr-FR" sz="1800" i="0" u="sng" dirty="0">
                <a:solidFill>
                  <a:srgbClr val="1155CC"/>
                </a:solidFill>
                <a:effectLst/>
                <a:latin typeface="Arial" panose="020B0604020202020204" pitchFamily="34" charset="0"/>
                <a:hlinkClick r:id="rId3"/>
              </a:rPr>
              <a:t>https://stp.abes.fr/node/43128/edit?origine=sudocpro</a:t>
            </a:r>
            <a:br>
              <a:rPr lang="fr-FR" sz="1800" i="0" dirty="0">
                <a:effectLst/>
                <a:latin typeface="Arial" panose="020B0604020202020204" pitchFamily="34" charset="0"/>
              </a:rPr>
            </a:br>
            <a:r>
              <a:rPr lang="fr-FR" sz="1800" i="0" dirty="0">
                <a:effectLst/>
                <a:latin typeface="Arial" panose="020B0604020202020204" pitchFamily="34" charset="0"/>
              </a:rPr>
              <a:t>« Comme cela a été évoqué lors de la Journée CR 2016, il apparaît que la numérotation d'une collection électronique est acceptée lorsque l'intention de l'éditeur est clairement établie et prouvée par la présence d'une URL spécifique qui donne accès à l'ensemble des ouvrages numérisés de ladite collection. »</a:t>
            </a:r>
            <a:endParaRPr lang="fr-FR" dirty="0"/>
          </a:p>
        </p:txBody>
      </p:sp>
    </p:spTree>
    <p:extLst>
      <p:ext uri="{BB962C8B-B14F-4D97-AF65-F5344CB8AC3E}">
        <p14:creationId xmlns:p14="http://schemas.microsoft.com/office/powerpoint/2010/main" val="1139699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4" name="ZoneTexte 3">
            <a:extLst>
              <a:ext uri="{FF2B5EF4-FFF2-40B4-BE49-F238E27FC236}">
                <a16:creationId xmlns:a16="http://schemas.microsoft.com/office/drawing/2014/main" id="{FAC3AC6C-B106-B318-92F1-96C67E22FA5D}"/>
              </a:ext>
            </a:extLst>
          </p:cNvPr>
          <p:cNvSpPr txBox="1"/>
          <p:nvPr/>
        </p:nvSpPr>
        <p:spPr>
          <a:xfrm>
            <a:off x="767408" y="2060848"/>
            <a:ext cx="10225136" cy="1200329"/>
          </a:xfrm>
          <a:prstGeom prst="rect">
            <a:avLst/>
          </a:prstGeom>
          <a:noFill/>
        </p:spPr>
        <p:txBody>
          <a:bodyPr wrap="square">
            <a:spAutoFit/>
          </a:bodyPr>
          <a:lstStyle/>
          <a:p>
            <a:r>
              <a:rPr lang="fr-FR" sz="1800" i="0" dirty="0">
                <a:effectLst/>
                <a:latin typeface="Arial" panose="020B0604020202020204" pitchFamily="34" charset="0"/>
              </a:rPr>
              <a:t>Pouvez-vous nous rappeler les équations de recherche pour retrouver les RE sur lesquels est localisée une bibliothèque donnée ? Par exemple On connait l'équation pour retrouver les monographies (</a:t>
            </a:r>
            <a:r>
              <a:rPr lang="fr-FR" sz="1800" i="0" dirty="0" err="1">
                <a:effectLst/>
                <a:latin typeface="Arial" panose="020B0604020202020204" pitchFamily="34" charset="0"/>
              </a:rPr>
              <a:t>tdo</a:t>
            </a:r>
            <a:r>
              <a:rPr lang="fr-FR" sz="1800" i="0" dirty="0">
                <a:effectLst/>
                <a:latin typeface="Arial" panose="020B0604020202020204" pitchFamily="34" charset="0"/>
              </a:rPr>
              <a:t> o; </a:t>
            </a:r>
            <a:r>
              <a:rPr lang="fr-FR" sz="1800" i="0" dirty="0" err="1">
                <a:effectLst/>
                <a:latin typeface="Arial" panose="020B0604020202020204" pitchFamily="34" charset="0"/>
              </a:rPr>
              <a:t>che</a:t>
            </a:r>
            <a:r>
              <a:rPr lang="fr-FR" sz="1800" i="0" dirty="0">
                <a:effectLst/>
                <a:latin typeface="Arial" panose="020B0604020202020204" pitchFamily="34" charset="0"/>
              </a:rPr>
              <a:t> </a:t>
            </a:r>
            <a:r>
              <a:rPr lang="fr-FR" sz="1800" i="0" dirty="0" err="1">
                <a:effectLst/>
                <a:latin typeface="Arial" panose="020B0604020202020204" pitchFamily="34" charset="0"/>
              </a:rPr>
              <a:t>edi</a:t>
            </a:r>
            <a:r>
              <a:rPr lang="fr-FR" sz="1800" i="0" dirty="0">
                <a:effectLst/>
                <a:latin typeface="Arial" panose="020B0604020202020204" pitchFamily="34" charset="0"/>
              </a:rPr>
              <a:t> ,,) mais nous n'arrivons pas à faire la même chose pour les publications en série.</a:t>
            </a:r>
            <a:endParaRPr lang="fr-FR" dirty="0"/>
          </a:p>
        </p:txBody>
      </p:sp>
    </p:spTree>
    <p:extLst>
      <p:ext uri="{BB962C8B-B14F-4D97-AF65-F5344CB8AC3E}">
        <p14:creationId xmlns:p14="http://schemas.microsoft.com/office/powerpoint/2010/main" val="1764645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10363200" cy="646331"/>
          </a:xfrm>
          <a:prstGeom prst="rect">
            <a:avLst/>
          </a:prstGeom>
          <a:noFill/>
        </p:spPr>
        <p:txBody>
          <a:bodyPr wrap="square">
            <a:spAutoFit/>
          </a:bodyPr>
          <a:lstStyle/>
          <a:p>
            <a:r>
              <a:rPr lang="fr-FR" sz="1800" kern="0" dirty="0">
                <a:effectLst/>
                <a:latin typeface="Arial" panose="020B0604020202020204" pitchFamily="34" charset="0"/>
                <a:ea typeface="Times New Roman" panose="02020603050405020304" pitchFamily="18" charset="0"/>
              </a:rPr>
              <a:t>Pour les bases de données closes, pourrait-on reporter les informations actuellement signalées en B301 en B830 ? La zone B301 est en affichage public et peut prêter à confusion. </a:t>
            </a:r>
            <a:endParaRPr lang="fr-FR" dirty="0"/>
          </a:p>
        </p:txBody>
      </p:sp>
      <p:sp>
        <p:nvSpPr>
          <p:cNvPr id="3" name="ZoneTexte 2">
            <a:extLst>
              <a:ext uri="{FF2B5EF4-FFF2-40B4-BE49-F238E27FC236}">
                <a16:creationId xmlns:a16="http://schemas.microsoft.com/office/drawing/2014/main" id="{80F8D5CE-E4B7-A185-298F-1FAC0AF9895F}"/>
              </a:ext>
            </a:extLst>
          </p:cNvPr>
          <p:cNvSpPr txBox="1"/>
          <p:nvPr/>
        </p:nvSpPr>
        <p:spPr>
          <a:xfrm>
            <a:off x="191344" y="3212976"/>
            <a:ext cx="11615680" cy="3162019"/>
          </a:xfrm>
          <a:prstGeom prst="rect">
            <a:avLst/>
          </a:prstGeom>
          <a:noFill/>
        </p:spPr>
        <p:txBody>
          <a:bodyPr wrap="none" rtlCol="0">
            <a:spAutoFit/>
          </a:bodyPr>
          <a:lstStyle/>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Times New Roman" panose="02020603050405020304" pitchFamily="18" charset="0"/>
              </a:rPr>
              <a:t>Exemple de commentaire :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100"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 Notice conservée dans le Sudoc comme « notice de gestion » par l'établissement CERCLES en charge de ce </a:t>
            </a:r>
          </a:p>
          <a:p>
            <a:pPr>
              <a:lnSpc>
                <a:spcPct val="107000"/>
              </a:lnSpc>
              <a:spcAft>
                <a:spcPts val="800"/>
              </a:spcAft>
            </a:pPr>
            <a:r>
              <a:rPr lang="fr-FR" sz="1800" kern="100"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corpus le 2019-05-06 sans demande de numérotation à ISSN » </a:t>
            </a:r>
            <a:r>
              <a:rPr lang="fr-FR" sz="1800" i="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(PPN 235628476) </a:t>
            </a:r>
          </a:p>
          <a:p>
            <a:pPr>
              <a:lnSpc>
                <a:spcPct val="107000"/>
              </a:lnSpc>
              <a:spcAft>
                <a:spcPts val="800"/>
              </a:spcAft>
            </a:pPr>
            <a:endParaRPr lang="fr-FR" kern="1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ou </a:t>
            </a:r>
          </a:p>
          <a:p>
            <a:pPr>
              <a:lnSpc>
                <a:spcPct val="107000"/>
              </a:lnSpc>
              <a:spcAft>
                <a:spcPts val="800"/>
              </a:spcAft>
            </a:pPr>
            <a:r>
              <a:rPr lang="fr-FR" sz="1800" kern="100"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 Notice conservée dans le Sudoc comme notice de gestion le 2021-11-18 (bouquet commercial). </a:t>
            </a:r>
          </a:p>
          <a:p>
            <a:pPr>
              <a:lnSpc>
                <a:spcPct val="107000"/>
              </a:lnSpc>
              <a:spcAft>
                <a:spcPts val="800"/>
              </a:spcAft>
            </a:pPr>
            <a:r>
              <a:rPr lang="fr-FR" sz="1800" kern="100"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Ne doit pas faire l’objet d’une demande de numérotation ISSN. » </a:t>
            </a:r>
            <a:r>
              <a:rPr lang="fr-FR" sz="1800" i="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(PPN 199325758)</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939500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10153128" cy="923330"/>
          </a:xfrm>
          <a:prstGeom prst="rect">
            <a:avLst/>
          </a:prstGeom>
          <a:noFill/>
        </p:spPr>
        <p:txBody>
          <a:bodyPr wrap="square">
            <a:spAutoFit/>
          </a:bodyPr>
          <a:lstStyle/>
          <a:p>
            <a:r>
              <a:rPr lang="fr-FR" kern="0" dirty="0">
                <a:latin typeface="Arial" panose="020B0604020202020204" pitchFamily="34" charset="0"/>
              </a:rPr>
              <a:t>Les ressources continues et l'articulation 371/856. l'ajout d'autant de 371 que de 856 ne rend pas l'information toujours claire. Ne peut-on pas indiquer en 371 la ressource à laquelle se réfèrent les droits d'accès ? ex. ISSN 1777-5817</a:t>
            </a:r>
          </a:p>
        </p:txBody>
      </p:sp>
      <p:sp>
        <p:nvSpPr>
          <p:cNvPr id="3" name="ZoneTexte 2">
            <a:extLst>
              <a:ext uri="{FF2B5EF4-FFF2-40B4-BE49-F238E27FC236}">
                <a16:creationId xmlns:a16="http://schemas.microsoft.com/office/drawing/2014/main" id="{0E0866AB-2130-A697-9740-95C582C1AB77}"/>
              </a:ext>
            </a:extLst>
          </p:cNvPr>
          <p:cNvSpPr txBox="1"/>
          <p:nvPr/>
        </p:nvSpPr>
        <p:spPr>
          <a:xfrm>
            <a:off x="149500" y="2996952"/>
            <a:ext cx="11892999" cy="3162019"/>
          </a:xfrm>
          <a:prstGeom prst="rect">
            <a:avLst/>
          </a:prstGeom>
          <a:noFill/>
        </p:spPr>
        <p:txBody>
          <a:bodyPr wrap="none" rtlCol="0">
            <a:spAutoFit/>
          </a:bodyPr>
          <a:lstStyle/>
          <a:p>
            <a:pPr>
              <a:lnSpc>
                <a:spcPct val="107000"/>
              </a:lnSpc>
              <a:spcAft>
                <a:spcPts val="800"/>
              </a:spcAft>
            </a:pPr>
            <a:r>
              <a:rPr lang="fr-FR" kern="0" dirty="0">
                <a:latin typeface="Arial" panose="020B0604020202020204" pitchFamily="34" charset="0"/>
                <a:ea typeface="Times New Roman" panose="02020603050405020304" pitchFamily="18" charset="0"/>
                <a:cs typeface="Arial" panose="020B0604020202020204" pitchFamily="34" charset="0"/>
              </a:rPr>
              <a:t>E</a:t>
            </a:r>
            <a:r>
              <a:rPr lang="fr-FR" sz="1800" kern="0" dirty="0">
                <a:effectLst/>
                <a:latin typeface="Arial" panose="020B0604020202020204" pitchFamily="34" charset="0"/>
                <a:ea typeface="Times New Roman" panose="02020603050405020304" pitchFamily="18" charset="0"/>
                <a:cs typeface="Arial" panose="020B0604020202020204" pitchFamily="34" charset="0"/>
              </a:rPr>
              <a:t>xemple pour un titre en libre accès sur plusieurs plateformes (PPN 104152559, cas hybride) :</a:t>
            </a:r>
            <a:endParaRPr lang="fr-FR" sz="18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Arial" panose="020B0604020202020204" pitchFamily="34" charset="0"/>
              </a:rPr>
              <a:t> </a:t>
            </a:r>
            <a:endParaRPr lang="fr-FR" sz="18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371 0#‎$</a:t>
            </a:r>
            <a:r>
              <a:rPr lang="fr-FR" sz="1800" kern="0" dirty="0" err="1">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alibre</a:t>
            </a:r>
            <a:r>
              <a:rPr lang="fr-FR" sz="1800" kern="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et intégral. articles (1830-1940) disponibles en texte intégral (</a:t>
            </a:r>
            <a:r>
              <a:rPr lang="fr-FR" sz="1800" kern="0" dirty="0" err="1">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SorbonNum</a:t>
            </a:r>
            <a:r>
              <a:rPr lang="fr-FR" sz="1800" kern="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a:t>
            </a:r>
            <a:endParaRPr lang="fr-FR" sz="1800" kern="1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371 0#‎$</a:t>
            </a:r>
            <a:r>
              <a:rPr lang="fr-FR" sz="1800" kern="0" dirty="0" err="1">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apartiellement</a:t>
            </a:r>
            <a:r>
              <a:rPr lang="fr-FR" sz="1800" kern="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 libre et intégral. articles (2016-...) disponibles en texte intégral (EDP Sciences)</a:t>
            </a:r>
            <a:endParaRPr lang="fr-FR" sz="1800" kern="100" dirty="0">
              <a:solidFill>
                <a:schemeClr val="accent6"/>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371 0#‎$</a:t>
            </a:r>
            <a:r>
              <a:rPr lang="fr-FR" sz="1800" kern="0" dirty="0" err="1">
                <a:solidFill>
                  <a:srgbClr val="00B050"/>
                </a:solidFill>
                <a:effectLst/>
                <a:latin typeface="Arial" panose="020B0604020202020204" pitchFamily="34" charset="0"/>
                <a:ea typeface="Times New Roman" panose="02020603050405020304" pitchFamily="18" charset="0"/>
                <a:cs typeface="Arial" panose="020B0604020202020204" pitchFamily="34" charset="0"/>
              </a:rPr>
              <a:t>apartiellement</a:t>
            </a: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libre et intégral. articles (1940-...) disponibles en texte intégral (</a:t>
            </a:r>
            <a:r>
              <a:rPr lang="fr-FR" sz="1800" kern="0" dirty="0" err="1">
                <a:solidFill>
                  <a:srgbClr val="00B050"/>
                </a:solidFill>
                <a:effectLst/>
                <a:latin typeface="Arial" panose="020B0604020202020204" pitchFamily="34" charset="0"/>
                <a:ea typeface="Times New Roman" panose="02020603050405020304" pitchFamily="18" charset="0"/>
                <a:cs typeface="Arial" panose="020B0604020202020204" pitchFamily="34" charset="0"/>
              </a:rPr>
              <a:t>Geosciences</a:t>
            </a: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World)</a:t>
            </a:r>
            <a:endParaRPr lang="fr-FR" sz="1800" kern="100" dirty="0">
              <a:solidFill>
                <a:srgbClr val="00B050"/>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Arial" panose="020B0604020202020204" pitchFamily="34" charset="0"/>
              </a:rPr>
              <a:t>856 4#‎$</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uhttps</a:t>
            </a:r>
            <a:r>
              <a:rPr lang="fr-FR" sz="1800" kern="0" dirty="0">
                <a:effectLst/>
                <a:latin typeface="Arial" panose="020B0604020202020204" pitchFamily="34" charset="0"/>
                <a:ea typeface="Times New Roman" panose="02020603050405020304" pitchFamily="18" charset="0"/>
                <a:cs typeface="Arial" panose="020B0604020202020204" pitchFamily="34" charset="0"/>
              </a:rPr>
              <a:t>://patrimoine.sorbonne-universite.fr/</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idurl</a:t>
            </a:r>
            <a:r>
              <a:rPr lang="fr-FR" sz="1800" kern="0" dirty="0">
                <a:effectLst/>
                <a:latin typeface="Arial" panose="020B0604020202020204" pitchFamily="34" charset="0"/>
                <a:ea typeface="Times New Roman" panose="02020603050405020304" pitchFamily="18" charset="0"/>
                <a:cs typeface="Arial" panose="020B0604020202020204" pitchFamily="34" charset="0"/>
              </a:rPr>
              <a:t>/1/2639‎$</a:t>
            </a:r>
            <a:r>
              <a:rPr lang="fr-FR" sz="1800" kern="0" dirty="0" err="1">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zArticles</a:t>
            </a:r>
            <a:r>
              <a:rPr lang="fr-FR" sz="1800" kern="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disponibles sur </a:t>
            </a:r>
            <a:r>
              <a:rPr lang="fr-FR" sz="1800" kern="0" dirty="0" err="1">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SorbonNum</a:t>
            </a:r>
            <a:r>
              <a:rPr lang="fr-FR" sz="1800" kern="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(1830-1940)</a:t>
            </a:r>
            <a:endParaRPr lang="fr-FR" sz="1800" kern="1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kern="0" dirty="0">
                <a:effectLst/>
                <a:latin typeface="Arial" panose="020B0604020202020204" pitchFamily="34" charset="0"/>
                <a:ea typeface="Times New Roman" panose="02020603050405020304" pitchFamily="18" charset="0"/>
                <a:cs typeface="Arial" panose="020B0604020202020204" pitchFamily="34" charset="0"/>
              </a:rPr>
              <a:t>856 4#‎$</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uhttps</a:t>
            </a:r>
            <a:r>
              <a:rPr lang="fr-FR" sz="1800" kern="0" dirty="0">
                <a:effectLst/>
                <a:latin typeface="Arial" panose="020B0604020202020204" pitchFamily="34" charset="0"/>
                <a:ea typeface="Times New Roman" panose="02020603050405020304" pitchFamily="18" charset="0"/>
                <a:cs typeface="Arial" panose="020B0604020202020204" pitchFamily="34" charset="0"/>
              </a:rPr>
              <a:t>://www.bsgf.fr/</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fr</a:t>
            </a:r>
            <a:r>
              <a:rPr lang="fr-FR" sz="1800" kern="0" dirty="0">
                <a:effectLst/>
                <a:latin typeface="Arial" panose="020B0604020202020204" pitchFamily="34" charset="0"/>
                <a:ea typeface="Times New Roman" panose="02020603050405020304" pitchFamily="18" charset="0"/>
                <a:cs typeface="Arial" panose="020B0604020202020204" pitchFamily="34" charset="0"/>
              </a:rPr>
              <a:t>/component/issues/‎</a:t>
            </a:r>
            <a:r>
              <a:rPr lang="fr-FR" sz="1800" kern="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a:t>
            </a:r>
            <a:r>
              <a:rPr lang="fr-FR" sz="1800" kern="0" dirty="0" err="1">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zArticles</a:t>
            </a:r>
            <a:r>
              <a:rPr lang="fr-FR" sz="1800" kern="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 disponibles sur EDP Sciences (2016-....)</a:t>
            </a:r>
            <a:endParaRPr lang="fr-FR" sz="1800" kern="100" dirty="0">
              <a:solidFill>
                <a:schemeClr val="accent6"/>
              </a:solidFill>
              <a:effectLst/>
              <a:latin typeface="Arial" panose="020B0604020202020204" pitchFamily="34" charset="0"/>
              <a:ea typeface="Calibri" panose="020F0502020204030204" pitchFamily="34" charset="0"/>
              <a:cs typeface="Arial" panose="020B0604020202020204" pitchFamily="34" charset="0"/>
            </a:endParaRPr>
          </a:p>
          <a:p>
            <a:r>
              <a:rPr lang="fr-FR" sz="1800" kern="0" dirty="0">
                <a:effectLst/>
                <a:latin typeface="Arial" panose="020B0604020202020204" pitchFamily="34" charset="0"/>
                <a:ea typeface="Times New Roman" panose="02020603050405020304" pitchFamily="18" charset="0"/>
                <a:cs typeface="Arial" panose="020B0604020202020204" pitchFamily="34" charset="0"/>
              </a:rPr>
              <a:t>856 4#‎$</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uhttps</a:t>
            </a:r>
            <a:r>
              <a:rPr lang="fr-FR" sz="1800" kern="0" dirty="0">
                <a:effectLst/>
                <a:latin typeface="Arial" panose="020B0604020202020204" pitchFamily="34" charset="0"/>
                <a:ea typeface="Times New Roman" panose="02020603050405020304" pitchFamily="18" charset="0"/>
                <a:cs typeface="Arial" panose="020B0604020202020204" pitchFamily="34" charset="0"/>
              </a:rPr>
              <a:t>://pubs.geoscienceworld.org/</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bsgf</a:t>
            </a:r>
            <a:r>
              <a:rPr lang="fr-FR" sz="1800" kern="0" dirty="0">
                <a:effectLst/>
                <a:latin typeface="Arial" panose="020B0604020202020204" pitchFamily="34" charset="0"/>
                <a:ea typeface="Times New Roman" panose="02020603050405020304" pitchFamily="18" charset="0"/>
                <a:cs typeface="Arial" panose="020B0604020202020204" pitchFamily="34" charset="0"/>
              </a:rPr>
              <a:t>/</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list</a:t>
            </a:r>
            <a:r>
              <a:rPr lang="fr-FR" sz="1800" kern="0" dirty="0">
                <a:effectLst/>
                <a:latin typeface="Arial" panose="020B0604020202020204" pitchFamily="34" charset="0"/>
                <a:ea typeface="Times New Roman" panose="02020603050405020304" pitchFamily="18" charset="0"/>
                <a:cs typeface="Arial" panose="020B0604020202020204" pitchFamily="34" charset="0"/>
              </a:rPr>
              <a:t>-of-</a:t>
            </a:r>
            <a:r>
              <a:rPr lang="fr-FR" sz="1800" kern="0" dirty="0" err="1">
                <a:effectLst/>
                <a:latin typeface="Arial" panose="020B0604020202020204" pitchFamily="34" charset="0"/>
                <a:ea typeface="Times New Roman" panose="02020603050405020304" pitchFamily="18" charset="0"/>
                <a:cs typeface="Arial" panose="020B0604020202020204" pitchFamily="34" charset="0"/>
              </a:rPr>
              <a:t>years</a:t>
            </a:r>
            <a:r>
              <a:rPr lang="fr-FR" sz="1800" kern="0" dirty="0">
                <a:effectLst/>
                <a:latin typeface="Arial" panose="020B0604020202020204" pitchFamily="34" charset="0"/>
                <a:ea typeface="Times New Roman" panose="02020603050405020304" pitchFamily="18" charset="0"/>
                <a:cs typeface="Arial" panose="020B0604020202020204" pitchFamily="34" charset="0"/>
              </a:rPr>
              <a:t>‎</a:t>
            </a: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a:t>
            </a:r>
            <a:r>
              <a:rPr lang="fr-FR" sz="1800" kern="0" dirty="0" err="1">
                <a:solidFill>
                  <a:srgbClr val="00B050"/>
                </a:solidFill>
                <a:effectLst/>
                <a:latin typeface="Arial" panose="020B0604020202020204" pitchFamily="34" charset="0"/>
                <a:ea typeface="Times New Roman" panose="02020603050405020304" pitchFamily="18" charset="0"/>
                <a:cs typeface="Arial" panose="020B0604020202020204" pitchFamily="34" charset="0"/>
              </a:rPr>
              <a:t>zArticles</a:t>
            </a: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disponibles sur </a:t>
            </a:r>
            <a:r>
              <a:rPr lang="fr-FR" sz="1800" kern="0" dirty="0" err="1">
                <a:solidFill>
                  <a:srgbClr val="00B050"/>
                </a:solidFill>
                <a:effectLst/>
                <a:latin typeface="Arial" panose="020B0604020202020204" pitchFamily="34" charset="0"/>
                <a:ea typeface="Times New Roman" panose="02020603050405020304" pitchFamily="18" charset="0"/>
                <a:cs typeface="Arial" panose="020B0604020202020204" pitchFamily="34" charset="0"/>
              </a:rPr>
              <a:t>Geoscience</a:t>
            </a:r>
            <a:r>
              <a:rPr lang="fr-FR" sz="1800"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World (1940-....)</a:t>
            </a:r>
            <a:endParaRPr lang="fr-FR"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1387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10153128" cy="1754326"/>
          </a:xfrm>
          <a:prstGeom prst="rect">
            <a:avLst/>
          </a:prstGeom>
          <a:noFill/>
        </p:spPr>
        <p:txBody>
          <a:bodyPr wrap="square">
            <a:spAutoFit/>
          </a:bodyPr>
          <a:lstStyle/>
          <a:p>
            <a:r>
              <a:rPr lang="fr-FR" kern="0" dirty="0">
                <a:latin typeface="Arial" panose="020B0604020202020204" pitchFamily="34" charset="0"/>
              </a:rPr>
              <a:t>Lorsqu'un périodique est numérisé par un établissement, pour tout ou partie, l'établissement se localise sous la notice Ob. Doit-on faire un état de collection en 955 ? Si oui, doit-il correspondre uniquement à la portion numérisée par l'établissement (même si la ressource peut-être en libre accès sur d'autres périodes que cette portion numérisée, par exemple sur Gallica) ? Doit-on mettre 955 ‎$4Publication en libre accès à l'adresse électronique ci-dessus ou bien un E856 4#$</a:t>
            </a:r>
            <a:r>
              <a:rPr lang="fr-FR" kern="0" dirty="0" err="1">
                <a:latin typeface="Arial" panose="020B0604020202020204" pitchFamily="34" charset="0"/>
              </a:rPr>
              <a:t>uURL</a:t>
            </a:r>
            <a:r>
              <a:rPr lang="fr-FR" kern="0" dirty="0">
                <a:latin typeface="Arial" panose="020B0604020202020204" pitchFamily="34" charset="0"/>
              </a:rPr>
              <a:t> d'accès direct ?</a:t>
            </a:r>
          </a:p>
        </p:txBody>
      </p:sp>
    </p:spTree>
    <p:extLst>
      <p:ext uri="{BB962C8B-B14F-4D97-AF65-F5344CB8AC3E}">
        <p14:creationId xmlns:p14="http://schemas.microsoft.com/office/powerpoint/2010/main" val="1438537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1384" y="260648"/>
            <a:ext cx="10363200" cy="1362075"/>
          </a:xfrm>
        </p:spPr>
        <p:txBody>
          <a:bodyPr>
            <a:normAutofit/>
          </a:bodyPr>
          <a:lstStyle/>
          <a:p>
            <a:pPr>
              <a:defRPr/>
            </a:pPr>
            <a:r>
              <a:rPr lang="fr-FR" dirty="0"/>
              <a:t>Question :</a:t>
            </a:r>
          </a:p>
        </p:txBody>
      </p:sp>
      <p:sp>
        <p:nvSpPr>
          <p:cNvPr id="8" name="ZoneTexte 7">
            <a:extLst>
              <a:ext uri="{FF2B5EF4-FFF2-40B4-BE49-F238E27FC236}">
                <a16:creationId xmlns:a16="http://schemas.microsoft.com/office/drawing/2014/main" id="{E7841959-5610-AF49-B85F-FAD380DD5F5B}"/>
              </a:ext>
            </a:extLst>
          </p:cNvPr>
          <p:cNvSpPr txBox="1"/>
          <p:nvPr/>
        </p:nvSpPr>
        <p:spPr>
          <a:xfrm>
            <a:off x="911424" y="1649332"/>
            <a:ext cx="10153128" cy="1754326"/>
          </a:xfrm>
          <a:prstGeom prst="rect">
            <a:avLst/>
          </a:prstGeom>
          <a:noFill/>
        </p:spPr>
        <p:txBody>
          <a:bodyPr wrap="square">
            <a:spAutoFit/>
          </a:bodyPr>
          <a:lstStyle/>
          <a:p>
            <a:r>
              <a:rPr lang="fr-FR" kern="0" dirty="0">
                <a:latin typeface="Arial" panose="020B0604020202020204" pitchFamily="34" charset="0"/>
              </a:rPr>
              <a:t>Lorsqu'un périodique est numérisé par un établissement, pour tout ou partie, l'établissement se localise sous la notice Ob. Doit-on faire un état de collection en 955 ? Si oui, doit-il correspondre uniquement à la portion numérisée par l'établissement (même si la ressource peut-être en libre accès sur d'autres périodes que cette portion numérisée, par exemple sur Gallica) ? Doit-on mettre 955 ‎$4Publication en libre accès à l'adresse électronique ci-dessus ou bien un E856 4#$</a:t>
            </a:r>
            <a:r>
              <a:rPr lang="fr-FR" kern="0" dirty="0" err="1">
                <a:latin typeface="Arial" panose="020B0604020202020204" pitchFamily="34" charset="0"/>
              </a:rPr>
              <a:t>uURL</a:t>
            </a:r>
            <a:r>
              <a:rPr lang="fr-FR" kern="0" dirty="0">
                <a:latin typeface="Arial" panose="020B0604020202020204" pitchFamily="34" charset="0"/>
              </a:rPr>
              <a:t> d'accès direct ?</a:t>
            </a:r>
          </a:p>
        </p:txBody>
      </p:sp>
      <p:sp>
        <p:nvSpPr>
          <p:cNvPr id="3" name="ZoneTexte 2">
            <a:extLst>
              <a:ext uri="{FF2B5EF4-FFF2-40B4-BE49-F238E27FC236}">
                <a16:creationId xmlns:a16="http://schemas.microsoft.com/office/drawing/2014/main" id="{DAC4732B-1687-BA0F-4FEA-0213762060DF}"/>
              </a:ext>
            </a:extLst>
          </p:cNvPr>
          <p:cNvSpPr txBox="1"/>
          <p:nvPr/>
        </p:nvSpPr>
        <p:spPr>
          <a:xfrm>
            <a:off x="911424" y="1196752"/>
            <a:ext cx="10265824" cy="5509200"/>
          </a:xfrm>
          <a:prstGeom prst="rect">
            <a:avLst/>
          </a:prstGeom>
          <a:solidFill>
            <a:schemeClr val="bg1"/>
          </a:solidFill>
        </p:spPr>
        <p:txBody>
          <a:bodyPr wrap="none" rtlCol="0">
            <a:spAutoFit/>
          </a:bodyPr>
          <a:lstStyle/>
          <a:p>
            <a:pPr rtl="0"/>
            <a:r>
              <a:rPr lang="fr-FR" sz="1600" dirty="0">
                <a:solidFill>
                  <a:schemeClr val="accent1"/>
                </a:solidFill>
                <a:effectLst/>
                <a:latin typeface="Arial" panose="020B0604020202020204" pitchFamily="34" charset="0"/>
                <a:cs typeface="Arial" panose="020B0604020202020204" pitchFamily="34" charset="0"/>
              </a:rPr>
              <a:t>e01 ‎$a15-06-09‎$</a:t>
            </a:r>
            <a:r>
              <a:rPr lang="fr-FR" sz="1600" dirty="0" err="1">
                <a:solidFill>
                  <a:schemeClr val="accent1"/>
                </a:solidFill>
                <a:effectLst/>
                <a:latin typeface="Arial" panose="020B0604020202020204" pitchFamily="34" charset="0"/>
                <a:cs typeface="Arial" panose="020B0604020202020204" pitchFamily="34" charset="0"/>
              </a:rPr>
              <a:t>bxO</a:t>
            </a:r>
            <a:endParaRPr lang="fr-FR" sz="1600" dirty="0">
              <a:solidFill>
                <a:schemeClr val="accent1"/>
              </a:solidFill>
              <a:effectLst/>
              <a:latin typeface="Arial" panose="020B0604020202020204" pitchFamily="34" charset="0"/>
              <a:cs typeface="Arial" panose="020B0604020202020204" pitchFamily="34" charset="0"/>
            </a:endParaRPr>
          </a:p>
          <a:p>
            <a:pPr rtl="0"/>
            <a:r>
              <a:rPr lang="fr-FR" sz="1600" dirty="0">
                <a:effectLst/>
                <a:latin typeface="Arial" panose="020B0604020202020204" pitchFamily="34" charset="0"/>
                <a:cs typeface="Arial" panose="020B0604020202020204" pitchFamily="34" charset="0"/>
              </a:rPr>
              <a:t>930 ##‎$b690292101‎$jf</a:t>
            </a:r>
          </a:p>
          <a:p>
            <a:pPr rtl="0"/>
            <a:r>
              <a:rPr lang="fr-FR" sz="1600" dirty="0">
                <a:solidFill>
                  <a:schemeClr val="accent3"/>
                </a:solidFill>
                <a:effectLst/>
                <a:latin typeface="Arial" panose="020B0604020202020204" pitchFamily="34" charset="0"/>
                <a:cs typeface="Arial" panose="020B0604020202020204" pitchFamily="34" charset="0"/>
              </a:rPr>
              <a:t>955 41‎$d47‎$e4‎$a2000-‎$4Publication consultable à l'adresse électronique ci-dessous (accès contrôlé)</a:t>
            </a:r>
          </a:p>
          <a:p>
            <a:pPr rtl="0"/>
            <a:r>
              <a:rPr lang="fr-FR" sz="1600" dirty="0">
                <a:solidFill>
                  <a:schemeClr val="accent6"/>
                </a:solidFill>
                <a:effectLst/>
                <a:latin typeface="Arial" panose="020B0604020202020204" pitchFamily="34" charset="0"/>
                <a:cs typeface="Arial" panose="020B0604020202020204" pitchFamily="34" charset="0"/>
              </a:rPr>
              <a:t>E319 ##‎$aArticles disponibles sur la base de données Cairn</a:t>
            </a:r>
          </a:p>
          <a:p>
            <a:pPr rtl="0"/>
            <a:r>
              <a:rPr lang="fr-FR" sz="1600" dirty="0">
                <a:solidFill>
                  <a:schemeClr val="accent6"/>
                </a:solidFill>
                <a:effectLst/>
                <a:latin typeface="Arial" panose="020B0604020202020204" pitchFamily="34" charset="0"/>
                <a:cs typeface="Arial" panose="020B0604020202020204" pitchFamily="34" charset="0"/>
              </a:rPr>
              <a:t>E319 ##‎$aCairn : Accessible depuis tous les postes de Lyon 2</a:t>
            </a:r>
          </a:p>
          <a:p>
            <a:pPr rtl="0"/>
            <a:r>
              <a:rPr lang="fr-FR" sz="1600" dirty="0">
                <a:solidFill>
                  <a:schemeClr val="accent6"/>
                </a:solidFill>
                <a:effectLst/>
                <a:latin typeface="Arial" panose="020B0604020202020204" pitchFamily="34" charset="0"/>
                <a:cs typeface="Arial" panose="020B0604020202020204" pitchFamily="34" charset="0"/>
              </a:rPr>
              <a:t>E319 ##‎$aArticles en accès libre au bout de 3 ans sur Cairn</a:t>
            </a:r>
          </a:p>
          <a:p>
            <a:pPr rtl="0"/>
            <a:r>
              <a:rPr lang="fr-FR" sz="1600" dirty="0">
                <a:solidFill>
                  <a:schemeClr val="accent5"/>
                </a:solidFill>
                <a:effectLst/>
                <a:latin typeface="Arial" panose="020B0604020202020204" pitchFamily="34" charset="0"/>
                <a:cs typeface="Arial" panose="020B0604020202020204" pitchFamily="34" charset="0"/>
              </a:rPr>
              <a:t>E856 4#‎$</a:t>
            </a:r>
            <a:r>
              <a:rPr lang="fr-FR" sz="1600" dirty="0" err="1">
                <a:solidFill>
                  <a:schemeClr val="accent5"/>
                </a:solidFill>
                <a:effectLst/>
                <a:latin typeface="Arial" panose="020B0604020202020204" pitchFamily="34" charset="0"/>
                <a:cs typeface="Arial" panose="020B0604020202020204" pitchFamily="34" charset="0"/>
              </a:rPr>
              <a:t>uhttps</a:t>
            </a:r>
            <a:r>
              <a:rPr lang="fr-FR" sz="1600" dirty="0">
                <a:solidFill>
                  <a:schemeClr val="accent5"/>
                </a:solidFill>
                <a:effectLst/>
                <a:latin typeface="Arial" panose="020B0604020202020204" pitchFamily="34" charset="0"/>
                <a:cs typeface="Arial" panose="020B0604020202020204" pitchFamily="34" charset="0"/>
              </a:rPr>
              <a:t>://www.cairn.info/revue-d-histoire-moderne-et-contemporaine.htm‎$</a:t>
            </a:r>
            <a:r>
              <a:rPr lang="fr-FR" sz="1600" dirty="0" err="1">
                <a:solidFill>
                  <a:schemeClr val="accent5"/>
                </a:solidFill>
                <a:effectLst/>
                <a:latin typeface="Arial" panose="020B0604020202020204" pitchFamily="34" charset="0"/>
                <a:cs typeface="Arial" panose="020B0604020202020204" pitchFamily="34" charset="0"/>
              </a:rPr>
              <a:t>zarticles</a:t>
            </a:r>
            <a:r>
              <a:rPr lang="fr-FR" sz="1600" dirty="0">
                <a:solidFill>
                  <a:schemeClr val="accent5"/>
                </a:solidFill>
                <a:effectLst/>
                <a:latin typeface="Arial" panose="020B0604020202020204" pitchFamily="34" charset="0"/>
                <a:cs typeface="Arial" panose="020B0604020202020204" pitchFamily="34" charset="0"/>
              </a:rPr>
              <a:t> depuis 2000 (Cairn)</a:t>
            </a:r>
          </a:p>
          <a:p>
            <a:pPr rtl="0"/>
            <a:endParaRPr lang="fr-FR" sz="1600" dirty="0">
              <a:effectLst/>
              <a:latin typeface="Arial" panose="020B0604020202020204" pitchFamily="34" charset="0"/>
              <a:cs typeface="Arial" panose="020B0604020202020204" pitchFamily="34" charset="0"/>
            </a:endParaRPr>
          </a:p>
          <a:p>
            <a:pPr rtl="0"/>
            <a:r>
              <a:rPr lang="fr-FR" sz="1600" dirty="0">
                <a:solidFill>
                  <a:schemeClr val="accent1"/>
                </a:solidFill>
                <a:effectLst/>
                <a:latin typeface="Arial" panose="020B0604020202020204" pitchFamily="34" charset="0"/>
                <a:cs typeface="Arial" panose="020B0604020202020204" pitchFamily="34" charset="0"/>
              </a:rPr>
              <a:t>e02 ‎$a27-09-10‎$</a:t>
            </a:r>
            <a:r>
              <a:rPr lang="fr-FR" sz="1600" dirty="0" err="1">
                <a:solidFill>
                  <a:schemeClr val="accent1"/>
                </a:solidFill>
                <a:effectLst/>
                <a:latin typeface="Arial" panose="020B0604020202020204" pitchFamily="34" charset="0"/>
                <a:cs typeface="Arial" panose="020B0604020202020204" pitchFamily="34" charset="0"/>
              </a:rPr>
              <a:t>bxF</a:t>
            </a:r>
            <a:endParaRPr lang="fr-FR" sz="1600" dirty="0">
              <a:solidFill>
                <a:schemeClr val="accent1"/>
              </a:solidFill>
              <a:effectLst/>
              <a:latin typeface="Arial" panose="020B0604020202020204" pitchFamily="34" charset="0"/>
              <a:cs typeface="Arial" panose="020B0604020202020204" pitchFamily="34" charset="0"/>
            </a:endParaRPr>
          </a:p>
          <a:p>
            <a:pPr rtl="0"/>
            <a:r>
              <a:rPr lang="fr-FR" sz="1600" dirty="0">
                <a:effectLst/>
                <a:latin typeface="Arial" panose="020B0604020202020204" pitchFamily="34" charset="0"/>
                <a:cs typeface="Arial" panose="020B0604020202020204" pitchFamily="34" charset="0"/>
              </a:rPr>
              <a:t>930 ##‎$b690292101‎$jg</a:t>
            </a:r>
          </a:p>
          <a:p>
            <a:pPr rtl="0"/>
            <a:r>
              <a:rPr lang="fr-FR" sz="1600" dirty="0">
                <a:solidFill>
                  <a:schemeClr val="accent3"/>
                </a:solidFill>
                <a:effectLst/>
                <a:latin typeface="Arial" panose="020B0604020202020204" pitchFamily="34" charset="0"/>
                <a:cs typeface="Arial" panose="020B0604020202020204" pitchFamily="34" charset="0"/>
              </a:rPr>
              <a:t>955 41‎$a1954‎$k2000‎$4Publication en accès libre consultable à l'adresse électronique ci-dessous‎$7lacunes</a:t>
            </a:r>
          </a:p>
          <a:p>
            <a:pPr rtl="0"/>
            <a:r>
              <a:rPr lang="fr-FR" sz="1600" dirty="0">
                <a:solidFill>
                  <a:schemeClr val="accent6"/>
                </a:solidFill>
                <a:effectLst/>
                <a:latin typeface="Arial" panose="020B0604020202020204" pitchFamily="34" charset="0"/>
                <a:cs typeface="Arial" panose="020B0604020202020204" pitchFamily="34" charset="0"/>
              </a:rPr>
              <a:t>E319 ##‎$aArticles disponibles sur la base de données Gallica</a:t>
            </a:r>
          </a:p>
          <a:p>
            <a:pPr rtl="0"/>
            <a:r>
              <a:rPr lang="fr-FR" sz="1600" dirty="0">
                <a:solidFill>
                  <a:schemeClr val="accent6"/>
                </a:solidFill>
                <a:effectLst/>
                <a:latin typeface="Arial" panose="020B0604020202020204" pitchFamily="34" charset="0"/>
                <a:cs typeface="Arial" panose="020B0604020202020204" pitchFamily="34" charset="0"/>
              </a:rPr>
              <a:t>E319 ##‎$aGallica : Articles en accès libre</a:t>
            </a:r>
          </a:p>
          <a:p>
            <a:pPr rtl="0"/>
            <a:r>
              <a:rPr lang="fr-FR" sz="1600" dirty="0">
                <a:solidFill>
                  <a:schemeClr val="accent5"/>
                </a:solidFill>
                <a:effectLst/>
                <a:latin typeface="Arial" panose="020B0604020202020204" pitchFamily="34" charset="0"/>
                <a:cs typeface="Arial" panose="020B0604020202020204" pitchFamily="34" charset="0"/>
              </a:rPr>
              <a:t>E856 4#‎$</a:t>
            </a:r>
            <a:r>
              <a:rPr lang="fr-FR" sz="1600" dirty="0" err="1">
                <a:solidFill>
                  <a:schemeClr val="accent5"/>
                </a:solidFill>
                <a:effectLst/>
                <a:latin typeface="Arial" panose="020B0604020202020204" pitchFamily="34" charset="0"/>
                <a:cs typeface="Arial" panose="020B0604020202020204" pitchFamily="34" charset="0"/>
              </a:rPr>
              <a:t>uhttp</a:t>
            </a:r>
            <a:r>
              <a:rPr lang="fr-FR" sz="1600" dirty="0">
                <a:solidFill>
                  <a:schemeClr val="accent5"/>
                </a:solidFill>
                <a:effectLst/>
                <a:latin typeface="Arial" panose="020B0604020202020204" pitchFamily="34" charset="0"/>
                <a:cs typeface="Arial" panose="020B0604020202020204" pitchFamily="34" charset="0"/>
              </a:rPr>
              <a:t>://gallica.bnf.fr/</a:t>
            </a:r>
            <a:r>
              <a:rPr lang="fr-FR" sz="1600" dirty="0" err="1">
                <a:solidFill>
                  <a:schemeClr val="accent5"/>
                </a:solidFill>
                <a:effectLst/>
                <a:latin typeface="Arial" panose="020B0604020202020204" pitchFamily="34" charset="0"/>
                <a:cs typeface="Arial" panose="020B0604020202020204" pitchFamily="34" charset="0"/>
              </a:rPr>
              <a:t>ark</a:t>
            </a:r>
            <a:r>
              <a:rPr lang="fr-FR" sz="1600" dirty="0">
                <a:solidFill>
                  <a:schemeClr val="accent5"/>
                </a:solidFill>
                <a:effectLst/>
                <a:latin typeface="Arial" panose="020B0604020202020204" pitchFamily="34" charset="0"/>
                <a:cs typeface="Arial" panose="020B0604020202020204" pitchFamily="34" charset="0"/>
              </a:rPr>
              <a:t>:/12148/cb344172780/date‎$</a:t>
            </a:r>
            <a:r>
              <a:rPr lang="fr-FR" sz="1600" dirty="0" err="1">
                <a:solidFill>
                  <a:schemeClr val="accent5"/>
                </a:solidFill>
                <a:effectLst/>
                <a:latin typeface="Arial" panose="020B0604020202020204" pitchFamily="34" charset="0"/>
                <a:cs typeface="Arial" panose="020B0604020202020204" pitchFamily="34" charset="0"/>
              </a:rPr>
              <a:t>zarticles</a:t>
            </a:r>
            <a:r>
              <a:rPr lang="fr-FR" sz="1600" dirty="0">
                <a:solidFill>
                  <a:schemeClr val="accent5"/>
                </a:solidFill>
                <a:effectLst/>
                <a:latin typeface="Arial" panose="020B0604020202020204" pitchFamily="34" charset="0"/>
                <a:cs typeface="Arial" panose="020B0604020202020204" pitchFamily="34" charset="0"/>
              </a:rPr>
              <a:t> de 1954 à 2000 (lacunes) (Gallica)</a:t>
            </a:r>
          </a:p>
          <a:p>
            <a:pPr rtl="0"/>
            <a:endParaRPr lang="fr-FR" sz="1600" dirty="0">
              <a:effectLst/>
              <a:latin typeface="Arial" panose="020B0604020202020204" pitchFamily="34" charset="0"/>
              <a:cs typeface="Arial" panose="020B0604020202020204" pitchFamily="34" charset="0"/>
            </a:endParaRPr>
          </a:p>
          <a:p>
            <a:pPr rtl="0"/>
            <a:r>
              <a:rPr lang="fr-FR" sz="1600" dirty="0">
                <a:solidFill>
                  <a:schemeClr val="accent1"/>
                </a:solidFill>
                <a:effectLst/>
                <a:latin typeface="Arial" panose="020B0604020202020204" pitchFamily="34" charset="0"/>
                <a:cs typeface="Arial" panose="020B0604020202020204" pitchFamily="34" charset="0"/>
              </a:rPr>
              <a:t>e03 ‎$a02-10-17‎$</a:t>
            </a:r>
            <a:r>
              <a:rPr lang="fr-FR" sz="1600" dirty="0" err="1">
                <a:solidFill>
                  <a:schemeClr val="accent1"/>
                </a:solidFill>
                <a:effectLst/>
                <a:latin typeface="Arial" panose="020B0604020202020204" pitchFamily="34" charset="0"/>
                <a:cs typeface="Arial" panose="020B0604020202020204" pitchFamily="34" charset="0"/>
              </a:rPr>
              <a:t>bxF</a:t>
            </a:r>
            <a:endParaRPr lang="fr-FR" sz="1600" dirty="0">
              <a:solidFill>
                <a:schemeClr val="accent1"/>
              </a:solidFill>
              <a:effectLst/>
              <a:latin typeface="Arial" panose="020B0604020202020204" pitchFamily="34" charset="0"/>
              <a:cs typeface="Arial" panose="020B0604020202020204" pitchFamily="34" charset="0"/>
            </a:endParaRPr>
          </a:p>
          <a:p>
            <a:pPr rtl="0"/>
            <a:r>
              <a:rPr lang="fr-FR" sz="1600" dirty="0">
                <a:effectLst/>
                <a:latin typeface="Arial" panose="020B0604020202020204" pitchFamily="34" charset="0"/>
                <a:cs typeface="Arial" panose="020B0604020202020204" pitchFamily="34" charset="0"/>
              </a:rPr>
              <a:t>930 ##‎$b690292101‎$jg</a:t>
            </a:r>
          </a:p>
          <a:p>
            <a:pPr rtl="0"/>
            <a:r>
              <a:rPr lang="fr-FR" sz="1600" dirty="0">
                <a:solidFill>
                  <a:schemeClr val="accent3"/>
                </a:solidFill>
                <a:effectLst/>
                <a:latin typeface="Arial" panose="020B0604020202020204" pitchFamily="34" charset="0"/>
                <a:cs typeface="Arial" panose="020B0604020202020204" pitchFamily="34" charset="0"/>
              </a:rPr>
              <a:t>955 41‎$a1954‎$k2000‎$4Publication en accès libre consultable à l'adresse électronique ci-dessous</a:t>
            </a:r>
          </a:p>
          <a:p>
            <a:pPr rtl="0"/>
            <a:r>
              <a:rPr lang="fr-FR" sz="1600" dirty="0">
                <a:solidFill>
                  <a:schemeClr val="accent6"/>
                </a:solidFill>
                <a:effectLst/>
                <a:latin typeface="Arial" panose="020B0604020202020204" pitchFamily="34" charset="0"/>
                <a:cs typeface="Arial" panose="020B0604020202020204" pitchFamily="34" charset="0"/>
              </a:rPr>
              <a:t>E319 ##‎$aArticles disponibles sur la base de données Persée</a:t>
            </a:r>
          </a:p>
          <a:p>
            <a:pPr rtl="0"/>
            <a:r>
              <a:rPr lang="fr-FR" sz="1600" dirty="0">
                <a:solidFill>
                  <a:schemeClr val="accent6"/>
                </a:solidFill>
                <a:effectLst/>
                <a:latin typeface="Arial" panose="020B0604020202020204" pitchFamily="34" charset="0"/>
                <a:cs typeface="Arial" panose="020B0604020202020204" pitchFamily="34" charset="0"/>
              </a:rPr>
              <a:t>E319 ##‎$aPersée : Archives en accès libre</a:t>
            </a:r>
          </a:p>
          <a:p>
            <a:pPr rtl="0"/>
            <a:r>
              <a:rPr lang="fr-FR" sz="1600" dirty="0">
                <a:solidFill>
                  <a:schemeClr val="accent5"/>
                </a:solidFill>
                <a:effectLst/>
                <a:latin typeface="Arial" panose="020B0604020202020204" pitchFamily="34" charset="0"/>
                <a:cs typeface="Arial" panose="020B0604020202020204" pitchFamily="34" charset="0"/>
              </a:rPr>
              <a:t>E856 4#‎$</a:t>
            </a:r>
            <a:r>
              <a:rPr lang="fr-FR" sz="1600" dirty="0" err="1">
                <a:solidFill>
                  <a:schemeClr val="accent5"/>
                </a:solidFill>
                <a:effectLst/>
                <a:latin typeface="Arial" panose="020B0604020202020204" pitchFamily="34" charset="0"/>
                <a:cs typeface="Arial" panose="020B0604020202020204" pitchFamily="34" charset="0"/>
              </a:rPr>
              <a:t>uhttp</a:t>
            </a:r>
            <a:r>
              <a:rPr lang="fr-FR" sz="1600" dirty="0">
                <a:solidFill>
                  <a:schemeClr val="accent5"/>
                </a:solidFill>
                <a:effectLst/>
                <a:latin typeface="Arial" panose="020B0604020202020204" pitchFamily="34" charset="0"/>
                <a:cs typeface="Arial" panose="020B0604020202020204" pitchFamily="34" charset="0"/>
              </a:rPr>
              <a:t>://www.persee.fr/collection/</a:t>
            </a:r>
            <a:r>
              <a:rPr lang="fr-FR" sz="1600" dirty="0" err="1">
                <a:solidFill>
                  <a:schemeClr val="accent5"/>
                </a:solidFill>
                <a:effectLst/>
                <a:latin typeface="Arial" panose="020B0604020202020204" pitchFamily="34" charset="0"/>
                <a:cs typeface="Arial" panose="020B0604020202020204" pitchFamily="34" charset="0"/>
              </a:rPr>
              <a:t>rhmc</a:t>
            </a:r>
            <a:r>
              <a:rPr lang="fr-FR" sz="1600" dirty="0">
                <a:solidFill>
                  <a:schemeClr val="accent5"/>
                </a:solidFill>
                <a:effectLst/>
                <a:latin typeface="Arial" panose="020B0604020202020204" pitchFamily="34" charset="0"/>
                <a:cs typeface="Arial" panose="020B0604020202020204" pitchFamily="34" charset="0"/>
              </a:rPr>
              <a:t>‎$</a:t>
            </a:r>
            <a:r>
              <a:rPr lang="fr-FR" sz="1600" dirty="0" err="1">
                <a:solidFill>
                  <a:schemeClr val="accent5"/>
                </a:solidFill>
                <a:effectLst/>
                <a:latin typeface="Arial" panose="020B0604020202020204" pitchFamily="34" charset="0"/>
                <a:cs typeface="Arial" panose="020B0604020202020204" pitchFamily="34" charset="0"/>
              </a:rPr>
              <a:t>zarticles</a:t>
            </a:r>
            <a:r>
              <a:rPr lang="fr-FR" sz="1600" dirty="0">
                <a:solidFill>
                  <a:schemeClr val="accent5"/>
                </a:solidFill>
                <a:effectLst/>
                <a:latin typeface="Arial" panose="020B0604020202020204" pitchFamily="34" charset="0"/>
                <a:cs typeface="Arial" panose="020B0604020202020204" pitchFamily="34" charset="0"/>
              </a:rPr>
              <a:t> de 1954 à 2000 (Persée)</a:t>
            </a:r>
          </a:p>
          <a:p>
            <a:endParaRPr lang="fr-F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96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Standard" ma:contentTypeID="0x010100505AF35FDCA54D2FA379F261E520FD37003BA607584A07684089D0538041E41208040700A03DFC70638D8841A47E399965874BA6" ma:contentTypeVersion="0" ma:contentTypeDescription="" ma:contentTypeScope="" ma:versionID="5fb0465514c41fc6791d7e2f69c256d0">
  <xsd:schema xmlns:xsd="http://www.w3.org/2001/XMLSchema" xmlns:xs="http://www.w3.org/2001/XMLSchema" xmlns:p="http://schemas.microsoft.com/office/2006/metadata/properties" xmlns:ns2="9cb235b8-7541-4a6e-b886-1bf4192805bd" xmlns:ns3="http://schemas.microsoft.com/sharepoint/v3/fields" xmlns:ns4="$ListId:Activites;" xmlns:ns5="http://schemas.microsoft.com/sharepoint/v4" targetNamespace="http://schemas.microsoft.com/office/2006/metadata/properties" ma:root="true" ma:fieldsID="48089bb8db586aeae17567f692fec7be" ns2:_="" ns3:_="" ns4:_="" ns5:_="">
    <xsd:import namespace="9cb235b8-7541-4a6e-b886-1bf4192805bd"/>
    <xsd:import namespace="http://schemas.microsoft.com/sharepoint/v3/fields"/>
    <xsd:import namespace="$ListId:Activites;"/>
    <xsd:import namespace="http://schemas.microsoft.com/sharepoint/v4"/>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2:Année" minOccurs="0"/>
                <xsd:element ref="ns3:_DCDateCreated" minOccurs="0"/>
                <xsd:element ref="ns2:Tags" minOccurs="0"/>
                <xsd:element ref="ns2:Type_x0020_spec" minOccurs="0"/>
                <xsd:element ref="ns2:Nom_x0020_de_x0020_la_x0020_formation" minOccurs="0"/>
                <xsd:element ref="ns2:Sujet_x0020_convention" minOccurs="0"/>
                <xsd:element ref="ns2:Type_x0020_de_x0020_document_x0020_technique" minOccurs="0"/>
                <xsd:element ref="ns4:Exaged_DocName" minOccurs="0"/>
                <xsd:element ref="ns2:Nom_x0020_du_x0020_marché" minOccurs="0"/>
                <xsd:element ref="ns5: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FY"/>
          <xsd:enumeration value="AGT"/>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E"/>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A"/>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NMN"/>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DN"/>
          <xsd:enumeration value="TFU"/>
          <xsd:enumeration value="TMX"/>
          <xsd:enumeration value="TZA"/>
          <xsd:enumeration value="VGO"/>
          <xsd:enumeration value="VSA"/>
          <xsd:enumeration value="YBN"/>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esoins fonctionnels"/>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éclaration"/>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Prospective"/>
          <xsd:enumeration value="Rapport"/>
          <xsd:enumeration value="Rapport d'activité"/>
          <xsd:enumeration value="Rapport d'analyse"/>
          <xsd:enumeration value="Rapport de présentation"/>
          <xsd:enumeration value="Reconduction"/>
          <xsd:enumeration value="Revue application"/>
          <xsd:enumeration value="Specs développement"/>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Année" ma:index="6" nillable="true" ma:displayName="Année" ma:default="A renseigner" ma:format="Dropdown" ma:internalName="Ann_x00e9_e">
      <xsd:simpleType>
        <xsd:restriction base="dms:Choice">
          <xsd:enumeration value="A renseigner"/>
          <xsd:enumeration value="2023"/>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10" nillable="true" ma:displayName="Tags" ma:internalName="Tags">
      <xsd:simpleType>
        <xsd:restriction base="dms:Text">
          <xsd:maxLength value="255"/>
        </xsd:restriction>
      </xsd:simpleType>
    </xsd:element>
    <xsd:element name="Type_x0020_spec" ma:index="11" nillable="true" ma:displayName="Concerne" ma:default="A renseigner" ma:hidden="true" ma:internalName="Type_x0020_spec" ma:readOnly="false">
      <xsd:complexType>
        <xsd:complexContent>
          <xsd:extension base="dms:MultiChoiceFillIn">
            <xsd:sequence>
              <xsd:element name="Value" maxOccurs="unbounded" minOccurs="0" nillable="true">
                <xsd:simpleType>
                  <xsd:union memberTypes="dms:Text">
                    <xsd:simpleType>
                      <xsd:restriction base="dms:Choice">
                        <xsd:enumeration value="A renseigner"/>
                        <xsd:enumeration value="APCC"/>
                        <xsd:enumeration value="CBS"/>
                        <xsd:enumeration value="Exports à la demande"/>
                        <xsd:enumeration value="Exports réguliers"/>
                        <xsd:enumeration value="Exports hors réseaux"/>
                        <xsd:enumeration value="Guide Méthodo"/>
                        <xsd:enumeration value="Imports Sudoc"/>
                        <xsd:enumeration value="PSI"/>
                        <xsd:enumeration value="Scripts"/>
                        <xsd:enumeration value="Self Sudoc"/>
                        <xsd:enumeration value="Site Web"/>
                        <xsd:enumeration value="Supeb"/>
                        <xsd:enumeration value="Webstats"/>
                        <xsd:enumeration value="WinIBW"/>
                        <xsd:enumeration value="Z39-50"/>
                      </xsd:restriction>
                    </xsd:simpleType>
                  </xsd:union>
                </xsd:simpleType>
              </xsd:element>
            </xsd:sequence>
          </xsd:extension>
        </xsd:complexContent>
      </xsd:complexType>
    </xsd:element>
    <xsd:element name="Nom_x0020_de_x0020_la_x0020_formation" ma:index="12" nillable="true" ma:displayName="Liste des formations" ma:default="A renseigner" ma:format="Dropdown" ma:hidden="true" ma:internalName="Nom_x0020_de_x0020_la_x0020_formation" ma:readOnly="false">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element name="Sujet_x0020_convention" ma:index="13" nillable="true" ma:displayName="Nom de la convention" ma:default="A renseigner" ma:format="Dropdown" ma:internalName="Sujet_x0020_convention">
      <xsd:simpleType>
        <xsd:restriction base="dms:Choice">
          <xsd:enumeration value="A renseigner"/>
          <xsd:enumeration value="Calames"/>
          <xsd:enumeration value="CERL"/>
          <xsd:enumeration value="Cession de données"/>
          <xsd:enumeration value="Groupement commandes"/>
          <xsd:enumeration value="IdRef"/>
          <xsd:enumeration value="PebWeb"/>
          <xsd:enumeration value="PebWini"/>
          <xsd:enumeration value="RetroCalames"/>
          <xsd:enumeration value="RetroSociétés"/>
          <xsd:enumeration value="Star"/>
          <xsd:enumeration value="Step"/>
          <xsd:enumeration value="Sudoc"/>
          <xsd:enumeration value="Sudoc-PS"/>
          <xsd:enumeration value="Thèses"/>
          <xsd:enumeration value="WebDewey"/>
          <xsd:enumeration value="WorldCat"/>
          <xsd:enumeration value="Autres"/>
        </xsd:restriction>
      </xsd:simpleType>
    </xsd:element>
    <xsd:element name="Type_x0020_de_x0020_document_x0020_technique" ma:index="14" nillable="true" ma:displayName="Type de document technique" ma:default="A renseigner" ma:format="Dropdown" ma:hidden="true" ma:internalName="Type_x0020_de_x0020_document_x0020_technique" ma:readOnly="false">
      <xsd:simpleType>
        <xsd:restriction base="dms:Choice">
          <xsd:enumeration value="A renseigner"/>
          <xsd:enumeration value="Dossier de recette"/>
          <xsd:enumeration value="Fiche exploitation"/>
          <xsd:enumeration value="Fiche application"/>
          <xsd:enumeration value="Procédure"/>
          <xsd:enumeration value="Revue d'application"/>
        </xsd:restriction>
      </xsd:simpleType>
    </xsd:element>
    <xsd:element name="Nom_x0020_du_x0020_marché" ma:index="22" nillable="true" ma:displayName="Nom du marché" ma:default="A renseigner" ma:format="Dropdown" ma:hidden="true" ma:internalName="Nom_x0020_du_x0020_march_x00e9_" ma:readOnly="false">
      <xsd:simpleType>
        <xsd:restriction base="dms:Choice">
          <xsd:enumeration value="A renseigner"/>
          <xsd:enumeration value="CAIRN"/>
          <xsd:enumeration value="CAS"/>
          <xsd:enumeration value="Dalloz"/>
          <xsd:enumeration value="Doctrinal plus"/>
          <xsd:enumeration value="EBSCO - Business Source"/>
          <xsd:enumeration value="Elsevier-ScienceDirect"/>
          <xsd:enumeration value="JSTOR"/>
          <xsd:enumeration value="Lamyline"/>
          <xsd:enumeration value="Lexis-Nexis - Jurisclasseur"/>
          <xsd:enumeration value="Proquest - Chadwyck-Healey"/>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Activites;" elementFormDefault="qualified">
    <xsd:import namespace="http://schemas.microsoft.com/office/2006/documentManagement/types"/>
    <xsd:import namespace="http://schemas.microsoft.com/office/infopath/2007/PartnerControls"/>
    <xsd:element name="Exaged_DocName" ma:index="21" nillable="true" ma:displayName="Nom du document" ma:hidden="true" ma:internalName="Exaged_Doc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3"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tat_x0020_du_x0020_document xmlns="9cb235b8-7541-4a6e-b886-1bf4192805bd">Document de travail</Etat_x0020_du_x0020_document>
    <Nom_x0020_de_x0020_la_x0020_formation xmlns="9cb235b8-7541-4a6e-b886-1bf4192805bd">A renseigner</Nom_x0020_de_x0020_la_x0020_formation>
    <TRI xmlns="9cb235b8-7541-4a6e-b886-1bf4192805bd">RPA</TRI>
    <Tags xmlns="9cb235b8-7541-4a6e-b886-1bf4192805bd" xsi:nil="true"/>
    <Structure xmlns="9cb235b8-7541-4a6e-b886-1bf4192805bd">ABES</Structure>
    <Type_x0020_de_x0020_document_x0020_standard xmlns="9cb235b8-7541-4a6e-b886-1bf4192805bd">Diaporama Formation</Type_x0020_de_x0020_document_x0020_standard>
    <Année xmlns="9cb235b8-7541-4a6e-b886-1bf4192805bd">2021</Année>
    <_DCDateCreated xmlns="http://schemas.microsoft.com/sharepoint/v3/fields">2018-01-09T23:00:00+00:00</_DCDateCreated>
    <Exaged_DocName xmlns="$ListId:Activites;" xsi:nil="true"/>
    <Nom_x0020_du_x0020_marché xmlns="9cb235b8-7541-4a6e-b886-1bf4192805bd">A renseigner</Nom_x0020_du_x0020_marché>
    <Type_x0020_spec xmlns="9cb235b8-7541-4a6e-b886-1bf4192805bd">
      <Value>A renseigner</Value>
    </Type_x0020_spec>
    <IconOverlay xmlns="http://schemas.microsoft.com/sharepoint/v4" xsi:nil="true"/>
    <Type_x0020_de_x0020_document_x0020_technique xmlns="9cb235b8-7541-4a6e-b886-1bf4192805bd">A renseigner</Type_x0020_de_x0020_document_x0020_technique>
    <Sujet_x0020_convention xmlns="9cb235b8-7541-4a6e-b886-1bf4192805bd">A renseigner</Sujet_x0020_convention>
  </documentManagement>
</p:properties>
</file>

<file path=customXml/itemProps1.xml><?xml version="1.0" encoding="utf-8"?>
<ds:datastoreItem xmlns:ds="http://schemas.openxmlformats.org/officeDocument/2006/customXml" ds:itemID="{633C7513-14A8-4550-AEDA-C4E9602D4A61}">
  <ds:schemaRefs>
    <ds:schemaRef ds:uri="http://schemas.microsoft.com/sharepoint/v3/contenttype/forms"/>
  </ds:schemaRefs>
</ds:datastoreItem>
</file>

<file path=customXml/itemProps2.xml><?xml version="1.0" encoding="utf-8"?>
<ds:datastoreItem xmlns:ds="http://schemas.openxmlformats.org/officeDocument/2006/customXml" ds:itemID="{C5B5BF6A-8E1F-4332-BC02-57E6B8E35A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Activit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D3DA22-16E7-418E-A1F2-1C90A5F308B5}">
  <ds:schemaRefs>
    <ds:schemaRef ds:uri="http://schemas.openxmlformats.org/package/2006/metadata/core-properties"/>
    <ds:schemaRef ds:uri="http://www.w3.org/XML/1998/namespace"/>
    <ds:schemaRef ds:uri="http://purl.org/dc/terms/"/>
    <ds:schemaRef ds:uri="http://schemas.microsoft.com/sharepoint/v3/fields"/>
    <ds:schemaRef ds:uri="http://purl.org/dc/elements/1.1/"/>
    <ds:schemaRef ds:uri="http://schemas.microsoft.com/office/2006/metadata/properties"/>
    <ds:schemaRef ds:uri="http://schemas.microsoft.com/sharepoint/v4"/>
    <ds:schemaRef ds:uri="$ListId:Activites;"/>
    <ds:schemaRef ds:uri="http://schemas.microsoft.com/office/infopath/2007/PartnerControls"/>
    <ds:schemaRef ds:uri="http://schemas.microsoft.com/office/2006/documentManagement/types"/>
    <ds:schemaRef ds:uri="9cb235b8-7541-4a6e-b886-1bf4192805bd"/>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516</TotalTime>
  <Words>3868</Words>
  <Application>Microsoft Office PowerPoint</Application>
  <PresentationFormat>Grand écran</PresentationFormat>
  <Paragraphs>262</Paragraphs>
  <Slides>35</Slides>
  <Notes>31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35</vt:i4>
      </vt:variant>
    </vt:vector>
  </HeadingPairs>
  <TitlesOfParts>
    <vt:vector size="41" baseType="lpstr">
      <vt:lpstr>Arial</vt:lpstr>
      <vt:lpstr>Calibri</vt:lpstr>
      <vt:lpstr>Segoe UI</vt:lpstr>
      <vt:lpstr>Slack-Lato</vt:lpstr>
      <vt:lpstr>Times New Roman</vt:lpstr>
      <vt:lpstr>Thème Office</vt:lpstr>
      <vt:lpstr>Présentation PowerPoint</vt:lpstr>
      <vt:lpstr>plan</vt:lpstr>
      <vt:lpstr>PARTIE 1 : ressources continues</vt:lpstr>
      <vt:lpstr>Question :</vt:lpstr>
      <vt:lpstr>Question :</vt:lpstr>
      <vt:lpstr>Question :</vt:lpstr>
      <vt:lpstr>Question :</vt:lpstr>
      <vt:lpstr>Question :</vt:lpstr>
      <vt:lpstr>Question :</vt:lpstr>
      <vt:lpstr>PARtIE 2 : flux d’alimentation et de reutilisation bacon et sudoc</vt:lpstr>
      <vt:lpstr>Flux d’import des données du Sudoc et de BACON : deux circuits parallèles</vt:lpstr>
      <vt:lpstr>Présentation PowerPoint</vt:lpstr>
      <vt:lpstr>Présentation PowerPoint</vt:lpstr>
      <vt:lpstr>Question :</vt:lpstr>
      <vt:lpstr>Question :</vt:lpstr>
      <vt:lpstr>Question :</vt:lpstr>
      <vt:lpstr>Question :</vt:lpstr>
      <vt:lpstr>Question :</vt:lpstr>
      <vt:lpstr>Question :</vt:lpstr>
      <vt:lpstr>PARTIE 3 : monographies électroniques et documents assimilés</vt:lpstr>
      <vt:lpstr>Spécificités des monographies électroniques</vt:lpstr>
      <vt:lpstr>Question :</vt:lpstr>
      <vt:lpstr>Question :</vt:lpstr>
      <vt:lpstr>Question :</vt:lpstr>
      <vt:lpstr>Question :</vt:lpstr>
      <vt:lpstr>Question :</vt:lpstr>
      <vt:lpstr>Question :</vt:lpstr>
      <vt:lpstr>Question :</vt:lpstr>
      <vt:lpstr>Question :</vt:lpstr>
      <vt:lpstr>Question :</vt:lpstr>
      <vt:lpstr>Question :</vt:lpstr>
      <vt:lpstr>Question :</vt:lpstr>
      <vt:lpstr>Question :</vt:lpstr>
      <vt:lpstr>Boîte à outils</vt:lpstr>
      <vt:lpstr>DE NOUVELLES questions ?</vt:lpstr>
    </vt:vector>
  </TitlesOfParts>
  <Company>ABES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Modèle J.e-cours</dc:title>
  <dc:creator>Olivier Kosinski</dc:creator>
  <cp:keywords/>
  <dc:description/>
  <cp:lastModifiedBy>Olivier Kosinski</cp:lastModifiedBy>
  <cp:revision>55</cp:revision>
  <dcterms:created xsi:type="dcterms:W3CDTF">2014-12-08T14:08:59Z</dcterms:created>
  <dcterms:modified xsi:type="dcterms:W3CDTF">2023-06-30T05:49:37Z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0x010100505AF35FDCA54D2FA379F261E520FD37003BA607584A07684089D0538041E41208040700A03DFC70638D8841A47E399965874BA6</vt:lpwstr>
  </property>
</Properties>
</file>