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4"/>
  </p:notesMasterIdLst>
  <p:sldIdLst>
    <p:sldId id="270" r:id="rId5"/>
    <p:sldId id="258" r:id="rId6"/>
    <p:sldId id="259" r:id="rId7"/>
    <p:sldId id="257" r:id="rId8"/>
    <p:sldId id="290" r:id="rId9"/>
    <p:sldId id="291" r:id="rId10"/>
    <p:sldId id="271" r:id="rId11"/>
    <p:sldId id="260" r:id="rId12"/>
    <p:sldId id="282" r:id="rId13"/>
    <p:sldId id="286" r:id="rId14"/>
    <p:sldId id="284" r:id="rId15"/>
    <p:sldId id="300" r:id="rId16"/>
    <p:sldId id="287" r:id="rId17"/>
    <p:sldId id="289" r:id="rId18"/>
    <p:sldId id="283" r:id="rId19"/>
    <p:sldId id="278" r:id="rId20"/>
    <p:sldId id="279" r:id="rId21"/>
    <p:sldId id="277" r:id="rId22"/>
    <p:sldId id="298" r:id="rId23"/>
    <p:sldId id="263" r:id="rId24"/>
    <p:sldId id="292" r:id="rId25"/>
    <p:sldId id="293" r:id="rId26"/>
    <p:sldId id="294" r:id="rId27"/>
    <p:sldId id="295" r:id="rId28"/>
    <p:sldId id="296" r:id="rId29"/>
    <p:sldId id="297" r:id="rId30"/>
    <p:sldId id="269" r:id="rId31"/>
    <p:sldId id="299" r:id="rId32"/>
    <p:sldId id="268" r:id="rId33"/>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2E2E2"/>
    <a:srgbClr val="1E2B6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56" autoAdjust="0"/>
    <p:restoredTop sz="69918" autoAdjust="0"/>
  </p:normalViewPr>
  <p:slideViewPr>
    <p:cSldViewPr>
      <p:cViewPr varScale="1">
        <p:scale>
          <a:sx n="79" d="100"/>
          <a:sy n="79" d="100"/>
        </p:scale>
        <p:origin x="2412"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8E117C9-DC69-4474-95AE-B5B905E0C089}" type="datetimeFigureOut">
              <a:rPr lang="fr-FR" smtClean="0"/>
              <a:t>11/07/2023</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C1E5AB4-6DAB-460B-B1F2-D187681C329E}" type="slidenum">
              <a:rPr lang="fr-FR" smtClean="0"/>
              <a:t>‹N°›</a:t>
            </a:fld>
            <a:endParaRPr lang="fr-FR"/>
          </a:p>
        </p:txBody>
      </p:sp>
    </p:spTree>
    <p:extLst>
      <p:ext uri="{BB962C8B-B14F-4D97-AF65-F5344CB8AC3E}">
        <p14:creationId xmlns:p14="http://schemas.microsoft.com/office/powerpoint/2010/main" val="38822162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fr.wikipedia.org/wiki/Ren%C3%A9_Descartes"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FR" sz="1200" b="0" baseline="0" dirty="0"/>
              <a:t>Le pourquoi du groupe de travail qui s’est réuni entre 2021 et 2023</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FR" sz="1200" b="0" baseline="0" dirty="0"/>
              <a:t>Les résultats des travaux de ce groupe</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FR" sz="1200" b="0" baseline="0" dirty="0"/>
              <a:t>Le </a:t>
            </a:r>
            <a:r>
              <a:rPr lang="fr-FR" dirty="0"/>
              <a:t>signalement des séries cartographiques désormais devenu POSSIBLE dans le </a:t>
            </a:r>
            <a:r>
              <a:rPr lang="fr-FR" dirty="0" err="1"/>
              <a:t>Sudoc</a:t>
            </a:r>
            <a:r>
              <a:rPr lang="fr-FR" dirty="0"/>
              <a:t>, Selon quelles modalités,</a:t>
            </a:r>
          </a:p>
          <a:p>
            <a:endParaRPr lang="fr-FR" sz="1200" b="0" baseline="0" dirty="0"/>
          </a:p>
        </p:txBody>
      </p:sp>
      <p:sp>
        <p:nvSpPr>
          <p:cNvPr id="4" name="Espace réservé du numéro de diapositive 3"/>
          <p:cNvSpPr>
            <a:spLocks noGrp="1"/>
          </p:cNvSpPr>
          <p:nvPr>
            <p:ph type="sldNum" sz="quarter" idx="5"/>
          </p:nvPr>
        </p:nvSpPr>
        <p:spPr/>
        <p:txBody>
          <a:bodyPr/>
          <a:lstStyle/>
          <a:p>
            <a:pPr>
              <a:defRPr/>
            </a:pPr>
            <a:fld id="{50B2254C-B2CA-47D4-BFD4-19CC24CAB27B}" type="slidenum">
              <a:rPr lang="fr-FR" smtClean="0"/>
              <a:pPr>
                <a:defRPr/>
              </a:pPr>
              <a:t>2</a:t>
            </a:fld>
            <a:endParaRPr lang="fr-FR"/>
          </a:p>
        </p:txBody>
      </p:sp>
      <p:sp>
        <p:nvSpPr>
          <p:cNvPr id="2" name="Espace réservé de la date 1"/>
          <p:cNvSpPr>
            <a:spLocks noGrp="1"/>
          </p:cNvSpPr>
          <p:nvPr>
            <p:ph type="dt" idx="10"/>
          </p:nvPr>
        </p:nvSpPr>
        <p:spPr/>
        <p:txBody>
          <a:bodyPr/>
          <a:lstStyle/>
          <a:p>
            <a:pPr>
              <a:defRPr/>
            </a:pPr>
            <a:r>
              <a:rPr lang="fr-FR"/>
              <a:t>25/09/2014</a:t>
            </a:r>
          </a:p>
        </p:txBody>
      </p:sp>
    </p:spTree>
    <p:extLst>
      <p:ext uri="{BB962C8B-B14F-4D97-AF65-F5344CB8AC3E}">
        <p14:creationId xmlns:p14="http://schemas.microsoft.com/office/powerpoint/2010/main" val="13659772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 En réponse à l’une des interrogations initiales du groupe de travail, la création des notices de séries cartographiques a été considéré comme souhaitable et même nécessaire, en particulier dans la perspective d’une articulation du </a:t>
            </a:r>
            <a:r>
              <a:rPr lang="fr-FR" dirty="0" err="1"/>
              <a:t>Sudoc</a:t>
            </a:r>
            <a:r>
              <a:rPr lang="fr-FR" dirty="0"/>
              <a:t> avec la plateforme </a:t>
            </a:r>
            <a:r>
              <a:rPr lang="fr-FR" dirty="0" err="1"/>
              <a:t>CartoMundi</a:t>
            </a:r>
            <a:r>
              <a:rPr lang="fr-FR" dirty="0"/>
              <a:t>,</a:t>
            </a:r>
            <a:br>
              <a:rPr lang="fr-FR" dirty="0"/>
            </a:br>
            <a:r>
              <a:rPr lang="fr-FR" dirty="0"/>
              <a:t>- La création des notices de séries cartographiques permet également, en se rapprochant des pratiques de catalogage de la BnF, de mieux bénéficier du travail de signalement que celle-ci effectue en particulier POUR LES FEUILLES DE SERIES, travail qui est récupéré sous forme d’imports réguliers dans le </a:t>
            </a:r>
            <a:r>
              <a:rPr lang="fr-FR" dirty="0" err="1"/>
              <a:t>Sudoc</a:t>
            </a:r>
            <a:endParaRPr lang="fr-FR" dirty="0"/>
          </a:p>
          <a:p>
            <a:endParaRPr lang="fr-FR" dirty="0"/>
          </a:p>
          <a:p>
            <a:r>
              <a:rPr lang="fr-FR" dirty="0"/>
              <a:t>Quels principes pour la description des séries cartographiques ?</a:t>
            </a:r>
          </a:p>
          <a:p>
            <a:pPr marL="171450" indent="-171450">
              <a:buFontTx/>
              <a:buChar char="-"/>
            </a:pPr>
            <a:r>
              <a:rPr lang="fr-FR" dirty="0"/>
              <a:t>La création d’une notice de série cartographique répond à une logique de description d’un ENSEMBLE EDITORIAL ayant des caractéristiques en propre dont le plus souvent catalogage individuel des feuilles ne permet pas de rendre compte (variantes de titres / variantes d’ éditeurs / publication sur plusieurs années / notes diverses rendant compte de la vie de la Série, etc.)</a:t>
            </a:r>
          </a:p>
          <a:p>
            <a:pPr marL="171450" indent="-171450">
              <a:buFontTx/>
              <a:buChar char="-"/>
            </a:pPr>
            <a:r>
              <a:rPr lang="fr-FR" dirty="0"/>
              <a:t>La création de la notice de série cartographique ne se substitue pas au catalogage des feuilles de cette série : elle le COMPLETE</a:t>
            </a:r>
          </a:p>
          <a:p>
            <a:pPr marL="0" indent="0">
              <a:buFontTx/>
              <a:buNone/>
            </a:pPr>
            <a:endParaRPr lang="fr-FR" dirty="0"/>
          </a:p>
        </p:txBody>
      </p:sp>
      <p:sp>
        <p:nvSpPr>
          <p:cNvPr id="4" name="Espace réservé du numéro de diapositive 3"/>
          <p:cNvSpPr>
            <a:spLocks noGrp="1"/>
          </p:cNvSpPr>
          <p:nvPr>
            <p:ph type="sldNum" sz="quarter" idx="5"/>
          </p:nvPr>
        </p:nvSpPr>
        <p:spPr/>
        <p:txBody>
          <a:bodyPr/>
          <a:lstStyle/>
          <a:p>
            <a:fld id="{AC1E5AB4-6DAB-460B-B1F2-D187681C329E}" type="slidenum">
              <a:rPr lang="fr-FR" smtClean="0"/>
              <a:t>11</a:t>
            </a:fld>
            <a:endParaRPr lang="fr-FR"/>
          </a:p>
        </p:txBody>
      </p:sp>
    </p:spTree>
    <p:extLst>
      <p:ext uri="{BB962C8B-B14F-4D97-AF65-F5344CB8AC3E}">
        <p14:creationId xmlns:p14="http://schemas.microsoft.com/office/powerpoint/2010/main" val="23917113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A noter : le document du guide méthodologique consacré au catalogage des séries cartographiques comporte un paragraphe dédié aux TABLEAUX D’ASSEMBLAGES, </a:t>
            </a:r>
            <a:r>
              <a:rPr lang="fr-FR" b="0" i="0" dirty="0">
                <a:solidFill>
                  <a:srgbClr val="000000"/>
                </a:solidFill>
                <a:effectLst/>
                <a:latin typeface="Arial" panose="020B0604020202020204" pitchFamily="34" charset="0"/>
              </a:rPr>
              <a:t>document graphique qui figure les positions relatives des feuilles d’une carte organisée en série, Document ô combien </a:t>
            </a:r>
            <a:r>
              <a:rPr lang="fr-FR" dirty="0"/>
              <a:t>précieux pour aider à comprendre une série</a:t>
            </a:r>
          </a:p>
          <a:p>
            <a:endParaRPr lang="fr-FR" dirty="0"/>
          </a:p>
          <a:p>
            <a:r>
              <a:rPr lang="fr-FR" dirty="0"/>
              <a:t>Illustration : tableau d’assemblage de la carte de l’Afrique occidentale française en 17 feuilles publiées dans les années 1920</a:t>
            </a:r>
          </a:p>
        </p:txBody>
      </p:sp>
      <p:sp>
        <p:nvSpPr>
          <p:cNvPr id="4" name="Espace réservé du numéro de diapositive 3"/>
          <p:cNvSpPr>
            <a:spLocks noGrp="1"/>
          </p:cNvSpPr>
          <p:nvPr>
            <p:ph type="sldNum" sz="quarter" idx="5"/>
          </p:nvPr>
        </p:nvSpPr>
        <p:spPr/>
        <p:txBody>
          <a:bodyPr/>
          <a:lstStyle/>
          <a:p>
            <a:fld id="{AC1E5AB4-6DAB-460B-B1F2-D187681C329E}" type="slidenum">
              <a:rPr lang="fr-FR" smtClean="0"/>
              <a:t>12</a:t>
            </a:fld>
            <a:endParaRPr lang="fr-FR"/>
          </a:p>
        </p:txBody>
      </p:sp>
    </p:spTree>
    <p:extLst>
      <p:ext uri="{BB962C8B-B14F-4D97-AF65-F5344CB8AC3E}">
        <p14:creationId xmlns:p14="http://schemas.microsoft.com/office/powerpoint/2010/main" val="32591026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Pour ceux qui utilisent dans </a:t>
            </a:r>
            <a:r>
              <a:rPr lang="fr-FR" dirty="0" err="1"/>
              <a:t>WinIBW</a:t>
            </a:r>
            <a:r>
              <a:rPr lang="fr-FR" dirty="0"/>
              <a:t> les listes déroulantes permettant d’enregistrer les données codées à partir de leurs libellés correspondants, un item « Série cartographique » a été ajouté au menu de création de notices bibliographiques</a:t>
            </a:r>
          </a:p>
        </p:txBody>
      </p:sp>
      <p:sp>
        <p:nvSpPr>
          <p:cNvPr id="4" name="Espace réservé du numéro de diapositive 3"/>
          <p:cNvSpPr>
            <a:spLocks noGrp="1"/>
          </p:cNvSpPr>
          <p:nvPr>
            <p:ph type="sldNum" sz="quarter" idx="5"/>
          </p:nvPr>
        </p:nvSpPr>
        <p:spPr/>
        <p:txBody>
          <a:bodyPr/>
          <a:lstStyle/>
          <a:p>
            <a:fld id="{AC1E5AB4-6DAB-460B-B1F2-D187681C329E}" type="slidenum">
              <a:rPr lang="fr-FR" smtClean="0"/>
              <a:t>13</a:t>
            </a:fld>
            <a:endParaRPr lang="fr-FR"/>
          </a:p>
        </p:txBody>
      </p:sp>
    </p:spTree>
    <p:extLst>
      <p:ext uri="{BB962C8B-B14F-4D97-AF65-F5344CB8AC3E}">
        <p14:creationId xmlns:p14="http://schemas.microsoft.com/office/powerpoint/2010/main" val="28651756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En « déportant » sur la notice de la série cartographique les informations qui la caractérisent, on peut aller vers un allègement et une simplification du catalogage des feuilles qui composent  la série</a:t>
            </a:r>
            <a:br>
              <a:rPr lang="fr-FR" dirty="0"/>
            </a:br>
            <a:r>
              <a:rPr lang="fr-FR" dirty="0"/>
              <a:t>- En particulier : Enregistrement du titre propre de la feuille en 200 $a et non plus en titre dépendant</a:t>
            </a:r>
            <a:br>
              <a:rPr lang="fr-FR" dirty="0"/>
            </a:br>
            <a:br>
              <a:rPr lang="fr-FR" dirty="0"/>
            </a:br>
            <a:r>
              <a:rPr lang="fr-FR" dirty="0"/>
              <a:t>Et la mécanique de relation à l’ensemble éditorial que constitue la série cartographique par des moyens classiques s’applique :</a:t>
            </a:r>
            <a:br>
              <a:rPr lang="fr-FR" dirty="0"/>
            </a:br>
            <a:r>
              <a:rPr lang="fr-FR" dirty="0"/>
              <a:t>- en 225, la transcription de la mention de la série figurant sur la feuille  (à l’identique de ce qu’elle est sur la feuille)</a:t>
            </a:r>
            <a:br>
              <a:rPr lang="fr-FR" dirty="0"/>
            </a:br>
            <a:r>
              <a:rPr lang="fr-FR" dirty="0"/>
              <a:t>-&gt; </a:t>
            </a:r>
            <a:r>
              <a:rPr lang="fr-FR" b="0" i="0" dirty="0">
                <a:solidFill>
                  <a:srgbClr val="000000"/>
                </a:solidFill>
                <a:effectLst/>
                <a:latin typeface="Arial" panose="020B0604020202020204" pitchFamily="34" charset="0"/>
              </a:rPr>
              <a:t>Le 1er indicateur de la zone </a:t>
            </a:r>
            <a:r>
              <a:rPr lang="fr-FR" b="1" i="0" dirty="0">
                <a:solidFill>
                  <a:srgbClr val="000000"/>
                </a:solidFill>
                <a:effectLst/>
                <a:latin typeface="Arial" panose="020B0604020202020204" pitchFamily="34" charset="0"/>
              </a:rPr>
              <a:t>225</a:t>
            </a:r>
            <a:r>
              <a:rPr lang="fr-FR" b="0" i="0" dirty="0">
                <a:solidFill>
                  <a:srgbClr val="000000"/>
                </a:solidFill>
                <a:effectLst/>
                <a:latin typeface="Arial" panose="020B0604020202020204" pitchFamily="34" charset="0"/>
              </a:rPr>
              <a:t> prend toujours la valeur </a:t>
            </a:r>
            <a:r>
              <a:rPr lang="fr-FR" b="1" i="0" dirty="0">
                <a:solidFill>
                  <a:srgbClr val="006400"/>
                </a:solidFill>
                <a:effectLst/>
                <a:latin typeface="Arial" panose="020B0604020202020204" pitchFamily="34" charset="0"/>
              </a:rPr>
              <a:t>#</a:t>
            </a:r>
            <a:r>
              <a:rPr lang="fr-FR" b="0" i="0" dirty="0">
                <a:solidFill>
                  <a:srgbClr val="000000"/>
                </a:solidFill>
                <a:effectLst/>
                <a:latin typeface="Arial" panose="020B0604020202020204" pitchFamily="34" charset="0"/>
              </a:rPr>
              <a:t> lorsque la mention qui y est enregistrée est celle d'une série cartographique.</a:t>
            </a:r>
            <a:br>
              <a:rPr lang="fr-FR" dirty="0"/>
            </a:br>
            <a:r>
              <a:rPr lang="fr-FR" dirty="0"/>
              <a:t>- en 461 $0, le lien à la notice de la série QUAND ELLE EXISTE – on notera le choix fait d’afficher comme « expansion » du lien le titre conventionnel de la série enregistré en 540 de sa notice)</a:t>
            </a:r>
            <a:br>
              <a:rPr lang="fr-FR" dirty="0"/>
            </a:br>
            <a:br>
              <a:rPr lang="fr-FR" dirty="0"/>
            </a:br>
            <a:r>
              <a:rPr lang="fr-FR" dirty="0"/>
              <a:t>Ce qui permet également d’abandonner certaines exceptions de catalogage qui existaient pour le catalogage des cartes essentiellement en raison du mode d’enregistrement du titre propre comme titre dépendant, et de revenir à des principes de catalogage communs aux autres ressources</a:t>
            </a:r>
          </a:p>
          <a:p>
            <a:r>
              <a:rPr lang="fr-FR" dirty="0"/>
              <a:t>Les règles de catalogage des feuilles de séries se trouvent dans le document « Catalogage des cartes »</a:t>
            </a:r>
          </a:p>
          <a:p>
            <a:endParaRPr lang="fr-FR" dirty="0"/>
          </a:p>
          <a:p>
            <a:r>
              <a:rPr lang="fr-FR" dirty="0"/>
              <a:t>[Pour donner un ordre de grandeur, on estime à environ 80 000 actuellement dans le </a:t>
            </a:r>
            <a:r>
              <a:rPr lang="fr-FR" dirty="0" err="1"/>
              <a:t>Sudoc</a:t>
            </a:r>
            <a:r>
              <a:rPr lang="fr-FR" dirty="0"/>
              <a:t> les notices décrivant des feuilles de séries]</a:t>
            </a:r>
          </a:p>
        </p:txBody>
      </p:sp>
      <p:sp>
        <p:nvSpPr>
          <p:cNvPr id="4" name="Espace réservé du numéro de diapositive 3"/>
          <p:cNvSpPr>
            <a:spLocks noGrp="1"/>
          </p:cNvSpPr>
          <p:nvPr>
            <p:ph type="sldNum" sz="quarter" idx="5"/>
          </p:nvPr>
        </p:nvSpPr>
        <p:spPr/>
        <p:txBody>
          <a:bodyPr/>
          <a:lstStyle/>
          <a:p>
            <a:fld id="{AC1E5AB4-6DAB-460B-B1F2-D187681C329E}" type="slidenum">
              <a:rPr lang="fr-FR" smtClean="0"/>
              <a:t>14</a:t>
            </a:fld>
            <a:endParaRPr lang="fr-FR"/>
          </a:p>
        </p:txBody>
      </p:sp>
    </p:spTree>
    <p:extLst>
      <p:ext uri="{BB962C8B-B14F-4D97-AF65-F5344CB8AC3E}">
        <p14:creationId xmlns:p14="http://schemas.microsoft.com/office/powerpoint/2010/main" val="37705340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Mise en avant enfin de quelques points présents dans la nouvelle version de la fiche de CATALOGAGE DES CARTES :</a:t>
            </a:r>
          </a:p>
          <a:p>
            <a:endParaRPr lang="fr-FR" dirty="0"/>
          </a:p>
          <a:p>
            <a:pPr marL="171450" indent="-171450">
              <a:buFontTx/>
              <a:buChar char="-"/>
            </a:pPr>
            <a:r>
              <a:rPr lang="fr-FR" dirty="0"/>
              <a:t>La structuration de la zone 206 permet de mettre en place un paramétrage adapté de l’affichage des interfaces [voir diapo ultérieure]</a:t>
            </a:r>
            <a:br>
              <a:rPr lang="fr-FR" dirty="0"/>
            </a:br>
            <a:endParaRPr lang="fr-FR"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FR" dirty="0"/>
              <a:t>Importance matérielle 215 : on donne le nombre </a:t>
            </a:r>
            <a:r>
              <a:rPr lang="fr-FR" u="sng" dirty="0"/>
              <a:t>d’unités de support </a:t>
            </a:r>
            <a:r>
              <a:rPr lang="fr-FR" dirty="0"/>
              <a:t>(feuilles), en ne précisant le nombre d’</a:t>
            </a:r>
            <a:r>
              <a:rPr lang="fr-FR" u="sng" dirty="0"/>
              <a:t>unités de contenu</a:t>
            </a:r>
            <a:r>
              <a:rPr lang="fr-FR" dirty="0"/>
              <a:t> (cartes) que si leur nombre diffère [application de RDA-FR]. En cohérence avec le </a:t>
            </a:r>
            <a:r>
              <a:rPr lang="fr-FR" u="sng" dirty="0"/>
              <a:t>type de support</a:t>
            </a:r>
            <a:r>
              <a:rPr lang="fr-FR" dirty="0"/>
              <a:t> déclaré en 183 $a, </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fr-FR" dirty="0"/>
          </a:p>
          <a:p>
            <a:pPr marL="171450" indent="-171450">
              <a:buFontTx/>
              <a:buChar char="-"/>
            </a:pPr>
            <a:r>
              <a:rPr lang="fr-FR" dirty="0"/>
              <a:t>Les notices de ressources cartographiques font souvent l’objet de nombreuses notes de précisant des informations de type différent, Les consignes données visent à les organiser au mieux des possibilités du format en préconisant des étiquettes de notes spécifiques, la zone 300 n’étant à utiliser qu’en dernière extrémité</a:t>
            </a:r>
            <a:br>
              <a:rPr lang="fr-FR" dirty="0"/>
            </a:br>
            <a:endParaRPr lang="fr-FR"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FR" dirty="0"/>
              <a:t>Cartons : la diversité des cartons et autres représentations qui peuvent accompagner une carte est infinie. Quelles que soient la précision des recommandations qui peuvent être données, il revient au catalogueur d’évaluer l’intérêt que revêt à ses yeux tel ou tel carton (par rapport au fond qu’il gère, par rapport à ses usagers – la rareté du lieu représenté et la précision de la </a:t>
            </a:r>
            <a:r>
              <a:rPr lang="fr-FR" dirty="0" err="1"/>
              <a:t>reprséentation</a:t>
            </a:r>
            <a:r>
              <a:rPr lang="fr-FR" dirty="0"/>
              <a:t> malgré la petite taille par exemple)</a:t>
            </a:r>
            <a:br>
              <a:rPr lang="fr-FR" dirty="0"/>
            </a:br>
            <a:r>
              <a:rPr lang="fr-FR" dirty="0">
                <a:sym typeface="Wingdings" panose="05000000000000000000" pitchFamily="2" charset="2"/>
              </a:rPr>
              <a:t> importance ‘majeure’ : on privilégiera un accès au titre 464</a:t>
            </a:r>
            <a:br>
              <a:rPr lang="fr-FR" dirty="0">
                <a:sym typeface="Wingdings" panose="05000000000000000000" pitchFamily="2" charset="2"/>
              </a:rPr>
            </a:br>
            <a:r>
              <a:rPr lang="fr-FR" dirty="0">
                <a:sym typeface="Wingdings" panose="05000000000000000000" pitchFamily="2" charset="2"/>
              </a:rPr>
              <a:t> importance ‘mineure ou secondaire’ : une note sur le contenu (327) suffira</a:t>
            </a:r>
            <a:br>
              <a:rPr lang="fr-FR" dirty="0">
                <a:sym typeface="Wingdings" panose="05000000000000000000" pitchFamily="2" charset="2"/>
              </a:rPr>
            </a:br>
            <a:r>
              <a:rPr lang="fr-FR" dirty="0">
                <a:sym typeface="Wingdings" panose="05000000000000000000" pitchFamily="2" charset="2"/>
              </a:rPr>
              <a:t>Ceci a nécessairement un caractère subjectif.</a:t>
            </a:r>
            <a:br>
              <a:rPr lang="fr-FR" dirty="0">
                <a:sym typeface="Wingdings" panose="05000000000000000000" pitchFamily="2" charset="2"/>
              </a:rPr>
            </a:br>
            <a:r>
              <a:rPr lang="fr-FR" dirty="0">
                <a:sym typeface="Wingdings" panose="05000000000000000000" pitchFamily="2" charset="2"/>
              </a:rPr>
              <a:t>Règle de conduite : on peut passer un contenu d’une zone 327 à une zone 464 si on le juge digne d’intérêt. La démarche inverse (« rétrogradation » unilatérale (sans consultation préalable des bibliothèques localisées sous la notice)  464  327 est en revanche à éviter.   </a:t>
            </a:r>
            <a:endParaRPr lang="fr-FR"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FR" dirty="0"/>
              <a:t>accès sujet nom géographique 607 </a:t>
            </a:r>
            <a:r>
              <a:rPr lang="fr-FR" dirty="0">
                <a:sym typeface="Wingdings" panose="05000000000000000000" pitchFamily="2" charset="2"/>
              </a:rPr>
              <a:t> le tableau</a:t>
            </a:r>
            <a:br>
              <a:rPr lang="fr-FR" dirty="0">
                <a:sym typeface="Wingdings" panose="05000000000000000000" pitchFamily="2" charset="2"/>
              </a:rPr>
            </a:br>
            <a:r>
              <a:rPr lang="fr-FR" dirty="0">
                <a:sym typeface="Wingdings" panose="05000000000000000000" pitchFamily="2" charset="2"/>
              </a:rPr>
              <a:t>Quelles entités géographiques enregistrer ? Le tableau ne supprimera pas tout débat : il suggère simplement une manière d’appréhender l’exercice d’indexation en évaluant l’emprise de la carte sur le territoire considéré comme étant à enregistrer en zone 607</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FR" dirty="0"/>
              <a:t>Accès à la forme du document (608) :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L’emploi d’une forme de type « Carte thématiques » (Cartes marines / Cartes géologiques) supprime en général l’intérêt d’un ajout d’une 606 A LA DISCIPLINE (sauf exception, bien sûr)</a:t>
            </a:r>
            <a:br>
              <a:rPr lang="fr-FR" dirty="0"/>
            </a:br>
            <a:r>
              <a:rPr lang="fr-FR" dirty="0"/>
              <a:t>par exemple : 608 cartes géologiques </a:t>
            </a:r>
            <a:r>
              <a:rPr lang="fr-FR" dirty="0">
                <a:sym typeface="Wingdings" panose="05000000000000000000" pitchFamily="2" charset="2"/>
              </a:rPr>
              <a:t>= = &gt; pas de 606 Géologie</a:t>
            </a:r>
            <a:r>
              <a:rPr lang="fr-FR" dirty="0"/>
              <a:t> </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fr-FR"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fr-FR" dirty="0"/>
          </a:p>
          <a:p>
            <a:endParaRPr lang="fr-FR" dirty="0"/>
          </a:p>
        </p:txBody>
      </p:sp>
      <p:sp>
        <p:nvSpPr>
          <p:cNvPr id="4" name="Espace réservé du numéro de diapositive 3"/>
          <p:cNvSpPr>
            <a:spLocks noGrp="1"/>
          </p:cNvSpPr>
          <p:nvPr>
            <p:ph type="sldNum" sz="quarter" idx="5"/>
          </p:nvPr>
        </p:nvSpPr>
        <p:spPr/>
        <p:txBody>
          <a:bodyPr/>
          <a:lstStyle/>
          <a:p>
            <a:fld id="{AC1E5AB4-6DAB-460B-B1F2-D187681C329E}" type="slidenum">
              <a:rPr lang="fr-FR" smtClean="0"/>
              <a:t>15</a:t>
            </a:fld>
            <a:endParaRPr lang="fr-FR"/>
          </a:p>
        </p:txBody>
      </p:sp>
    </p:spTree>
    <p:extLst>
      <p:ext uri="{BB962C8B-B14F-4D97-AF65-F5344CB8AC3E}">
        <p14:creationId xmlns:p14="http://schemas.microsoft.com/office/powerpoint/2010/main" val="25828271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dirty="0">
                <a:solidFill>
                  <a:srgbClr val="000000"/>
                </a:solidFill>
                <a:effectLst/>
                <a:latin typeface="Calibri" panose="020F0502020204030204" pitchFamily="34" charset="0"/>
                <a:ea typeface="Times New Roman" panose="02020603050405020304" pitchFamily="18" charset="0"/>
              </a:rPr>
              <a:t>INDEX </a:t>
            </a:r>
          </a:p>
          <a:p>
            <a:r>
              <a:rPr lang="fr-FR" sz="1800" dirty="0">
                <a:solidFill>
                  <a:srgbClr val="000000"/>
                </a:solidFill>
                <a:effectLst/>
                <a:latin typeface="Calibri" panose="020F0502020204030204" pitchFamily="34" charset="0"/>
                <a:ea typeface="Times New Roman" panose="02020603050405020304" pitchFamily="18" charset="0"/>
              </a:rPr>
              <a:t>En ce qui concerne les notices de séries cartographiques, pas de paramétrage particulier mais des caractéristiques de la notice qui permettent de les retrouver :</a:t>
            </a:r>
          </a:p>
          <a:p>
            <a:r>
              <a:rPr lang="fr-FR" sz="1800" dirty="0">
                <a:solidFill>
                  <a:srgbClr val="000000"/>
                </a:solidFill>
                <a:effectLst/>
                <a:latin typeface="Calibri" panose="020F0502020204030204" pitchFamily="34" charset="0"/>
                <a:ea typeface="Times New Roman" panose="02020603050405020304" pitchFamily="18" charset="0"/>
              </a:rPr>
              <a:t>- elles seront les seules à porter une zone 608 $a Séries cartographiques $2 rameau [</a:t>
            </a:r>
            <a:r>
              <a:rPr lang="fr-FR" sz="1800" dirty="0" err="1">
                <a:solidFill>
                  <a:srgbClr val="000000"/>
                </a:solidFill>
                <a:effectLst/>
                <a:latin typeface="Calibri" panose="020F0502020204030204" pitchFamily="34" charset="0"/>
                <a:ea typeface="Times New Roman" panose="02020603050405020304" pitchFamily="18" charset="0"/>
              </a:rPr>
              <a:t>ppn</a:t>
            </a:r>
            <a:r>
              <a:rPr lang="fr-FR" sz="1800" dirty="0">
                <a:solidFill>
                  <a:srgbClr val="000000"/>
                </a:solidFill>
                <a:effectLst/>
                <a:latin typeface="Calibri" panose="020F0502020204030204" pitchFamily="34" charset="0"/>
                <a:ea typeface="Times New Roman" panose="02020603050405020304" pitchFamily="18" charset="0"/>
              </a:rPr>
              <a:t> </a:t>
            </a:r>
            <a:r>
              <a:rPr lang="fr-FR" sz="2800" b="0" i="0" dirty="0">
                <a:solidFill>
                  <a:srgbClr val="000000"/>
                </a:solidFill>
                <a:effectLst/>
                <a:latin typeface="Calibri" panose="020F0502020204030204" pitchFamily="34" charset="0"/>
              </a:rPr>
              <a:t>262111098] forme Rameau créée à la demande du groupe de travail</a:t>
            </a:r>
            <a:endParaRPr lang="fr-FR" sz="1800" dirty="0">
              <a:solidFill>
                <a:srgbClr val="000000"/>
              </a:solidFill>
              <a:effectLst/>
              <a:latin typeface="Calibri" panose="020F0502020204030204" pitchFamily="34" charset="0"/>
              <a:ea typeface="Times New Roman" panose="02020603050405020304" pitchFamily="18" charset="0"/>
            </a:endParaRPr>
          </a:p>
          <a:p>
            <a:pPr algn="l" fontAlgn="base"/>
            <a:r>
              <a:rPr lang="fr-FR" sz="1800" dirty="0">
                <a:solidFill>
                  <a:srgbClr val="000000"/>
                </a:solidFill>
                <a:effectLst/>
                <a:latin typeface="Calibri" panose="020F0502020204030204" pitchFamily="34" charset="0"/>
                <a:ea typeface="Calibri" panose="020F0502020204030204" pitchFamily="34" charset="0"/>
                <a:sym typeface="Wingdings" panose="05000000000000000000" pitchFamily="2" charset="2"/>
              </a:rPr>
              <a:t>	 Recherche directe </a:t>
            </a:r>
            <a:r>
              <a:rPr lang="fr-FR" sz="1800" b="0" i="0" dirty="0">
                <a:solidFill>
                  <a:srgbClr val="000000"/>
                </a:solidFill>
                <a:effectLst/>
                <a:latin typeface="Calibri" panose="020F0502020204030204" pitchFamily="34" charset="0"/>
              </a:rPr>
              <a:t>par l'index "forme/genre Rameau" FGR : </a:t>
            </a:r>
            <a:r>
              <a:rPr lang="fr-FR" sz="1800" b="1" i="0" dirty="0" err="1">
                <a:solidFill>
                  <a:srgbClr val="000000"/>
                </a:solidFill>
                <a:effectLst/>
                <a:latin typeface="Calibri" panose="020F0502020204030204" pitchFamily="34" charset="0"/>
              </a:rPr>
              <a:t>che</a:t>
            </a:r>
            <a:r>
              <a:rPr lang="fr-FR" sz="1800" b="1" i="0" dirty="0">
                <a:solidFill>
                  <a:srgbClr val="000000"/>
                </a:solidFill>
                <a:effectLst/>
                <a:latin typeface="Calibri" panose="020F0502020204030204" pitchFamily="34" charset="0"/>
              </a:rPr>
              <a:t> </a:t>
            </a:r>
            <a:r>
              <a:rPr lang="fr-FR" sz="1800" b="1" i="0" dirty="0" err="1">
                <a:solidFill>
                  <a:srgbClr val="000000"/>
                </a:solidFill>
                <a:effectLst/>
                <a:latin typeface="Calibri" panose="020F0502020204030204" pitchFamily="34" charset="0"/>
              </a:rPr>
              <a:t>fgr</a:t>
            </a:r>
            <a:r>
              <a:rPr lang="fr-FR" sz="1800" b="1" i="0" dirty="0">
                <a:solidFill>
                  <a:srgbClr val="000000"/>
                </a:solidFill>
                <a:effectLst/>
                <a:latin typeface="Calibri" panose="020F0502020204030204" pitchFamily="34" charset="0"/>
              </a:rPr>
              <a:t> séries cartographiques</a:t>
            </a:r>
            <a:endParaRPr lang="fr-FR" sz="1800" b="0" i="0" dirty="0">
              <a:solidFill>
                <a:srgbClr val="000000"/>
              </a:solidFill>
              <a:effectLst/>
              <a:latin typeface="Calibri" panose="020F0502020204030204" pitchFamily="34" charset="0"/>
            </a:endParaRPr>
          </a:p>
          <a:p>
            <a:r>
              <a:rPr lang="fr-FR" sz="1800" dirty="0">
                <a:solidFill>
                  <a:srgbClr val="000000"/>
                </a:solidFill>
                <a:effectLst/>
                <a:latin typeface="Calibri" panose="020F0502020204030204" pitchFamily="34" charset="0"/>
                <a:ea typeface="Calibri" panose="020F0502020204030204" pitchFamily="34" charset="0"/>
                <a:sym typeface="Wingdings" panose="05000000000000000000" pitchFamily="2" charset="2"/>
              </a:rPr>
              <a:t>	 Recherche possible également par l’index MSU (avec filtre sur les cartes) :  </a:t>
            </a:r>
            <a:r>
              <a:rPr lang="fr-FR" sz="4000" b="1" i="0" dirty="0" err="1">
                <a:solidFill>
                  <a:srgbClr val="000000"/>
                </a:solidFill>
                <a:effectLst/>
                <a:latin typeface="Calibri" panose="020F0502020204030204" pitchFamily="34" charset="0"/>
              </a:rPr>
              <a:t>tdo</a:t>
            </a:r>
            <a:r>
              <a:rPr lang="fr-FR" sz="4000" b="1" i="0" dirty="0">
                <a:solidFill>
                  <a:srgbClr val="000000"/>
                </a:solidFill>
                <a:effectLst/>
                <a:latin typeface="Calibri" panose="020F0502020204030204" pitchFamily="34" charset="0"/>
              </a:rPr>
              <a:t> K ; </a:t>
            </a:r>
            <a:r>
              <a:rPr lang="fr-FR" sz="4000" b="1" i="0" dirty="0" err="1">
                <a:solidFill>
                  <a:srgbClr val="000000"/>
                </a:solidFill>
                <a:effectLst/>
                <a:latin typeface="Calibri" panose="020F0502020204030204" pitchFamily="34" charset="0"/>
              </a:rPr>
              <a:t>che</a:t>
            </a:r>
            <a:r>
              <a:rPr lang="fr-FR" sz="4000" b="1" i="0" dirty="0">
                <a:solidFill>
                  <a:srgbClr val="000000"/>
                </a:solidFill>
                <a:effectLst/>
                <a:latin typeface="Calibri" panose="020F0502020204030204" pitchFamily="34" charset="0"/>
              </a:rPr>
              <a:t> </a:t>
            </a:r>
            <a:r>
              <a:rPr lang="fr-FR" sz="4000" b="1" i="0" dirty="0" err="1">
                <a:solidFill>
                  <a:srgbClr val="000000"/>
                </a:solidFill>
                <a:effectLst/>
                <a:latin typeface="Calibri" panose="020F0502020204030204" pitchFamily="34" charset="0"/>
              </a:rPr>
              <a:t>msu</a:t>
            </a:r>
            <a:r>
              <a:rPr lang="fr-FR" sz="4000" b="1" i="0" dirty="0">
                <a:solidFill>
                  <a:srgbClr val="000000"/>
                </a:solidFill>
                <a:effectLst/>
                <a:latin typeface="Calibri" panose="020F0502020204030204" pitchFamily="34" charset="0"/>
              </a:rPr>
              <a:t> séries cartographiques</a:t>
            </a:r>
            <a:endParaRPr lang="fr-FR" sz="2800" b="1" i="0" dirty="0">
              <a:solidFill>
                <a:srgbClr val="000000"/>
              </a:solidFill>
              <a:effectLst/>
              <a:latin typeface="Calibri" panose="020F0502020204030204" pitchFamily="34" charset="0"/>
            </a:endParaRPr>
          </a:p>
          <a:p>
            <a:r>
              <a:rPr lang="fr-FR" sz="1800" dirty="0">
                <a:solidFill>
                  <a:srgbClr val="000000"/>
                </a:solidFill>
                <a:effectLst/>
                <a:latin typeface="Calibri" panose="020F0502020204030204" pitchFamily="34" charset="0"/>
                <a:ea typeface="Times New Roman" panose="02020603050405020304" pitchFamily="18" charset="0"/>
              </a:rPr>
              <a:t>- La sous-zone $n série cartographique enregistrée dans la zone 540 est indexée dans l’index MTI</a:t>
            </a:r>
            <a:br>
              <a:rPr lang="fr-FR" sz="1800" dirty="0">
                <a:solidFill>
                  <a:srgbClr val="000000"/>
                </a:solidFill>
                <a:effectLst/>
                <a:latin typeface="Calibri" panose="020F0502020204030204" pitchFamily="34" charset="0"/>
                <a:ea typeface="Times New Roman" panose="02020603050405020304" pitchFamily="18" charset="0"/>
              </a:rPr>
            </a:br>
            <a:r>
              <a:rPr lang="fr-FR" sz="1800" dirty="0">
                <a:solidFill>
                  <a:srgbClr val="000000"/>
                </a:solidFill>
                <a:effectLst/>
                <a:latin typeface="Calibri" panose="020F0502020204030204" pitchFamily="34" charset="0"/>
                <a:ea typeface="Times New Roman" panose="02020603050405020304" pitchFamily="18" charset="0"/>
              </a:rPr>
              <a:t>	</a:t>
            </a:r>
            <a:r>
              <a:rPr lang="fr-FR" sz="1800" dirty="0">
                <a:solidFill>
                  <a:srgbClr val="000000"/>
                </a:solidFill>
                <a:effectLst/>
                <a:latin typeface="Calibri" panose="020F0502020204030204" pitchFamily="34" charset="0"/>
                <a:ea typeface="Calibri" panose="020F0502020204030204" pitchFamily="34" charset="0"/>
                <a:sym typeface="Wingdings" panose="05000000000000000000" pitchFamily="2" charset="2"/>
              </a:rPr>
              <a:t> </a:t>
            </a:r>
            <a:r>
              <a:rPr lang="fr-FR" sz="2800" b="1" i="0" dirty="0" err="1">
                <a:solidFill>
                  <a:srgbClr val="000000"/>
                </a:solidFill>
                <a:effectLst/>
                <a:latin typeface="Calibri" panose="020F0502020204030204" pitchFamily="34" charset="0"/>
              </a:rPr>
              <a:t>tdo</a:t>
            </a:r>
            <a:r>
              <a:rPr lang="fr-FR" sz="2800" b="1" i="0" dirty="0">
                <a:solidFill>
                  <a:srgbClr val="000000"/>
                </a:solidFill>
                <a:effectLst/>
                <a:latin typeface="Calibri" panose="020F0502020204030204" pitchFamily="34" charset="0"/>
              </a:rPr>
              <a:t> K ; </a:t>
            </a:r>
            <a:r>
              <a:rPr lang="fr-FR" sz="2800" b="1" i="0" dirty="0" err="1">
                <a:solidFill>
                  <a:srgbClr val="000000"/>
                </a:solidFill>
                <a:effectLst/>
                <a:latin typeface="Calibri" panose="020F0502020204030204" pitchFamily="34" charset="0"/>
              </a:rPr>
              <a:t>che</a:t>
            </a:r>
            <a:r>
              <a:rPr lang="fr-FR" sz="2800" b="1" i="0" dirty="0">
                <a:solidFill>
                  <a:srgbClr val="000000"/>
                </a:solidFill>
                <a:effectLst/>
                <a:latin typeface="Calibri" panose="020F0502020204030204" pitchFamily="34" charset="0"/>
              </a:rPr>
              <a:t> </a:t>
            </a:r>
            <a:r>
              <a:rPr lang="fr-FR" sz="2800" b="1" i="0" dirty="0" err="1">
                <a:solidFill>
                  <a:srgbClr val="000000"/>
                </a:solidFill>
                <a:effectLst/>
                <a:latin typeface="Calibri" panose="020F0502020204030204" pitchFamily="34" charset="0"/>
              </a:rPr>
              <a:t>mti</a:t>
            </a:r>
            <a:r>
              <a:rPr lang="fr-FR" sz="2800" b="1" i="0" dirty="0">
                <a:solidFill>
                  <a:srgbClr val="000000"/>
                </a:solidFill>
                <a:effectLst/>
                <a:latin typeface="Calibri" panose="020F0502020204030204" pitchFamily="34" charset="0"/>
              </a:rPr>
              <a:t> série cartographique</a:t>
            </a:r>
          </a:p>
          <a:p>
            <a:r>
              <a:rPr lang="fr-FR" sz="1800"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	540 ## </a:t>
            </a:r>
            <a:r>
              <a:rPr lang="fr-FR" sz="1800" b="1"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$a</a:t>
            </a:r>
            <a:r>
              <a:rPr lang="fr-FR" sz="1800"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France</a:t>
            </a:r>
            <a:r>
              <a:rPr lang="fr-FR" sz="1800" b="1"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$e</a:t>
            </a:r>
            <a:r>
              <a:rPr lang="fr-FR" sz="1800"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Géologie</a:t>
            </a:r>
            <a:r>
              <a:rPr lang="fr-FR" sz="1800" b="1"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$e</a:t>
            </a:r>
            <a:r>
              <a:rPr lang="fr-FR" sz="1800"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1:50 000</a:t>
            </a:r>
            <a:r>
              <a:rPr lang="fr-FR" sz="1800" b="1"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$e</a:t>
            </a:r>
            <a:r>
              <a:rPr lang="fr-FR" sz="1800"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1925-2…</a:t>
            </a:r>
            <a:r>
              <a:rPr lang="fr-FR" sz="1800" b="1"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$e</a:t>
            </a:r>
            <a:r>
              <a:rPr lang="fr-FR" sz="1800"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1060 feuilles (environ)</a:t>
            </a:r>
            <a:r>
              <a:rPr lang="fr-FR" sz="1800" b="1"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a:t>
            </a:r>
            <a:r>
              <a:rPr lang="fr-FR" sz="1800" b="1" dirty="0" err="1">
                <a:solidFill>
                  <a:schemeClr val="accent1"/>
                </a:solidFill>
                <a:latin typeface="Calibri" panose="020F0502020204030204" pitchFamily="34" charset="0"/>
                <a:ea typeface="Calibri" panose="020F0502020204030204" pitchFamily="34" charset="0"/>
                <a:cs typeface="Times New Roman" panose="02020603050405020304" pitchFamily="18" charset="0"/>
              </a:rPr>
              <a:t>n</a:t>
            </a:r>
            <a:r>
              <a:rPr lang="fr-FR" sz="1800" dirty="0" err="1">
                <a:solidFill>
                  <a:schemeClr val="accent1"/>
                </a:solidFill>
                <a:latin typeface="Calibri" panose="020F0502020204030204" pitchFamily="34" charset="0"/>
                <a:ea typeface="Calibri" panose="020F0502020204030204" pitchFamily="34" charset="0"/>
                <a:cs typeface="Times New Roman" panose="02020603050405020304" pitchFamily="18" charset="0"/>
              </a:rPr>
              <a:t>série</a:t>
            </a:r>
            <a:r>
              <a:rPr lang="fr-FR" sz="1800"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 cartographique</a:t>
            </a:r>
            <a:r>
              <a:rPr lang="fr-FR" sz="2000" dirty="0">
                <a:latin typeface="Calibri" panose="020F0502020204030204" pitchFamily="34" charset="0"/>
                <a:ea typeface="Calibri" panose="020F0502020204030204" pitchFamily="34" charset="0"/>
                <a:cs typeface="Times New Roman" panose="02020603050405020304" pitchFamily="18" charset="0"/>
              </a:rPr>
              <a:t>	</a:t>
            </a:r>
            <a:endParaRPr lang="fr-FR" sz="1800" dirty="0">
              <a:effectLst/>
              <a:latin typeface="Calibri" panose="020F0502020204030204" pitchFamily="34" charset="0"/>
              <a:ea typeface="Calibri" panose="020F0502020204030204" pitchFamily="34" charset="0"/>
            </a:endParaRPr>
          </a:p>
          <a:p>
            <a:endParaRPr lang="fr-FR" sz="1800" dirty="0">
              <a:solidFill>
                <a:srgbClr val="000000"/>
              </a:solidFill>
              <a:effectLst/>
              <a:latin typeface="Calibri" panose="020F0502020204030204" pitchFamily="34" charset="0"/>
              <a:ea typeface="Calibri" panose="020F0502020204030204" pitchFamily="34" charset="0"/>
            </a:endParaRPr>
          </a:p>
          <a:p>
            <a:r>
              <a:rPr lang="fr-FR" sz="1800" dirty="0">
                <a:solidFill>
                  <a:srgbClr val="000000"/>
                </a:solidFill>
                <a:effectLst/>
                <a:latin typeface="Calibri" panose="020F0502020204030204" pitchFamily="34" charset="0"/>
                <a:ea typeface="Calibri" panose="020F0502020204030204" pitchFamily="34" charset="0"/>
              </a:rPr>
              <a:t>CONTROLES DE VALIDATION</a:t>
            </a:r>
            <a:endParaRPr lang="fr-FR" sz="1800" dirty="0">
              <a:effectLst/>
              <a:latin typeface="Calibri" panose="020F0502020204030204" pitchFamily="34" charset="0"/>
              <a:ea typeface="Calibri" panose="020F0502020204030204" pitchFamily="34" charset="0"/>
            </a:endParaRPr>
          </a:p>
          <a:p>
            <a:r>
              <a:rPr lang="fr-FR" sz="1800" dirty="0">
                <a:effectLst/>
                <a:latin typeface="Calibri" panose="020F0502020204030204" pitchFamily="34" charset="0"/>
                <a:ea typeface="Calibri" panose="020F0502020204030204" pitchFamily="34" charset="0"/>
              </a:rPr>
              <a:t>Ces contrôles sont également (ou seront) intégrés dans les règles de vérification de l’outil QUALIMARC</a:t>
            </a:r>
          </a:p>
          <a:p>
            <a:endParaRPr lang="fr-FR" sz="1800" dirty="0">
              <a:effectLst/>
              <a:latin typeface="Calibri" panose="020F0502020204030204" pitchFamily="34" charset="0"/>
              <a:ea typeface="Calibri" panose="020F0502020204030204" pitchFamily="34" charset="0"/>
            </a:endParaRPr>
          </a:p>
          <a:p>
            <a:r>
              <a:rPr lang="fr-FR" sz="1800" dirty="0">
                <a:effectLst/>
                <a:latin typeface="Calibri" panose="020F0502020204030204" pitchFamily="34" charset="0"/>
                <a:ea typeface="Calibri" panose="020F0502020204030204" pitchFamily="34" charset="0"/>
              </a:rPr>
              <a:t>AFFICHAGE ; diapo suivante</a:t>
            </a:r>
          </a:p>
        </p:txBody>
      </p:sp>
      <p:sp>
        <p:nvSpPr>
          <p:cNvPr id="4" name="Espace réservé du numéro de diapositive 3"/>
          <p:cNvSpPr>
            <a:spLocks noGrp="1"/>
          </p:cNvSpPr>
          <p:nvPr>
            <p:ph type="sldNum" sz="quarter" idx="5"/>
          </p:nvPr>
        </p:nvSpPr>
        <p:spPr/>
        <p:txBody>
          <a:bodyPr/>
          <a:lstStyle/>
          <a:p>
            <a:fld id="{AC1E5AB4-6DAB-460B-B1F2-D187681C329E}" type="slidenum">
              <a:rPr lang="fr-FR" smtClean="0"/>
              <a:t>16</a:t>
            </a:fld>
            <a:endParaRPr lang="fr-FR"/>
          </a:p>
        </p:txBody>
      </p:sp>
    </p:spTree>
    <p:extLst>
      <p:ext uri="{BB962C8B-B14F-4D97-AF65-F5344CB8AC3E}">
        <p14:creationId xmlns:p14="http://schemas.microsoft.com/office/powerpoint/2010/main" val="13288963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Couplée à l’indexation de l’échelle, cet affichage d’une information (enregistrée ailleurs que dans la zone de titre) permet de rendre caduque la pratique d’enregistrer systématiquement (et souvent artificiellement) une échelle en zone 200 pour ne le faire que lorsque l’échelle fait partie intégrante du titre en lui étant grammaticalement liées, par ex : « Carte géologique de la France à l'échelle du millionième  »</a:t>
            </a:r>
          </a:p>
        </p:txBody>
      </p:sp>
      <p:sp>
        <p:nvSpPr>
          <p:cNvPr id="4" name="Espace réservé du numéro de diapositive 3"/>
          <p:cNvSpPr>
            <a:spLocks noGrp="1"/>
          </p:cNvSpPr>
          <p:nvPr>
            <p:ph type="sldNum" sz="quarter" idx="5"/>
          </p:nvPr>
        </p:nvSpPr>
        <p:spPr/>
        <p:txBody>
          <a:bodyPr/>
          <a:lstStyle/>
          <a:p>
            <a:fld id="{AC1E5AB4-6DAB-460B-B1F2-D187681C329E}" type="slidenum">
              <a:rPr lang="fr-FR" smtClean="0"/>
              <a:t>17</a:t>
            </a:fld>
            <a:endParaRPr lang="fr-FR"/>
          </a:p>
        </p:txBody>
      </p:sp>
    </p:spTree>
    <p:extLst>
      <p:ext uri="{BB962C8B-B14F-4D97-AF65-F5344CB8AC3E}">
        <p14:creationId xmlns:p14="http://schemas.microsoft.com/office/powerpoint/2010/main" val="35908663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dirty="0">
                <a:solidFill>
                  <a:srgbClr val="000000"/>
                </a:solidFill>
                <a:effectLst/>
                <a:latin typeface="Calibri" panose="020F0502020204030204" pitchFamily="34" charset="0"/>
                <a:ea typeface="Times New Roman" panose="02020603050405020304" pitchFamily="18" charset="0"/>
              </a:rPr>
              <a:t> </a:t>
            </a:r>
            <a:endParaRPr lang="fr-FR" sz="1800" dirty="0">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L’</a:t>
            </a:r>
            <a:r>
              <a:rPr lang="fr-FR" dirty="0" err="1"/>
              <a:t>Abes</a:t>
            </a:r>
            <a:r>
              <a:rPr lang="fr-FR" dirty="0"/>
              <a:t> sera également présente pour accompagner les modifications à apporter aux notices de feuilles de série au fur et à mesure de la création des notices de série cartographiques dont les modalités de signalement font l’objet de la 3</a:t>
            </a:r>
            <a:r>
              <a:rPr lang="fr-FR" baseline="30000" dirty="0"/>
              <a:t>e</a:t>
            </a:r>
            <a:r>
              <a:rPr lang="fr-FR" dirty="0"/>
              <a:t> partie</a:t>
            </a:r>
          </a:p>
        </p:txBody>
      </p:sp>
      <p:sp>
        <p:nvSpPr>
          <p:cNvPr id="4" name="Espace réservé du numéro de diapositive 3"/>
          <p:cNvSpPr>
            <a:spLocks noGrp="1"/>
          </p:cNvSpPr>
          <p:nvPr>
            <p:ph type="sldNum" sz="quarter" idx="5"/>
          </p:nvPr>
        </p:nvSpPr>
        <p:spPr/>
        <p:txBody>
          <a:bodyPr/>
          <a:lstStyle/>
          <a:p>
            <a:fld id="{AC1E5AB4-6DAB-460B-B1F2-D187681C329E}" type="slidenum">
              <a:rPr lang="fr-FR" smtClean="0"/>
              <a:t>18</a:t>
            </a:fld>
            <a:endParaRPr lang="fr-FR"/>
          </a:p>
        </p:txBody>
      </p:sp>
    </p:spTree>
    <p:extLst>
      <p:ext uri="{BB962C8B-B14F-4D97-AF65-F5344CB8AC3E}">
        <p14:creationId xmlns:p14="http://schemas.microsoft.com/office/powerpoint/2010/main" val="40700876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l"/>
            <a:r>
              <a:rPr lang="fr-FR" b="1" i="0" dirty="0">
                <a:solidFill>
                  <a:srgbClr val="202122"/>
                </a:solidFill>
                <a:effectLst/>
                <a:latin typeface="Arial" panose="020B0604020202020204" pitchFamily="34" charset="0"/>
              </a:rPr>
              <a:t>Descartes</a:t>
            </a:r>
            <a:r>
              <a:rPr lang="fr-FR" b="0" i="0" dirty="0">
                <a:solidFill>
                  <a:srgbClr val="202122"/>
                </a:solidFill>
                <a:effectLst/>
                <a:latin typeface="Arial" panose="020B0604020202020204" pitchFamily="34" charset="0"/>
              </a:rPr>
              <a:t> est une commune française du département d'Indre-et-Loire, en région Centre-Val de Loire.</a:t>
            </a:r>
          </a:p>
          <a:p>
            <a:pPr algn="l"/>
            <a:r>
              <a:rPr lang="fr-FR" b="0" i="0" dirty="0">
                <a:solidFill>
                  <a:srgbClr val="202122"/>
                </a:solidFill>
                <a:effectLst/>
                <a:latin typeface="Arial" panose="020B0604020202020204" pitchFamily="34" charset="0"/>
              </a:rPr>
              <a:t>Anciennement connue sous le nom de </a:t>
            </a:r>
            <a:r>
              <a:rPr lang="fr-FR" b="0" i="1" dirty="0">
                <a:solidFill>
                  <a:srgbClr val="202122"/>
                </a:solidFill>
                <a:effectLst/>
                <a:latin typeface="Arial" panose="020B0604020202020204" pitchFamily="34" charset="0"/>
              </a:rPr>
              <a:t>La Haye-en-Touraine</a:t>
            </a:r>
            <a:r>
              <a:rPr lang="fr-FR" b="0" i="0" dirty="0">
                <a:solidFill>
                  <a:srgbClr val="202122"/>
                </a:solidFill>
                <a:effectLst/>
                <a:latin typeface="Arial" panose="020B0604020202020204" pitchFamily="34" charset="0"/>
              </a:rPr>
              <a:t>, puis de </a:t>
            </a:r>
            <a:r>
              <a:rPr lang="fr-FR" b="0" i="1" dirty="0">
                <a:solidFill>
                  <a:srgbClr val="202122"/>
                </a:solidFill>
                <a:effectLst/>
                <a:latin typeface="Arial" panose="020B0604020202020204" pitchFamily="34" charset="0"/>
              </a:rPr>
              <a:t>La Haye-Descartes</a:t>
            </a:r>
            <a:r>
              <a:rPr lang="fr-FR" b="0" i="0" dirty="0">
                <a:solidFill>
                  <a:srgbClr val="202122"/>
                </a:solidFill>
                <a:effectLst/>
                <a:latin typeface="Arial" panose="020B0604020202020204" pitchFamily="34" charset="0"/>
              </a:rPr>
              <a:t> depuis la Révolution, elle prend son nom actuel en 1967 afin de rendre hommage à </a:t>
            </a:r>
            <a:r>
              <a:rPr lang="fr-FR" b="0" i="0" u="none" strike="noStrike" dirty="0">
                <a:solidFill>
                  <a:srgbClr val="3366CC"/>
                </a:solidFill>
                <a:effectLst/>
                <a:latin typeface="Arial" panose="020B0604020202020204" pitchFamily="34" charset="0"/>
                <a:hlinkClick r:id="rId3" tooltip="René Descartes"/>
              </a:rPr>
              <a:t>René Descartes</a:t>
            </a:r>
            <a:r>
              <a:rPr lang="fr-FR" b="0" i="0" dirty="0">
                <a:solidFill>
                  <a:srgbClr val="202122"/>
                </a:solidFill>
                <a:effectLst/>
                <a:latin typeface="Arial" panose="020B0604020202020204" pitchFamily="34" charset="0"/>
              </a:rPr>
              <a:t>, natif de la commune,</a:t>
            </a:r>
          </a:p>
          <a:p>
            <a:pPr algn="l"/>
            <a:endParaRPr lang="fr-FR" b="0" i="0" dirty="0">
              <a:solidFill>
                <a:srgbClr val="202122"/>
              </a:solidFill>
              <a:effectLst/>
              <a:latin typeface="Arial" panose="020B0604020202020204" pitchFamily="34" charset="0"/>
            </a:endParaRPr>
          </a:p>
          <a:p>
            <a:pPr algn="l"/>
            <a:r>
              <a:rPr lang="fr-FR" b="0" i="0" dirty="0">
                <a:solidFill>
                  <a:srgbClr val="202122"/>
                </a:solidFill>
                <a:effectLst/>
                <a:latin typeface="Arial" panose="020B0604020202020204" pitchFamily="34" charset="0"/>
              </a:rPr>
              <a:t>[Source : https://fr.wikipedia.org/wiki/Descartes_(Indre-et-Loire)]</a:t>
            </a:r>
          </a:p>
        </p:txBody>
      </p:sp>
      <p:sp>
        <p:nvSpPr>
          <p:cNvPr id="4" name="Espace réservé du numéro de diapositive 3"/>
          <p:cNvSpPr>
            <a:spLocks noGrp="1"/>
          </p:cNvSpPr>
          <p:nvPr>
            <p:ph type="sldNum" sz="quarter" idx="5"/>
          </p:nvPr>
        </p:nvSpPr>
        <p:spPr/>
        <p:txBody>
          <a:bodyPr/>
          <a:lstStyle/>
          <a:p>
            <a:fld id="{AC1E5AB4-6DAB-460B-B1F2-D187681C329E}" type="slidenum">
              <a:rPr lang="fr-FR" smtClean="0"/>
              <a:t>19</a:t>
            </a:fld>
            <a:endParaRPr lang="fr-FR"/>
          </a:p>
        </p:txBody>
      </p:sp>
    </p:spTree>
    <p:extLst>
      <p:ext uri="{BB962C8B-B14F-4D97-AF65-F5344CB8AC3E}">
        <p14:creationId xmlns:p14="http://schemas.microsoft.com/office/powerpoint/2010/main" val="28451820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b="0" dirty="0"/>
          </a:p>
        </p:txBody>
      </p:sp>
      <p:sp>
        <p:nvSpPr>
          <p:cNvPr id="4" name="Espace réservé du numéro de diapositive 3"/>
          <p:cNvSpPr>
            <a:spLocks noGrp="1"/>
          </p:cNvSpPr>
          <p:nvPr>
            <p:ph type="sldNum" sz="quarter" idx="5"/>
          </p:nvPr>
        </p:nvSpPr>
        <p:spPr/>
        <p:txBody>
          <a:bodyPr/>
          <a:lstStyle/>
          <a:p>
            <a:pPr>
              <a:defRPr/>
            </a:pPr>
            <a:fld id="{A39E1EE5-6A75-46C7-B7A1-1981E51235D0}" type="slidenum">
              <a:rPr lang="fr-FR" smtClean="0"/>
              <a:pPr>
                <a:defRPr/>
              </a:pPr>
              <a:t>20</a:t>
            </a:fld>
            <a:endParaRPr lang="fr-FR"/>
          </a:p>
        </p:txBody>
      </p:sp>
      <p:sp>
        <p:nvSpPr>
          <p:cNvPr id="2" name="Espace réservé de la date 1"/>
          <p:cNvSpPr>
            <a:spLocks noGrp="1"/>
          </p:cNvSpPr>
          <p:nvPr>
            <p:ph type="dt" idx="10"/>
          </p:nvPr>
        </p:nvSpPr>
        <p:spPr/>
        <p:txBody>
          <a:bodyPr/>
          <a:lstStyle/>
          <a:p>
            <a:pPr>
              <a:defRPr/>
            </a:pPr>
            <a:r>
              <a:rPr lang="fr-FR"/>
              <a:t>25/09/2014</a:t>
            </a:r>
          </a:p>
        </p:txBody>
      </p:sp>
    </p:spTree>
    <p:extLst>
      <p:ext uri="{BB962C8B-B14F-4D97-AF65-F5344CB8AC3E}">
        <p14:creationId xmlns:p14="http://schemas.microsoft.com/office/powerpoint/2010/main" val="14153219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sz="1200" b="0" dirty="0"/>
          </a:p>
        </p:txBody>
      </p:sp>
      <p:sp>
        <p:nvSpPr>
          <p:cNvPr id="4" name="Espace réservé du numéro de diapositive 3"/>
          <p:cNvSpPr>
            <a:spLocks noGrp="1"/>
          </p:cNvSpPr>
          <p:nvPr>
            <p:ph type="sldNum" sz="quarter" idx="5"/>
          </p:nvPr>
        </p:nvSpPr>
        <p:spPr/>
        <p:txBody>
          <a:bodyPr/>
          <a:lstStyle/>
          <a:p>
            <a:pPr>
              <a:defRPr/>
            </a:pPr>
            <a:fld id="{A39E1EE5-6A75-46C7-B7A1-1981E51235D0}" type="slidenum">
              <a:rPr lang="fr-FR" smtClean="0"/>
              <a:pPr>
                <a:defRPr/>
              </a:pPr>
              <a:t>3</a:t>
            </a:fld>
            <a:endParaRPr lang="fr-FR"/>
          </a:p>
        </p:txBody>
      </p:sp>
      <p:sp>
        <p:nvSpPr>
          <p:cNvPr id="2" name="Espace réservé de la date 1"/>
          <p:cNvSpPr>
            <a:spLocks noGrp="1"/>
          </p:cNvSpPr>
          <p:nvPr>
            <p:ph type="dt" idx="10"/>
          </p:nvPr>
        </p:nvSpPr>
        <p:spPr/>
        <p:txBody>
          <a:bodyPr/>
          <a:lstStyle/>
          <a:p>
            <a:pPr>
              <a:defRPr/>
            </a:pPr>
            <a:r>
              <a:rPr lang="fr-FR"/>
              <a:t>25/09/2014</a:t>
            </a:r>
          </a:p>
        </p:txBody>
      </p:sp>
    </p:spTree>
    <p:extLst>
      <p:ext uri="{BB962C8B-B14F-4D97-AF65-F5344CB8AC3E}">
        <p14:creationId xmlns:p14="http://schemas.microsoft.com/office/powerpoint/2010/main" val="9559839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Toutes les modifications décrites vont être accompagnées, tant</a:t>
            </a:r>
            <a:r>
              <a:rPr lang="fr-FR" baseline="0" dirty="0"/>
              <a:t> sur le plan humain que sur le plan technique:</a:t>
            </a:r>
            <a:endParaRPr lang="fr-FR" dirty="0"/>
          </a:p>
          <a:p>
            <a:endParaRPr lang="fr-FR" dirty="0"/>
          </a:p>
          <a:p>
            <a:r>
              <a:rPr lang="fr-FR" dirty="0"/>
              <a:t>Tout d’abord il existe un réseau de cartothécaires: le </a:t>
            </a:r>
            <a:r>
              <a:rPr lang="fr-FR" dirty="0" err="1"/>
              <a:t>Géoréseau</a:t>
            </a:r>
            <a:r>
              <a:rPr lang="fr-FR" dirty="0"/>
              <a:t>. Ce réseau fonctionne principalement autour d’une liste de diffusion assez active avec 72 personnes inscrites et une grande diversité d’établissements. C’est un lieu d’échanges, de questions.</a:t>
            </a:r>
            <a:r>
              <a:rPr lang="fr-FR" baseline="0" dirty="0"/>
              <a:t> Nous avons également un blog avec des articles qui décrivent nos fonds, nos projets, mais aussi des annonces de séminaires, formations, parutions d’ouvrages ou des articles plus pratiques sur le catalogage ou la gestion de documents cartographiques. Nous nous rencontrons autour de journées professionnelles 1 fois par an, à Paris ou en Province. Les membres du GT cartes font partis de ce réseau.</a:t>
            </a:r>
            <a:endParaRPr lang="fr-FR" dirty="0"/>
          </a:p>
        </p:txBody>
      </p:sp>
      <p:sp>
        <p:nvSpPr>
          <p:cNvPr id="4" name="Espace réservé du numéro de diapositive 3"/>
          <p:cNvSpPr>
            <a:spLocks noGrp="1"/>
          </p:cNvSpPr>
          <p:nvPr>
            <p:ph type="sldNum" sz="quarter" idx="5"/>
          </p:nvPr>
        </p:nvSpPr>
        <p:spPr/>
        <p:txBody>
          <a:bodyPr/>
          <a:lstStyle/>
          <a:p>
            <a:fld id="{AC1E5AB4-6DAB-460B-B1F2-D187681C329E}" type="slidenum">
              <a:rPr lang="fr-FR" smtClean="0"/>
              <a:t>21</a:t>
            </a:fld>
            <a:endParaRPr lang="fr-FR"/>
          </a:p>
        </p:txBody>
      </p:sp>
    </p:spTree>
    <p:extLst>
      <p:ext uri="{BB962C8B-B14F-4D97-AF65-F5344CB8AC3E}">
        <p14:creationId xmlns:p14="http://schemas.microsoft.com/office/powerpoint/2010/main" val="34406367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a:p>
            <a:r>
              <a:rPr lang="fr-FR" dirty="0"/>
              <a:t>Bien sur il y a la liste SUCAT qui est le moyen privilégier pour poser des questions de catalogage et identifier des notices de série à créer.</a:t>
            </a:r>
            <a:r>
              <a:rPr lang="fr-FR" baseline="0" dirty="0"/>
              <a:t> Par contre, lorsque des petits groupes de catalogueurs seront identifiés pour créer une notice en particulier, ils communiqueront entre eux pour ne pas encombrer les listes. De même nous verrons à l’usage ce qui pourra être traité dans la liste SUCAT ou sur la liste </a:t>
            </a:r>
            <a:r>
              <a:rPr lang="fr-FR" baseline="0" dirty="0" err="1"/>
              <a:t>Géoréseau</a:t>
            </a:r>
            <a:r>
              <a:rPr lang="fr-FR" baseline="0" dirty="0"/>
              <a:t>, toujours dans l’optique de ne pas encombre la liste SUCAT.</a:t>
            </a:r>
          </a:p>
          <a:p>
            <a:endParaRPr lang="fr-FR" baseline="0" dirty="0"/>
          </a:p>
          <a:p>
            <a:r>
              <a:rPr lang="fr-FR" baseline="0" dirty="0"/>
              <a:t>L’ABES restera un appui humain et technique fondamental notamment lorsqu’il s’agira de traiter les feuilles de manière rétrospectives. Des traitements par lot seront possibles dès lors que l’on aura identifié les paramètres à modifier dans les notices de feuilles et qu’il sera question d’un nombre conséquent de notices.</a:t>
            </a:r>
          </a:p>
          <a:p>
            <a:endParaRPr lang="fr-FR" baseline="0" dirty="0"/>
          </a:p>
          <a:p>
            <a:r>
              <a:rPr lang="fr-FR" baseline="0" dirty="0"/>
              <a:t>Faire remonter besoin en formation si nécessaire</a:t>
            </a:r>
            <a:endParaRPr lang="fr-FR" dirty="0"/>
          </a:p>
        </p:txBody>
      </p:sp>
      <p:sp>
        <p:nvSpPr>
          <p:cNvPr id="4" name="Espace réservé du numéro de diapositive 3"/>
          <p:cNvSpPr>
            <a:spLocks noGrp="1"/>
          </p:cNvSpPr>
          <p:nvPr>
            <p:ph type="sldNum" sz="quarter" idx="5"/>
          </p:nvPr>
        </p:nvSpPr>
        <p:spPr/>
        <p:txBody>
          <a:bodyPr/>
          <a:lstStyle/>
          <a:p>
            <a:fld id="{AC1E5AB4-6DAB-460B-B1F2-D187681C329E}" type="slidenum">
              <a:rPr lang="fr-FR" smtClean="0"/>
              <a:t>22</a:t>
            </a:fld>
            <a:endParaRPr lang="fr-FR"/>
          </a:p>
        </p:txBody>
      </p:sp>
    </p:spTree>
    <p:extLst>
      <p:ext uri="{BB962C8B-B14F-4D97-AF65-F5344CB8AC3E}">
        <p14:creationId xmlns:p14="http://schemas.microsoft.com/office/powerpoint/2010/main" val="24733784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Non contraignant: pas d’obligation</a:t>
            </a:r>
            <a:r>
              <a:rPr lang="fr-FR" baseline="0" dirty="0"/>
              <a:t> de créer une notice de série dès qu’on aura une feuille de série. Par contre, dès à présent, il est demandé d’appliquer les nouvelles règles applicables pour les feuilles en série, notamment les zones 200, 225 et 46. Les liens seront faits à posteriori.</a:t>
            </a:r>
          </a:p>
          <a:p>
            <a:endParaRPr lang="fr-FR" baseline="0" dirty="0"/>
          </a:p>
          <a:p>
            <a:r>
              <a:rPr lang="fr-FR" baseline="0" dirty="0"/>
              <a:t>Aspects qualitatifs:  en attendant de créer les notices de série, il est évident que plus les feuilles seront bien décrites, plus il sera facile de faire des traitements (par lots) à posteriori. Il est donc plus que souhaitable de bien suivre le guide méthodologique du catalogage des cartes et notices de série (le cas échéant). Et ne pas hésiter à poser des questions sur les listes SUCAT ou </a:t>
            </a:r>
            <a:r>
              <a:rPr lang="fr-FR" baseline="0" dirty="0" err="1"/>
              <a:t>Géoréseau</a:t>
            </a:r>
            <a:r>
              <a:rPr lang="fr-FR" baseline="0" dirty="0"/>
              <a:t> lorsqu’on a une question de catalogage. Si on a un doute sur une notice existante, il faut demander aux correspondants grâce au script dans </a:t>
            </a:r>
            <a:r>
              <a:rPr lang="fr-FR" baseline="0" dirty="0" err="1"/>
              <a:t>Winibw</a:t>
            </a:r>
            <a:r>
              <a:rPr lang="fr-FR" baseline="0" dirty="0"/>
              <a:t> tout comme pour les autres documents. La différence étant que pour les cartes, il faut pas hésiter à joindre quelques photos du document .</a:t>
            </a:r>
          </a:p>
          <a:p>
            <a:endParaRPr lang="fr-FR" baseline="0" dirty="0"/>
          </a:p>
          <a:p>
            <a:r>
              <a:rPr lang="fr-FR" baseline="0" dirty="0"/>
              <a:t>Collaboratif:  la création de notices de série demande de bonnes connaissances de catalogage mais également des connaissances sur les cartes traitées d’où la nécessité d’avoir un nombre conséquent de feuilles (seul ou à plusieurs catalogueurs). L’aspect collaboratif prend tout son sens ici. Dates butoir, variantes de titres, nombre de feuilles, numérotation ou pas, coordonnées géographiques extrêmes (emprise) qui concernent toutes les feuilles (ou pas). Plus on aura de feuilles d’une carte, plus précises seront les notices de série. </a:t>
            </a:r>
          </a:p>
        </p:txBody>
      </p:sp>
      <p:sp>
        <p:nvSpPr>
          <p:cNvPr id="4" name="Espace réservé du numéro de diapositive 3"/>
          <p:cNvSpPr>
            <a:spLocks noGrp="1"/>
          </p:cNvSpPr>
          <p:nvPr>
            <p:ph type="sldNum" sz="quarter" idx="5"/>
          </p:nvPr>
        </p:nvSpPr>
        <p:spPr/>
        <p:txBody>
          <a:bodyPr/>
          <a:lstStyle/>
          <a:p>
            <a:fld id="{AC1E5AB4-6DAB-460B-B1F2-D187681C329E}" type="slidenum">
              <a:rPr lang="fr-FR" smtClean="0"/>
              <a:t>23</a:t>
            </a:fld>
            <a:endParaRPr lang="fr-FR"/>
          </a:p>
        </p:txBody>
      </p:sp>
    </p:spTree>
    <p:extLst>
      <p:ext uri="{BB962C8B-B14F-4D97-AF65-F5344CB8AC3E}">
        <p14:creationId xmlns:p14="http://schemas.microsoft.com/office/powerpoint/2010/main" val="33046675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aseline="0" dirty="0"/>
              <a:t> La difficulté va être d’identifier les notices de série à créer en priorité, identifier les personnes désireuses de participer au groupe de travail qui seront créés et organiser le travail (souvent à distance)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fr-FR" baseline="0" dirty="0"/>
              <a:t>Dès la rentrée de septembre, nous ferons un message sur SUCAT afin d’identifier des notices à créer en priorité:</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baseline="0" dirty="0"/>
          </a:p>
          <a:p>
            <a:r>
              <a:rPr lang="fr-FR" baseline="0" dirty="0"/>
              <a:t>1, Les notices devront être créer par des catalogueurs de cartes expérimentés, ayant une volumétrie conséquente (relative) et une bonne connaissance ‘scientifique’ de leurs documents.</a:t>
            </a:r>
          </a:p>
          <a:p>
            <a:r>
              <a:rPr lang="fr-FR" baseline="0" dirty="0"/>
              <a:t>2.  Des petits groupes seront ainsi constitués qui travailleront entre eux en s’appuyant sur le </a:t>
            </a:r>
            <a:r>
              <a:rPr lang="fr-FR" baseline="0" dirty="0" err="1"/>
              <a:t>Géoréseau</a:t>
            </a:r>
            <a:r>
              <a:rPr lang="fr-FR" baseline="0" dirty="0"/>
              <a:t> et l’ABES. Les notices proposées seront validées par les membres du GT Cartes. Une communication sera faite dès lors qu’elles seront validées. Il existe déjà 3 notices de série (Série bleue SB, cartes de la végétation, cartes géologiques).</a:t>
            </a:r>
          </a:p>
          <a:p>
            <a:endParaRPr lang="fr-FR" baseline="0" dirty="0"/>
          </a:p>
          <a:p>
            <a:endParaRPr lang="fr-FR" dirty="0"/>
          </a:p>
        </p:txBody>
      </p:sp>
      <p:sp>
        <p:nvSpPr>
          <p:cNvPr id="4" name="Espace réservé du numéro de diapositive 3"/>
          <p:cNvSpPr>
            <a:spLocks noGrp="1"/>
          </p:cNvSpPr>
          <p:nvPr>
            <p:ph type="sldNum" sz="quarter" idx="5"/>
          </p:nvPr>
        </p:nvSpPr>
        <p:spPr/>
        <p:txBody>
          <a:bodyPr/>
          <a:lstStyle/>
          <a:p>
            <a:fld id="{AC1E5AB4-6DAB-460B-B1F2-D187681C329E}" type="slidenum">
              <a:rPr lang="fr-FR" smtClean="0"/>
              <a:t>24</a:t>
            </a:fld>
            <a:endParaRPr lang="fr-FR"/>
          </a:p>
        </p:txBody>
      </p:sp>
    </p:spTree>
    <p:extLst>
      <p:ext uri="{BB962C8B-B14F-4D97-AF65-F5344CB8AC3E}">
        <p14:creationId xmlns:p14="http://schemas.microsoft.com/office/powerpoint/2010/main" val="16819632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aseline="0" dirty="0"/>
              <a:t> Il sera également demandé aux catalogueurs qui vont créer les notices de produire un document annexe où seront listés les spécificités rencontrées sur la série en question, les questionnements qu’il y aura eu [certaines feuilles dimensions différentes ou non numérotées, choix pour les coordonnées retenues ex: France Métropolitaine/Guyane/Saint Pierre et Miquelon), des liens vers de la bibliographie].</a:t>
            </a:r>
          </a:p>
          <a:p>
            <a:r>
              <a:rPr lang="fr-FR" baseline="0" dirty="0"/>
              <a:t>Toutes informations qui n’apparaitront pas dans la notice pour ne pas la surcharger mais qui pourraient être utiles pour un futur catalogueur qui aurait besoin de compléments d’informations pour être sur qu’il s’agit de la bonne série.</a:t>
            </a:r>
          </a:p>
          <a:p>
            <a:r>
              <a:rPr lang="fr-FR" baseline="0" dirty="0"/>
              <a:t> Cette ‘fiche’, une fois finalisée, sera mise dans le blog </a:t>
            </a:r>
            <a:r>
              <a:rPr lang="fr-FR" baseline="0" dirty="0" err="1"/>
              <a:t>Géoréseau</a:t>
            </a:r>
            <a:r>
              <a:rPr lang="fr-FR" baseline="0" dirty="0"/>
              <a:t>. Elle sera accessible à partir du guide méthodologique. Sur le guide méthodologique seront ainsi recensées les notices déjà créées et validées, celles en cours, leurs PPN, le lien vers la fiche du travail de création ainsi que les établissements ayant participés à la création de la notice.</a:t>
            </a:r>
          </a:p>
          <a:p>
            <a:endParaRPr lang="fr-FR" baseline="0" dirty="0"/>
          </a:p>
          <a:p>
            <a:r>
              <a:rPr lang="fr-FR" baseline="0" dirty="0"/>
              <a:t>Dès qu’une notice de série existera, il sera obligatoire de créer la notice de feuille suivant les nouvelles règles </a:t>
            </a:r>
            <a:r>
              <a:rPr lang="fr-FR" b="1" u="sng" baseline="0" dirty="0"/>
              <a:t>en intégrant le lien vers la notice de série</a:t>
            </a:r>
            <a:r>
              <a:rPr lang="fr-FR" baseline="0" dirty="0"/>
              <a:t>.</a:t>
            </a:r>
          </a:p>
          <a:p>
            <a:endParaRPr lang="fr-FR"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t>Ne pas créer d’état de collections sous des notices de série</a:t>
            </a:r>
          </a:p>
          <a:p>
            <a:endParaRPr lang="fr-FR" dirty="0"/>
          </a:p>
          <a:p>
            <a:endParaRPr lang="fr-FR" dirty="0"/>
          </a:p>
        </p:txBody>
      </p:sp>
      <p:sp>
        <p:nvSpPr>
          <p:cNvPr id="4" name="Espace réservé du numéro de diapositive 3"/>
          <p:cNvSpPr>
            <a:spLocks noGrp="1"/>
          </p:cNvSpPr>
          <p:nvPr>
            <p:ph type="sldNum" sz="quarter" idx="5"/>
          </p:nvPr>
        </p:nvSpPr>
        <p:spPr/>
        <p:txBody>
          <a:bodyPr/>
          <a:lstStyle/>
          <a:p>
            <a:fld id="{AC1E5AB4-6DAB-460B-B1F2-D187681C329E}" type="slidenum">
              <a:rPr lang="fr-FR" smtClean="0"/>
              <a:t>25</a:t>
            </a:fld>
            <a:endParaRPr lang="fr-FR"/>
          </a:p>
        </p:txBody>
      </p:sp>
    </p:spTree>
    <p:extLst>
      <p:ext uri="{BB962C8B-B14F-4D97-AF65-F5344CB8AC3E}">
        <p14:creationId xmlns:p14="http://schemas.microsoft.com/office/powerpoint/2010/main" val="10400090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Il s’agit en quelque sorte de l’année 0 pour la modification du signalement des feuilles de série, la création des notices de série et cette façon de procéder. C’est une réelle opportunité de prendre le temps de s’organiser, de tester des façons de travailler de manière collaborative, d’optimiser les procédures. Je rappelle, comme dit précédemment, qu’il s’agit de faire des notices, de feuilles</a:t>
            </a:r>
            <a:r>
              <a:rPr lang="fr-FR" baseline="0" dirty="0"/>
              <a:t> et de série, de qualité en prenant le temps nécessaire. </a:t>
            </a:r>
            <a:endParaRPr lang="fr-FR" dirty="0"/>
          </a:p>
          <a:p>
            <a:endParaRPr lang="fr-FR" dirty="0"/>
          </a:p>
          <a:p>
            <a:r>
              <a:rPr lang="fr-FR" dirty="0"/>
              <a:t>C’est également l’opportunité de continuer à travailler de concert avec la BNF tout en allant</a:t>
            </a:r>
            <a:r>
              <a:rPr lang="fr-FR" baseline="0" dirty="0"/>
              <a:t> dans le sens d’une interopérabilité avec </a:t>
            </a:r>
            <a:r>
              <a:rPr lang="fr-FR" baseline="0" dirty="0" err="1"/>
              <a:t>Cartomundi</a:t>
            </a:r>
            <a:r>
              <a:rPr lang="fr-FR" baseline="0" dirty="0"/>
              <a:t>, ceci afin d’ améliorer la visibilité de nos collections</a:t>
            </a:r>
            <a:endParaRPr lang="fr-FR" dirty="0"/>
          </a:p>
        </p:txBody>
      </p:sp>
      <p:sp>
        <p:nvSpPr>
          <p:cNvPr id="4" name="Espace réservé du numéro de diapositive 3"/>
          <p:cNvSpPr>
            <a:spLocks noGrp="1"/>
          </p:cNvSpPr>
          <p:nvPr>
            <p:ph type="sldNum" sz="quarter" idx="5"/>
          </p:nvPr>
        </p:nvSpPr>
        <p:spPr/>
        <p:txBody>
          <a:bodyPr/>
          <a:lstStyle/>
          <a:p>
            <a:fld id="{AC1E5AB4-6DAB-460B-B1F2-D187681C329E}" type="slidenum">
              <a:rPr lang="fr-FR" smtClean="0"/>
              <a:t>26</a:t>
            </a:fld>
            <a:endParaRPr lang="fr-FR"/>
          </a:p>
        </p:txBody>
      </p:sp>
    </p:spTree>
    <p:extLst>
      <p:ext uri="{BB962C8B-B14F-4D97-AF65-F5344CB8AC3E}">
        <p14:creationId xmlns:p14="http://schemas.microsoft.com/office/powerpoint/2010/main" val="7881505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Création des séries EN COMPLEMENT de la description des feuilles qui les composent</a:t>
            </a:r>
          </a:p>
          <a:p>
            <a:r>
              <a:rPr lang="fr-FR" dirty="0"/>
              <a:t>L’</a:t>
            </a:r>
            <a:r>
              <a:rPr lang="fr-FR" dirty="0" err="1"/>
              <a:t>Abes</a:t>
            </a:r>
            <a:r>
              <a:rPr lang="fr-FR" dirty="0"/>
              <a:t> accompagnera les travaux menés par des établissements dans la création progressive des notices de série :</a:t>
            </a:r>
            <a:br>
              <a:rPr lang="fr-FR" dirty="0"/>
            </a:br>
            <a:r>
              <a:rPr lang="fr-FR" dirty="0"/>
              <a:t>- par ex. en aidant grâce à ses outils internes à identifier les </a:t>
            </a:r>
            <a:r>
              <a:rPr lang="fr-FR" dirty="0" err="1"/>
              <a:t>ppn</a:t>
            </a:r>
            <a:r>
              <a:rPr lang="fr-FR" dirty="0"/>
              <a:t> des notices de feuilles composant une série</a:t>
            </a:r>
            <a:br>
              <a:rPr lang="fr-FR" dirty="0"/>
            </a:br>
            <a:r>
              <a:rPr lang="fr-FR" dirty="0"/>
              <a:t>Et sur les séries importantes en nombre de feuilles (et à condition de notices homogène), en effectuant des modifications automatiques par lots :</a:t>
            </a:r>
            <a:br>
              <a:rPr lang="fr-FR" dirty="0"/>
            </a:br>
            <a:r>
              <a:rPr lang="fr-FR" dirty="0"/>
              <a:t>- Restructuration des zones de titre des feuilles de série</a:t>
            </a:r>
            <a:br>
              <a:rPr lang="fr-FR" dirty="0"/>
            </a:br>
            <a:r>
              <a:rPr lang="fr-FR" dirty="0"/>
              <a:t>- Ajout de zones 225 à partir des 200 $a $h $i existantes</a:t>
            </a:r>
            <a:br>
              <a:rPr lang="fr-FR" dirty="0"/>
            </a:br>
            <a:r>
              <a:rPr lang="fr-FR" dirty="0"/>
              <a:t>- Ajout de liens 461 feuille </a:t>
            </a:r>
            <a:r>
              <a:rPr lang="fr-FR" dirty="0">
                <a:sym typeface="Wingdings" panose="05000000000000000000" pitchFamily="2" charset="2"/>
              </a:rPr>
              <a:t> </a:t>
            </a:r>
            <a:r>
              <a:rPr lang="fr-FR" dirty="0"/>
              <a:t>Série</a:t>
            </a:r>
          </a:p>
          <a:p>
            <a:endParaRPr lang="fr-FR" dirty="0"/>
          </a:p>
          <a:p>
            <a:endParaRPr lang="fr-FR" dirty="0"/>
          </a:p>
          <a:p>
            <a:r>
              <a:rPr lang="fr-FR" dirty="0"/>
              <a:t>Quid du rétrospectif ?</a:t>
            </a:r>
          </a:p>
          <a:p>
            <a:r>
              <a:rPr lang="fr-FR" dirty="0"/>
              <a:t>Un état mixte de notices de feuilles satisfaisant pour partie aux anciennes pratiques et pour partie aux nouvelles va exister dans le </a:t>
            </a:r>
            <a:r>
              <a:rPr lang="fr-FR" dirty="0" err="1"/>
              <a:t>Sudoc</a:t>
            </a:r>
            <a:r>
              <a:rPr lang="fr-FR" dirty="0"/>
              <a:t> pendant un certain temps. </a:t>
            </a:r>
            <a:br>
              <a:rPr lang="fr-FR" dirty="0"/>
            </a:br>
            <a:r>
              <a:rPr lang="fr-FR" dirty="0"/>
              <a:t>La mise en conformité avec les nouvelles consignes de catalogage des feuilles de série sera progressive, au fur et à mesure de la création raisonnée de notices de série et des travaux qui seront menés sur les notices des feuilles qui composent ces séries,</a:t>
            </a:r>
          </a:p>
          <a:p>
            <a:endParaRPr lang="fr-FR" dirty="0"/>
          </a:p>
          <a:p>
            <a:r>
              <a:rPr lang="fr-FR" dirty="0"/>
              <a:t>Il est demandé d’appliquer aux nouvelles notices de feuilles créées les consignes de catalogage désormais en vigueur, en respectant pour les créations des notices de série les modalités de travail collaboratif envisagées</a:t>
            </a:r>
          </a:p>
          <a:p>
            <a:endParaRPr lang="fr-FR" dirty="0"/>
          </a:p>
          <a:p>
            <a:endParaRPr lang="fr-FR" dirty="0"/>
          </a:p>
        </p:txBody>
      </p:sp>
      <p:sp>
        <p:nvSpPr>
          <p:cNvPr id="4" name="Espace réservé du numéro de diapositive 3"/>
          <p:cNvSpPr>
            <a:spLocks noGrp="1"/>
          </p:cNvSpPr>
          <p:nvPr>
            <p:ph type="sldNum" sz="quarter" idx="5"/>
          </p:nvPr>
        </p:nvSpPr>
        <p:spPr/>
        <p:txBody>
          <a:bodyPr/>
          <a:lstStyle/>
          <a:p>
            <a:fld id="{AC1E5AB4-6DAB-460B-B1F2-D187681C329E}" type="slidenum">
              <a:rPr lang="fr-FR" smtClean="0"/>
              <a:t>27</a:t>
            </a:fld>
            <a:endParaRPr lang="fr-FR"/>
          </a:p>
        </p:txBody>
      </p:sp>
    </p:spTree>
    <p:extLst>
      <p:ext uri="{BB962C8B-B14F-4D97-AF65-F5344CB8AC3E}">
        <p14:creationId xmlns:p14="http://schemas.microsoft.com/office/powerpoint/2010/main" val="15476873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b="1" dirty="0"/>
          </a:p>
        </p:txBody>
      </p:sp>
      <p:sp>
        <p:nvSpPr>
          <p:cNvPr id="4" name="Espace réservé du numéro de diapositive 3"/>
          <p:cNvSpPr>
            <a:spLocks noGrp="1"/>
          </p:cNvSpPr>
          <p:nvPr>
            <p:ph type="sldNum" sz="quarter" idx="5"/>
          </p:nvPr>
        </p:nvSpPr>
        <p:spPr/>
        <p:txBody>
          <a:bodyPr/>
          <a:lstStyle/>
          <a:p>
            <a:pPr>
              <a:defRPr/>
            </a:pPr>
            <a:fld id="{D3539A91-674E-4F70-A4A9-5F92CE3A298B}" type="slidenum">
              <a:rPr lang="fr-FR" smtClean="0"/>
              <a:pPr>
                <a:defRPr/>
              </a:pPr>
              <a:t>29</a:t>
            </a:fld>
            <a:endParaRPr lang="fr-FR"/>
          </a:p>
        </p:txBody>
      </p:sp>
      <p:sp>
        <p:nvSpPr>
          <p:cNvPr id="2" name="Espace réservé de la date 1"/>
          <p:cNvSpPr>
            <a:spLocks noGrp="1"/>
          </p:cNvSpPr>
          <p:nvPr>
            <p:ph type="dt" idx="10"/>
          </p:nvPr>
        </p:nvSpPr>
        <p:spPr/>
        <p:txBody>
          <a:bodyPr/>
          <a:lstStyle/>
          <a:p>
            <a:pPr>
              <a:defRPr/>
            </a:pPr>
            <a:r>
              <a:rPr lang="fr-FR"/>
              <a:t>25/09/2014</a:t>
            </a:r>
          </a:p>
        </p:txBody>
      </p:sp>
    </p:spTree>
    <p:extLst>
      <p:ext uri="{BB962C8B-B14F-4D97-AF65-F5344CB8AC3E}">
        <p14:creationId xmlns:p14="http://schemas.microsoft.com/office/powerpoint/2010/main" val="29666226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Deux groupes de travail antérieurs (2002-2003 et 2010) avaient élaboré les consignes en vigueur dans le </a:t>
            </a:r>
            <a:r>
              <a:rPr lang="fr-FR" dirty="0" err="1"/>
              <a:t>Sudoc</a:t>
            </a:r>
            <a:r>
              <a:rPr lang="fr-FR" dirty="0"/>
              <a:t> pour le signalement des ressources cartographiques. </a:t>
            </a:r>
            <a:br>
              <a:rPr lang="fr-FR" dirty="0"/>
            </a:br>
            <a:br>
              <a:rPr lang="fr-FR" dirty="0"/>
            </a:br>
            <a:r>
              <a:rPr lang="fr-FR" dirty="0"/>
              <a:t>Quels ont été les raisons qui ont conduit à la création d’un nouveau groupe de travail ?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fr-FR" u="none" dirty="0" err="1"/>
              <a:t>CartoMundi</a:t>
            </a:r>
            <a:r>
              <a:rPr lang="fr-FR" u="none" dirty="0"/>
              <a:t> est une plateforme de production collaborative dédiée aux séries cartographiques, où chaque ressource cartographique décrite est associée à son emprise géographique et où la recherche des documents se fait sur un planisphère (en définissant sous forme d’un quadrilatère la zone géographique correspondant à la recherche)</a:t>
            </a:r>
            <a:br>
              <a:rPr lang="fr-FR" u="none" dirty="0"/>
            </a:br>
            <a:br>
              <a:rPr lang="fr-FR" u="none" dirty="0"/>
            </a:br>
            <a:r>
              <a:rPr lang="fr-FR" u="none" dirty="0"/>
              <a:t>A l’occasion du développement de sa nouvelle version, projet pour lequel l’</a:t>
            </a:r>
            <a:r>
              <a:rPr lang="fr-FR" u="none" dirty="0" err="1"/>
              <a:t>Abes</a:t>
            </a:r>
            <a:r>
              <a:rPr lang="fr-FR" u="none" dirty="0"/>
              <a:t> est un des partenaires, une articulation avec le </a:t>
            </a:r>
            <a:r>
              <a:rPr lang="fr-FR" u="none" dirty="0" err="1"/>
              <a:t>Sudoc</a:t>
            </a:r>
            <a:r>
              <a:rPr lang="fr-FR" u="none" dirty="0"/>
              <a:t> est recherchée, sous forme d’échanges de données qui devraient permettre aux établissements participant à la fois au </a:t>
            </a:r>
            <a:r>
              <a:rPr lang="fr-FR" u="none" dirty="0" err="1"/>
              <a:t>Sudoc</a:t>
            </a:r>
            <a:r>
              <a:rPr lang="fr-FR" u="none" dirty="0"/>
              <a:t> et à </a:t>
            </a:r>
            <a:r>
              <a:rPr lang="fr-FR" u="none" dirty="0" err="1"/>
              <a:t>CartoMundi</a:t>
            </a:r>
            <a:r>
              <a:rPr lang="fr-FR" u="none" dirty="0"/>
              <a:t> d’éviter une double saisie des informations.</a:t>
            </a:r>
            <a:br>
              <a:rPr lang="fr-FR" u="none" dirty="0"/>
            </a:br>
            <a:br>
              <a:rPr lang="fr-FR" u="none" dirty="0"/>
            </a:br>
            <a:r>
              <a:rPr lang="fr-FR" u="none" dirty="0">
                <a:sym typeface="Wingdings" panose="05000000000000000000" pitchFamily="2" charset="2"/>
              </a:rPr>
              <a:t> </a:t>
            </a:r>
            <a:r>
              <a:rPr lang="fr-FR" u="none" dirty="0"/>
              <a:t>L’absence de description des séries cartographiques dans le </a:t>
            </a:r>
            <a:r>
              <a:rPr lang="fr-FR" u="none" dirty="0" err="1"/>
              <a:t>Sudoc</a:t>
            </a:r>
            <a:r>
              <a:rPr lang="fr-FR" u="none" dirty="0"/>
              <a:t> constituant de fait un frein à une telle opérabilité, il est apparu souhaitable de requestionner la politique de signalement de ces séries.</a:t>
            </a:r>
            <a:br>
              <a:rPr lang="fr-FR" u="none" dirty="0"/>
            </a:br>
            <a:endParaRPr lang="fr-FR" dirty="0"/>
          </a:p>
        </p:txBody>
      </p:sp>
      <p:sp>
        <p:nvSpPr>
          <p:cNvPr id="4" name="Espace réservé du numéro de diapositive 3"/>
          <p:cNvSpPr>
            <a:spLocks noGrp="1"/>
          </p:cNvSpPr>
          <p:nvPr>
            <p:ph type="sldNum" sz="quarter" idx="5"/>
          </p:nvPr>
        </p:nvSpPr>
        <p:spPr/>
        <p:txBody>
          <a:bodyPr/>
          <a:lstStyle/>
          <a:p>
            <a:fld id="{AC1E5AB4-6DAB-460B-B1F2-D187681C329E}" type="slidenum">
              <a:rPr lang="fr-FR" smtClean="0"/>
              <a:t>4</a:t>
            </a:fld>
            <a:endParaRPr lang="fr-FR"/>
          </a:p>
        </p:txBody>
      </p:sp>
    </p:spTree>
    <p:extLst>
      <p:ext uri="{BB962C8B-B14F-4D97-AF65-F5344CB8AC3E}">
        <p14:creationId xmlns:p14="http://schemas.microsoft.com/office/powerpoint/2010/main" val="5496523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2/ D’autre part, à partir de 2021, l’</a:t>
            </a:r>
            <a:r>
              <a:rPr lang="fr-FR" dirty="0" err="1"/>
              <a:t>Abes</a:t>
            </a:r>
            <a:r>
              <a:rPr lang="fr-FR" dirty="0"/>
              <a:t> a opté pour l’import des notices de documents cartographiques d’origine BnF directement dans la base de production du </a:t>
            </a:r>
            <a:r>
              <a:rPr lang="fr-FR" dirty="0" err="1"/>
              <a:t>Sudoc</a:t>
            </a:r>
            <a:r>
              <a:rPr lang="fr-FR" dirty="0"/>
              <a:t>.</a:t>
            </a:r>
            <a:br>
              <a:rPr lang="fr-FR" dirty="0"/>
            </a:br>
            <a:r>
              <a:rPr lang="fr-FR" dirty="0"/>
              <a:t>Jusqu’alors, ces notices n’étaient disponibles que dans un réservoir annexe (base d’appui). Elles étaient donc à importer manuellement par qui souhaitait s’en servir.</a:t>
            </a:r>
            <a:br>
              <a:rPr lang="fr-FR" dirty="0"/>
            </a:br>
            <a:r>
              <a:rPr lang="fr-FR" dirty="0"/>
              <a:t>Ce nouvel import systématique a visé à offrir un double intérêt pour les catalogueurs : ne pas avoir à effectuer d’import manuel à effectuer et bénéficier de notices de bonne qualité en provenance de la BnF.</a:t>
            </a:r>
            <a:br>
              <a:rPr lang="fr-FR" dirty="0"/>
            </a:br>
            <a:br>
              <a:rPr lang="fr-FR" dirty="0"/>
            </a:br>
            <a:r>
              <a:rPr lang="fr-FR" dirty="0"/>
              <a:t>Il présente cependant un inconvénient non négligeable pour les feuilles de séries cartographiques en particulier, dans la mesure où le signalement en vigueur à la BnF [également partenaire du projet </a:t>
            </a:r>
            <a:r>
              <a:rPr lang="fr-FR" dirty="0" err="1"/>
              <a:t>CartoMundi</a:t>
            </a:r>
            <a:r>
              <a:rPr lang="fr-FR" dirty="0"/>
              <a:t>] s’appuie sur la description d’une notice pour la série et diffère de ce fait radicalement des pratiques du </a:t>
            </a:r>
            <a:r>
              <a:rPr lang="fr-FR" dirty="0" err="1"/>
              <a:t>Sudoc</a:t>
            </a:r>
            <a:r>
              <a:rPr lang="fr-FR" dirty="0"/>
              <a:t>.</a:t>
            </a:r>
            <a:br>
              <a:rPr lang="fr-FR" dirty="0"/>
            </a:br>
            <a:r>
              <a:rPr lang="fr-FR" dirty="0"/>
              <a:t>Il en résulte des différences conséquentes dans les notices, créant des risques de confusion dans l’esprit des catalogueurs en ce qui concerne les règles à suivre.</a:t>
            </a:r>
            <a:br>
              <a:rPr lang="fr-FR" dirty="0"/>
            </a:br>
            <a:br>
              <a:rPr lang="fr-FR" dirty="0"/>
            </a:br>
            <a:r>
              <a:rPr lang="fr-FR" dirty="0"/>
              <a:t>Le Groupe de Travail a eu donc pour mission d’évaluer dans quelle mesure et à quelles conditions ces notices en provenance de la BnF pourraient être plus facilement réutilisables dans le </a:t>
            </a:r>
            <a:r>
              <a:rPr lang="fr-FR" dirty="0" err="1"/>
              <a:t>Sudoc</a:t>
            </a:r>
            <a:r>
              <a:rPr lang="fr-FR" dirty="0"/>
              <a:t>, ce qui a constitué un motif supplémentaire de se pencher spécifiquement sur le signalement des feuilles de séries cartographiques,</a:t>
            </a:r>
            <a:br>
              <a:rPr lang="fr-FR" sz="1200" kern="100" dirty="0">
                <a:latin typeface="Calibri" panose="020F0502020204030204" pitchFamily="34" charset="0"/>
                <a:ea typeface="Calibri" panose="020F0502020204030204" pitchFamily="34" charset="0"/>
                <a:cs typeface="Times New Roman" panose="02020603050405020304" pitchFamily="18" charset="0"/>
              </a:rPr>
            </a:br>
            <a:endParaRPr lang="fr-FR" dirty="0"/>
          </a:p>
        </p:txBody>
      </p:sp>
      <p:sp>
        <p:nvSpPr>
          <p:cNvPr id="4" name="Espace réservé du numéro de diapositive 3"/>
          <p:cNvSpPr>
            <a:spLocks noGrp="1"/>
          </p:cNvSpPr>
          <p:nvPr>
            <p:ph type="sldNum" sz="quarter" idx="5"/>
          </p:nvPr>
        </p:nvSpPr>
        <p:spPr/>
        <p:txBody>
          <a:bodyPr/>
          <a:lstStyle/>
          <a:p>
            <a:fld id="{AC1E5AB4-6DAB-460B-B1F2-D187681C329E}" type="slidenum">
              <a:rPr lang="fr-FR" smtClean="0"/>
              <a:t>5</a:t>
            </a:fld>
            <a:endParaRPr lang="fr-FR"/>
          </a:p>
        </p:txBody>
      </p:sp>
    </p:spTree>
    <p:extLst>
      <p:ext uri="{BB962C8B-B14F-4D97-AF65-F5344CB8AC3E}">
        <p14:creationId xmlns:p14="http://schemas.microsoft.com/office/powerpoint/2010/main" val="25484652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u="none" dirty="0"/>
              <a:t>3/ Enfin, les membres du GT ont souhaité </a:t>
            </a:r>
            <a:r>
              <a:rPr lang="fr-FR" u="none" dirty="0" err="1"/>
              <a:t>re-visiter</a:t>
            </a:r>
            <a:r>
              <a:rPr lang="fr-FR" u="none" dirty="0"/>
              <a:t> en profondeur les consignes de catalogage existantes du GM afin </a:t>
            </a:r>
            <a:br>
              <a:rPr lang="fr-FR" u="none" dirty="0"/>
            </a:br>
            <a:r>
              <a:rPr lang="fr-FR" u="none" dirty="0"/>
              <a:t>- de les compléter autant que possible [et notamment sur des points posant des questions récurrentes aux catalogueurs de cartes], </a:t>
            </a:r>
            <a:br>
              <a:rPr lang="fr-FR" u="none" dirty="0"/>
            </a:br>
            <a:r>
              <a:rPr lang="fr-FR" u="none" dirty="0"/>
              <a:t>- de les adapter aux préconisations applicables du code de catalogage RDA-FR </a:t>
            </a:r>
            <a:br>
              <a:rPr lang="fr-FR" u="none" dirty="0"/>
            </a:br>
            <a:r>
              <a:rPr lang="fr-FR" u="none" dirty="0"/>
              <a:t>- et de les illustrer par des visuels pour mieux accompagner les catalogueurs de ressources cartographiques</a:t>
            </a: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	</a:t>
            </a:r>
          </a:p>
          <a:p>
            <a:endParaRPr lang="fr-FR" dirty="0"/>
          </a:p>
        </p:txBody>
      </p:sp>
      <p:sp>
        <p:nvSpPr>
          <p:cNvPr id="4" name="Espace réservé du numéro de diapositive 3"/>
          <p:cNvSpPr>
            <a:spLocks noGrp="1"/>
          </p:cNvSpPr>
          <p:nvPr>
            <p:ph type="sldNum" sz="quarter" idx="5"/>
          </p:nvPr>
        </p:nvSpPr>
        <p:spPr/>
        <p:txBody>
          <a:bodyPr/>
          <a:lstStyle/>
          <a:p>
            <a:fld id="{AC1E5AB4-6DAB-460B-B1F2-D187681C329E}" type="slidenum">
              <a:rPr lang="fr-FR" smtClean="0"/>
              <a:t>6</a:t>
            </a:fld>
            <a:endParaRPr lang="fr-FR"/>
          </a:p>
        </p:txBody>
      </p:sp>
    </p:spTree>
    <p:extLst>
      <p:ext uri="{BB962C8B-B14F-4D97-AF65-F5344CB8AC3E}">
        <p14:creationId xmlns:p14="http://schemas.microsoft.com/office/powerpoint/2010/main" val="13601688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371600" y="1143000"/>
            <a:ext cx="4114800" cy="3086100"/>
          </a:xfrm>
        </p:spPr>
      </p:sp>
      <p:sp>
        <p:nvSpPr>
          <p:cNvPr id="3" name="Espace réservé des commentaires 2"/>
          <p:cNvSpPr>
            <a:spLocks noGrp="1"/>
          </p:cNvSpPr>
          <p:nvPr>
            <p:ph type="body" idx="1"/>
          </p:nvPr>
        </p:nvSpPr>
        <p:spPr/>
        <p:txBody>
          <a:bodyPr/>
          <a:lstStyle/>
          <a:p>
            <a:r>
              <a:rPr lang="fr-FR" b="0" i="0" dirty="0">
                <a:solidFill>
                  <a:srgbClr val="202124"/>
                </a:solidFill>
                <a:effectLst/>
                <a:latin typeface="arial" panose="020B0604020202020204" pitchFamily="34" charset="0"/>
              </a:rPr>
              <a:t>À l’invitation de l’</a:t>
            </a:r>
            <a:r>
              <a:rPr lang="fr-FR" b="0" i="0" dirty="0" err="1">
                <a:solidFill>
                  <a:srgbClr val="202124"/>
                </a:solidFill>
                <a:effectLst/>
                <a:latin typeface="arial" panose="020B0604020202020204" pitchFamily="34" charset="0"/>
              </a:rPr>
              <a:t>Abes</a:t>
            </a:r>
            <a:r>
              <a:rPr lang="fr-FR" b="0" i="0" dirty="0">
                <a:solidFill>
                  <a:srgbClr val="202124"/>
                </a:solidFill>
                <a:effectLst/>
                <a:latin typeface="arial" panose="020B0604020202020204" pitchFamily="34" charset="0"/>
              </a:rPr>
              <a:t>, ce sont donc 7 structures documentaires du réseau </a:t>
            </a:r>
            <a:r>
              <a:rPr lang="fr-FR" b="0" i="0" dirty="0" err="1">
                <a:solidFill>
                  <a:srgbClr val="202124"/>
                </a:solidFill>
                <a:effectLst/>
                <a:latin typeface="arial" panose="020B0604020202020204" pitchFamily="34" charset="0"/>
              </a:rPr>
              <a:t>Sudoc</a:t>
            </a:r>
            <a:r>
              <a:rPr lang="fr-FR" b="0" i="0" dirty="0">
                <a:solidFill>
                  <a:srgbClr val="202124"/>
                </a:solidFill>
                <a:effectLst/>
                <a:latin typeface="arial" panose="020B0604020202020204" pitchFamily="34" charset="0"/>
              </a:rPr>
              <a:t> se sont portées volontaires pour œuvrer au sein de ce Groupe de travail dédié au signalement des ressources cartographiques.</a:t>
            </a:r>
            <a:br>
              <a:rPr lang="fr-FR" b="0" i="0" dirty="0">
                <a:solidFill>
                  <a:srgbClr val="202124"/>
                </a:solidFill>
                <a:effectLst/>
                <a:latin typeface="arial" panose="020B0604020202020204" pitchFamily="34" charset="0"/>
              </a:rPr>
            </a:br>
            <a:r>
              <a:rPr lang="fr-FR" b="0" i="0" dirty="0">
                <a:solidFill>
                  <a:srgbClr val="202124"/>
                </a:solidFill>
                <a:effectLst/>
                <a:latin typeface="arial" panose="020B0604020202020204" pitchFamily="34" charset="0"/>
              </a:rPr>
              <a:t>De mai 2021 à mars 2023, les membres, issus de 4 bibliothèques universitaires spécialisées et 3 cartothèques d’université se sont réunis, dans un groupe animé par l’Abes et sous la responsabilité scientifique de Jean-Luc Arnaud, directeur de recherche au CNRS, à l'université d'Aix-Marseille, spécialiste de l’histoire de la cartographie et</a:t>
            </a:r>
            <a:r>
              <a:rPr lang="fr-FR" b="1" i="0" dirty="0">
                <a:solidFill>
                  <a:srgbClr val="202124"/>
                </a:solidFill>
                <a:effectLst/>
                <a:latin typeface="arial" panose="020B0604020202020204" pitchFamily="34" charset="0"/>
              </a:rPr>
              <a:t> </a:t>
            </a:r>
            <a:r>
              <a:rPr lang="fr-FR" b="0" i="0" dirty="0">
                <a:solidFill>
                  <a:srgbClr val="202124"/>
                </a:solidFill>
                <a:effectLst/>
                <a:latin typeface="arial" panose="020B0604020202020204" pitchFamily="34" charset="0"/>
              </a:rPr>
              <a:t>fondateur historique du site web </a:t>
            </a:r>
            <a:r>
              <a:rPr lang="fr-FR" b="0" i="0" dirty="0" err="1">
                <a:solidFill>
                  <a:srgbClr val="202124"/>
                </a:solidFill>
                <a:effectLst/>
                <a:latin typeface="arial" panose="020B0604020202020204" pitchFamily="34" charset="0"/>
              </a:rPr>
              <a:t>CartoMundi</a:t>
            </a:r>
            <a:r>
              <a:rPr lang="fr-FR" b="0" i="0" dirty="0">
                <a:solidFill>
                  <a:srgbClr val="202124"/>
                </a:solidFill>
                <a:effectLst/>
                <a:latin typeface="arial" panose="020B0604020202020204" pitchFamily="34" charset="0"/>
              </a:rPr>
              <a:t> </a:t>
            </a:r>
            <a:endParaRPr lang="fr-FR" dirty="0"/>
          </a:p>
        </p:txBody>
      </p:sp>
    </p:spTree>
    <p:extLst>
      <p:ext uri="{BB962C8B-B14F-4D97-AF65-F5344CB8AC3E}">
        <p14:creationId xmlns:p14="http://schemas.microsoft.com/office/powerpoint/2010/main" val="20424838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b="0" dirty="0"/>
          </a:p>
        </p:txBody>
      </p:sp>
      <p:sp>
        <p:nvSpPr>
          <p:cNvPr id="4" name="Espace réservé du numéro de diapositive 3"/>
          <p:cNvSpPr>
            <a:spLocks noGrp="1"/>
          </p:cNvSpPr>
          <p:nvPr>
            <p:ph type="sldNum" sz="quarter" idx="5"/>
          </p:nvPr>
        </p:nvSpPr>
        <p:spPr/>
        <p:txBody>
          <a:bodyPr/>
          <a:lstStyle/>
          <a:p>
            <a:pPr>
              <a:defRPr/>
            </a:pPr>
            <a:fld id="{A39E1EE5-6A75-46C7-B7A1-1981E51235D0}" type="slidenum">
              <a:rPr lang="fr-FR" smtClean="0">
                <a:solidFill>
                  <a:prstClr val="black"/>
                </a:solidFill>
              </a:rPr>
              <a:pPr>
                <a:defRPr/>
              </a:pPr>
              <a:t>8</a:t>
            </a:fld>
            <a:endParaRPr lang="fr-FR">
              <a:solidFill>
                <a:prstClr val="black"/>
              </a:solidFill>
            </a:endParaRPr>
          </a:p>
        </p:txBody>
      </p:sp>
      <p:sp>
        <p:nvSpPr>
          <p:cNvPr id="2" name="Espace réservé de la date 1"/>
          <p:cNvSpPr>
            <a:spLocks noGrp="1"/>
          </p:cNvSpPr>
          <p:nvPr>
            <p:ph type="dt" idx="10"/>
          </p:nvPr>
        </p:nvSpPr>
        <p:spPr/>
        <p:txBody>
          <a:bodyPr/>
          <a:lstStyle/>
          <a:p>
            <a:pPr>
              <a:defRPr/>
            </a:pPr>
            <a:r>
              <a:rPr lang="fr-FR">
                <a:solidFill>
                  <a:prstClr val="black"/>
                </a:solidFill>
              </a:rPr>
              <a:t>25/09/2014</a:t>
            </a:r>
          </a:p>
        </p:txBody>
      </p:sp>
    </p:spTree>
    <p:extLst>
      <p:ext uri="{BB962C8B-B14F-4D97-AF65-F5344CB8AC3E}">
        <p14:creationId xmlns:p14="http://schemas.microsoft.com/office/powerpoint/2010/main" val="8787091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Depuis mai 2023, le réseau a pu prendre  connaissance des résultats des travaux du groupe (« les livrables »)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FR" dirty="0"/>
              <a:t>Une nouvelle fiche technique dédiée au signalement des séries cartographiques</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--&gt; Car c’est bien cette orientation qui a été prise et il est désormais POSSIBLE de compléter le signalement des feuilles d’une série cartographique par la description de  la série cartographique elle-même (sous forme d’une notice « d’ensemble »). </a:t>
            </a:r>
            <a:br>
              <a:rPr lang="fr-FR" dirty="0"/>
            </a:br>
            <a:endParaRPr lang="fr-FR" dirty="0"/>
          </a:p>
          <a:p>
            <a:pPr marL="0" indent="0">
              <a:buFont typeface="Wingdings" panose="05000000000000000000" pitchFamily="2" charset="2"/>
              <a:buNone/>
            </a:pPr>
            <a:r>
              <a:rPr lang="fr-FR" dirty="0"/>
              <a:t>-  Une version enrichie de la documentation du Guide méthodologique pour le signalement des cartes et les atlas : ajout de règles et de convention de catalogage, de définitions, d’exemples illustrés, de conseils et de liens vers des outils utiles aux cartothécaires</a:t>
            </a:r>
            <a:br>
              <a:rPr lang="fr-FR" dirty="0"/>
            </a:br>
            <a:endParaRPr lang="fr-FR" dirty="0"/>
          </a:p>
          <a:p>
            <a:pPr marL="171450" indent="-171450">
              <a:buFontTx/>
              <a:buChar char="-"/>
            </a:pPr>
            <a:r>
              <a:rPr lang="fr-FR" dirty="0"/>
              <a:t>En parallèle, l’</a:t>
            </a:r>
            <a:r>
              <a:rPr lang="fr-FR" dirty="0" err="1"/>
              <a:t>Abes</a:t>
            </a:r>
            <a:r>
              <a:rPr lang="fr-FR" dirty="0"/>
              <a:t> a entrepris </a:t>
            </a:r>
            <a:br>
              <a:rPr lang="fr-FR" dirty="0"/>
            </a:br>
            <a:r>
              <a:rPr lang="fr-FR" dirty="0"/>
              <a:t>	d’améliorer certains aspects des interfaces professionnelle ou publique du </a:t>
            </a:r>
            <a:r>
              <a:rPr lang="fr-FR" dirty="0" err="1"/>
              <a:t>Sudoc</a:t>
            </a:r>
            <a:r>
              <a:rPr lang="fr-FR" dirty="0"/>
              <a:t> (affichage / indexation / validation de certaines données)</a:t>
            </a:r>
            <a:br>
              <a:rPr lang="fr-FR" dirty="0"/>
            </a:br>
            <a:r>
              <a:rPr lang="fr-FR" dirty="0"/>
              <a:t>	et de modifier dans la mesure du possible les données des notices elles-mêmes lorsqu’elles s’avèrent ne pas être conformes aux attendus. </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Détails dans cette 2</a:t>
            </a:r>
            <a:r>
              <a:rPr lang="fr-FR" baseline="30000" dirty="0"/>
              <a:t>e</a:t>
            </a:r>
            <a:r>
              <a:rPr lang="fr-FR" dirty="0"/>
              <a:t> partie</a:t>
            </a:r>
          </a:p>
          <a:p>
            <a:endParaRPr lang="fr-FR" dirty="0"/>
          </a:p>
        </p:txBody>
      </p:sp>
      <p:sp>
        <p:nvSpPr>
          <p:cNvPr id="4" name="Espace réservé du numéro de diapositive 3"/>
          <p:cNvSpPr>
            <a:spLocks noGrp="1"/>
          </p:cNvSpPr>
          <p:nvPr>
            <p:ph type="sldNum" sz="quarter" idx="5"/>
          </p:nvPr>
        </p:nvSpPr>
        <p:spPr/>
        <p:txBody>
          <a:bodyPr/>
          <a:lstStyle/>
          <a:p>
            <a:fld id="{AC1E5AB4-6DAB-460B-B1F2-D187681C329E}" type="slidenum">
              <a:rPr lang="fr-FR" smtClean="0"/>
              <a:t>9</a:t>
            </a:fld>
            <a:endParaRPr lang="fr-FR"/>
          </a:p>
        </p:txBody>
      </p:sp>
    </p:spTree>
    <p:extLst>
      <p:ext uri="{BB962C8B-B14F-4D97-AF65-F5344CB8AC3E}">
        <p14:creationId xmlns:p14="http://schemas.microsoft.com/office/powerpoint/2010/main" val="22690712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u="none" dirty="0">
                <a:solidFill>
                  <a:srgbClr val="000000"/>
                </a:solidFill>
                <a:effectLst/>
                <a:latin typeface="Calibri" panose="020F0502020204030204" pitchFamily="34" charset="0"/>
                <a:ea typeface="Times New Roman" panose="02020603050405020304" pitchFamily="18" charset="0"/>
              </a:rPr>
              <a:t>Ce sont désormais 4 documents du &gt;Guide méthodologique qui sont consacrés aux ressources cartographiques</a:t>
            </a:r>
          </a:p>
          <a:p>
            <a:endParaRPr lang="fr-FR" sz="1800" u="sng" dirty="0">
              <a:solidFill>
                <a:srgbClr val="000000"/>
              </a:solidFill>
              <a:effectLst/>
              <a:latin typeface="Calibri" panose="020F0502020204030204" pitchFamily="34" charset="0"/>
              <a:ea typeface="Times New Roman" panose="02020603050405020304" pitchFamily="18" charset="0"/>
            </a:endParaRPr>
          </a:p>
          <a:p>
            <a:r>
              <a:rPr lang="fr-FR" sz="1800" u="sng" dirty="0">
                <a:solidFill>
                  <a:srgbClr val="000000"/>
                </a:solidFill>
                <a:effectLst/>
                <a:latin typeface="Calibri" panose="020F0502020204030204" pitchFamily="34" charset="0"/>
                <a:ea typeface="Times New Roman" panose="02020603050405020304" pitchFamily="18" charset="0"/>
              </a:rPr>
              <a:t>Catalogage des cartes (inclus les feuilles appartenant à une série cartographique</a:t>
            </a:r>
            <a:r>
              <a:rPr lang="fr-FR" sz="1800" dirty="0">
                <a:solidFill>
                  <a:srgbClr val="000000"/>
                </a:solidFill>
                <a:effectLst/>
                <a:latin typeface="Calibri" panose="020F0502020204030204" pitchFamily="34" charset="0"/>
                <a:ea typeface="Times New Roman" panose="02020603050405020304" pitchFamily="18" charset="0"/>
              </a:rPr>
              <a:t> : </a:t>
            </a:r>
            <a:endParaRPr lang="fr-FR" sz="1800" dirty="0">
              <a:effectLst/>
              <a:latin typeface="Calibri" panose="020F0502020204030204" pitchFamily="34" charset="0"/>
              <a:ea typeface="Calibri" panose="020F0502020204030204" pitchFamily="34" charset="0"/>
            </a:endParaRPr>
          </a:p>
          <a:p>
            <a:r>
              <a:rPr lang="fr-FR" sz="1800" dirty="0">
                <a:solidFill>
                  <a:srgbClr val="000000"/>
                </a:solidFill>
                <a:effectLst/>
                <a:latin typeface="Calibri" panose="020F0502020204030204" pitchFamily="34" charset="0"/>
                <a:ea typeface="Times New Roman" panose="02020603050405020304" pitchFamily="18" charset="0"/>
              </a:rPr>
              <a:t> </a:t>
            </a:r>
            <a:endParaRPr lang="fr-FR" sz="1800" dirty="0">
              <a:effectLst/>
              <a:latin typeface="Calibri" panose="020F0502020204030204" pitchFamily="34" charset="0"/>
              <a:ea typeface="Calibri" panose="020F0502020204030204" pitchFamily="34" charset="0"/>
            </a:endParaRPr>
          </a:p>
          <a:p>
            <a:r>
              <a:rPr lang="fr-FR" sz="1200" u="sng" dirty="0">
                <a:solidFill>
                  <a:srgbClr val="000000"/>
                </a:solidFill>
                <a:effectLst/>
                <a:latin typeface="Calibri" panose="020F0502020204030204" pitchFamily="34" charset="0"/>
                <a:ea typeface="Times New Roman" panose="02020603050405020304" pitchFamily="18" charset="0"/>
              </a:rPr>
              <a:t>Catalogage des ATLAS</a:t>
            </a:r>
            <a:r>
              <a:rPr lang="fr-FR" sz="1200" dirty="0">
                <a:solidFill>
                  <a:srgbClr val="000000"/>
                </a:solidFill>
                <a:effectLst/>
                <a:latin typeface="Calibri" panose="020F0502020204030204" pitchFamily="34" charset="0"/>
                <a:ea typeface="Times New Roman" panose="02020603050405020304" pitchFamily="18" charset="0"/>
              </a:rPr>
              <a:t> : </a:t>
            </a:r>
            <a:endParaRPr lang="fr-FR" sz="1200" dirty="0">
              <a:effectLst/>
              <a:latin typeface="Calibri" panose="020F0502020204030204" pitchFamily="34" charset="0"/>
              <a:ea typeface="Calibri" panose="020F0502020204030204" pitchFamily="34" charset="0"/>
            </a:endParaRPr>
          </a:p>
          <a:p>
            <a:r>
              <a:rPr lang="fr-FR" sz="1200" dirty="0">
                <a:solidFill>
                  <a:srgbClr val="000000"/>
                </a:solidFill>
                <a:effectLst/>
                <a:latin typeface="Calibri" panose="020F0502020204030204" pitchFamily="34" charset="0"/>
                <a:ea typeface="Times New Roman" panose="02020603050405020304" pitchFamily="18" charset="0"/>
              </a:rPr>
              <a:t>- la majorité de son contenu existait précédemment sous la forme d’un paragraphe dans la fiche de catalogage des cartes. Il a été décidé d’en faire un document à part, et dont le contenu a été dans l’ensemble peu remanié</a:t>
            </a:r>
          </a:p>
          <a:p>
            <a:endParaRPr lang="fr-FR" sz="1200" dirty="0">
              <a:solidFill>
                <a:srgbClr val="000000"/>
              </a:solidFill>
              <a:effectLst/>
              <a:latin typeface="Calibri" panose="020F0502020204030204" pitchFamily="34" charset="0"/>
            </a:endParaRPr>
          </a:p>
          <a:p>
            <a:r>
              <a:rPr lang="fr-FR" sz="1200" u="sng" dirty="0">
                <a:solidFill>
                  <a:srgbClr val="000000"/>
                </a:solidFill>
                <a:effectLst/>
                <a:latin typeface="Calibri" panose="020F0502020204030204" pitchFamily="34" charset="0"/>
                <a:ea typeface="Times New Roman" panose="02020603050405020304" pitchFamily="18" charset="0"/>
              </a:rPr>
              <a:t>Catalogage des SERIES CARTOGRAPHIQUES</a:t>
            </a:r>
            <a:r>
              <a:rPr lang="fr-FR" sz="1200" dirty="0">
                <a:solidFill>
                  <a:srgbClr val="000000"/>
                </a:solidFill>
                <a:effectLst/>
                <a:latin typeface="Calibri" panose="020F0502020204030204" pitchFamily="34" charset="0"/>
                <a:ea typeface="Times New Roman" panose="02020603050405020304" pitchFamily="18" charset="0"/>
              </a:rPr>
              <a:t> : </a:t>
            </a:r>
            <a:endParaRPr lang="fr-FR" sz="1200" dirty="0">
              <a:effectLst/>
              <a:latin typeface="Calibri" panose="020F0502020204030204" pitchFamily="34" charset="0"/>
              <a:ea typeface="Calibri" panose="020F0502020204030204" pitchFamily="34" charset="0"/>
            </a:endParaRPr>
          </a:p>
          <a:p>
            <a:r>
              <a:rPr lang="fr-FR" sz="1200" dirty="0">
                <a:solidFill>
                  <a:srgbClr val="000000"/>
                </a:solidFill>
                <a:effectLst/>
                <a:latin typeface="Calibri" panose="020F0502020204030204" pitchFamily="34" charset="0"/>
                <a:ea typeface="Times New Roman" panose="02020603050405020304" pitchFamily="18" charset="0"/>
              </a:rPr>
              <a:t>- C’est une nouveauté pour le </a:t>
            </a:r>
            <a:r>
              <a:rPr lang="fr-FR" sz="1200" dirty="0" err="1">
                <a:solidFill>
                  <a:srgbClr val="000000"/>
                </a:solidFill>
                <a:effectLst/>
                <a:latin typeface="Calibri" panose="020F0502020204030204" pitchFamily="34" charset="0"/>
                <a:ea typeface="Times New Roman" panose="02020603050405020304" pitchFamily="18" charset="0"/>
              </a:rPr>
              <a:t>Sudoc</a:t>
            </a:r>
            <a:r>
              <a:rPr lang="fr-FR" sz="1200" dirty="0">
                <a:solidFill>
                  <a:srgbClr val="000000"/>
                </a:solidFill>
                <a:effectLst/>
                <a:latin typeface="Calibri" panose="020F0502020204030204" pitchFamily="34" charset="0"/>
                <a:ea typeface="Times New Roman" panose="02020603050405020304" pitchFamily="18" charset="0"/>
              </a:rPr>
              <a:t> où les séries cartographiques ne faisaient jusqu’alors pas l’objet d’une description en propre.</a:t>
            </a:r>
            <a:br>
              <a:rPr lang="fr-FR" sz="1200" dirty="0">
                <a:solidFill>
                  <a:srgbClr val="000000"/>
                </a:solidFill>
                <a:effectLst/>
                <a:latin typeface="Calibri" panose="020F0502020204030204" pitchFamily="34" charset="0"/>
                <a:ea typeface="Times New Roman" panose="02020603050405020304" pitchFamily="18" charset="0"/>
              </a:rPr>
            </a:br>
            <a:r>
              <a:rPr lang="fr-FR" sz="1200" dirty="0">
                <a:solidFill>
                  <a:srgbClr val="000000"/>
                </a:solidFill>
                <a:effectLst/>
                <a:latin typeface="Calibri" panose="020F0502020204030204" pitchFamily="34" charset="0"/>
                <a:ea typeface="Times New Roman" panose="02020603050405020304" pitchFamily="18" charset="0"/>
              </a:rPr>
              <a:t>Il est désormais POSSIBLE de créer des notices de série. Nous y revenons dans la suite</a:t>
            </a:r>
            <a:br>
              <a:rPr lang="fr-FR" sz="1200" dirty="0">
                <a:solidFill>
                  <a:srgbClr val="000000"/>
                </a:solidFill>
                <a:effectLst/>
                <a:latin typeface="Calibri" panose="020F0502020204030204" pitchFamily="34" charset="0"/>
                <a:ea typeface="Times New Roman" panose="02020603050405020304" pitchFamily="18" charset="0"/>
              </a:rPr>
            </a:br>
            <a:endParaRPr lang="fr-FR" sz="1200" dirty="0">
              <a:solidFill>
                <a:srgbClr val="000000"/>
              </a:solidFill>
              <a:effectLst/>
              <a:latin typeface="Calibri" panose="020F0502020204030204" pitchFamily="34" charset="0"/>
              <a:ea typeface="Times New Roman" panose="02020603050405020304" pitchFamily="18" charset="0"/>
            </a:endParaRPr>
          </a:p>
          <a:p>
            <a:r>
              <a:rPr lang="fr-FR" sz="1200" dirty="0">
                <a:solidFill>
                  <a:srgbClr val="000000"/>
                </a:solidFill>
                <a:effectLst/>
                <a:latin typeface="Calibri" panose="020F0502020204030204" pitchFamily="34" charset="0"/>
                <a:ea typeface="Times New Roman" panose="02020603050405020304" pitchFamily="18" charset="0"/>
              </a:rPr>
              <a:t>En plus de la fiche </a:t>
            </a:r>
            <a:br>
              <a:rPr lang="fr-FR" sz="1200" dirty="0">
                <a:solidFill>
                  <a:srgbClr val="000000"/>
                </a:solidFill>
                <a:effectLst/>
                <a:latin typeface="Calibri" panose="020F0502020204030204" pitchFamily="34" charset="0"/>
                <a:ea typeface="Times New Roman" panose="02020603050405020304" pitchFamily="18" charset="0"/>
              </a:rPr>
            </a:br>
            <a:r>
              <a:rPr lang="fr-FR" sz="1200" u="sng" dirty="0">
                <a:solidFill>
                  <a:srgbClr val="000000"/>
                </a:solidFill>
                <a:effectLst/>
                <a:latin typeface="Calibri" panose="020F0502020204030204" pitchFamily="34" charset="0"/>
                <a:ea typeface="Times New Roman" panose="02020603050405020304" pitchFamily="18" charset="0"/>
              </a:rPr>
              <a:t>Catalogage des COLLECTIONS DE DOCUMENTS CARTOGRAPHIQUES</a:t>
            </a:r>
            <a:br>
              <a:rPr lang="fr-FR" sz="1200" u="sng" dirty="0">
                <a:solidFill>
                  <a:srgbClr val="000000"/>
                </a:solidFill>
                <a:effectLst/>
                <a:latin typeface="Calibri" panose="020F0502020204030204" pitchFamily="34" charset="0"/>
                <a:ea typeface="Times New Roman" panose="02020603050405020304" pitchFamily="18" charset="0"/>
              </a:rPr>
            </a:br>
            <a:r>
              <a:rPr lang="fr-FR" sz="1200" u="none" dirty="0">
                <a:solidFill>
                  <a:srgbClr val="000000"/>
                </a:solidFill>
                <a:effectLst/>
                <a:latin typeface="Calibri" panose="020F0502020204030204" pitchFamily="34" charset="0"/>
                <a:ea typeface="Times New Roman" panose="02020603050405020304" pitchFamily="18" charset="0"/>
              </a:rPr>
              <a:t>qui est restée elle inchangée</a:t>
            </a:r>
          </a:p>
          <a:p>
            <a:endParaRPr lang="fr-FR" sz="1200" u="none" dirty="0">
              <a:solidFill>
                <a:srgbClr val="000000"/>
              </a:solidFill>
              <a:effectLst/>
              <a:latin typeface="Calibri" panose="020F0502020204030204" pitchFamily="34" charset="0"/>
              <a:ea typeface="Times New Roman" panose="02020603050405020304" pitchFamily="18" charset="0"/>
            </a:endParaRPr>
          </a:p>
          <a:p>
            <a:r>
              <a:rPr lang="fr-FR" sz="1200" u="none" dirty="0">
                <a:solidFill>
                  <a:srgbClr val="000000"/>
                </a:solidFill>
                <a:effectLst/>
                <a:latin typeface="Calibri" panose="020F0502020204030204" pitchFamily="34" charset="0"/>
                <a:ea typeface="Times New Roman" panose="02020603050405020304" pitchFamily="18" charset="0"/>
              </a:rPr>
              <a:t>Pas question de tout détailler bien sûr. Coup de projecteur sur quelques points particuliers</a:t>
            </a:r>
          </a:p>
        </p:txBody>
      </p:sp>
      <p:sp>
        <p:nvSpPr>
          <p:cNvPr id="4" name="Espace réservé du numéro de diapositive 3"/>
          <p:cNvSpPr>
            <a:spLocks noGrp="1"/>
          </p:cNvSpPr>
          <p:nvPr>
            <p:ph type="sldNum" sz="quarter" idx="5"/>
          </p:nvPr>
        </p:nvSpPr>
        <p:spPr/>
        <p:txBody>
          <a:bodyPr/>
          <a:lstStyle/>
          <a:p>
            <a:fld id="{AC1E5AB4-6DAB-460B-B1F2-D187681C329E}" type="slidenum">
              <a:rPr lang="fr-FR" smtClean="0"/>
              <a:t>10</a:t>
            </a:fld>
            <a:endParaRPr lang="fr-FR"/>
          </a:p>
        </p:txBody>
      </p:sp>
    </p:spTree>
    <p:extLst>
      <p:ext uri="{BB962C8B-B14F-4D97-AF65-F5344CB8AC3E}">
        <p14:creationId xmlns:p14="http://schemas.microsoft.com/office/powerpoint/2010/main" val="1017589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Modifiez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4AF1AFB5-915E-4D0A-971C-5AE5F329E906}" type="datetimeFigureOut">
              <a:rPr lang="fr-FR" smtClean="0"/>
              <a:t>11/07/2023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FDDB0EE-562A-402E-B0CB-D9B0904D3576}" type="slidenum">
              <a:rPr lang="fr-FR" smtClean="0"/>
              <a:t>‹N°›</a:t>
            </a:fld>
            <a:endParaRPr lang="fr-FR"/>
          </a:p>
        </p:txBody>
      </p:sp>
    </p:spTree>
    <p:extLst>
      <p:ext uri="{BB962C8B-B14F-4D97-AF65-F5344CB8AC3E}">
        <p14:creationId xmlns:p14="http://schemas.microsoft.com/office/powerpoint/2010/main" val="8199605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4AF1AFB5-915E-4D0A-971C-5AE5F329E906}" type="datetimeFigureOut">
              <a:rPr lang="fr-FR" smtClean="0"/>
              <a:t>11/07/2023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FDDB0EE-562A-402E-B0CB-D9B0904D3576}" type="slidenum">
              <a:rPr lang="fr-FR" smtClean="0"/>
              <a:t>‹N°›</a:t>
            </a:fld>
            <a:endParaRPr lang="fr-FR"/>
          </a:p>
        </p:txBody>
      </p:sp>
    </p:spTree>
    <p:extLst>
      <p:ext uri="{BB962C8B-B14F-4D97-AF65-F5344CB8AC3E}">
        <p14:creationId xmlns:p14="http://schemas.microsoft.com/office/powerpoint/2010/main" val="17007409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4AF1AFB5-915E-4D0A-971C-5AE5F329E906}" type="datetimeFigureOut">
              <a:rPr lang="fr-FR" smtClean="0"/>
              <a:t>11/07/2023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FDDB0EE-562A-402E-B0CB-D9B0904D3576}" type="slidenum">
              <a:rPr lang="fr-FR" smtClean="0"/>
              <a:t>‹N°›</a:t>
            </a:fld>
            <a:endParaRPr lang="fr-FR"/>
          </a:p>
        </p:txBody>
      </p:sp>
    </p:spTree>
    <p:extLst>
      <p:ext uri="{BB962C8B-B14F-4D97-AF65-F5344CB8AC3E}">
        <p14:creationId xmlns:p14="http://schemas.microsoft.com/office/powerpoint/2010/main" val="6998519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4AF1AFB5-915E-4D0A-971C-5AE5F329E906}" type="datetimeFigureOut">
              <a:rPr lang="fr-FR" smtClean="0"/>
              <a:t>11/07/2023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FDDB0EE-562A-402E-B0CB-D9B0904D3576}" type="slidenum">
              <a:rPr lang="fr-FR" smtClean="0"/>
              <a:t>‹N°›</a:t>
            </a:fld>
            <a:endParaRPr lang="fr-FR"/>
          </a:p>
        </p:txBody>
      </p:sp>
    </p:spTree>
    <p:extLst>
      <p:ext uri="{BB962C8B-B14F-4D97-AF65-F5344CB8AC3E}">
        <p14:creationId xmlns:p14="http://schemas.microsoft.com/office/powerpoint/2010/main" val="5696121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Modifiez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4AF1AFB5-915E-4D0A-971C-5AE5F329E906}" type="datetimeFigureOut">
              <a:rPr lang="fr-FR" smtClean="0"/>
              <a:t>11/07/2023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FDDB0EE-562A-402E-B0CB-D9B0904D3576}" type="slidenum">
              <a:rPr lang="fr-FR" smtClean="0"/>
              <a:t>‹N°›</a:t>
            </a:fld>
            <a:endParaRPr lang="fr-FR"/>
          </a:p>
        </p:txBody>
      </p:sp>
    </p:spTree>
    <p:extLst>
      <p:ext uri="{BB962C8B-B14F-4D97-AF65-F5344CB8AC3E}">
        <p14:creationId xmlns:p14="http://schemas.microsoft.com/office/powerpoint/2010/main" val="40105721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4AF1AFB5-915E-4D0A-971C-5AE5F329E906}" type="datetimeFigureOut">
              <a:rPr lang="fr-FR" smtClean="0"/>
              <a:t>11/07/2023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FDDB0EE-562A-402E-B0CB-D9B0904D3576}" type="slidenum">
              <a:rPr lang="fr-FR" smtClean="0"/>
              <a:t>‹N°›</a:t>
            </a:fld>
            <a:endParaRPr lang="fr-FR"/>
          </a:p>
        </p:txBody>
      </p:sp>
    </p:spTree>
    <p:extLst>
      <p:ext uri="{BB962C8B-B14F-4D97-AF65-F5344CB8AC3E}">
        <p14:creationId xmlns:p14="http://schemas.microsoft.com/office/powerpoint/2010/main" val="23081379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4AF1AFB5-915E-4D0A-971C-5AE5F329E906}" type="datetimeFigureOut">
              <a:rPr lang="fr-FR" smtClean="0"/>
              <a:t>11/07/2023</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4FDDB0EE-562A-402E-B0CB-D9B0904D3576}" type="slidenum">
              <a:rPr lang="fr-FR" smtClean="0"/>
              <a:t>‹N°›</a:t>
            </a:fld>
            <a:endParaRPr lang="fr-FR"/>
          </a:p>
        </p:txBody>
      </p:sp>
    </p:spTree>
    <p:extLst>
      <p:ext uri="{BB962C8B-B14F-4D97-AF65-F5344CB8AC3E}">
        <p14:creationId xmlns:p14="http://schemas.microsoft.com/office/powerpoint/2010/main" val="11060549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4AF1AFB5-915E-4D0A-971C-5AE5F329E906}" type="datetimeFigureOut">
              <a:rPr lang="fr-FR" smtClean="0"/>
              <a:t>11/07/2023</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4FDDB0EE-562A-402E-B0CB-D9B0904D3576}" type="slidenum">
              <a:rPr lang="fr-FR" smtClean="0"/>
              <a:t>‹N°›</a:t>
            </a:fld>
            <a:endParaRPr lang="fr-FR"/>
          </a:p>
        </p:txBody>
      </p:sp>
    </p:spTree>
    <p:extLst>
      <p:ext uri="{BB962C8B-B14F-4D97-AF65-F5344CB8AC3E}">
        <p14:creationId xmlns:p14="http://schemas.microsoft.com/office/powerpoint/2010/main" val="37285457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4AF1AFB5-915E-4D0A-971C-5AE5F329E906}" type="datetimeFigureOut">
              <a:rPr lang="fr-FR" smtClean="0"/>
              <a:t>11/07/2023</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4FDDB0EE-562A-402E-B0CB-D9B0904D3576}" type="slidenum">
              <a:rPr lang="fr-FR" smtClean="0"/>
              <a:t>‹N°›</a:t>
            </a:fld>
            <a:endParaRPr lang="fr-FR"/>
          </a:p>
        </p:txBody>
      </p:sp>
    </p:spTree>
    <p:extLst>
      <p:ext uri="{BB962C8B-B14F-4D97-AF65-F5344CB8AC3E}">
        <p14:creationId xmlns:p14="http://schemas.microsoft.com/office/powerpoint/2010/main" val="2632354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4AF1AFB5-915E-4D0A-971C-5AE5F329E906}" type="datetimeFigureOut">
              <a:rPr lang="fr-FR" smtClean="0"/>
              <a:t>11/07/2023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FDDB0EE-562A-402E-B0CB-D9B0904D3576}" type="slidenum">
              <a:rPr lang="fr-FR" smtClean="0"/>
              <a:t>‹N°›</a:t>
            </a:fld>
            <a:endParaRPr lang="fr-FR"/>
          </a:p>
        </p:txBody>
      </p:sp>
    </p:spTree>
    <p:extLst>
      <p:ext uri="{BB962C8B-B14F-4D97-AF65-F5344CB8AC3E}">
        <p14:creationId xmlns:p14="http://schemas.microsoft.com/office/powerpoint/2010/main" val="27180301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4AF1AFB5-915E-4D0A-971C-5AE5F329E906}" type="datetimeFigureOut">
              <a:rPr lang="fr-FR" smtClean="0"/>
              <a:t>11/07/2023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FDDB0EE-562A-402E-B0CB-D9B0904D3576}" type="slidenum">
              <a:rPr lang="fr-FR" smtClean="0"/>
              <a:t>‹N°›</a:t>
            </a:fld>
            <a:endParaRPr lang="fr-FR"/>
          </a:p>
        </p:txBody>
      </p:sp>
    </p:spTree>
    <p:extLst>
      <p:ext uri="{BB962C8B-B14F-4D97-AF65-F5344CB8AC3E}">
        <p14:creationId xmlns:p14="http://schemas.microsoft.com/office/powerpoint/2010/main" val="1581494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F1AFB5-915E-4D0A-971C-5AE5F329E906}" type="datetimeFigureOut">
              <a:rPr lang="fr-FR" smtClean="0"/>
              <a:t>11/07/2023</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DDB0EE-562A-402E-B0CB-D9B0904D3576}" type="slidenum">
              <a:rPr lang="fr-FR" smtClean="0"/>
              <a:t>‹N°›</a:t>
            </a:fld>
            <a:endParaRPr lang="fr-FR"/>
          </a:p>
        </p:txBody>
      </p:sp>
    </p:spTree>
    <p:extLst>
      <p:ext uri="{BB962C8B-B14F-4D97-AF65-F5344CB8AC3E}">
        <p14:creationId xmlns:p14="http://schemas.microsoft.com/office/powerpoint/2010/main" val="28853012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3" Type="http://schemas.openxmlformats.org/officeDocument/2006/relationships/image" Target="../media/image2.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 Type="http://schemas.openxmlformats.org/officeDocument/2006/relationships/image" Target="../media/image1.png"/><Relationship Id="rId16"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3.png"/><Relationship Id="rId10" Type="http://schemas.openxmlformats.org/officeDocument/2006/relationships/image" Target="../media/image8.png"/><Relationship Id="rId4" Type="http://schemas.openxmlformats.org/officeDocument/2006/relationships/hyperlink" Target="http://moodle.abes.fr/" TargetMode="External"/><Relationship Id="rId9" Type="http://schemas.openxmlformats.org/officeDocument/2006/relationships/image" Target="../media/image7.png"/><Relationship Id="rId14" Type="http://schemas.openxmlformats.org/officeDocument/2006/relationships/image" Target="../media/image12.png"/></Relationships>
</file>

<file path=ppt/slides/_rels/slide10.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hyperlink" Target="https://documentation.abes.fr/sudoc/regles/Catalogage/Regles_Cartes.htm" TargetMode="External"/><Relationship Id="rId7" Type="http://schemas.openxmlformats.org/officeDocument/2006/relationships/hyperlink" Target="https://documentation.abes.fr/sudoc/autres/Regles_CollectionDocCartographiques.pdf"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s://documentation.abes.fr/sudoc/regles/Catalogage/Regles_SeriesCartographiques.htm" TargetMode="External"/><Relationship Id="rId5" Type="http://schemas.openxmlformats.org/officeDocument/2006/relationships/hyperlink" Target="https://documentation.abes.fr/sudoc/regles/Catalogage/Regles_Atlas.htm" TargetMode="Externa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4.gi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1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40.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hyperlink" Target="https://groupes.renater.fr/sympa/info/georeseau"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hyperlink" Target="https://georeseau.hypotheses.org/"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pixabay.com/fr/illustrations/boussole-nautique-ancien-carte-3408928/" TargetMode="External"/><Relationship Id="rId7" Type="http://schemas.openxmlformats.org/officeDocument/2006/relationships/hyperlink" Target="https://pixabay.com/fr/photos/boussole-linseatischer-boussole-3072065/" TargetMode="External"/><Relationship Id="rId2" Type="http://schemas.openxmlformats.org/officeDocument/2006/relationships/hyperlink" Target="https://collections.leventhalmap.org/search/commonwealth:6t053q54q" TargetMode="External"/><Relationship Id="rId1" Type="http://schemas.openxmlformats.org/officeDocument/2006/relationships/slideLayout" Target="../slideLayouts/slideLayout2.xml"/><Relationship Id="rId6" Type="http://schemas.openxmlformats.org/officeDocument/2006/relationships/hyperlink" Target="https://pixabay.com/fr/photos/promeneur-marcheur-rambler-lego-1984421/" TargetMode="External"/><Relationship Id="rId5" Type="http://schemas.openxmlformats.org/officeDocument/2006/relationships/hyperlink" Target="https://pixabay.com/fr/photos/pendule-carte-la-navigation-1934311/" TargetMode="External"/><Relationship Id="rId4" Type="http://schemas.openxmlformats.org/officeDocument/2006/relationships/hyperlink" Target="https://pixabay.com/fr/illustrations/carte-d%C3%A9couverte-am%C3%A9rique-bateau-3409359/" TargetMode="Externa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www.cartomundi.fr/"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hyperlink" Target="http://www.cartomundi.fr/"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cartomundi.fr/"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7.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sv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29.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0" Type="http://schemas.openxmlformats.org/officeDocument/2006/relationships/image" Target="../media/image27.jpg"/><Relationship Id="rId4" Type="http://schemas.openxmlformats.org/officeDocument/2006/relationships/image" Target="../media/image21.png"/><Relationship Id="rId9" Type="http://schemas.openxmlformats.org/officeDocument/2006/relationships/image" Target="../media/image26.jpeg"/></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re 1"/>
          <p:cNvSpPr txBox="1">
            <a:spLocks/>
          </p:cNvSpPr>
          <p:nvPr/>
        </p:nvSpPr>
        <p:spPr>
          <a:xfrm>
            <a:off x="684213" y="1166887"/>
            <a:ext cx="7772400" cy="1470025"/>
          </a:xfrm>
          <a:prstGeom prst="rect">
            <a:avLst/>
          </a:prstGeom>
        </p:spPr>
        <p:txBody>
          <a:bodyPr vert="horz" lIns="91440" tIns="45720" rIns="91440" bIns="45720" rtlCol="0" anchor="ctr">
            <a:normAutofit fontScale="8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fr-FR" b="1" dirty="0">
                <a:solidFill>
                  <a:schemeClr val="accent6"/>
                </a:solidFill>
              </a:rPr>
              <a:t>Ressources cartographiques : évolution des consignes de signalement</a:t>
            </a:r>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879" y="6143068"/>
            <a:ext cx="900156" cy="601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rotWithShape="1">
          <a:blip r:embed="rId3">
            <a:extLst>
              <a:ext uri="{28A0092B-C50C-407E-A947-70E740481C1C}">
                <a14:useLocalDpi xmlns:a14="http://schemas.microsoft.com/office/drawing/2010/main" val="0"/>
              </a:ext>
            </a:extLst>
          </a:blip>
          <a:srcRect l="12807" r="18012"/>
          <a:stretch/>
        </p:blipFill>
        <p:spPr bwMode="auto">
          <a:xfrm>
            <a:off x="0" y="195671"/>
            <a:ext cx="9144000" cy="6410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Rectangle 23"/>
          <p:cNvSpPr/>
          <p:nvPr/>
        </p:nvSpPr>
        <p:spPr>
          <a:xfrm>
            <a:off x="1475656" y="2996952"/>
            <a:ext cx="4032448" cy="2092881"/>
          </a:xfrm>
          <a:prstGeom prst="rect">
            <a:avLst/>
          </a:prstGeom>
        </p:spPr>
        <p:txBody>
          <a:bodyPr wrap="square">
            <a:spAutoFit/>
          </a:bodyPr>
          <a:lstStyle/>
          <a:p>
            <a:r>
              <a:rPr lang="fr-FR" b="1" dirty="0">
                <a:solidFill>
                  <a:schemeClr val="tx2"/>
                </a:solidFill>
              </a:rPr>
              <a:t>Description</a:t>
            </a:r>
            <a:endParaRPr lang="fr-FR" dirty="0">
              <a:solidFill>
                <a:schemeClr val="tx2"/>
              </a:solidFill>
            </a:endParaRPr>
          </a:p>
          <a:p>
            <a:r>
              <a:rPr lang="fr-FR" sz="1600" dirty="0"/>
              <a:t>Formation pour découvrir l’évolution des consignes de signalement des ressources cartographiques dans le catalogue Sudoc,</a:t>
            </a:r>
          </a:p>
          <a:p>
            <a:endParaRPr lang="fr-FR" sz="1600" dirty="0"/>
          </a:p>
          <a:p>
            <a:endParaRPr lang="fr-FR" sz="1600" dirty="0"/>
          </a:p>
          <a:p>
            <a:endParaRPr lang="fr-FR" sz="1600" dirty="0"/>
          </a:p>
          <a:p>
            <a:endParaRPr lang="fr-FR" sz="1600" dirty="0"/>
          </a:p>
        </p:txBody>
      </p:sp>
      <p:sp>
        <p:nvSpPr>
          <p:cNvPr id="36" name="Rectangle 35"/>
          <p:cNvSpPr/>
          <p:nvPr/>
        </p:nvSpPr>
        <p:spPr>
          <a:xfrm>
            <a:off x="5288608" y="2918427"/>
            <a:ext cx="4104456" cy="1600438"/>
          </a:xfrm>
          <a:prstGeom prst="rect">
            <a:avLst/>
          </a:prstGeom>
        </p:spPr>
        <p:txBody>
          <a:bodyPr wrap="square">
            <a:spAutoFit/>
          </a:bodyPr>
          <a:lstStyle/>
          <a:p>
            <a:r>
              <a:rPr lang="fr-FR" b="1" dirty="0">
                <a:solidFill>
                  <a:schemeClr val="tx2"/>
                </a:solidFill>
              </a:rPr>
              <a:t>Public</a:t>
            </a:r>
            <a:endParaRPr lang="fr-FR" dirty="0">
              <a:solidFill>
                <a:schemeClr val="tx2"/>
              </a:solidFill>
            </a:endParaRPr>
          </a:p>
          <a:p>
            <a:r>
              <a:rPr lang="fr-FR" sz="1600" dirty="0"/>
              <a:t>Cartothécaires</a:t>
            </a:r>
          </a:p>
          <a:p>
            <a:endParaRPr lang="fr-FR" sz="1600" dirty="0"/>
          </a:p>
          <a:p>
            <a:endParaRPr lang="fr-FR" sz="1600" dirty="0"/>
          </a:p>
          <a:p>
            <a:endParaRPr lang="fr-FR" sz="1600" dirty="0"/>
          </a:p>
          <a:p>
            <a:endParaRPr lang="fr-FR" sz="1600" dirty="0"/>
          </a:p>
        </p:txBody>
      </p:sp>
      <p:sp>
        <p:nvSpPr>
          <p:cNvPr id="37" name="Rectangle 36"/>
          <p:cNvSpPr/>
          <p:nvPr/>
        </p:nvSpPr>
        <p:spPr>
          <a:xfrm>
            <a:off x="107504" y="4726885"/>
            <a:ext cx="8856984" cy="1107996"/>
          </a:xfrm>
          <a:prstGeom prst="rect">
            <a:avLst/>
          </a:prstGeom>
        </p:spPr>
        <p:txBody>
          <a:bodyPr wrap="square">
            <a:spAutoFit/>
          </a:bodyPr>
          <a:lstStyle/>
          <a:p>
            <a:pPr algn="ctr"/>
            <a:r>
              <a:rPr lang="fr-FR" b="1" dirty="0">
                <a:solidFill>
                  <a:schemeClr val="tx2"/>
                </a:solidFill>
              </a:rPr>
              <a:t>Intervenants</a:t>
            </a:r>
          </a:p>
          <a:p>
            <a:pPr algn="ctr"/>
            <a:r>
              <a:rPr lang="fr-FR" sz="1600" dirty="0"/>
              <a:t>Olivier Rousseaux, Abes </a:t>
            </a:r>
          </a:p>
          <a:p>
            <a:pPr algn="ctr"/>
            <a:r>
              <a:rPr lang="fr-FR" sz="1600" dirty="0"/>
              <a:t>Sylvie Devèze, CDPS UFR 3, Université Paul Valéry Montpellier 3</a:t>
            </a:r>
          </a:p>
          <a:p>
            <a:pPr algn="ctr"/>
            <a:r>
              <a:rPr lang="fr-FR" sz="1600" dirty="0"/>
              <a:t>Laurent Piquemal, Abes</a:t>
            </a:r>
          </a:p>
        </p:txBody>
      </p:sp>
      <p:sp>
        <p:nvSpPr>
          <p:cNvPr id="31" name="Rectangle 30"/>
          <p:cNvSpPr/>
          <p:nvPr/>
        </p:nvSpPr>
        <p:spPr>
          <a:xfrm>
            <a:off x="1115615" y="6141204"/>
            <a:ext cx="7200801" cy="600164"/>
          </a:xfrm>
          <a:prstGeom prst="rect">
            <a:avLst/>
          </a:prstGeom>
          <a:solidFill>
            <a:srgbClr val="E2E2E2"/>
          </a:solidFill>
        </p:spPr>
        <p:txBody>
          <a:bodyPr wrap="square">
            <a:spAutoFit/>
          </a:bodyPr>
          <a:lstStyle/>
          <a:p>
            <a:pPr algn="ctr"/>
            <a:r>
              <a:rPr lang="fr-FR" sz="1100" dirty="0"/>
              <a:t>La formation débutera à 11h, merci de votre patience…</a:t>
            </a:r>
            <a:br>
              <a:rPr lang="fr-FR" sz="1100" dirty="0"/>
            </a:br>
            <a:r>
              <a:rPr lang="fr-FR" sz="1100" u="sng" dirty="0"/>
              <a:t>Attention :</a:t>
            </a:r>
            <a:r>
              <a:rPr lang="fr-FR" sz="1100" dirty="0"/>
              <a:t> La session sera enregistrée afin d'être diffusée sur notre plateforme d'autoformation </a:t>
            </a:r>
            <a:r>
              <a:rPr lang="fr-FR" sz="1100" dirty="0">
                <a:hlinkClick r:id="rId4"/>
              </a:rPr>
              <a:t>http://moodle.abes.fr</a:t>
            </a:r>
            <a:r>
              <a:rPr lang="fr-FR" sz="1100" dirty="0"/>
              <a:t>.</a:t>
            </a:r>
            <a:br>
              <a:rPr lang="fr-FR" sz="1100" dirty="0"/>
            </a:br>
            <a:r>
              <a:rPr lang="fr-FR" sz="1100" dirty="0"/>
              <a:t>En rejoignant cette session, vous consentez à ces enregistrements.</a:t>
            </a:r>
          </a:p>
        </p:txBody>
      </p:sp>
      <p:pic>
        <p:nvPicPr>
          <p:cNvPr id="1038" name="Picture 14" descr="Calames"/>
          <p:cNvPicPr>
            <a:picLocks noChangeAspect="1" noChangeArrowheads="1"/>
          </p:cNvPicPr>
          <p:nvPr/>
        </p:nvPicPr>
        <p:blipFill rotWithShape="1">
          <a:blip r:embed="rId5">
            <a:extLst>
              <a:ext uri="{28A0092B-C50C-407E-A947-70E740481C1C}">
                <a14:useLocalDpi xmlns:a14="http://schemas.microsoft.com/office/drawing/2010/main" val="0"/>
              </a:ext>
            </a:extLst>
          </a:blip>
          <a:srcRect l="25352" r="25272"/>
          <a:stretch/>
        </p:blipFill>
        <p:spPr bwMode="auto">
          <a:xfrm>
            <a:off x="10581823" y="1447327"/>
            <a:ext cx="699601" cy="708442"/>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Sudoc"/>
          <p:cNvPicPr>
            <a:picLocks noChangeAspect="1" noChangeArrowheads="1"/>
          </p:cNvPicPr>
          <p:nvPr/>
        </p:nvPicPr>
        <p:blipFill rotWithShape="1">
          <a:blip r:embed="rId6">
            <a:extLst>
              <a:ext uri="{28A0092B-C50C-407E-A947-70E740481C1C}">
                <a14:useLocalDpi xmlns:a14="http://schemas.microsoft.com/office/drawing/2010/main" val="0"/>
              </a:ext>
            </a:extLst>
          </a:blip>
          <a:srcRect l="23624" r="24717"/>
          <a:stretch/>
        </p:blipFill>
        <p:spPr bwMode="auto">
          <a:xfrm>
            <a:off x="8366789" y="6093296"/>
            <a:ext cx="731938" cy="708442"/>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Star"/>
          <p:cNvPicPr>
            <a:picLocks noChangeAspect="1" noChangeArrowheads="1"/>
          </p:cNvPicPr>
          <p:nvPr/>
        </p:nvPicPr>
        <p:blipFill rotWithShape="1">
          <a:blip r:embed="rId7">
            <a:extLst>
              <a:ext uri="{28A0092B-C50C-407E-A947-70E740481C1C}">
                <a14:useLocalDpi xmlns:a14="http://schemas.microsoft.com/office/drawing/2010/main" val="0"/>
              </a:ext>
            </a:extLst>
          </a:blip>
          <a:srcRect l="29434" r="28608"/>
          <a:stretch/>
        </p:blipFill>
        <p:spPr bwMode="auto">
          <a:xfrm>
            <a:off x="9354012" y="2642730"/>
            <a:ext cx="594498" cy="708443"/>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STEP"/>
          <p:cNvPicPr>
            <a:picLocks noChangeAspect="1" noChangeArrowheads="1"/>
          </p:cNvPicPr>
          <p:nvPr/>
        </p:nvPicPr>
        <p:blipFill rotWithShape="1">
          <a:blip r:embed="rId8">
            <a:extLst>
              <a:ext uri="{28A0092B-C50C-407E-A947-70E740481C1C}">
                <a14:useLocalDpi xmlns:a14="http://schemas.microsoft.com/office/drawing/2010/main" val="0"/>
              </a:ext>
            </a:extLst>
          </a:blip>
          <a:srcRect l="24236" r="24039"/>
          <a:stretch/>
        </p:blipFill>
        <p:spPr bwMode="auto">
          <a:xfrm>
            <a:off x="9180512" y="3717032"/>
            <a:ext cx="728946" cy="701267"/>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Webstats"/>
          <p:cNvPicPr>
            <a:picLocks noChangeAspect="1" noChangeArrowheads="1"/>
          </p:cNvPicPr>
          <p:nvPr/>
        </p:nvPicPr>
        <p:blipFill rotWithShape="1">
          <a:blip r:embed="rId9">
            <a:extLst>
              <a:ext uri="{28A0092B-C50C-407E-A947-70E740481C1C}">
                <a14:useLocalDpi xmlns:a14="http://schemas.microsoft.com/office/drawing/2010/main" val="0"/>
              </a:ext>
            </a:extLst>
          </a:blip>
          <a:srcRect l="20676" r="22051"/>
          <a:stretch/>
        </p:blipFill>
        <p:spPr bwMode="auto">
          <a:xfrm>
            <a:off x="9180512" y="4418299"/>
            <a:ext cx="808487" cy="705823"/>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396536" y="5272532"/>
            <a:ext cx="1390650" cy="725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252520" y="6152112"/>
            <a:ext cx="560039" cy="5908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Image 3"/>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973643" y="3258154"/>
            <a:ext cx="1409937" cy="469979"/>
          </a:xfrm>
          <a:prstGeom prst="rect">
            <a:avLst/>
          </a:prstGeom>
        </p:spPr>
      </p:pic>
      <p:pic>
        <p:nvPicPr>
          <p:cNvPr id="2" name="Image 1"/>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0604013" y="2168709"/>
            <a:ext cx="744598" cy="744598"/>
          </a:xfrm>
          <a:prstGeom prst="rect">
            <a:avLst/>
          </a:prstGeom>
        </p:spPr>
      </p:pic>
      <p:pic>
        <p:nvPicPr>
          <p:cNvPr id="3" name="Image 2"/>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9296417" y="112436"/>
            <a:ext cx="1101201" cy="935429"/>
          </a:xfrm>
          <a:prstGeom prst="rect">
            <a:avLst/>
          </a:prstGeom>
        </p:spPr>
      </p:pic>
      <p:pic>
        <p:nvPicPr>
          <p:cNvPr id="5" name="Image 4"/>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0025399" y="6118400"/>
            <a:ext cx="591157" cy="591157"/>
          </a:xfrm>
          <a:prstGeom prst="rect">
            <a:avLst/>
          </a:prstGeom>
        </p:spPr>
      </p:pic>
      <p:pic>
        <p:nvPicPr>
          <p:cNvPr id="6" name="Image 5"/>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6195449" y="3644731"/>
            <a:ext cx="823739" cy="823739"/>
          </a:xfrm>
          <a:prstGeom prst="rect">
            <a:avLst/>
          </a:prstGeom>
        </p:spPr>
      </p:pic>
      <p:pic>
        <p:nvPicPr>
          <p:cNvPr id="7" name="Image 6"/>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9310576" y="1550947"/>
            <a:ext cx="864397" cy="864397"/>
          </a:xfrm>
          <a:prstGeom prst="rect">
            <a:avLst/>
          </a:prstGeom>
        </p:spPr>
      </p:pic>
      <p:pic>
        <p:nvPicPr>
          <p:cNvPr id="9" name="Image 8"/>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0554214" y="4193983"/>
            <a:ext cx="806813" cy="806813"/>
          </a:xfrm>
          <a:prstGeom prst="rect">
            <a:avLst/>
          </a:prstGeom>
        </p:spPr>
      </p:pic>
    </p:spTree>
    <p:extLst>
      <p:ext uri="{BB962C8B-B14F-4D97-AF65-F5344CB8AC3E}">
        <p14:creationId xmlns:p14="http://schemas.microsoft.com/office/powerpoint/2010/main" val="41398979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5759" y="980728"/>
            <a:ext cx="7222923" cy="383158"/>
          </a:xfrm>
        </p:spPr>
        <p:txBody>
          <a:bodyPr>
            <a:noAutofit/>
          </a:bodyPr>
          <a:lstStyle/>
          <a:p>
            <a:pPr algn="l"/>
            <a:r>
              <a:rPr lang="fr-FR" sz="2000" dirty="0">
                <a:solidFill>
                  <a:srgbClr val="5B9BD5">
                    <a:lumMod val="75000"/>
                  </a:srgbClr>
                </a:solidFill>
                <a:latin typeface="+mn-lt"/>
              </a:rPr>
              <a:t>Catalogage des cartes (‘monographiques’ ou feuilles de série)</a:t>
            </a:r>
          </a:p>
        </p:txBody>
      </p:sp>
      <p:sp>
        <p:nvSpPr>
          <p:cNvPr id="3" name="Espace réservé du contenu 2"/>
          <p:cNvSpPr>
            <a:spLocks noGrp="1"/>
          </p:cNvSpPr>
          <p:nvPr>
            <p:ph idx="1"/>
          </p:nvPr>
        </p:nvSpPr>
        <p:spPr>
          <a:xfrm>
            <a:off x="1043608" y="1605681"/>
            <a:ext cx="7222923" cy="383159"/>
          </a:xfrm>
        </p:spPr>
        <p:txBody>
          <a:bodyPr>
            <a:normAutofit fontScale="92500"/>
          </a:bodyPr>
          <a:lstStyle/>
          <a:p>
            <a:pPr marL="0" indent="0">
              <a:buNone/>
            </a:pPr>
            <a:r>
              <a:rPr lang="fr-FR" sz="1800" u="sng" dirty="0">
                <a:solidFill>
                  <a:srgbClr val="000000"/>
                </a:solidFill>
                <a:effectLst/>
                <a:latin typeface="Calibri" panose="020F0502020204030204" pitchFamily="34" charset="0"/>
                <a:ea typeface="Times New Roman" panose="02020603050405020304" pitchFamily="18" charset="0"/>
                <a:hlinkClick r:id="rId3"/>
              </a:rPr>
              <a:t>https://documentation.abes.fr/sudoc/regles/Catalogage/Regles_Cartes.htm</a:t>
            </a:r>
            <a:r>
              <a:rPr lang="fr-FR" sz="1800" dirty="0">
                <a:solidFill>
                  <a:srgbClr val="000000"/>
                </a:solidFill>
                <a:effectLst/>
                <a:latin typeface="Calibri" panose="020F0502020204030204" pitchFamily="34" charset="0"/>
                <a:ea typeface="Times New Roman" panose="02020603050405020304" pitchFamily="18" charset="0"/>
              </a:rPr>
              <a:t> </a:t>
            </a:r>
            <a:endParaRPr lang="fr-FR" dirty="0"/>
          </a:p>
        </p:txBody>
      </p:sp>
      <p:pic>
        <p:nvPicPr>
          <p:cNvPr id="2050" name="Picture 2" descr="Guide Méthodologique">
            <a:extLst>
              <a:ext uri="{FF2B5EF4-FFF2-40B4-BE49-F238E27FC236}">
                <a16:creationId xmlns:a16="http://schemas.microsoft.com/office/drawing/2014/main" id="{C21078DD-97D4-D23E-C4B1-11B85698009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1446574"/>
            <a:ext cx="676879" cy="681554"/>
          </a:xfrm>
          <a:prstGeom prst="rect">
            <a:avLst/>
          </a:prstGeom>
          <a:noFill/>
          <a:extLst>
            <a:ext uri="{909E8E84-426E-40DD-AFC4-6F175D3DCCD1}">
              <a14:hiddenFill xmlns:a14="http://schemas.microsoft.com/office/drawing/2010/main">
                <a:solidFill>
                  <a:srgbClr val="FFFFFF"/>
                </a:solidFill>
              </a14:hiddenFill>
            </a:ext>
          </a:extLst>
        </p:spPr>
      </p:pic>
      <p:sp>
        <p:nvSpPr>
          <p:cNvPr id="4" name="Ellipse 3">
            <a:extLst>
              <a:ext uri="{FF2B5EF4-FFF2-40B4-BE49-F238E27FC236}">
                <a16:creationId xmlns:a16="http://schemas.microsoft.com/office/drawing/2014/main" id="{AE906C8A-AB52-74AA-B4ED-F758964D234E}"/>
              </a:ext>
            </a:extLst>
          </p:cNvPr>
          <p:cNvSpPr/>
          <p:nvPr/>
        </p:nvSpPr>
        <p:spPr>
          <a:xfrm>
            <a:off x="176659" y="1412776"/>
            <a:ext cx="794941" cy="78778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a:p>
        </p:txBody>
      </p:sp>
      <p:sp>
        <p:nvSpPr>
          <p:cNvPr id="9" name="Espace réservé du contenu 2">
            <a:extLst>
              <a:ext uri="{FF2B5EF4-FFF2-40B4-BE49-F238E27FC236}">
                <a16:creationId xmlns:a16="http://schemas.microsoft.com/office/drawing/2014/main" id="{18E7FA4D-9DB8-E2AE-BB91-A4936AD5EF71}"/>
              </a:ext>
            </a:extLst>
          </p:cNvPr>
          <p:cNvSpPr txBox="1">
            <a:spLocks/>
          </p:cNvSpPr>
          <p:nvPr/>
        </p:nvSpPr>
        <p:spPr>
          <a:xfrm>
            <a:off x="1043608" y="2957966"/>
            <a:ext cx="7344816" cy="64722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fr-FR" sz="1800" u="sng" dirty="0">
                <a:solidFill>
                  <a:srgbClr val="000000"/>
                </a:solidFill>
                <a:latin typeface="Calibri" panose="020F0502020204030204" pitchFamily="34" charset="0"/>
                <a:ea typeface="Times New Roman" panose="02020603050405020304" pitchFamily="18" charset="0"/>
                <a:hlinkClick r:id="rId5"/>
              </a:rPr>
              <a:t>https://documentation.abes.fr/sudoc/regles/Catalogage/Regles_Atlas.htm</a:t>
            </a:r>
            <a:r>
              <a:rPr lang="fr-FR" sz="1800" dirty="0">
                <a:solidFill>
                  <a:srgbClr val="000000"/>
                </a:solidFill>
                <a:latin typeface="Calibri" panose="020F0502020204030204" pitchFamily="34" charset="0"/>
                <a:ea typeface="Times New Roman" panose="02020603050405020304" pitchFamily="18" charset="0"/>
              </a:rPr>
              <a:t> </a:t>
            </a:r>
            <a:endParaRPr lang="fr-FR" dirty="0"/>
          </a:p>
        </p:txBody>
      </p:sp>
      <p:sp>
        <p:nvSpPr>
          <p:cNvPr id="5" name="Espace réservé du contenu 2">
            <a:extLst>
              <a:ext uri="{FF2B5EF4-FFF2-40B4-BE49-F238E27FC236}">
                <a16:creationId xmlns:a16="http://schemas.microsoft.com/office/drawing/2014/main" id="{D9E9F3A9-8934-FBC6-93ED-C64BDCE86CA3}"/>
              </a:ext>
            </a:extLst>
          </p:cNvPr>
          <p:cNvSpPr txBox="1">
            <a:spLocks/>
          </p:cNvSpPr>
          <p:nvPr/>
        </p:nvSpPr>
        <p:spPr>
          <a:xfrm>
            <a:off x="1047400" y="4596582"/>
            <a:ext cx="7272808" cy="64722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fr-FR" sz="1400" u="sng" dirty="0">
                <a:solidFill>
                  <a:srgbClr val="000000"/>
                </a:solidFill>
                <a:latin typeface="Calibri" panose="020F0502020204030204" pitchFamily="34" charset="0"/>
                <a:ea typeface="Times New Roman" panose="02020603050405020304" pitchFamily="18" charset="0"/>
                <a:hlinkClick r:id="rId6"/>
              </a:rPr>
              <a:t>https://documentation.abes.fr/sudoc/regles/Catalogage/Regles_SeriesCartographiques.htm</a:t>
            </a:r>
            <a:r>
              <a:rPr lang="fr-FR" sz="1400" dirty="0">
                <a:solidFill>
                  <a:srgbClr val="000000"/>
                </a:solidFill>
                <a:latin typeface="Calibri" panose="020F0502020204030204" pitchFamily="34" charset="0"/>
                <a:ea typeface="Times New Roman" panose="02020603050405020304" pitchFamily="18" charset="0"/>
                <a:hlinkClick r:id="rId6"/>
              </a:rPr>
              <a:t> </a:t>
            </a:r>
            <a:endParaRPr lang="fr-FR" sz="2400" dirty="0"/>
          </a:p>
        </p:txBody>
      </p:sp>
      <p:sp>
        <p:nvSpPr>
          <p:cNvPr id="8" name="Titre 1">
            <a:extLst>
              <a:ext uri="{FF2B5EF4-FFF2-40B4-BE49-F238E27FC236}">
                <a16:creationId xmlns:a16="http://schemas.microsoft.com/office/drawing/2014/main" id="{89ACD10A-E77B-F0D6-8D5C-1ECE30B7994C}"/>
              </a:ext>
            </a:extLst>
          </p:cNvPr>
          <p:cNvSpPr txBox="1">
            <a:spLocks/>
          </p:cNvSpPr>
          <p:nvPr/>
        </p:nvSpPr>
        <p:spPr>
          <a:xfrm>
            <a:off x="215759" y="2469778"/>
            <a:ext cx="4392488" cy="383158"/>
          </a:xfrm>
          <a:prstGeom prst="rect">
            <a:avLst/>
          </a:prstGeom>
        </p:spPr>
        <p:txBody>
          <a:bodyPr vert="horz" lIns="91440" tIns="45720" rIns="91440" bIns="45720" rtlCol="0" anchor="ctr">
            <a:normAutofit fontScale="97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2000" dirty="0">
                <a:solidFill>
                  <a:srgbClr val="5B9BD5">
                    <a:lumMod val="75000"/>
                  </a:srgbClr>
                </a:solidFill>
                <a:latin typeface="+mn-lt"/>
              </a:rPr>
              <a:t>Catalogage des atlas</a:t>
            </a:r>
          </a:p>
        </p:txBody>
      </p:sp>
      <p:sp>
        <p:nvSpPr>
          <p:cNvPr id="14" name="Titre 1">
            <a:extLst>
              <a:ext uri="{FF2B5EF4-FFF2-40B4-BE49-F238E27FC236}">
                <a16:creationId xmlns:a16="http://schemas.microsoft.com/office/drawing/2014/main" id="{4AB4AE74-5080-7052-6636-0FF0DA4FA919}"/>
              </a:ext>
            </a:extLst>
          </p:cNvPr>
          <p:cNvSpPr txBox="1">
            <a:spLocks/>
          </p:cNvSpPr>
          <p:nvPr/>
        </p:nvSpPr>
        <p:spPr>
          <a:xfrm>
            <a:off x="179512" y="4035277"/>
            <a:ext cx="4392488" cy="383158"/>
          </a:xfrm>
          <a:prstGeom prst="rect">
            <a:avLst/>
          </a:prstGeom>
        </p:spPr>
        <p:txBody>
          <a:bodyPr vert="horz" lIns="91440" tIns="45720" rIns="91440" bIns="45720" rtlCol="0" anchor="ctr">
            <a:normAutofit fontScale="8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2400" dirty="0">
                <a:solidFill>
                  <a:srgbClr val="5B9BD5">
                    <a:lumMod val="75000"/>
                  </a:srgbClr>
                </a:solidFill>
                <a:latin typeface="+mn-lt"/>
              </a:rPr>
              <a:t>Catalogage des séries cartographiques</a:t>
            </a:r>
          </a:p>
        </p:txBody>
      </p:sp>
      <p:sp>
        <p:nvSpPr>
          <p:cNvPr id="15" name="Titre 1">
            <a:extLst>
              <a:ext uri="{FF2B5EF4-FFF2-40B4-BE49-F238E27FC236}">
                <a16:creationId xmlns:a16="http://schemas.microsoft.com/office/drawing/2014/main" id="{94F8AC78-7A7D-B715-F1DA-3E8AF2D26F94}"/>
              </a:ext>
            </a:extLst>
          </p:cNvPr>
          <p:cNvSpPr txBox="1">
            <a:spLocks/>
          </p:cNvSpPr>
          <p:nvPr/>
        </p:nvSpPr>
        <p:spPr>
          <a:xfrm>
            <a:off x="44388" y="154490"/>
            <a:ext cx="9099612" cy="95347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r-FR" sz="3600" b="0" i="0" u="none" strike="noStrike" kern="1200" cap="none" spc="0" normalizeH="0" baseline="0" noProof="0" dirty="0">
                <a:ln>
                  <a:noFill/>
                </a:ln>
                <a:solidFill>
                  <a:srgbClr val="5B9BD5">
                    <a:lumMod val="75000"/>
                  </a:srgbClr>
                </a:solidFill>
                <a:effectLst/>
                <a:uLnTx/>
                <a:uFillTx/>
                <a:latin typeface="+mn-lt"/>
                <a:ea typeface="+mj-ea"/>
                <a:cs typeface="+mj-cs"/>
              </a:rPr>
              <a:t>Consignes de signalement précisées et enrichies</a:t>
            </a:r>
          </a:p>
        </p:txBody>
      </p:sp>
      <p:sp>
        <p:nvSpPr>
          <p:cNvPr id="16" name="ZoneTexte 15">
            <a:extLst>
              <a:ext uri="{FF2B5EF4-FFF2-40B4-BE49-F238E27FC236}">
                <a16:creationId xmlns:a16="http://schemas.microsoft.com/office/drawing/2014/main" id="{74943016-5C64-A878-0483-1F33953E21E0}"/>
              </a:ext>
            </a:extLst>
          </p:cNvPr>
          <p:cNvSpPr txBox="1"/>
          <p:nvPr/>
        </p:nvSpPr>
        <p:spPr>
          <a:xfrm>
            <a:off x="1042672" y="6091366"/>
            <a:ext cx="7862611" cy="338554"/>
          </a:xfrm>
          <a:prstGeom prst="rect">
            <a:avLst/>
          </a:prstGeom>
          <a:noFill/>
        </p:spPr>
        <p:txBody>
          <a:bodyPr wrap="square" rtlCol="0">
            <a:spAutoFit/>
          </a:bodyPr>
          <a:lstStyle/>
          <a:p>
            <a:r>
              <a:rPr lang="fr-FR" sz="1600" dirty="0">
                <a:hlinkClick r:id="rId7"/>
              </a:rPr>
              <a:t>https://documentation.abes.fr/sudoc/autres/Regles_CollectionDocCartographiques.pdf</a:t>
            </a:r>
            <a:r>
              <a:rPr lang="fr-FR" sz="1600" dirty="0"/>
              <a:t> </a:t>
            </a:r>
          </a:p>
        </p:txBody>
      </p:sp>
      <p:sp>
        <p:nvSpPr>
          <p:cNvPr id="19" name="Titre 1">
            <a:extLst>
              <a:ext uri="{FF2B5EF4-FFF2-40B4-BE49-F238E27FC236}">
                <a16:creationId xmlns:a16="http://schemas.microsoft.com/office/drawing/2014/main" id="{12A6B853-B2CA-CE53-5C8C-EDA6CA072B0F}"/>
              </a:ext>
            </a:extLst>
          </p:cNvPr>
          <p:cNvSpPr txBox="1">
            <a:spLocks/>
          </p:cNvSpPr>
          <p:nvPr/>
        </p:nvSpPr>
        <p:spPr>
          <a:xfrm>
            <a:off x="176659" y="5600776"/>
            <a:ext cx="7862611" cy="383158"/>
          </a:xfrm>
          <a:prstGeom prst="rect">
            <a:avLst/>
          </a:prstGeom>
        </p:spPr>
        <p:txBody>
          <a:bodyPr vert="horz" lIns="91440" tIns="45720" rIns="91440" bIns="45720" rtlCol="0" anchor="ctr">
            <a:normAutofit fontScale="97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2000" dirty="0">
                <a:solidFill>
                  <a:srgbClr val="5B9BD5">
                    <a:lumMod val="75000"/>
                  </a:srgbClr>
                </a:solidFill>
                <a:latin typeface="+mn-lt"/>
              </a:rPr>
              <a:t>Catalogage des collections de documents cartographiques</a:t>
            </a:r>
          </a:p>
        </p:txBody>
      </p:sp>
      <p:pic>
        <p:nvPicPr>
          <p:cNvPr id="20" name="Picture 2" descr="Guide Méthodologique">
            <a:extLst>
              <a:ext uri="{FF2B5EF4-FFF2-40B4-BE49-F238E27FC236}">
                <a16:creationId xmlns:a16="http://schemas.microsoft.com/office/drawing/2014/main" id="{42368E57-6405-9D16-382B-420A5178133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2963049"/>
            <a:ext cx="676879" cy="681554"/>
          </a:xfrm>
          <a:prstGeom prst="rect">
            <a:avLst/>
          </a:prstGeom>
          <a:noFill/>
          <a:extLst>
            <a:ext uri="{909E8E84-426E-40DD-AFC4-6F175D3DCCD1}">
              <a14:hiddenFill xmlns:a14="http://schemas.microsoft.com/office/drawing/2010/main">
                <a:solidFill>
                  <a:srgbClr val="FFFFFF"/>
                </a:solidFill>
              </a14:hiddenFill>
            </a:ext>
          </a:extLst>
        </p:spPr>
      </p:pic>
      <p:sp>
        <p:nvSpPr>
          <p:cNvPr id="21" name="Ellipse 20">
            <a:extLst>
              <a:ext uri="{FF2B5EF4-FFF2-40B4-BE49-F238E27FC236}">
                <a16:creationId xmlns:a16="http://schemas.microsoft.com/office/drawing/2014/main" id="{724DC5B0-8A5A-748A-9418-AFA9724E0F94}"/>
              </a:ext>
            </a:extLst>
          </p:cNvPr>
          <p:cNvSpPr/>
          <p:nvPr/>
        </p:nvSpPr>
        <p:spPr>
          <a:xfrm>
            <a:off x="176659" y="2929251"/>
            <a:ext cx="794941" cy="78778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a:p>
        </p:txBody>
      </p:sp>
      <p:pic>
        <p:nvPicPr>
          <p:cNvPr id="26" name="Picture 2" descr="Guide Méthodologique">
            <a:extLst>
              <a:ext uri="{FF2B5EF4-FFF2-40B4-BE49-F238E27FC236}">
                <a16:creationId xmlns:a16="http://schemas.microsoft.com/office/drawing/2014/main" id="{9A7DA874-5D71-C29F-11D3-1E50555C5BF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4373" y="4547225"/>
            <a:ext cx="676879" cy="681554"/>
          </a:xfrm>
          <a:prstGeom prst="rect">
            <a:avLst/>
          </a:prstGeom>
          <a:noFill/>
          <a:extLst>
            <a:ext uri="{909E8E84-426E-40DD-AFC4-6F175D3DCCD1}">
              <a14:hiddenFill xmlns:a14="http://schemas.microsoft.com/office/drawing/2010/main">
                <a:solidFill>
                  <a:srgbClr val="FFFFFF"/>
                </a:solidFill>
              </a14:hiddenFill>
            </a:ext>
          </a:extLst>
        </p:spPr>
      </p:pic>
      <p:sp>
        <p:nvSpPr>
          <p:cNvPr id="27" name="Ellipse 26">
            <a:extLst>
              <a:ext uri="{FF2B5EF4-FFF2-40B4-BE49-F238E27FC236}">
                <a16:creationId xmlns:a16="http://schemas.microsoft.com/office/drawing/2014/main" id="{8549792A-3DB2-7F27-57B3-45BF3E7C1A9F}"/>
              </a:ext>
            </a:extLst>
          </p:cNvPr>
          <p:cNvSpPr/>
          <p:nvPr/>
        </p:nvSpPr>
        <p:spPr>
          <a:xfrm>
            <a:off x="179512" y="4513427"/>
            <a:ext cx="794941" cy="78778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a:p>
        </p:txBody>
      </p:sp>
      <p:pic>
        <p:nvPicPr>
          <p:cNvPr id="28" name="Picture 2" descr="Guide Méthodologique">
            <a:extLst>
              <a:ext uri="{FF2B5EF4-FFF2-40B4-BE49-F238E27FC236}">
                <a16:creationId xmlns:a16="http://schemas.microsoft.com/office/drawing/2014/main" id="{CCA0EB20-8942-0545-B82C-F458781F753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4373" y="6059393"/>
            <a:ext cx="676879" cy="681554"/>
          </a:xfrm>
          <a:prstGeom prst="rect">
            <a:avLst/>
          </a:prstGeom>
          <a:noFill/>
          <a:extLst>
            <a:ext uri="{909E8E84-426E-40DD-AFC4-6F175D3DCCD1}">
              <a14:hiddenFill xmlns:a14="http://schemas.microsoft.com/office/drawing/2010/main">
                <a:solidFill>
                  <a:srgbClr val="FFFFFF"/>
                </a:solidFill>
              </a14:hiddenFill>
            </a:ext>
          </a:extLst>
        </p:spPr>
      </p:pic>
      <p:sp>
        <p:nvSpPr>
          <p:cNvPr id="29" name="Ellipse 28">
            <a:extLst>
              <a:ext uri="{FF2B5EF4-FFF2-40B4-BE49-F238E27FC236}">
                <a16:creationId xmlns:a16="http://schemas.microsoft.com/office/drawing/2014/main" id="{906BFA68-2499-5C8B-B247-583325D5D2AA}"/>
              </a:ext>
            </a:extLst>
          </p:cNvPr>
          <p:cNvSpPr/>
          <p:nvPr/>
        </p:nvSpPr>
        <p:spPr>
          <a:xfrm>
            <a:off x="179512" y="6025595"/>
            <a:ext cx="794941" cy="78778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a:p>
        </p:txBody>
      </p:sp>
      <p:pic>
        <p:nvPicPr>
          <p:cNvPr id="7170" name="Picture 2" descr="Pendule, Carte, La Navigation, Boussole">
            <a:extLst>
              <a:ext uri="{FF2B5EF4-FFF2-40B4-BE49-F238E27FC236}">
                <a16:creationId xmlns:a16="http://schemas.microsoft.com/office/drawing/2014/main" id="{54379AF6-C1CD-AE3E-FB50-DB13A1676094}"/>
              </a:ext>
            </a:extLst>
          </p:cNvPr>
          <p:cNvPicPr>
            <a:picLocks noChangeAspect="1" noChangeArrowheads="1"/>
          </p:cNvPicPr>
          <p:nvPr/>
        </p:nvPicPr>
        <p:blipFill>
          <a:blip r:embed="rId8">
            <a:alphaModFix amt="25000"/>
            <a:extLst>
              <a:ext uri="{28A0092B-C50C-407E-A947-70E740481C1C}">
                <a14:useLocalDpi xmlns:a14="http://schemas.microsoft.com/office/drawing/2010/main" val="0"/>
              </a:ext>
            </a:extLst>
          </a:blip>
          <a:srcRect/>
          <a:stretch>
            <a:fillRect/>
          </a:stretch>
        </p:blipFill>
        <p:spPr bwMode="auto">
          <a:xfrm>
            <a:off x="0" y="0"/>
            <a:ext cx="9144000" cy="6813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07303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11FCB6FF-4C84-B4F6-9A62-A6D14BAE8BAA}"/>
              </a:ext>
            </a:extLst>
          </p:cNvPr>
          <p:cNvSpPr>
            <a:spLocks noGrp="1"/>
          </p:cNvSpPr>
          <p:nvPr>
            <p:ph idx="1"/>
          </p:nvPr>
        </p:nvSpPr>
        <p:spPr>
          <a:xfrm>
            <a:off x="457200" y="1600200"/>
            <a:ext cx="8229600" cy="4983162"/>
          </a:xfrm>
        </p:spPr>
        <p:txBody>
          <a:bodyPr>
            <a:normAutofit/>
          </a:bodyPr>
          <a:lstStyle/>
          <a:p>
            <a:pPr marL="0" indent="0">
              <a:buClr>
                <a:srgbClr val="FF0000"/>
              </a:buClr>
              <a:buNone/>
            </a:pPr>
            <a:r>
              <a:rPr lang="fr-FR" sz="2400" dirty="0">
                <a:latin typeface="Calibri" panose="020F0502020204030204" pitchFamily="34" charset="0"/>
                <a:ea typeface="Calibri" panose="020F0502020204030204" pitchFamily="34" charset="0"/>
                <a:cs typeface="Times New Roman" panose="02020603050405020304" pitchFamily="18" charset="0"/>
              </a:rPr>
              <a:t>Nouveauté majeure : la notice de série</a:t>
            </a:r>
          </a:p>
          <a:p>
            <a:pPr lvl="1">
              <a:buClr>
                <a:srgbClr val="FF0000"/>
              </a:buClr>
              <a:buFont typeface="Courier New" panose="02070309020205020404" pitchFamily="49" charset="0"/>
              <a:buChar char="o"/>
            </a:pPr>
            <a:r>
              <a:rPr lang="fr-FR" sz="2000" dirty="0">
                <a:latin typeface="Calibri" panose="020F0502020204030204" pitchFamily="34" charset="0"/>
                <a:ea typeface="Calibri" panose="020F0502020204030204" pitchFamily="34" charset="0"/>
                <a:cs typeface="Times New Roman" panose="02020603050405020304" pitchFamily="18" charset="0"/>
              </a:rPr>
              <a:t>Ensemble éditorial (ce n’est pas une ressource continue)</a:t>
            </a:r>
          </a:p>
          <a:p>
            <a:pPr marL="457200" lvl="1" indent="0">
              <a:buClr>
                <a:srgbClr val="FF0000"/>
              </a:buClr>
              <a:buNone/>
            </a:pPr>
            <a:r>
              <a:rPr lang="fr-FR" sz="2000" dirty="0">
                <a:latin typeface="Calibri" panose="020F0502020204030204" pitchFamily="34" charset="0"/>
                <a:ea typeface="Calibri" panose="020F0502020204030204" pitchFamily="34" charset="0"/>
                <a:cs typeface="Times New Roman" panose="02020603050405020304" pitchFamily="18" charset="0"/>
              </a:rPr>
              <a:t>-&gt; </a:t>
            </a:r>
            <a:r>
              <a:rPr lang="fr-FR" sz="1600" dirty="0">
                <a:latin typeface="Calibri" panose="020F0502020204030204" pitchFamily="34" charset="0"/>
                <a:ea typeface="Calibri" panose="020F0502020204030204" pitchFamily="34" charset="0"/>
                <a:cs typeface="Times New Roman" panose="02020603050405020304" pitchFamily="18" charset="0"/>
              </a:rPr>
              <a:t>Nouveau type de notice : </a:t>
            </a:r>
            <a:r>
              <a:rPr lang="fr-FR" sz="1600"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008 </a:t>
            </a:r>
            <a:r>
              <a:rPr lang="fr-FR" sz="1600" b="1" dirty="0" err="1">
                <a:solidFill>
                  <a:schemeClr val="accent1"/>
                </a:solidFill>
                <a:latin typeface="Calibri" panose="020F0502020204030204" pitchFamily="34" charset="0"/>
                <a:ea typeface="Calibri" panose="020F0502020204030204" pitchFamily="34" charset="0"/>
                <a:cs typeface="Times New Roman" panose="02020603050405020304" pitchFamily="18" charset="0"/>
              </a:rPr>
              <a:t>Ke</a:t>
            </a:r>
            <a:endParaRPr lang="fr-FR" sz="2000" b="1" dirty="0">
              <a:solidFill>
                <a:schemeClr val="accent1"/>
              </a:solidFill>
              <a:latin typeface="Calibri" panose="020F0502020204030204" pitchFamily="34" charset="0"/>
              <a:ea typeface="Calibri" panose="020F0502020204030204" pitchFamily="34" charset="0"/>
              <a:cs typeface="Times New Roman" panose="02020603050405020304" pitchFamily="18" charset="0"/>
            </a:endParaRPr>
          </a:p>
          <a:p>
            <a:pPr lvl="1">
              <a:buClr>
                <a:srgbClr val="FF0000"/>
              </a:buClr>
              <a:buFont typeface="Courier New" panose="02070309020205020404" pitchFamily="49" charset="0"/>
              <a:buChar char="o"/>
            </a:pPr>
            <a:r>
              <a:rPr lang="fr-FR" sz="2000" dirty="0">
                <a:latin typeface="Calibri" panose="020F0502020204030204" pitchFamily="34" charset="0"/>
                <a:ea typeface="Calibri" panose="020F0502020204030204" pitchFamily="34" charset="0"/>
                <a:cs typeface="Times New Roman" panose="02020603050405020304" pitchFamily="18" charset="0"/>
              </a:rPr>
              <a:t>Titre propre </a:t>
            </a:r>
          </a:p>
          <a:p>
            <a:pPr marL="457200" lvl="1" indent="0">
              <a:buClr>
                <a:srgbClr val="FF0000"/>
              </a:buClr>
              <a:buNone/>
            </a:pPr>
            <a:r>
              <a:rPr lang="fr-FR" sz="1600" dirty="0">
                <a:latin typeface="Calibri" panose="020F0502020204030204" pitchFamily="34" charset="0"/>
                <a:ea typeface="Calibri" panose="020F0502020204030204" pitchFamily="34" charset="0"/>
                <a:cs typeface="Times New Roman" panose="02020603050405020304" pitchFamily="18" charset="0"/>
              </a:rPr>
              <a:t>celui de la 1ere feuille publiée</a:t>
            </a:r>
          </a:p>
          <a:p>
            <a:pPr marL="457200" lvl="1" indent="0">
              <a:buClr>
                <a:srgbClr val="FF0000"/>
              </a:buClr>
              <a:buNone/>
            </a:pPr>
            <a:r>
              <a:rPr lang="fr-FR" sz="1400" b="1" dirty="0">
                <a:solidFill>
                  <a:schemeClr val="accent1"/>
                </a:solidFill>
                <a:latin typeface="Calibri" panose="020F0502020204030204" pitchFamily="34" charset="0"/>
                <a:cs typeface="Times New Roman" panose="02020603050405020304" pitchFamily="18" charset="0"/>
              </a:rPr>
              <a:t>200</a:t>
            </a:r>
            <a:r>
              <a:rPr lang="fr-FR" sz="1400" dirty="0">
                <a:solidFill>
                  <a:schemeClr val="accent1"/>
                </a:solidFill>
                <a:latin typeface="Calibri" panose="020F0502020204030204" pitchFamily="34" charset="0"/>
                <a:cs typeface="Times New Roman" panose="02020603050405020304" pitchFamily="18" charset="0"/>
              </a:rPr>
              <a:t> 1#</a:t>
            </a:r>
            <a:r>
              <a:rPr lang="fr-FR" sz="1400" b="1" dirty="0">
                <a:solidFill>
                  <a:schemeClr val="accent1"/>
                </a:solidFill>
                <a:latin typeface="Calibri" panose="020F0502020204030204" pitchFamily="34" charset="0"/>
                <a:cs typeface="Times New Roman" panose="02020603050405020304" pitchFamily="18" charset="0"/>
              </a:rPr>
              <a:t>$</a:t>
            </a:r>
            <a:r>
              <a:rPr lang="fr-FR" sz="1400" b="1" dirty="0" err="1">
                <a:solidFill>
                  <a:schemeClr val="accent1"/>
                </a:solidFill>
                <a:latin typeface="Calibri" panose="020F0502020204030204" pitchFamily="34" charset="0"/>
                <a:cs typeface="Times New Roman" panose="02020603050405020304" pitchFamily="18" charset="0"/>
              </a:rPr>
              <a:t>a</a:t>
            </a:r>
            <a:r>
              <a:rPr lang="fr-FR" sz="1400" dirty="0" err="1">
                <a:solidFill>
                  <a:schemeClr val="accent1"/>
                </a:solidFill>
                <a:latin typeface="Calibri" panose="020F0502020204030204" pitchFamily="34" charset="0"/>
                <a:cs typeface="Times New Roman" panose="02020603050405020304" pitchFamily="18" charset="0"/>
              </a:rPr>
              <a:t>@Série</a:t>
            </a:r>
            <a:r>
              <a:rPr lang="fr-FR" sz="1400" dirty="0">
                <a:solidFill>
                  <a:schemeClr val="accent1"/>
                </a:solidFill>
                <a:latin typeface="Calibri" panose="020F0502020204030204" pitchFamily="34" charset="0"/>
                <a:cs typeface="Times New Roman" panose="02020603050405020304" pitchFamily="18" charset="0"/>
              </a:rPr>
              <a:t> </a:t>
            </a:r>
            <a:r>
              <a:rPr lang="fr-FR" sz="1400" dirty="0" err="1">
                <a:solidFill>
                  <a:schemeClr val="accent1"/>
                </a:solidFill>
                <a:latin typeface="Calibri" panose="020F0502020204030204" pitchFamily="34" charset="0"/>
                <a:cs typeface="Times New Roman" panose="02020603050405020304" pitchFamily="18" charset="0"/>
              </a:rPr>
              <a:t>bleue$erandonnée</a:t>
            </a:r>
            <a:r>
              <a:rPr lang="fr-FR" sz="1400" dirty="0">
                <a:solidFill>
                  <a:schemeClr val="accent1"/>
                </a:solidFill>
                <a:latin typeface="Calibri" panose="020F0502020204030204" pitchFamily="34" charset="0"/>
                <a:cs typeface="Times New Roman" panose="02020603050405020304" pitchFamily="18" charset="0"/>
              </a:rPr>
              <a:t> et plein </a:t>
            </a:r>
            <a:r>
              <a:rPr lang="fr-FR" sz="1400" dirty="0" err="1">
                <a:solidFill>
                  <a:schemeClr val="accent1"/>
                </a:solidFill>
                <a:latin typeface="Calibri" panose="020F0502020204030204" pitchFamily="34" charset="0"/>
                <a:cs typeface="Times New Roman" panose="02020603050405020304" pitchFamily="18" charset="0"/>
              </a:rPr>
              <a:t>air</a:t>
            </a:r>
            <a:r>
              <a:rPr lang="fr-FR" sz="1400" b="1" dirty="0" err="1">
                <a:solidFill>
                  <a:schemeClr val="accent1"/>
                </a:solidFill>
                <a:latin typeface="Calibri" panose="020F0502020204030204" pitchFamily="34" charset="0"/>
                <a:cs typeface="Times New Roman" panose="02020603050405020304" pitchFamily="18" charset="0"/>
              </a:rPr>
              <a:t>$f</a:t>
            </a:r>
            <a:r>
              <a:rPr lang="fr-FR" sz="1400" dirty="0" err="1">
                <a:solidFill>
                  <a:schemeClr val="accent1"/>
                </a:solidFill>
                <a:latin typeface="Calibri" panose="020F0502020204030204" pitchFamily="34" charset="0"/>
                <a:cs typeface="Times New Roman" panose="02020603050405020304" pitchFamily="18" charset="0"/>
              </a:rPr>
              <a:t>réalisé</a:t>
            </a:r>
            <a:r>
              <a:rPr lang="fr-FR" sz="1400" dirty="0">
                <a:solidFill>
                  <a:schemeClr val="accent1"/>
                </a:solidFill>
                <a:latin typeface="Calibri" panose="020F0502020204030204" pitchFamily="34" charset="0"/>
                <a:cs typeface="Times New Roman" panose="02020603050405020304" pitchFamily="18" charset="0"/>
              </a:rPr>
              <a:t> et édité par l’Institut national de l’information géographique et forestière [...]</a:t>
            </a:r>
          </a:p>
          <a:p>
            <a:pPr lvl="1">
              <a:buClr>
                <a:srgbClr val="FF0000"/>
              </a:buClr>
              <a:buFont typeface="Courier New" panose="02070309020205020404" pitchFamily="49" charset="0"/>
              <a:buChar char="o"/>
            </a:pPr>
            <a:r>
              <a:rPr lang="fr-FR" sz="2000" dirty="0">
                <a:latin typeface="Calibri" panose="020F0502020204030204" pitchFamily="34" charset="0"/>
                <a:ea typeface="Calibri" panose="020F0502020204030204" pitchFamily="34" charset="0"/>
                <a:cs typeface="Times New Roman" panose="02020603050405020304" pitchFamily="18" charset="0"/>
              </a:rPr>
              <a:t>Titre conventionnel (en zone 540)</a:t>
            </a:r>
          </a:p>
          <a:p>
            <a:pPr marL="457200" lvl="1" indent="0">
              <a:buClr>
                <a:srgbClr val="FF0000"/>
              </a:buClr>
              <a:buNone/>
            </a:pPr>
            <a:r>
              <a:rPr lang="fr-FR" sz="1400" b="1"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540</a:t>
            </a:r>
            <a:r>
              <a:rPr lang="fr-FR" sz="1400"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 ## </a:t>
            </a:r>
            <a:r>
              <a:rPr lang="fr-FR" sz="1400" b="1"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$a</a:t>
            </a:r>
            <a:r>
              <a:rPr lang="fr-FR" sz="1400"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France</a:t>
            </a:r>
            <a:r>
              <a:rPr lang="fr-FR" sz="1400" b="1"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$e</a:t>
            </a:r>
            <a:r>
              <a:rPr lang="fr-FR" sz="1400"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Topographie</a:t>
            </a:r>
            <a:r>
              <a:rPr lang="fr-FR" sz="1400" b="1"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$e</a:t>
            </a:r>
            <a:r>
              <a:rPr lang="fr-FR" sz="1400"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1:25 000</a:t>
            </a:r>
            <a:r>
              <a:rPr lang="fr-FR" sz="1400" b="1"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$e</a:t>
            </a:r>
            <a:r>
              <a:rPr lang="fr-FR" sz="1400"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2014-.…</a:t>
            </a:r>
            <a:r>
              <a:rPr lang="fr-FR" sz="1400" b="1"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$e</a:t>
            </a:r>
            <a:r>
              <a:rPr lang="fr-FR" sz="1400"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707 </a:t>
            </a:r>
            <a:r>
              <a:rPr lang="fr-FR" sz="1400" dirty="0" err="1">
                <a:solidFill>
                  <a:schemeClr val="accent1"/>
                </a:solidFill>
                <a:latin typeface="Calibri" panose="020F0502020204030204" pitchFamily="34" charset="0"/>
                <a:ea typeface="Calibri" panose="020F0502020204030204" pitchFamily="34" charset="0"/>
                <a:cs typeface="Times New Roman" panose="02020603050405020304" pitchFamily="18" charset="0"/>
              </a:rPr>
              <a:t>feuilles</a:t>
            </a:r>
            <a:r>
              <a:rPr lang="fr-FR" sz="1400" b="1" dirty="0" err="1">
                <a:solidFill>
                  <a:schemeClr val="accent1"/>
                </a:solidFill>
                <a:latin typeface="Calibri" panose="020F0502020204030204" pitchFamily="34" charset="0"/>
                <a:ea typeface="Calibri" panose="020F0502020204030204" pitchFamily="34" charset="0"/>
                <a:cs typeface="Times New Roman" panose="02020603050405020304" pitchFamily="18" charset="0"/>
              </a:rPr>
              <a:t>$n</a:t>
            </a:r>
            <a:r>
              <a:rPr lang="fr-FR" sz="1400" dirty="0" err="1">
                <a:solidFill>
                  <a:schemeClr val="accent1"/>
                </a:solidFill>
                <a:latin typeface="Calibri" panose="020F0502020204030204" pitchFamily="34" charset="0"/>
                <a:ea typeface="Calibri" panose="020F0502020204030204" pitchFamily="34" charset="0"/>
                <a:cs typeface="Times New Roman" panose="02020603050405020304" pitchFamily="18" charset="0"/>
              </a:rPr>
              <a:t>série</a:t>
            </a:r>
            <a:r>
              <a:rPr lang="fr-FR" sz="1400"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 cartographique</a:t>
            </a:r>
          </a:p>
          <a:p>
            <a:pPr lvl="1">
              <a:buClr>
                <a:srgbClr val="FF0000"/>
              </a:buClr>
              <a:buFont typeface="Courier New" panose="02070309020205020404" pitchFamily="49" charset="0"/>
              <a:buChar char="o"/>
            </a:pPr>
            <a:r>
              <a:rPr lang="fr-FR" sz="2000" dirty="0">
                <a:latin typeface="Calibri" panose="020F0502020204030204" pitchFamily="34" charset="0"/>
                <a:ea typeface="Calibri" panose="020F0502020204030204" pitchFamily="34" charset="0"/>
                <a:cs typeface="Times New Roman" panose="02020603050405020304" pitchFamily="18" charset="0"/>
              </a:rPr>
              <a:t>Variantes de titre </a:t>
            </a:r>
          </a:p>
          <a:p>
            <a:pPr marL="457200" lvl="1" indent="0">
              <a:buClr>
                <a:srgbClr val="FF0000"/>
              </a:buClr>
              <a:buNone/>
            </a:pPr>
            <a:r>
              <a:rPr lang="fr-FR" sz="1600" dirty="0">
                <a:latin typeface="Calibri" panose="020F0502020204030204" pitchFamily="34" charset="0"/>
                <a:ea typeface="Calibri" panose="020F0502020204030204" pitchFamily="34" charset="0"/>
                <a:cs typeface="Times New Roman" panose="02020603050405020304" pitchFamily="18" charset="0"/>
              </a:rPr>
              <a:t>Titres de la série apparaissant sur les différentes feuilles</a:t>
            </a:r>
          </a:p>
          <a:p>
            <a:pPr marL="457200" lvl="1" indent="0">
              <a:buClr>
                <a:srgbClr val="FF0000"/>
              </a:buClr>
              <a:buNone/>
            </a:pPr>
            <a:r>
              <a:rPr lang="fr-FR" sz="1200" b="1"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517</a:t>
            </a:r>
            <a:r>
              <a:rPr lang="fr-FR" sz="1200"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 ##</a:t>
            </a:r>
            <a:r>
              <a:rPr lang="fr-FR" sz="1200" b="1"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$a</a:t>
            </a:r>
            <a:r>
              <a:rPr lang="fr-FR" sz="1200"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@Nouvelle Série bleue</a:t>
            </a:r>
          </a:p>
          <a:p>
            <a:pPr marL="457200" lvl="1" indent="0">
              <a:buClr>
                <a:srgbClr val="FF0000"/>
              </a:buClr>
              <a:buNone/>
            </a:pPr>
            <a:r>
              <a:rPr lang="fr-FR" sz="1200" b="1"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517</a:t>
            </a:r>
            <a:r>
              <a:rPr lang="fr-FR" sz="1200"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 ##</a:t>
            </a:r>
            <a:r>
              <a:rPr lang="fr-FR" sz="1200" b="1"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$a</a:t>
            </a:r>
            <a:r>
              <a:rPr lang="fr-FR" sz="1200"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@Série bleue nouveau format</a:t>
            </a:r>
          </a:p>
          <a:p>
            <a:pPr marL="457200" lvl="1" indent="0">
              <a:buClr>
                <a:srgbClr val="FF0000"/>
              </a:buClr>
              <a:buNone/>
            </a:pPr>
            <a:r>
              <a:rPr lang="fr-FR" sz="1200" b="1"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517</a:t>
            </a:r>
            <a:r>
              <a:rPr lang="fr-FR" sz="1200"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 ##</a:t>
            </a:r>
            <a:r>
              <a:rPr lang="fr-FR" sz="1200" b="1"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$a</a:t>
            </a:r>
            <a:r>
              <a:rPr lang="fr-FR" sz="1200"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@Série bleue grand format</a:t>
            </a:r>
          </a:p>
          <a:p>
            <a:pPr marL="457200" lvl="1" indent="0">
              <a:buClr>
                <a:srgbClr val="FF0000"/>
              </a:buClr>
              <a:buNone/>
            </a:pPr>
            <a:r>
              <a:rPr lang="fr-FR" sz="1200" b="1"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517</a:t>
            </a:r>
            <a:r>
              <a:rPr lang="fr-FR" sz="1200"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 ##</a:t>
            </a:r>
            <a:r>
              <a:rPr lang="fr-FR" sz="1200" b="1"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$a</a:t>
            </a:r>
            <a:r>
              <a:rPr lang="fr-FR" sz="1200"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@SB</a:t>
            </a:r>
          </a:p>
        </p:txBody>
      </p:sp>
      <p:sp>
        <p:nvSpPr>
          <p:cNvPr id="5" name="Titre 4">
            <a:extLst>
              <a:ext uri="{FF2B5EF4-FFF2-40B4-BE49-F238E27FC236}">
                <a16:creationId xmlns:a16="http://schemas.microsoft.com/office/drawing/2014/main" id="{5A49BC87-1127-B14A-39B1-F2C0730E3FBA}"/>
              </a:ext>
            </a:extLst>
          </p:cNvPr>
          <p:cNvSpPr>
            <a:spLocks noGrp="1"/>
          </p:cNvSpPr>
          <p:nvPr>
            <p:ph type="title"/>
          </p:nvPr>
        </p:nvSpPr>
        <p:spPr/>
        <p:txBody>
          <a:bodyPr>
            <a:normAutofit/>
          </a:bodyPr>
          <a:lstStyle/>
          <a:p>
            <a:r>
              <a:rPr lang="fr-FR" sz="2800" kern="100"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Catalogage des séries cartographiques</a:t>
            </a:r>
            <a:endParaRPr lang="fr-FR" sz="2800" dirty="0"/>
          </a:p>
        </p:txBody>
      </p:sp>
      <p:pic>
        <p:nvPicPr>
          <p:cNvPr id="2" name="Picture 2" descr="Boussole, Linseatischer Boussole">
            <a:extLst>
              <a:ext uri="{FF2B5EF4-FFF2-40B4-BE49-F238E27FC236}">
                <a16:creationId xmlns:a16="http://schemas.microsoft.com/office/drawing/2014/main" id="{B35DFA8F-3DCD-BFCB-E349-D0F2E063E9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8144" y="4653135"/>
            <a:ext cx="3168352" cy="21138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7097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xEl>
                                              <p:pRg st="12" end="12"/>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diagramme, dessin, Plan">
            <a:extLst>
              <a:ext uri="{FF2B5EF4-FFF2-40B4-BE49-F238E27FC236}">
                <a16:creationId xmlns:a16="http://schemas.microsoft.com/office/drawing/2014/main" id="{DDB95A87-E0C7-4266-72DA-405607AED9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6671526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B76EBE09-C751-A34C-A9E0-07B8D523E4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9752" y="2492896"/>
            <a:ext cx="375285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Image 3" descr="Une image contenant Rectangle, capture d’écran, Graphique, art&#10;&#10;Description générée automatiquement">
            <a:extLst>
              <a:ext uri="{FF2B5EF4-FFF2-40B4-BE49-F238E27FC236}">
                <a16:creationId xmlns:a16="http://schemas.microsoft.com/office/drawing/2014/main" id="{E95B6176-C6CB-F7E3-E1C2-C528737DB96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9512" y="2204864"/>
            <a:ext cx="1143000" cy="1143000"/>
          </a:xfrm>
          <a:prstGeom prst="rect">
            <a:avLst/>
          </a:prstGeom>
        </p:spPr>
      </p:pic>
      <p:sp>
        <p:nvSpPr>
          <p:cNvPr id="7" name="Titre 1">
            <a:extLst>
              <a:ext uri="{FF2B5EF4-FFF2-40B4-BE49-F238E27FC236}">
                <a16:creationId xmlns:a16="http://schemas.microsoft.com/office/drawing/2014/main" id="{B4BD42A6-C7A6-FA27-A4DF-C46015F896CD}"/>
              </a:ext>
            </a:extLst>
          </p:cNvPr>
          <p:cNvSpPr>
            <a:spLocks noGrp="1"/>
          </p:cNvSpPr>
          <p:nvPr>
            <p:ph type="title"/>
          </p:nvPr>
        </p:nvSpPr>
        <p:spPr>
          <a:xfrm>
            <a:off x="457200" y="188640"/>
            <a:ext cx="8229600" cy="648072"/>
          </a:xfrm>
        </p:spPr>
        <p:txBody>
          <a:bodyPr>
            <a:normAutofit/>
          </a:bodyPr>
          <a:lstStyle/>
          <a:p>
            <a:r>
              <a:rPr lang="fr-FR" sz="2800" dirty="0">
                <a:solidFill>
                  <a:srgbClr val="5B9BD5">
                    <a:lumMod val="75000"/>
                  </a:srgbClr>
                </a:solidFill>
                <a:latin typeface="+mn-lt"/>
              </a:rPr>
              <a:t>Catalogage des séries cartographiques</a:t>
            </a:r>
          </a:p>
        </p:txBody>
      </p:sp>
    </p:spTree>
    <p:extLst>
      <p:ext uri="{BB962C8B-B14F-4D97-AF65-F5344CB8AC3E}">
        <p14:creationId xmlns:p14="http://schemas.microsoft.com/office/powerpoint/2010/main" val="33044282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11FCB6FF-4C84-B4F6-9A62-A6D14BAE8BAA}"/>
              </a:ext>
            </a:extLst>
          </p:cNvPr>
          <p:cNvSpPr>
            <a:spLocks noGrp="1"/>
          </p:cNvSpPr>
          <p:nvPr>
            <p:ph idx="1"/>
          </p:nvPr>
        </p:nvSpPr>
        <p:spPr>
          <a:xfrm>
            <a:off x="457200" y="1600200"/>
            <a:ext cx="8229600" cy="4983162"/>
          </a:xfrm>
        </p:spPr>
        <p:txBody>
          <a:bodyPr>
            <a:normAutofit lnSpcReduction="10000"/>
          </a:bodyPr>
          <a:lstStyle/>
          <a:p>
            <a:pPr marL="0" indent="0">
              <a:buClr>
                <a:srgbClr val="FF0000"/>
              </a:buClr>
              <a:buNone/>
            </a:pPr>
            <a:r>
              <a:rPr lang="fr-FR" sz="2400" dirty="0">
                <a:latin typeface="Calibri" panose="020F0502020204030204" pitchFamily="34" charset="0"/>
                <a:ea typeface="Calibri" panose="020F0502020204030204" pitchFamily="34" charset="0"/>
                <a:cs typeface="Times New Roman" panose="02020603050405020304" pitchFamily="18" charset="0"/>
              </a:rPr>
              <a:t>Conséquences de la possibilité de créer des notices de séries</a:t>
            </a:r>
            <a:endParaRPr lang="fr-FR" sz="2400" dirty="0">
              <a:latin typeface="Calibri" panose="020F0502020204030204" pitchFamily="34" charset="0"/>
              <a:cs typeface="Times New Roman" panose="02020603050405020304" pitchFamily="18" charset="0"/>
            </a:endParaRPr>
          </a:p>
          <a:p>
            <a:pPr lvl="1">
              <a:buClr>
                <a:srgbClr val="FF0000"/>
              </a:buClr>
              <a:buFont typeface="Courier New" panose="02070309020205020404" pitchFamily="49" charset="0"/>
              <a:buChar char="o"/>
            </a:pPr>
            <a:r>
              <a:rPr lang="fr-FR" sz="2000" dirty="0">
                <a:latin typeface="Calibri" panose="020F0502020204030204" pitchFamily="34" charset="0"/>
                <a:ea typeface="Calibri" panose="020F0502020204030204" pitchFamily="34" charset="0"/>
                <a:cs typeface="Times New Roman" panose="02020603050405020304" pitchFamily="18" charset="0"/>
              </a:rPr>
              <a:t>Enregistrement du titre d'une feuille de série en titre propre au lieu de titre dépendant (200 $a au lieu de 200 $a $h $i)</a:t>
            </a:r>
          </a:p>
          <a:p>
            <a:pPr marL="457200" lvl="1" indent="0">
              <a:buClr>
                <a:srgbClr val="FF0000"/>
              </a:buClr>
              <a:buNone/>
            </a:pPr>
            <a:r>
              <a:rPr lang="fr-FR" sz="1400" b="1" dirty="0">
                <a:solidFill>
                  <a:schemeClr val="accent1"/>
                </a:solidFill>
                <a:latin typeface="Calibri" panose="020F0502020204030204" pitchFamily="34" charset="0"/>
                <a:cs typeface="Times New Roman" panose="02020603050405020304" pitchFamily="18" charset="0"/>
              </a:rPr>
              <a:t>200</a:t>
            </a:r>
            <a:r>
              <a:rPr lang="fr-FR" sz="1400" dirty="0">
                <a:solidFill>
                  <a:schemeClr val="accent1"/>
                </a:solidFill>
                <a:latin typeface="Calibri" panose="020F0502020204030204" pitchFamily="34" charset="0"/>
                <a:cs typeface="Times New Roman" panose="02020603050405020304" pitchFamily="18" charset="0"/>
              </a:rPr>
              <a:t> 1#</a:t>
            </a:r>
            <a:r>
              <a:rPr lang="fr-FR" sz="1400" b="1" dirty="0">
                <a:solidFill>
                  <a:schemeClr val="accent1"/>
                </a:solidFill>
                <a:latin typeface="Calibri" panose="020F0502020204030204" pitchFamily="34" charset="0"/>
                <a:cs typeface="Times New Roman" panose="02020603050405020304" pitchFamily="18" charset="0"/>
              </a:rPr>
              <a:t>$</a:t>
            </a:r>
            <a:r>
              <a:rPr lang="fr-FR" sz="1400" b="1" dirty="0" err="1">
                <a:solidFill>
                  <a:schemeClr val="accent1"/>
                </a:solidFill>
                <a:latin typeface="Calibri" panose="020F0502020204030204" pitchFamily="34" charset="0"/>
                <a:cs typeface="Times New Roman" panose="02020603050405020304" pitchFamily="18" charset="0"/>
              </a:rPr>
              <a:t>a</a:t>
            </a:r>
            <a:r>
              <a:rPr lang="fr-FR" sz="1400" dirty="0" err="1">
                <a:solidFill>
                  <a:schemeClr val="accent1"/>
                </a:solidFill>
                <a:latin typeface="Calibri" panose="020F0502020204030204" pitchFamily="34" charset="0"/>
                <a:cs typeface="Times New Roman" panose="02020603050405020304" pitchFamily="18" charset="0"/>
              </a:rPr>
              <a:t>@Bourg-en-Bresse</a:t>
            </a:r>
            <a:br>
              <a:rPr lang="fr-FR" sz="1400" dirty="0">
                <a:solidFill>
                  <a:schemeClr val="accent1"/>
                </a:solidFill>
                <a:latin typeface="Calibri" panose="020F0502020204030204" pitchFamily="34" charset="0"/>
                <a:cs typeface="Times New Roman" panose="02020603050405020304" pitchFamily="18" charset="0"/>
              </a:rPr>
            </a:br>
            <a:r>
              <a:rPr lang="fr-FR" sz="1800" dirty="0">
                <a:latin typeface="Calibri" panose="020F0502020204030204" pitchFamily="34" charset="0"/>
                <a:ea typeface="Calibri" panose="020F0502020204030204" pitchFamily="34" charset="0"/>
                <a:cs typeface="Times New Roman" panose="02020603050405020304" pitchFamily="18" charset="0"/>
              </a:rPr>
              <a:t>Et non plus</a:t>
            </a:r>
            <a:br>
              <a:rPr lang="fr-FR" sz="1800" dirty="0">
                <a:latin typeface="Calibri" panose="020F0502020204030204" pitchFamily="34" charset="0"/>
                <a:ea typeface="Calibri" panose="020F0502020204030204" pitchFamily="34" charset="0"/>
                <a:cs typeface="Times New Roman" panose="02020603050405020304" pitchFamily="18" charset="0"/>
              </a:rPr>
            </a:br>
            <a:r>
              <a:rPr lang="fr-FR" sz="1400" b="1" strike="sngStrike" dirty="0">
                <a:solidFill>
                  <a:srgbClr val="FF0000"/>
                </a:solidFill>
                <a:latin typeface="Calibri" panose="020F0502020204030204" pitchFamily="34" charset="0"/>
                <a:cs typeface="Times New Roman" panose="02020603050405020304" pitchFamily="18" charset="0"/>
              </a:rPr>
              <a:t>200</a:t>
            </a:r>
            <a:r>
              <a:rPr lang="fr-FR" sz="1400" strike="sngStrike" dirty="0">
                <a:solidFill>
                  <a:srgbClr val="FF0000"/>
                </a:solidFill>
                <a:latin typeface="Calibri" panose="020F0502020204030204" pitchFamily="34" charset="0"/>
                <a:cs typeface="Times New Roman" panose="02020603050405020304" pitchFamily="18" charset="0"/>
              </a:rPr>
              <a:t> 1#</a:t>
            </a:r>
            <a:r>
              <a:rPr lang="fr-FR" sz="1400" b="1" strike="sngStrike" dirty="0">
                <a:solidFill>
                  <a:srgbClr val="FF0000"/>
                </a:solidFill>
                <a:latin typeface="Calibri" panose="020F0502020204030204" pitchFamily="34" charset="0"/>
                <a:cs typeface="Times New Roman" panose="02020603050405020304" pitchFamily="18" charset="0"/>
              </a:rPr>
              <a:t>$</a:t>
            </a:r>
            <a:r>
              <a:rPr lang="fr-FR" sz="1400" b="1" strike="sngStrike" dirty="0" err="1">
                <a:solidFill>
                  <a:srgbClr val="FF0000"/>
                </a:solidFill>
                <a:latin typeface="Calibri" panose="020F0502020204030204" pitchFamily="34" charset="0"/>
                <a:cs typeface="Times New Roman" panose="02020603050405020304" pitchFamily="18" charset="0"/>
              </a:rPr>
              <a:t>a</a:t>
            </a:r>
            <a:r>
              <a:rPr lang="fr-FR" sz="1400" strike="sngStrike" dirty="0" err="1">
                <a:solidFill>
                  <a:srgbClr val="FF0000"/>
                </a:solidFill>
                <a:latin typeface="Calibri" panose="020F0502020204030204" pitchFamily="34" charset="0"/>
                <a:cs typeface="Times New Roman" panose="02020603050405020304" pitchFamily="18" charset="0"/>
              </a:rPr>
              <a:t>@Série</a:t>
            </a:r>
            <a:r>
              <a:rPr lang="fr-FR" sz="1400" strike="sngStrike" dirty="0">
                <a:solidFill>
                  <a:srgbClr val="FF0000"/>
                </a:solidFill>
                <a:latin typeface="Calibri" panose="020F0502020204030204" pitchFamily="34" charset="0"/>
                <a:cs typeface="Times New Roman" panose="02020603050405020304" pitchFamily="18" charset="0"/>
              </a:rPr>
              <a:t> </a:t>
            </a:r>
            <a:r>
              <a:rPr lang="fr-FR" sz="1400" strike="sngStrike" dirty="0" err="1">
                <a:solidFill>
                  <a:srgbClr val="FF0000"/>
                </a:solidFill>
                <a:latin typeface="Calibri" panose="020F0502020204030204" pitchFamily="34" charset="0"/>
                <a:cs typeface="Times New Roman" panose="02020603050405020304" pitchFamily="18" charset="0"/>
              </a:rPr>
              <a:t>bleue</a:t>
            </a:r>
            <a:r>
              <a:rPr lang="fr-FR" sz="1400" b="1" strike="sngStrike" dirty="0" err="1">
                <a:solidFill>
                  <a:srgbClr val="FF0000"/>
                </a:solidFill>
                <a:latin typeface="Calibri" panose="020F0502020204030204" pitchFamily="34" charset="0"/>
                <a:cs typeface="Times New Roman" panose="02020603050405020304" pitchFamily="18" charset="0"/>
              </a:rPr>
              <a:t>$e</a:t>
            </a:r>
            <a:r>
              <a:rPr lang="fr-FR" sz="1400" strike="sngStrike" dirty="0" err="1">
                <a:solidFill>
                  <a:srgbClr val="FF0000"/>
                </a:solidFill>
                <a:latin typeface="Calibri" panose="020F0502020204030204" pitchFamily="34" charset="0"/>
                <a:cs typeface="Times New Roman" panose="02020603050405020304" pitchFamily="18" charset="0"/>
              </a:rPr>
              <a:t>randonnée</a:t>
            </a:r>
            <a:r>
              <a:rPr lang="fr-FR" sz="1400" strike="sngStrike" dirty="0">
                <a:solidFill>
                  <a:srgbClr val="FF0000"/>
                </a:solidFill>
                <a:latin typeface="Calibri" panose="020F0502020204030204" pitchFamily="34" charset="0"/>
                <a:cs typeface="Times New Roman" panose="02020603050405020304" pitchFamily="18" charset="0"/>
              </a:rPr>
              <a:t> et plein air</a:t>
            </a:r>
            <a:r>
              <a:rPr lang="fr-FR" sz="1400" b="1" strike="sngStrike" dirty="0">
                <a:solidFill>
                  <a:srgbClr val="FF0000"/>
                </a:solidFill>
                <a:latin typeface="Calibri" panose="020F0502020204030204" pitchFamily="34" charset="0"/>
                <a:cs typeface="Times New Roman" panose="02020603050405020304" pitchFamily="18" charset="0"/>
              </a:rPr>
              <a:t>$h</a:t>
            </a:r>
            <a:r>
              <a:rPr lang="fr-FR" sz="1400" strike="sngStrike" dirty="0">
                <a:solidFill>
                  <a:srgbClr val="FF0000"/>
                </a:solidFill>
                <a:latin typeface="Calibri" panose="020F0502020204030204" pitchFamily="34" charset="0"/>
                <a:cs typeface="Times New Roman" panose="02020603050405020304" pitchFamily="18" charset="0"/>
              </a:rPr>
              <a:t>3129</a:t>
            </a:r>
            <a:r>
              <a:rPr lang="fr-FR" sz="1400" b="1" strike="sngStrike" dirty="0">
                <a:solidFill>
                  <a:srgbClr val="FF0000"/>
                </a:solidFill>
                <a:latin typeface="Calibri" panose="020F0502020204030204" pitchFamily="34" charset="0"/>
                <a:cs typeface="Times New Roman" panose="02020603050405020304" pitchFamily="18" charset="0"/>
              </a:rPr>
              <a:t>$i</a:t>
            </a:r>
            <a:r>
              <a:rPr lang="fr-FR" sz="1400" strike="sngStrike" dirty="0">
                <a:solidFill>
                  <a:srgbClr val="FF0000"/>
                </a:solidFill>
                <a:latin typeface="Calibri" panose="020F0502020204030204" pitchFamily="34" charset="0"/>
                <a:cs typeface="Times New Roman" panose="02020603050405020304" pitchFamily="18" charset="0"/>
              </a:rPr>
              <a:t>Bourg-en-Bresse</a:t>
            </a:r>
            <a:br>
              <a:rPr lang="fr-FR" sz="1400" strike="sngStrike" dirty="0">
                <a:solidFill>
                  <a:srgbClr val="FF0000"/>
                </a:solidFill>
                <a:latin typeface="Calibri" panose="020F0502020204030204" pitchFamily="34" charset="0"/>
                <a:cs typeface="Times New Roman" panose="02020603050405020304" pitchFamily="18" charset="0"/>
              </a:rPr>
            </a:br>
            <a:endParaRPr lang="fr-FR" sz="1400" strike="sngStrike" dirty="0">
              <a:solidFill>
                <a:srgbClr val="FF0000"/>
              </a:solidFill>
              <a:latin typeface="Calibri" panose="020F0502020204030204" pitchFamily="34" charset="0"/>
              <a:cs typeface="Times New Roman" panose="02020603050405020304" pitchFamily="18" charset="0"/>
            </a:endParaRPr>
          </a:p>
          <a:p>
            <a:pPr lvl="1">
              <a:buClr>
                <a:srgbClr val="FF0000"/>
              </a:buClr>
              <a:buFont typeface="Courier New" panose="02070309020205020404" pitchFamily="49" charset="0"/>
              <a:buChar char="o"/>
            </a:pPr>
            <a:r>
              <a:rPr lang="fr-FR" sz="2000" dirty="0">
                <a:latin typeface="Calibri" panose="020F0502020204030204" pitchFamily="34" charset="0"/>
                <a:cs typeface="Times New Roman" panose="02020603050405020304" pitchFamily="18" charset="0"/>
              </a:rPr>
              <a:t>Enregistrement de la relation à la série</a:t>
            </a:r>
            <a:endParaRPr lang="fr-FR" sz="2000" dirty="0">
              <a:latin typeface="Calibri" panose="020F0502020204030204" pitchFamily="34" charset="0"/>
              <a:cs typeface="Times New Roman" panose="02020603050405020304" pitchFamily="18" charset="0"/>
              <a:sym typeface="Wingdings" panose="05000000000000000000" pitchFamily="2" charset="2"/>
            </a:endParaRPr>
          </a:p>
          <a:p>
            <a:pPr marL="457200" lvl="1" indent="0">
              <a:buClr>
                <a:srgbClr val="FF0000"/>
              </a:buClr>
              <a:buNone/>
            </a:pPr>
            <a:r>
              <a:rPr lang="fr-FR" sz="1600" dirty="0">
                <a:latin typeface="Calibri" panose="020F0502020204030204" pitchFamily="34" charset="0"/>
                <a:cs typeface="Times New Roman" panose="02020603050405020304" pitchFamily="18" charset="0"/>
                <a:sym typeface="Wingdings" panose="05000000000000000000" pitchFamily="2" charset="2"/>
              </a:rPr>
              <a:t>Mention de série apparaissant sur la feuille</a:t>
            </a:r>
            <a:br>
              <a:rPr lang="fr-FR" sz="1600" dirty="0">
                <a:latin typeface="Calibri" panose="020F0502020204030204" pitchFamily="34" charset="0"/>
                <a:cs typeface="Times New Roman" panose="02020603050405020304" pitchFamily="18" charset="0"/>
                <a:sym typeface="Wingdings" panose="05000000000000000000" pitchFamily="2" charset="2"/>
              </a:rPr>
            </a:br>
            <a:r>
              <a:rPr lang="fr-FR" sz="1400" b="1" dirty="0">
                <a:solidFill>
                  <a:schemeClr val="accent1"/>
                </a:solidFill>
                <a:latin typeface="Calibri" panose="020F0502020204030204" pitchFamily="34" charset="0"/>
                <a:cs typeface="Times New Roman" panose="02020603050405020304" pitchFamily="18" charset="0"/>
              </a:rPr>
              <a:t>225</a:t>
            </a:r>
            <a:r>
              <a:rPr lang="fr-FR" sz="1400" dirty="0">
                <a:solidFill>
                  <a:schemeClr val="accent1"/>
                </a:solidFill>
                <a:latin typeface="Calibri" panose="020F0502020204030204" pitchFamily="34" charset="0"/>
                <a:cs typeface="Times New Roman" panose="02020603050405020304" pitchFamily="18" charset="0"/>
              </a:rPr>
              <a:t> ##</a:t>
            </a:r>
            <a:r>
              <a:rPr lang="fr-FR" sz="1400" b="1" dirty="0">
                <a:solidFill>
                  <a:schemeClr val="accent1"/>
                </a:solidFill>
                <a:latin typeface="Calibri" panose="020F0502020204030204" pitchFamily="34" charset="0"/>
                <a:cs typeface="Times New Roman" panose="02020603050405020304" pitchFamily="18" charset="0"/>
              </a:rPr>
              <a:t>$a</a:t>
            </a:r>
            <a:r>
              <a:rPr lang="fr-FR" sz="1400" dirty="0">
                <a:solidFill>
                  <a:schemeClr val="accent1"/>
                </a:solidFill>
                <a:latin typeface="Calibri" panose="020F0502020204030204" pitchFamily="34" charset="0"/>
                <a:cs typeface="Times New Roman" panose="02020603050405020304" pitchFamily="18" charset="0"/>
              </a:rPr>
              <a:t>@Série </a:t>
            </a:r>
            <a:r>
              <a:rPr lang="fr-FR" sz="1400" dirty="0" err="1">
                <a:solidFill>
                  <a:schemeClr val="accent1"/>
                </a:solidFill>
                <a:latin typeface="Calibri" panose="020F0502020204030204" pitchFamily="34" charset="0"/>
                <a:cs typeface="Times New Roman" panose="02020603050405020304" pitchFamily="18" charset="0"/>
              </a:rPr>
              <a:t>bleue</a:t>
            </a:r>
            <a:r>
              <a:rPr lang="fr-FR" sz="1400" b="1" dirty="0" err="1">
                <a:solidFill>
                  <a:schemeClr val="accent1"/>
                </a:solidFill>
                <a:latin typeface="Calibri" panose="020F0502020204030204" pitchFamily="34" charset="0"/>
                <a:cs typeface="Times New Roman" panose="02020603050405020304" pitchFamily="18" charset="0"/>
              </a:rPr>
              <a:t>$e</a:t>
            </a:r>
            <a:r>
              <a:rPr lang="fr-FR" sz="1400" dirty="0" err="1">
                <a:solidFill>
                  <a:schemeClr val="accent1"/>
                </a:solidFill>
                <a:latin typeface="Calibri" panose="020F0502020204030204" pitchFamily="34" charset="0"/>
                <a:cs typeface="Times New Roman" panose="02020603050405020304" pitchFamily="18" charset="0"/>
              </a:rPr>
              <a:t>randonnée</a:t>
            </a:r>
            <a:r>
              <a:rPr lang="fr-FR" sz="1400" dirty="0">
                <a:solidFill>
                  <a:schemeClr val="accent1"/>
                </a:solidFill>
                <a:latin typeface="Calibri" panose="020F0502020204030204" pitchFamily="34" charset="0"/>
                <a:cs typeface="Times New Roman" panose="02020603050405020304" pitchFamily="18" charset="0"/>
              </a:rPr>
              <a:t> et plein air</a:t>
            </a:r>
            <a:r>
              <a:rPr lang="fr-FR" sz="1400" b="1" dirty="0">
                <a:solidFill>
                  <a:schemeClr val="accent1"/>
                </a:solidFill>
                <a:latin typeface="Calibri" panose="020F0502020204030204" pitchFamily="34" charset="0"/>
                <a:cs typeface="Times New Roman" panose="02020603050405020304" pitchFamily="18" charset="0"/>
              </a:rPr>
              <a:t>$v</a:t>
            </a:r>
            <a:r>
              <a:rPr lang="fr-FR" sz="1400" dirty="0">
                <a:solidFill>
                  <a:schemeClr val="accent1"/>
                </a:solidFill>
                <a:latin typeface="Calibri" panose="020F0502020204030204" pitchFamily="34" charset="0"/>
                <a:cs typeface="Times New Roman" panose="02020603050405020304" pitchFamily="18" charset="0"/>
              </a:rPr>
              <a:t>3129</a:t>
            </a:r>
            <a:br>
              <a:rPr lang="fr-FR" sz="1400" dirty="0">
                <a:solidFill>
                  <a:schemeClr val="accent1"/>
                </a:solidFill>
                <a:latin typeface="Calibri" panose="020F0502020204030204" pitchFamily="34" charset="0"/>
                <a:cs typeface="Times New Roman" panose="02020603050405020304" pitchFamily="18" charset="0"/>
              </a:rPr>
            </a:br>
            <a:br>
              <a:rPr lang="fr-FR" sz="1400" dirty="0">
                <a:solidFill>
                  <a:schemeClr val="accent1"/>
                </a:solidFill>
                <a:latin typeface="Calibri" panose="020F0502020204030204" pitchFamily="34" charset="0"/>
                <a:cs typeface="Times New Roman" panose="02020603050405020304" pitchFamily="18" charset="0"/>
              </a:rPr>
            </a:br>
            <a:r>
              <a:rPr lang="fr-FR" sz="1600" dirty="0">
                <a:latin typeface="Calibri" panose="020F0502020204030204" pitchFamily="34" charset="0"/>
                <a:cs typeface="Times New Roman" panose="02020603050405020304" pitchFamily="18" charset="0"/>
                <a:sym typeface="Wingdings" panose="05000000000000000000" pitchFamily="2" charset="2"/>
              </a:rPr>
              <a:t>Lien à la notice de la série (quand elle existe)</a:t>
            </a:r>
            <a:br>
              <a:rPr lang="fr-FR" sz="1600" dirty="0">
                <a:latin typeface="Calibri" panose="020F0502020204030204" pitchFamily="34" charset="0"/>
                <a:cs typeface="Times New Roman" panose="02020603050405020304" pitchFamily="18" charset="0"/>
                <a:sym typeface="Wingdings" panose="05000000000000000000" pitchFamily="2" charset="2"/>
              </a:rPr>
            </a:br>
            <a:r>
              <a:rPr lang="fr-FR" sz="1400" b="1" dirty="0">
                <a:solidFill>
                  <a:schemeClr val="accent1"/>
                </a:solidFill>
                <a:latin typeface="Calibri" panose="020F0502020204030204" pitchFamily="34" charset="0"/>
                <a:cs typeface="Times New Roman" panose="02020603050405020304" pitchFamily="18" charset="0"/>
              </a:rPr>
              <a:t>461</a:t>
            </a:r>
            <a:r>
              <a:rPr lang="fr-FR" sz="1400" dirty="0">
                <a:solidFill>
                  <a:schemeClr val="accent1"/>
                </a:solidFill>
                <a:latin typeface="Calibri" panose="020F0502020204030204" pitchFamily="34" charset="0"/>
                <a:cs typeface="Times New Roman" panose="02020603050405020304" pitchFamily="18" charset="0"/>
              </a:rPr>
              <a:t> ##</a:t>
            </a:r>
            <a:r>
              <a:rPr lang="fr-FR" sz="1400" b="1" dirty="0">
                <a:solidFill>
                  <a:schemeClr val="accent1"/>
                </a:solidFill>
                <a:latin typeface="Calibri" panose="020F0502020204030204" pitchFamily="34" charset="0"/>
                <a:cs typeface="Times New Roman" panose="02020603050405020304" pitchFamily="18" charset="0"/>
              </a:rPr>
              <a:t>$0</a:t>
            </a:r>
            <a:r>
              <a:rPr lang="fr-FR" sz="1400" dirty="0">
                <a:solidFill>
                  <a:schemeClr val="accent1"/>
                </a:solidFill>
                <a:latin typeface="Calibri" panose="020F0502020204030204" pitchFamily="34" charset="0"/>
                <a:cs typeface="Times New Roman" panose="02020603050405020304" pitchFamily="18" charset="0"/>
              </a:rPr>
              <a:t>270450947</a:t>
            </a:r>
            <a:r>
              <a:rPr lang="fr-FR" sz="1200" i="1" dirty="0">
                <a:solidFill>
                  <a:schemeClr val="accent2">
                    <a:lumMod val="75000"/>
                  </a:schemeClr>
                </a:solidFill>
              </a:rPr>
              <a:t>@France. Topographie. 1:25 000. 2014-..... 707 feuilles (série cartographique)</a:t>
            </a:r>
            <a:r>
              <a:rPr lang="fr-FR" sz="1400" i="1" dirty="0">
                <a:solidFill>
                  <a:schemeClr val="accent2">
                    <a:lumMod val="75000"/>
                  </a:schemeClr>
                </a:solidFill>
              </a:rPr>
              <a:t> </a:t>
            </a:r>
            <a:r>
              <a:rPr lang="fr-FR" sz="1400" b="1" dirty="0">
                <a:solidFill>
                  <a:schemeClr val="accent1"/>
                </a:solidFill>
                <a:latin typeface="Calibri" panose="020F0502020204030204" pitchFamily="34" charset="0"/>
                <a:cs typeface="Times New Roman" panose="02020603050405020304" pitchFamily="18" charset="0"/>
              </a:rPr>
              <a:t>$v</a:t>
            </a:r>
            <a:r>
              <a:rPr lang="fr-FR" sz="1400" dirty="0">
                <a:solidFill>
                  <a:schemeClr val="accent1"/>
                </a:solidFill>
                <a:latin typeface="Calibri" panose="020F0502020204030204" pitchFamily="34" charset="0"/>
                <a:cs typeface="Times New Roman" panose="02020603050405020304" pitchFamily="18" charset="0"/>
              </a:rPr>
              <a:t>3129 SB</a:t>
            </a:r>
          </a:p>
          <a:p>
            <a:pPr marL="457200" lvl="1" indent="0">
              <a:buClr>
                <a:srgbClr val="FF0000"/>
              </a:buClr>
              <a:buNone/>
            </a:pPr>
            <a:endParaRPr lang="fr-FR" sz="1400" dirty="0">
              <a:solidFill>
                <a:schemeClr val="accent1"/>
              </a:solidFill>
              <a:latin typeface="Calibri" panose="020F0502020204030204" pitchFamily="34" charset="0"/>
              <a:cs typeface="Times New Roman" panose="02020603050405020304" pitchFamily="18" charset="0"/>
              <a:sym typeface="Wingdings" panose="05000000000000000000" pitchFamily="2" charset="2"/>
            </a:endParaRPr>
          </a:p>
          <a:p>
            <a:pPr marL="457200" lvl="1" indent="0">
              <a:buClr>
                <a:srgbClr val="FF0000"/>
              </a:buClr>
              <a:buNone/>
            </a:pPr>
            <a:endParaRPr lang="fr-FR" sz="1400" dirty="0">
              <a:solidFill>
                <a:schemeClr val="accent1"/>
              </a:solidFill>
              <a:latin typeface="Calibri" panose="020F0502020204030204" pitchFamily="34" charset="0"/>
              <a:cs typeface="Times New Roman" panose="02020603050405020304" pitchFamily="18" charset="0"/>
              <a:sym typeface="Wingdings" panose="05000000000000000000" pitchFamily="2" charset="2"/>
            </a:endParaRPr>
          </a:p>
          <a:p>
            <a:pPr marL="457200" lvl="1" indent="0">
              <a:buClr>
                <a:srgbClr val="FF0000"/>
              </a:buClr>
              <a:buNone/>
            </a:pPr>
            <a:endParaRPr lang="fr-FR" sz="1400" dirty="0">
              <a:latin typeface="Calibri" panose="020F0502020204030204" pitchFamily="34" charset="0"/>
              <a:cs typeface="Times New Roman" panose="02020603050405020304" pitchFamily="18" charset="0"/>
              <a:sym typeface="Wingdings" panose="05000000000000000000" pitchFamily="2" charset="2"/>
            </a:endParaRPr>
          </a:p>
          <a:p>
            <a:pPr lvl="1">
              <a:buClr>
                <a:srgbClr val="FF0000"/>
              </a:buClr>
              <a:buFont typeface="Courier New" panose="02070309020205020404" pitchFamily="49" charset="0"/>
              <a:buChar char="o"/>
            </a:pPr>
            <a:r>
              <a:rPr lang="fr-FR" sz="2000" dirty="0">
                <a:latin typeface="Calibri" panose="020F0502020204030204" pitchFamily="34" charset="0"/>
                <a:cs typeface="Times New Roman" panose="02020603050405020304" pitchFamily="18" charset="0"/>
              </a:rPr>
              <a:t>A</a:t>
            </a:r>
            <a:r>
              <a:rPr lang="fr-FR" sz="2000" dirty="0">
                <a:latin typeface="Calibri" panose="020F0502020204030204" pitchFamily="34" charset="0"/>
                <a:ea typeface="Calibri" panose="020F0502020204030204" pitchFamily="34" charset="0"/>
                <a:cs typeface="Times New Roman" panose="02020603050405020304" pitchFamily="18" charset="0"/>
              </a:rPr>
              <a:t>bandon des exceptions relatives à l'enregistrement des titres parallèles et des titres en caractères non latins</a:t>
            </a:r>
          </a:p>
        </p:txBody>
      </p:sp>
      <p:sp>
        <p:nvSpPr>
          <p:cNvPr id="5" name="Titre 4">
            <a:extLst>
              <a:ext uri="{FF2B5EF4-FFF2-40B4-BE49-F238E27FC236}">
                <a16:creationId xmlns:a16="http://schemas.microsoft.com/office/drawing/2014/main" id="{5A49BC87-1127-B14A-39B1-F2C0730E3FBA}"/>
              </a:ext>
            </a:extLst>
          </p:cNvPr>
          <p:cNvSpPr>
            <a:spLocks noGrp="1"/>
          </p:cNvSpPr>
          <p:nvPr>
            <p:ph type="title"/>
          </p:nvPr>
        </p:nvSpPr>
        <p:spPr>
          <a:xfrm>
            <a:off x="457200" y="274638"/>
            <a:ext cx="8229600" cy="562074"/>
          </a:xfrm>
        </p:spPr>
        <p:txBody>
          <a:bodyPr>
            <a:normAutofit/>
          </a:bodyPr>
          <a:lstStyle/>
          <a:p>
            <a:r>
              <a:rPr lang="fr-FR" sz="2800" kern="100"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Catalogage des feuilles de séries</a:t>
            </a:r>
            <a:endParaRPr lang="fr-FR" sz="2800" dirty="0"/>
          </a:p>
        </p:txBody>
      </p:sp>
      <p:pic>
        <p:nvPicPr>
          <p:cNvPr id="2" name="Picture 2" descr="Promeneur, Marcheur, Rambler, Lego">
            <a:extLst>
              <a:ext uri="{FF2B5EF4-FFF2-40B4-BE49-F238E27FC236}">
                <a16:creationId xmlns:a16="http://schemas.microsoft.com/office/drawing/2014/main" id="{6CFE03D1-373A-A7F2-6B67-D34087A9B8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2200" y="2636912"/>
            <a:ext cx="2688299" cy="2016224"/>
          </a:xfrm>
          <a:prstGeom prst="rect">
            <a:avLst/>
          </a:prstGeom>
          <a:noFill/>
          <a:scene3d>
            <a:camera prst="orthographicFront">
              <a:rot lat="0" lon="10800000" rev="0"/>
            </a:camera>
            <a:lightRig rig="threePt" dir="t"/>
          </a:scene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091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8316256-B8A9-3D2F-A157-D4B2D1793980}"/>
              </a:ext>
            </a:extLst>
          </p:cNvPr>
          <p:cNvSpPr>
            <a:spLocks noGrp="1"/>
          </p:cNvSpPr>
          <p:nvPr>
            <p:ph type="title"/>
          </p:nvPr>
        </p:nvSpPr>
        <p:spPr/>
        <p:txBody>
          <a:bodyPr>
            <a:noAutofit/>
          </a:bodyPr>
          <a:lstStyle/>
          <a:p>
            <a:r>
              <a:rPr lang="fr-FR" sz="2800" kern="100"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Catalogage des cartes</a:t>
            </a:r>
            <a:br>
              <a:rPr lang="fr-FR" sz="2800" kern="100" dirty="0">
                <a:solidFill>
                  <a:schemeClr val="accent1"/>
                </a:solidFill>
                <a:latin typeface="Calibri" panose="020F0502020204030204" pitchFamily="34" charset="0"/>
                <a:ea typeface="Calibri" panose="020F0502020204030204" pitchFamily="34" charset="0"/>
                <a:cs typeface="Times New Roman" panose="02020603050405020304" pitchFamily="18" charset="0"/>
              </a:rPr>
            </a:br>
            <a:r>
              <a:rPr lang="fr-FR" sz="2800" kern="100"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 </a:t>
            </a:r>
            <a:r>
              <a:rPr lang="fr-FR" sz="2800" dirty="0">
                <a:solidFill>
                  <a:schemeClr val="accent1"/>
                </a:solidFill>
                <a:latin typeface="+mn-lt"/>
              </a:rPr>
              <a:t>toutes ressources cartographiques -</a:t>
            </a:r>
            <a:endParaRPr lang="fr-FR" sz="2800" dirty="0">
              <a:solidFill>
                <a:schemeClr val="accent1"/>
              </a:solidFill>
            </a:endParaRPr>
          </a:p>
        </p:txBody>
      </p:sp>
      <p:sp>
        <p:nvSpPr>
          <p:cNvPr id="3" name="Espace réservé du contenu 2">
            <a:extLst>
              <a:ext uri="{FF2B5EF4-FFF2-40B4-BE49-F238E27FC236}">
                <a16:creationId xmlns:a16="http://schemas.microsoft.com/office/drawing/2014/main" id="{11FCB6FF-4C84-B4F6-9A62-A6D14BAE8BAA}"/>
              </a:ext>
            </a:extLst>
          </p:cNvPr>
          <p:cNvSpPr>
            <a:spLocks noGrp="1"/>
          </p:cNvSpPr>
          <p:nvPr>
            <p:ph idx="1"/>
          </p:nvPr>
        </p:nvSpPr>
        <p:spPr>
          <a:xfrm>
            <a:off x="457200" y="1417638"/>
            <a:ext cx="8229600" cy="5165724"/>
          </a:xfrm>
        </p:spPr>
        <p:txBody>
          <a:bodyPr>
            <a:normAutofit fontScale="92500" lnSpcReduction="20000"/>
          </a:bodyPr>
          <a:lstStyle/>
          <a:p>
            <a:pPr>
              <a:buClr>
                <a:srgbClr val="FF0000"/>
              </a:buClr>
              <a:buFont typeface="Courier New" panose="02070309020205020404" pitchFamily="49" charset="0"/>
              <a:buChar char="o"/>
            </a:pPr>
            <a:r>
              <a:rPr lang="fr-FR" sz="2400" dirty="0">
                <a:latin typeface="Calibri" panose="020F0502020204030204" pitchFamily="34" charset="0"/>
                <a:ea typeface="Calibri" panose="020F0502020204030204" pitchFamily="34" charset="0"/>
                <a:cs typeface="Times New Roman" panose="02020603050405020304" pitchFamily="18" charset="0"/>
              </a:rPr>
              <a:t>Structuration de la zone 206</a:t>
            </a:r>
            <a:br>
              <a:rPr lang="fr-FR" sz="2400" dirty="0">
                <a:latin typeface="Calibri" panose="020F0502020204030204" pitchFamily="34" charset="0"/>
                <a:ea typeface="Calibri" panose="020F0502020204030204" pitchFamily="34" charset="0"/>
                <a:cs typeface="Times New Roman" panose="02020603050405020304" pitchFamily="18" charset="0"/>
              </a:rPr>
            </a:br>
            <a:r>
              <a:rPr lang="fr-FR" sz="1900" dirty="0">
                <a:solidFill>
                  <a:schemeClr val="accent1"/>
                </a:solidFill>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 </a:t>
            </a:r>
            <a:r>
              <a:rPr lang="fr-FR" sz="1900"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206 $b $c $d $e $f</a:t>
            </a:r>
            <a:r>
              <a:rPr lang="fr-FR" sz="1900" dirty="0">
                <a:latin typeface="Calibri" panose="020F0502020204030204" pitchFamily="34" charset="0"/>
                <a:ea typeface="Calibri" panose="020F0502020204030204" pitchFamily="34" charset="0"/>
                <a:cs typeface="Times New Roman" panose="02020603050405020304" pitchFamily="18" charset="0"/>
              </a:rPr>
              <a:t>            </a:t>
            </a:r>
            <a:r>
              <a:rPr lang="fr-FR" sz="1500" i="1" dirty="0">
                <a:solidFill>
                  <a:schemeClr val="bg1">
                    <a:lumMod val="50000"/>
                  </a:schemeClr>
                </a:solidFill>
                <a:latin typeface="Calibri" panose="020F0502020204030204" pitchFamily="34" charset="0"/>
                <a:cs typeface="Times New Roman" panose="02020603050405020304" pitchFamily="18" charset="0"/>
              </a:rPr>
              <a:t>[au lieu de 206 $a]</a:t>
            </a:r>
          </a:p>
          <a:p>
            <a:pPr>
              <a:buClr>
                <a:srgbClr val="FF0000"/>
              </a:buClr>
              <a:buFont typeface="Courier New" panose="02070309020205020404" pitchFamily="49" charset="0"/>
              <a:buChar char="o"/>
            </a:pPr>
            <a:r>
              <a:rPr lang="fr-FR" sz="2400" dirty="0">
                <a:latin typeface="Calibri" panose="020F0502020204030204" pitchFamily="34" charset="0"/>
                <a:ea typeface="Calibri" panose="020F0502020204030204" pitchFamily="34" charset="0"/>
                <a:cs typeface="Times New Roman" panose="02020603050405020304" pitchFamily="18" charset="0"/>
              </a:rPr>
              <a:t>Importance matérielle </a:t>
            </a:r>
            <a:br>
              <a:rPr lang="fr-FR" sz="2400" dirty="0">
                <a:latin typeface="Calibri" panose="020F0502020204030204" pitchFamily="34" charset="0"/>
                <a:ea typeface="Calibri" panose="020F0502020204030204" pitchFamily="34" charset="0"/>
                <a:cs typeface="Times New Roman" panose="02020603050405020304" pitchFamily="18" charset="0"/>
              </a:rPr>
            </a:br>
            <a:r>
              <a:rPr lang="fr-FR" sz="1900" dirty="0">
                <a:solidFill>
                  <a:schemeClr val="accent1"/>
                </a:solidFill>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 Distinction entre support (feuille) et représentation (carte)</a:t>
            </a:r>
            <a:br>
              <a:rPr lang="fr-FR" sz="1900" dirty="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br>
            <a:r>
              <a:rPr lang="fr-FR" sz="1900" dirty="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	par ex. :</a:t>
            </a:r>
            <a:br>
              <a:rPr lang="fr-FR" sz="1900" dirty="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br>
            <a:r>
              <a:rPr lang="fr-FR" sz="1900" dirty="0">
                <a:solidFill>
                  <a:schemeClr val="accent1"/>
                </a:solidFill>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	215 $a 1 feuille                  </a:t>
            </a:r>
            <a:r>
              <a:rPr lang="fr-FR" sz="1500" i="1" dirty="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[au lieu de ‘1 carte’ précédemment]</a:t>
            </a:r>
            <a:br>
              <a:rPr lang="fr-FR" sz="1900" dirty="0">
                <a:solidFill>
                  <a:schemeClr val="accent1"/>
                </a:solidFill>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br>
            <a:r>
              <a:rPr lang="fr-FR" sz="1900" dirty="0">
                <a:solidFill>
                  <a:schemeClr val="accent1"/>
                </a:solidFill>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	215 $a 1 feuille (2 cartes) </a:t>
            </a:r>
            <a:endParaRPr lang="fr-FR" sz="1900" dirty="0">
              <a:solidFill>
                <a:schemeClr val="accent1"/>
              </a:solidFill>
              <a:latin typeface="Calibri" panose="020F0502020204030204" pitchFamily="34" charset="0"/>
              <a:ea typeface="Calibri" panose="020F0502020204030204" pitchFamily="34" charset="0"/>
              <a:cs typeface="Times New Roman" panose="02020603050405020304" pitchFamily="18" charset="0"/>
            </a:endParaRPr>
          </a:p>
          <a:p>
            <a:pPr>
              <a:buClr>
                <a:srgbClr val="FF0000"/>
              </a:buClr>
              <a:buFont typeface="Courier New" panose="02070309020205020404" pitchFamily="49" charset="0"/>
              <a:buChar char="o"/>
            </a:pPr>
            <a:r>
              <a:rPr lang="fr-FR" sz="2400" dirty="0">
                <a:latin typeface="Calibri" panose="020F0502020204030204" pitchFamily="34" charset="0"/>
                <a:ea typeface="Calibri" panose="020F0502020204030204" pitchFamily="34" charset="0"/>
                <a:cs typeface="Times New Roman" panose="02020603050405020304" pitchFamily="18" charset="0"/>
              </a:rPr>
              <a:t>Répartition des notes</a:t>
            </a:r>
          </a:p>
          <a:p>
            <a:pPr>
              <a:buClr>
                <a:srgbClr val="FF0000"/>
              </a:buClr>
              <a:buFont typeface="Courier New" panose="02070309020205020404" pitchFamily="49" charset="0"/>
              <a:buChar char="o"/>
            </a:pPr>
            <a:r>
              <a:rPr lang="fr-FR" sz="2400" dirty="0">
                <a:latin typeface="Calibri" panose="020F0502020204030204" pitchFamily="34" charset="0"/>
                <a:ea typeface="Calibri" panose="020F0502020204030204" pitchFamily="34" charset="0"/>
                <a:cs typeface="Times New Roman" panose="02020603050405020304" pitchFamily="18" charset="0"/>
              </a:rPr>
              <a:t>Des précisions pour le choix du niveau de signalement des cartons selon l’appréciation de leur intérêt </a:t>
            </a:r>
            <a:br>
              <a:rPr lang="fr-FR" sz="2400" dirty="0">
                <a:latin typeface="Calibri" panose="020F0502020204030204" pitchFamily="34" charset="0"/>
                <a:ea typeface="Calibri" panose="020F0502020204030204" pitchFamily="34" charset="0"/>
                <a:cs typeface="Times New Roman" panose="02020603050405020304" pitchFamily="18" charset="0"/>
              </a:rPr>
            </a:br>
            <a:r>
              <a:rPr lang="fr-FR" sz="1900" dirty="0">
                <a:solidFill>
                  <a:schemeClr val="accent1"/>
                </a:solidFill>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 464 ou 327</a:t>
            </a:r>
            <a:endParaRPr lang="fr-FR" sz="1900" dirty="0">
              <a:solidFill>
                <a:schemeClr val="accent1"/>
              </a:solidFill>
              <a:latin typeface="Calibri" panose="020F0502020204030204" pitchFamily="34" charset="0"/>
              <a:ea typeface="Calibri" panose="020F0502020204030204" pitchFamily="34" charset="0"/>
              <a:cs typeface="Times New Roman" panose="02020603050405020304" pitchFamily="18" charset="0"/>
            </a:endParaRPr>
          </a:p>
          <a:p>
            <a:pPr>
              <a:buClr>
                <a:srgbClr val="FF0000"/>
              </a:buClr>
              <a:buFont typeface="Courier New" panose="02070309020205020404" pitchFamily="49" charset="0"/>
              <a:buChar char="o"/>
            </a:pPr>
            <a:r>
              <a:rPr lang="fr-FR" sz="2400" dirty="0">
                <a:latin typeface="Calibri" panose="020F0502020204030204" pitchFamily="34" charset="0"/>
                <a:ea typeface="Calibri" panose="020F0502020204030204" pitchFamily="34" charset="0"/>
                <a:cs typeface="Times New Roman" panose="02020603050405020304" pitchFamily="18" charset="0"/>
              </a:rPr>
              <a:t>Accès sujet nom géographique (607)</a:t>
            </a:r>
            <a:br>
              <a:rPr lang="fr-FR" sz="2400" dirty="0">
                <a:latin typeface="Calibri" panose="020F0502020204030204" pitchFamily="34" charset="0"/>
                <a:ea typeface="Calibri" panose="020F0502020204030204" pitchFamily="34" charset="0"/>
                <a:cs typeface="Times New Roman" panose="02020603050405020304" pitchFamily="18" charset="0"/>
              </a:rPr>
            </a:br>
            <a:r>
              <a:rPr lang="fr-FR" sz="1900" dirty="0">
                <a:solidFill>
                  <a:schemeClr val="accent1"/>
                </a:solidFill>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 </a:t>
            </a:r>
            <a:r>
              <a:rPr lang="fr-FR" sz="1900" dirty="0">
                <a:solidFill>
                  <a:schemeClr val="accent1"/>
                </a:solidFill>
                <a:latin typeface="Calibri" panose="020F0502020204030204" pitchFamily="34" charset="0"/>
                <a:cs typeface="Times New Roman" panose="02020603050405020304" pitchFamily="18" charset="0"/>
              </a:rPr>
              <a:t>conseils/suggestions relatifs à l’indexation de l'aire géographique représentée sur la carte</a:t>
            </a:r>
          </a:p>
          <a:p>
            <a:pPr>
              <a:buClr>
                <a:srgbClr val="FF0000"/>
              </a:buClr>
              <a:buFont typeface="Courier New" panose="02070309020205020404" pitchFamily="49" charset="0"/>
              <a:buChar char="o"/>
            </a:pPr>
            <a:r>
              <a:rPr lang="fr-FR" sz="2400" dirty="0">
                <a:latin typeface="Calibri" panose="020F0502020204030204" pitchFamily="34" charset="0"/>
                <a:ea typeface="Calibri" panose="020F0502020204030204" pitchFamily="34" charset="0"/>
                <a:cs typeface="Times New Roman" panose="02020603050405020304" pitchFamily="18" charset="0"/>
              </a:rPr>
              <a:t>Formes cartographiques (608) et indexation sujet</a:t>
            </a:r>
            <a:br>
              <a:rPr lang="fr-FR" sz="2400" dirty="0">
                <a:latin typeface="Calibri" panose="020F0502020204030204" pitchFamily="34" charset="0"/>
                <a:ea typeface="Calibri" panose="020F0502020204030204" pitchFamily="34" charset="0"/>
                <a:cs typeface="Times New Roman" panose="02020603050405020304" pitchFamily="18" charset="0"/>
              </a:rPr>
            </a:br>
            <a:r>
              <a:rPr lang="fr-FR" sz="1900" dirty="0">
                <a:solidFill>
                  <a:schemeClr val="accent1"/>
                </a:solidFill>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 </a:t>
            </a:r>
            <a:r>
              <a:rPr lang="fr-FR" sz="1900" dirty="0">
                <a:solidFill>
                  <a:schemeClr val="accent1"/>
                </a:solidFill>
                <a:latin typeface="Calibri" panose="020F0502020204030204" pitchFamily="34" charset="0"/>
                <a:cs typeface="Times New Roman" panose="02020603050405020304" pitchFamily="18" charset="0"/>
                <a:sym typeface="Wingdings" panose="05000000000000000000" pitchFamily="2" charset="2"/>
              </a:rPr>
              <a:t>accroissement du nombre des ‘formes cartographiques’ Rameau </a:t>
            </a:r>
            <a:r>
              <a:rPr lang="fr-FR" sz="1900" dirty="0">
                <a:solidFill>
                  <a:schemeClr val="accent1"/>
                </a:solidFill>
                <a:latin typeface="Calibri" panose="020F0502020204030204" pitchFamily="34" charset="0"/>
                <a:cs typeface="Times New Roman" panose="02020603050405020304" pitchFamily="18" charset="0"/>
              </a:rPr>
              <a:t>(Cartes [...] / Atlas / Séries cartographiques / Tableaux d’assemblage) induisant une diminution des sujets enregistrés en zones 606</a:t>
            </a:r>
          </a:p>
          <a:p>
            <a:endParaRPr lang="fr-FR" sz="1350" dirty="0">
              <a:solidFill>
                <a:schemeClr val="accent2">
                  <a:lumMod val="75000"/>
                </a:schemeClr>
              </a:solidFill>
              <a:latin typeface="Calibri" panose="020F0502020204030204" pitchFamily="34" charset="0"/>
              <a:cs typeface="Times New Roman" panose="02020603050405020304" pitchFamily="18" charset="0"/>
            </a:endParaRPr>
          </a:p>
          <a:p>
            <a:pPr marL="0" indent="0">
              <a:buNone/>
            </a:pPr>
            <a:endParaRPr lang="fr-FR" dirty="0"/>
          </a:p>
        </p:txBody>
      </p:sp>
      <p:pic>
        <p:nvPicPr>
          <p:cNvPr id="5" name="Image 4" descr="Une image contenant texte, capture d’écran, Parallèle, nombre">
            <a:extLst>
              <a:ext uri="{FF2B5EF4-FFF2-40B4-BE49-F238E27FC236}">
                <a16:creationId xmlns:a16="http://schemas.microsoft.com/office/drawing/2014/main" id="{5A9FA4ED-B8F2-5A1D-0216-04D333D75F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536" y="1"/>
            <a:ext cx="8291264" cy="4365104"/>
          </a:xfrm>
          <a:prstGeom prst="rect">
            <a:avLst/>
          </a:prstGeom>
        </p:spPr>
      </p:pic>
    </p:spTree>
    <p:extLst>
      <p:ext uri="{BB962C8B-B14F-4D97-AF65-F5344CB8AC3E}">
        <p14:creationId xmlns:p14="http://schemas.microsoft.com/office/powerpoint/2010/main" val="992121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29024" y="1556792"/>
            <a:ext cx="8229600" cy="3600400"/>
          </a:xfrm>
        </p:spPr>
        <p:txBody>
          <a:bodyPr>
            <a:normAutofit/>
          </a:bodyPr>
          <a:lstStyle/>
          <a:p>
            <a:pPr>
              <a:buClr>
                <a:srgbClr val="FF0000"/>
              </a:buClr>
              <a:buFont typeface="Courier New" panose="02070309020205020404" pitchFamily="49" charset="0"/>
              <a:buChar char="o"/>
            </a:pPr>
            <a:r>
              <a:rPr lang="fr-FR" sz="2400" dirty="0">
                <a:solidFill>
                  <a:schemeClr val="accent1"/>
                </a:solidFill>
              </a:rPr>
              <a:t>Index</a:t>
            </a:r>
          </a:p>
          <a:p>
            <a:pPr lvl="1">
              <a:buClr>
                <a:srgbClr val="FF0000"/>
              </a:buClr>
              <a:buFont typeface="Courier New" panose="02070309020205020404" pitchFamily="49" charset="0"/>
              <a:buChar char="o"/>
            </a:pPr>
            <a:r>
              <a:rPr lang="fr-FR" sz="1800" dirty="0"/>
              <a:t>échelle de la carte (valeur numérique enregistrée en donnée codée (123 $b) ajoutée dans l’index « mots de la notice »</a:t>
            </a:r>
            <a:endParaRPr lang="fr-FR" sz="1400" dirty="0"/>
          </a:p>
          <a:p>
            <a:pPr>
              <a:buClr>
                <a:srgbClr val="FF0000"/>
              </a:buClr>
              <a:buFont typeface="Courier New" panose="02070309020205020404" pitchFamily="49" charset="0"/>
              <a:buChar char="o"/>
            </a:pPr>
            <a:r>
              <a:rPr lang="fr-FR" sz="2400" dirty="0">
                <a:solidFill>
                  <a:schemeClr val="accent1"/>
                </a:solidFill>
              </a:rPr>
              <a:t>contrôles de validation</a:t>
            </a:r>
            <a:r>
              <a:rPr lang="fr-FR" sz="2400" dirty="0"/>
              <a:t> </a:t>
            </a:r>
            <a:r>
              <a:rPr lang="fr-FR" sz="1800" dirty="0"/>
              <a:t>[ajouts en en cours]</a:t>
            </a:r>
            <a:endParaRPr lang="fr-FR" sz="2400" dirty="0"/>
          </a:p>
          <a:p>
            <a:pPr lvl="1">
              <a:buClr>
                <a:srgbClr val="FF0000"/>
              </a:buClr>
              <a:buFont typeface="Courier New" panose="02070309020205020404" pitchFamily="49" charset="0"/>
              <a:buChar char="o"/>
            </a:pPr>
            <a:r>
              <a:rPr lang="fr-FR" sz="1800" dirty="0"/>
              <a:t>échelle (123 $b) : valeur numérique uniquement</a:t>
            </a:r>
          </a:p>
          <a:p>
            <a:pPr lvl="1">
              <a:buClr>
                <a:srgbClr val="FF0000"/>
              </a:buClr>
              <a:buFont typeface="Courier New" panose="02070309020205020404" pitchFamily="49" charset="0"/>
              <a:buChar char="o"/>
            </a:pPr>
            <a:r>
              <a:rPr lang="fr-FR" sz="1800" dirty="0"/>
              <a:t>coordonnées : 1 lettre (parmi e/w/n/s) suivie de 7 chiffres</a:t>
            </a:r>
          </a:p>
          <a:p>
            <a:pPr lvl="1">
              <a:buClr>
                <a:srgbClr val="FF0000"/>
              </a:buClr>
              <a:buFont typeface="Courier New" panose="02070309020205020404" pitchFamily="49" charset="0"/>
              <a:buChar char="o"/>
            </a:pPr>
            <a:r>
              <a:rPr lang="fr-FR" sz="1800" dirty="0"/>
              <a:t>coordonnées : présence simultanée des 4 coordonnées </a:t>
            </a:r>
          </a:p>
          <a:p>
            <a:pPr>
              <a:buClr>
                <a:srgbClr val="FF0000"/>
              </a:buClr>
              <a:buFont typeface="Courier New" panose="02070309020205020404" pitchFamily="49" charset="0"/>
              <a:buChar char="o"/>
            </a:pPr>
            <a:r>
              <a:rPr lang="fr-FR" sz="2400" dirty="0">
                <a:solidFill>
                  <a:schemeClr val="accent1"/>
                </a:solidFill>
              </a:rPr>
              <a:t>Affichage</a:t>
            </a:r>
            <a:r>
              <a:rPr lang="fr-FR" sz="2400" dirty="0"/>
              <a:t> </a:t>
            </a:r>
          </a:p>
          <a:p>
            <a:pPr lvl="1">
              <a:buClr>
                <a:srgbClr val="FF0000"/>
              </a:buClr>
              <a:buFont typeface="Courier New" panose="02070309020205020404" pitchFamily="49" charset="0"/>
              <a:buChar char="o"/>
            </a:pPr>
            <a:r>
              <a:rPr lang="fr-FR" sz="2000" dirty="0"/>
              <a:t>de la mention d’échelle (206 $b) dans les listes de résultats</a:t>
            </a:r>
          </a:p>
          <a:p>
            <a:pPr>
              <a:buClr>
                <a:srgbClr val="FF0000"/>
              </a:buClr>
              <a:buFont typeface="Courier New" panose="02070309020205020404" pitchFamily="49" charset="0"/>
              <a:buChar char="o"/>
            </a:pPr>
            <a:endParaRPr lang="fr-FR" sz="2400" dirty="0"/>
          </a:p>
        </p:txBody>
      </p:sp>
      <p:sp>
        <p:nvSpPr>
          <p:cNvPr id="8" name="Titre 1">
            <a:extLst>
              <a:ext uri="{FF2B5EF4-FFF2-40B4-BE49-F238E27FC236}">
                <a16:creationId xmlns:a16="http://schemas.microsoft.com/office/drawing/2014/main" id="{07616503-D938-27FC-2823-C8623A4E8DF3}"/>
              </a:ext>
            </a:extLst>
          </p:cNvPr>
          <p:cNvSpPr>
            <a:spLocks noGrp="1"/>
          </p:cNvSpPr>
          <p:nvPr>
            <p:ph type="title"/>
          </p:nvPr>
        </p:nvSpPr>
        <p:spPr>
          <a:xfrm>
            <a:off x="457200" y="0"/>
            <a:ext cx="8229600" cy="1143000"/>
          </a:xfrm>
        </p:spPr>
        <p:txBody>
          <a:bodyPr>
            <a:normAutofit fontScale="90000"/>
          </a:bodyPr>
          <a:lstStyle/>
          <a:p>
            <a:r>
              <a:rPr lang="fr-FR" dirty="0">
                <a:solidFill>
                  <a:srgbClr val="5B9BD5">
                    <a:lumMod val="75000"/>
                  </a:srgbClr>
                </a:solidFill>
                <a:latin typeface="+mn-lt"/>
              </a:rPr>
              <a:t>Modifications de paramétrage des interfaces </a:t>
            </a:r>
            <a:r>
              <a:rPr lang="fr-FR" dirty="0" err="1">
                <a:solidFill>
                  <a:srgbClr val="5B9BD5">
                    <a:lumMod val="75000"/>
                  </a:srgbClr>
                </a:solidFill>
                <a:latin typeface="+mn-lt"/>
              </a:rPr>
              <a:t>Sudoc</a:t>
            </a:r>
            <a:endParaRPr lang="fr-FR" dirty="0">
              <a:solidFill>
                <a:srgbClr val="5B9BD5">
                  <a:lumMod val="75000"/>
                </a:srgbClr>
              </a:solidFill>
              <a:latin typeface="+mn-lt"/>
            </a:endParaRPr>
          </a:p>
        </p:txBody>
      </p:sp>
    </p:spTree>
    <p:extLst>
      <p:ext uri="{BB962C8B-B14F-4D97-AF65-F5344CB8AC3E}">
        <p14:creationId xmlns:p14="http://schemas.microsoft.com/office/powerpoint/2010/main" val="1618716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BB939732-100C-F97F-70A6-C62AA4077911}"/>
              </a:ext>
            </a:extLst>
          </p:cNvPr>
          <p:cNvPicPr>
            <a:picLocks noChangeAspect="1"/>
          </p:cNvPicPr>
          <p:nvPr/>
        </p:nvPicPr>
        <p:blipFill>
          <a:blip r:embed="rId3"/>
          <a:stretch>
            <a:fillRect/>
          </a:stretch>
        </p:blipFill>
        <p:spPr>
          <a:xfrm>
            <a:off x="0" y="1534422"/>
            <a:ext cx="9144000" cy="454418"/>
          </a:xfrm>
          <a:prstGeom prst="rect">
            <a:avLst/>
          </a:prstGeom>
        </p:spPr>
      </p:pic>
      <p:pic>
        <p:nvPicPr>
          <p:cNvPr id="10" name="Image 9">
            <a:extLst>
              <a:ext uri="{FF2B5EF4-FFF2-40B4-BE49-F238E27FC236}">
                <a16:creationId xmlns:a16="http://schemas.microsoft.com/office/drawing/2014/main" id="{F2E11C52-1521-347C-FD10-CFCA584D81D8}"/>
              </a:ext>
            </a:extLst>
          </p:cNvPr>
          <p:cNvPicPr>
            <a:picLocks noChangeAspect="1"/>
          </p:cNvPicPr>
          <p:nvPr/>
        </p:nvPicPr>
        <p:blipFill>
          <a:blip r:embed="rId4"/>
          <a:stretch>
            <a:fillRect/>
          </a:stretch>
        </p:blipFill>
        <p:spPr>
          <a:xfrm>
            <a:off x="0" y="4872219"/>
            <a:ext cx="9144000" cy="1797141"/>
          </a:xfrm>
          <a:prstGeom prst="rect">
            <a:avLst/>
          </a:prstGeom>
        </p:spPr>
      </p:pic>
      <p:pic>
        <p:nvPicPr>
          <p:cNvPr id="12" name="Image 11">
            <a:extLst>
              <a:ext uri="{FF2B5EF4-FFF2-40B4-BE49-F238E27FC236}">
                <a16:creationId xmlns:a16="http://schemas.microsoft.com/office/drawing/2014/main" id="{6F94CB35-5CFA-EF43-236F-C3D60AD959ED}"/>
              </a:ext>
            </a:extLst>
          </p:cNvPr>
          <p:cNvPicPr>
            <a:picLocks noChangeAspect="1"/>
          </p:cNvPicPr>
          <p:nvPr/>
        </p:nvPicPr>
        <p:blipFill>
          <a:blip r:embed="rId5"/>
          <a:stretch>
            <a:fillRect/>
          </a:stretch>
        </p:blipFill>
        <p:spPr>
          <a:xfrm>
            <a:off x="0" y="3583272"/>
            <a:ext cx="9144000" cy="565808"/>
          </a:xfrm>
          <a:prstGeom prst="rect">
            <a:avLst/>
          </a:prstGeom>
        </p:spPr>
      </p:pic>
      <p:sp>
        <p:nvSpPr>
          <p:cNvPr id="13" name="Espace réservé du contenu 2">
            <a:extLst>
              <a:ext uri="{FF2B5EF4-FFF2-40B4-BE49-F238E27FC236}">
                <a16:creationId xmlns:a16="http://schemas.microsoft.com/office/drawing/2014/main" id="{52653802-36BD-4C15-93C8-9EFC8F9C4CF4}"/>
              </a:ext>
            </a:extLst>
          </p:cNvPr>
          <p:cNvSpPr>
            <a:spLocks noGrp="1"/>
          </p:cNvSpPr>
          <p:nvPr>
            <p:ph idx="1"/>
          </p:nvPr>
        </p:nvSpPr>
        <p:spPr>
          <a:xfrm>
            <a:off x="12616" y="4459466"/>
            <a:ext cx="1679064" cy="337686"/>
          </a:xfrm>
        </p:spPr>
        <p:txBody>
          <a:bodyPr>
            <a:normAutofit fontScale="92500" lnSpcReduction="20000"/>
          </a:bodyPr>
          <a:lstStyle/>
          <a:p>
            <a:pPr marL="0" indent="0">
              <a:buNone/>
            </a:pPr>
            <a:r>
              <a:rPr lang="fr-FR" sz="2000" dirty="0" err="1"/>
              <a:t>Sudoc</a:t>
            </a:r>
            <a:r>
              <a:rPr lang="fr-FR" sz="2000" dirty="0"/>
              <a:t> public :</a:t>
            </a:r>
          </a:p>
          <a:p>
            <a:pPr marL="0" indent="0">
              <a:buNone/>
            </a:pPr>
            <a:endParaRPr lang="fr-FR" sz="2000" dirty="0"/>
          </a:p>
          <a:p>
            <a:pPr marL="0" indent="0">
              <a:buNone/>
            </a:pPr>
            <a:endParaRPr lang="fr-FR" sz="2000" dirty="0"/>
          </a:p>
        </p:txBody>
      </p:sp>
      <p:sp>
        <p:nvSpPr>
          <p:cNvPr id="14" name="Espace réservé du contenu 2">
            <a:extLst>
              <a:ext uri="{FF2B5EF4-FFF2-40B4-BE49-F238E27FC236}">
                <a16:creationId xmlns:a16="http://schemas.microsoft.com/office/drawing/2014/main" id="{7381B562-2813-5CE8-AE8E-B46C229023F9}"/>
              </a:ext>
            </a:extLst>
          </p:cNvPr>
          <p:cNvSpPr txBox="1">
            <a:spLocks/>
          </p:cNvSpPr>
          <p:nvPr/>
        </p:nvSpPr>
        <p:spPr>
          <a:xfrm>
            <a:off x="0" y="3329707"/>
            <a:ext cx="1679064" cy="337686"/>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fr-FR" sz="2000" dirty="0" err="1"/>
              <a:t>WinIBW</a:t>
            </a:r>
            <a:r>
              <a:rPr lang="fr-FR" sz="2000" dirty="0"/>
              <a:t> :</a:t>
            </a:r>
          </a:p>
        </p:txBody>
      </p:sp>
      <p:sp>
        <p:nvSpPr>
          <p:cNvPr id="15" name="Espace réservé du contenu 2">
            <a:extLst>
              <a:ext uri="{FF2B5EF4-FFF2-40B4-BE49-F238E27FC236}">
                <a16:creationId xmlns:a16="http://schemas.microsoft.com/office/drawing/2014/main" id="{DEE51C85-9258-AB81-6AFF-5CABCE301ADC}"/>
              </a:ext>
            </a:extLst>
          </p:cNvPr>
          <p:cNvSpPr txBox="1">
            <a:spLocks/>
          </p:cNvSpPr>
          <p:nvPr/>
        </p:nvSpPr>
        <p:spPr>
          <a:xfrm>
            <a:off x="35496" y="1174382"/>
            <a:ext cx="4680520" cy="337686"/>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fr-FR" sz="2000" dirty="0"/>
              <a:t>Une zone 206 structurée :</a:t>
            </a:r>
          </a:p>
        </p:txBody>
      </p:sp>
      <p:sp>
        <p:nvSpPr>
          <p:cNvPr id="16" name="Titre 1">
            <a:extLst>
              <a:ext uri="{FF2B5EF4-FFF2-40B4-BE49-F238E27FC236}">
                <a16:creationId xmlns:a16="http://schemas.microsoft.com/office/drawing/2014/main" id="{F83421BA-45C1-A577-65EE-323CFB2F0C89}"/>
              </a:ext>
            </a:extLst>
          </p:cNvPr>
          <p:cNvSpPr>
            <a:spLocks noGrp="1"/>
          </p:cNvSpPr>
          <p:nvPr>
            <p:ph type="title"/>
          </p:nvPr>
        </p:nvSpPr>
        <p:spPr>
          <a:xfrm>
            <a:off x="457200" y="0"/>
            <a:ext cx="8229600" cy="1143000"/>
          </a:xfrm>
        </p:spPr>
        <p:txBody>
          <a:bodyPr>
            <a:normAutofit fontScale="90000"/>
          </a:bodyPr>
          <a:lstStyle/>
          <a:p>
            <a:r>
              <a:rPr lang="fr-FR" dirty="0">
                <a:solidFill>
                  <a:srgbClr val="5B9BD5">
                    <a:lumMod val="75000"/>
                  </a:srgbClr>
                </a:solidFill>
                <a:latin typeface="+mn-lt"/>
              </a:rPr>
              <a:t>Modifications de paramétrage des interfaces </a:t>
            </a:r>
            <a:r>
              <a:rPr lang="fr-FR" dirty="0" err="1">
                <a:solidFill>
                  <a:srgbClr val="5B9BD5">
                    <a:lumMod val="75000"/>
                  </a:srgbClr>
                </a:solidFill>
                <a:latin typeface="+mn-lt"/>
              </a:rPr>
              <a:t>Sudoc</a:t>
            </a:r>
            <a:endParaRPr lang="fr-FR" dirty="0">
              <a:solidFill>
                <a:srgbClr val="5B9BD5">
                  <a:lumMod val="75000"/>
                </a:srgbClr>
              </a:solidFill>
              <a:latin typeface="+mn-lt"/>
            </a:endParaRPr>
          </a:p>
        </p:txBody>
      </p:sp>
      <p:sp>
        <p:nvSpPr>
          <p:cNvPr id="17" name="Espace réservé du contenu 2">
            <a:extLst>
              <a:ext uri="{FF2B5EF4-FFF2-40B4-BE49-F238E27FC236}">
                <a16:creationId xmlns:a16="http://schemas.microsoft.com/office/drawing/2014/main" id="{6CA6B237-DD04-9BA8-7248-A149F50A54BC}"/>
              </a:ext>
            </a:extLst>
          </p:cNvPr>
          <p:cNvSpPr txBox="1">
            <a:spLocks/>
          </p:cNvSpPr>
          <p:nvPr/>
        </p:nvSpPr>
        <p:spPr>
          <a:xfrm>
            <a:off x="-36512" y="2875290"/>
            <a:ext cx="7488832" cy="337686"/>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fr-FR" sz="2000" dirty="0"/>
              <a:t>Permet les affichages suivants dans les listes </a:t>
            </a:r>
            <a:r>
              <a:rPr lang="fr-FR" sz="2000"/>
              <a:t>de résultats</a:t>
            </a:r>
            <a:endParaRPr lang="fr-FR" sz="2000" dirty="0"/>
          </a:p>
        </p:txBody>
      </p:sp>
    </p:spTree>
    <p:extLst>
      <p:ext uri="{BB962C8B-B14F-4D97-AF65-F5344CB8AC3E}">
        <p14:creationId xmlns:p14="http://schemas.microsoft.com/office/powerpoint/2010/main" val="3991305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P spid="14" grpId="0"/>
      <p:bldP spid="1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1">
            <a:extLst>
              <a:ext uri="{FF2B5EF4-FFF2-40B4-BE49-F238E27FC236}">
                <a16:creationId xmlns:a16="http://schemas.microsoft.com/office/drawing/2014/main" id="{07616503-D938-27FC-2823-C8623A4E8DF3}"/>
              </a:ext>
            </a:extLst>
          </p:cNvPr>
          <p:cNvSpPr>
            <a:spLocks noGrp="1"/>
          </p:cNvSpPr>
          <p:nvPr>
            <p:ph type="title"/>
          </p:nvPr>
        </p:nvSpPr>
        <p:spPr>
          <a:xfrm>
            <a:off x="457200" y="0"/>
            <a:ext cx="8229600" cy="1143000"/>
          </a:xfrm>
        </p:spPr>
        <p:txBody>
          <a:bodyPr>
            <a:normAutofit fontScale="90000"/>
          </a:bodyPr>
          <a:lstStyle/>
          <a:p>
            <a:r>
              <a:rPr lang="fr-FR" dirty="0">
                <a:solidFill>
                  <a:srgbClr val="5B9BD5">
                    <a:lumMod val="75000"/>
                  </a:srgbClr>
                </a:solidFill>
                <a:latin typeface="+mn-lt"/>
              </a:rPr>
              <a:t>Travaux sur les données du catalogue</a:t>
            </a:r>
          </a:p>
        </p:txBody>
      </p:sp>
      <p:sp>
        <p:nvSpPr>
          <p:cNvPr id="4" name="ZoneTexte 3">
            <a:extLst>
              <a:ext uri="{FF2B5EF4-FFF2-40B4-BE49-F238E27FC236}">
                <a16:creationId xmlns:a16="http://schemas.microsoft.com/office/drawing/2014/main" id="{1C70C723-F2E7-BD57-813B-68CFBC19BEA4}"/>
              </a:ext>
            </a:extLst>
          </p:cNvPr>
          <p:cNvSpPr txBox="1"/>
          <p:nvPr/>
        </p:nvSpPr>
        <p:spPr>
          <a:xfrm>
            <a:off x="179512" y="1268760"/>
            <a:ext cx="8136904" cy="2308324"/>
          </a:xfrm>
          <a:prstGeom prst="rect">
            <a:avLst/>
          </a:prstGeom>
          <a:noFill/>
        </p:spPr>
        <p:txBody>
          <a:bodyPr wrap="square">
            <a:spAutoFit/>
          </a:bodyPr>
          <a:lstStyle/>
          <a:p>
            <a:pPr lvl="1">
              <a:buClr>
                <a:srgbClr val="FF0000"/>
              </a:buClr>
            </a:pPr>
            <a:r>
              <a:rPr lang="fr-FR" sz="2400" dirty="0"/>
              <a:t>Chantiers déjà réalisés par l’</a:t>
            </a:r>
            <a:r>
              <a:rPr lang="fr-FR" sz="2400" dirty="0" err="1"/>
              <a:t>Abes</a:t>
            </a:r>
            <a:r>
              <a:rPr lang="fr-FR" sz="2400" dirty="0"/>
              <a:t> (mai-juin 2023)</a:t>
            </a:r>
            <a:endParaRPr lang="fr-FR" sz="2000" dirty="0"/>
          </a:p>
          <a:p>
            <a:pPr marL="800100" lvl="1" indent="-342900">
              <a:buClr>
                <a:srgbClr val="FF0000"/>
              </a:buClr>
              <a:buFont typeface="Courier New" panose="02070309020205020404" pitchFamily="49" charset="0"/>
              <a:buChar char="o"/>
            </a:pPr>
            <a:r>
              <a:rPr lang="fr-FR" sz="2000" dirty="0">
                <a:solidFill>
                  <a:srgbClr val="000000"/>
                </a:solidFill>
                <a:latin typeface="Calibri" panose="020F0502020204030204" pitchFamily="34" charset="0"/>
              </a:rPr>
              <a:t>Correction des sous-zones </a:t>
            </a:r>
            <a:r>
              <a:rPr lang="fr-FR" sz="2000" dirty="0">
                <a:solidFill>
                  <a:schemeClr val="accent1"/>
                </a:solidFill>
                <a:latin typeface="Calibri" panose="020F0502020204030204" pitchFamily="34" charset="0"/>
              </a:rPr>
              <a:t>206 $b contenant autre chose qu’une mention d’échelle</a:t>
            </a:r>
            <a:r>
              <a:rPr lang="fr-FR" sz="2000" dirty="0">
                <a:solidFill>
                  <a:srgbClr val="000000"/>
                </a:solidFill>
                <a:latin typeface="Calibri" panose="020F0502020204030204" pitchFamily="34" charset="0"/>
              </a:rPr>
              <a:t> </a:t>
            </a:r>
            <a:br>
              <a:rPr lang="fr-FR" sz="2000" dirty="0">
                <a:solidFill>
                  <a:srgbClr val="000000"/>
                </a:solidFill>
                <a:latin typeface="Calibri" panose="020F0502020204030204" pitchFamily="34" charset="0"/>
              </a:rPr>
            </a:br>
            <a:r>
              <a:rPr lang="fr-FR" sz="2000" dirty="0">
                <a:solidFill>
                  <a:srgbClr val="000000"/>
                </a:solidFill>
                <a:latin typeface="Calibri" panose="020F0502020204030204" pitchFamily="34" charset="0"/>
                <a:sym typeface="Wingdings" panose="05000000000000000000" pitchFamily="2" charset="2"/>
              </a:rPr>
              <a:t> + de 1200 notices de cartes corrigées</a:t>
            </a:r>
            <a:endParaRPr lang="fr-FR" sz="2000" dirty="0">
              <a:solidFill>
                <a:srgbClr val="000000"/>
              </a:solidFill>
              <a:latin typeface="Calibri" panose="020F0502020204030204" pitchFamily="34" charset="0"/>
            </a:endParaRPr>
          </a:p>
          <a:p>
            <a:pPr marL="800100" lvl="1" indent="-342900">
              <a:buClr>
                <a:srgbClr val="FF0000"/>
              </a:buClr>
              <a:buFont typeface="Courier New" panose="02070309020205020404" pitchFamily="49" charset="0"/>
              <a:buChar char="o"/>
            </a:pPr>
            <a:r>
              <a:rPr lang="fr-FR" sz="2000" dirty="0">
                <a:solidFill>
                  <a:srgbClr val="000000"/>
                </a:solidFill>
                <a:latin typeface="Calibri" panose="020F0502020204030204" pitchFamily="34" charset="0"/>
              </a:rPr>
              <a:t>Correction des sous-zones de données codées </a:t>
            </a:r>
            <a:r>
              <a:rPr lang="fr-FR" sz="2000" dirty="0">
                <a:solidFill>
                  <a:schemeClr val="accent1"/>
                </a:solidFill>
                <a:latin typeface="Calibri" panose="020F0502020204030204" pitchFamily="34" charset="0"/>
              </a:rPr>
              <a:t>123 $b et $c non conformes </a:t>
            </a:r>
            <a:r>
              <a:rPr lang="fr-FR" sz="2000" dirty="0">
                <a:solidFill>
                  <a:srgbClr val="000000"/>
                </a:solidFill>
                <a:latin typeface="Calibri" panose="020F0502020204030204" pitchFamily="34" charset="0"/>
              </a:rPr>
              <a:t>(échelle attendue sous forme de valeur numérique)</a:t>
            </a:r>
            <a:br>
              <a:rPr lang="fr-FR" sz="2000" dirty="0">
                <a:solidFill>
                  <a:srgbClr val="000000"/>
                </a:solidFill>
                <a:latin typeface="Calibri" panose="020F0502020204030204" pitchFamily="34" charset="0"/>
              </a:rPr>
            </a:br>
            <a:r>
              <a:rPr lang="fr-FR" sz="2000" dirty="0">
                <a:solidFill>
                  <a:srgbClr val="000000"/>
                </a:solidFill>
                <a:latin typeface="Calibri" panose="020F0502020204030204" pitchFamily="34" charset="0"/>
                <a:sym typeface="Wingdings" panose="05000000000000000000" pitchFamily="2" charset="2"/>
              </a:rPr>
              <a:t> + de 4200 notices de cartes corrigées</a:t>
            </a:r>
            <a:endParaRPr lang="fr-FR" sz="2000" dirty="0">
              <a:solidFill>
                <a:srgbClr val="000000"/>
              </a:solidFill>
              <a:latin typeface="Calibri" panose="020F0502020204030204" pitchFamily="34" charset="0"/>
            </a:endParaRPr>
          </a:p>
        </p:txBody>
      </p:sp>
      <p:sp>
        <p:nvSpPr>
          <p:cNvPr id="6" name="ZoneTexte 5">
            <a:extLst>
              <a:ext uri="{FF2B5EF4-FFF2-40B4-BE49-F238E27FC236}">
                <a16:creationId xmlns:a16="http://schemas.microsoft.com/office/drawing/2014/main" id="{1703AB51-00AB-E022-7359-D4A2295710DC}"/>
              </a:ext>
            </a:extLst>
          </p:cNvPr>
          <p:cNvSpPr txBox="1"/>
          <p:nvPr/>
        </p:nvSpPr>
        <p:spPr>
          <a:xfrm>
            <a:off x="179512" y="3645024"/>
            <a:ext cx="8136904" cy="2000548"/>
          </a:xfrm>
          <a:prstGeom prst="rect">
            <a:avLst/>
          </a:prstGeom>
          <a:noFill/>
        </p:spPr>
        <p:txBody>
          <a:bodyPr wrap="square">
            <a:spAutoFit/>
          </a:bodyPr>
          <a:lstStyle/>
          <a:p>
            <a:pPr lvl="1">
              <a:buClr>
                <a:srgbClr val="FF0000"/>
              </a:buClr>
            </a:pPr>
            <a:r>
              <a:rPr lang="fr-FR" sz="2400" dirty="0"/>
              <a:t>Chantiers en cours ou prévus </a:t>
            </a:r>
            <a:endParaRPr lang="fr-FR" sz="2000" dirty="0"/>
          </a:p>
          <a:p>
            <a:pPr marL="800100" lvl="1" indent="-342900">
              <a:buClr>
                <a:srgbClr val="FF0000"/>
              </a:buClr>
              <a:buFont typeface="Courier New" panose="02070309020205020404" pitchFamily="49" charset="0"/>
              <a:buChar char="o"/>
            </a:pPr>
            <a:r>
              <a:rPr lang="fr-FR" sz="2000" dirty="0">
                <a:solidFill>
                  <a:schemeClr val="accent1"/>
                </a:solidFill>
                <a:latin typeface="Calibri" panose="020F0502020204030204" pitchFamily="34" charset="0"/>
              </a:rPr>
              <a:t>Structuration des zones 206 ($b $c $d $e $f) </a:t>
            </a:r>
            <a:r>
              <a:rPr lang="fr-FR" sz="2000" dirty="0">
                <a:solidFill>
                  <a:srgbClr val="000000"/>
                </a:solidFill>
                <a:latin typeface="Calibri" panose="020F0502020204030204" pitchFamily="34" charset="0"/>
              </a:rPr>
              <a:t>à partir de 206 $a</a:t>
            </a:r>
            <a:endParaRPr lang="fr-FR" sz="2000" dirty="0">
              <a:solidFill>
                <a:schemeClr val="accent1"/>
              </a:solidFill>
              <a:latin typeface="Calibri" panose="020F0502020204030204" pitchFamily="34" charset="0"/>
            </a:endParaRPr>
          </a:p>
          <a:p>
            <a:pPr marL="800100" lvl="1" indent="-342900">
              <a:buClr>
                <a:srgbClr val="FF0000"/>
              </a:buClr>
              <a:buFont typeface="Courier New" panose="02070309020205020404" pitchFamily="49" charset="0"/>
              <a:buChar char="o"/>
            </a:pPr>
            <a:r>
              <a:rPr lang="fr-FR" sz="2000" dirty="0">
                <a:solidFill>
                  <a:schemeClr val="accent1"/>
                </a:solidFill>
                <a:latin typeface="Calibri" panose="020F0502020204030204" pitchFamily="34" charset="0"/>
              </a:rPr>
              <a:t>Ajout d’une sous-zone 123 $b</a:t>
            </a:r>
            <a:r>
              <a:rPr lang="fr-FR" sz="2000" dirty="0">
                <a:solidFill>
                  <a:srgbClr val="000000"/>
                </a:solidFill>
                <a:latin typeface="Calibri" panose="020F0502020204030204" pitchFamily="34" charset="0"/>
              </a:rPr>
              <a:t> (échelle : valeur numérique) à partir de la mention d’échelle présente en 206 $b</a:t>
            </a:r>
          </a:p>
          <a:p>
            <a:pPr marL="800100" lvl="1" indent="-342900">
              <a:buClr>
                <a:srgbClr val="FF0000"/>
              </a:buClr>
              <a:buFont typeface="Courier New" panose="02070309020205020404" pitchFamily="49" charset="0"/>
              <a:buChar char="o"/>
            </a:pPr>
            <a:r>
              <a:rPr lang="fr-FR" sz="2000" dirty="0">
                <a:solidFill>
                  <a:schemeClr val="accent1"/>
                </a:solidFill>
                <a:latin typeface="Calibri" panose="020F0502020204030204" pitchFamily="34" charset="0"/>
              </a:rPr>
              <a:t>Amélioration des coordonnées enregistrées en 123 $d - $e - $f - $g </a:t>
            </a:r>
            <a:r>
              <a:rPr lang="fr-FR" sz="2000" dirty="0">
                <a:solidFill>
                  <a:srgbClr val="000000"/>
                </a:solidFill>
                <a:latin typeface="Calibri" panose="020F0502020204030204" pitchFamily="34" charset="0"/>
              </a:rPr>
              <a:t>[mise en conformité avec le formalisme attendu (1 lettre + 7 chiffres)</a:t>
            </a:r>
          </a:p>
        </p:txBody>
      </p:sp>
    </p:spTree>
    <p:extLst>
      <p:ext uri="{BB962C8B-B14F-4D97-AF65-F5344CB8AC3E}">
        <p14:creationId xmlns:p14="http://schemas.microsoft.com/office/powerpoint/2010/main" val="1578453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6"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64AB9F8B-A02D-C378-A8F2-9654943F0F29}"/>
              </a:ext>
            </a:extLst>
          </p:cNvPr>
          <p:cNvPicPr>
            <a:picLocks noChangeAspect="1"/>
          </p:cNvPicPr>
          <p:nvPr/>
        </p:nvPicPr>
        <p:blipFill>
          <a:blip r:embed="rId3"/>
          <a:stretch>
            <a:fillRect/>
          </a:stretch>
        </p:blipFill>
        <p:spPr>
          <a:xfrm>
            <a:off x="971600" y="2492896"/>
            <a:ext cx="6611273" cy="3781953"/>
          </a:xfrm>
          <a:prstGeom prst="rect">
            <a:avLst/>
          </a:prstGeom>
        </p:spPr>
      </p:pic>
      <p:sp>
        <p:nvSpPr>
          <p:cNvPr id="6" name="ZoneTexte 5">
            <a:extLst>
              <a:ext uri="{FF2B5EF4-FFF2-40B4-BE49-F238E27FC236}">
                <a16:creationId xmlns:a16="http://schemas.microsoft.com/office/drawing/2014/main" id="{1F85F1D5-B827-D485-0F75-9CF52A9A2425}"/>
              </a:ext>
            </a:extLst>
          </p:cNvPr>
          <p:cNvSpPr txBox="1"/>
          <p:nvPr/>
        </p:nvSpPr>
        <p:spPr>
          <a:xfrm>
            <a:off x="971600" y="6381328"/>
            <a:ext cx="6611273" cy="307777"/>
          </a:xfrm>
          <a:prstGeom prst="rect">
            <a:avLst/>
          </a:prstGeom>
          <a:noFill/>
        </p:spPr>
        <p:txBody>
          <a:bodyPr wrap="square" rtlCol="0">
            <a:spAutoFit/>
          </a:bodyPr>
          <a:lstStyle/>
          <a:p>
            <a:r>
              <a:rPr lang="fr-FR" sz="1400" dirty="0">
                <a:solidFill>
                  <a:schemeClr val="accent1"/>
                </a:solidFill>
              </a:rPr>
              <a:t>Descartes (Indre-et-Loire) : plan de la ville</a:t>
            </a:r>
          </a:p>
        </p:txBody>
      </p:sp>
      <p:sp>
        <p:nvSpPr>
          <p:cNvPr id="7" name="Titre 1">
            <a:extLst>
              <a:ext uri="{FF2B5EF4-FFF2-40B4-BE49-F238E27FC236}">
                <a16:creationId xmlns:a16="http://schemas.microsoft.com/office/drawing/2014/main" id="{EAADE82E-C053-7A49-FD42-3E98FDDB2B14}"/>
              </a:ext>
            </a:extLst>
          </p:cNvPr>
          <p:cNvSpPr txBox="1">
            <a:spLocks/>
          </p:cNvSpPr>
          <p:nvPr/>
        </p:nvSpPr>
        <p:spPr>
          <a:xfrm>
            <a:off x="162436" y="168895"/>
            <a:ext cx="8229600" cy="1378769"/>
          </a:xfrm>
          <a:prstGeom prst="rect">
            <a:avLst/>
          </a:prstGeom>
        </p:spPr>
        <p:txBody>
          <a:bodyPr vert="horz" lIns="91440" tIns="45720" rIns="91440" bIns="45720" rtlCol="0" anchor="ctr">
            <a:normAutofit fontScale="8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dirty="0">
                <a:solidFill>
                  <a:srgbClr val="5B9BD5">
                    <a:lumMod val="75000"/>
                  </a:srgbClr>
                </a:solidFill>
                <a:latin typeface="+mn-lt"/>
              </a:rPr>
              <a:t>Catalogage des cartes</a:t>
            </a:r>
            <a:br>
              <a:rPr lang="fr-FR" dirty="0">
                <a:solidFill>
                  <a:srgbClr val="5B9BD5">
                    <a:lumMod val="75000"/>
                  </a:srgbClr>
                </a:solidFill>
                <a:latin typeface="+mn-lt"/>
              </a:rPr>
            </a:br>
            <a:r>
              <a:rPr lang="fr-FR" dirty="0">
                <a:solidFill>
                  <a:srgbClr val="5B9BD5">
                    <a:lumMod val="75000"/>
                  </a:srgbClr>
                </a:solidFill>
                <a:latin typeface="+mn-lt"/>
              </a:rPr>
              <a:t>discours de la méthode</a:t>
            </a:r>
          </a:p>
          <a:p>
            <a:r>
              <a:rPr lang="fr-FR" sz="3000" dirty="0">
                <a:solidFill>
                  <a:srgbClr val="5B9BD5">
                    <a:lumMod val="75000"/>
                  </a:srgbClr>
                </a:solidFill>
                <a:latin typeface="+mn-lt"/>
              </a:rPr>
              <a:t>Séries cartographiques</a:t>
            </a:r>
            <a:endParaRPr lang="fr-FR" dirty="0">
              <a:solidFill>
                <a:srgbClr val="5B9BD5">
                  <a:lumMod val="75000"/>
                </a:srgbClr>
              </a:solidFill>
              <a:latin typeface="+mn-lt"/>
            </a:endParaRPr>
          </a:p>
        </p:txBody>
      </p:sp>
    </p:spTree>
    <p:extLst>
      <p:ext uri="{BB962C8B-B14F-4D97-AF65-F5344CB8AC3E}">
        <p14:creationId xmlns:p14="http://schemas.microsoft.com/office/powerpoint/2010/main" val="32191741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defRPr/>
            </a:pPr>
            <a:r>
              <a:rPr lang="fr-FR" sz="4000" b="1" cap="all" dirty="0">
                <a:solidFill>
                  <a:schemeClr val="accent6"/>
                </a:solidFill>
              </a:rPr>
              <a:t>plan</a:t>
            </a:r>
          </a:p>
        </p:txBody>
      </p:sp>
      <p:sp>
        <p:nvSpPr>
          <p:cNvPr id="16387" name="Espace réservé du contenu 2"/>
          <p:cNvSpPr>
            <a:spLocks noGrp="1"/>
          </p:cNvSpPr>
          <p:nvPr>
            <p:ph idx="1"/>
          </p:nvPr>
        </p:nvSpPr>
        <p:spPr>
          <a:xfrm>
            <a:off x="428624" y="1556792"/>
            <a:ext cx="8715376" cy="4310608"/>
          </a:xfrm>
        </p:spPr>
        <p:txBody>
          <a:bodyPr/>
          <a:lstStyle/>
          <a:p>
            <a:pPr eaLnBrk="1" fontAlgn="auto" hangingPunct="1">
              <a:spcAft>
                <a:spcPts val="0"/>
              </a:spcAft>
              <a:buFont typeface="Arial" pitchFamily="34" charset="0"/>
              <a:buChar char="•"/>
              <a:defRPr/>
            </a:pPr>
            <a:endParaRPr lang="fr-FR" dirty="0">
              <a:solidFill>
                <a:schemeClr val="bg2">
                  <a:lumMod val="25000"/>
                </a:schemeClr>
              </a:solidFill>
            </a:endParaRPr>
          </a:p>
          <a:p>
            <a:pPr eaLnBrk="1" fontAlgn="auto" hangingPunct="1">
              <a:spcAft>
                <a:spcPts val="0"/>
              </a:spcAft>
              <a:buFont typeface="Arial" pitchFamily="34" charset="0"/>
              <a:buChar char="•"/>
              <a:defRPr/>
            </a:pPr>
            <a:r>
              <a:rPr lang="fr-FR" dirty="0">
                <a:solidFill>
                  <a:schemeClr val="bg2">
                    <a:lumMod val="25000"/>
                  </a:schemeClr>
                </a:solidFill>
              </a:rPr>
              <a:t>Partie 1 : contexte</a:t>
            </a:r>
          </a:p>
          <a:p>
            <a:pPr eaLnBrk="1" fontAlgn="auto" hangingPunct="1">
              <a:spcAft>
                <a:spcPts val="0"/>
              </a:spcAft>
              <a:buFont typeface="Arial" pitchFamily="34" charset="0"/>
              <a:buChar char="•"/>
              <a:defRPr/>
            </a:pPr>
            <a:r>
              <a:rPr lang="fr-FR" dirty="0">
                <a:solidFill>
                  <a:schemeClr val="accent2">
                    <a:lumMod val="75000"/>
                  </a:schemeClr>
                </a:solidFill>
              </a:rPr>
              <a:t>Partie 2 : consignes de signalement précisées et enrichies</a:t>
            </a:r>
          </a:p>
          <a:p>
            <a:pPr eaLnBrk="1" fontAlgn="auto" hangingPunct="1">
              <a:spcAft>
                <a:spcPts val="0"/>
              </a:spcAft>
              <a:buFont typeface="Arial" pitchFamily="34" charset="0"/>
              <a:buChar char="•"/>
              <a:defRPr/>
            </a:pPr>
            <a:r>
              <a:rPr lang="fr-FR" dirty="0">
                <a:solidFill>
                  <a:schemeClr val="accent4">
                    <a:lumMod val="75000"/>
                  </a:schemeClr>
                </a:solidFill>
                <a:latin typeface="+mj-lt"/>
                <a:ea typeface="+mj-ea"/>
                <a:cs typeface="+mj-cs"/>
              </a:rPr>
              <a:t>Partie 3 : focus sur les modalités de signalement des séries cartographiques</a:t>
            </a:r>
          </a:p>
        </p:txBody>
      </p:sp>
      <p:pic>
        <p:nvPicPr>
          <p:cNvPr id="1028" name="Picture 4" descr="undefined">
            <a:extLst>
              <a:ext uri="{FF2B5EF4-FFF2-40B4-BE49-F238E27FC236}">
                <a16:creationId xmlns:a16="http://schemas.microsoft.com/office/drawing/2014/main" id="{65BA9BF2-0FFC-1990-FF11-585742725485}"/>
              </a:ext>
            </a:extLst>
          </p:cNvPr>
          <p:cNvPicPr>
            <a:picLocks noChangeAspect="1" noChangeArrowheads="1"/>
          </p:cNvPicPr>
          <p:nvPr/>
        </p:nvPicPr>
        <p:blipFill>
          <a:blip r:embed="rId3">
            <a:alphaModFix amt="40000"/>
            <a:extLst>
              <a:ext uri="{28A0092B-C50C-407E-A947-70E740481C1C}">
                <a14:useLocalDpi xmlns:a14="http://schemas.microsoft.com/office/drawing/2010/main" val="0"/>
              </a:ext>
            </a:extLst>
          </a:blip>
          <a:srcRect/>
          <a:stretch>
            <a:fillRect/>
          </a:stretch>
        </p:blipFill>
        <p:spPr bwMode="auto">
          <a:xfrm>
            <a:off x="52388" y="0"/>
            <a:ext cx="9040812"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02401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defRPr/>
            </a:pPr>
            <a:r>
              <a:rPr lang="fr-FR" dirty="0">
                <a:solidFill>
                  <a:schemeClr val="accent4">
                    <a:lumMod val="75000"/>
                  </a:schemeClr>
                </a:solidFill>
              </a:rPr>
              <a:t>PARTIE 3 : FOCUS sur les modalités de signalement des séries cartographiques</a:t>
            </a:r>
          </a:p>
        </p:txBody>
      </p:sp>
      <p:pic>
        <p:nvPicPr>
          <p:cNvPr id="6" name="Picture 4" descr="undefined">
            <a:extLst>
              <a:ext uri="{FF2B5EF4-FFF2-40B4-BE49-F238E27FC236}">
                <a16:creationId xmlns:a16="http://schemas.microsoft.com/office/drawing/2014/main" id="{FDE5AE52-C10F-4A82-6A3C-1271B2D78CFA}"/>
              </a:ext>
            </a:extLst>
          </p:cNvPr>
          <p:cNvPicPr>
            <a:picLocks noChangeAspect="1" noChangeArrowheads="1"/>
          </p:cNvPicPr>
          <p:nvPr/>
        </p:nvPicPr>
        <p:blipFill>
          <a:blip r:embed="rId3">
            <a:alphaModFix amt="40000"/>
            <a:extLst>
              <a:ext uri="{28A0092B-C50C-407E-A947-70E740481C1C}">
                <a14:useLocalDpi xmlns:a14="http://schemas.microsoft.com/office/drawing/2010/main" val="0"/>
              </a:ext>
            </a:extLst>
          </a:blip>
          <a:srcRect/>
          <a:stretch>
            <a:fillRect/>
          </a:stretch>
        </p:blipFill>
        <p:spPr bwMode="auto">
          <a:xfrm>
            <a:off x="52388" y="0"/>
            <a:ext cx="9040812"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76920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a:bodyPr>
          <a:lstStyle/>
          <a:p>
            <a:r>
              <a:rPr lang="fr-FR" dirty="0"/>
              <a:t>Le réseau des cartothécaires ‘</a:t>
            </a:r>
            <a:r>
              <a:rPr lang="fr-FR" dirty="0" err="1"/>
              <a:t>Géoréseau</a:t>
            </a:r>
            <a:r>
              <a:rPr lang="fr-FR" dirty="0"/>
              <a:t>’: </a:t>
            </a:r>
          </a:p>
          <a:p>
            <a:pPr marL="0" indent="0">
              <a:buNone/>
            </a:pPr>
            <a:r>
              <a:rPr lang="fr-FR" sz="2000" dirty="0" err="1"/>
              <a:t>GéoRéseau</a:t>
            </a:r>
            <a:r>
              <a:rPr lang="fr-FR" sz="2000" dirty="0"/>
              <a:t> est un réseau de </a:t>
            </a:r>
            <a:r>
              <a:rPr lang="fr-FR" sz="2000" dirty="0" err="1"/>
              <a:t>cartothècaires</a:t>
            </a:r>
            <a:r>
              <a:rPr lang="fr-FR" sz="2000" dirty="0"/>
              <a:t> universitaires et d’autres établissements (MESR, </a:t>
            </a:r>
            <a:r>
              <a:rPr lang="fr-FR" sz="2000" dirty="0" err="1"/>
              <a:t>BnF</a:t>
            </a:r>
            <a:r>
              <a:rPr lang="fr-FR" sz="2000" dirty="0"/>
              <a:t>, autres ministères, grandes écoles, observatoires, musées…).dans le domaine de la géographie et des géosciences. </a:t>
            </a:r>
          </a:p>
          <a:p>
            <a:pPr lvl="1"/>
            <a:endParaRPr lang="fr-FR" dirty="0"/>
          </a:p>
          <a:p>
            <a:pPr lvl="1"/>
            <a:r>
              <a:rPr lang="fr-FR" dirty="0"/>
              <a:t>Une liste de diffusion:</a:t>
            </a:r>
          </a:p>
          <a:p>
            <a:pPr marL="457200" lvl="1" indent="0">
              <a:buNone/>
            </a:pPr>
            <a:r>
              <a:rPr lang="fr-FR" dirty="0">
                <a:hlinkClick r:id="rId3"/>
              </a:rPr>
              <a:t>https://groupes.renater.fr/sympa/info/georeseau</a:t>
            </a:r>
            <a:endParaRPr lang="fr-FR" dirty="0"/>
          </a:p>
          <a:p>
            <a:pPr lvl="1"/>
            <a:r>
              <a:rPr lang="fr-FR" dirty="0"/>
              <a:t>Un blog:</a:t>
            </a:r>
          </a:p>
          <a:p>
            <a:pPr marL="457200" lvl="1" indent="0">
              <a:buNone/>
            </a:pPr>
            <a:r>
              <a:rPr lang="fr-FR" dirty="0">
                <a:hlinkClick r:id="rId4"/>
              </a:rPr>
              <a:t>https://georeseau.hypotheses.org/</a:t>
            </a:r>
            <a:endParaRPr lang="fr-FR" dirty="0"/>
          </a:p>
          <a:p>
            <a:pPr marL="457200" lvl="1" indent="0">
              <a:buNone/>
            </a:pPr>
            <a:endParaRPr lang="fr-FR" dirty="0"/>
          </a:p>
        </p:txBody>
      </p:sp>
      <p:sp>
        <p:nvSpPr>
          <p:cNvPr id="4" name="Titre 1">
            <a:extLst>
              <a:ext uri="{FF2B5EF4-FFF2-40B4-BE49-F238E27FC236}">
                <a16:creationId xmlns:a16="http://schemas.microsoft.com/office/drawing/2014/main" id="{94CE96C4-0037-20D0-9FC0-E92AB00E2F10}"/>
              </a:ext>
            </a:extLst>
          </p:cNvPr>
          <p:cNvSpPr>
            <a:spLocks noGrp="1"/>
          </p:cNvSpPr>
          <p:nvPr>
            <p:ph type="title"/>
          </p:nvPr>
        </p:nvSpPr>
        <p:spPr>
          <a:xfrm>
            <a:off x="0" y="0"/>
            <a:ext cx="9144000" cy="1143000"/>
          </a:xfrm>
        </p:spPr>
        <p:txBody>
          <a:bodyPr>
            <a:normAutofit fontScale="90000"/>
          </a:bodyPr>
          <a:lstStyle/>
          <a:p>
            <a:r>
              <a:rPr lang="fr-FR" dirty="0">
                <a:solidFill>
                  <a:srgbClr val="5B9BD5">
                    <a:lumMod val="75000"/>
                  </a:srgbClr>
                </a:solidFill>
                <a:latin typeface="+mn-lt"/>
              </a:rPr>
              <a:t>Signalement des séries cartographiques:</a:t>
            </a:r>
            <a:br>
              <a:rPr lang="fr-FR" dirty="0">
                <a:solidFill>
                  <a:srgbClr val="5B9BD5">
                    <a:lumMod val="75000"/>
                  </a:srgbClr>
                </a:solidFill>
                <a:latin typeface="+mn-lt"/>
              </a:rPr>
            </a:br>
            <a:r>
              <a:rPr lang="fr-FR" sz="3600" dirty="0">
                <a:solidFill>
                  <a:srgbClr val="5B9BD5">
                    <a:lumMod val="75000"/>
                  </a:srgbClr>
                </a:solidFill>
                <a:latin typeface="+mn-lt"/>
              </a:rPr>
              <a:t>les ressources humaines et techniques</a:t>
            </a:r>
          </a:p>
        </p:txBody>
      </p:sp>
      <p:pic>
        <p:nvPicPr>
          <p:cNvPr id="6" name="Image 5">
            <a:extLst>
              <a:ext uri="{FF2B5EF4-FFF2-40B4-BE49-F238E27FC236}">
                <a16:creationId xmlns:a16="http://schemas.microsoft.com/office/drawing/2014/main" id="{6715B12A-0E3B-634C-B38D-B4772A753DE8}"/>
              </a:ext>
            </a:extLst>
          </p:cNvPr>
          <p:cNvPicPr>
            <a:picLocks noChangeAspect="1"/>
          </p:cNvPicPr>
          <p:nvPr/>
        </p:nvPicPr>
        <p:blipFill>
          <a:blip r:embed="rId5"/>
          <a:stretch>
            <a:fillRect/>
          </a:stretch>
        </p:blipFill>
        <p:spPr>
          <a:xfrm>
            <a:off x="6245055" y="3284984"/>
            <a:ext cx="2441745" cy="797893"/>
          </a:xfrm>
          <a:prstGeom prst="rect">
            <a:avLst/>
          </a:prstGeom>
        </p:spPr>
      </p:pic>
    </p:spTree>
    <p:extLst>
      <p:ext uri="{BB962C8B-B14F-4D97-AF65-F5344CB8AC3E}">
        <p14:creationId xmlns:p14="http://schemas.microsoft.com/office/powerpoint/2010/main" val="4897772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600200"/>
            <a:ext cx="8507288" cy="4525963"/>
          </a:xfrm>
        </p:spPr>
        <p:txBody>
          <a:bodyPr>
            <a:normAutofit lnSpcReduction="10000"/>
          </a:bodyPr>
          <a:lstStyle/>
          <a:p>
            <a:r>
              <a:rPr lang="fr-FR" dirty="0"/>
              <a:t>La liste de diffusion SUCAT pour les questions de catalogage</a:t>
            </a:r>
          </a:p>
          <a:p>
            <a:endParaRPr lang="fr-FR" dirty="0"/>
          </a:p>
          <a:p>
            <a:r>
              <a:rPr lang="fr-FR" dirty="0"/>
              <a:t>L’appui humain et technique de l’ABES pour identifier les feuilles susceptibles d’être rattachées à des notices de série et les traitements par lots</a:t>
            </a:r>
          </a:p>
          <a:p>
            <a:endParaRPr lang="fr-FR" dirty="0"/>
          </a:p>
          <a:p>
            <a:r>
              <a:rPr lang="fr-FR" dirty="0"/>
              <a:t>Des formations dispensées à </a:t>
            </a:r>
            <a:r>
              <a:rPr lang="fr-FR" dirty="0" err="1"/>
              <a:t>Médiadix</a:t>
            </a:r>
            <a:endParaRPr lang="fr-FR" dirty="0"/>
          </a:p>
        </p:txBody>
      </p:sp>
      <p:sp>
        <p:nvSpPr>
          <p:cNvPr id="4" name="Titre 1">
            <a:extLst>
              <a:ext uri="{FF2B5EF4-FFF2-40B4-BE49-F238E27FC236}">
                <a16:creationId xmlns:a16="http://schemas.microsoft.com/office/drawing/2014/main" id="{94CE96C4-0037-20D0-9FC0-E92AB00E2F10}"/>
              </a:ext>
            </a:extLst>
          </p:cNvPr>
          <p:cNvSpPr>
            <a:spLocks noGrp="1"/>
          </p:cNvSpPr>
          <p:nvPr>
            <p:ph type="title"/>
          </p:nvPr>
        </p:nvSpPr>
        <p:spPr>
          <a:xfrm>
            <a:off x="0" y="0"/>
            <a:ext cx="9144000" cy="1143000"/>
          </a:xfrm>
        </p:spPr>
        <p:txBody>
          <a:bodyPr>
            <a:normAutofit fontScale="90000"/>
          </a:bodyPr>
          <a:lstStyle/>
          <a:p>
            <a:r>
              <a:rPr lang="fr-FR" dirty="0">
                <a:solidFill>
                  <a:srgbClr val="5B9BD5">
                    <a:lumMod val="75000"/>
                  </a:srgbClr>
                </a:solidFill>
                <a:latin typeface="+mn-lt"/>
              </a:rPr>
              <a:t>Signalement des séries cartographiques:</a:t>
            </a:r>
            <a:br>
              <a:rPr lang="fr-FR" dirty="0">
                <a:solidFill>
                  <a:srgbClr val="5B9BD5">
                    <a:lumMod val="75000"/>
                  </a:srgbClr>
                </a:solidFill>
                <a:latin typeface="+mn-lt"/>
              </a:rPr>
            </a:br>
            <a:r>
              <a:rPr lang="fr-FR" sz="3600" dirty="0">
                <a:solidFill>
                  <a:srgbClr val="5B9BD5">
                    <a:lumMod val="75000"/>
                  </a:srgbClr>
                </a:solidFill>
                <a:latin typeface="+mn-lt"/>
              </a:rPr>
              <a:t>les ressources humaines et techniques</a:t>
            </a:r>
          </a:p>
        </p:txBody>
      </p:sp>
    </p:spTree>
    <p:extLst>
      <p:ext uri="{BB962C8B-B14F-4D97-AF65-F5344CB8AC3E}">
        <p14:creationId xmlns:p14="http://schemas.microsoft.com/office/powerpoint/2010/main" val="3232358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412776"/>
            <a:ext cx="8507288" cy="4525963"/>
          </a:xfrm>
        </p:spPr>
        <p:txBody>
          <a:bodyPr>
            <a:normAutofit/>
          </a:bodyPr>
          <a:lstStyle/>
          <a:p>
            <a:endParaRPr lang="fr-FR" dirty="0"/>
          </a:p>
          <a:p>
            <a:r>
              <a:rPr lang="fr-FR" dirty="0"/>
              <a:t>Non contraignant pour les notices de série</a:t>
            </a:r>
          </a:p>
          <a:p>
            <a:endParaRPr lang="fr-FR" dirty="0"/>
          </a:p>
          <a:p>
            <a:r>
              <a:rPr lang="fr-FR" dirty="0"/>
              <a:t>Aspects qualitatifs: </a:t>
            </a:r>
            <a:r>
              <a:rPr lang="fr-FR" dirty="0">
                <a:solidFill>
                  <a:prstClr val="black"/>
                </a:solidFill>
              </a:rPr>
              <a:t>Précision du catalogage des feuilles et des notices de série en suivant les guides dédiées</a:t>
            </a:r>
          </a:p>
          <a:p>
            <a:endParaRPr lang="fr-FR" dirty="0">
              <a:solidFill>
                <a:prstClr val="black"/>
              </a:solidFill>
            </a:endParaRPr>
          </a:p>
          <a:p>
            <a:r>
              <a:rPr lang="fr-FR" dirty="0"/>
              <a:t>Travail collaboratif</a:t>
            </a:r>
          </a:p>
          <a:p>
            <a:endParaRPr lang="fr-FR" dirty="0">
              <a:solidFill>
                <a:prstClr val="black"/>
              </a:solidFill>
            </a:endParaRPr>
          </a:p>
          <a:p>
            <a:pPr marL="457200" lvl="1" indent="0">
              <a:buNone/>
            </a:pPr>
            <a:endParaRPr lang="fr-FR" dirty="0"/>
          </a:p>
          <a:p>
            <a:pPr lvl="1"/>
            <a:endParaRPr lang="fr-FR" dirty="0"/>
          </a:p>
        </p:txBody>
      </p:sp>
      <p:sp>
        <p:nvSpPr>
          <p:cNvPr id="4" name="Titre 1">
            <a:extLst>
              <a:ext uri="{FF2B5EF4-FFF2-40B4-BE49-F238E27FC236}">
                <a16:creationId xmlns:a16="http://schemas.microsoft.com/office/drawing/2014/main" id="{94CE96C4-0037-20D0-9FC0-E92AB00E2F10}"/>
              </a:ext>
            </a:extLst>
          </p:cNvPr>
          <p:cNvSpPr>
            <a:spLocks noGrp="1"/>
          </p:cNvSpPr>
          <p:nvPr>
            <p:ph type="title"/>
          </p:nvPr>
        </p:nvSpPr>
        <p:spPr>
          <a:xfrm>
            <a:off x="0" y="0"/>
            <a:ext cx="9144000" cy="1143000"/>
          </a:xfrm>
        </p:spPr>
        <p:txBody>
          <a:bodyPr>
            <a:normAutofit fontScale="90000"/>
          </a:bodyPr>
          <a:lstStyle/>
          <a:p>
            <a:r>
              <a:rPr lang="fr-FR" dirty="0">
                <a:solidFill>
                  <a:srgbClr val="5B9BD5">
                    <a:lumMod val="75000"/>
                  </a:srgbClr>
                </a:solidFill>
                <a:latin typeface="+mn-lt"/>
              </a:rPr>
              <a:t>Signalement des séries cartographiques:</a:t>
            </a:r>
            <a:br>
              <a:rPr lang="fr-FR" dirty="0">
                <a:solidFill>
                  <a:srgbClr val="5B9BD5">
                    <a:lumMod val="75000"/>
                  </a:srgbClr>
                </a:solidFill>
                <a:latin typeface="+mn-lt"/>
              </a:rPr>
            </a:br>
            <a:r>
              <a:rPr lang="fr-FR" sz="3600" dirty="0">
                <a:solidFill>
                  <a:srgbClr val="5B9BD5">
                    <a:lumMod val="75000"/>
                  </a:srgbClr>
                </a:solidFill>
                <a:latin typeface="+mn-lt"/>
              </a:rPr>
              <a:t>les principes</a:t>
            </a:r>
          </a:p>
        </p:txBody>
      </p:sp>
    </p:spTree>
    <p:extLst>
      <p:ext uri="{BB962C8B-B14F-4D97-AF65-F5344CB8AC3E}">
        <p14:creationId xmlns:p14="http://schemas.microsoft.com/office/powerpoint/2010/main" val="18644781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1484784"/>
            <a:ext cx="9036496" cy="4525963"/>
          </a:xfrm>
        </p:spPr>
        <p:txBody>
          <a:bodyPr>
            <a:normAutofit/>
          </a:bodyPr>
          <a:lstStyle/>
          <a:p>
            <a:pPr lvl="1">
              <a:buFont typeface="Arial" panose="020B0604020202020204" pitchFamily="34" charset="0"/>
              <a:buChar char="•"/>
            </a:pPr>
            <a:r>
              <a:rPr lang="fr-FR" sz="3200" dirty="0"/>
              <a:t>Message sur SUCAT sous forme d’appel à création de notice</a:t>
            </a:r>
          </a:p>
          <a:p>
            <a:pPr marL="857250" lvl="2" indent="0">
              <a:buNone/>
            </a:pPr>
            <a:r>
              <a:rPr lang="fr-FR" sz="2800" u="sng" dirty="0"/>
              <a:t>Critères: </a:t>
            </a:r>
            <a:r>
              <a:rPr lang="fr-FR" sz="2800" dirty="0"/>
              <a:t>- ‘Expertise scientifique’ du demandeur</a:t>
            </a:r>
          </a:p>
          <a:p>
            <a:pPr marL="857250" lvl="2" indent="0">
              <a:buNone/>
            </a:pPr>
            <a:r>
              <a:rPr lang="fr-FR" sz="2800" dirty="0"/>
              <a:t>                -  Volumétrie conséquente</a:t>
            </a:r>
          </a:p>
          <a:p>
            <a:pPr marL="857250" lvl="2" indent="0">
              <a:buNone/>
            </a:pPr>
            <a:r>
              <a:rPr lang="fr-FR" sz="2800" dirty="0"/>
              <a:t>                -  Bon niveau de catalogage des cartes</a:t>
            </a:r>
          </a:p>
          <a:p>
            <a:pPr marL="857250" lvl="2" indent="0">
              <a:buNone/>
            </a:pPr>
            <a:endParaRPr lang="fr-FR" sz="2800" dirty="0"/>
          </a:p>
          <a:p>
            <a:pPr lvl="1">
              <a:buFont typeface="Arial" panose="020B0604020202020204" pitchFamily="34" charset="0"/>
              <a:buChar char="•"/>
            </a:pPr>
            <a:r>
              <a:rPr lang="fr-FR" dirty="0"/>
              <a:t>  </a:t>
            </a:r>
            <a:r>
              <a:rPr lang="fr-FR" sz="3200" dirty="0"/>
              <a:t>Création de groupes de travail </a:t>
            </a:r>
          </a:p>
          <a:p>
            <a:endParaRPr lang="fr-FR" dirty="0"/>
          </a:p>
          <a:p>
            <a:pPr marL="457200" lvl="1" indent="0">
              <a:buNone/>
            </a:pPr>
            <a:endParaRPr lang="fr-FR" dirty="0"/>
          </a:p>
        </p:txBody>
      </p:sp>
      <p:sp>
        <p:nvSpPr>
          <p:cNvPr id="4" name="Titre 1">
            <a:extLst>
              <a:ext uri="{FF2B5EF4-FFF2-40B4-BE49-F238E27FC236}">
                <a16:creationId xmlns:a16="http://schemas.microsoft.com/office/drawing/2014/main" id="{94CE96C4-0037-20D0-9FC0-E92AB00E2F10}"/>
              </a:ext>
            </a:extLst>
          </p:cNvPr>
          <p:cNvSpPr>
            <a:spLocks noGrp="1"/>
          </p:cNvSpPr>
          <p:nvPr>
            <p:ph type="title"/>
          </p:nvPr>
        </p:nvSpPr>
        <p:spPr>
          <a:xfrm>
            <a:off x="0" y="0"/>
            <a:ext cx="9144000" cy="1143000"/>
          </a:xfrm>
        </p:spPr>
        <p:txBody>
          <a:bodyPr>
            <a:normAutofit fontScale="90000"/>
          </a:bodyPr>
          <a:lstStyle/>
          <a:p>
            <a:r>
              <a:rPr lang="fr-FR" dirty="0">
                <a:solidFill>
                  <a:srgbClr val="5B9BD5">
                    <a:lumMod val="75000"/>
                  </a:srgbClr>
                </a:solidFill>
                <a:latin typeface="+mn-lt"/>
              </a:rPr>
              <a:t>Signalement des séries cartographiques:</a:t>
            </a:r>
            <a:br>
              <a:rPr lang="fr-FR" dirty="0">
                <a:solidFill>
                  <a:srgbClr val="5B9BD5">
                    <a:lumMod val="75000"/>
                  </a:srgbClr>
                </a:solidFill>
                <a:latin typeface="+mn-lt"/>
              </a:rPr>
            </a:br>
            <a:r>
              <a:rPr lang="fr-FR" sz="3600" dirty="0">
                <a:solidFill>
                  <a:srgbClr val="5B9BD5">
                    <a:lumMod val="75000"/>
                  </a:srgbClr>
                </a:solidFill>
                <a:latin typeface="+mn-lt"/>
              </a:rPr>
              <a:t>la procédure </a:t>
            </a:r>
          </a:p>
        </p:txBody>
      </p:sp>
    </p:spTree>
    <p:extLst>
      <p:ext uri="{BB962C8B-B14F-4D97-AF65-F5344CB8AC3E}">
        <p14:creationId xmlns:p14="http://schemas.microsoft.com/office/powerpoint/2010/main" val="15765953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18356" y="1484784"/>
            <a:ext cx="8507288" cy="4525963"/>
          </a:xfrm>
        </p:spPr>
        <p:txBody>
          <a:bodyPr>
            <a:normAutofit/>
          </a:bodyPr>
          <a:lstStyle/>
          <a:p>
            <a:endParaRPr lang="fr-FR" dirty="0"/>
          </a:p>
          <a:p>
            <a:pPr lvl="1">
              <a:buFont typeface="Arial" panose="020B0604020202020204" pitchFamily="34" charset="0"/>
              <a:buChar char="•"/>
            </a:pPr>
            <a:r>
              <a:rPr lang="fr-FR" sz="3200" dirty="0"/>
              <a:t>Documentation du travail de création</a:t>
            </a:r>
          </a:p>
          <a:p>
            <a:pPr lvl="1">
              <a:buFont typeface="Arial" panose="020B0604020202020204" pitchFamily="34" charset="0"/>
              <a:buChar char="•"/>
            </a:pPr>
            <a:endParaRPr lang="fr-FR" sz="3200" dirty="0"/>
          </a:p>
          <a:p>
            <a:pPr lvl="1">
              <a:buFont typeface="Arial" panose="020B0604020202020204" pitchFamily="34" charset="0"/>
              <a:buChar char="•"/>
            </a:pPr>
            <a:r>
              <a:rPr lang="fr-FR" sz="3200" dirty="0"/>
              <a:t>Création des liens des notices de feuille vers les notices de série dès lors qu’elles existent</a:t>
            </a:r>
          </a:p>
          <a:p>
            <a:pPr lvl="1">
              <a:buFont typeface="Arial" panose="020B0604020202020204" pitchFamily="34" charset="0"/>
              <a:buChar char="•"/>
            </a:pPr>
            <a:endParaRPr lang="fr-FR" sz="3200" dirty="0"/>
          </a:p>
          <a:p>
            <a:pPr lvl="1">
              <a:buFont typeface="Arial" panose="020B0604020202020204" pitchFamily="34" charset="0"/>
              <a:buChar char="•"/>
            </a:pPr>
            <a:r>
              <a:rPr lang="fr-FR" sz="3200" dirty="0"/>
              <a:t>Ne pas créer d’état de collections sous des notices de série</a:t>
            </a:r>
          </a:p>
          <a:p>
            <a:pPr lvl="1"/>
            <a:endParaRPr lang="fr-FR" dirty="0"/>
          </a:p>
        </p:txBody>
      </p:sp>
      <p:sp>
        <p:nvSpPr>
          <p:cNvPr id="4" name="Titre 1">
            <a:extLst>
              <a:ext uri="{FF2B5EF4-FFF2-40B4-BE49-F238E27FC236}">
                <a16:creationId xmlns:a16="http://schemas.microsoft.com/office/drawing/2014/main" id="{94CE96C4-0037-20D0-9FC0-E92AB00E2F10}"/>
              </a:ext>
            </a:extLst>
          </p:cNvPr>
          <p:cNvSpPr>
            <a:spLocks noGrp="1"/>
          </p:cNvSpPr>
          <p:nvPr>
            <p:ph type="title"/>
          </p:nvPr>
        </p:nvSpPr>
        <p:spPr>
          <a:xfrm>
            <a:off x="0" y="0"/>
            <a:ext cx="9144000" cy="1143000"/>
          </a:xfrm>
        </p:spPr>
        <p:txBody>
          <a:bodyPr>
            <a:normAutofit fontScale="90000"/>
          </a:bodyPr>
          <a:lstStyle/>
          <a:p>
            <a:r>
              <a:rPr lang="fr-FR" dirty="0">
                <a:solidFill>
                  <a:srgbClr val="5B9BD5">
                    <a:lumMod val="75000"/>
                  </a:srgbClr>
                </a:solidFill>
                <a:latin typeface="+mn-lt"/>
              </a:rPr>
              <a:t>Signalement des séries cartographiques:</a:t>
            </a:r>
            <a:br>
              <a:rPr lang="fr-FR" dirty="0">
                <a:solidFill>
                  <a:srgbClr val="5B9BD5">
                    <a:lumMod val="75000"/>
                  </a:srgbClr>
                </a:solidFill>
                <a:latin typeface="+mn-lt"/>
              </a:rPr>
            </a:br>
            <a:r>
              <a:rPr lang="fr-FR" sz="3600" dirty="0">
                <a:solidFill>
                  <a:srgbClr val="5B9BD5">
                    <a:lumMod val="75000"/>
                  </a:srgbClr>
                </a:solidFill>
                <a:latin typeface="+mn-lt"/>
              </a:rPr>
              <a:t>la procédure</a:t>
            </a:r>
          </a:p>
        </p:txBody>
      </p:sp>
    </p:spTree>
    <p:extLst>
      <p:ext uri="{BB962C8B-B14F-4D97-AF65-F5344CB8AC3E}">
        <p14:creationId xmlns:p14="http://schemas.microsoft.com/office/powerpoint/2010/main" val="14647276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51520" y="1412776"/>
            <a:ext cx="8712968" cy="4525963"/>
          </a:xfrm>
        </p:spPr>
        <p:txBody>
          <a:bodyPr>
            <a:normAutofit/>
          </a:bodyPr>
          <a:lstStyle/>
          <a:p>
            <a:endParaRPr lang="fr-FR" dirty="0"/>
          </a:p>
          <a:p>
            <a:pPr lvl="1">
              <a:buFont typeface="Arial" panose="020B0604020202020204" pitchFamily="34" charset="0"/>
              <a:buChar char="•"/>
            </a:pPr>
            <a:r>
              <a:rPr lang="fr-FR" sz="3200" dirty="0"/>
              <a:t>Année ‘zéro’</a:t>
            </a:r>
          </a:p>
          <a:p>
            <a:pPr lvl="1"/>
            <a:endParaRPr lang="fr-FR" dirty="0"/>
          </a:p>
          <a:p>
            <a:pPr lvl="1">
              <a:buFont typeface="Arial" panose="020B0604020202020204" pitchFamily="34" charset="0"/>
              <a:buChar char="•"/>
            </a:pPr>
            <a:r>
              <a:rPr lang="fr-FR" sz="3200" dirty="0"/>
              <a:t>Une coopération accrue avec la </a:t>
            </a:r>
            <a:r>
              <a:rPr lang="fr-FR" sz="3200" dirty="0" err="1"/>
              <a:t>Bnf</a:t>
            </a:r>
            <a:r>
              <a:rPr lang="fr-FR" sz="3200" dirty="0"/>
              <a:t> et l’articulation avec </a:t>
            </a:r>
            <a:r>
              <a:rPr lang="fr-FR" sz="3200" dirty="0" err="1"/>
              <a:t>Cartomundi</a:t>
            </a:r>
            <a:endParaRPr lang="fr-FR" sz="3200" dirty="0"/>
          </a:p>
        </p:txBody>
      </p:sp>
      <p:sp>
        <p:nvSpPr>
          <p:cNvPr id="4" name="Titre 1">
            <a:extLst>
              <a:ext uri="{FF2B5EF4-FFF2-40B4-BE49-F238E27FC236}">
                <a16:creationId xmlns:a16="http://schemas.microsoft.com/office/drawing/2014/main" id="{94CE96C4-0037-20D0-9FC0-E92AB00E2F10}"/>
              </a:ext>
            </a:extLst>
          </p:cNvPr>
          <p:cNvSpPr>
            <a:spLocks noGrp="1"/>
          </p:cNvSpPr>
          <p:nvPr>
            <p:ph type="title"/>
          </p:nvPr>
        </p:nvSpPr>
        <p:spPr>
          <a:xfrm>
            <a:off x="0" y="0"/>
            <a:ext cx="9144000" cy="1143000"/>
          </a:xfrm>
        </p:spPr>
        <p:txBody>
          <a:bodyPr>
            <a:normAutofit fontScale="90000"/>
          </a:bodyPr>
          <a:lstStyle/>
          <a:p>
            <a:r>
              <a:rPr lang="fr-FR" dirty="0">
                <a:solidFill>
                  <a:srgbClr val="5B9BD5">
                    <a:lumMod val="75000"/>
                  </a:srgbClr>
                </a:solidFill>
                <a:latin typeface="+mn-lt"/>
              </a:rPr>
              <a:t>Signalement des séries cartographiques:</a:t>
            </a:r>
            <a:br>
              <a:rPr lang="fr-FR" dirty="0">
                <a:solidFill>
                  <a:srgbClr val="5B9BD5">
                    <a:lumMod val="75000"/>
                  </a:srgbClr>
                </a:solidFill>
                <a:latin typeface="+mn-lt"/>
              </a:rPr>
            </a:br>
            <a:r>
              <a:rPr lang="fr-FR" sz="3600" dirty="0">
                <a:solidFill>
                  <a:srgbClr val="5B9BD5">
                    <a:lumMod val="75000"/>
                  </a:srgbClr>
                </a:solidFill>
                <a:latin typeface="+mn-lt"/>
              </a:rPr>
              <a:t>une opportunité</a:t>
            </a:r>
          </a:p>
        </p:txBody>
      </p:sp>
    </p:spTree>
    <p:extLst>
      <p:ext uri="{BB962C8B-B14F-4D97-AF65-F5344CB8AC3E}">
        <p14:creationId xmlns:p14="http://schemas.microsoft.com/office/powerpoint/2010/main" val="17177033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Récapitulatif</a:t>
            </a:r>
          </a:p>
        </p:txBody>
      </p:sp>
      <p:sp>
        <p:nvSpPr>
          <p:cNvPr id="3" name="Espace réservé du contenu 2"/>
          <p:cNvSpPr>
            <a:spLocks noGrp="1"/>
          </p:cNvSpPr>
          <p:nvPr>
            <p:ph idx="1"/>
          </p:nvPr>
        </p:nvSpPr>
        <p:spPr/>
        <p:txBody>
          <a:bodyPr/>
          <a:lstStyle/>
          <a:p>
            <a:endParaRPr lang="fr-FR" dirty="0"/>
          </a:p>
          <a:p>
            <a:endParaRPr lang="fr-FR" dirty="0"/>
          </a:p>
        </p:txBody>
      </p:sp>
      <p:sp>
        <p:nvSpPr>
          <p:cNvPr id="4" name="ZoneTexte 3">
            <a:extLst>
              <a:ext uri="{FF2B5EF4-FFF2-40B4-BE49-F238E27FC236}">
                <a16:creationId xmlns:a16="http://schemas.microsoft.com/office/drawing/2014/main" id="{C8396800-47F6-63E9-D93B-F150578AA35A}"/>
              </a:ext>
            </a:extLst>
          </p:cNvPr>
          <p:cNvSpPr txBox="1"/>
          <p:nvPr/>
        </p:nvSpPr>
        <p:spPr>
          <a:xfrm>
            <a:off x="107504" y="1700808"/>
            <a:ext cx="8928992" cy="5047536"/>
          </a:xfrm>
          <a:prstGeom prst="rect">
            <a:avLst/>
          </a:prstGeom>
          <a:noFill/>
        </p:spPr>
        <p:txBody>
          <a:bodyPr wrap="square" rtlCol="0">
            <a:spAutoFit/>
          </a:bodyPr>
          <a:lstStyle/>
          <a:p>
            <a:pPr marL="285750" indent="-285750">
              <a:buClr>
                <a:srgbClr val="FF0000"/>
              </a:buClr>
              <a:buFont typeface="Courier New" panose="02070309020205020404" pitchFamily="49" charset="0"/>
              <a:buChar char="o"/>
            </a:pPr>
            <a:r>
              <a:rPr lang="fr-FR" sz="2000" dirty="0"/>
              <a:t>GM : Des consignes de catalogage plus détaillées pour les ressources cartographiques</a:t>
            </a:r>
          </a:p>
          <a:p>
            <a:pPr marL="742950" lvl="1" indent="-285750">
              <a:buClr>
                <a:srgbClr val="FF0000"/>
              </a:buClr>
              <a:buFont typeface="Courier New" panose="02070309020205020404" pitchFamily="49" charset="0"/>
              <a:buChar char="o"/>
            </a:pPr>
            <a:r>
              <a:rPr lang="fr-FR" dirty="0"/>
              <a:t>cartes monographiques</a:t>
            </a:r>
          </a:p>
          <a:p>
            <a:pPr marL="742950" lvl="1" indent="-285750">
              <a:buClr>
                <a:srgbClr val="FF0000"/>
              </a:buClr>
              <a:buFont typeface="Courier New" panose="02070309020205020404" pitchFamily="49" charset="0"/>
              <a:buChar char="o"/>
            </a:pPr>
            <a:r>
              <a:rPr lang="fr-FR" dirty="0"/>
              <a:t>feuilles de séries</a:t>
            </a:r>
          </a:p>
          <a:p>
            <a:pPr marL="742950" lvl="1" indent="-285750">
              <a:buClr>
                <a:srgbClr val="FF0000"/>
              </a:buClr>
              <a:buFont typeface="Courier New" panose="02070309020205020404" pitchFamily="49" charset="0"/>
              <a:buChar char="o"/>
            </a:pPr>
            <a:r>
              <a:rPr lang="fr-FR" dirty="0"/>
              <a:t>atlas</a:t>
            </a:r>
          </a:p>
          <a:p>
            <a:pPr marL="742950" lvl="1" indent="-285750">
              <a:buClr>
                <a:srgbClr val="FF0000"/>
              </a:buClr>
              <a:buFont typeface="Courier New" panose="02070309020205020404" pitchFamily="49" charset="0"/>
              <a:buChar char="o"/>
            </a:pPr>
            <a:r>
              <a:rPr lang="fr-FR" dirty="0"/>
              <a:t>séries cartographiques </a:t>
            </a:r>
          </a:p>
          <a:p>
            <a:pPr marL="742950" lvl="1" indent="-285750">
              <a:buClr>
                <a:srgbClr val="FF0000"/>
              </a:buClr>
              <a:buFont typeface="Courier New" panose="02070309020205020404" pitchFamily="49" charset="0"/>
              <a:buChar char="o"/>
            </a:pPr>
            <a:r>
              <a:rPr lang="fr-FR" dirty="0"/>
              <a:t>tableaux d’assemblage</a:t>
            </a:r>
            <a:br>
              <a:rPr lang="fr-FR" dirty="0"/>
            </a:br>
            <a:endParaRPr lang="fr-FR" dirty="0"/>
          </a:p>
          <a:p>
            <a:pPr marL="285750" indent="-285750">
              <a:buClr>
                <a:srgbClr val="FF0000"/>
              </a:buClr>
              <a:buFont typeface="Courier New" panose="02070309020205020404" pitchFamily="49" charset="0"/>
              <a:buChar char="o"/>
            </a:pPr>
            <a:r>
              <a:rPr lang="fr-FR" sz="2000" dirty="0"/>
              <a:t>La possibilité désormais de créer des notices de séries cartographiques (</a:t>
            </a:r>
            <a:r>
              <a:rPr lang="fr-FR" sz="2000" dirty="0" err="1"/>
              <a:t>Ke</a:t>
            </a:r>
            <a:r>
              <a:rPr lang="fr-FR" sz="2000" dirty="0"/>
              <a:t>)</a:t>
            </a:r>
            <a:br>
              <a:rPr lang="fr-FR" sz="2000" dirty="0"/>
            </a:br>
            <a:endParaRPr lang="fr-FR" sz="2000" dirty="0"/>
          </a:p>
          <a:p>
            <a:pPr marL="285750" indent="-285750">
              <a:buClr>
                <a:srgbClr val="FF0000"/>
              </a:buClr>
              <a:buFont typeface="Courier New" panose="02070309020205020404" pitchFamily="49" charset="0"/>
              <a:buChar char="o"/>
            </a:pPr>
            <a:r>
              <a:rPr lang="fr-FR" sz="2000" dirty="0"/>
              <a:t>Une organisation collaborative pour le signalement des notices de séries</a:t>
            </a:r>
          </a:p>
          <a:p>
            <a:pPr marL="742950" lvl="1" indent="-285750">
              <a:buClr>
                <a:srgbClr val="FF0000"/>
              </a:buClr>
              <a:buFont typeface="Courier New" panose="02070309020205020404" pitchFamily="49" charset="0"/>
              <a:buChar char="o"/>
            </a:pPr>
            <a:r>
              <a:rPr lang="fr-FR" dirty="0"/>
              <a:t>à mettre en œuvre progressivement</a:t>
            </a:r>
          </a:p>
          <a:p>
            <a:pPr marL="742950" lvl="1" indent="-285750">
              <a:buClr>
                <a:srgbClr val="FF0000"/>
              </a:buClr>
              <a:buFont typeface="Courier New" panose="02070309020205020404" pitchFamily="49" charset="0"/>
              <a:buChar char="o"/>
            </a:pPr>
            <a:r>
              <a:rPr lang="fr-FR" dirty="0"/>
              <a:t>à éprouver</a:t>
            </a:r>
            <a:br>
              <a:rPr lang="fr-FR" dirty="0"/>
            </a:br>
            <a:endParaRPr lang="fr-FR" dirty="0"/>
          </a:p>
          <a:p>
            <a:pPr marL="285750" indent="-285750">
              <a:buClr>
                <a:srgbClr val="FF0000"/>
              </a:buClr>
              <a:buFont typeface="Courier New" panose="02070309020205020404" pitchFamily="49" charset="0"/>
              <a:buChar char="o"/>
            </a:pPr>
            <a:r>
              <a:rPr lang="fr-FR" sz="2000" dirty="0"/>
              <a:t>Les évolutions des règles de catalogage des feuilles de série sont à appliquer même lorsque la notice de série cartographique correspondante n’existe pas encore</a:t>
            </a:r>
            <a:endParaRPr lang="fr-FR" dirty="0"/>
          </a:p>
        </p:txBody>
      </p:sp>
    </p:spTree>
    <p:extLst>
      <p:ext uri="{BB962C8B-B14F-4D97-AF65-F5344CB8AC3E}">
        <p14:creationId xmlns:p14="http://schemas.microsoft.com/office/powerpoint/2010/main" val="6937230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3AD598AD-62F2-1868-CBB1-88DA8D77E4CD}"/>
              </a:ext>
            </a:extLst>
          </p:cNvPr>
          <p:cNvSpPr>
            <a:spLocks noGrp="1"/>
          </p:cNvSpPr>
          <p:nvPr>
            <p:ph idx="1"/>
          </p:nvPr>
        </p:nvSpPr>
        <p:spPr>
          <a:xfrm>
            <a:off x="457200" y="188640"/>
            <a:ext cx="8229600" cy="5937523"/>
          </a:xfrm>
        </p:spPr>
        <p:txBody>
          <a:bodyPr/>
          <a:lstStyle/>
          <a:p>
            <a:r>
              <a:rPr lang="fr-FR" sz="2000" dirty="0"/>
              <a:t>Crédits images</a:t>
            </a:r>
          </a:p>
          <a:p>
            <a:pPr lvl="1"/>
            <a:r>
              <a:rPr lang="fr-FR" sz="1400" dirty="0"/>
              <a:t>Carte marine ancienne / par Thomas </a:t>
            </a:r>
            <a:r>
              <a:rPr lang="fr-FR" sz="1400" dirty="0" err="1"/>
              <a:t>Jefferys</a:t>
            </a:r>
            <a:r>
              <a:rPr lang="fr-FR" sz="1400" dirty="0"/>
              <a:t> </a:t>
            </a:r>
            <a:r>
              <a:rPr lang="fr-FR" sz="1400" dirty="0">
                <a:hlinkClick r:id="rId2"/>
              </a:rPr>
              <a:t>https://collections.leventhalmap.org/search/commonwealth:6t053q54q</a:t>
            </a:r>
            <a:endParaRPr lang="fr-FR" sz="1400" dirty="0"/>
          </a:p>
          <a:p>
            <a:pPr lvl="1"/>
            <a:r>
              <a:rPr lang="fr-FR" sz="1400" dirty="0"/>
              <a:t>Boussole nautique / </a:t>
            </a:r>
            <a:r>
              <a:rPr lang="fr-FR" sz="1400" dirty="0" err="1"/>
              <a:t>Pixabay</a:t>
            </a:r>
            <a:br>
              <a:rPr lang="fr-FR" sz="1400" dirty="0"/>
            </a:br>
            <a:r>
              <a:rPr lang="fr-FR" sz="1400" dirty="0">
                <a:hlinkClick r:id="rId3">
                  <a:extLst>
                    <a:ext uri="{A12FA001-AC4F-418D-AE19-62706E023703}">
                      <ahyp:hlinkClr xmlns:ahyp="http://schemas.microsoft.com/office/drawing/2018/hyperlinkcolor" val="tx"/>
                    </a:ext>
                  </a:extLst>
                </a:hlinkClick>
              </a:rPr>
              <a:t>https://pixabay.com/fr/illustrations/boussole-nautique-ancien-carte-3408928/</a:t>
            </a:r>
            <a:endParaRPr lang="fr-FR" sz="1400" dirty="0"/>
          </a:p>
          <a:p>
            <a:pPr lvl="1"/>
            <a:r>
              <a:rPr lang="fr-FR" sz="1400" dirty="0"/>
              <a:t> Carte découverte de l’Amérique / </a:t>
            </a:r>
            <a:r>
              <a:rPr lang="fr-FR" sz="1400" dirty="0" err="1"/>
              <a:t>Pixabay</a:t>
            </a:r>
            <a:br>
              <a:rPr lang="fr-FR" sz="1400" dirty="0"/>
            </a:br>
            <a:r>
              <a:rPr lang="fr-FR" sz="1400" dirty="0">
                <a:hlinkClick r:id="rId4"/>
              </a:rPr>
              <a:t>https://pixabay.com/fr/illustrations/carte-d%C3%A9couverte-am%C3%A9rique-bateau-3409359/</a:t>
            </a:r>
            <a:r>
              <a:rPr lang="fr-FR" sz="1400" dirty="0"/>
              <a:t> </a:t>
            </a:r>
          </a:p>
          <a:p>
            <a:pPr lvl="1"/>
            <a:r>
              <a:rPr lang="fr-FR" sz="1400" dirty="0"/>
              <a:t>Pendule, carte, la navigation / </a:t>
            </a:r>
            <a:r>
              <a:rPr lang="fr-FR" sz="1400" dirty="0" err="1"/>
              <a:t>Pixabay</a:t>
            </a:r>
            <a:r>
              <a:rPr lang="fr-FR" sz="1400" dirty="0"/>
              <a:t> </a:t>
            </a:r>
            <a:br>
              <a:rPr lang="fr-FR" sz="1400" dirty="0"/>
            </a:br>
            <a:r>
              <a:rPr lang="fr-FR" sz="1400" dirty="0">
                <a:hlinkClick r:id="rId5"/>
              </a:rPr>
              <a:t>https://pixabay.com/fr/photos/pendule-carte-la-navigation-1934311/</a:t>
            </a:r>
            <a:r>
              <a:rPr lang="fr-FR" sz="1400" dirty="0"/>
              <a:t> </a:t>
            </a:r>
          </a:p>
          <a:p>
            <a:pPr lvl="1"/>
            <a:r>
              <a:rPr lang="fr-FR" sz="1400" dirty="0"/>
              <a:t>Promeneur marcheur / </a:t>
            </a:r>
            <a:r>
              <a:rPr lang="fr-FR" sz="1400" dirty="0" err="1"/>
              <a:t>Pixabay</a:t>
            </a:r>
            <a:br>
              <a:rPr lang="fr-FR" sz="1400" dirty="0"/>
            </a:br>
            <a:r>
              <a:rPr lang="fr-FR" sz="1400" dirty="0">
                <a:hlinkClick r:id="rId6"/>
              </a:rPr>
              <a:t>https://pixabay.com/fr/photos/promeneur-marcheur-rambler-lego-1984421/</a:t>
            </a:r>
            <a:r>
              <a:rPr lang="fr-FR" sz="1400" dirty="0"/>
              <a:t> </a:t>
            </a:r>
          </a:p>
          <a:p>
            <a:pPr lvl="1"/>
            <a:r>
              <a:rPr lang="fr-FR" sz="1400" dirty="0"/>
              <a:t>Boussole, </a:t>
            </a:r>
            <a:r>
              <a:rPr lang="fr-FR" sz="1400" dirty="0" err="1"/>
              <a:t>Linseatischer</a:t>
            </a:r>
            <a:r>
              <a:rPr lang="fr-FR" sz="1400" dirty="0"/>
              <a:t> boussole, Orientation / </a:t>
            </a:r>
            <a:r>
              <a:rPr lang="fr-FR" sz="1400" dirty="0" err="1"/>
              <a:t>Pixabay</a:t>
            </a:r>
            <a:br>
              <a:rPr lang="fr-FR" sz="1400" dirty="0"/>
            </a:br>
            <a:r>
              <a:rPr lang="fr-FR" sz="1400" dirty="0">
                <a:hlinkClick r:id="rId7"/>
              </a:rPr>
              <a:t>https://pixabay.com/fr/photos/boussole-linseatischer-boussole-3072065/</a:t>
            </a:r>
            <a:r>
              <a:rPr lang="fr-FR" sz="1400" dirty="0"/>
              <a:t> </a:t>
            </a:r>
          </a:p>
          <a:p>
            <a:pPr lvl="1"/>
            <a:endParaRPr lang="fr-FR" sz="1400" dirty="0"/>
          </a:p>
        </p:txBody>
      </p:sp>
    </p:spTree>
    <p:extLst>
      <p:ext uri="{BB962C8B-B14F-4D97-AF65-F5344CB8AC3E}">
        <p14:creationId xmlns:p14="http://schemas.microsoft.com/office/powerpoint/2010/main" val="19230610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defRPr/>
            </a:pPr>
            <a:r>
              <a:rPr lang="fr-FR" dirty="0">
                <a:solidFill>
                  <a:schemeClr val="tx1">
                    <a:lumMod val="85000"/>
                    <a:lumOff val="15000"/>
                  </a:schemeClr>
                </a:solidFill>
              </a:rPr>
              <a:t>Des questions ?</a:t>
            </a:r>
          </a:p>
        </p:txBody>
      </p:sp>
    </p:spTree>
    <p:extLst>
      <p:ext uri="{BB962C8B-B14F-4D97-AF65-F5344CB8AC3E}">
        <p14:creationId xmlns:p14="http://schemas.microsoft.com/office/powerpoint/2010/main" val="5659810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defRPr/>
            </a:pPr>
            <a:r>
              <a:rPr lang="fr-FR" dirty="0">
                <a:solidFill>
                  <a:schemeClr val="bg2">
                    <a:lumMod val="25000"/>
                  </a:schemeClr>
                </a:solidFill>
              </a:rPr>
              <a:t>PARTIE 1 : LE </a:t>
            </a:r>
            <a:r>
              <a:rPr lang="fr-FR" dirty="0" err="1">
                <a:solidFill>
                  <a:schemeClr val="bg2">
                    <a:lumMod val="25000"/>
                  </a:schemeClr>
                </a:solidFill>
              </a:rPr>
              <a:t>COntexte</a:t>
            </a:r>
            <a:endParaRPr lang="fr-FR" dirty="0"/>
          </a:p>
        </p:txBody>
      </p:sp>
      <p:pic>
        <p:nvPicPr>
          <p:cNvPr id="3" name="Picture 4" descr="undefined">
            <a:extLst>
              <a:ext uri="{FF2B5EF4-FFF2-40B4-BE49-F238E27FC236}">
                <a16:creationId xmlns:a16="http://schemas.microsoft.com/office/drawing/2014/main" id="{5966463F-C053-C78F-4D96-61B80754BA64}"/>
              </a:ext>
            </a:extLst>
          </p:cNvPr>
          <p:cNvPicPr>
            <a:picLocks noChangeAspect="1" noChangeArrowheads="1"/>
          </p:cNvPicPr>
          <p:nvPr/>
        </p:nvPicPr>
        <p:blipFill>
          <a:blip r:embed="rId3">
            <a:alphaModFix amt="40000"/>
            <a:extLst>
              <a:ext uri="{28A0092B-C50C-407E-A947-70E740481C1C}">
                <a14:useLocalDpi xmlns:a14="http://schemas.microsoft.com/office/drawing/2010/main" val="0"/>
              </a:ext>
            </a:extLst>
          </a:blip>
          <a:srcRect/>
          <a:stretch>
            <a:fillRect/>
          </a:stretch>
        </p:blipFill>
        <p:spPr bwMode="auto">
          <a:xfrm>
            <a:off x="52388" y="0"/>
            <a:ext cx="9040812"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01790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F76A977C-7C43-B3C1-9C0C-54524D209C17}"/>
              </a:ext>
            </a:extLst>
          </p:cNvPr>
          <p:cNvSpPr>
            <a:spLocks noGrp="1"/>
          </p:cNvSpPr>
          <p:nvPr>
            <p:ph idx="1"/>
          </p:nvPr>
        </p:nvSpPr>
        <p:spPr>
          <a:xfrm>
            <a:off x="628650" y="1131999"/>
            <a:ext cx="7886700" cy="2933964"/>
          </a:xfrm>
        </p:spPr>
        <p:txBody>
          <a:bodyPr>
            <a:normAutofit/>
          </a:bodyPr>
          <a:lstStyle/>
          <a:p>
            <a:pPr>
              <a:lnSpc>
                <a:spcPct val="107000"/>
              </a:lnSpc>
              <a:spcAft>
                <a:spcPts val="600"/>
              </a:spcAft>
            </a:pPr>
            <a:r>
              <a:rPr lang="fr-FR" sz="2600" kern="100" dirty="0">
                <a:latin typeface="Calibri" panose="020F0502020204030204" pitchFamily="34" charset="0"/>
                <a:ea typeface="Calibri" panose="020F0502020204030204" pitchFamily="34" charset="0"/>
                <a:cs typeface="Times New Roman" panose="02020603050405020304" pitchFamily="18" charset="0"/>
              </a:rPr>
              <a:t>Objectifs</a:t>
            </a:r>
          </a:p>
          <a:p>
            <a:pPr lvl="1">
              <a:lnSpc>
                <a:spcPct val="107000"/>
              </a:lnSpc>
              <a:spcAft>
                <a:spcPts val="600"/>
              </a:spcAft>
              <a:buClr>
                <a:srgbClr val="FF0000"/>
              </a:buClr>
              <a:buFont typeface="Courier New" panose="02070309020205020404" pitchFamily="49" charset="0"/>
              <a:buChar char="o"/>
            </a:pPr>
            <a:r>
              <a:rPr lang="fr-FR" sz="2000" kern="100" dirty="0">
                <a:latin typeface="Calibri" panose="020F0502020204030204" pitchFamily="34" charset="0"/>
                <a:ea typeface="Calibri" panose="020F0502020204030204" pitchFamily="34" charset="0"/>
                <a:cs typeface="Times New Roman" panose="02020603050405020304" pitchFamily="18" charset="0"/>
              </a:rPr>
              <a:t>Préparer l'interopérabilité avec la nouvelle plateforme </a:t>
            </a:r>
            <a:r>
              <a:rPr lang="fr-FR" sz="2000" kern="100" dirty="0" err="1">
                <a:latin typeface="Calibri" panose="020F0502020204030204" pitchFamily="34" charset="0"/>
                <a:ea typeface="Calibri" panose="020F0502020204030204" pitchFamily="34" charset="0"/>
                <a:cs typeface="Times New Roman" panose="02020603050405020304" pitchFamily="18" charset="0"/>
                <a:hlinkClick r:id="rId3"/>
              </a:rPr>
              <a:t>CartoMundi</a:t>
            </a:r>
            <a:endParaRPr lang="fr-FR" sz="2000" kern="100" dirty="0">
              <a:latin typeface="Calibri" panose="020F0502020204030204" pitchFamily="34" charset="0"/>
              <a:ea typeface="Calibri" panose="020F0502020204030204" pitchFamily="34" charset="0"/>
              <a:cs typeface="Times New Roman" panose="02020603050405020304" pitchFamily="18" charset="0"/>
            </a:endParaRPr>
          </a:p>
          <a:p>
            <a:pPr lvl="1">
              <a:lnSpc>
                <a:spcPct val="107000"/>
              </a:lnSpc>
              <a:spcAft>
                <a:spcPts val="600"/>
              </a:spcAft>
              <a:buClr>
                <a:srgbClr val="FF0000"/>
              </a:buClr>
              <a:buFont typeface="Courier New" panose="02070309020205020404" pitchFamily="49" charset="0"/>
              <a:buChar char="o"/>
            </a:pPr>
            <a:r>
              <a:rPr lang="fr-FR" sz="2000" kern="100" dirty="0">
                <a:latin typeface="Calibri" panose="020F0502020204030204" pitchFamily="34" charset="0"/>
                <a:ea typeface="Calibri" panose="020F0502020204030204" pitchFamily="34" charset="0"/>
                <a:cs typeface="Times New Roman" panose="02020603050405020304" pitchFamily="18" charset="0"/>
              </a:rPr>
              <a:t>Vérifier / améliorer la compatibilité avec les pratiques BnF (feuilles de séries en particulier)</a:t>
            </a:r>
          </a:p>
          <a:p>
            <a:pPr lvl="1">
              <a:lnSpc>
                <a:spcPct val="107000"/>
              </a:lnSpc>
              <a:spcAft>
                <a:spcPts val="600"/>
              </a:spcAft>
              <a:buClr>
                <a:srgbClr val="FF0000"/>
              </a:buClr>
              <a:buFont typeface="Courier New" panose="02070309020205020404" pitchFamily="49" charset="0"/>
              <a:buChar char="o"/>
            </a:pPr>
            <a:r>
              <a:rPr lang="fr-FR" sz="2000" kern="100" dirty="0">
                <a:latin typeface="Calibri" panose="020F0502020204030204" pitchFamily="34" charset="0"/>
                <a:ea typeface="Calibri" panose="020F0502020204030204" pitchFamily="34" charset="0"/>
                <a:cs typeface="Times New Roman" panose="02020603050405020304" pitchFamily="18" charset="0"/>
              </a:rPr>
              <a:t>Préciser et enrichir les consignes de catalogage existantes</a:t>
            </a:r>
            <a:endParaRPr lang="fr-FR" sz="2400" dirty="0">
              <a:solidFill>
                <a:schemeClr val="tx1">
                  <a:lumMod val="75000"/>
                  <a:lumOff val="25000"/>
                </a:schemeClr>
              </a:solidFill>
            </a:endParaRPr>
          </a:p>
          <a:p>
            <a:endParaRPr lang="fr-FR" sz="6600" dirty="0"/>
          </a:p>
        </p:txBody>
      </p:sp>
      <p:sp>
        <p:nvSpPr>
          <p:cNvPr id="2" name="Titre 1">
            <a:extLst>
              <a:ext uri="{FF2B5EF4-FFF2-40B4-BE49-F238E27FC236}">
                <a16:creationId xmlns:a16="http://schemas.microsoft.com/office/drawing/2014/main" id="{2AC3D309-67D9-A47B-4F31-E472047DBE4C}"/>
              </a:ext>
            </a:extLst>
          </p:cNvPr>
          <p:cNvSpPr txBox="1">
            <a:spLocks/>
          </p:cNvSpPr>
          <p:nvPr/>
        </p:nvSpPr>
        <p:spPr>
          <a:xfrm>
            <a:off x="44388" y="154490"/>
            <a:ext cx="9703790" cy="95347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r-FR" sz="3600" b="0" i="0" u="none" strike="noStrike" kern="1200" cap="none" spc="0" normalizeH="0" baseline="0" noProof="0" dirty="0">
                <a:ln>
                  <a:noFill/>
                </a:ln>
                <a:solidFill>
                  <a:srgbClr val="5B9BD5">
                    <a:lumMod val="75000"/>
                  </a:srgbClr>
                </a:solidFill>
                <a:effectLst/>
                <a:uLnTx/>
                <a:uFillTx/>
                <a:latin typeface="+mn-lt"/>
                <a:ea typeface="+mj-ea"/>
                <a:cs typeface="+mj-cs"/>
              </a:rPr>
              <a:t>GT Signalement des ressources cartographiques</a:t>
            </a:r>
          </a:p>
        </p:txBody>
      </p:sp>
      <p:pic>
        <p:nvPicPr>
          <p:cNvPr id="5" name="Image 4">
            <a:extLst>
              <a:ext uri="{FF2B5EF4-FFF2-40B4-BE49-F238E27FC236}">
                <a16:creationId xmlns:a16="http://schemas.microsoft.com/office/drawing/2014/main" id="{6317EEE0-50A8-2272-7651-C62E83C1AF9A}"/>
              </a:ext>
            </a:extLst>
          </p:cNvPr>
          <p:cNvPicPr>
            <a:picLocks noChangeAspect="1"/>
          </p:cNvPicPr>
          <p:nvPr/>
        </p:nvPicPr>
        <p:blipFill>
          <a:blip r:embed="rId4"/>
          <a:stretch>
            <a:fillRect/>
          </a:stretch>
        </p:blipFill>
        <p:spPr>
          <a:xfrm>
            <a:off x="0" y="2208222"/>
            <a:ext cx="9144000" cy="4672078"/>
          </a:xfrm>
          <a:prstGeom prst="rect">
            <a:avLst/>
          </a:prstGeom>
        </p:spPr>
      </p:pic>
    </p:spTree>
    <p:extLst>
      <p:ext uri="{BB962C8B-B14F-4D97-AF65-F5344CB8AC3E}">
        <p14:creationId xmlns:p14="http://schemas.microsoft.com/office/powerpoint/2010/main" val="5306917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F76A977C-7C43-B3C1-9C0C-54524D209C17}"/>
              </a:ext>
            </a:extLst>
          </p:cNvPr>
          <p:cNvSpPr>
            <a:spLocks noGrp="1"/>
          </p:cNvSpPr>
          <p:nvPr>
            <p:ph idx="1"/>
          </p:nvPr>
        </p:nvSpPr>
        <p:spPr>
          <a:xfrm>
            <a:off x="628650" y="1131999"/>
            <a:ext cx="7886700" cy="2933964"/>
          </a:xfrm>
        </p:spPr>
        <p:txBody>
          <a:bodyPr>
            <a:normAutofit/>
          </a:bodyPr>
          <a:lstStyle/>
          <a:p>
            <a:pPr>
              <a:lnSpc>
                <a:spcPct val="107000"/>
              </a:lnSpc>
              <a:spcAft>
                <a:spcPts val="600"/>
              </a:spcAft>
            </a:pPr>
            <a:r>
              <a:rPr lang="fr-FR" sz="2600" kern="100" dirty="0">
                <a:latin typeface="Calibri" panose="020F0502020204030204" pitchFamily="34" charset="0"/>
                <a:ea typeface="Calibri" panose="020F0502020204030204" pitchFamily="34" charset="0"/>
                <a:cs typeface="Times New Roman" panose="02020603050405020304" pitchFamily="18" charset="0"/>
              </a:rPr>
              <a:t>Objectifs</a:t>
            </a:r>
          </a:p>
          <a:p>
            <a:pPr lvl="1">
              <a:lnSpc>
                <a:spcPct val="107000"/>
              </a:lnSpc>
              <a:spcAft>
                <a:spcPts val="600"/>
              </a:spcAft>
              <a:buClr>
                <a:srgbClr val="FF0000"/>
              </a:buClr>
              <a:buFont typeface="Courier New" panose="02070309020205020404" pitchFamily="49" charset="0"/>
              <a:buChar char="o"/>
            </a:pPr>
            <a:r>
              <a:rPr lang="fr-FR" sz="2000" kern="100" dirty="0">
                <a:latin typeface="Calibri" panose="020F0502020204030204" pitchFamily="34" charset="0"/>
                <a:ea typeface="Calibri" panose="020F0502020204030204" pitchFamily="34" charset="0"/>
                <a:cs typeface="Times New Roman" panose="02020603050405020304" pitchFamily="18" charset="0"/>
              </a:rPr>
              <a:t>Préparer l'interopérabilité avec la nouvelle plateforme </a:t>
            </a:r>
            <a:r>
              <a:rPr lang="fr-FR" sz="2000" kern="100" dirty="0" err="1">
                <a:latin typeface="Calibri" panose="020F0502020204030204" pitchFamily="34" charset="0"/>
                <a:ea typeface="Calibri" panose="020F0502020204030204" pitchFamily="34" charset="0"/>
                <a:cs typeface="Times New Roman" panose="02020603050405020304" pitchFamily="18" charset="0"/>
                <a:hlinkClick r:id="rId3"/>
              </a:rPr>
              <a:t>CartoMundi</a:t>
            </a:r>
            <a:endParaRPr lang="fr-FR" sz="2000" kern="100" dirty="0">
              <a:latin typeface="Calibri" panose="020F0502020204030204" pitchFamily="34" charset="0"/>
              <a:ea typeface="Calibri" panose="020F0502020204030204" pitchFamily="34" charset="0"/>
              <a:cs typeface="Times New Roman" panose="02020603050405020304" pitchFamily="18" charset="0"/>
            </a:endParaRPr>
          </a:p>
          <a:p>
            <a:pPr lvl="1">
              <a:lnSpc>
                <a:spcPct val="107000"/>
              </a:lnSpc>
              <a:spcAft>
                <a:spcPts val="600"/>
              </a:spcAft>
              <a:buClr>
                <a:srgbClr val="FF0000"/>
              </a:buClr>
              <a:buFont typeface="Courier New" panose="02070309020205020404" pitchFamily="49" charset="0"/>
              <a:buChar char="o"/>
            </a:pPr>
            <a:r>
              <a:rPr lang="fr-FR" sz="2000" kern="100" dirty="0">
                <a:latin typeface="Calibri" panose="020F0502020204030204" pitchFamily="34" charset="0"/>
                <a:ea typeface="Calibri" panose="020F0502020204030204" pitchFamily="34" charset="0"/>
                <a:cs typeface="Times New Roman" panose="02020603050405020304" pitchFamily="18" charset="0"/>
              </a:rPr>
              <a:t>Vérifier / améliorer la compatibilité avec les pratiques BnF (feuilles de séries en particulier)</a:t>
            </a:r>
            <a:endParaRPr lang="fr-FR" sz="6600" dirty="0"/>
          </a:p>
        </p:txBody>
      </p:sp>
      <p:sp>
        <p:nvSpPr>
          <p:cNvPr id="2" name="Titre 1">
            <a:extLst>
              <a:ext uri="{FF2B5EF4-FFF2-40B4-BE49-F238E27FC236}">
                <a16:creationId xmlns:a16="http://schemas.microsoft.com/office/drawing/2014/main" id="{2AC3D309-67D9-A47B-4F31-E472047DBE4C}"/>
              </a:ext>
            </a:extLst>
          </p:cNvPr>
          <p:cNvSpPr txBox="1">
            <a:spLocks/>
          </p:cNvSpPr>
          <p:nvPr/>
        </p:nvSpPr>
        <p:spPr>
          <a:xfrm>
            <a:off x="44388" y="154490"/>
            <a:ext cx="9703790" cy="95347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r-FR" sz="3600" b="0" i="0" u="none" strike="noStrike" kern="1200" cap="none" spc="0" normalizeH="0" baseline="0" noProof="0" dirty="0">
                <a:ln>
                  <a:noFill/>
                </a:ln>
                <a:solidFill>
                  <a:srgbClr val="5B9BD5">
                    <a:lumMod val="75000"/>
                  </a:srgbClr>
                </a:solidFill>
                <a:effectLst/>
                <a:uLnTx/>
                <a:uFillTx/>
                <a:latin typeface="+mn-lt"/>
                <a:ea typeface="+mj-ea"/>
                <a:cs typeface="+mj-cs"/>
              </a:rPr>
              <a:t>GT Signalement des ressources cartographiques</a:t>
            </a:r>
          </a:p>
        </p:txBody>
      </p:sp>
    </p:spTree>
    <p:extLst>
      <p:ext uri="{BB962C8B-B14F-4D97-AF65-F5344CB8AC3E}">
        <p14:creationId xmlns:p14="http://schemas.microsoft.com/office/powerpoint/2010/main" val="7436350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F76A977C-7C43-B3C1-9C0C-54524D209C17}"/>
              </a:ext>
            </a:extLst>
          </p:cNvPr>
          <p:cNvSpPr>
            <a:spLocks noGrp="1"/>
          </p:cNvSpPr>
          <p:nvPr>
            <p:ph idx="1"/>
          </p:nvPr>
        </p:nvSpPr>
        <p:spPr>
          <a:xfrm>
            <a:off x="628650" y="1131999"/>
            <a:ext cx="7886700" cy="2933964"/>
          </a:xfrm>
        </p:spPr>
        <p:txBody>
          <a:bodyPr>
            <a:normAutofit/>
          </a:bodyPr>
          <a:lstStyle/>
          <a:p>
            <a:pPr>
              <a:lnSpc>
                <a:spcPct val="107000"/>
              </a:lnSpc>
              <a:spcAft>
                <a:spcPts val="600"/>
              </a:spcAft>
            </a:pPr>
            <a:r>
              <a:rPr lang="fr-FR" sz="2600" kern="100" dirty="0">
                <a:latin typeface="Calibri" panose="020F0502020204030204" pitchFamily="34" charset="0"/>
                <a:ea typeface="Calibri" panose="020F0502020204030204" pitchFamily="34" charset="0"/>
                <a:cs typeface="Times New Roman" panose="02020603050405020304" pitchFamily="18" charset="0"/>
              </a:rPr>
              <a:t>Objectifs</a:t>
            </a:r>
          </a:p>
          <a:p>
            <a:pPr lvl="1">
              <a:lnSpc>
                <a:spcPct val="107000"/>
              </a:lnSpc>
              <a:spcAft>
                <a:spcPts val="600"/>
              </a:spcAft>
              <a:buClr>
                <a:srgbClr val="FF0000"/>
              </a:buClr>
              <a:buFont typeface="Courier New" panose="02070309020205020404" pitchFamily="49" charset="0"/>
              <a:buChar char="o"/>
            </a:pPr>
            <a:r>
              <a:rPr lang="fr-FR" sz="2000" kern="100" dirty="0">
                <a:latin typeface="Calibri" panose="020F0502020204030204" pitchFamily="34" charset="0"/>
                <a:ea typeface="Calibri" panose="020F0502020204030204" pitchFamily="34" charset="0"/>
                <a:cs typeface="Times New Roman" panose="02020603050405020304" pitchFamily="18" charset="0"/>
              </a:rPr>
              <a:t>Préparer l'interopérabilité avec la nouvelle plateforme </a:t>
            </a:r>
            <a:r>
              <a:rPr lang="fr-FR" sz="2000" kern="100" dirty="0" err="1">
                <a:latin typeface="Calibri" panose="020F0502020204030204" pitchFamily="34" charset="0"/>
                <a:ea typeface="Calibri" panose="020F0502020204030204" pitchFamily="34" charset="0"/>
                <a:cs typeface="Times New Roman" panose="02020603050405020304" pitchFamily="18" charset="0"/>
                <a:hlinkClick r:id="rId3"/>
              </a:rPr>
              <a:t>CartoMundi</a:t>
            </a:r>
            <a:endParaRPr lang="fr-FR" sz="2000" kern="100" dirty="0">
              <a:latin typeface="Calibri" panose="020F0502020204030204" pitchFamily="34" charset="0"/>
              <a:ea typeface="Calibri" panose="020F0502020204030204" pitchFamily="34" charset="0"/>
              <a:cs typeface="Times New Roman" panose="02020603050405020304" pitchFamily="18" charset="0"/>
            </a:endParaRPr>
          </a:p>
          <a:p>
            <a:pPr lvl="1">
              <a:lnSpc>
                <a:spcPct val="107000"/>
              </a:lnSpc>
              <a:spcAft>
                <a:spcPts val="600"/>
              </a:spcAft>
              <a:buClr>
                <a:srgbClr val="FF0000"/>
              </a:buClr>
              <a:buFont typeface="Courier New" panose="02070309020205020404" pitchFamily="49" charset="0"/>
              <a:buChar char="o"/>
            </a:pPr>
            <a:r>
              <a:rPr lang="fr-FR" sz="2000" kern="100" dirty="0">
                <a:latin typeface="Calibri" panose="020F0502020204030204" pitchFamily="34" charset="0"/>
                <a:ea typeface="Calibri" panose="020F0502020204030204" pitchFamily="34" charset="0"/>
                <a:cs typeface="Times New Roman" panose="02020603050405020304" pitchFamily="18" charset="0"/>
              </a:rPr>
              <a:t>Vérifier / améliorer la compatibilité avec les pratiques BnF (feuilles de séries en particulier)</a:t>
            </a:r>
          </a:p>
          <a:p>
            <a:pPr lvl="1">
              <a:lnSpc>
                <a:spcPct val="107000"/>
              </a:lnSpc>
              <a:spcAft>
                <a:spcPts val="600"/>
              </a:spcAft>
              <a:buClr>
                <a:srgbClr val="FF0000"/>
              </a:buClr>
              <a:buFont typeface="Courier New" panose="02070309020205020404" pitchFamily="49" charset="0"/>
              <a:buChar char="o"/>
            </a:pPr>
            <a:r>
              <a:rPr lang="fr-FR" sz="2000" kern="100" dirty="0">
                <a:latin typeface="Calibri" panose="020F0502020204030204" pitchFamily="34" charset="0"/>
                <a:ea typeface="Calibri" panose="020F0502020204030204" pitchFamily="34" charset="0"/>
                <a:cs typeface="Times New Roman" panose="02020603050405020304" pitchFamily="18" charset="0"/>
              </a:rPr>
              <a:t>Préciser et enrichir les consignes de catalogage existantes</a:t>
            </a:r>
            <a:endParaRPr lang="fr-FR" sz="2400" dirty="0">
              <a:solidFill>
                <a:schemeClr val="tx1">
                  <a:lumMod val="75000"/>
                  <a:lumOff val="25000"/>
                </a:schemeClr>
              </a:solidFill>
            </a:endParaRPr>
          </a:p>
          <a:p>
            <a:endParaRPr lang="fr-FR" sz="6600" dirty="0"/>
          </a:p>
        </p:txBody>
      </p:sp>
      <p:sp>
        <p:nvSpPr>
          <p:cNvPr id="2" name="Titre 1">
            <a:extLst>
              <a:ext uri="{FF2B5EF4-FFF2-40B4-BE49-F238E27FC236}">
                <a16:creationId xmlns:a16="http://schemas.microsoft.com/office/drawing/2014/main" id="{2AC3D309-67D9-A47B-4F31-E472047DBE4C}"/>
              </a:ext>
            </a:extLst>
          </p:cNvPr>
          <p:cNvSpPr txBox="1">
            <a:spLocks/>
          </p:cNvSpPr>
          <p:nvPr/>
        </p:nvSpPr>
        <p:spPr>
          <a:xfrm>
            <a:off x="44388" y="154490"/>
            <a:ext cx="9703790" cy="95347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r-FR" sz="3600" b="0" i="0" u="none" strike="noStrike" kern="1200" cap="none" spc="0" normalizeH="0" baseline="0" noProof="0" dirty="0">
                <a:ln>
                  <a:noFill/>
                </a:ln>
                <a:solidFill>
                  <a:srgbClr val="5B9BD5">
                    <a:lumMod val="75000"/>
                  </a:srgbClr>
                </a:solidFill>
                <a:effectLst/>
                <a:uLnTx/>
                <a:uFillTx/>
                <a:latin typeface="+mn-lt"/>
                <a:ea typeface="+mj-ea"/>
                <a:cs typeface="+mj-cs"/>
              </a:rPr>
              <a:t>GT Signalement des ressources cartographiques</a:t>
            </a:r>
          </a:p>
        </p:txBody>
      </p:sp>
      <p:pic>
        <p:nvPicPr>
          <p:cNvPr id="2050" name="Picture 2" descr="Boussole, Nautique, Ancien, Carte">
            <a:extLst>
              <a:ext uri="{FF2B5EF4-FFF2-40B4-BE49-F238E27FC236}">
                <a16:creationId xmlns:a16="http://schemas.microsoft.com/office/drawing/2014/main" id="{5CE4DC8A-4064-58D0-FEF4-84F96268F2D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22104" y="3819273"/>
            <a:ext cx="2699792" cy="19067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03917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a:xfrm>
            <a:off x="9725124" y="8382752"/>
            <a:ext cx="829136" cy="100384"/>
          </a:xfrm>
        </p:spPr>
        <p:txBody>
          <a:bodyPr/>
          <a:lstStyle/>
          <a:p>
            <a:pPr defTabSz="685800">
              <a:defRPr/>
            </a:pPr>
            <a:fld id="{5CE2FCBC-EEB5-4C69-B74C-B6D6B76A6DCD}" type="slidenum">
              <a:rPr lang="fr-FR" sz="900">
                <a:solidFill>
                  <a:prstClr val="black">
                    <a:tint val="75000"/>
                  </a:prstClr>
                </a:solidFill>
                <a:latin typeface="Calibri" panose="020F0502020204030204"/>
              </a:rPr>
              <a:pPr defTabSz="685800">
                <a:defRPr/>
              </a:pPr>
              <a:t>7</a:t>
            </a:fld>
            <a:endParaRPr lang="fr-FR" sz="900">
              <a:solidFill>
                <a:prstClr val="black">
                  <a:tint val="75000"/>
                </a:prstClr>
              </a:solidFill>
              <a:latin typeface="Calibri" panose="020F0502020204030204"/>
            </a:endParaRPr>
          </a:p>
        </p:txBody>
      </p:sp>
      <p:sp>
        <p:nvSpPr>
          <p:cNvPr id="7" name="Espace réservé du contenu 2"/>
          <p:cNvSpPr txBox="1">
            <a:spLocks/>
          </p:cNvSpPr>
          <p:nvPr/>
        </p:nvSpPr>
        <p:spPr>
          <a:xfrm>
            <a:off x="97493" y="1367701"/>
            <a:ext cx="8939003" cy="4869611"/>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defRPr/>
            </a:pPr>
            <a:r>
              <a:rPr lang="fr-FR" sz="2100" b="1" i="1" dirty="0">
                <a:solidFill>
                  <a:srgbClr val="F36A4D"/>
                </a:solidFill>
                <a:latin typeface="Arial Narrow" panose="020B0606020202030204" pitchFamily="34" charset="0"/>
                <a:cs typeface="Times New Roman" panose="02020603050405020304" pitchFamily="18" charset="0"/>
              </a:rPr>
              <a:t>Les membres</a:t>
            </a:r>
          </a:p>
          <a:p>
            <a:pPr marL="0" indent="0" defTabSz="685800">
              <a:spcBef>
                <a:spcPts val="750"/>
              </a:spcBef>
              <a:buNone/>
              <a:defRPr/>
            </a:pPr>
            <a:endParaRPr lang="fr-FR" sz="2100" b="1" i="1" dirty="0">
              <a:solidFill>
                <a:srgbClr val="F36A4D"/>
              </a:solidFill>
              <a:latin typeface="Arial Narrow" panose="020B0606020202030204" pitchFamily="34" charset="0"/>
              <a:cs typeface="Times New Roman" panose="02020603050405020304" pitchFamily="18" charset="0"/>
            </a:endParaRPr>
          </a:p>
        </p:txBody>
      </p:sp>
      <p:pic>
        <p:nvPicPr>
          <p:cNvPr id="3" name="Image 2">
            <a:extLst>
              <a:ext uri="{FF2B5EF4-FFF2-40B4-BE49-F238E27FC236}">
                <a16:creationId xmlns:a16="http://schemas.microsoft.com/office/drawing/2014/main" id="{6B41C272-C1D0-F487-AEDB-2CAFA005F5BE}"/>
              </a:ext>
            </a:extLst>
          </p:cNvPr>
          <p:cNvPicPr>
            <a:picLocks noChangeAspect="1"/>
          </p:cNvPicPr>
          <p:nvPr/>
        </p:nvPicPr>
        <p:blipFill>
          <a:blip r:embed="rId3"/>
          <a:stretch>
            <a:fillRect/>
          </a:stretch>
        </p:blipFill>
        <p:spPr>
          <a:xfrm>
            <a:off x="97493" y="3758600"/>
            <a:ext cx="1093148" cy="410759"/>
          </a:xfrm>
          <a:prstGeom prst="rect">
            <a:avLst/>
          </a:prstGeom>
        </p:spPr>
      </p:pic>
      <p:pic>
        <p:nvPicPr>
          <p:cNvPr id="10" name="Image 9">
            <a:extLst>
              <a:ext uri="{FF2B5EF4-FFF2-40B4-BE49-F238E27FC236}">
                <a16:creationId xmlns:a16="http://schemas.microsoft.com/office/drawing/2014/main" id="{7DA12605-1762-585B-12B7-ED6BF8D0DB9A}"/>
              </a:ext>
            </a:extLst>
          </p:cNvPr>
          <p:cNvPicPr>
            <a:picLocks noChangeAspect="1"/>
          </p:cNvPicPr>
          <p:nvPr/>
        </p:nvPicPr>
        <p:blipFill>
          <a:blip r:embed="rId4"/>
          <a:stretch>
            <a:fillRect/>
          </a:stretch>
        </p:blipFill>
        <p:spPr>
          <a:xfrm>
            <a:off x="554234" y="2820034"/>
            <a:ext cx="918890" cy="613895"/>
          </a:xfrm>
          <a:prstGeom prst="rect">
            <a:avLst/>
          </a:prstGeom>
        </p:spPr>
      </p:pic>
      <p:pic>
        <p:nvPicPr>
          <p:cNvPr id="13" name="Image 12">
            <a:extLst>
              <a:ext uri="{FF2B5EF4-FFF2-40B4-BE49-F238E27FC236}">
                <a16:creationId xmlns:a16="http://schemas.microsoft.com/office/drawing/2014/main" id="{9EAD8896-B014-802D-1ECA-939126076C94}"/>
              </a:ext>
            </a:extLst>
          </p:cNvPr>
          <p:cNvPicPr>
            <a:picLocks noChangeAspect="1"/>
          </p:cNvPicPr>
          <p:nvPr/>
        </p:nvPicPr>
        <p:blipFill>
          <a:blip r:embed="rId5"/>
          <a:stretch>
            <a:fillRect/>
          </a:stretch>
        </p:blipFill>
        <p:spPr>
          <a:xfrm>
            <a:off x="3328040" y="3620724"/>
            <a:ext cx="955928" cy="307626"/>
          </a:xfrm>
          <a:prstGeom prst="rect">
            <a:avLst/>
          </a:prstGeom>
        </p:spPr>
      </p:pic>
      <p:pic>
        <p:nvPicPr>
          <p:cNvPr id="16" name="Image 15">
            <a:extLst>
              <a:ext uri="{FF2B5EF4-FFF2-40B4-BE49-F238E27FC236}">
                <a16:creationId xmlns:a16="http://schemas.microsoft.com/office/drawing/2014/main" id="{694862E1-DAAE-F2E2-BC16-D326F94EDFDE}"/>
              </a:ext>
            </a:extLst>
          </p:cNvPr>
          <p:cNvPicPr>
            <a:picLocks noChangeAspect="1"/>
          </p:cNvPicPr>
          <p:nvPr/>
        </p:nvPicPr>
        <p:blipFill>
          <a:blip r:embed="rId6"/>
          <a:stretch>
            <a:fillRect/>
          </a:stretch>
        </p:blipFill>
        <p:spPr>
          <a:xfrm>
            <a:off x="800407" y="4950103"/>
            <a:ext cx="1637499" cy="518990"/>
          </a:xfrm>
          <a:prstGeom prst="rect">
            <a:avLst/>
          </a:prstGeom>
        </p:spPr>
      </p:pic>
      <p:pic>
        <p:nvPicPr>
          <p:cNvPr id="19" name="Image 18">
            <a:extLst>
              <a:ext uri="{FF2B5EF4-FFF2-40B4-BE49-F238E27FC236}">
                <a16:creationId xmlns:a16="http://schemas.microsoft.com/office/drawing/2014/main" id="{6903A275-92C3-0D13-FBF8-5753E8D25641}"/>
              </a:ext>
            </a:extLst>
          </p:cNvPr>
          <p:cNvPicPr>
            <a:picLocks noChangeAspect="1"/>
          </p:cNvPicPr>
          <p:nvPr/>
        </p:nvPicPr>
        <p:blipFill>
          <a:blip r:embed="rId7"/>
          <a:stretch>
            <a:fillRect/>
          </a:stretch>
        </p:blipFill>
        <p:spPr>
          <a:xfrm>
            <a:off x="1467626" y="2379696"/>
            <a:ext cx="1391545" cy="510412"/>
          </a:xfrm>
          <a:prstGeom prst="rect">
            <a:avLst/>
          </a:prstGeom>
        </p:spPr>
      </p:pic>
      <p:pic>
        <p:nvPicPr>
          <p:cNvPr id="22" name="Image 21">
            <a:extLst>
              <a:ext uri="{FF2B5EF4-FFF2-40B4-BE49-F238E27FC236}">
                <a16:creationId xmlns:a16="http://schemas.microsoft.com/office/drawing/2014/main" id="{8B47E46D-CFE9-FE03-411B-E205F6127AF3}"/>
              </a:ext>
            </a:extLst>
          </p:cNvPr>
          <p:cNvPicPr>
            <a:picLocks noChangeAspect="1"/>
          </p:cNvPicPr>
          <p:nvPr/>
        </p:nvPicPr>
        <p:blipFill>
          <a:blip r:embed="rId8"/>
          <a:stretch>
            <a:fillRect/>
          </a:stretch>
        </p:blipFill>
        <p:spPr>
          <a:xfrm>
            <a:off x="2853672" y="2855271"/>
            <a:ext cx="1302161" cy="370409"/>
          </a:xfrm>
          <a:prstGeom prst="rect">
            <a:avLst/>
          </a:prstGeom>
        </p:spPr>
      </p:pic>
      <p:pic>
        <p:nvPicPr>
          <p:cNvPr id="1026" name="Picture 2" descr="Logo | Bibliothèque interuniversitaire de la Sorbonne">
            <a:extLst>
              <a:ext uri="{FF2B5EF4-FFF2-40B4-BE49-F238E27FC236}">
                <a16:creationId xmlns:a16="http://schemas.microsoft.com/office/drawing/2014/main" id="{59EB4E62-AEC7-5125-1D84-0B1329E3B55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1520" y="4474168"/>
            <a:ext cx="1130405" cy="320503"/>
          </a:xfrm>
          <a:prstGeom prst="rect">
            <a:avLst/>
          </a:prstGeom>
          <a:noFill/>
          <a:extLst>
            <a:ext uri="{909E8E84-426E-40DD-AFC4-6F175D3DCCD1}">
              <a14:hiddenFill xmlns:a14="http://schemas.microsoft.com/office/drawing/2010/main">
                <a:solidFill>
                  <a:srgbClr val="FFFFFF"/>
                </a:solidFill>
              </a14:hiddenFill>
            </a:ext>
          </a:extLst>
        </p:spPr>
      </p:pic>
      <p:pic>
        <p:nvPicPr>
          <p:cNvPr id="26" name="Image 25" descr="Une image contenant cercle&#10;&#10;Description générée automatiquement">
            <a:extLst>
              <a:ext uri="{FF2B5EF4-FFF2-40B4-BE49-F238E27FC236}">
                <a16:creationId xmlns:a16="http://schemas.microsoft.com/office/drawing/2014/main" id="{D6E03082-6818-A041-3083-44760AE5C17D}"/>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610747" y="4857026"/>
            <a:ext cx="633273" cy="633273"/>
          </a:xfrm>
          <a:prstGeom prst="rect">
            <a:avLst/>
          </a:prstGeom>
        </p:spPr>
      </p:pic>
      <p:pic>
        <p:nvPicPr>
          <p:cNvPr id="1032" name="Picture 8" descr="Université d'Aix-Marseille (AMU)">
            <a:extLst>
              <a:ext uri="{FF2B5EF4-FFF2-40B4-BE49-F238E27FC236}">
                <a16:creationId xmlns:a16="http://schemas.microsoft.com/office/drawing/2014/main" id="{1BC98679-8EFD-2414-0E55-755F093A014A}"/>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159504" y="4353907"/>
            <a:ext cx="888524" cy="499238"/>
          </a:xfrm>
          <a:prstGeom prst="rect">
            <a:avLst/>
          </a:prstGeom>
          <a:noFill/>
          <a:extLst>
            <a:ext uri="{909E8E84-426E-40DD-AFC4-6F175D3DCCD1}">
              <a14:hiddenFill xmlns:a14="http://schemas.microsoft.com/office/drawing/2010/main">
                <a:solidFill>
                  <a:srgbClr val="FFFFFF"/>
                </a:solidFill>
              </a14:hiddenFill>
            </a:ext>
          </a:extLst>
        </p:spPr>
      </p:pic>
      <p:sp>
        <p:nvSpPr>
          <p:cNvPr id="2" name="Titre 1">
            <a:extLst>
              <a:ext uri="{FF2B5EF4-FFF2-40B4-BE49-F238E27FC236}">
                <a16:creationId xmlns:a16="http://schemas.microsoft.com/office/drawing/2014/main" id="{687FA0EF-7A03-C243-0477-0FF81529A9CD}"/>
              </a:ext>
            </a:extLst>
          </p:cNvPr>
          <p:cNvSpPr txBox="1">
            <a:spLocks/>
          </p:cNvSpPr>
          <p:nvPr/>
        </p:nvSpPr>
        <p:spPr>
          <a:xfrm>
            <a:off x="44388" y="154490"/>
            <a:ext cx="9703790" cy="95347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r-FR" sz="3600" b="0" i="0" u="none" strike="noStrike" kern="1200" cap="none" spc="0" normalizeH="0" baseline="0" noProof="0" dirty="0">
                <a:ln>
                  <a:noFill/>
                </a:ln>
                <a:solidFill>
                  <a:srgbClr val="5B9BD5">
                    <a:lumMod val="75000"/>
                  </a:srgbClr>
                </a:solidFill>
                <a:effectLst/>
                <a:uLnTx/>
                <a:uFillTx/>
                <a:latin typeface="+mn-lt"/>
                <a:ea typeface="+mj-ea"/>
                <a:cs typeface="+mj-cs"/>
              </a:rPr>
              <a:t>GT Signalement des ressources cartographiques</a:t>
            </a:r>
          </a:p>
        </p:txBody>
      </p:sp>
      <p:grpSp>
        <p:nvGrpSpPr>
          <p:cNvPr id="15" name="Groupe 14">
            <a:extLst>
              <a:ext uri="{FF2B5EF4-FFF2-40B4-BE49-F238E27FC236}">
                <a16:creationId xmlns:a16="http://schemas.microsoft.com/office/drawing/2014/main" id="{51383020-08A6-5CFC-6C71-B9C61D0033A0}"/>
              </a:ext>
            </a:extLst>
          </p:cNvPr>
          <p:cNvGrpSpPr/>
          <p:nvPr/>
        </p:nvGrpSpPr>
        <p:grpSpPr>
          <a:xfrm>
            <a:off x="1259632" y="2924944"/>
            <a:ext cx="1988775" cy="2006812"/>
            <a:chOff x="2365290" y="1988840"/>
            <a:chExt cx="2710766" cy="2695624"/>
          </a:xfrm>
        </p:grpSpPr>
        <p:pic>
          <p:nvPicPr>
            <p:cNvPr id="6" name="Graphique 5" descr="Globe contour">
              <a:extLst>
                <a:ext uri="{FF2B5EF4-FFF2-40B4-BE49-F238E27FC236}">
                  <a16:creationId xmlns:a16="http://schemas.microsoft.com/office/drawing/2014/main" id="{F67249A6-9C21-F68F-1266-503995E22586}"/>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2954095" y="2564904"/>
              <a:ext cx="1678669" cy="1678669"/>
            </a:xfrm>
            <a:prstGeom prst="rect">
              <a:avLst/>
            </a:prstGeom>
          </p:spPr>
        </p:pic>
        <p:sp>
          <p:nvSpPr>
            <p:cNvPr id="9" name="Ellipse 8">
              <a:extLst>
                <a:ext uri="{FF2B5EF4-FFF2-40B4-BE49-F238E27FC236}">
                  <a16:creationId xmlns:a16="http://schemas.microsoft.com/office/drawing/2014/main" id="{9EDA1332-0649-0EBB-32F7-4DE3F85561DE}"/>
                </a:ext>
              </a:extLst>
            </p:cNvPr>
            <p:cNvSpPr/>
            <p:nvPr/>
          </p:nvSpPr>
          <p:spPr>
            <a:xfrm>
              <a:off x="2365290" y="1988840"/>
              <a:ext cx="2710766" cy="2695624"/>
            </a:xfrm>
            <a:prstGeom prst="ellipse">
              <a:avLst/>
            </a:prstGeom>
            <a:noFill/>
            <a:ln>
              <a:solidFill>
                <a:schemeClr val="accent1"/>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2" name="ZoneTexte 11">
            <a:extLst>
              <a:ext uri="{FF2B5EF4-FFF2-40B4-BE49-F238E27FC236}">
                <a16:creationId xmlns:a16="http://schemas.microsoft.com/office/drawing/2014/main" id="{072E0C72-E8C9-8686-FFCF-0AF94E8D8ED8}"/>
              </a:ext>
            </a:extLst>
          </p:cNvPr>
          <p:cNvSpPr txBox="1"/>
          <p:nvPr/>
        </p:nvSpPr>
        <p:spPr>
          <a:xfrm>
            <a:off x="4283968" y="2326228"/>
            <a:ext cx="4777798" cy="3046988"/>
          </a:xfrm>
          <a:prstGeom prst="rect">
            <a:avLst/>
          </a:prstGeom>
          <a:noFill/>
        </p:spPr>
        <p:txBody>
          <a:bodyPr wrap="square" rtlCol="0">
            <a:spAutoFit/>
          </a:bodyPr>
          <a:lstStyle/>
          <a:p>
            <a:r>
              <a:rPr lang="fr-FR" sz="1200" dirty="0">
                <a:solidFill>
                  <a:schemeClr val="accent1"/>
                </a:solidFill>
              </a:rPr>
              <a:t>Bibliothèque Géosciences et environnement </a:t>
            </a:r>
            <a:r>
              <a:rPr lang="fr-FR" sz="1200" dirty="0"/>
              <a:t>– Sorbonne Université</a:t>
            </a:r>
          </a:p>
          <a:p>
            <a:r>
              <a:rPr lang="fr-FR" sz="1200" dirty="0">
                <a:solidFill>
                  <a:schemeClr val="accent1"/>
                </a:solidFill>
              </a:rPr>
              <a:t>Cartothèque</a:t>
            </a:r>
            <a:r>
              <a:rPr lang="fr-FR" sz="1200" dirty="0"/>
              <a:t> – Université Caen Normandie</a:t>
            </a:r>
          </a:p>
          <a:p>
            <a:r>
              <a:rPr lang="fr-FR" sz="1200" dirty="0">
                <a:solidFill>
                  <a:schemeClr val="accent1"/>
                </a:solidFill>
              </a:rPr>
              <a:t>Bibliothèque de géographie </a:t>
            </a:r>
            <a:r>
              <a:rPr lang="fr-FR" sz="1200" dirty="0"/>
              <a:t>– Bibliothèque interuniversitaire de la Sorbonne</a:t>
            </a:r>
          </a:p>
          <a:p>
            <a:r>
              <a:rPr lang="fr-FR" sz="1200" dirty="0">
                <a:solidFill>
                  <a:schemeClr val="accent1"/>
                </a:solidFill>
              </a:rPr>
              <a:t>Centre de documentation pédagogique et scientifique  UFR  3</a:t>
            </a:r>
            <a:r>
              <a:rPr lang="fr-FR" sz="1200" dirty="0"/>
              <a:t>– Université Paul Valéry Montpellier 3</a:t>
            </a:r>
          </a:p>
          <a:p>
            <a:r>
              <a:rPr lang="fr-FR" sz="1200" dirty="0">
                <a:solidFill>
                  <a:schemeClr val="accent1"/>
                </a:solidFill>
              </a:rPr>
              <a:t>Cartothèque</a:t>
            </a:r>
            <a:r>
              <a:rPr lang="fr-FR" sz="1200" dirty="0"/>
              <a:t> – Université Savoie Mont Blanc</a:t>
            </a:r>
          </a:p>
          <a:p>
            <a:r>
              <a:rPr lang="fr-FR" sz="1200" dirty="0">
                <a:solidFill>
                  <a:schemeClr val="accent1"/>
                </a:solidFill>
              </a:rPr>
              <a:t>Centre Olympe de Gouges </a:t>
            </a:r>
            <a:r>
              <a:rPr lang="fr-FR" sz="1200" dirty="0"/>
              <a:t>– Université Jean Jaurès </a:t>
            </a:r>
            <a:r>
              <a:rPr lang="fr-FR" sz="1200" dirty="0" err="1"/>
              <a:t>Toiulouse</a:t>
            </a:r>
            <a:endParaRPr lang="fr-FR" sz="1200" dirty="0"/>
          </a:p>
          <a:p>
            <a:r>
              <a:rPr lang="fr-FR" sz="1200" dirty="0">
                <a:solidFill>
                  <a:schemeClr val="accent1"/>
                </a:solidFill>
              </a:rPr>
              <a:t>Cartothèque</a:t>
            </a:r>
            <a:r>
              <a:rPr lang="fr-FR" sz="1200" dirty="0"/>
              <a:t> – Université Bordeaux Montaigne</a:t>
            </a:r>
          </a:p>
          <a:p>
            <a:endParaRPr lang="fr-FR" sz="1200" dirty="0"/>
          </a:p>
          <a:p>
            <a:r>
              <a:rPr lang="fr-FR" sz="1200" dirty="0"/>
              <a:t>Expert : Jean-Luc Arnaud, directeur de recherche CNRS – </a:t>
            </a:r>
            <a:r>
              <a:rPr lang="fr-FR" sz="1200" dirty="0">
                <a:solidFill>
                  <a:schemeClr val="accent1"/>
                </a:solidFill>
              </a:rPr>
              <a:t>Labo </a:t>
            </a:r>
            <a:r>
              <a:rPr lang="fr-FR" sz="1200" dirty="0" err="1">
                <a:solidFill>
                  <a:schemeClr val="accent1"/>
                </a:solidFill>
              </a:rPr>
              <a:t>Telemme</a:t>
            </a:r>
            <a:r>
              <a:rPr lang="fr-FR" sz="1200" dirty="0">
                <a:solidFill>
                  <a:schemeClr val="accent1"/>
                </a:solidFill>
              </a:rPr>
              <a:t> </a:t>
            </a:r>
            <a:r>
              <a:rPr lang="fr-FR" sz="1200" dirty="0"/>
              <a:t>Aix-Marseille Université</a:t>
            </a:r>
          </a:p>
          <a:p>
            <a:endParaRPr lang="fr-FR" sz="1200" dirty="0"/>
          </a:p>
          <a:p>
            <a:r>
              <a:rPr lang="fr-FR" sz="1200" dirty="0" err="1"/>
              <a:t>Abes</a:t>
            </a:r>
            <a:r>
              <a:rPr lang="fr-FR" sz="1200" dirty="0"/>
              <a:t> :</a:t>
            </a:r>
          </a:p>
          <a:p>
            <a:r>
              <a:rPr lang="fr-FR" sz="1200" dirty="0">
                <a:solidFill>
                  <a:schemeClr val="accent1"/>
                </a:solidFill>
              </a:rPr>
              <a:t>Services Monographies &amp; archives</a:t>
            </a:r>
            <a:br>
              <a:rPr lang="fr-FR" sz="1200" dirty="0">
                <a:solidFill>
                  <a:schemeClr val="accent1"/>
                </a:solidFill>
              </a:rPr>
            </a:br>
            <a:r>
              <a:rPr lang="fr-FR" sz="1200" dirty="0">
                <a:solidFill>
                  <a:schemeClr val="accent1"/>
                </a:solidFill>
              </a:rPr>
              <a:t>Service Accompagnement des réseaux</a:t>
            </a:r>
          </a:p>
        </p:txBody>
      </p:sp>
    </p:spTree>
    <p:extLst>
      <p:ext uri="{BB962C8B-B14F-4D97-AF65-F5344CB8AC3E}">
        <p14:creationId xmlns:p14="http://schemas.microsoft.com/office/powerpoint/2010/main" val="11759516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defRPr/>
            </a:pPr>
            <a:r>
              <a:rPr lang="fr-FR" dirty="0" err="1">
                <a:solidFill>
                  <a:schemeClr val="accent2">
                    <a:lumMod val="75000"/>
                  </a:schemeClr>
                </a:solidFill>
              </a:rPr>
              <a:t>PARtIE</a:t>
            </a:r>
            <a:r>
              <a:rPr lang="fr-FR" dirty="0">
                <a:solidFill>
                  <a:schemeClr val="accent2">
                    <a:lumMod val="75000"/>
                  </a:schemeClr>
                </a:solidFill>
              </a:rPr>
              <a:t> 2 : des consignes de signalement précisées et enrichies </a:t>
            </a:r>
          </a:p>
        </p:txBody>
      </p:sp>
      <p:pic>
        <p:nvPicPr>
          <p:cNvPr id="3" name="Picture 4" descr="undefined">
            <a:extLst>
              <a:ext uri="{FF2B5EF4-FFF2-40B4-BE49-F238E27FC236}">
                <a16:creationId xmlns:a16="http://schemas.microsoft.com/office/drawing/2014/main" id="{5B82D836-AB8D-6B62-224F-82F8DB854163}"/>
              </a:ext>
            </a:extLst>
          </p:cNvPr>
          <p:cNvPicPr>
            <a:picLocks noChangeAspect="1" noChangeArrowheads="1"/>
          </p:cNvPicPr>
          <p:nvPr/>
        </p:nvPicPr>
        <p:blipFill>
          <a:blip r:embed="rId3">
            <a:alphaModFix amt="40000"/>
            <a:extLst>
              <a:ext uri="{28A0092B-C50C-407E-A947-70E740481C1C}">
                <a14:useLocalDpi xmlns:a14="http://schemas.microsoft.com/office/drawing/2010/main" val="0"/>
              </a:ext>
            </a:extLst>
          </a:blip>
          <a:srcRect/>
          <a:stretch>
            <a:fillRect/>
          </a:stretch>
        </p:blipFill>
        <p:spPr bwMode="auto">
          <a:xfrm>
            <a:off x="52388" y="0"/>
            <a:ext cx="9040812"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12726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F76A977C-7C43-B3C1-9C0C-54524D209C17}"/>
              </a:ext>
            </a:extLst>
          </p:cNvPr>
          <p:cNvSpPr>
            <a:spLocks noGrp="1"/>
          </p:cNvSpPr>
          <p:nvPr>
            <p:ph idx="1"/>
          </p:nvPr>
        </p:nvSpPr>
        <p:spPr>
          <a:xfrm>
            <a:off x="628650" y="1359132"/>
            <a:ext cx="7886700" cy="4014084"/>
          </a:xfrm>
        </p:spPr>
        <p:txBody>
          <a:bodyPr>
            <a:normAutofit/>
          </a:bodyPr>
          <a:lstStyle/>
          <a:p>
            <a:pPr>
              <a:lnSpc>
                <a:spcPct val="107000"/>
              </a:lnSpc>
              <a:spcAft>
                <a:spcPts val="600"/>
              </a:spcAft>
            </a:pPr>
            <a:r>
              <a:rPr lang="fr-FR" kern="100" dirty="0">
                <a:latin typeface="Calibri" panose="020F0502020204030204" pitchFamily="34" charset="0"/>
                <a:ea typeface="Calibri" panose="020F0502020204030204" pitchFamily="34" charset="0"/>
                <a:cs typeface="Times New Roman" panose="02020603050405020304" pitchFamily="18" charset="0"/>
              </a:rPr>
              <a:t> </a:t>
            </a:r>
            <a:r>
              <a:rPr lang="fr-FR" sz="2600" kern="100" dirty="0">
                <a:latin typeface="Calibri" panose="020F0502020204030204" pitchFamily="34" charset="0"/>
                <a:ea typeface="Calibri" panose="020F0502020204030204" pitchFamily="34" charset="0"/>
                <a:cs typeface="Times New Roman" panose="02020603050405020304" pitchFamily="18" charset="0"/>
              </a:rPr>
              <a:t>Livrables (documentation GM) </a:t>
            </a:r>
          </a:p>
          <a:p>
            <a:pPr lvl="1">
              <a:lnSpc>
                <a:spcPct val="107000"/>
              </a:lnSpc>
              <a:spcAft>
                <a:spcPts val="600"/>
              </a:spcAft>
              <a:buClr>
                <a:srgbClr val="FF0000"/>
              </a:buClr>
              <a:buFont typeface="Courier New" panose="02070309020205020404" pitchFamily="49" charset="0"/>
              <a:buChar char="o"/>
            </a:pPr>
            <a:r>
              <a:rPr lang="fr-FR" sz="2000" kern="100" dirty="0">
                <a:latin typeface="Calibri" panose="020F0502020204030204" pitchFamily="34" charset="0"/>
                <a:cs typeface="Times New Roman" panose="02020603050405020304" pitchFamily="18" charset="0"/>
              </a:rPr>
              <a:t>Séries cartographiques - </a:t>
            </a:r>
            <a:r>
              <a:rPr lang="fr-FR" sz="2000" kern="100" dirty="0">
                <a:solidFill>
                  <a:schemeClr val="accent3">
                    <a:lumMod val="75000"/>
                  </a:schemeClr>
                </a:solidFill>
                <a:latin typeface="Calibri" panose="020F0502020204030204" pitchFamily="34" charset="0"/>
                <a:cs typeface="Times New Roman" panose="02020603050405020304" pitchFamily="18" charset="0"/>
              </a:rPr>
              <a:t>nouveauté</a:t>
            </a:r>
          </a:p>
          <a:p>
            <a:pPr lvl="1">
              <a:lnSpc>
                <a:spcPct val="107000"/>
              </a:lnSpc>
              <a:spcAft>
                <a:spcPts val="600"/>
              </a:spcAft>
              <a:buClr>
                <a:srgbClr val="FF0000"/>
              </a:buClr>
              <a:buFont typeface="Courier New" panose="02070309020205020404" pitchFamily="49" charset="0"/>
              <a:buChar char="o"/>
            </a:pPr>
            <a:r>
              <a:rPr lang="fr-FR" sz="2000" kern="100" dirty="0">
                <a:latin typeface="Calibri" panose="020F0502020204030204" pitchFamily="34" charset="0"/>
                <a:cs typeface="Times New Roman" panose="02020603050405020304" pitchFamily="18" charset="0"/>
              </a:rPr>
              <a:t>Cartes ("monographiques" et feuilles de série) - </a:t>
            </a:r>
            <a:r>
              <a:rPr lang="fr-FR" sz="2000" kern="100" dirty="0">
                <a:solidFill>
                  <a:schemeClr val="accent3">
                    <a:lumMod val="75000"/>
                  </a:schemeClr>
                </a:solidFill>
                <a:latin typeface="Calibri" panose="020F0502020204030204" pitchFamily="34" charset="0"/>
                <a:cs typeface="Times New Roman" panose="02020603050405020304" pitchFamily="18" charset="0"/>
              </a:rPr>
              <a:t>refonte</a:t>
            </a:r>
          </a:p>
          <a:p>
            <a:pPr lvl="1">
              <a:lnSpc>
                <a:spcPct val="107000"/>
              </a:lnSpc>
              <a:spcAft>
                <a:spcPts val="600"/>
              </a:spcAft>
              <a:buClr>
                <a:srgbClr val="FF0000"/>
              </a:buClr>
              <a:buFont typeface="Courier New" panose="02070309020205020404" pitchFamily="49" charset="0"/>
              <a:buChar char="o"/>
            </a:pPr>
            <a:r>
              <a:rPr lang="fr-FR" sz="2000" kern="100" dirty="0">
                <a:latin typeface="Calibri" panose="020F0502020204030204" pitchFamily="34" charset="0"/>
                <a:cs typeface="Times New Roman" panose="02020603050405020304" pitchFamily="18" charset="0"/>
              </a:rPr>
              <a:t>Atlas - </a:t>
            </a:r>
            <a:r>
              <a:rPr lang="fr-FR" sz="2000" kern="100" dirty="0">
                <a:solidFill>
                  <a:schemeClr val="accent3">
                    <a:lumMod val="75000"/>
                  </a:schemeClr>
                </a:solidFill>
                <a:latin typeface="Calibri" panose="020F0502020204030204" pitchFamily="34" charset="0"/>
                <a:cs typeface="Times New Roman" panose="02020603050405020304" pitchFamily="18" charset="0"/>
              </a:rPr>
              <a:t>révision</a:t>
            </a:r>
          </a:p>
          <a:p>
            <a:r>
              <a:rPr lang="fr-FR" sz="2800" dirty="0"/>
              <a:t>... Et plus si affinités</a:t>
            </a:r>
          </a:p>
          <a:p>
            <a:pPr lvl="1">
              <a:lnSpc>
                <a:spcPct val="107000"/>
              </a:lnSpc>
              <a:spcAft>
                <a:spcPts val="600"/>
              </a:spcAft>
              <a:buClr>
                <a:srgbClr val="FF0000"/>
              </a:buClr>
              <a:buFont typeface="Courier New" panose="02070309020205020404" pitchFamily="49" charset="0"/>
              <a:buChar char="o"/>
            </a:pPr>
            <a:r>
              <a:rPr lang="fr-FR" sz="2000" kern="100" dirty="0">
                <a:latin typeface="Calibri" panose="020F0502020204030204" pitchFamily="34" charset="0"/>
                <a:cs typeface="Times New Roman" panose="02020603050405020304" pitchFamily="18" charset="0"/>
              </a:rPr>
              <a:t>Nouveaux paramétrages des interfaces, publique et professionnelle</a:t>
            </a:r>
          </a:p>
          <a:p>
            <a:pPr lvl="1">
              <a:lnSpc>
                <a:spcPct val="107000"/>
              </a:lnSpc>
              <a:spcAft>
                <a:spcPts val="600"/>
              </a:spcAft>
              <a:buClr>
                <a:srgbClr val="FF0000"/>
              </a:buClr>
              <a:buFont typeface="Courier New" panose="02070309020205020404" pitchFamily="49" charset="0"/>
              <a:buChar char="o"/>
            </a:pPr>
            <a:r>
              <a:rPr lang="fr-FR" sz="2000" kern="100" dirty="0">
                <a:latin typeface="Calibri" panose="020F0502020204030204" pitchFamily="34" charset="0"/>
                <a:cs typeface="Times New Roman" panose="02020603050405020304" pitchFamily="18" charset="0"/>
              </a:rPr>
              <a:t>Travaux sur les données du catalogue </a:t>
            </a:r>
          </a:p>
          <a:p>
            <a:pPr lvl="1">
              <a:lnSpc>
                <a:spcPct val="107000"/>
              </a:lnSpc>
              <a:spcAft>
                <a:spcPts val="600"/>
              </a:spcAft>
              <a:buClr>
                <a:srgbClr val="FF0000"/>
              </a:buClr>
              <a:buFont typeface="Courier New" panose="02070309020205020404" pitchFamily="49" charset="0"/>
              <a:buChar char="o"/>
            </a:pPr>
            <a:r>
              <a:rPr lang="fr-FR" sz="2000" kern="100" dirty="0">
                <a:latin typeface="Calibri" panose="020F0502020204030204" pitchFamily="34" charset="0"/>
                <a:cs typeface="Times New Roman" panose="02020603050405020304" pitchFamily="18" charset="0"/>
              </a:rPr>
              <a:t>Accompagnement des catalogueurs de séries cartographiques</a:t>
            </a:r>
          </a:p>
        </p:txBody>
      </p:sp>
      <p:sp>
        <p:nvSpPr>
          <p:cNvPr id="2" name="Titre 1">
            <a:extLst>
              <a:ext uri="{FF2B5EF4-FFF2-40B4-BE49-F238E27FC236}">
                <a16:creationId xmlns:a16="http://schemas.microsoft.com/office/drawing/2014/main" id="{2AC3D309-67D9-A47B-4F31-E472047DBE4C}"/>
              </a:ext>
            </a:extLst>
          </p:cNvPr>
          <p:cNvSpPr txBox="1">
            <a:spLocks/>
          </p:cNvSpPr>
          <p:nvPr/>
        </p:nvSpPr>
        <p:spPr>
          <a:xfrm>
            <a:off x="44388" y="154490"/>
            <a:ext cx="9099612" cy="95347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r-FR" sz="3600" b="0" i="0" u="none" strike="noStrike" kern="1200" cap="none" spc="0" normalizeH="0" baseline="0" noProof="0" dirty="0">
                <a:ln>
                  <a:noFill/>
                </a:ln>
                <a:solidFill>
                  <a:srgbClr val="5B9BD5">
                    <a:lumMod val="75000"/>
                  </a:srgbClr>
                </a:solidFill>
                <a:effectLst/>
                <a:uLnTx/>
                <a:uFillTx/>
                <a:latin typeface="+mn-lt"/>
                <a:ea typeface="+mj-ea"/>
                <a:cs typeface="+mj-cs"/>
              </a:rPr>
              <a:t>Consignes de signalement précisées</a:t>
            </a:r>
            <a:r>
              <a:rPr kumimoji="0" lang="fr-FR" sz="3600" b="0" i="0" u="none" strike="noStrike" kern="1200" cap="none" spc="0" normalizeH="0" noProof="0" dirty="0">
                <a:ln>
                  <a:noFill/>
                </a:ln>
                <a:solidFill>
                  <a:srgbClr val="5B9BD5">
                    <a:lumMod val="75000"/>
                  </a:srgbClr>
                </a:solidFill>
                <a:effectLst/>
                <a:uLnTx/>
                <a:uFillTx/>
                <a:latin typeface="+mn-lt"/>
                <a:ea typeface="+mj-ea"/>
                <a:cs typeface="+mj-cs"/>
              </a:rPr>
              <a:t> et enrichies</a:t>
            </a:r>
            <a:endParaRPr kumimoji="0" lang="fr-FR" sz="3600" b="0" i="0" u="none" strike="noStrike" kern="1200" cap="none" spc="0" normalizeH="0" baseline="0" noProof="0" dirty="0">
              <a:ln>
                <a:noFill/>
              </a:ln>
              <a:solidFill>
                <a:srgbClr val="5B9BD5">
                  <a:lumMod val="75000"/>
                </a:srgbClr>
              </a:solidFill>
              <a:effectLst/>
              <a:uLnTx/>
              <a:uFillTx/>
              <a:latin typeface="+mn-lt"/>
              <a:ea typeface="+mj-ea"/>
              <a:cs typeface="+mj-cs"/>
            </a:endParaRPr>
          </a:p>
        </p:txBody>
      </p:sp>
      <p:pic>
        <p:nvPicPr>
          <p:cNvPr id="6146" name="Picture 2" descr="Carte, Découverte, Amérique, Bateau">
            <a:extLst>
              <a:ext uri="{FF2B5EF4-FFF2-40B4-BE49-F238E27FC236}">
                <a16:creationId xmlns:a16="http://schemas.microsoft.com/office/drawing/2014/main" id="{2B2C7D7B-C677-2709-14F6-FDC85AFBB44F}"/>
              </a:ext>
            </a:extLst>
          </p:cNvPr>
          <p:cNvPicPr>
            <a:picLocks noChangeAspect="1" noChangeArrowheads="1"/>
          </p:cNvPicPr>
          <p:nvPr/>
        </p:nvPicPr>
        <p:blipFill>
          <a:blip r:embed="rId3">
            <a:alphaModFix amt="25000"/>
            <a:extLst>
              <a:ext uri="{28A0092B-C50C-407E-A947-70E740481C1C}">
                <a14:useLocalDpi xmlns:a14="http://schemas.microsoft.com/office/drawing/2010/main" val="0"/>
              </a:ext>
            </a:extLst>
          </a:blip>
          <a:srcRect/>
          <a:stretch>
            <a:fillRect/>
          </a:stretch>
        </p:blipFill>
        <p:spPr bwMode="auto">
          <a:xfrm>
            <a:off x="-19448" y="1"/>
            <a:ext cx="9144000" cy="68568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5509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Formation PPT" ma:contentTypeID="0x010100505AF35FDCA54D2FA379F261E520FD37003BA607584A07684089D0538041E4120804070802004495013D04E6D140B0554904C0AFA86A" ma:contentTypeVersion="56" ma:contentTypeDescription="" ma:contentTypeScope="" ma:versionID="725ec405e44672ba9a1659f07de6b20c">
  <xsd:schema xmlns:xsd="http://www.w3.org/2001/XMLSchema" xmlns:xs="http://www.w3.org/2001/XMLSchema" xmlns:p="http://schemas.microsoft.com/office/2006/metadata/properties" xmlns:ns2="9cb235b8-7541-4a6e-b886-1bf4192805bd" xmlns:ns3="http://schemas.microsoft.com/sharepoint/v3/fields" xmlns:ns4="$ListId:Supports3;" targetNamespace="http://schemas.microsoft.com/office/2006/metadata/properties" ma:root="true" ma:fieldsID="6a109ec1303f8e1c0d6a3af79ac336a0" ns2:_="" ns3:_="" ns4:_="">
    <xsd:import namespace="9cb235b8-7541-4a6e-b886-1bf4192805bd"/>
    <xsd:import namespace="http://schemas.microsoft.com/sharepoint/v3/fields"/>
    <xsd:import namespace="$ListId:Supports3;"/>
    <xsd:element name="properties">
      <xsd:complexType>
        <xsd:sequence>
          <xsd:element name="documentManagement">
            <xsd:complexType>
              <xsd:all>
                <xsd:element ref="ns2:Structure" minOccurs="0"/>
                <xsd:element ref="ns2:TRI" minOccurs="0"/>
                <xsd:element ref="ns2:Type_x0020_de_x0020_document_x0020_standard" minOccurs="0"/>
                <xsd:element ref="ns2:Etat_x0020_du_x0020_document" minOccurs="0"/>
                <xsd:element ref="ns2:Année" minOccurs="0"/>
                <xsd:element ref="ns3:_DCDateCreated" minOccurs="0"/>
                <xsd:element ref="ns2:Tags" minOccurs="0"/>
                <xsd:element ref="ns2:Lieu_x0020_de_x0020_la_x0020_formation" minOccurs="0"/>
                <xsd:element ref="ns2:N_x00b0__x0020_session" minOccurs="0"/>
                <xsd:element ref="ns4:Exaged_DocName" minOccurs="0"/>
                <xsd:element ref="ns2:Nom_x0020_de_x0020_la_x0020_form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cb235b8-7541-4a6e-b886-1bf4192805bd" elementFormDefault="qualified">
    <xsd:import namespace="http://schemas.microsoft.com/office/2006/documentManagement/types"/>
    <xsd:import namespace="http://schemas.microsoft.com/office/infopath/2007/PartnerControls"/>
    <xsd:element name="Structure" ma:index="2" nillable="true" ma:displayName="Structure émettrice" ma:default="ABES" ma:format="Dropdown" ma:indexed="true" ma:internalName="Structure">
      <xsd:simpleType>
        <xsd:restriction base="dms:Choice">
          <xsd:enumeration value="AAF"/>
          <xsd:enumeration value="ABES"/>
          <xsd:enumeration value="ADBU"/>
          <xsd:enumeration value="AMUE"/>
          <xsd:enumeration value="AN"/>
          <xsd:enumeration value="ANR"/>
          <xsd:enumeration value="BNF"/>
          <xsd:enumeration value="CERL"/>
          <xsd:enumeration value="CNRS"/>
          <xsd:enumeration value="CNRS-DIST"/>
          <xsd:enumeration value="Couperin"/>
          <xsd:enumeration value="Cellule budgétaire"/>
          <xsd:enumeration value="Cellule Communication"/>
          <xsd:enumeration value="Cellule Qualité"/>
          <xsd:enumeration value="CINES"/>
          <xsd:enumeration value="CRFCB"/>
          <xsd:enumeration value="CTLes"/>
          <xsd:enumeration value="DART"/>
          <xsd:enumeration value="DEP"/>
          <xsd:enumeration value="Direction"/>
          <xsd:enumeration value="DSG"/>
          <xsd:enumeration value="DSG - PACT"/>
          <xsd:enumeration value="DSG - Finances"/>
          <xsd:enumeration value="DSG - RH"/>
          <xsd:enumeration value="DSG - Secrétariat"/>
          <xsd:enumeration value="Dept ADELE"/>
          <xsd:enumeration value="DSI"/>
          <xsd:enumeration value="DSI - P2I"/>
          <xsd:enumeration value="DSI - PEM"/>
          <xsd:enumeration value="DSI - PSD"/>
          <xsd:enumeration value="DSI - PSIR"/>
          <xsd:enumeration value="DSIN - SSGI"/>
          <xsd:enumeration value="DSR"/>
          <xsd:enumeration value="DSR - Méta"/>
          <xsd:enumeration value="DSR - PFD"/>
          <xsd:enumeration value="DSR - PGC"/>
          <xsd:enumeration value="DSR - PGR"/>
          <xsd:enumeration value="DSR - PIT"/>
          <xsd:enumeration value="GT-Calames"/>
          <xsd:enumeration value="GT-EAD"/>
          <xsd:enumeration value="FILL"/>
          <xsd:enumeration value="INIST"/>
          <xsd:enumeration value="ISSN"/>
          <xsd:enumeration value="LIRM"/>
          <xsd:enumeration value="MCC"/>
          <xsd:enumeration value="MESR"/>
          <xsd:enumeration value="Mission évaluation"/>
          <xsd:enumeration value="Mission Normalisation"/>
          <xsd:enumeration value="Mission PEB"/>
          <xsd:enumeration value="Missions Projets Européens"/>
          <xsd:enumeration value="Mission Ressources Electroniques"/>
          <xsd:enumeration value="Mission Rétroconversion"/>
          <xsd:enumeration value="Mission SGB mutualisé"/>
          <xsd:enumeration value="Mission Sudoc PS"/>
          <xsd:enumeration value="Mission Thèses"/>
          <xsd:enumeration value="OCLC"/>
          <xsd:enumeration value="Réseau Calames"/>
          <xsd:enumeration value="Réseau Sudoc"/>
          <xsd:enumeration value="Réseau Sudoc-PS"/>
          <xsd:enumeration value="Réseau thèses"/>
          <xsd:enumeration value="RNSR"/>
          <xsd:enumeration value="SIAF"/>
          <xsd:enumeration value="Autre"/>
        </xsd:restriction>
      </xsd:simpleType>
    </xsd:element>
    <xsd:element name="TRI" ma:index="3" nillable="true" ma:displayName="Trigramme" ma:default="A renseigner" ma:format="Dropdown" ma:internalName="TRI">
      <xsd:simpleType>
        <xsd:restriction base="dms:Choice">
          <xsd:enumeration value="A renseigner"/>
          <xsd:enumeration value="ACT"/>
          <xsd:enumeration value="AFE"/>
          <xsd:enumeration value="AFY"/>
          <xsd:enumeration value="AGT"/>
          <xsd:enumeration value="AHE"/>
          <xsd:enumeration value="AJL"/>
          <xsd:enumeration value="ALM"/>
          <xsd:enumeration value="ALP"/>
          <xsd:enumeration value="AMZ"/>
          <xsd:enumeration value="BBR"/>
          <xsd:enumeration value="BCS"/>
          <xsd:enumeration value="BEB"/>
          <xsd:enumeration value="BDE"/>
          <xsd:enumeration value="BML"/>
          <xsd:enumeration value="BTS"/>
          <xsd:enumeration value="CAD"/>
          <xsd:enumeration value="CBD"/>
          <xsd:enumeration value="CCI"/>
          <xsd:enumeration value="CDE"/>
          <xsd:enumeration value="CDT"/>
          <xsd:enumeration value="CFY"/>
          <xsd:enumeration value="CLY"/>
          <xsd:enumeration value="CMC"/>
          <xsd:enumeration value="COU"/>
          <xsd:enumeration value="CPD"/>
          <xsd:enumeration value="CST"/>
          <xsd:enumeration value="DAN"/>
          <xsd:enumeration value="DBZ"/>
          <xsd:enumeration value="DED"/>
          <xsd:enumeration value="DOO"/>
          <xsd:enumeration value="DRY"/>
          <xsd:enumeration value="DSA"/>
          <xsd:enumeration value="DST"/>
          <xsd:enumeration value="ECU"/>
          <xsd:enumeration value="ECT"/>
          <xsd:enumeration value="EHR"/>
          <xsd:enumeration value="ELS"/>
          <xsd:enumeration value="EMS"/>
          <xsd:enumeration value="ENO"/>
          <xsd:enumeration value="ERM"/>
          <xsd:enumeration value="FBE"/>
          <xsd:enumeration value="FBT"/>
          <xsd:enumeration value="FCR"/>
          <xsd:enumeration value="FBR"/>
          <xsd:enumeration value="FML"/>
          <xsd:enumeration value="FPX"/>
          <xsd:enumeration value="FRF"/>
          <xsd:enumeration value="GLT"/>
          <xsd:enumeration value="HLE"/>
          <xsd:enumeration value="HST"/>
          <xsd:enumeration value="IAN"/>
          <xsd:enumeration value="ILU"/>
          <xsd:enumeration value="IMN"/>
          <xsd:enumeration value="IMR"/>
          <xsd:enumeration value="JBN"/>
          <xsd:enumeration value="JCE"/>
          <xsd:enumeration value="JFH"/>
          <xsd:enumeration value="JFZ"/>
          <xsd:enumeration value="JGT"/>
          <xsd:enumeration value="JHN"/>
          <xsd:enumeration value="JKN"/>
          <xsd:enumeration value="JLR"/>
          <xsd:enumeration value="JLP"/>
          <xsd:enumeration value="JMF"/>
          <xsd:enumeration value="JML"/>
          <xsd:enumeration value="JNO"/>
          <xsd:enumeration value="JPA"/>
          <xsd:enumeration value="JVK"/>
          <xsd:enumeration value="KGX"/>
          <xsd:enumeration value="KMI"/>
          <xsd:enumeration value="LBA"/>
          <xsd:enumeration value="LBL"/>
          <xsd:enumeration value="LBT"/>
          <xsd:enumeration value="LJZ"/>
          <xsd:enumeration value="LNA"/>
          <xsd:enumeration value="LPL"/>
          <xsd:enumeration value="MBA"/>
          <xsd:enumeration value="MBN"/>
          <xsd:enumeration value="MBT"/>
          <xsd:enumeration value="MCN"/>
          <xsd:enumeration value="MCO"/>
          <xsd:enumeration value="MCR"/>
          <xsd:enumeration value="MCS"/>
          <xsd:enumeration value="MEN"/>
          <xsd:enumeration value="MGD"/>
          <xsd:enumeration value="MGT"/>
          <xsd:enumeration value="MGX"/>
          <xsd:enumeration value="MJN"/>
          <xsd:enumeration value="MLD"/>
          <xsd:enumeration value="MLP"/>
          <xsd:enumeration value="MPA"/>
          <xsd:enumeration value="MPD"/>
          <xsd:enumeration value="MPN"/>
          <xsd:enumeration value="MPR"/>
          <xsd:enumeration value="MPT"/>
          <xsd:enumeration value="MRX"/>
          <xsd:enumeration value="MSO"/>
          <xsd:enumeration value="MSR"/>
          <xsd:enumeration value="MTE"/>
          <xsd:enumeration value="MYG"/>
          <xsd:enumeration value="NBD"/>
          <xsd:enumeration value="NBT"/>
          <xsd:enumeration value="NMN"/>
          <xsd:enumeration value="OCN"/>
          <xsd:enumeration value="OKI"/>
          <xsd:enumeration value="OMZ"/>
          <xsd:enumeration value="ORX"/>
          <xsd:enumeration value="PDZ"/>
          <xsd:enumeration value="PFK"/>
          <xsd:enumeration value="PLP"/>
          <xsd:enumeration value="PMA"/>
          <xsd:enumeration value="PMI"/>
          <xsd:enumeration value="PML"/>
          <xsd:enumeration value="PPN"/>
          <xsd:enumeration value="PPO"/>
          <xsd:enumeration value="PPS"/>
          <xsd:enumeration value="RBD"/>
          <xsd:enumeration value="RJD"/>
          <xsd:enumeration value="ROA"/>
          <xsd:enumeration value="RPA"/>
          <xsd:enumeration value="RPT"/>
          <xsd:enumeration value="SBL"/>
          <xsd:enumeration value="SDT"/>
          <xsd:enumeration value="SGT"/>
          <xsd:enumeration value="SGY"/>
          <xsd:enumeration value="SLM"/>
          <xsd:enumeration value="SNX"/>
          <xsd:enumeration value="SPE"/>
          <xsd:enumeration value="SPR"/>
          <xsd:enumeration value="SQN"/>
          <xsd:enumeration value="SRY"/>
          <xsd:enumeration value="SSI"/>
          <xsd:enumeration value="TCN"/>
          <xsd:enumeration value="TDN"/>
          <xsd:enumeration value="TFU"/>
          <xsd:enumeration value="TMX"/>
          <xsd:enumeration value="TZA"/>
          <xsd:enumeration value="VGO"/>
          <xsd:enumeration value="VSA"/>
          <xsd:enumeration value="YBN"/>
          <xsd:enumeration value="YDD"/>
          <xsd:enumeration value="YNS"/>
        </xsd:restriction>
      </xsd:simpleType>
    </xsd:element>
    <xsd:element name="Type_x0020_de_x0020_document_x0020_standard" ma:index="4" nillable="true" ma:displayName="Type de document" ma:default="A renseigner" ma:format="Dropdown" ma:internalName="Type_x0020_de_x0020_document_x0020_standard">
      <xsd:simpleType>
        <xsd:restriction base="dms:Choice">
          <xsd:enumeration value="A renseigner"/>
          <xsd:enumeration value="Acte d'engagement"/>
          <xsd:enumeration value="Affichette porte"/>
          <xsd:enumeration value="Annexe"/>
          <xsd:enumeration value="Annexe 2"/>
          <xsd:enumeration value="Annuaire"/>
          <xsd:enumeration value="Avenant"/>
          <xsd:enumeration value="Avenant au marché"/>
          <xsd:enumeration value="BE"/>
          <xsd:enumeration value="Besoins fonctionnels"/>
          <xsd:enumeration value="Bon de livraison"/>
          <xsd:enumeration value="Brochure commerciale"/>
          <xsd:enumeration value="CCAP"/>
          <xsd:enumeration value="CCTP"/>
          <xsd:enumeration value="Chevalet"/>
          <xsd:enumeration value="Chrono"/>
          <xsd:enumeration value="Compte-rendu réunion"/>
          <xsd:enumeration value="Convention"/>
          <xsd:enumeration value="Courrier"/>
          <xsd:enumeration value="DC 1"/>
          <xsd:enumeration value="DC 2"/>
          <xsd:enumeration value="Déclaration"/>
          <xsd:enumeration value="Demande de précisions"/>
          <xsd:enumeration value="Devis"/>
          <xsd:enumeration value="Diaporama Formation"/>
          <xsd:enumeration value="Documentation fonctionnelle"/>
          <xsd:enumeration value="Documentation technique"/>
          <xsd:enumeration value="Dossier de candidature"/>
          <xsd:enumeration value="Dossier d'exploitation"/>
          <xsd:enumeration value="Dossier de spécifications"/>
          <xsd:enumeration value="Dossier de recette"/>
          <xsd:enumeration value="Enquête"/>
          <xsd:enumeration value="Etiquette"/>
          <xsd:enumeration value="Etude"/>
          <xsd:enumeration value="Fiche application"/>
          <xsd:enumeration value="Fiche formateur"/>
          <xsd:enumeration value="Fiche projet"/>
          <xsd:enumeration value="Licence"/>
          <xsd:enumeration value="Manuel"/>
          <xsd:enumeration value="Norme"/>
          <xsd:enumeration value="Note"/>
          <xsd:enumeration value="Notification"/>
          <xsd:enumeration value="Notification rejet"/>
          <xsd:enumeration value="Ordre du jour réunion"/>
          <xsd:enumeration value="Organigramme"/>
          <xsd:enumeration value="Ouverture de plis"/>
          <xsd:enumeration value="Plan de formation"/>
          <xsd:enumeration value="Plan de communication"/>
          <xsd:enumeration value="Plaquette - brochure"/>
          <xsd:enumeration value="Présentation - Communication"/>
          <xsd:enumeration value="Procédure"/>
          <xsd:enumeration value="Programme (formation)"/>
          <xsd:enumeration value="Prospective"/>
          <xsd:enumeration value="Rapport"/>
          <xsd:enumeration value="Rapport d'activité"/>
          <xsd:enumeration value="Rapport d'analyse"/>
          <xsd:enumeration value="Rapport de présentation"/>
          <xsd:enumeration value="Reconduction"/>
          <xsd:enumeration value="Revue application"/>
          <xsd:enumeration value="Specs développement"/>
          <xsd:enumeration value="Support"/>
          <xsd:enumeration value="Tableau de bord"/>
          <xsd:enumeration value="Tableau de suivi"/>
          <xsd:enumeration value="TP Formation"/>
          <xsd:enumeration value="TP jeu1"/>
          <xsd:enumeration value="TP jeu2"/>
          <xsd:enumeration value="TP jeu3"/>
          <xsd:enumeration value="Tp jeu corsé"/>
          <xsd:enumeration value="Autre"/>
        </xsd:restriction>
      </xsd:simpleType>
    </xsd:element>
    <xsd:element name="Etat_x0020_du_x0020_document" ma:index="5" nillable="true" ma:displayName="Etat du document" ma:format="Dropdown" ma:internalName="Etat_x0020_du_x0020_document">
      <xsd:simpleType>
        <xsd:restriction base="dms:Choice">
          <xsd:enumeration value="Brouillon"/>
          <xsd:enumeration value="Document de travail"/>
          <xsd:enumeration value="Document préparatoire"/>
          <xsd:enumeration value="A valider"/>
          <xsd:enumeration value="Validé"/>
          <xsd:enumeration value="Diffusé"/>
          <xsd:enumeration value="Applicable"/>
          <xsd:enumeration value="En cours de publication"/>
          <xsd:enumeration value="Prêt à publier"/>
          <xsd:enumeration value="Publié"/>
          <xsd:enumeration value="Périmé"/>
          <xsd:enumeration value="Version finale à conserver"/>
        </xsd:restriction>
      </xsd:simpleType>
    </xsd:element>
    <xsd:element name="Année" ma:index="6" nillable="true" ma:displayName="Année" ma:default="A renseigner" ma:format="Dropdown" ma:internalName="Ann_x00e9_e">
      <xsd:simpleType>
        <xsd:restriction base="dms:Choice">
          <xsd:enumeration value="A renseigner"/>
          <xsd:enumeration value="2023"/>
          <xsd:enumeration value="2022"/>
          <xsd:enumeration value="2021"/>
          <xsd:enumeration value="2020"/>
          <xsd:enumeration value="2019"/>
          <xsd:enumeration value="2018"/>
          <xsd:enumeration value="2017"/>
          <xsd:enumeration value="2016"/>
          <xsd:enumeration value="2015"/>
          <xsd:enumeration value="2014"/>
          <xsd:enumeration value="2013"/>
          <xsd:enumeration value="2012"/>
          <xsd:enumeration value="2011"/>
          <xsd:enumeration value="2010"/>
          <xsd:enumeration value="2009"/>
          <xsd:enumeration value="2008"/>
          <xsd:enumeration value="2007"/>
          <xsd:enumeration value="2006"/>
          <xsd:enumeration value="2005"/>
          <xsd:enumeration value="2004"/>
          <xsd:enumeration value="2003"/>
          <xsd:enumeration value="2002"/>
          <xsd:enumeration value="2001"/>
          <xsd:enumeration value="2000"/>
          <xsd:enumeration value="1999"/>
          <xsd:enumeration value="1998"/>
          <xsd:enumeration value="1997"/>
          <xsd:enumeration value="1996"/>
          <xsd:enumeration value="1995"/>
        </xsd:restriction>
      </xsd:simpleType>
    </xsd:element>
    <xsd:element name="Tags" ma:index="10" nillable="true" ma:displayName="Tags" ma:internalName="Tags">
      <xsd:simpleType>
        <xsd:restriction base="dms:Text">
          <xsd:maxLength value="255"/>
        </xsd:restriction>
      </xsd:simpleType>
    </xsd:element>
    <xsd:element name="Lieu_x0020_de_x0020_la_x0020_formation" ma:index="11" nillable="true" ma:displayName="Lieu de la formation" ma:default="A renseigner" ma:format="Dropdown" ma:internalName="Lieu_x0020_de_x0020_la_x0020_formation">
      <xsd:simpleType>
        <xsd:restriction base="dms:Choice">
          <xsd:enumeration value="A renseigner"/>
          <xsd:enumeration value="Montpellier"/>
          <xsd:enumeration value="Paris"/>
        </xsd:restriction>
      </xsd:simpleType>
    </xsd:element>
    <xsd:element name="N_x00b0__x0020_session" ma:index="12" nillable="true" ma:displayName="N° session" ma:internalName="N_x00B0__x0020_session" ma:readOnly="false">
      <xsd:simpleType>
        <xsd:restriction base="dms:Text">
          <xsd:maxLength value="250"/>
        </xsd:restriction>
      </xsd:simpleType>
    </xsd:element>
    <xsd:element name="Nom_x0020_de_x0020_la_x0020_formation" ma:index="20" nillable="true" ma:displayName="Liste des formations" ma:default="A renseigner" ma:format="Dropdown" ma:internalName="Nom_x0020_de_x0020_la_x0020_formation">
      <xsd:simpleType>
        <xsd:restriction base="dms:Choice">
          <xsd:enumeration value="A renseigner"/>
          <xsd:enumeration value="Calames"/>
          <xsd:enumeration value="Collègues"/>
          <xsd:enumeration value="Coordi"/>
          <xsd:enumeration value="Coraut"/>
          <xsd:enumeration value="Immersion"/>
          <xsd:enumeration value="INIT"/>
          <xsd:enumeration value="Moodle"/>
          <xsd:enumeration value="RespCR"/>
          <xsd:enumeration value="STAR"/>
          <xsd:enumeration value="SUPEB"/>
          <xsd:enumeration value="WebDewey"/>
          <xsd:enumeration value="Webstats"/>
          <xsd:enumeration value="WinIBW"/>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DCDateCreated" ma:index="7" nillable="true" ma:displayName="Date de création" ma:default="[today]" ma:description="Date à laquelle la ressource a été créée" ma:format="DateOnly" ma:internalName="_DCDateCreated">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ListId:Supports3;" elementFormDefault="qualified">
    <xsd:import namespace="http://schemas.microsoft.com/office/2006/documentManagement/types"/>
    <xsd:import namespace="http://schemas.microsoft.com/office/infopath/2007/PartnerControls"/>
    <xsd:element name="Exaged_DocName" ma:index="14" nillable="true" ma:displayName="Nom du document" ma:hidden="true" ma:internalName="Exaged_DocNam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8" ma:displayName="Type de contenu"/>
        <xsd:element ref="dc:title" minOccurs="0" maxOccurs="1" ma:index="1" ma:displayName="Titre"/>
        <xsd:element ref="dc:subject" minOccurs="0" maxOccurs="1"/>
        <xsd:element ref="dc:description" minOccurs="0" maxOccurs="1" ma:index="8" ma:displayName="Commentaires"/>
        <xsd:element name="keywords" minOccurs="0" maxOccurs="1" type="xsd:string" ma:index="9" ma:displayName="Mots clé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ieu_x0020_de_x0020_la_x0020_formation xmlns="9cb235b8-7541-4a6e-b886-1bf4192805bd">Montpellier</Lieu_x0020_de_x0020_la_x0020_formation>
    <Exaged_DocName xmlns="$ListId:Supports3;" xsi:nil="true"/>
    <Etat_x0020_du_x0020_document xmlns="9cb235b8-7541-4a6e-b886-1bf4192805bd">Document de travail</Etat_x0020_du_x0020_document>
    <Nom_x0020_de_x0020_la_x0020_formation xmlns="9cb235b8-7541-4a6e-b886-1bf4192805bd">Moodle</Nom_x0020_de_x0020_la_x0020_formation>
    <TRI xmlns="9cb235b8-7541-4a6e-b886-1bf4192805bd">LPL</TRI>
    <Tags xmlns="9cb235b8-7541-4a6e-b886-1bf4192805bd" xsi:nil="true"/>
    <Structure xmlns="9cb235b8-7541-4a6e-b886-1bf4192805bd">DSR - PGR</Structure>
    <Type_x0020_de_x0020_document_x0020_standard xmlns="9cb235b8-7541-4a6e-b886-1bf4192805bd">Diaporama Formation</Type_x0020_de_x0020_document_x0020_standard>
    <Année xmlns="9cb235b8-7541-4a6e-b886-1bf4192805bd">2023</Année>
    <N_x00b0__x0020_session xmlns="9cb235b8-7541-4a6e-b886-1bf4192805bd" xsi:nil="true"/>
    <_DCDateCreated xmlns="http://schemas.microsoft.com/sharepoint/v3/fields">2023-06-15T22:00:00+00:00</_DCDateCreated>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C7BBF52-1625-4DC8-B9BC-7C150BCBFE2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cb235b8-7541-4a6e-b886-1bf4192805bd"/>
    <ds:schemaRef ds:uri="http://schemas.microsoft.com/sharepoint/v3/fields"/>
    <ds:schemaRef ds:uri="$ListId:Supports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1D3DA22-16E7-418E-A1F2-1C90A5F308B5}">
  <ds:schemaRefs>
    <ds:schemaRef ds:uri="http://purl.org/dc/terms/"/>
    <ds:schemaRef ds:uri="http://schemas.microsoft.com/office/2006/documentManagement/types"/>
    <ds:schemaRef ds:uri="http://purl.org/dc/elements/1.1/"/>
    <ds:schemaRef ds:uri="http://purl.org/dc/dcmitype/"/>
    <ds:schemaRef ds:uri="9cb235b8-7541-4a6e-b886-1bf4192805bd"/>
    <ds:schemaRef ds:uri="$ListId:Supports3;"/>
    <ds:schemaRef ds:uri="http://schemas.microsoft.com/office/2006/metadata/properties"/>
    <ds:schemaRef ds:uri="http://schemas.openxmlformats.org/package/2006/metadata/core-properties"/>
    <ds:schemaRef ds:uri="http://schemas.microsoft.com/office/infopath/2007/PartnerControls"/>
    <ds:schemaRef ds:uri="http://schemas.microsoft.com/sharepoint/v3/fields"/>
    <ds:schemaRef ds:uri="http://www.w3.org/XML/1998/namespace"/>
  </ds:schemaRefs>
</ds:datastoreItem>
</file>

<file path=customXml/itemProps3.xml><?xml version="1.0" encoding="utf-8"?>
<ds:datastoreItem xmlns:ds="http://schemas.openxmlformats.org/officeDocument/2006/customXml" ds:itemID="{633C7513-14A8-4550-AEDA-C4E9602D4A6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11219</TotalTime>
  <Words>5293</Words>
  <Application>Microsoft Office PowerPoint</Application>
  <PresentationFormat>Affichage à l'écran (4:3)</PresentationFormat>
  <Paragraphs>328</Paragraphs>
  <Slides>29</Slides>
  <Notes>27</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29</vt:i4>
      </vt:variant>
    </vt:vector>
  </HeadingPairs>
  <TitlesOfParts>
    <vt:vector size="36" baseType="lpstr">
      <vt:lpstr>Arial</vt:lpstr>
      <vt:lpstr>Arial</vt:lpstr>
      <vt:lpstr>Arial Narrow</vt:lpstr>
      <vt:lpstr>Calibri</vt:lpstr>
      <vt:lpstr>Courier New</vt:lpstr>
      <vt:lpstr>Wingdings</vt:lpstr>
      <vt:lpstr>Thème Office</vt:lpstr>
      <vt:lpstr>Présentation PowerPoint</vt:lpstr>
      <vt:lpstr>plan</vt:lpstr>
      <vt:lpstr>PARTIE 1 : LE COntexte</vt:lpstr>
      <vt:lpstr>Présentation PowerPoint</vt:lpstr>
      <vt:lpstr>Présentation PowerPoint</vt:lpstr>
      <vt:lpstr>Présentation PowerPoint</vt:lpstr>
      <vt:lpstr>Présentation PowerPoint</vt:lpstr>
      <vt:lpstr>PARtIE 2 : des consignes de signalement précisées et enrichies </vt:lpstr>
      <vt:lpstr>Présentation PowerPoint</vt:lpstr>
      <vt:lpstr>Catalogage des cartes (‘monographiques’ ou feuilles de série)</vt:lpstr>
      <vt:lpstr>Catalogage des séries cartographiques</vt:lpstr>
      <vt:lpstr>Présentation PowerPoint</vt:lpstr>
      <vt:lpstr>Catalogage des séries cartographiques</vt:lpstr>
      <vt:lpstr>Catalogage des feuilles de séries</vt:lpstr>
      <vt:lpstr>Catalogage des cartes - toutes ressources cartographiques -</vt:lpstr>
      <vt:lpstr>Modifications de paramétrage des interfaces Sudoc</vt:lpstr>
      <vt:lpstr>Modifications de paramétrage des interfaces Sudoc</vt:lpstr>
      <vt:lpstr>Travaux sur les données du catalogue</vt:lpstr>
      <vt:lpstr>Présentation PowerPoint</vt:lpstr>
      <vt:lpstr>PARTIE 3 : FOCUS sur les modalités de signalement des séries cartographiques</vt:lpstr>
      <vt:lpstr>Signalement des séries cartographiques: les ressources humaines et techniques</vt:lpstr>
      <vt:lpstr>Signalement des séries cartographiques: les ressources humaines et techniques</vt:lpstr>
      <vt:lpstr>Signalement des séries cartographiques: les principes</vt:lpstr>
      <vt:lpstr>Signalement des séries cartographiques: la procédure </vt:lpstr>
      <vt:lpstr>Signalement des séries cartographiques: la procédure</vt:lpstr>
      <vt:lpstr>Signalement des séries cartographiques: une opportunité</vt:lpstr>
      <vt:lpstr>Récapitulatif</vt:lpstr>
      <vt:lpstr>Présentation PowerPoint</vt:lpstr>
      <vt:lpstr>Des questions ?</vt:lpstr>
    </vt:vector>
  </TitlesOfParts>
  <Company>ABES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Evolution des consignes de signalement des ressources cartographiques</dc:title>
  <dc:creator>Olivier Kosinski</dc:creator>
  <cp:keywords/>
  <dc:description/>
  <cp:lastModifiedBy>Olivier Rousseaux</cp:lastModifiedBy>
  <cp:revision>36</cp:revision>
  <dcterms:created xsi:type="dcterms:W3CDTF">2014-12-08T14:08:59Z</dcterms:created>
  <dcterms:modified xsi:type="dcterms:W3CDTF">2023-07-11T08:37:17Z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0x010100505AF35FDCA54D2FA379F261E520FD37003BA607584A07684089D0538041E4120804070802004495013D04E6D140B0554904C0AFA86A</vt:lpwstr>
  </property>
</Properties>
</file>