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2"/>
  </p:notesMasterIdLst>
  <p:sldIdLst>
    <p:sldId id="256" r:id="rId5"/>
    <p:sldId id="258" r:id="rId6"/>
    <p:sldId id="287" r:id="rId7"/>
    <p:sldId id="288" r:id="rId8"/>
    <p:sldId id="289" r:id="rId9"/>
    <p:sldId id="282" r:id="rId10"/>
    <p:sldId id="290" r:id="rId11"/>
    <p:sldId id="284" r:id="rId12"/>
    <p:sldId id="283" r:id="rId13"/>
    <p:sldId id="285" r:id="rId14"/>
    <p:sldId id="260" r:id="rId15"/>
    <p:sldId id="279" r:id="rId16"/>
    <p:sldId id="298" r:id="rId17"/>
    <p:sldId id="291" r:id="rId18"/>
    <p:sldId id="292" r:id="rId19"/>
    <p:sldId id="294" r:id="rId20"/>
    <p:sldId id="295" r:id="rId21"/>
    <p:sldId id="297" r:id="rId22"/>
    <p:sldId id="293" r:id="rId23"/>
    <p:sldId id="296" r:id="rId24"/>
    <p:sldId id="280" r:id="rId25"/>
    <p:sldId id="299" r:id="rId26"/>
    <p:sldId id="277" r:id="rId27"/>
    <p:sldId id="286" r:id="rId28"/>
    <p:sldId id="278" r:id="rId29"/>
    <p:sldId id="262" r:id="rId30"/>
    <p:sldId id="268" r:id="rId3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7160346-7F0D-4F79-DCF7-2651B7B4C378}" name="Carole Melzac" initials="CM" userId="S::melzac@abes.fr::ff049976-09cd-4cfd-9857-27f94ed54b90" providerId="AD"/>
  <p188:author id="{9FF0C649-DEB1-23EB-CBFB-9CF08742EC8D}" name="François Mistral" initials="FM" userId="S::mistral@abes.fr::c80c4d3b-7cf9-4808-a6f6-9146929fc6be" providerId="AD"/>
  <p188:author id="{6296D7FE-4D5D-4832-74B8-CDF78431FAB4}" name="Ilhem Addoun" initials="IA" userId="S::addoun@abes.fr::ea316f8a-7f1b-4679-ac7b-76fcb795d04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E2E2"/>
    <a:srgbClr val="1E2B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23" autoAdjust="0"/>
    <p:restoredTop sz="77546" autoAdjust="0"/>
  </p:normalViewPr>
  <p:slideViewPr>
    <p:cSldViewPr>
      <p:cViewPr varScale="1">
        <p:scale>
          <a:sx n="73" d="100"/>
          <a:sy n="73" d="100"/>
        </p:scale>
        <p:origin x="60" y="3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6T07:24:21.062"/>
    </inkml:context>
    <inkml:brush xml:id="br0">
      <inkml:brushProperty name="width" value="0.05" units="cm"/>
      <inkml:brushProperty name="height" value="0.05" units="cm"/>
      <inkml:brushProperty name="color" value="#FFC114"/>
    </inkml:brush>
  </inkml:definitions>
  <inkml:trace contextRef="#ctx0" brushRef="#br0">5643 100 24575,'9'-8'0,"0"1"0,1 0 0,-1 0 0,2 1 0,-1 1 0,1-1 0,-1 2 0,17-6 0,2 2 0,0 1 0,33-4 0,69 0 0,216 10 0,-163 5 0,-29-7 0,-52 0 0,147 15 0,-227-9 0,0 1 0,-1 2 0,0 0 0,0 2 0,0 0 0,-1 1 0,0 1 0,0 1 0,-2 1 0,1 1 0,-1 1 0,-1 0 0,-1 1 0,0 1 0,-1 1 0,23 29 0,23 37 0,92 160 0,-142-217 0,0 0 0,-2 1 0,0 0 0,-2 0 0,-2 1 0,0 0 0,3 41 0,-6 1 0,-9 132 0,5-191 0,0 1 0,0-1 0,-1 0 0,-1 0 0,0-1 0,-1 1 0,0-1 0,0 1 0,-1-1 0,0 0 0,-1-1 0,0 1 0,-1-1 0,0 0 0,0-1 0,-1 0 0,0 0 0,0 0 0,-1-1 0,-12 8 0,-56 37 0,54-35 0,0 0 0,-1-1 0,-1-2 0,-1 0 0,0-2 0,-1-1 0,-41 12 0,-36 4 0,63-15 0,-58 10 0,32-11 0,-76 7 0,121-16 0,0 2 0,0 1 0,1 0 0,-1 1 0,2 2 0,-26 11 0,13-5 0,-44 12 0,-52 9 0,-129 31 0,203-56 0,1-2 0,-103 2 0,95-8 0,-67 11 0,-52 3 0,-2012-14 0,1035-5 0,-508 3 0,1656-1 0,-1 0 0,0 0 0,1-1 0,-1-1 0,1 0 0,0 0 0,0-1 0,0 0 0,0-1 0,1 0 0,0-1 0,0 0 0,0 0 0,-15-15 0,5 2 0,1 0 0,1-1 0,1-1 0,-26-44 0,15 13 0,4-2 0,-29-90 0,49 134 0,-51-166 0,46 151 0,1 0 0,2-1 0,0 0 0,-2-45 0,8-109 0,1 89 0,-2 59 0,2-1 0,1 1 0,2 0 0,15-59 0,-16 80 0,-1 0 0,1 0 0,1 1 0,0 0 0,0 0 0,1 0 0,0 1 0,1-1 0,0 1 0,1 1 0,-1 0 0,2 0 0,-1 0 0,1 1 0,0 0 0,1 1 0,15-8 0,4 0 0,-7 3 0,1 1 0,1 1 0,0 2 0,36-9 0,451-65 0,-327 64 0,-59 9 0,669-42 0,405 52 0,-757 24 0,-1 33 0,113 11 0,-4-39 0,62-32 0,-596 0 0,-1 0 0,0 0 0,0-1 0,23-7 0,-35 8 0,0 0 0,1 0 0,-1-1 0,0 1 0,0-1 0,0 0 0,0 0 0,0 0 0,0 0 0,0-1 0,3-3 0,-5 5 0,0-1 0,0 1 0,0-1 0,-1 1 0,1-1 0,-1 0 0,1 1 0,-1-1 0,1 0 0,-1 0 0,0 1 0,0-1 0,0 0 0,0 0 0,0 1 0,0-1 0,0 0 0,0 0 0,-1 1 0,1-1 0,-1 0 0,0 1 0,1-1 0,-2-2 0,-1 0-16,0 1 1,-1-1-1,1 1 0,-1 0 0,0-1 0,1 2 1,-1-1-1,-1 0 0,1 1 0,0 0 0,-1 0 1,1 0-1,-1 0 0,1 1 0,-1 0 0,0 0 0,-5-1 1,-9-3-1066,-10-4-5745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5T13:23:19.525"/>
    </inkml:context>
    <inkml:brush xml:id="br0">
      <inkml:brushProperty name="width" value="0.05" units="cm"/>
      <inkml:brushProperty name="height" value="0.05" units="cm"/>
      <inkml:brushProperty name="color" value="#FFC114"/>
    </inkml:brush>
  </inkml:definitions>
  <inkml:trace contextRef="#ctx0" brushRef="#br0">1 1 24575,'0'0'-8191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5T13:23:19.851"/>
    </inkml:context>
    <inkml:brush xml:id="br0">
      <inkml:brushProperty name="width" value="0.05" units="cm"/>
      <inkml:brushProperty name="height" value="0.05" units="cm"/>
      <inkml:brushProperty name="color" value="#FFC114"/>
    </inkml:brush>
  </inkml:definitions>
  <inkml:trace contextRef="#ctx0" brushRef="#br0">1 1 24575,'0'0'-8191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5T13:23:03.023"/>
    </inkml:context>
    <inkml:brush xml:id="br0">
      <inkml:brushProperty name="width" value="0.05" units="cm"/>
      <inkml:brushProperty name="height" value="0.05" units="cm"/>
      <inkml:brushProperty name="color" value="#FFC114"/>
    </inkml:brush>
  </inkml:definitions>
  <inkml:trace contextRef="#ctx0" brushRef="#br0">8027 35 24575,'-4'-3'0,"0"0"0,0 0 0,-1 0 0,1 0 0,-1 1 0,0 0 0,0 0 0,0 0 0,0 1 0,0-1 0,0 1 0,-7 0 0,-69-3 0,59 4 0,-1162-2 0,570 4 0,-2564-2 0,2944 17 0,15-1 0,-755-15 0,461-3 0,408 5 0,1 5 0,-116 24 0,181-23 0,-63 24 0,-23 6 0,114-36 0,0 1 0,1 0 0,-1 0 0,1 1 0,0 1 0,1-1 0,-1 1 0,1 1 0,0 0 0,1 0 0,-1 1 0,2 0 0,-1 1 0,1-1 0,0 1 0,1 1 0,0-1 0,1 1 0,0 0 0,-5 13 0,1 0 0,-2 4 0,1 0 0,1 1 0,1 0 0,2 0 0,1 1 0,-2 29 0,6-24 0,1 1 0,8 55 0,-5-74 0,0-1 0,1-1 0,1 1 0,0 0 0,1-1 0,1 0 0,0-1 0,12 18 0,-15-24 0,1 0 0,-1-1 0,1 1 0,0-1 0,1 0 0,-1-1 0,1 1 0,1-1 0,-1 0 0,0-1 0,1 1 0,0-1 0,0-1 0,1 1 0,-1-1 0,0 0 0,1-1 0,0 0 0,0 0 0,0-1 0,11 1 0,108 10 0,28 2 0,200 10 0,215 18 0,7-43 0,-222-3 0,3077 4 0,-3209 16 0,-32-1 0,796-12 0,-507-5 0,-401 2 0,95-13 0,-144 9 0,0-2 0,-1-1 0,0-1 0,-1-2 0,1-1 0,35-19 0,26-16 0,-51 28 0,-1-1 0,-2-2 0,63-48 0,-90 61 0,-1-1 0,0 0 0,-1-1 0,0 1 0,0-2 0,-1 1 0,0-1 0,-1 1 0,0-2 0,-1 1 0,0 0 0,-1-1 0,-1 0 0,3-19 0,-1-17 0,-1-1 0,-6-65 0,0 42 0,4 39 0,0 19 0,-1-1 0,0 1 0,-3-18 0,2 29 0,0-1 0,1 1 0,-1-1 0,-1 1 0,1 0 0,0 0 0,-1 0 0,1-1 0,-1 1 0,0 1 0,0-1 0,0 0 0,-1 0 0,1 1 0,-1-1 0,1 1 0,-1 0 0,-4-2 0,-16-7 0,-1 1 0,0 1 0,-1 1 0,0 2 0,-38-6 0,6 0 0,-31-4 0,0 3 0,-103-1 0,-179 20 0,215 12-1365,112-13-5461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5T13:23:09.934"/>
    </inkml:context>
    <inkml:brush xml:id="br0">
      <inkml:brushProperty name="width" value="0.05" units="cm"/>
      <inkml:brushProperty name="height" value="0.05" units="cm"/>
      <inkml:brushProperty name="color" value="#FFC114"/>
    </inkml:brush>
  </inkml:definitions>
  <inkml:trace contextRef="#ctx0" brushRef="#br0">370 0 24575,'11'1'0,"0"1"0,0 0 0,0 0 0,0 1 0,0 0 0,0 1 0,-1 1 0,1-1 0,-1 2 0,-1-1 0,1 1 0,-1 1 0,0 0 0,0 0 0,-1 1 0,0 0 0,0 0 0,-1 1 0,12 18 0,-15-18 0,0 1 0,0 0 0,-1 0 0,-1 0 0,0 1 0,0-1 0,-1 1 0,0-1 0,-1 1 0,0 0 0,-2 11 0,1-17 0,0 0 0,0 1 0,0-1 0,0 0 0,-1 0 0,0 0 0,0 0 0,-1 0 0,1 0 0,-1 0 0,0-1 0,0 1 0,-1-1 0,1 0 0,-1 0 0,0 0 0,0 0 0,0-1 0,-1 0 0,1 0 0,-1 0 0,-7 4 0,-40 10 0,1-2 0,-100 15 0,-37 11 0,145-29-1365,8-2-5461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5T13:23:12.238"/>
    </inkml:context>
    <inkml:brush xml:id="br0">
      <inkml:brushProperty name="width" value="0.05" units="cm"/>
      <inkml:brushProperty name="height" value="0.05" units="cm"/>
      <inkml:brushProperty name="color" value="#FFC114"/>
    </inkml:brush>
  </inkml:definitions>
  <inkml:trace contextRef="#ctx0" brushRef="#br0">254 2 24575,'-3'-1'0,"0"1"0,-1 0 0,1-1 0,-1 1 0,1 1 0,-1-1 0,1 1 0,0-1 0,-1 1 0,1 0 0,0 0 0,-1 0 0,1 1 0,0-1 0,0 1 0,0 0 0,0 0 0,0 0 0,1 0 0,-1 0 0,1 1 0,-1-1 0,1 1 0,0-1 0,0 1 0,0 0 0,0 0 0,0 0 0,1 0 0,-1 0 0,1 0 0,0 1 0,-1 3 0,-32 66 0,23-51 0,0 0 0,2 1 0,0 0 0,1 0 0,-8 48 0,13-56 0,-1 1 0,0-1 0,-2 0 0,-9 20 0,9-23 0,1 0 0,0 0 0,1 1 0,0-1 0,1 1 0,-3 23 0,6-35 0,0 0 0,0 1 0,0-1 0,1 0 0,-1 1 0,0-1 0,1 0 0,-1 1 0,0-1 0,1 0 0,0 0 0,-1 1 0,1-1 0,0 0 0,-1 0 0,1 0 0,0 0 0,0 0 0,0 0 0,0 0 0,0 0 0,0 0 0,0-1 0,2 2 0,0 0 0,1-1 0,0 1 0,0-1 0,0 0 0,0 0 0,-1-1 0,1 1 0,6 0 0,6-1 0,1-1 0,31-5 0,-18 2 0,0-2 0,0-1 0,0-2 0,-1-1 0,29-14 0,-54 22 0,0 0 0,0-1 0,-1 1 0,1-1 0,-1 0 0,0 0 0,0 0 0,0 0 0,0-1 0,0 1 0,-1-1 0,1 0 0,-1 0 0,0 0 0,-1 0 0,3-7 0,-2 4 0,-1 0 0,0 0 0,0 0 0,-1 0 0,0 0 0,0 0 0,-1 0 0,0 0 0,-3-12 0,-1 1 0,-2 0 0,0 1 0,-1-1 0,0 2 0,-1-1 0,-23-29 0,1 3 33,-20-24-1431,33 50-5428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5T13:23:14.415"/>
    </inkml:context>
    <inkml:brush xml:id="br0">
      <inkml:brushProperty name="width" value="0.05" units="cm"/>
      <inkml:brushProperty name="height" value="0.05" units="cm"/>
      <inkml:brushProperty name="color" value="#FFC114"/>
    </inkml:brush>
  </inkml:definitions>
  <inkml:trace contextRef="#ctx0" brushRef="#br0">0 30 24575,'1'-1'0,"-1"0"0,0 0 0,1 0 0,-1 0 0,0 0 0,1 0 0,0 0 0,-1 0 0,1 0 0,-1 0 0,1 0 0,0 0 0,0 0 0,0 1 0,-1-1 0,1 0 0,0 1 0,0-1 0,0 0 0,0 1 0,0-1 0,0 1 0,0 0 0,0-1 0,0 1 0,0 0 0,2-1 0,34-5 0,-35 6 0,48-3 0,-1 3 0,97 12 0,-40-1 0,-37-2 0,-1 4 0,-1 2 0,106 40 0,-96-30 0,290 90 0,-237-69 0,-3 5 0,-1 6 0,208 129 0,-237-129 0,-28-18 0,96 73 0,-158-106 0,0-1 0,-1 1 0,0 1 0,0-1 0,0 1 0,-1 0 0,0 0 0,-1 0 0,1 1 0,-1 0 0,-1 0 0,6 16 0,-6-8 0,0 1 0,-2 0 0,0 0 0,0-1 0,-4 28 0,1 54 0,-6 46 0,5-126 0,-1 0 0,0 0 0,-2-1 0,0 1 0,-1-1 0,-1-1 0,0 1 0,-1-1 0,-1-1 0,-1 0 0,-17 20 0,-2-3 0,-2-2 0,-1-1 0,-59 40 0,-8 4 0,56-38 0,-1-3 0,-3-1 0,-76 37 0,-160 45 79,-81 37-1523,295-116-5382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5T13:23:16.783"/>
    </inkml:context>
    <inkml:brush xml:id="br0">
      <inkml:brushProperty name="width" value="0.05" units="cm"/>
      <inkml:brushProperty name="height" value="0.05" units="cm"/>
      <inkml:brushProperty name="color" value="#FFC114"/>
    </inkml:brush>
  </inkml:definitions>
  <inkml:trace contextRef="#ctx0" brushRef="#br0">199 32 24575,'0'7'0,"1"1"0,0-1 0,1 1 0,-1-1 0,2 1 0,-1-1 0,1 0 0,0 0 0,0 0 0,1 0 0,0-1 0,0 0 0,1 1 0,-1-1 0,9 7 0,9 8 0,1 0 0,40 26 0,-33-25 0,-22-16 0,33 25 0,72 68 0,-83-74 0,-24-20 0,1 1 0,-1-1 0,1 1 0,-1 0 0,-1 1 0,10 13 0,-14-19 0,-1 1 0,1-1 0,-1 1 0,1-1 0,-1 1 0,1-1 0,-1 1 0,0-1 0,0 1 0,0-1 0,0 1 0,0-1 0,0 1 0,0-1 0,-1 1 0,1-1 0,-1 3 0,-1-1 0,1-1 0,-1 1 0,1-1 0,-1 1 0,0-1 0,0 0 0,0 0 0,0 0 0,-1 0 0,1 0 0,-1-1 0,-3 3 0,-3 1 0,-1-1 0,0 0 0,0 0 0,0-1 0,-1 0 0,1-1 0,-1 0 0,-18 0 0,-93-4 0,63-1 0,-20 4 0,36 0 0,-63-7 0,102 6 0,0-1 0,0 0 0,0 0 0,0-1 0,0 1 0,0-1 0,0 0 0,1 0 0,-1 0 0,1 0 0,-1-1 0,1 0 0,0 1 0,0-1 0,0 0 0,1-1 0,-1 1 0,1 0 0,-1-1 0,1 1 0,0-1 0,1 0 0,-1 0 0,0 1 0,1-1 0,0 0 0,0 0 0,0-1 0,0-3 0,-1-15 0,0-1 0,1 1 0,2-1 0,3-24 0,-2 11 0,-1 17 0,1 0 0,0 0 0,2 0 0,0 1 0,1-1 0,1 1 0,1 0 0,0 0 0,2 1 0,0 0 0,12-18 0,-19 33 5,1-1-1,0 1 0,-1 0 1,1 0-1,0 1 0,0-1 1,1 0-1,-1 1 0,1 0 1,-1 0-1,1 0 0,-1 0 1,1 1-1,0-1 0,0 1 1,0 0-1,0 0 1,0 0-1,0 1 0,5-1 1,5 1-164,1 1 1,-1 1 0,1 0 0,17 5 0,-14-3-508,15 2-6160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5T13:23:18.511"/>
    </inkml:context>
    <inkml:brush xml:id="br0">
      <inkml:brushProperty name="width" value="0.05" units="cm"/>
      <inkml:brushProperty name="height" value="0.05" units="cm"/>
      <inkml:brushProperty name="color" value="#FFC114"/>
    </inkml:brush>
  </inkml:definitions>
  <inkml:trace contextRef="#ctx0" brushRef="#br0">1 0 24575,'0'6'0,"0"6"0,5 7 0,7 5 0,2 4 0,9 3 0,11-4 0,4-7 0,8-7 0,0-5 0,-8-4-8191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5T13:23:18.859"/>
    </inkml:context>
    <inkml:brush xml:id="br0">
      <inkml:brushProperty name="width" value="0.05" units="cm"/>
      <inkml:brushProperty name="height" value="0.05" units="cm"/>
      <inkml:brushProperty name="color" value="#FFC114"/>
    </inkml:brush>
  </inkml:definitions>
  <inkml:trace contextRef="#ctx0" brushRef="#br0">5 1 24575,'-5'5'0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25T13:23:19.198"/>
    </inkml:context>
    <inkml:brush xml:id="br0">
      <inkml:brushProperty name="width" value="0.05" units="cm"/>
      <inkml:brushProperty name="height" value="0.05" units="cm"/>
      <inkml:brushProperty name="color" value="#FFC114"/>
    </inkml:brush>
  </inkml:definitions>
  <inkml:trace contextRef="#ctx0" brushRef="#br0">13 0 24575,'-5'0'0,"-2"5"0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E117C9-DC69-4474-95AE-B5B905E0C089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E5AB4-6DAB-460B-B1F2-D187681C32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2216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z="1200" b="0" baseline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B2254C-B2CA-47D4-BFD4-19CC24CAB27B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25/09/2014</a:t>
            </a:r>
          </a:p>
        </p:txBody>
      </p:sp>
    </p:spTree>
    <p:extLst>
      <p:ext uri="{BB962C8B-B14F-4D97-AF65-F5344CB8AC3E}">
        <p14:creationId xmlns:p14="http://schemas.microsoft.com/office/powerpoint/2010/main" val="13659772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47917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59603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23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66856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25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2780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26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1601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3539A91-674E-4F70-A4A9-5F92CE3A298B}" type="slidenum">
              <a:rPr lang="fr-FR" smtClean="0"/>
              <a:pPr>
                <a:defRPr/>
              </a:pPr>
              <a:t>27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/>
              <a:t>25/09/2014</a:t>
            </a:r>
          </a:p>
        </p:txBody>
      </p:sp>
    </p:spTree>
    <p:extLst>
      <p:ext uri="{BB962C8B-B14F-4D97-AF65-F5344CB8AC3E}">
        <p14:creationId xmlns:p14="http://schemas.microsoft.com/office/powerpoint/2010/main" val="29666226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>
                <a:solidFill>
                  <a:prstClr val="black"/>
                </a:solidFill>
              </a:rPr>
              <a:t>25/09/2014</a:t>
            </a:r>
          </a:p>
        </p:txBody>
      </p:sp>
    </p:spTree>
    <p:extLst>
      <p:ext uri="{BB962C8B-B14F-4D97-AF65-F5344CB8AC3E}">
        <p14:creationId xmlns:p14="http://schemas.microsoft.com/office/powerpoint/2010/main" val="8714630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De très nombreux et prestigieux contributeurs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08328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>
                <a:solidFill>
                  <a:prstClr val="black"/>
                </a:solidFill>
              </a:rPr>
              <a:t>25/09/2014</a:t>
            </a:r>
          </a:p>
        </p:txBody>
      </p:sp>
    </p:spTree>
    <p:extLst>
      <p:ext uri="{BB962C8B-B14F-4D97-AF65-F5344CB8AC3E}">
        <p14:creationId xmlns:p14="http://schemas.microsoft.com/office/powerpoint/2010/main" val="16395683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En revanche, d’un côté, on utilise le service SRU de la BnF, de l’autre un service de VIAF : dans les deux cas pour obtenir des notices  en XML.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50478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20357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16551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Tous aux issues !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/>
              <a:t>Pour faire du fine tuning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31644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>
                <a:solidFill>
                  <a:prstClr val="black"/>
                </a:solidFill>
              </a:rPr>
              <a:t>25/09/2014</a:t>
            </a:r>
          </a:p>
        </p:txBody>
      </p:sp>
    </p:spTree>
    <p:extLst>
      <p:ext uri="{BB962C8B-B14F-4D97-AF65-F5344CB8AC3E}">
        <p14:creationId xmlns:p14="http://schemas.microsoft.com/office/powerpoint/2010/main" val="878709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96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074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9851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1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0572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137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605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545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235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8030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149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1AFB5-915E-4D0A-971C-5AE5F329E906}" type="datetimeFigureOut">
              <a:rPr lang="fr-FR" smtClean="0"/>
              <a:t>29/09/2023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5301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moodle.abes.fr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customXml" Target="../ink/ink7.xml"/><Relationship Id="rId18" Type="http://schemas.openxmlformats.org/officeDocument/2006/relationships/image" Target="../media/image28.png"/><Relationship Id="rId3" Type="http://schemas.openxmlformats.org/officeDocument/2006/relationships/customXml" Target="../ink/ink2.xml"/><Relationship Id="rId21" Type="http://schemas.openxmlformats.org/officeDocument/2006/relationships/customXml" Target="../ink/ink11.xml"/><Relationship Id="rId7" Type="http://schemas.openxmlformats.org/officeDocument/2006/relationships/customXml" Target="../ink/ink4.xml"/><Relationship Id="rId12" Type="http://schemas.openxmlformats.org/officeDocument/2006/relationships/image" Target="../media/image25.png"/><Relationship Id="rId17" Type="http://schemas.openxmlformats.org/officeDocument/2006/relationships/customXml" Target="../ink/ink9.xml"/><Relationship Id="rId2" Type="http://schemas.openxmlformats.org/officeDocument/2006/relationships/image" Target="../media/image15.png"/><Relationship Id="rId16" Type="http://schemas.openxmlformats.org/officeDocument/2006/relationships/image" Target="../media/image27.png"/><Relationship Id="rId20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0.png"/><Relationship Id="rId11" Type="http://schemas.openxmlformats.org/officeDocument/2006/relationships/customXml" Target="../ink/ink6.xml"/><Relationship Id="rId5" Type="http://schemas.openxmlformats.org/officeDocument/2006/relationships/customXml" Target="../ink/ink3.xml"/><Relationship Id="rId15" Type="http://schemas.openxmlformats.org/officeDocument/2006/relationships/customXml" Target="../ink/ink8.xml"/><Relationship Id="rId10" Type="http://schemas.openxmlformats.org/officeDocument/2006/relationships/image" Target="../media/image24.png"/><Relationship Id="rId19" Type="http://schemas.openxmlformats.org/officeDocument/2006/relationships/customXml" Target="../ink/ink10.xml"/><Relationship Id="rId4" Type="http://schemas.openxmlformats.org/officeDocument/2006/relationships/image" Target="../media/image210.png"/><Relationship Id="rId9" Type="http://schemas.openxmlformats.org/officeDocument/2006/relationships/customXml" Target="../ink/ink5.xml"/><Relationship Id="rId14" Type="http://schemas.openxmlformats.org/officeDocument/2006/relationships/image" Target="../media/image26.png"/><Relationship Id="rId22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dref.fr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viaf.org/viaf/71387829" TargetMode="External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viaf.org/processed/SUDOC|027715078" TargetMode="External"/><Relationship Id="rId5" Type="http://schemas.openxmlformats.org/officeDocument/2006/relationships/hyperlink" Target="https://viaf.org/processed/BNF|11893402" TargetMode="External"/><Relationship Id="rId4" Type="http://schemas.openxmlformats.org/officeDocument/2006/relationships/hyperlink" Target="https://viaf.org/processed/GRATEVE|68214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documentation.abes.fr/aideidrefcatalogueur/index.html#DerivationNoticesVIAF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viaf.or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viaf.org/processed/NTA|332786250?httpAccept=text/x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abes-esr/idref-xslt/.../unimarcviaftoidref.xsl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hub.com/abes-esr/idref-xslt/.../marc21viaftoidref.xs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"/>
          <p:cNvSpPr txBox="1">
            <a:spLocks/>
          </p:cNvSpPr>
          <p:nvPr/>
        </p:nvSpPr>
        <p:spPr>
          <a:xfrm>
            <a:off x="684213" y="1166887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b="1" dirty="0"/>
              <a:t>Dériver des autorités Personne depuis VIAF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79" y="6143068"/>
            <a:ext cx="900156" cy="601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07" r="18012"/>
          <a:stretch/>
        </p:blipFill>
        <p:spPr bwMode="auto">
          <a:xfrm>
            <a:off x="0" y="195671"/>
            <a:ext cx="9144000" cy="641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211325" y="2959523"/>
            <a:ext cx="4727141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chemeClr val="tx2"/>
                </a:solidFill>
              </a:rPr>
              <a:t>Description</a:t>
            </a:r>
            <a:endParaRPr lang="fr-FR" dirty="0">
              <a:solidFill>
                <a:schemeClr val="tx2"/>
              </a:solidFill>
            </a:endParaRPr>
          </a:p>
          <a:p>
            <a:r>
              <a:rPr lang="fr-FR" sz="1600" dirty="0"/>
              <a:t>IdRef s’est enrichi de la fonctionnalité de dérivation d'autorités Personne présentes dans VIAF.</a:t>
            </a:r>
          </a:p>
          <a:p>
            <a:br>
              <a:rPr lang="fr-FR" sz="1600" dirty="0"/>
            </a:br>
            <a:r>
              <a:rPr lang="fr-FR" sz="1600" dirty="0"/>
              <a:t>Cette fonctionnalité d'import à l'unité de notices existantes dans le réservoir VIAF est disponible aux catalogueurs de tous les réseaux via IdRef. </a:t>
            </a:r>
          </a:p>
          <a:p>
            <a:br>
              <a:rPr lang="fr-FR" sz="1600" dirty="0"/>
            </a:br>
            <a:r>
              <a:rPr lang="fr-FR" sz="1600" dirty="0"/>
              <a:t>Découvrons son fonctionnement, ses avantages et ses points d’amélioration.</a:t>
            </a:r>
          </a:p>
          <a:p>
            <a:endParaRPr lang="fr-FR" sz="1600" dirty="0"/>
          </a:p>
          <a:p>
            <a:endParaRPr lang="fr-FR" sz="1600" dirty="0"/>
          </a:p>
          <a:p>
            <a:endParaRPr lang="fr-FR" sz="1600" dirty="0"/>
          </a:p>
        </p:txBody>
      </p:sp>
      <p:sp>
        <p:nvSpPr>
          <p:cNvPr id="36" name="Rectangle 35"/>
          <p:cNvSpPr/>
          <p:nvPr/>
        </p:nvSpPr>
        <p:spPr>
          <a:xfrm>
            <a:off x="5292080" y="2910398"/>
            <a:ext cx="410445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chemeClr val="tx2"/>
                </a:solidFill>
              </a:rPr>
              <a:t>Public</a:t>
            </a:r>
            <a:endParaRPr lang="fr-FR" dirty="0">
              <a:solidFill>
                <a:schemeClr val="tx2"/>
              </a:solidFill>
            </a:endParaRPr>
          </a:p>
          <a:p>
            <a:r>
              <a:rPr lang="fr-FR" sz="1600" dirty="0"/>
              <a:t>Correspondants autorités</a:t>
            </a:r>
            <a:br>
              <a:rPr lang="fr-FR" sz="1600" dirty="0"/>
            </a:br>
            <a:r>
              <a:rPr lang="fr-FR" sz="1600" dirty="0"/>
              <a:t>Correspondants catalogage</a:t>
            </a:r>
            <a:br>
              <a:rPr lang="fr-FR" sz="1600" dirty="0"/>
            </a:br>
            <a:r>
              <a:rPr lang="fr-FR" sz="1600" dirty="0"/>
              <a:t>Coordinateurs </a:t>
            </a:r>
            <a:r>
              <a:rPr lang="fr-FR" sz="1600" dirty="0" err="1"/>
              <a:t>Sudoc</a:t>
            </a:r>
            <a:endParaRPr lang="fr-FR" sz="1600" dirty="0"/>
          </a:p>
        </p:txBody>
      </p:sp>
      <p:sp>
        <p:nvSpPr>
          <p:cNvPr id="37" name="Rectangle 36"/>
          <p:cNvSpPr/>
          <p:nvPr/>
        </p:nvSpPr>
        <p:spPr>
          <a:xfrm>
            <a:off x="5292080" y="4773501"/>
            <a:ext cx="291084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chemeClr val="tx2"/>
                </a:solidFill>
              </a:rPr>
              <a:t>Intervenants</a:t>
            </a:r>
          </a:p>
          <a:p>
            <a:r>
              <a:rPr lang="fr-FR" sz="1600" dirty="0"/>
              <a:t>François Mistral 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115615" y="6141204"/>
            <a:ext cx="7200801" cy="600164"/>
          </a:xfrm>
          <a:prstGeom prst="rect">
            <a:avLst/>
          </a:prstGeom>
          <a:solidFill>
            <a:srgbClr val="E2E2E2"/>
          </a:solidFill>
        </p:spPr>
        <p:txBody>
          <a:bodyPr wrap="square">
            <a:spAutoFit/>
          </a:bodyPr>
          <a:lstStyle/>
          <a:p>
            <a:pPr algn="ctr"/>
            <a:r>
              <a:rPr lang="fr-FR" sz="1100" dirty="0"/>
              <a:t>La formation débutera à 11h, merci de votre patience…</a:t>
            </a:r>
            <a:br>
              <a:rPr lang="fr-FR" sz="1100" dirty="0"/>
            </a:br>
            <a:r>
              <a:rPr lang="fr-FR" sz="1100" u="sng" dirty="0"/>
              <a:t>Attention :</a:t>
            </a:r>
            <a:r>
              <a:rPr lang="fr-FR" sz="1100" dirty="0"/>
              <a:t> La session sera enregistrée afin d'être diffusée sur notre plateforme d'autoformation </a:t>
            </a:r>
            <a:r>
              <a:rPr lang="fr-FR" sz="1100" dirty="0">
                <a:hlinkClick r:id="rId4"/>
              </a:rPr>
              <a:t>http://moodle.abes.fr</a:t>
            </a:r>
            <a:r>
              <a:rPr lang="fr-FR" sz="1100" dirty="0"/>
              <a:t>.</a:t>
            </a:r>
            <a:br>
              <a:rPr lang="fr-FR" sz="1100" dirty="0"/>
            </a:br>
            <a:r>
              <a:rPr lang="fr-FR" sz="1100" dirty="0"/>
              <a:t>En rejoignant cette session, vous consentez à ces enregistrements.</a:t>
            </a:r>
          </a:p>
        </p:txBody>
      </p:sp>
      <p:pic>
        <p:nvPicPr>
          <p:cNvPr id="1040" name="Picture 16" descr="Sudoc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24" r="24717"/>
          <a:stretch/>
        </p:blipFill>
        <p:spPr bwMode="auto">
          <a:xfrm>
            <a:off x="8366789" y="6093296"/>
            <a:ext cx="731938" cy="708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8EE66849-71E6-1CED-C215-B1A84C7BEC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04302" y="6169868"/>
            <a:ext cx="838200" cy="57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151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1C092A-80F8-4356-8083-F26F0BCE9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</a:t>
            </a:r>
            <a:r>
              <a:rPr lang="fr-FR" dirty="0" err="1"/>
              <a:t>mappings</a:t>
            </a:r>
            <a:r>
              <a:rPr lang="fr-FR" dirty="0"/>
              <a:t>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3AB895C-A2D0-B3FC-8E8B-C28112298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Ils sont aujourd’hui assez sommaires : seuls les champs principaux sont récupérés. </a:t>
            </a:r>
          </a:p>
          <a:p>
            <a:endParaRPr lang="fr-FR" dirty="0"/>
          </a:p>
          <a:p>
            <a:r>
              <a:rPr lang="fr-FR" dirty="0"/>
              <a:t>Ils sont perfectibles : extensibles aux autres types d’autorité que les Personnes, et à d’autres zones et sous-zones.</a:t>
            </a:r>
          </a:p>
          <a:p>
            <a:pPr marL="457200" lvl="1" indent="0">
              <a:buNone/>
            </a:pPr>
            <a:endParaRPr lang="fr-FR" dirty="0"/>
          </a:p>
          <a:p>
            <a:r>
              <a:rPr lang="fr-FR" dirty="0"/>
              <a:t>Limites internes:</a:t>
            </a:r>
          </a:p>
          <a:p>
            <a:pPr lvl="1"/>
            <a:r>
              <a:rPr lang="fr-FR" dirty="0"/>
              <a:t>Hétérogénéité de la qualité des données selon les sources</a:t>
            </a:r>
          </a:p>
          <a:p>
            <a:pPr lvl="1"/>
            <a:r>
              <a:rPr lang="fr-FR" dirty="0"/>
              <a:t>Variations dans l’utilisation des champs</a:t>
            </a:r>
          </a:p>
        </p:txBody>
      </p:sp>
    </p:spTree>
    <p:extLst>
      <p:ext uri="{BB962C8B-B14F-4D97-AF65-F5344CB8AC3E}">
        <p14:creationId xmlns:p14="http://schemas.microsoft.com/office/powerpoint/2010/main" val="36421872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DERIVATION</a:t>
            </a:r>
          </a:p>
        </p:txBody>
      </p:sp>
    </p:spTree>
    <p:extLst>
      <p:ext uri="{BB962C8B-B14F-4D97-AF65-F5344CB8AC3E}">
        <p14:creationId xmlns:p14="http://schemas.microsoft.com/office/powerpoint/2010/main" val="2201272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Dérivation depuis VIAF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Service accessible à partir d’IdRef authentifié</a:t>
            </a:r>
          </a:p>
          <a:p>
            <a:r>
              <a:rPr lang="fr-FR" dirty="0"/>
              <a:t>Mode bêta</a:t>
            </a:r>
          </a:p>
          <a:p>
            <a:r>
              <a:rPr lang="fr-FR" dirty="0"/>
              <a:t>Notices de Personnes</a:t>
            </a:r>
          </a:p>
          <a:p>
            <a:r>
              <a:rPr lang="fr-FR" dirty="0"/>
              <a:t>Contrôles de doublons et d’anomalies</a:t>
            </a:r>
          </a:p>
          <a:p>
            <a:r>
              <a:rPr lang="fr-FR" dirty="0"/>
              <a:t>Suivi statistique de l’utilisation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Une démonstration valant mieux qu’un long discours…</a:t>
            </a:r>
          </a:p>
        </p:txBody>
      </p:sp>
    </p:spTree>
    <p:extLst>
      <p:ext uri="{BB962C8B-B14F-4D97-AF65-F5344CB8AC3E}">
        <p14:creationId xmlns:p14="http://schemas.microsoft.com/office/powerpoint/2010/main" val="1146409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9332CA-EA9B-62BB-C6C2-4FF73D999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depuis un point d’accès biblio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7F95290-C5A2-99D9-BDFD-95AA1F8F21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AF2C2C1-259D-15CD-5C38-5C605E471E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617" y="2204864"/>
            <a:ext cx="8298766" cy="215815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Encre 5">
                <a:extLst>
                  <a:ext uri="{FF2B5EF4-FFF2-40B4-BE49-F238E27FC236}">
                    <a16:creationId xmlns:a16="http://schemas.microsoft.com/office/drawing/2014/main" id="{062FCBBC-2D98-02C8-A6F8-37F85289FA4B}"/>
                  </a:ext>
                </a:extLst>
              </p14:cNvPr>
              <p14:cNvContentPartPr/>
              <p14:nvPr/>
            </p14:nvContentPartPr>
            <p14:xfrm>
              <a:off x="4792987" y="3131060"/>
              <a:ext cx="2769480" cy="650160"/>
            </p14:xfrm>
          </p:contentPart>
        </mc:Choice>
        <mc:Fallback xmlns="">
          <p:pic>
            <p:nvPicPr>
              <p:cNvPr id="6" name="Encre 5">
                <a:extLst>
                  <a:ext uri="{FF2B5EF4-FFF2-40B4-BE49-F238E27FC236}">
                    <a16:creationId xmlns:a16="http://schemas.microsoft.com/office/drawing/2014/main" id="{062FCBBC-2D98-02C8-A6F8-37F85289FA4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784347" y="3122060"/>
                <a:ext cx="2787120" cy="667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180966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4BDB9FB1-BCA9-6207-BF4E-BB138A0A2C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7020" y="1052736"/>
            <a:ext cx="8956980" cy="5112568"/>
          </a:xfr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BA38A845-B87E-1167-C9C1-6FDF82C126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5856" y="3685406"/>
            <a:ext cx="1390650" cy="247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0470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2BEA4C-A44C-C1E7-6B0A-C4F2EE770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74435C1-AE0A-C465-869F-B99FAAE2A9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" y="714375"/>
            <a:ext cx="8915400" cy="542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0994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43F8C7-4B7C-862C-12B7-A174372F7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0CDBF9B-D9F7-5121-2FDE-48DF8464D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90165F7A-23B2-1F55-1763-6A0EE6A64C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25" y="1628775"/>
            <a:ext cx="8667750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8260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A73770-DEBC-47D2-39F4-C25EDF715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396F267-272C-AD98-31B3-D3894A1034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7E9665A-F686-C432-4030-D2D8F36E11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2" y="1123950"/>
            <a:ext cx="8601075" cy="461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6496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6FB9AC-41E4-0202-C1E5-EB824230D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11ABE0E-165C-6EF5-18F8-42F1002671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2C0884C-BDF3-43DD-85B7-6DCB3E37E3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524" y="591758"/>
            <a:ext cx="8568952" cy="638415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FEA62CFD-4F5F-EF5D-9814-DF43C327FD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7664" y="1124743"/>
            <a:ext cx="5829300" cy="547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5119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9A93D7-8745-C2C3-CF0E-16F3F66D3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C016A9BC-EBBB-D2E7-F767-0F06648214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025" y="2381250"/>
            <a:ext cx="7981950" cy="20955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6" name="Encre 5">
                <a:extLst>
                  <a:ext uri="{FF2B5EF4-FFF2-40B4-BE49-F238E27FC236}">
                    <a16:creationId xmlns:a16="http://schemas.microsoft.com/office/drawing/2014/main" id="{69D336C4-5214-E501-17D9-30C5EA7C32E2}"/>
                  </a:ext>
                </a:extLst>
              </p14:cNvPr>
              <p14:cNvContentPartPr/>
              <p14:nvPr/>
            </p14:nvContentPartPr>
            <p14:xfrm>
              <a:off x="2540827" y="2797340"/>
              <a:ext cx="3081600" cy="393120"/>
            </p14:xfrm>
          </p:contentPart>
        </mc:Choice>
        <mc:Fallback xmlns="">
          <p:pic>
            <p:nvPicPr>
              <p:cNvPr id="6" name="Encre 5">
                <a:extLst>
                  <a:ext uri="{FF2B5EF4-FFF2-40B4-BE49-F238E27FC236}">
                    <a16:creationId xmlns:a16="http://schemas.microsoft.com/office/drawing/2014/main" id="{69D336C4-5214-E501-17D9-30C5EA7C32E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532187" y="2788700"/>
                <a:ext cx="3099240" cy="410760"/>
              </a:xfrm>
              <a:prstGeom prst="rect">
                <a:avLst/>
              </a:prstGeom>
            </p:spPr>
          </p:pic>
        </mc:Fallback>
      </mc:AlternateContent>
      <p:grpSp>
        <p:nvGrpSpPr>
          <p:cNvPr id="19" name="Groupe 18">
            <a:extLst>
              <a:ext uri="{FF2B5EF4-FFF2-40B4-BE49-F238E27FC236}">
                <a16:creationId xmlns:a16="http://schemas.microsoft.com/office/drawing/2014/main" id="{F3C1AF27-FA4B-AA05-8380-8DC2CBF04A70}"/>
              </a:ext>
            </a:extLst>
          </p:cNvPr>
          <p:cNvGrpSpPr/>
          <p:nvPr/>
        </p:nvGrpSpPr>
        <p:grpSpPr>
          <a:xfrm>
            <a:off x="5494987" y="3200180"/>
            <a:ext cx="1154880" cy="1195920"/>
            <a:chOff x="5494987" y="3200180"/>
            <a:chExt cx="1154880" cy="1195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7" name="Encre 6">
                  <a:extLst>
                    <a:ext uri="{FF2B5EF4-FFF2-40B4-BE49-F238E27FC236}">
                      <a16:creationId xmlns:a16="http://schemas.microsoft.com/office/drawing/2014/main" id="{84E34654-A957-8BD1-E9AB-C3110A343A2F}"/>
                    </a:ext>
                  </a:extLst>
                </p14:cNvPr>
                <p14:cNvContentPartPr/>
                <p14:nvPr/>
              </p14:nvContentPartPr>
              <p14:xfrm>
                <a:off x="5609467" y="3200180"/>
                <a:ext cx="214920" cy="176040"/>
              </p14:xfrm>
            </p:contentPart>
          </mc:Choice>
          <mc:Fallback xmlns="">
            <p:pic>
              <p:nvPicPr>
                <p:cNvPr id="7" name="Encre 6">
                  <a:extLst>
                    <a:ext uri="{FF2B5EF4-FFF2-40B4-BE49-F238E27FC236}">
                      <a16:creationId xmlns:a16="http://schemas.microsoft.com/office/drawing/2014/main" id="{84E34654-A957-8BD1-E9AB-C3110A343A2F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5600827" y="3191180"/>
                  <a:ext cx="232560" cy="19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8" name="Encre 7">
                  <a:extLst>
                    <a:ext uri="{FF2B5EF4-FFF2-40B4-BE49-F238E27FC236}">
                      <a16:creationId xmlns:a16="http://schemas.microsoft.com/office/drawing/2014/main" id="{7372A542-A42D-2597-6718-F8BFB2F23A28}"/>
                    </a:ext>
                  </a:extLst>
                </p14:cNvPr>
                <p14:cNvContentPartPr/>
                <p14:nvPr/>
              </p14:nvContentPartPr>
              <p14:xfrm>
                <a:off x="5494987" y="3277580"/>
                <a:ext cx="144720" cy="203400"/>
              </p14:xfrm>
            </p:contentPart>
          </mc:Choice>
          <mc:Fallback xmlns="">
            <p:pic>
              <p:nvPicPr>
                <p:cNvPr id="8" name="Encre 7">
                  <a:extLst>
                    <a:ext uri="{FF2B5EF4-FFF2-40B4-BE49-F238E27FC236}">
                      <a16:creationId xmlns:a16="http://schemas.microsoft.com/office/drawing/2014/main" id="{7372A542-A42D-2597-6718-F8BFB2F23A28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5485987" y="3268580"/>
                  <a:ext cx="162360" cy="22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1" name="Encre 10">
                  <a:extLst>
                    <a:ext uri="{FF2B5EF4-FFF2-40B4-BE49-F238E27FC236}">
                      <a16:creationId xmlns:a16="http://schemas.microsoft.com/office/drawing/2014/main" id="{F0AEBED2-4B48-6D0E-5973-1A42F849F6C8}"/>
                    </a:ext>
                  </a:extLst>
                </p14:cNvPr>
                <p14:cNvContentPartPr/>
                <p14:nvPr/>
              </p14:nvContentPartPr>
              <p14:xfrm>
                <a:off x="5798467" y="3490340"/>
                <a:ext cx="851400" cy="790200"/>
              </p14:xfrm>
            </p:contentPart>
          </mc:Choice>
          <mc:Fallback xmlns="">
            <p:pic>
              <p:nvPicPr>
                <p:cNvPr id="11" name="Encre 10">
                  <a:extLst>
                    <a:ext uri="{FF2B5EF4-FFF2-40B4-BE49-F238E27FC236}">
                      <a16:creationId xmlns:a16="http://schemas.microsoft.com/office/drawing/2014/main" id="{F0AEBED2-4B48-6D0E-5973-1A42F849F6C8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5789467" y="3481340"/>
                  <a:ext cx="869040" cy="807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2" name="Encre 11">
                  <a:extLst>
                    <a:ext uri="{FF2B5EF4-FFF2-40B4-BE49-F238E27FC236}">
                      <a16:creationId xmlns:a16="http://schemas.microsoft.com/office/drawing/2014/main" id="{8A0D53A5-B7A7-8961-F1CE-0E53FF97E23D}"/>
                    </a:ext>
                  </a:extLst>
                </p14:cNvPr>
                <p14:cNvContentPartPr/>
                <p14:nvPr/>
              </p14:nvContentPartPr>
              <p14:xfrm>
                <a:off x="5994667" y="4192340"/>
                <a:ext cx="230040" cy="203760"/>
              </p14:xfrm>
            </p:contentPart>
          </mc:Choice>
          <mc:Fallback xmlns="">
            <p:pic>
              <p:nvPicPr>
                <p:cNvPr id="12" name="Encre 11">
                  <a:extLst>
                    <a:ext uri="{FF2B5EF4-FFF2-40B4-BE49-F238E27FC236}">
                      <a16:creationId xmlns:a16="http://schemas.microsoft.com/office/drawing/2014/main" id="{8A0D53A5-B7A7-8961-F1CE-0E53FF97E23D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5985667" y="4183340"/>
                  <a:ext cx="247680" cy="22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4" name="Encre 13">
                  <a:extLst>
                    <a:ext uri="{FF2B5EF4-FFF2-40B4-BE49-F238E27FC236}">
                      <a16:creationId xmlns:a16="http://schemas.microsoft.com/office/drawing/2014/main" id="{41C05CEF-4DE2-56F8-E234-06DAAF62F7B7}"/>
                    </a:ext>
                  </a:extLst>
                </p14:cNvPr>
                <p14:cNvContentPartPr/>
                <p14:nvPr/>
              </p14:nvContentPartPr>
              <p14:xfrm>
                <a:off x="5809267" y="3467660"/>
                <a:ext cx="92880" cy="69120"/>
              </p14:xfrm>
            </p:contentPart>
          </mc:Choice>
          <mc:Fallback xmlns="">
            <p:pic>
              <p:nvPicPr>
                <p:cNvPr id="14" name="Encre 13">
                  <a:extLst>
                    <a:ext uri="{FF2B5EF4-FFF2-40B4-BE49-F238E27FC236}">
                      <a16:creationId xmlns:a16="http://schemas.microsoft.com/office/drawing/2014/main" id="{41C05CEF-4DE2-56F8-E234-06DAAF62F7B7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5800627" y="3458660"/>
                  <a:ext cx="110520" cy="86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15" name="Encre 14">
                  <a:extLst>
                    <a:ext uri="{FF2B5EF4-FFF2-40B4-BE49-F238E27FC236}">
                      <a16:creationId xmlns:a16="http://schemas.microsoft.com/office/drawing/2014/main" id="{FE4E7498-294D-FE01-5D73-E8E11DE15C9F}"/>
                    </a:ext>
                  </a:extLst>
                </p14:cNvPr>
                <p14:cNvContentPartPr/>
                <p14:nvPr/>
              </p14:nvContentPartPr>
              <p14:xfrm>
                <a:off x="5885587" y="3489980"/>
                <a:ext cx="2160" cy="2160"/>
              </p14:xfrm>
            </p:contentPart>
          </mc:Choice>
          <mc:Fallback xmlns="">
            <p:pic>
              <p:nvPicPr>
                <p:cNvPr id="15" name="Encre 14">
                  <a:extLst>
                    <a:ext uri="{FF2B5EF4-FFF2-40B4-BE49-F238E27FC236}">
                      <a16:creationId xmlns:a16="http://schemas.microsoft.com/office/drawing/2014/main" id="{FE4E7498-294D-FE01-5D73-E8E11DE15C9F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5876587" y="3481340"/>
                  <a:ext cx="19800" cy="1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16" name="Encre 15">
                  <a:extLst>
                    <a:ext uri="{FF2B5EF4-FFF2-40B4-BE49-F238E27FC236}">
                      <a16:creationId xmlns:a16="http://schemas.microsoft.com/office/drawing/2014/main" id="{8ADC2635-D0CB-F1D5-C20E-55A0DED3EA2E}"/>
                    </a:ext>
                  </a:extLst>
                </p14:cNvPr>
                <p14:cNvContentPartPr/>
                <p14:nvPr/>
              </p14:nvContentPartPr>
              <p14:xfrm>
                <a:off x="5827267" y="3434540"/>
                <a:ext cx="4680" cy="2160"/>
              </p14:xfrm>
            </p:contentPart>
          </mc:Choice>
          <mc:Fallback xmlns="">
            <p:pic>
              <p:nvPicPr>
                <p:cNvPr id="16" name="Encre 15">
                  <a:extLst>
                    <a:ext uri="{FF2B5EF4-FFF2-40B4-BE49-F238E27FC236}">
                      <a16:creationId xmlns:a16="http://schemas.microsoft.com/office/drawing/2014/main" id="{8ADC2635-D0CB-F1D5-C20E-55A0DED3EA2E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5818627" y="3425540"/>
                  <a:ext cx="22320" cy="1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17" name="Encre 16">
                  <a:extLst>
                    <a:ext uri="{FF2B5EF4-FFF2-40B4-BE49-F238E27FC236}">
                      <a16:creationId xmlns:a16="http://schemas.microsoft.com/office/drawing/2014/main" id="{FEFBB02C-AB9F-CD99-2CE5-C6F0BE3EEDFC}"/>
                    </a:ext>
                  </a:extLst>
                </p14:cNvPr>
                <p14:cNvContentPartPr/>
                <p14:nvPr/>
              </p14:nvContentPartPr>
              <p14:xfrm>
                <a:off x="5876227" y="3500780"/>
                <a:ext cx="360" cy="360"/>
              </p14:xfrm>
            </p:contentPart>
          </mc:Choice>
          <mc:Fallback xmlns="">
            <p:pic>
              <p:nvPicPr>
                <p:cNvPr id="17" name="Encre 16">
                  <a:extLst>
                    <a:ext uri="{FF2B5EF4-FFF2-40B4-BE49-F238E27FC236}">
                      <a16:creationId xmlns:a16="http://schemas.microsoft.com/office/drawing/2014/main" id="{FEFBB02C-AB9F-CD99-2CE5-C6F0BE3EEDFC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5867587" y="349214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18" name="Encre 17">
                  <a:extLst>
                    <a:ext uri="{FF2B5EF4-FFF2-40B4-BE49-F238E27FC236}">
                      <a16:creationId xmlns:a16="http://schemas.microsoft.com/office/drawing/2014/main" id="{7CB9AA5F-7DA7-960E-7284-C19E37DC88A6}"/>
                    </a:ext>
                  </a:extLst>
                </p14:cNvPr>
                <p14:cNvContentPartPr/>
                <p14:nvPr/>
              </p14:nvContentPartPr>
              <p14:xfrm>
                <a:off x="5876227" y="3500780"/>
                <a:ext cx="360" cy="360"/>
              </p14:xfrm>
            </p:contentPart>
          </mc:Choice>
          <mc:Fallback xmlns="">
            <p:pic>
              <p:nvPicPr>
                <p:cNvPr id="18" name="Encre 17">
                  <a:extLst>
                    <a:ext uri="{FF2B5EF4-FFF2-40B4-BE49-F238E27FC236}">
                      <a16:creationId xmlns:a16="http://schemas.microsoft.com/office/drawing/2014/main" id="{7CB9AA5F-7DA7-960E-7284-C19E37DC88A6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5867587" y="349214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pic>
        <p:nvPicPr>
          <p:cNvPr id="21" name="Espace réservé du contenu 20" descr="Une image contenant conception&#10;&#10;Description générée automatiquement">
            <a:extLst>
              <a:ext uri="{FF2B5EF4-FFF2-40B4-BE49-F238E27FC236}">
                <a16:creationId xmlns:a16="http://schemas.microsoft.com/office/drawing/2014/main" id="{1E34829E-DE80-F47D-37F1-423198CCA4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4650721"/>
            <a:ext cx="1512168" cy="1512168"/>
          </a:xfrm>
          <a:ln>
            <a:solidFill>
              <a:srgbClr val="FF0000"/>
            </a:solidFill>
          </a:ln>
        </p:spPr>
      </p:pic>
      <p:pic>
        <p:nvPicPr>
          <p:cNvPr id="3" name="Espace réservé du contenu 20" descr="Une image contenant conception&#10;&#10;Description générée automatiquement">
            <a:extLst>
              <a:ext uri="{FF2B5EF4-FFF2-40B4-BE49-F238E27FC236}">
                <a16:creationId xmlns:a16="http://schemas.microsoft.com/office/drawing/2014/main" id="{A4CFD7DD-FC3B-0913-6473-7D53224B7CA4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1113" y="5301208"/>
            <a:ext cx="819922" cy="819922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4" name="Espace réservé du contenu 20" descr="Une image contenant conception&#10;&#10;Description générée automatiquement">
            <a:extLst>
              <a:ext uri="{FF2B5EF4-FFF2-40B4-BE49-F238E27FC236}">
                <a16:creationId xmlns:a16="http://schemas.microsoft.com/office/drawing/2014/main" id="{4311775A-C41E-6C2B-C5C0-8FA8B912BBD1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3" y="5009841"/>
            <a:ext cx="1163475" cy="1163475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6915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4000" b="1" cap="all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plan</a:t>
            </a:r>
          </a:p>
        </p:txBody>
      </p:sp>
      <p:sp>
        <p:nvSpPr>
          <p:cNvPr id="16387" name="Espace réservé du contenu 2"/>
          <p:cNvSpPr>
            <a:spLocks noGrp="1"/>
          </p:cNvSpPr>
          <p:nvPr>
            <p:ph idx="1"/>
          </p:nvPr>
        </p:nvSpPr>
        <p:spPr>
          <a:xfrm>
            <a:off x="428624" y="1556792"/>
            <a:ext cx="8535864" cy="4310608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dirty="0">
                <a:solidFill>
                  <a:srgbClr val="7030A0"/>
                </a:solidFill>
              </a:rPr>
              <a:t>VIAF</a:t>
            </a:r>
          </a:p>
          <a:p>
            <a:pPr lvl="1">
              <a:buFont typeface="Arial" panose="020B0604020202020204" pitchFamily="34" charset="0"/>
              <a:buChar char="•"/>
              <a:defRPr/>
            </a:pPr>
            <a:r>
              <a:rPr lang="fr-FR" dirty="0">
                <a:solidFill>
                  <a:srgbClr val="7030A0"/>
                </a:solidFill>
              </a:rPr>
              <a:t>Fichier international d’autorités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dirty="0">
              <a:solidFill>
                <a:schemeClr val="bg2">
                  <a:lumMod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dirty="0">
                <a:solidFill>
                  <a:schemeClr val="bg2">
                    <a:lumMod val="25000"/>
                  </a:schemeClr>
                </a:solidFill>
              </a:rPr>
              <a:t>DERIVATIONS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dirty="0">
                <a:solidFill>
                  <a:schemeClr val="bg2">
                    <a:lumMod val="25000"/>
                  </a:schemeClr>
                </a:solidFill>
              </a:rPr>
              <a:t>Quelques éléments techniques</a:t>
            </a:r>
          </a:p>
          <a:p>
            <a:pPr marL="457200" lvl="1" indent="0">
              <a:buNone/>
              <a:defRPr/>
            </a:pPr>
            <a:endParaRPr lang="fr-FR" dirty="0">
              <a:solidFill>
                <a:schemeClr val="bg2">
                  <a:lumMod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DERIVATION DEPUIS VIAF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Usage de la fonctionnalité</a:t>
            </a:r>
          </a:p>
        </p:txBody>
      </p:sp>
    </p:spTree>
    <p:extLst>
      <p:ext uri="{BB962C8B-B14F-4D97-AF65-F5344CB8AC3E}">
        <p14:creationId xmlns:p14="http://schemas.microsoft.com/office/powerpoint/2010/main" val="2810240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ce réservé du contenu 4" descr="Une image contenant texte, capture d’écran, logiciel, Page web&#10;&#10;Description générée automatiquement">
            <a:extLst>
              <a:ext uri="{FF2B5EF4-FFF2-40B4-BE49-F238E27FC236}">
                <a16:creationId xmlns:a16="http://schemas.microsoft.com/office/drawing/2014/main" id="{8728918C-74C9-949F-C062-EF86358F8B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29" y="-3026"/>
            <a:ext cx="9087345" cy="6815509"/>
          </a:xfrm>
        </p:spPr>
      </p:pic>
    </p:spTree>
    <p:extLst>
      <p:ext uri="{BB962C8B-B14F-4D97-AF65-F5344CB8AC3E}">
        <p14:creationId xmlns:p14="http://schemas.microsoft.com/office/powerpoint/2010/main" val="4233644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Etape par étape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/>
              <a:t>Dans le contexte de signalement documentaire, afin d’effectuer le liage d’un point d’accès bibliographique :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sz="2600" dirty="0"/>
              <a:t>Depuis l’outil de catalogage, bascule vers </a:t>
            </a:r>
            <a:r>
              <a:rPr lang="fr-FR" sz="2600" dirty="0">
                <a:hlinkClick r:id="rId3"/>
              </a:rPr>
              <a:t>IdRef</a:t>
            </a:r>
            <a:endParaRPr lang="fr-FR" sz="2600" dirty="0"/>
          </a:p>
          <a:p>
            <a:pPr marL="914400" lvl="1" indent="-514350">
              <a:buFont typeface="+mj-lt"/>
              <a:buAutoNum type="arabicPeriod"/>
            </a:pPr>
            <a:r>
              <a:rPr lang="fr-FR" sz="2600" dirty="0"/>
              <a:t>Recherche IdRef remonte 0 résultat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sz="2600" dirty="0"/>
              <a:t>Authentification, onglet « création » &gt; encart « dérivation »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sz="2600" dirty="0"/>
              <a:t>Bascule sur la recherche dans VIAF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sz="2600" dirty="0"/>
              <a:t>Recherche de la notice source la plus riche*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sz="2600" dirty="0"/>
              <a:t>Copie de l’URL / Collage de l’URL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sz="2600" dirty="0"/>
              <a:t>Dérivation de la notice source</a:t>
            </a:r>
          </a:p>
          <a:p>
            <a:pPr marL="914400" lvl="1" indent="-514350">
              <a:buFont typeface="+mj-lt"/>
              <a:buAutoNum type="arabicPeriod"/>
            </a:pPr>
            <a:r>
              <a:rPr lang="fr-FR" sz="2600" dirty="0"/>
              <a:t>Affichage de la notice pour s’y lier</a:t>
            </a:r>
          </a:p>
        </p:txBody>
      </p:sp>
    </p:spTree>
    <p:extLst>
      <p:ext uri="{BB962C8B-B14F-4D97-AF65-F5344CB8AC3E}">
        <p14:creationId xmlns:p14="http://schemas.microsoft.com/office/powerpoint/2010/main" val="32800649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2A53F1-2C8A-23F2-F03D-5903ED6C7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Choix de la « meilleure » source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48DF7F8-C4F4-3E58-06FB-1CE82425CA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Choisir la meilleure notice est le point le plus délicat</a:t>
            </a:r>
          </a:p>
          <a:p>
            <a:endParaRPr lang="fr-FR" dirty="0"/>
          </a:p>
          <a:p>
            <a:r>
              <a:rPr lang="fr-FR" dirty="0"/>
              <a:t>A priori, la Bibliothèque « nationale » du pays associé à la personne est la source plus pertinente.</a:t>
            </a:r>
          </a:p>
          <a:p>
            <a:endParaRPr lang="fr-FR" dirty="0"/>
          </a:p>
          <a:p>
            <a:r>
              <a:rPr lang="fr-FR" dirty="0"/>
              <a:t>Attention aux notices GND/DNB : souvent élémentaires et contenant des caractères non </a:t>
            </a:r>
            <a:r>
              <a:rPr lang="fr-FR" dirty="0" err="1"/>
              <a:t>unicode</a:t>
            </a:r>
            <a:r>
              <a:rPr lang="fr-FR" dirty="0"/>
              <a:t> qui perturbent les indexes.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09559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Garde-fous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r-FR" dirty="0"/>
              <a:t>Contrôle sur la validité de l’URL : </a:t>
            </a:r>
          </a:p>
          <a:p>
            <a:pPr marL="457200" lvl="1" indent="0">
              <a:buNone/>
            </a:pPr>
            <a:r>
              <a:rPr lang="fr-FR" sz="22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https://viaf.org/viaf/71387829</a:t>
            </a:r>
            <a:r>
              <a:rPr lang="fr-FR" sz="2200" dirty="0"/>
              <a:t> 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/>
              <a:t>Contrôle sur la présence de </a:t>
            </a:r>
            <a:r>
              <a:rPr lang="fr-FR" dirty="0" err="1"/>
              <a:t>l’id</a:t>
            </a:r>
            <a:r>
              <a:rPr lang="fr-FR" dirty="0"/>
              <a:t> du cluster</a:t>
            </a:r>
          </a:p>
          <a:p>
            <a:pPr marL="457200" lvl="1" indent="0">
              <a:buNone/>
            </a:pPr>
            <a:r>
              <a:rPr lang="fr-FR" sz="2200" dirty="0">
                <a:hlinkClick r:id="rId4"/>
              </a:rPr>
              <a:t>https://viaf.org/processed/GRATEVE|68214</a:t>
            </a:r>
            <a:r>
              <a:rPr lang="fr-FR" sz="2200" dirty="0"/>
              <a:t>  (car issu de https://viaf.org/viaf/71387829/.</a:t>
            </a:r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r>
              <a:rPr lang="fr-FR" dirty="0"/>
              <a:t>Contrôle de sources spécifiques BNF et « SUDOC »</a:t>
            </a:r>
          </a:p>
          <a:p>
            <a:pPr marL="457200" lvl="1" indent="0">
              <a:buNone/>
            </a:pPr>
            <a:r>
              <a:rPr lang="fr-FR" sz="1900" dirty="0">
                <a:hlinkClick r:id="rId5"/>
              </a:rPr>
              <a:t>https://viaf.org/processed/BNF|11893402</a:t>
            </a:r>
            <a:r>
              <a:rPr lang="fr-FR" sz="1900" dirty="0"/>
              <a:t> (réorienté vers dérivation BnF)</a:t>
            </a:r>
          </a:p>
          <a:p>
            <a:pPr marL="457200" lvl="1" indent="0">
              <a:buNone/>
            </a:pPr>
            <a:r>
              <a:rPr lang="fr-FR" sz="1900" dirty="0">
                <a:hlinkClick r:id="rId6"/>
              </a:rPr>
              <a:t>https://viaf.org/processed/SUDOC|027715078</a:t>
            </a:r>
            <a:endParaRPr lang="fr-FR" sz="1900" dirty="0"/>
          </a:p>
          <a:p>
            <a:pPr marL="457200" lvl="1" indent="0">
              <a:buNone/>
            </a:pPr>
            <a:endParaRPr lang="fr-FR" sz="2400" dirty="0"/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7" name="Image 6" descr="Une image contenant symbole&#10;&#10;Description générée automatiquement">
            <a:extLst>
              <a:ext uri="{FF2B5EF4-FFF2-40B4-BE49-F238E27FC236}">
                <a16:creationId xmlns:a16="http://schemas.microsoft.com/office/drawing/2014/main" id="{87210D7F-8733-985F-905D-0C928F379CB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060848"/>
            <a:ext cx="639515" cy="639515"/>
          </a:xfrm>
          <a:prstGeom prst="rect">
            <a:avLst/>
          </a:prstGeom>
        </p:spPr>
      </p:pic>
      <p:pic>
        <p:nvPicPr>
          <p:cNvPr id="8" name="Image 7" descr="Une image contenant symbole&#10;&#10;Description générée automatiquement">
            <a:extLst>
              <a:ext uri="{FF2B5EF4-FFF2-40B4-BE49-F238E27FC236}">
                <a16:creationId xmlns:a16="http://schemas.microsoft.com/office/drawing/2014/main" id="{590A1D1B-A81F-A040-BD66-462A74E6EB9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69" y="3543423"/>
            <a:ext cx="639515" cy="639515"/>
          </a:xfrm>
          <a:prstGeom prst="rect">
            <a:avLst/>
          </a:prstGeom>
        </p:spPr>
      </p:pic>
      <p:pic>
        <p:nvPicPr>
          <p:cNvPr id="9" name="Image 8" descr="Une image contenant symbole&#10;&#10;Description générée automatiquement">
            <a:extLst>
              <a:ext uri="{FF2B5EF4-FFF2-40B4-BE49-F238E27FC236}">
                <a16:creationId xmlns:a16="http://schemas.microsoft.com/office/drawing/2014/main" id="{AC8E712D-04F9-1698-A96F-522D6871425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469" y="5257800"/>
            <a:ext cx="639515" cy="639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58545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B7FF64-D4D3-D9F0-A248-635F670A1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Premier bilan après un an d’utilisation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38BDED0-1B46-EF70-177A-B526692993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3 711 dérivations depuis octobre 2022 :</a:t>
            </a:r>
          </a:p>
          <a:p>
            <a:r>
              <a:rPr lang="fr-FR" dirty="0"/>
              <a:t>900 en 2022</a:t>
            </a:r>
          </a:p>
          <a:p>
            <a:r>
              <a:rPr lang="fr-FR" dirty="0"/>
              <a:t>2 800 en 2023</a:t>
            </a:r>
          </a:p>
          <a:p>
            <a:pPr marL="0" indent="0">
              <a:buNone/>
            </a:pPr>
            <a:r>
              <a:rPr lang="fr-FR" dirty="0"/>
              <a:t>=&gt; environ 400 dérivations par mois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Par comparaison, en 2023 on dénombre 2 700 dérivations BnF.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65003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Cas d’usage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/>
              <a:t>La dérivation VIAF est très recommandée pour :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Les membres étrangers de jury de thèses </a:t>
            </a:r>
          </a:p>
          <a:p>
            <a:endParaRPr lang="fr-FR" dirty="0"/>
          </a:p>
          <a:p>
            <a:r>
              <a:rPr lang="fr-FR" dirty="0"/>
              <a:t>Les personnes « étrangères », pour lesquelles le contexte culturel et/ou linguistique ne vous est pas familier.</a:t>
            </a:r>
          </a:p>
          <a:p>
            <a:endParaRPr lang="fr-FR" dirty="0"/>
          </a:p>
          <a:p>
            <a:r>
              <a:rPr lang="fr-FR" dirty="0"/>
              <a:t>Les personnes dont on constate qu’elles changent d’environnement éditorial.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551131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Documentation à venir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La fonctionnalité de dérivation d’une notice d’autorité Personne depuis VIAF sera documentée prochainement ici :</a:t>
            </a:r>
          </a:p>
          <a:p>
            <a:pPr marL="0" indent="0">
              <a:buNone/>
            </a:pPr>
            <a:r>
              <a:rPr lang="fr-FR" dirty="0">
                <a:hlinkClick r:id="rId3"/>
              </a:rPr>
              <a:t>http://documentation.abes.fr/aideidrefcatalogueur/index.html#DerivationNoticesVIAF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645365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Vos questions</a:t>
            </a:r>
          </a:p>
        </p:txBody>
      </p:sp>
    </p:spTree>
    <p:extLst>
      <p:ext uri="{BB962C8B-B14F-4D97-AF65-F5344CB8AC3E}">
        <p14:creationId xmlns:p14="http://schemas.microsoft.com/office/powerpoint/2010/main" val="565981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ct val="20000"/>
              </a:spcBef>
              <a:defRPr/>
            </a:pPr>
            <a:r>
              <a:rPr lang="fr-FR" sz="32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VIAF : Fichier d'autorité international virtuel</a:t>
            </a:r>
          </a:p>
        </p:txBody>
      </p:sp>
    </p:spTree>
    <p:extLst>
      <p:ext uri="{BB962C8B-B14F-4D97-AF65-F5344CB8AC3E}">
        <p14:creationId xmlns:p14="http://schemas.microsoft.com/office/powerpoint/2010/main" val="2778400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CD2C1F-91D4-C386-8FC8-2B5D9512C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hlinkClick r:id="rId2"/>
              </a:rPr>
              <a:t>https://viaf.org/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7CF0C5-F30A-B17C-EDE8-EA2B2958A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b="1" dirty="0"/>
              <a:t>VIAF</a:t>
            </a:r>
            <a:r>
              <a:rPr lang="fr-FR" dirty="0"/>
              <a:t> est un projet commun de plusieurs bibliothèques nationales, mis en œuvre et hébergé par </a:t>
            </a:r>
            <a:r>
              <a:rPr lang="fr-FR" b="1" dirty="0"/>
              <a:t>OCLC</a:t>
            </a:r>
            <a:r>
              <a:rPr lang="fr-FR" dirty="0"/>
              <a:t>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L'objectif du projet est de </a:t>
            </a:r>
            <a:r>
              <a:rPr lang="fr-FR" b="1" dirty="0"/>
              <a:t>valoriser les fichiers d'autorité des bibliothèques</a:t>
            </a:r>
            <a:r>
              <a:rPr lang="fr-FR" dirty="0"/>
              <a:t> par l'appariement et l'établissement de liens entre les fichiers d'autorité des bibliothèques nationales, et en rendant cette information disponible sur le web.</a:t>
            </a:r>
          </a:p>
        </p:txBody>
      </p:sp>
    </p:spTree>
    <p:extLst>
      <p:ext uri="{BB962C8B-B14F-4D97-AF65-F5344CB8AC3E}">
        <p14:creationId xmlns:p14="http://schemas.microsoft.com/office/powerpoint/2010/main" val="2325813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9CF708-C23A-0253-509B-EEC09002E0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fr-FR" dirty="0"/>
              <a:t>Une mine d’or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5AB6C26-863B-2072-348A-09AFD7F2EB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3608" y="1005778"/>
            <a:ext cx="7154671" cy="5852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408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Ø"/>
              <a:defRPr/>
            </a:pPr>
            <a:r>
              <a:rPr lang="fr-FR" sz="3200" dirty="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rPr>
              <a:t>Les éléments Techniques</a:t>
            </a:r>
          </a:p>
        </p:txBody>
      </p:sp>
    </p:spTree>
    <p:extLst>
      <p:ext uri="{BB962C8B-B14F-4D97-AF65-F5344CB8AC3E}">
        <p14:creationId xmlns:p14="http://schemas.microsoft.com/office/powerpoint/2010/main" val="557222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00D842-1D17-DC58-0431-BD2F0CA166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2 possibilités de dérivation dans IdRef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556780B-7D09-6E73-EF4C-9A00E368E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28650" indent="-571500"/>
            <a:r>
              <a:rPr lang="fr-FR" sz="3600" dirty="0"/>
              <a:t>2 possibilités :</a:t>
            </a:r>
          </a:p>
          <a:p>
            <a:pPr lvl="1"/>
            <a:r>
              <a:rPr lang="fr-FR" sz="3200" dirty="0"/>
              <a:t>la dérivation BnF depuis 2020</a:t>
            </a:r>
          </a:p>
          <a:p>
            <a:pPr lvl="1"/>
            <a:r>
              <a:rPr lang="fr-FR" sz="3200" dirty="0"/>
              <a:t>la dérivation VIAF depuis 2022</a:t>
            </a:r>
          </a:p>
          <a:p>
            <a:endParaRPr lang="fr-FR" dirty="0"/>
          </a:p>
          <a:p>
            <a:r>
              <a:rPr lang="fr-FR" dirty="0"/>
              <a:t>Techniquement, les deux dérivations sont similaires, « désignées » de manière identique et permettent d'obtenir des notices en XML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4437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CD2C1F-91D4-C386-8FC8-2B5D9512C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L’API IdRef utilise une API VIAF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7CF0C5-F30A-B17C-EDE8-EA2B2958A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800" dirty="0"/>
              <a:t>La dérivation depuis VIAF est une API d’IdRef (</a:t>
            </a:r>
            <a:r>
              <a:rPr lang="fr-FR" sz="2400" dirty="0"/>
              <a:t>déposé sur l’espace GitHub « API-IdRef »</a:t>
            </a:r>
            <a:r>
              <a:rPr lang="fr-FR" sz="2800" dirty="0"/>
              <a:t>).</a:t>
            </a:r>
            <a:endParaRPr lang="fr-FR" sz="2200" dirty="0"/>
          </a:p>
          <a:p>
            <a:endParaRPr lang="fr-FR" dirty="0"/>
          </a:p>
          <a:p>
            <a:r>
              <a:rPr lang="fr-FR" sz="2800" dirty="0"/>
              <a:t>Elle recourt à une API d’OCLC qui permet d’obtenir une notice source dans le format pivot/commun VIAF : </a:t>
            </a:r>
            <a:r>
              <a:rPr lang="fr-FR" sz="2200" dirty="0">
                <a:solidFill>
                  <a:srgbClr val="00B050"/>
                </a:solidFill>
                <a:hlinkClick r:id="rId3"/>
              </a:rPr>
              <a:t>http://viaf.org/processed/NTA|332786250</a:t>
            </a:r>
            <a:r>
              <a:rPr lang="fr-FR" sz="2200" dirty="0">
                <a:solidFill>
                  <a:srgbClr val="FF0000"/>
                </a:solidFill>
                <a:highlight>
                  <a:srgbClr val="00FF00"/>
                </a:highlight>
                <a:hlinkClick r:id="rId3"/>
              </a:rPr>
              <a:t>?httpAccept=text/xml</a:t>
            </a:r>
            <a:endParaRPr lang="fr-FR" sz="2200" dirty="0">
              <a:solidFill>
                <a:srgbClr val="FF0000"/>
              </a:solidFill>
              <a:highlight>
                <a:srgbClr val="00FF00"/>
              </a:highlight>
            </a:endParaRPr>
          </a:p>
          <a:p>
            <a:endParaRPr lang="fr-FR" sz="1800" dirty="0"/>
          </a:p>
          <a:p>
            <a:r>
              <a:rPr lang="fr-FR" sz="2800" b="1" dirty="0"/>
              <a:t>On dérive donc une notice d’une source de VIAF et non un cluster VIAF !</a:t>
            </a:r>
          </a:p>
          <a:p>
            <a:pPr marL="0" indent="0">
              <a:buNone/>
            </a:pPr>
            <a:endParaRPr lang="fr-FR" sz="1800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8247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CD2C1F-91D4-C386-8FC8-2B5D9512C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Des formats sources au format IdRef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67CF0C5-F30A-B17C-EDE8-EA2B2958A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Le mapping est assuré par 2 fichiers de transformation XSLT (</a:t>
            </a:r>
            <a:r>
              <a:rPr lang="fr-FR" sz="2600" dirty="0"/>
              <a:t>déposés sur l’espace GitHub « IdRef-XSLT »</a:t>
            </a:r>
            <a:r>
              <a:rPr lang="fr-FR" dirty="0"/>
              <a:t>).</a:t>
            </a:r>
          </a:p>
          <a:p>
            <a:endParaRPr lang="fr-FR" dirty="0"/>
          </a:p>
          <a:p>
            <a:r>
              <a:rPr lang="fr-FR" dirty="0"/>
              <a:t>Le premier pour transformer les sources au format </a:t>
            </a:r>
            <a:r>
              <a:rPr lang="fr-FR" b="1" dirty="0"/>
              <a:t>UNIMARC</a:t>
            </a:r>
            <a:r>
              <a:rPr lang="fr-FR" dirty="0"/>
              <a:t> : </a:t>
            </a:r>
            <a:r>
              <a:rPr lang="fr-FR" sz="2100" dirty="0">
                <a:hlinkClick r:id="rId3"/>
              </a:rPr>
              <a:t>https://github.com/abes-esr/</a:t>
            </a:r>
            <a:r>
              <a:rPr lang="fr-FR" sz="2100" dirty="0" err="1">
                <a:hlinkClick r:id="rId3"/>
              </a:rPr>
              <a:t>idref-xslt</a:t>
            </a:r>
            <a:r>
              <a:rPr lang="fr-FR" sz="2100" dirty="0">
                <a:hlinkClick r:id="rId3"/>
              </a:rPr>
              <a:t>/.../</a:t>
            </a:r>
            <a:r>
              <a:rPr lang="fr-FR" sz="2100" b="1" dirty="0">
                <a:hlinkClick r:id="rId3"/>
              </a:rPr>
              <a:t>unimarcviaftoidref</a:t>
            </a:r>
            <a:r>
              <a:rPr lang="fr-FR" sz="2100" dirty="0">
                <a:hlinkClick r:id="rId3"/>
              </a:rPr>
              <a:t>.xsl</a:t>
            </a:r>
            <a:endParaRPr lang="fr-FR" sz="2100" dirty="0"/>
          </a:p>
          <a:p>
            <a:endParaRPr lang="fr-FR" dirty="0"/>
          </a:p>
          <a:p>
            <a:r>
              <a:rPr lang="fr-FR" dirty="0"/>
              <a:t>Le second pour transformer les sources au format </a:t>
            </a:r>
            <a:r>
              <a:rPr lang="fr-FR" b="1" dirty="0"/>
              <a:t>MARC21</a:t>
            </a:r>
            <a:r>
              <a:rPr lang="fr-FR" dirty="0"/>
              <a:t> : </a:t>
            </a:r>
            <a:r>
              <a:rPr lang="fr-FR" sz="2400" dirty="0">
                <a:hlinkClick r:id="rId4"/>
              </a:rPr>
              <a:t>https://github.com/abes-esr/</a:t>
            </a:r>
            <a:r>
              <a:rPr lang="fr-FR" sz="2400" dirty="0" err="1">
                <a:hlinkClick r:id="rId4"/>
              </a:rPr>
              <a:t>idref-xslt</a:t>
            </a:r>
            <a:r>
              <a:rPr lang="fr-FR" sz="2400" dirty="0">
                <a:hlinkClick r:id="rId4"/>
              </a:rPr>
              <a:t>/.../</a:t>
            </a:r>
            <a:r>
              <a:rPr lang="fr-FR" sz="2400" b="1" dirty="0">
                <a:hlinkClick r:id="rId4"/>
              </a:rPr>
              <a:t>marc21viaftoidref</a:t>
            </a:r>
            <a:r>
              <a:rPr lang="fr-FR" sz="2400" dirty="0">
                <a:hlinkClick r:id="rId4"/>
              </a:rPr>
              <a:t>.xsl</a:t>
            </a:r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6914961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Formation PPT" ma:contentTypeID="0x010100505AF35FDCA54D2FA379F261E520FD37003BA607584A07684089D0538041E4120804070802004495013D04E6D140B0554904C0AFA86A" ma:contentTypeVersion="56" ma:contentTypeDescription="" ma:contentTypeScope="" ma:versionID="725ec405e44672ba9a1659f07de6b20c">
  <xsd:schema xmlns:xsd="http://www.w3.org/2001/XMLSchema" xmlns:xs="http://www.w3.org/2001/XMLSchema" xmlns:p="http://schemas.microsoft.com/office/2006/metadata/properties" xmlns:ns2="9cb235b8-7541-4a6e-b886-1bf4192805bd" xmlns:ns3="http://schemas.microsoft.com/sharepoint/v3/fields" xmlns:ns4="$ListId:Supports3;" targetNamespace="http://schemas.microsoft.com/office/2006/metadata/properties" ma:root="true" ma:fieldsID="6a109ec1303f8e1c0d6a3af79ac336a0" ns2:_="" ns3:_="" ns4:_="">
    <xsd:import namespace="9cb235b8-7541-4a6e-b886-1bf4192805bd"/>
    <xsd:import namespace="http://schemas.microsoft.com/sharepoint/v3/fields"/>
    <xsd:import namespace="$ListId:Supports3;"/>
    <xsd:element name="properties">
      <xsd:complexType>
        <xsd:sequence>
          <xsd:element name="documentManagement">
            <xsd:complexType>
              <xsd:all>
                <xsd:element ref="ns2:Structure" minOccurs="0"/>
                <xsd:element ref="ns2:TRI" minOccurs="0"/>
                <xsd:element ref="ns2:Type_x0020_de_x0020_document_x0020_standard" minOccurs="0"/>
                <xsd:element ref="ns2:Etat_x0020_du_x0020_document" minOccurs="0"/>
                <xsd:element ref="ns2:Année" minOccurs="0"/>
                <xsd:element ref="ns3:_DCDateCreated" minOccurs="0"/>
                <xsd:element ref="ns2:Tags" minOccurs="0"/>
                <xsd:element ref="ns2:Lieu_x0020_de_x0020_la_x0020_formation" minOccurs="0"/>
                <xsd:element ref="ns2:N_x00b0__x0020_session" minOccurs="0"/>
                <xsd:element ref="ns4:Exaged_DocName" minOccurs="0"/>
                <xsd:element ref="ns2:Nom_x0020_de_x0020_la_x0020_form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b235b8-7541-4a6e-b886-1bf4192805bd" elementFormDefault="qualified">
    <xsd:import namespace="http://schemas.microsoft.com/office/2006/documentManagement/types"/>
    <xsd:import namespace="http://schemas.microsoft.com/office/infopath/2007/PartnerControls"/>
    <xsd:element name="Structure" ma:index="2" nillable="true" ma:displayName="Structure émettrice" ma:default="ABES" ma:format="Dropdown" ma:indexed="true" ma:internalName="Structure">
      <xsd:simpleType>
        <xsd:restriction base="dms:Choice">
          <xsd:enumeration value="AAF"/>
          <xsd:enumeration value="ABES"/>
          <xsd:enumeration value="ADBU"/>
          <xsd:enumeration value="AMUE"/>
          <xsd:enumeration value="AN"/>
          <xsd:enumeration value="ANR"/>
          <xsd:enumeration value="BNF"/>
          <xsd:enumeration value="CERL"/>
          <xsd:enumeration value="CNRS"/>
          <xsd:enumeration value="CNRS-DIST"/>
          <xsd:enumeration value="Couperin"/>
          <xsd:enumeration value="Cellule budgétaire"/>
          <xsd:enumeration value="Cellule Communication"/>
          <xsd:enumeration value="Cellule Qualité"/>
          <xsd:enumeration value="CINES"/>
          <xsd:enumeration value="CRFCB"/>
          <xsd:enumeration value="CTLes"/>
          <xsd:enumeration value="DART"/>
          <xsd:enumeration value="DEP"/>
          <xsd:enumeration value="Direction"/>
          <xsd:enumeration value="DSG"/>
          <xsd:enumeration value="DSG - PACT"/>
          <xsd:enumeration value="DSG - Finances"/>
          <xsd:enumeration value="DSG - RH"/>
          <xsd:enumeration value="DSG - Secrétariat"/>
          <xsd:enumeration value="Dept ADELE"/>
          <xsd:enumeration value="DSI"/>
          <xsd:enumeration value="DSI - P2I"/>
          <xsd:enumeration value="DSI - PEM"/>
          <xsd:enumeration value="DSI - PSD"/>
          <xsd:enumeration value="DSI - PSIR"/>
          <xsd:enumeration value="DSIN - SSGI"/>
          <xsd:enumeration value="DSR"/>
          <xsd:enumeration value="DSR - Méta"/>
          <xsd:enumeration value="DSR - PFD"/>
          <xsd:enumeration value="DSR - PGC"/>
          <xsd:enumeration value="DSR - PGR"/>
          <xsd:enumeration value="DSR - PIT"/>
          <xsd:enumeration value="GT-Calames"/>
          <xsd:enumeration value="GT-EAD"/>
          <xsd:enumeration value="FILL"/>
          <xsd:enumeration value="INIST"/>
          <xsd:enumeration value="ISSN"/>
          <xsd:enumeration value="LIRM"/>
          <xsd:enumeration value="MCC"/>
          <xsd:enumeration value="MESR"/>
          <xsd:enumeration value="Mission évaluation"/>
          <xsd:enumeration value="Mission Normalisation"/>
          <xsd:enumeration value="Mission PEB"/>
          <xsd:enumeration value="Missions Projets Européens"/>
          <xsd:enumeration value="Mission Ressources Electroniques"/>
          <xsd:enumeration value="Mission Rétroconversion"/>
          <xsd:enumeration value="Mission SGB mutualisé"/>
          <xsd:enumeration value="Mission Sudoc PS"/>
          <xsd:enumeration value="Mission Thèses"/>
          <xsd:enumeration value="OCLC"/>
          <xsd:enumeration value="Réseau Calames"/>
          <xsd:enumeration value="Réseau Sudoc"/>
          <xsd:enumeration value="Réseau Sudoc-PS"/>
          <xsd:enumeration value="Réseau thèses"/>
          <xsd:enumeration value="RNSR"/>
          <xsd:enumeration value="SIAF"/>
          <xsd:enumeration value="Autre"/>
        </xsd:restriction>
      </xsd:simpleType>
    </xsd:element>
    <xsd:element name="TRI" ma:index="3" nillable="true" ma:displayName="Trigramme" ma:default="A renseigner" ma:format="Dropdown" ma:internalName="TRI">
      <xsd:simpleType>
        <xsd:restriction base="dms:Choice">
          <xsd:enumeration value="A renseigner"/>
          <xsd:enumeration value="ACT"/>
          <xsd:enumeration value="AFE"/>
          <xsd:enumeration value="AFY"/>
          <xsd:enumeration value="AGT"/>
          <xsd:enumeration value="AHE"/>
          <xsd:enumeration value="AJL"/>
          <xsd:enumeration value="ALM"/>
          <xsd:enumeration value="ALP"/>
          <xsd:enumeration value="AMZ"/>
          <xsd:enumeration value="BBR"/>
          <xsd:enumeration value="BCS"/>
          <xsd:enumeration value="BEB"/>
          <xsd:enumeration value="BDE"/>
          <xsd:enumeration value="BML"/>
          <xsd:enumeration value="BTS"/>
          <xsd:enumeration value="CAD"/>
          <xsd:enumeration value="CBD"/>
          <xsd:enumeration value="CCI"/>
          <xsd:enumeration value="CDE"/>
          <xsd:enumeration value="CDT"/>
          <xsd:enumeration value="CFY"/>
          <xsd:enumeration value="CLY"/>
          <xsd:enumeration value="CMC"/>
          <xsd:enumeration value="COU"/>
          <xsd:enumeration value="CPD"/>
          <xsd:enumeration value="CST"/>
          <xsd:enumeration value="DAN"/>
          <xsd:enumeration value="DBZ"/>
          <xsd:enumeration value="DED"/>
          <xsd:enumeration value="DOO"/>
          <xsd:enumeration value="DRY"/>
          <xsd:enumeration value="DSA"/>
          <xsd:enumeration value="DST"/>
          <xsd:enumeration value="ECU"/>
          <xsd:enumeration value="ECT"/>
          <xsd:enumeration value="EHR"/>
          <xsd:enumeration value="ELS"/>
          <xsd:enumeration value="EMS"/>
          <xsd:enumeration value="ENO"/>
          <xsd:enumeration value="ERM"/>
          <xsd:enumeration value="FBE"/>
          <xsd:enumeration value="FBT"/>
          <xsd:enumeration value="FCR"/>
          <xsd:enumeration value="FBR"/>
          <xsd:enumeration value="FML"/>
          <xsd:enumeration value="FPX"/>
          <xsd:enumeration value="FRF"/>
          <xsd:enumeration value="GLT"/>
          <xsd:enumeration value="HLE"/>
          <xsd:enumeration value="HST"/>
          <xsd:enumeration value="IAN"/>
          <xsd:enumeration value="ILU"/>
          <xsd:enumeration value="IMN"/>
          <xsd:enumeration value="IMR"/>
          <xsd:enumeration value="JBN"/>
          <xsd:enumeration value="JCE"/>
          <xsd:enumeration value="JFH"/>
          <xsd:enumeration value="JFZ"/>
          <xsd:enumeration value="JGT"/>
          <xsd:enumeration value="JHN"/>
          <xsd:enumeration value="JKN"/>
          <xsd:enumeration value="JLR"/>
          <xsd:enumeration value="JLP"/>
          <xsd:enumeration value="JMF"/>
          <xsd:enumeration value="JML"/>
          <xsd:enumeration value="JNO"/>
          <xsd:enumeration value="JPA"/>
          <xsd:enumeration value="JVK"/>
          <xsd:enumeration value="KGX"/>
          <xsd:enumeration value="KMI"/>
          <xsd:enumeration value="LBA"/>
          <xsd:enumeration value="LBL"/>
          <xsd:enumeration value="LBT"/>
          <xsd:enumeration value="LJZ"/>
          <xsd:enumeration value="LNA"/>
          <xsd:enumeration value="LPL"/>
          <xsd:enumeration value="MBA"/>
          <xsd:enumeration value="MBN"/>
          <xsd:enumeration value="MBT"/>
          <xsd:enumeration value="MCN"/>
          <xsd:enumeration value="MCO"/>
          <xsd:enumeration value="MCR"/>
          <xsd:enumeration value="MCS"/>
          <xsd:enumeration value="MEN"/>
          <xsd:enumeration value="MGD"/>
          <xsd:enumeration value="MGT"/>
          <xsd:enumeration value="MGX"/>
          <xsd:enumeration value="MJN"/>
          <xsd:enumeration value="MLD"/>
          <xsd:enumeration value="MLP"/>
          <xsd:enumeration value="MPA"/>
          <xsd:enumeration value="MPD"/>
          <xsd:enumeration value="MPN"/>
          <xsd:enumeration value="MPR"/>
          <xsd:enumeration value="MPT"/>
          <xsd:enumeration value="MRX"/>
          <xsd:enumeration value="MSO"/>
          <xsd:enumeration value="MSR"/>
          <xsd:enumeration value="MTE"/>
          <xsd:enumeration value="MYG"/>
          <xsd:enumeration value="NBD"/>
          <xsd:enumeration value="NBT"/>
          <xsd:enumeration value="NMN"/>
          <xsd:enumeration value="OCN"/>
          <xsd:enumeration value="OKI"/>
          <xsd:enumeration value="OMZ"/>
          <xsd:enumeration value="ORX"/>
          <xsd:enumeration value="PDZ"/>
          <xsd:enumeration value="PFK"/>
          <xsd:enumeration value="PLP"/>
          <xsd:enumeration value="PMA"/>
          <xsd:enumeration value="PMI"/>
          <xsd:enumeration value="PML"/>
          <xsd:enumeration value="PPN"/>
          <xsd:enumeration value="PPO"/>
          <xsd:enumeration value="PPS"/>
          <xsd:enumeration value="RBD"/>
          <xsd:enumeration value="RJD"/>
          <xsd:enumeration value="ROA"/>
          <xsd:enumeration value="RPA"/>
          <xsd:enumeration value="RPT"/>
          <xsd:enumeration value="SBL"/>
          <xsd:enumeration value="SDT"/>
          <xsd:enumeration value="SGT"/>
          <xsd:enumeration value="SGY"/>
          <xsd:enumeration value="SLM"/>
          <xsd:enumeration value="SNX"/>
          <xsd:enumeration value="SPE"/>
          <xsd:enumeration value="SPR"/>
          <xsd:enumeration value="SQN"/>
          <xsd:enumeration value="SRY"/>
          <xsd:enumeration value="SSI"/>
          <xsd:enumeration value="TCN"/>
          <xsd:enumeration value="TDN"/>
          <xsd:enumeration value="TFU"/>
          <xsd:enumeration value="TMX"/>
          <xsd:enumeration value="TZA"/>
          <xsd:enumeration value="VGO"/>
          <xsd:enumeration value="VSA"/>
          <xsd:enumeration value="YBN"/>
          <xsd:enumeration value="YDD"/>
          <xsd:enumeration value="YNS"/>
        </xsd:restriction>
      </xsd:simpleType>
    </xsd:element>
    <xsd:element name="Type_x0020_de_x0020_document_x0020_standard" ma:index="4" nillable="true" ma:displayName="Type de document" ma:default="A renseigner" ma:format="Dropdown" ma:internalName="Type_x0020_de_x0020_document_x0020_standard">
      <xsd:simpleType>
        <xsd:restriction base="dms:Choice">
          <xsd:enumeration value="A renseigner"/>
          <xsd:enumeration value="Acte d'engagement"/>
          <xsd:enumeration value="Affichette porte"/>
          <xsd:enumeration value="Annexe"/>
          <xsd:enumeration value="Annexe 2"/>
          <xsd:enumeration value="Annuaire"/>
          <xsd:enumeration value="Avenant"/>
          <xsd:enumeration value="Avenant au marché"/>
          <xsd:enumeration value="BE"/>
          <xsd:enumeration value="Besoins fonctionnels"/>
          <xsd:enumeration value="Bon de livraison"/>
          <xsd:enumeration value="Brochure commerciale"/>
          <xsd:enumeration value="CCAP"/>
          <xsd:enumeration value="CCTP"/>
          <xsd:enumeration value="Chevalet"/>
          <xsd:enumeration value="Chrono"/>
          <xsd:enumeration value="Compte-rendu réunion"/>
          <xsd:enumeration value="Convention"/>
          <xsd:enumeration value="Courrier"/>
          <xsd:enumeration value="DC 1"/>
          <xsd:enumeration value="DC 2"/>
          <xsd:enumeration value="Déclaration"/>
          <xsd:enumeration value="Demande de précisions"/>
          <xsd:enumeration value="Devis"/>
          <xsd:enumeration value="Diaporama Formation"/>
          <xsd:enumeration value="Documentation fonctionnelle"/>
          <xsd:enumeration value="Documentation technique"/>
          <xsd:enumeration value="Dossier de candidature"/>
          <xsd:enumeration value="Dossier d'exploitation"/>
          <xsd:enumeration value="Dossier de spécifications"/>
          <xsd:enumeration value="Dossier de recette"/>
          <xsd:enumeration value="Enquête"/>
          <xsd:enumeration value="Etiquette"/>
          <xsd:enumeration value="Etude"/>
          <xsd:enumeration value="Fiche application"/>
          <xsd:enumeration value="Fiche formateur"/>
          <xsd:enumeration value="Fiche projet"/>
          <xsd:enumeration value="Licence"/>
          <xsd:enumeration value="Manuel"/>
          <xsd:enumeration value="Norme"/>
          <xsd:enumeration value="Note"/>
          <xsd:enumeration value="Notification"/>
          <xsd:enumeration value="Notification rejet"/>
          <xsd:enumeration value="Ordre du jour réunion"/>
          <xsd:enumeration value="Organigramme"/>
          <xsd:enumeration value="Ouverture de plis"/>
          <xsd:enumeration value="Plan de formation"/>
          <xsd:enumeration value="Plan de communication"/>
          <xsd:enumeration value="Plaquette - brochure"/>
          <xsd:enumeration value="Présentation - Communication"/>
          <xsd:enumeration value="Procédure"/>
          <xsd:enumeration value="Programme (formation)"/>
          <xsd:enumeration value="Prospective"/>
          <xsd:enumeration value="Rapport"/>
          <xsd:enumeration value="Rapport d'activité"/>
          <xsd:enumeration value="Rapport d'analyse"/>
          <xsd:enumeration value="Rapport de présentation"/>
          <xsd:enumeration value="Reconduction"/>
          <xsd:enumeration value="Revue application"/>
          <xsd:enumeration value="Specs développement"/>
          <xsd:enumeration value="Support"/>
          <xsd:enumeration value="Tableau de bord"/>
          <xsd:enumeration value="Tableau de suivi"/>
          <xsd:enumeration value="TP Formation"/>
          <xsd:enumeration value="TP jeu1"/>
          <xsd:enumeration value="TP jeu2"/>
          <xsd:enumeration value="TP jeu3"/>
          <xsd:enumeration value="Tp jeu corsé"/>
          <xsd:enumeration value="Autre"/>
        </xsd:restriction>
      </xsd:simpleType>
    </xsd:element>
    <xsd:element name="Etat_x0020_du_x0020_document" ma:index="5" nillable="true" ma:displayName="Etat du document" ma:format="Dropdown" ma:internalName="Etat_x0020_du_x0020_document">
      <xsd:simpleType>
        <xsd:restriction base="dms:Choice">
          <xsd:enumeration value="Brouillon"/>
          <xsd:enumeration value="Document de travail"/>
          <xsd:enumeration value="Document préparatoire"/>
          <xsd:enumeration value="A valider"/>
          <xsd:enumeration value="Validé"/>
          <xsd:enumeration value="Diffusé"/>
          <xsd:enumeration value="Applicable"/>
          <xsd:enumeration value="En cours de publication"/>
          <xsd:enumeration value="Prêt à publier"/>
          <xsd:enumeration value="Publié"/>
          <xsd:enumeration value="Périmé"/>
          <xsd:enumeration value="Version finale à conserver"/>
        </xsd:restriction>
      </xsd:simpleType>
    </xsd:element>
    <xsd:element name="Année" ma:index="6" nillable="true" ma:displayName="Année" ma:default="A renseigner" ma:format="Dropdown" ma:internalName="Ann_x00e9_e">
      <xsd:simpleType>
        <xsd:restriction base="dms:Choice">
          <xsd:enumeration value="A renseigner"/>
          <xsd:enumeration value="2023"/>
          <xsd:enumeration value="2022"/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</xsd:restriction>
      </xsd:simpleType>
    </xsd:element>
    <xsd:element name="Tags" ma:index="10" nillable="true" ma:displayName="Tags" ma:internalName="Tags">
      <xsd:simpleType>
        <xsd:restriction base="dms:Text">
          <xsd:maxLength value="255"/>
        </xsd:restriction>
      </xsd:simpleType>
    </xsd:element>
    <xsd:element name="Lieu_x0020_de_x0020_la_x0020_formation" ma:index="11" nillable="true" ma:displayName="Lieu de la formation" ma:default="A renseigner" ma:format="Dropdown" ma:internalName="Lieu_x0020_de_x0020_la_x0020_formation">
      <xsd:simpleType>
        <xsd:restriction base="dms:Choice">
          <xsd:enumeration value="A renseigner"/>
          <xsd:enumeration value="Montpellier"/>
          <xsd:enumeration value="Paris"/>
        </xsd:restriction>
      </xsd:simpleType>
    </xsd:element>
    <xsd:element name="N_x00b0__x0020_session" ma:index="12" nillable="true" ma:displayName="N° session" ma:internalName="N_x00B0__x0020_session" ma:readOnly="false">
      <xsd:simpleType>
        <xsd:restriction base="dms:Text">
          <xsd:maxLength value="250"/>
        </xsd:restriction>
      </xsd:simpleType>
    </xsd:element>
    <xsd:element name="Nom_x0020_de_x0020_la_x0020_formation" ma:index="20" nillable="true" ma:displayName="Liste des formations" ma:default="A renseigner" ma:format="Dropdown" ma:internalName="Nom_x0020_de_x0020_la_x0020_formation">
      <xsd:simpleType>
        <xsd:restriction base="dms:Choice">
          <xsd:enumeration value="A renseigner"/>
          <xsd:enumeration value="Calames"/>
          <xsd:enumeration value="Collègues"/>
          <xsd:enumeration value="Coordi"/>
          <xsd:enumeration value="Coraut"/>
          <xsd:enumeration value="Immersion"/>
          <xsd:enumeration value="INIT"/>
          <xsd:enumeration value="Moodle"/>
          <xsd:enumeration value="RespCR"/>
          <xsd:enumeration value="STAR"/>
          <xsd:enumeration value="SUPEB"/>
          <xsd:enumeration value="WebDewey"/>
          <xsd:enumeration value="Webstats"/>
          <xsd:enumeration value="WinIBW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7" nillable="true" ma:displayName="Date de création" ma:default="[today]" ma:description="Date à laquelle la ressource a été créée" ma:format="DateOnly" ma:internalName="_DCDateCreat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Supports3;" elementFormDefault="qualified">
    <xsd:import namespace="http://schemas.microsoft.com/office/2006/documentManagement/types"/>
    <xsd:import namespace="http://schemas.microsoft.com/office/infopath/2007/PartnerControls"/>
    <xsd:element name="Exaged_DocName" ma:index="14" nillable="true" ma:displayName="Nom du document" ma:hidden="true" ma:internalName="Exaged_DocNam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Type de contenu"/>
        <xsd:element ref="dc:title" minOccurs="0" maxOccurs="1" ma:index="1" ma:displayName="Titre"/>
        <xsd:element ref="dc:subject" minOccurs="0" maxOccurs="1"/>
        <xsd:element ref="dc:description" minOccurs="0" maxOccurs="1" ma:index="8" ma:displayName="Commentaires"/>
        <xsd:element name="keywords" minOccurs="0" maxOccurs="1" type="xsd:string" ma:index="9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eu_x0020_de_x0020_la_x0020_formation xmlns="9cb235b8-7541-4a6e-b886-1bf4192805bd">A renseigner</Lieu_x0020_de_x0020_la_x0020_formation>
    <Exaged_DocName xmlns="$ListId:Supports3;" xsi:nil="true"/>
    <Etat_x0020_du_x0020_document xmlns="9cb235b8-7541-4a6e-b886-1bf4192805bd">Document de travail</Etat_x0020_du_x0020_document>
    <Nom_x0020_de_x0020_la_x0020_formation xmlns="9cb235b8-7541-4a6e-b886-1bf4192805bd">A renseigner</Nom_x0020_de_x0020_la_x0020_formation>
    <TRI xmlns="9cb235b8-7541-4a6e-b886-1bf4192805bd">FML</TRI>
    <Tags xmlns="9cb235b8-7541-4a6e-b886-1bf4192805bd" xsi:nil="true"/>
    <Structure xmlns="9cb235b8-7541-4a6e-b886-1bf4192805bd">ABES</Structure>
    <Type_x0020_de_x0020_document_x0020_standard xmlns="9cb235b8-7541-4a6e-b886-1bf4192805bd">Diaporama Formation</Type_x0020_de_x0020_document_x0020_standard>
    <Année xmlns="9cb235b8-7541-4a6e-b886-1bf4192805bd">2023</Année>
    <N_x00b0__x0020_session xmlns="9cb235b8-7541-4a6e-b886-1bf4192805bd" xsi:nil="true"/>
    <_DCDateCreated xmlns="http://schemas.microsoft.com/sharepoint/v3/fields">2020-09-16T22:00:00+00:00</_DCDateCreated>
  </documentManagement>
</p:properties>
</file>

<file path=customXml/itemProps1.xml><?xml version="1.0" encoding="utf-8"?>
<ds:datastoreItem xmlns:ds="http://schemas.openxmlformats.org/officeDocument/2006/customXml" ds:itemID="{633C7513-14A8-4550-AEDA-C4E9602D4A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3C1CC3C-BE12-45E3-B364-9FD27FF3E58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b235b8-7541-4a6e-b886-1bf4192805bd"/>
    <ds:schemaRef ds:uri="http://schemas.microsoft.com/sharepoint/v3/fields"/>
    <ds:schemaRef ds:uri="$ListId:Supports3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1D3DA22-16E7-418E-A1F2-1C90A5F308B5}">
  <ds:schemaRefs>
    <ds:schemaRef ds:uri="http://purl.org/dc/dcmitype/"/>
    <ds:schemaRef ds:uri="http://schemas.microsoft.com/office/infopath/2007/PartnerControls"/>
    <ds:schemaRef ds:uri="$ListId:Supports3;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sharepoint/v3/fields"/>
    <ds:schemaRef ds:uri="9cb235b8-7541-4a6e-b886-1bf4192805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1321</TotalTime>
  <Words>883</Words>
  <Application>Microsoft Office PowerPoint</Application>
  <PresentationFormat>Affichage à l'écran (4:3)</PresentationFormat>
  <Paragraphs>137</Paragraphs>
  <Slides>27</Slides>
  <Notes>15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31" baseType="lpstr">
      <vt:lpstr>Arial</vt:lpstr>
      <vt:lpstr>Calibri</vt:lpstr>
      <vt:lpstr>Wingdings</vt:lpstr>
      <vt:lpstr>Thème Office</vt:lpstr>
      <vt:lpstr>Présentation PowerPoint</vt:lpstr>
      <vt:lpstr>plan</vt:lpstr>
      <vt:lpstr>VIAF : Fichier d'autorité international virtuel</vt:lpstr>
      <vt:lpstr>https://viaf.org/</vt:lpstr>
      <vt:lpstr>Une mine d’or</vt:lpstr>
      <vt:lpstr>Les éléments Techniques</vt:lpstr>
      <vt:lpstr>2 possibilités de dérivation dans IdRef</vt:lpstr>
      <vt:lpstr>L’API IdRef utilise une API VIAF</vt:lpstr>
      <vt:lpstr>Des formats sources au format IdRef</vt:lpstr>
      <vt:lpstr>Les mappings </vt:lpstr>
      <vt:lpstr>DERIVATION</vt:lpstr>
      <vt:lpstr>Dérivation depuis VIAF</vt:lpstr>
      <vt:lpstr>depuis un point d’accès biblio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Etape par étape</vt:lpstr>
      <vt:lpstr>Choix de la « meilleure » source</vt:lpstr>
      <vt:lpstr>Garde-fous</vt:lpstr>
      <vt:lpstr>Premier bilan après un an d’utilisation</vt:lpstr>
      <vt:lpstr>Cas d’usage</vt:lpstr>
      <vt:lpstr>Documentation à venir</vt:lpstr>
      <vt:lpstr>Vos questions</vt:lpstr>
    </vt:vector>
  </TitlesOfParts>
  <Company>ABES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J.e-cours</dc:title>
  <dc:creator>Olivier Kosinski</dc:creator>
  <cp:keywords/>
  <dc:description/>
  <cp:lastModifiedBy>Olivier Kosinski</cp:lastModifiedBy>
  <cp:revision>132</cp:revision>
  <dcterms:created xsi:type="dcterms:W3CDTF">2014-12-08T14:08:59Z</dcterms:created>
  <dcterms:modified xsi:type="dcterms:W3CDTF">2023-09-29T07:41:14Z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0x010100505AF35FDCA54D2FA379F261E520FD37003BA607584A07684089D0538041E4120804070802004495013D04E6D140B0554904C0AFA86A</vt:lpwstr>
  </property>
</Properties>
</file>