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70" r:id="rId5"/>
    <p:sldId id="258" r:id="rId6"/>
    <p:sldId id="259" r:id="rId7"/>
    <p:sldId id="271" r:id="rId8"/>
    <p:sldId id="346" r:id="rId9"/>
    <p:sldId id="372" r:id="rId10"/>
    <p:sldId id="347" r:id="rId11"/>
    <p:sldId id="348" r:id="rId12"/>
    <p:sldId id="260" r:id="rId13"/>
    <p:sldId id="351" r:id="rId14"/>
    <p:sldId id="353" r:id="rId15"/>
    <p:sldId id="352" r:id="rId16"/>
    <p:sldId id="354" r:id="rId17"/>
    <p:sldId id="355" r:id="rId18"/>
    <p:sldId id="356" r:id="rId19"/>
    <p:sldId id="263" r:id="rId20"/>
    <p:sldId id="357" r:id="rId21"/>
    <p:sldId id="371"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3" r:id="rId35"/>
    <p:sldId id="370" r:id="rId36"/>
    <p:sldId id="269" r:id="rId37"/>
    <p:sldId id="268"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B62"/>
    <a:srgbClr val="92B2D2"/>
    <a:srgbClr val="92B0D2"/>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117C9-DC69-4474-95AE-B5B905E0C089}" type="datetimeFigureOut">
              <a:rPr lang="fr-FR" smtClean="0"/>
              <a:t>07/12/2023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E5AB4-6DAB-460B-B1F2-D187681C329E}" type="slidenum">
              <a:rPr lang="fr-FR" smtClean="0"/>
              <a:t>‹N°›</a:t>
            </a:fld>
            <a:endParaRPr lang="fr-FR"/>
          </a:p>
        </p:txBody>
      </p:sp>
    </p:spTree>
    <p:extLst>
      <p:ext uri="{BB962C8B-B14F-4D97-AF65-F5344CB8AC3E}">
        <p14:creationId xmlns:p14="http://schemas.microsoft.com/office/powerpoint/2010/main" val="38822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baseline="0" dirty="0"/>
          </a:p>
        </p:txBody>
      </p:sp>
      <p:sp>
        <p:nvSpPr>
          <p:cNvPr id="4" name="Espace réservé du numéro de diapositive 3"/>
          <p:cNvSpPr>
            <a:spLocks noGrp="1"/>
          </p:cNvSpPr>
          <p:nvPr>
            <p:ph type="sldNum" sz="quarter" idx="5"/>
          </p:nvPr>
        </p:nvSpPr>
        <p:spPr/>
        <p:txBody>
          <a:bodyPr/>
          <a:lstStyle/>
          <a:p>
            <a:pPr>
              <a:defRPr/>
            </a:pPr>
            <a:fld id="{50B2254C-B2CA-47D4-BFD4-19CC24CAB27B}" type="slidenum">
              <a:rPr lang="fr-FR" smtClean="0"/>
              <a:pPr>
                <a:defRPr/>
              </a:pPr>
              <a:t>2</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136597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3</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95598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Programme Share </a:t>
            </a:r>
            <a:r>
              <a:rPr lang="fr-FR" dirty="0" err="1"/>
              <a:t>your</a:t>
            </a:r>
            <a:r>
              <a:rPr lang="fr-FR" dirty="0"/>
              <a:t> </a:t>
            </a:r>
            <a:r>
              <a:rPr lang="fr-FR" dirty="0" err="1"/>
              <a:t>knowledge</a:t>
            </a:r>
            <a:r>
              <a:rPr lang="fr-FR" dirty="0"/>
              <a:t> de contribution des GLAM à </a:t>
            </a:r>
            <a:r>
              <a:rPr lang="fr-FR" dirty="0" err="1"/>
              <a:t>Wikimedia</a:t>
            </a:r>
            <a:r>
              <a:rPr lang="fr-FR" dirty="0"/>
              <a:t> Commons au début des années 2010</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4</a:t>
            </a:fld>
            <a:endParaRPr lang="fr-FR"/>
          </a:p>
        </p:txBody>
      </p:sp>
    </p:spTree>
    <p:extLst>
      <p:ext uri="{BB962C8B-B14F-4D97-AF65-F5344CB8AC3E}">
        <p14:creationId xmlns:p14="http://schemas.microsoft.com/office/powerpoint/2010/main" val="117296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Possibilité également de mise en ligne de fichiers audios et pas seulement images</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8</a:t>
            </a:fld>
            <a:endParaRPr lang="fr-FR"/>
          </a:p>
        </p:txBody>
      </p:sp>
    </p:spTree>
    <p:extLst>
      <p:ext uri="{BB962C8B-B14F-4D97-AF65-F5344CB8AC3E}">
        <p14:creationId xmlns:p14="http://schemas.microsoft.com/office/powerpoint/2010/main" val="332555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solidFill>
                  <a:prstClr val="black"/>
                </a:solidFill>
              </a:rPr>
              <a:pPr>
                <a:defRPr/>
              </a:pPr>
              <a:t>9</a:t>
            </a:fld>
            <a:endParaRPr lang="fr-FR">
              <a:solidFill>
                <a:prstClr val="black"/>
              </a:solidFill>
            </a:endParaRPr>
          </a:p>
        </p:txBody>
      </p:sp>
      <p:sp>
        <p:nvSpPr>
          <p:cNvPr id="2" name="Espace réservé de la date 1"/>
          <p:cNvSpPr>
            <a:spLocks noGrp="1"/>
          </p:cNvSpPr>
          <p:nvPr>
            <p:ph type="dt" idx="10"/>
          </p:nvPr>
        </p:nvSpPr>
        <p:spPr/>
        <p:txBody>
          <a:bodyPr/>
          <a:lstStyle/>
          <a:p>
            <a:pPr>
              <a:defRPr/>
            </a:pPr>
            <a:r>
              <a:rPr lang="fr-FR">
                <a:solidFill>
                  <a:prstClr val="black"/>
                </a:solidFill>
              </a:rPr>
              <a:t>25/09/2014</a:t>
            </a:r>
          </a:p>
        </p:txBody>
      </p:sp>
    </p:spTree>
    <p:extLst>
      <p:ext uri="{BB962C8B-B14F-4D97-AF65-F5344CB8AC3E}">
        <p14:creationId xmlns:p14="http://schemas.microsoft.com/office/powerpoint/2010/main" val="87870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Possible d’importer des fichiers d’abord avant de créer une catégorie pour son établissement, mais moins pratique que dans le sens inverse</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11</a:t>
            </a:fld>
            <a:endParaRPr lang="fr-FR"/>
          </a:p>
        </p:txBody>
      </p:sp>
    </p:spTree>
    <p:extLst>
      <p:ext uri="{BB962C8B-B14F-4D97-AF65-F5344CB8AC3E}">
        <p14:creationId xmlns:p14="http://schemas.microsoft.com/office/powerpoint/2010/main" val="250010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16</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141532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Certaines modifications, notamment celle du titre de la page qui détermine l'url, nécessitent une validation par un modérateur de </a:t>
            </a:r>
            <a:r>
              <a:rPr lang="fr-FR" dirty="0" err="1"/>
              <a:t>Wikimedia</a:t>
            </a:r>
            <a:r>
              <a:rPr lang="fr-FR" dirty="0"/>
              <a:t> : la plateforme vous prévient</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29</a:t>
            </a:fld>
            <a:endParaRPr lang="fr-FR"/>
          </a:p>
        </p:txBody>
      </p:sp>
    </p:spTree>
    <p:extLst>
      <p:ext uri="{BB962C8B-B14F-4D97-AF65-F5344CB8AC3E}">
        <p14:creationId xmlns:p14="http://schemas.microsoft.com/office/powerpoint/2010/main" val="205865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1" dirty="0"/>
          </a:p>
        </p:txBody>
      </p:sp>
      <p:sp>
        <p:nvSpPr>
          <p:cNvPr id="4" name="Espace réservé du numéro de diapositive 3"/>
          <p:cNvSpPr>
            <a:spLocks noGrp="1"/>
          </p:cNvSpPr>
          <p:nvPr>
            <p:ph type="sldNum" sz="quarter" idx="5"/>
          </p:nvPr>
        </p:nvSpPr>
        <p:spPr/>
        <p:txBody>
          <a:bodyPr/>
          <a:lstStyle/>
          <a:p>
            <a:pPr>
              <a:defRPr/>
            </a:pPr>
            <a:fld id="{D3539A91-674E-4F70-A4A9-5F92CE3A298B}" type="slidenum">
              <a:rPr lang="fr-FR" smtClean="0"/>
              <a:pPr>
                <a:defRPr/>
              </a:pPr>
              <a:t>34</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296662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81996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7007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69985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56961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07/12/2023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01057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AF1AFB5-915E-4D0A-971C-5AE5F329E906}" type="datetimeFigureOut">
              <a:rPr lang="fr-FR" smtClean="0"/>
              <a:t>07/12/2023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3081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AF1AFB5-915E-4D0A-971C-5AE5F329E906}" type="datetimeFigureOut">
              <a:rPr lang="fr-FR" smtClean="0"/>
              <a:t>07/12/2023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10605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AF1AFB5-915E-4D0A-971C-5AE5F329E906}" type="datetimeFigureOut">
              <a:rPr lang="fr-FR" smtClean="0"/>
              <a:t>07/12/2023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72854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F1AFB5-915E-4D0A-971C-5AE5F329E906}" type="datetimeFigureOut">
              <a:rPr lang="fr-FR" smtClean="0"/>
              <a:t>07/12/2023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632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07/12/2023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71803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07/12/2023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5814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1AFB5-915E-4D0A-971C-5AE5F329E906}" type="datetimeFigureOut">
              <a:rPr lang="fr-FR" smtClean="0"/>
              <a:t>07/12/2023</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‹N°›</a:t>
            </a:fld>
            <a:endParaRPr lang="fr-FR"/>
          </a:p>
        </p:txBody>
      </p:sp>
    </p:spTree>
    <p:extLst>
      <p:ext uri="{BB962C8B-B14F-4D97-AF65-F5344CB8AC3E}">
        <p14:creationId xmlns:p14="http://schemas.microsoft.com/office/powerpoint/2010/main" val="288530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moodle.abes.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ndex.php?title=Special:CreateAccount&amp;returnto=Commons%3ABIU+Sant%C3%A9&amp;returntoquery=uselang%3Dfr&amp;uselang=f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s://github.com/Wikimedia-Sverige/pattypan/releases" TargetMode="Externa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ommons.wikimedia.org/wiki/Commons:Pattypan/Simple_manual?uselang=fr" TargetMode="Externa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Template:Book/doc" TargetMode="External"/><Relationship Id="rId2" Type="http://schemas.openxmlformats.org/officeDocument/2006/relationships/hyperlink" Target="https://commons.wikimedia.org/wiki/Template:Artwork/doc" TargetMode="Externa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commons.wikimedia.org/wiki/Help:Gadget-Cat-a-lot/f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commons.wikimedia.org/wiki/Commons:Deletion_policy/fr?uselang=fr#Proc%C3%A9dures_d%C3%A9taill%C3%A9es" TargetMode="Externa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documentation.abes.fr/aidecalames/manuelcorrespondant/index.html#dao" TargetMode="Externa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31.xml.rels><?xml version="1.0" encoding="UTF-8" standalone="yes"?>
<Relationships xmlns="http://schemas.openxmlformats.org/package/2006/relationships"><Relationship Id="rId2" Type="http://schemas.openxmlformats.org/officeDocument/2006/relationships/hyperlink" Target="https://commons.wikimedia.org/wiki/Commons:BIU_Sant%C3%A9?uselang=f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abes.fr/publications/enquetes-et-etudes/frequentation-interface-publique-de-calames-rapport-statistique-2020/" TargetMode="External"/><Relationship Id="rId7" Type="http://schemas.openxmlformats.org/officeDocument/2006/relationships/hyperlink" Target="https://fr.wikipedia.org/wiki/Projet:Wikifier_la_scien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ouvrirlascience.fr/un-partenariat-pour-renforcer-les-liens-entre-wikipedia-et-lenseignement-superieur-et-la-recherche-francaise-dans-un-contexte-de-science-ouvert/" TargetMode="External"/><Relationship Id="rId11" Type="http://schemas.openxmlformats.org/officeDocument/2006/relationships/image" Target="../media/image7.svg"/><Relationship Id="rId5" Type="http://schemas.openxmlformats.org/officeDocument/2006/relationships/hyperlink" Target="https://www.wikimedia.fr/" TargetMode="External"/><Relationship Id="rId10" Type="http://schemas.openxmlformats.org/officeDocument/2006/relationships/image" Target="../media/image6.png"/><Relationship Id="rId4" Type="http://schemas.openxmlformats.org/officeDocument/2006/relationships/hyperlink" Target="https://abes.fr/publications/enquetes-et-etudes/frequentation-interface-publique-de-calames-rapport-statistique-2022/" TargetMode="External"/><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hyperlink" Target="https://commons.wikimedia.org/wiki/Main_Page?uselang=f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2208213" y="1166888"/>
            <a:ext cx="7772400" cy="1470025"/>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4000" b="1" dirty="0">
                <a:solidFill>
                  <a:schemeClr val="accent6"/>
                </a:solidFill>
              </a:rPr>
              <a:t>ENRICHIR WIKIMEDIA COMMONS : Y IMPORTER DES IMAGES DE DOCUMENTS NUMERIQUES ACCOMPAGNEES </a:t>
            </a:r>
            <a:r>
              <a:rPr lang="fr-FR" sz="4000" b="1">
                <a:solidFill>
                  <a:schemeClr val="accent6"/>
                </a:solidFill>
              </a:rPr>
              <a:t>DE METADONNEES </a:t>
            </a:r>
            <a:r>
              <a:rPr lang="fr-FR" sz="4000" b="1" dirty="0">
                <a:solidFill>
                  <a:schemeClr val="accent6"/>
                </a:solidFill>
              </a:rPr>
              <a:t>EXPORTEES DEPUIS CALAMES</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879" y="6143068"/>
            <a:ext cx="900156" cy="6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2807" r="18012"/>
          <a:stretch/>
        </p:blipFill>
        <p:spPr bwMode="auto">
          <a:xfrm>
            <a:off x="1524000" y="195672"/>
            <a:ext cx="9144000" cy="641041"/>
          </a:xfrm>
          <a:prstGeom prst="rect">
            <a:avLst/>
          </a:prstGeom>
          <a:solidFill>
            <a:srgbClr val="92B2D2"/>
          </a:solidFill>
          <a:ln>
            <a:noFill/>
          </a:ln>
          <a:effectLst/>
        </p:spPr>
      </p:pic>
      <p:sp>
        <p:nvSpPr>
          <p:cNvPr id="24" name="Rectangle 23"/>
          <p:cNvSpPr/>
          <p:nvPr/>
        </p:nvSpPr>
        <p:spPr>
          <a:xfrm>
            <a:off x="2999656" y="2996952"/>
            <a:ext cx="4032448" cy="2585323"/>
          </a:xfrm>
          <a:prstGeom prst="rect">
            <a:avLst/>
          </a:prstGeom>
        </p:spPr>
        <p:txBody>
          <a:bodyPr wrap="square">
            <a:spAutoFit/>
          </a:bodyPr>
          <a:lstStyle/>
          <a:p>
            <a:r>
              <a:rPr lang="fr-FR" b="1" dirty="0">
                <a:solidFill>
                  <a:schemeClr val="tx2"/>
                </a:solidFill>
              </a:rPr>
              <a:t>Description</a:t>
            </a:r>
            <a:endParaRPr lang="fr-FR" dirty="0">
              <a:solidFill>
                <a:schemeClr val="tx2"/>
              </a:solidFill>
            </a:endParaRPr>
          </a:p>
          <a:p>
            <a:r>
              <a:rPr lang="fr-FR" sz="1600" dirty="0"/>
              <a:t>Formation pour  importer dans </a:t>
            </a:r>
            <a:r>
              <a:rPr lang="fr-FR" sz="1600" dirty="0" err="1"/>
              <a:t>Wikimedia</a:t>
            </a:r>
            <a:r>
              <a:rPr lang="fr-FR" sz="1600" dirty="0"/>
              <a:t> Commons des numérisations de documents décrits dans Calames et établir des liens réciproques entre ces images importées et Calames</a:t>
            </a:r>
          </a:p>
          <a:p>
            <a:endParaRPr lang="fr-FR" sz="1600" dirty="0"/>
          </a:p>
          <a:p>
            <a:endParaRPr lang="fr-FR" sz="1600" dirty="0"/>
          </a:p>
          <a:p>
            <a:endParaRPr lang="fr-FR" sz="1600" dirty="0"/>
          </a:p>
          <a:p>
            <a:endParaRPr lang="fr-FR" sz="1600" dirty="0"/>
          </a:p>
        </p:txBody>
      </p:sp>
      <p:sp>
        <p:nvSpPr>
          <p:cNvPr id="36" name="Rectangle 35"/>
          <p:cNvSpPr/>
          <p:nvPr/>
        </p:nvSpPr>
        <p:spPr>
          <a:xfrm>
            <a:off x="6812608" y="2918427"/>
            <a:ext cx="4104456" cy="1846659"/>
          </a:xfrm>
          <a:prstGeom prst="rect">
            <a:avLst/>
          </a:prstGeom>
        </p:spPr>
        <p:txBody>
          <a:bodyPr wrap="square">
            <a:spAutoFit/>
          </a:bodyPr>
          <a:lstStyle/>
          <a:p>
            <a:r>
              <a:rPr lang="fr-FR" b="1" dirty="0">
                <a:solidFill>
                  <a:schemeClr val="tx2"/>
                </a:solidFill>
              </a:rPr>
              <a:t>Public</a:t>
            </a:r>
            <a:endParaRPr lang="fr-FR" dirty="0">
              <a:solidFill>
                <a:schemeClr val="tx2"/>
              </a:solidFill>
            </a:endParaRPr>
          </a:p>
          <a:p>
            <a:r>
              <a:rPr lang="fr-FR" sz="1600" dirty="0"/>
              <a:t>Personnels chargés du suivi des données dans Calames</a:t>
            </a:r>
          </a:p>
          <a:p>
            <a:endParaRPr lang="fr-FR" sz="1600" dirty="0"/>
          </a:p>
          <a:p>
            <a:endParaRPr lang="fr-FR" sz="1600" dirty="0"/>
          </a:p>
          <a:p>
            <a:endParaRPr lang="fr-FR" sz="1600" dirty="0"/>
          </a:p>
          <a:p>
            <a:endParaRPr lang="fr-FR" sz="1600" dirty="0"/>
          </a:p>
        </p:txBody>
      </p:sp>
      <p:sp>
        <p:nvSpPr>
          <p:cNvPr id="37" name="Rectangle 36"/>
          <p:cNvSpPr/>
          <p:nvPr/>
        </p:nvSpPr>
        <p:spPr>
          <a:xfrm>
            <a:off x="1631504" y="4726885"/>
            <a:ext cx="8856984" cy="861774"/>
          </a:xfrm>
          <a:prstGeom prst="rect">
            <a:avLst/>
          </a:prstGeom>
        </p:spPr>
        <p:txBody>
          <a:bodyPr wrap="square">
            <a:spAutoFit/>
          </a:bodyPr>
          <a:lstStyle/>
          <a:p>
            <a:pPr algn="ctr"/>
            <a:r>
              <a:rPr lang="fr-FR" b="1" dirty="0">
                <a:solidFill>
                  <a:schemeClr val="tx2"/>
                </a:solidFill>
              </a:rPr>
              <a:t>Intervenants</a:t>
            </a:r>
          </a:p>
          <a:p>
            <a:pPr algn="ctr"/>
            <a:r>
              <a:rPr lang="fr-FR" sz="1600" dirty="0"/>
              <a:t>Etienne Naddeo</a:t>
            </a:r>
          </a:p>
          <a:p>
            <a:pPr algn="ctr"/>
            <a:r>
              <a:rPr lang="fr-FR" sz="1600" dirty="0"/>
              <a:t>Sonia Salami</a:t>
            </a:r>
          </a:p>
        </p:txBody>
      </p:sp>
      <p:sp>
        <p:nvSpPr>
          <p:cNvPr id="31" name="Rectangle 30"/>
          <p:cNvSpPr/>
          <p:nvPr/>
        </p:nvSpPr>
        <p:spPr>
          <a:xfrm>
            <a:off x="2639616" y="6141204"/>
            <a:ext cx="7200801" cy="600164"/>
          </a:xfrm>
          <a:prstGeom prst="rect">
            <a:avLst/>
          </a:prstGeom>
          <a:solidFill>
            <a:srgbClr val="E2E2E2"/>
          </a:solidFill>
        </p:spPr>
        <p:txBody>
          <a:bodyPr wrap="square">
            <a:spAutoFit/>
          </a:bodyPr>
          <a:lstStyle/>
          <a:p>
            <a:pPr algn="ctr"/>
            <a:r>
              <a:rPr lang="fr-FR" sz="1100" dirty="0"/>
              <a:t>La formation débutera à 11h, merci de votre patience…</a:t>
            </a:r>
            <a:br>
              <a:rPr lang="fr-FR" sz="1100" dirty="0"/>
            </a:br>
            <a:r>
              <a:rPr lang="fr-FR" sz="1100" u="sng" dirty="0"/>
              <a:t>Attention :</a:t>
            </a:r>
            <a:r>
              <a:rPr lang="fr-FR" sz="1100" dirty="0"/>
              <a:t> La session sera enregistrée afin d'être diffusée sur notre plateforme d'autoformation </a:t>
            </a:r>
            <a:r>
              <a:rPr lang="fr-FR" sz="1100" dirty="0">
                <a:hlinkClick r:id="rId4"/>
              </a:rPr>
              <a:t>http://moodle.abes.fr</a:t>
            </a:r>
            <a:r>
              <a:rPr lang="fr-FR" sz="1100" dirty="0"/>
              <a:t>.</a:t>
            </a:r>
            <a:br>
              <a:rPr lang="fr-FR" sz="1100" dirty="0"/>
            </a:br>
            <a:r>
              <a:rPr lang="fr-FR" sz="1100" dirty="0"/>
              <a:t>En rejoignant cette session, vous consentez à ces enregistrements.</a:t>
            </a:r>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0613" y="6151460"/>
            <a:ext cx="591157" cy="591157"/>
          </a:xfrm>
          <a:prstGeom prst="rect">
            <a:avLst/>
          </a:prstGeom>
        </p:spPr>
      </p:pic>
    </p:spTree>
    <p:extLst>
      <p:ext uri="{BB962C8B-B14F-4D97-AF65-F5344CB8AC3E}">
        <p14:creationId xmlns:p14="http://schemas.microsoft.com/office/powerpoint/2010/main" val="41398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952EE-C20B-FCEA-404F-47F840547A40}"/>
              </a:ext>
            </a:extLst>
          </p:cNvPr>
          <p:cNvSpPr>
            <a:spLocks noGrp="1"/>
          </p:cNvSpPr>
          <p:nvPr>
            <p:ph type="title"/>
          </p:nvPr>
        </p:nvSpPr>
        <p:spPr/>
        <p:txBody>
          <a:bodyPr>
            <a:normAutofit fontScale="90000"/>
          </a:bodyPr>
          <a:lstStyle/>
          <a:p>
            <a:r>
              <a:rPr lang="fr-FR" dirty="0"/>
              <a:t>Prérequis juridiques pour l’utilisation de </a:t>
            </a:r>
            <a:r>
              <a:rPr lang="fr-FR" dirty="0" err="1"/>
              <a:t>Wikimedia</a:t>
            </a:r>
            <a:r>
              <a:rPr lang="fr-FR" dirty="0"/>
              <a:t> Commons</a:t>
            </a:r>
          </a:p>
        </p:txBody>
      </p:sp>
      <p:sp>
        <p:nvSpPr>
          <p:cNvPr id="3" name="Espace réservé du contenu 2">
            <a:extLst>
              <a:ext uri="{FF2B5EF4-FFF2-40B4-BE49-F238E27FC236}">
                <a16:creationId xmlns:a16="http://schemas.microsoft.com/office/drawing/2014/main" id="{F0919C45-6606-A7CF-AEDC-BDCD9FEA379D}"/>
              </a:ext>
            </a:extLst>
          </p:cNvPr>
          <p:cNvSpPr>
            <a:spLocks noGrp="1"/>
          </p:cNvSpPr>
          <p:nvPr>
            <p:ph idx="1"/>
          </p:nvPr>
        </p:nvSpPr>
        <p:spPr/>
        <p:txBody>
          <a:bodyPr/>
          <a:lstStyle/>
          <a:p>
            <a:pPr algn="just"/>
            <a:r>
              <a:rPr lang="fr-FR" dirty="0"/>
              <a:t>Licences des fichiers importés : Wikimédia Commons ne permet que CC-BY, son équivalent Etalab 2.0 ou CC-BY-SA</a:t>
            </a:r>
          </a:p>
          <a:p>
            <a:pPr marL="0" indent="0">
              <a:buNone/>
            </a:pPr>
            <a:r>
              <a:rPr lang="fr-FR" dirty="0"/>
              <a:t>	La réutilisation commerciale des fichiers est permise</a:t>
            </a:r>
          </a:p>
          <a:p>
            <a:pPr marL="0" indent="0">
              <a:buNone/>
            </a:pPr>
            <a:endParaRPr lang="fr-FR" dirty="0"/>
          </a:p>
          <a:p>
            <a:endParaRPr lang="fr-FR" dirty="0"/>
          </a:p>
        </p:txBody>
      </p:sp>
      <p:sp>
        <p:nvSpPr>
          <p:cNvPr id="4" name="Flèche : droite 3">
            <a:extLst>
              <a:ext uri="{FF2B5EF4-FFF2-40B4-BE49-F238E27FC236}">
                <a16:creationId xmlns:a16="http://schemas.microsoft.com/office/drawing/2014/main" id="{1536C638-88F2-73A7-E164-3EED5B1AC67B}"/>
              </a:ext>
            </a:extLst>
          </p:cNvPr>
          <p:cNvSpPr/>
          <p:nvPr/>
        </p:nvSpPr>
        <p:spPr>
          <a:xfrm>
            <a:off x="839416" y="2708920"/>
            <a:ext cx="648072"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8172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5C6B97-94AB-F356-5E21-4309AC949B21}"/>
              </a:ext>
            </a:extLst>
          </p:cNvPr>
          <p:cNvSpPr>
            <a:spLocks noGrp="1"/>
          </p:cNvSpPr>
          <p:nvPr>
            <p:ph type="title"/>
          </p:nvPr>
        </p:nvSpPr>
        <p:spPr/>
        <p:txBody>
          <a:bodyPr/>
          <a:lstStyle/>
          <a:p>
            <a:r>
              <a:rPr lang="fr-FR" dirty="0"/>
              <a:t>Prérequis dans </a:t>
            </a:r>
            <a:r>
              <a:rPr lang="fr-FR" dirty="0" err="1"/>
              <a:t>Wikimedia</a:t>
            </a:r>
            <a:r>
              <a:rPr lang="fr-FR" dirty="0"/>
              <a:t> Commons</a:t>
            </a:r>
          </a:p>
        </p:txBody>
      </p:sp>
      <p:sp>
        <p:nvSpPr>
          <p:cNvPr id="3" name="Espace réservé du contenu 2">
            <a:extLst>
              <a:ext uri="{FF2B5EF4-FFF2-40B4-BE49-F238E27FC236}">
                <a16:creationId xmlns:a16="http://schemas.microsoft.com/office/drawing/2014/main" id="{4E11A364-E5E7-2E77-AF3E-3EBE53D36E2C}"/>
              </a:ext>
            </a:extLst>
          </p:cNvPr>
          <p:cNvSpPr>
            <a:spLocks noGrp="1"/>
          </p:cNvSpPr>
          <p:nvPr>
            <p:ph idx="1"/>
          </p:nvPr>
        </p:nvSpPr>
        <p:spPr/>
        <p:txBody>
          <a:bodyPr/>
          <a:lstStyle/>
          <a:p>
            <a:r>
              <a:rPr lang="fr-FR" dirty="0">
                <a:hlinkClick r:id="rId3"/>
              </a:rPr>
              <a:t>Se créer des identifiants de connexion </a:t>
            </a:r>
            <a:r>
              <a:rPr lang="fr-FR" dirty="0"/>
              <a:t>à </a:t>
            </a:r>
            <a:r>
              <a:rPr lang="fr-FR" dirty="0" err="1"/>
              <a:t>Wikimedia</a:t>
            </a:r>
            <a:r>
              <a:rPr lang="fr-FR" dirty="0"/>
              <a:t> Commons</a:t>
            </a:r>
          </a:p>
          <a:p>
            <a:endParaRPr lang="fr-FR" dirty="0"/>
          </a:p>
          <a:p>
            <a:pPr marL="0" indent="0" algn="just">
              <a:buNone/>
            </a:pPr>
            <a:r>
              <a:rPr lang="fr-FR" dirty="0"/>
              <a:t>	Créer une catégorie pour son établissement dans </a:t>
            </a:r>
            <a:r>
              <a:rPr lang="fr-FR" dirty="0" err="1"/>
              <a:t>Wikimedia</a:t>
            </a:r>
            <a:r>
              <a:rPr lang="fr-FR" dirty="0"/>
              <a:t> Commons : les catégories permettent d’indexer les documents dans </a:t>
            </a:r>
            <a:r>
              <a:rPr lang="fr-FR" dirty="0" err="1"/>
              <a:t>Wikimedia</a:t>
            </a:r>
            <a:r>
              <a:rPr lang="fr-FR" dirty="0"/>
              <a:t> Commons</a:t>
            </a:r>
          </a:p>
        </p:txBody>
      </p:sp>
      <p:pic>
        <p:nvPicPr>
          <p:cNvPr id="5" name="Graphique 4" descr="Carte avec repère avec un remplissage uni">
            <a:extLst>
              <a:ext uri="{FF2B5EF4-FFF2-40B4-BE49-F238E27FC236}">
                <a16:creationId xmlns:a16="http://schemas.microsoft.com/office/drawing/2014/main" id="{5B0CBF53-87E1-961A-A03D-0B1062C8C8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572" y="2420888"/>
            <a:ext cx="914400" cy="914400"/>
          </a:xfrm>
          <a:prstGeom prst="rect">
            <a:avLst/>
          </a:prstGeom>
        </p:spPr>
      </p:pic>
    </p:spTree>
    <p:extLst>
      <p:ext uri="{BB962C8B-B14F-4D97-AF65-F5344CB8AC3E}">
        <p14:creationId xmlns:p14="http://schemas.microsoft.com/office/powerpoint/2010/main" val="270021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BBE23-E221-9445-1581-23C02C5C353F}"/>
              </a:ext>
            </a:extLst>
          </p:cNvPr>
          <p:cNvSpPr>
            <a:spLocks noGrp="1"/>
          </p:cNvSpPr>
          <p:nvPr>
            <p:ph type="title"/>
          </p:nvPr>
        </p:nvSpPr>
        <p:spPr/>
        <p:txBody>
          <a:bodyPr>
            <a:normAutofit fontScale="90000"/>
          </a:bodyPr>
          <a:lstStyle/>
          <a:p>
            <a:r>
              <a:rPr lang="fr-FR" dirty="0"/>
              <a:t>Prérequis techniques pour l’utilisation de </a:t>
            </a:r>
            <a:r>
              <a:rPr lang="fr-FR" dirty="0" err="1"/>
              <a:t>Wikimedia</a:t>
            </a:r>
            <a:r>
              <a:rPr lang="fr-FR" dirty="0"/>
              <a:t> Commons</a:t>
            </a:r>
          </a:p>
        </p:txBody>
      </p:sp>
      <p:sp>
        <p:nvSpPr>
          <p:cNvPr id="3" name="Espace réservé du contenu 2">
            <a:extLst>
              <a:ext uri="{FF2B5EF4-FFF2-40B4-BE49-F238E27FC236}">
                <a16:creationId xmlns:a16="http://schemas.microsoft.com/office/drawing/2014/main" id="{0A3C419B-823F-AAD4-EB5D-0031FD998F8E}"/>
              </a:ext>
            </a:extLst>
          </p:cNvPr>
          <p:cNvSpPr>
            <a:spLocks noGrp="1"/>
          </p:cNvSpPr>
          <p:nvPr>
            <p:ph idx="1"/>
          </p:nvPr>
        </p:nvSpPr>
        <p:spPr>
          <a:xfrm>
            <a:off x="609600" y="1600201"/>
            <a:ext cx="10972800" cy="4709119"/>
          </a:xfrm>
        </p:spPr>
        <p:txBody>
          <a:bodyPr/>
          <a:lstStyle/>
          <a:p>
            <a:pPr marL="0" indent="0" algn="just">
              <a:buNone/>
            </a:pPr>
            <a:r>
              <a:rPr lang="fr-FR" dirty="0"/>
              <a:t>	Installer le plugin </a:t>
            </a:r>
            <a:r>
              <a:rPr lang="fr-FR" dirty="0" err="1"/>
              <a:t>Pattypan</a:t>
            </a:r>
            <a:r>
              <a:rPr lang="fr-FR" dirty="0"/>
              <a:t>, plugin existant depuis plusieurs années, permettant d’importer en masse des fichiers et des métadonnées descriptives dans </a:t>
            </a:r>
            <a:r>
              <a:rPr lang="fr-FR" dirty="0" err="1"/>
              <a:t>Wikimedia</a:t>
            </a:r>
            <a:r>
              <a:rPr lang="fr-FR" dirty="0"/>
              <a:t> Commons : </a:t>
            </a:r>
          </a:p>
          <a:p>
            <a:pPr marL="457200" lvl="1" indent="0" algn="just">
              <a:buNone/>
            </a:pPr>
            <a:r>
              <a:rPr lang="fr-FR" dirty="0"/>
              <a:t>	Aucune version .exe pour Windows n’existait pour ce plugin : l’</a:t>
            </a:r>
            <a:r>
              <a:rPr lang="fr-FR" dirty="0" err="1"/>
              <a:t>Abes</a:t>
            </a:r>
            <a:r>
              <a:rPr lang="fr-FR" dirty="0"/>
              <a:t> 	a financé le développement par </a:t>
            </a:r>
            <a:r>
              <a:rPr lang="fr-FR" dirty="0" err="1"/>
              <a:t>Wikimedia</a:t>
            </a:r>
            <a:r>
              <a:rPr lang="fr-FR" dirty="0"/>
              <a:t> Suède d’une version .exe 	du plugin</a:t>
            </a:r>
          </a:p>
          <a:p>
            <a:pPr marL="457200" lvl="1" indent="0" algn="just">
              <a:buNone/>
            </a:pPr>
            <a:r>
              <a:rPr lang="fr-FR" dirty="0"/>
              <a:t>	Plugin libre, librement téléchargeable sur </a:t>
            </a:r>
            <a:r>
              <a:rPr lang="fr-FR" dirty="0">
                <a:hlinkClick r:id="rId2"/>
              </a:rPr>
              <a:t>GitHub</a:t>
            </a:r>
            <a:r>
              <a:rPr lang="fr-FR" dirty="0"/>
              <a:t>. Des mises à jour 	(releases sur GitHub) régulières seront disponibles</a:t>
            </a:r>
          </a:p>
        </p:txBody>
      </p:sp>
      <p:pic>
        <p:nvPicPr>
          <p:cNvPr id="5" name="Graphique 4" descr="Lame de scie avec un remplissage uni">
            <a:extLst>
              <a:ext uri="{FF2B5EF4-FFF2-40B4-BE49-F238E27FC236}">
                <a16:creationId xmlns:a16="http://schemas.microsoft.com/office/drawing/2014/main" id="{63CD045D-8177-E285-B5DB-E7F02FB0BF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1340768"/>
            <a:ext cx="914400" cy="914400"/>
          </a:xfrm>
          <a:prstGeom prst="rect">
            <a:avLst/>
          </a:prstGeom>
        </p:spPr>
      </p:pic>
      <p:pic>
        <p:nvPicPr>
          <p:cNvPr id="6" name="Graphique 5" descr="Mur de briques en construction avec un remplissage uni">
            <a:extLst>
              <a:ext uri="{FF2B5EF4-FFF2-40B4-BE49-F238E27FC236}">
                <a16:creationId xmlns:a16="http://schemas.microsoft.com/office/drawing/2014/main" id="{79C754EB-E4B1-B179-10B7-C23955EC44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1424" y="2996952"/>
            <a:ext cx="698376" cy="761563"/>
          </a:xfrm>
          <a:prstGeom prst="rect">
            <a:avLst/>
          </a:prstGeom>
        </p:spPr>
      </p:pic>
      <p:pic>
        <p:nvPicPr>
          <p:cNvPr id="8" name="Graphique 7" descr="Cercles avec flèches avec un remplissage uni">
            <a:extLst>
              <a:ext uri="{FF2B5EF4-FFF2-40B4-BE49-F238E27FC236}">
                <a16:creationId xmlns:a16="http://schemas.microsoft.com/office/drawing/2014/main" id="{EDFA0273-821C-382E-8FF6-844F71F1F1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418" y="4393702"/>
            <a:ext cx="806388" cy="761564"/>
          </a:xfrm>
          <a:prstGeom prst="rect">
            <a:avLst/>
          </a:prstGeom>
        </p:spPr>
      </p:pic>
    </p:spTree>
    <p:extLst>
      <p:ext uri="{BB962C8B-B14F-4D97-AF65-F5344CB8AC3E}">
        <p14:creationId xmlns:p14="http://schemas.microsoft.com/office/powerpoint/2010/main" val="264144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DD625-0BE6-73AF-37AC-54B1D4C5D665}"/>
              </a:ext>
            </a:extLst>
          </p:cNvPr>
          <p:cNvSpPr>
            <a:spLocks noGrp="1"/>
          </p:cNvSpPr>
          <p:nvPr>
            <p:ph type="title"/>
          </p:nvPr>
        </p:nvSpPr>
        <p:spPr/>
        <p:txBody>
          <a:bodyPr>
            <a:normAutofit fontScale="90000"/>
          </a:bodyPr>
          <a:lstStyle/>
          <a:p>
            <a:r>
              <a:rPr lang="fr-FR" dirty="0"/>
              <a:t>Prérequis techniques pour l’utilisation de </a:t>
            </a:r>
            <a:r>
              <a:rPr lang="fr-FR" dirty="0" err="1"/>
              <a:t>Wikimedia</a:t>
            </a:r>
            <a:r>
              <a:rPr lang="fr-FR" dirty="0"/>
              <a:t> Commons (2)</a:t>
            </a:r>
          </a:p>
        </p:txBody>
      </p:sp>
      <p:sp>
        <p:nvSpPr>
          <p:cNvPr id="3" name="Espace réservé du contenu 2">
            <a:extLst>
              <a:ext uri="{FF2B5EF4-FFF2-40B4-BE49-F238E27FC236}">
                <a16:creationId xmlns:a16="http://schemas.microsoft.com/office/drawing/2014/main" id="{AA2895A5-21D1-0270-D42B-A41A3EB70B8C}"/>
              </a:ext>
            </a:extLst>
          </p:cNvPr>
          <p:cNvSpPr>
            <a:spLocks noGrp="1"/>
          </p:cNvSpPr>
          <p:nvPr>
            <p:ph idx="1"/>
          </p:nvPr>
        </p:nvSpPr>
        <p:spPr/>
        <p:txBody>
          <a:bodyPr>
            <a:normAutofit/>
          </a:bodyPr>
          <a:lstStyle/>
          <a:p>
            <a:pPr marL="0" indent="0">
              <a:buNone/>
            </a:pPr>
            <a:r>
              <a:rPr lang="fr-FR" dirty="0"/>
              <a:t>	Installer le plugin </a:t>
            </a:r>
            <a:r>
              <a:rPr lang="fr-FR" dirty="0" err="1"/>
              <a:t>Pattypan</a:t>
            </a:r>
            <a:r>
              <a:rPr lang="fr-FR" dirty="0"/>
              <a:t> sur son poste :</a:t>
            </a:r>
          </a:p>
          <a:p>
            <a:pPr>
              <a:buFont typeface="Calibri" panose="020F0502020204030204" pitchFamily="34" charset="0"/>
              <a:buChar char="–"/>
            </a:pPr>
            <a:r>
              <a:rPr lang="fr-FR" sz="2800" dirty="0"/>
              <a:t>Résolution d’écran minimale de 1920 x 1080 </a:t>
            </a:r>
          </a:p>
          <a:p>
            <a:pPr algn="just">
              <a:buFont typeface="Calibri" panose="020F0502020204030204" pitchFamily="34" charset="0"/>
              <a:buChar char="–"/>
            </a:pPr>
            <a:r>
              <a:rPr lang="fr-FR" sz="2800" dirty="0"/>
              <a:t>Système d'exploitation : fonctionne sous Linux ou Windows uniquement.</a:t>
            </a:r>
          </a:p>
          <a:p>
            <a:pPr algn="just">
              <a:buFont typeface="Calibri" panose="020F0502020204030204" pitchFamily="34" charset="0"/>
              <a:buChar char="–"/>
            </a:pPr>
            <a:r>
              <a:rPr lang="fr-FR" sz="2800" dirty="0"/>
              <a:t>La connexion internet doit être de haut débit et de qualité pour charger les fichiers et les métadonnées les accompagnant. L’utilisation de réseaux wifi peut engendrer un temps de chargement plus long.</a:t>
            </a:r>
          </a:p>
          <a:p>
            <a:pPr>
              <a:buFont typeface="Calibri" panose="020F0502020204030204" pitchFamily="34" charset="0"/>
              <a:buChar char="–"/>
            </a:pPr>
            <a:r>
              <a:rPr lang="fr-FR" sz="2800" dirty="0"/>
              <a:t>Disposer des droits administrateur sur son poste.</a:t>
            </a:r>
          </a:p>
        </p:txBody>
      </p:sp>
      <p:pic>
        <p:nvPicPr>
          <p:cNvPr id="19" name="Graphique 18" descr="Liste de contrôle avec un remplissage uni">
            <a:extLst>
              <a:ext uri="{FF2B5EF4-FFF2-40B4-BE49-F238E27FC236}">
                <a16:creationId xmlns:a16="http://schemas.microsoft.com/office/drawing/2014/main" id="{B2EFECB5-C839-EC05-7C6E-728B252B28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08" y="1268760"/>
            <a:ext cx="914400" cy="914400"/>
          </a:xfrm>
          <a:prstGeom prst="rect">
            <a:avLst/>
          </a:prstGeom>
        </p:spPr>
      </p:pic>
    </p:spTree>
    <p:extLst>
      <p:ext uri="{BB962C8B-B14F-4D97-AF65-F5344CB8AC3E}">
        <p14:creationId xmlns:p14="http://schemas.microsoft.com/office/powerpoint/2010/main" val="35904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50912-33C8-6A19-D769-AF1FDAB49A2B}"/>
              </a:ext>
            </a:extLst>
          </p:cNvPr>
          <p:cNvSpPr>
            <a:spLocks noGrp="1"/>
          </p:cNvSpPr>
          <p:nvPr>
            <p:ph type="title"/>
          </p:nvPr>
        </p:nvSpPr>
        <p:spPr/>
        <p:txBody>
          <a:bodyPr>
            <a:normAutofit fontScale="90000"/>
          </a:bodyPr>
          <a:lstStyle/>
          <a:p>
            <a:r>
              <a:rPr lang="fr-FR" dirty="0"/>
              <a:t>Prérequis techniques pour l’utilisation de </a:t>
            </a:r>
            <a:r>
              <a:rPr lang="fr-FR" dirty="0" err="1"/>
              <a:t>Wikimedia</a:t>
            </a:r>
            <a:r>
              <a:rPr lang="fr-FR" dirty="0"/>
              <a:t> Commons (3)</a:t>
            </a:r>
          </a:p>
        </p:txBody>
      </p:sp>
      <p:sp>
        <p:nvSpPr>
          <p:cNvPr id="3" name="Espace réservé du contenu 2">
            <a:extLst>
              <a:ext uri="{FF2B5EF4-FFF2-40B4-BE49-F238E27FC236}">
                <a16:creationId xmlns:a16="http://schemas.microsoft.com/office/drawing/2014/main" id="{8C377A3F-7C1B-E813-9EA4-B8280ACA640C}"/>
              </a:ext>
            </a:extLst>
          </p:cNvPr>
          <p:cNvSpPr>
            <a:spLocks noGrp="1"/>
          </p:cNvSpPr>
          <p:nvPr>
            <p:ph idx="1"/>
          </p:nvPr>
        </p:nvSpPr>
        <p:spPr/>
        <p:txBody>
          <a:bodyPr/>
          <a:lstStyle/>
          <a:p>
            <a:pPr marL="0" indent="0">
              <a:buNone/>
            </a:pPr>
            <a:r>
              <a:rPr lang="fr-FR" dirty="0"/>
              <a:t>	Prérequis sur les fichiers :</a:t>
            </a:r>
          </a:p>
          <a:p>
            <a:pPr lvl="1"/>
            <a:r>
              <a:rPr lang="fr-FR" dirty="0"/>
              <a:t>Liste des formats de </a:t>
            </a:r>
            <a:r>
              <a:rPr lang="fr-FR" dirty="0">
                <a:hlinkClick r:id="rId2"/>
              </a:rPr>
              <a:t>fichiers numériques pris en charge par </a:t>
            </a:r>
            <a:r>
              <a:rPr lang="fr-FR" dirty="0" err="1">
                <a:hlinkClick r:id="rId2"/>
              </a:rPr>
              <a:t>Pattypan</a:t>
            </a:r>
            <a:endParaRPr lang="fr-FR" dirty="0"/>
          </a:p>
          <a:p>
            <a:pPr lvl="1"/>
            <a:r>
              <a:rPr lang="fr-FR" dirty="0"/>
              <a:t>Document numérisé en plusieurs vues, le format de fichier requis est le </a:t>
            </a:r>
            <a:r>
              <a:rPr lang="fr-FR" dirty="0" err="1"/>
              <a:t>pdf</a:t>
            </a:r>
            <a:endParaRPr lang="fr-FR" dirty="0"/>
          </a:p>
          <a:p>
            <a:pPr lvl="1"/>
            <a:r>
              <a:rPr lang="fr-FR" dirty="0"/>
              <a:t>Document numérisé en une seule vue : jpg, png, TIFF,…</a:t>
            </a:r>
          </a:p>
          <a:p>
            <a:pPr marL="457200" lvl="1" indent="0">
              <a:buNone/>
            </a:pPr>
            <a:r>
              <a:rPr lang="fr-FR" dirty="0"/>
              <a:t>	Fichiers audios : </a:t>
            </a:r>
            <a:r>
              <a:rPr lang="fr-FR" dirty="0" err="1"/>
              <a:t>wav</a:t>
            </a:r>
            <a:endParaRPr lang="fr-FR" dirty="0"/>
          </a:p>
        </p:txBody>
      </p:sp>
      <p:pic>
        <p:nvPicPr>
          <p:cNvPr id="5" name="Graphique 4" descr="Images avec un remplissage uni">
            <a:extLst>
              <a:ext uri="{FF2B5EF4-FFF2-40B4-BE49-F238E27FC236}">
                <a16:creationId xmlns:a16="http://schemas.microsoft.com/office/drawing/2014/main" id="{D4B527EA-C890-4195-F434-99F7A64E83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061" y="1417638"/>
            <a:ext cx="914400" cy="914400"/>
          </a:xfrm>
          <a:prstGeom prst="rect">
            <a:avLst/>
          </a:prstGeom>
        </p:spPr>
      </p:pic>
      <p:pic>
        <p:nvPicPr>
          <p:cNvPr id="11" name="Graphique 10" descr="Rotation avec un remplissage uni">
            <a:extLst>
              <a:ext uri="{FF2B5EF4-FFF2-40B4-BE49-F238E27FC236}">
                <a16:creationId xmlns:a16="http://schemas.microsoft.com/office/drawing/2014/main" id="{88C9FDCE-9E76-A0C0-C59A-D2060408CB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400" y="4005064"/>
            <a:ext cx="914400" cy="914400"/>
          </a:xfrm>
          <a:prstGeom prst="rect">
            <a:avLst/>
          </a:prstGeom>
        </p:spPr>
      </p:pic>
    </p:spTree>
    <p:extLst>
      <p:ext uri="{BB962C8B-B14F-4D97-AF65-F5344CB8AC3E}">
        <p14:creationId xmlns:p14="http://schemas.microsoft.com/office/powerpoint/2010/main" val="349816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A56C18-F4E9-C908-C8D8-F1739C98285F}"/>
              </a:ext>
            </a:extLst>
          </p:cNvPr>
          <p:cNvSpPr>
            <a:spLocks noGrp="1"/>
          </p:cNvSpPr>
          <p:nvPr>
            <p:ph type="title"/>
          </p:nvPr>
        </p:nvSpPr>
        <p:spPr/>
        <p:txBody>
          <a:bodyPr>
            <a:normAutofit fontScale="90000"/>
          </a:bodyPr>
          <a:lstStyle/>
          <a:p>
            <a:r>
              <a:rPr lang="fr-FR" dirty="0"/>
              <a:t>Prérequis dans les données pour l’utilisation de </a:t>
            </a:r>
            <a:r>
              <a:rPr lang="fr-FR" dirty="0" err="1"/>
              <a:t>Wikimedia</a:t>
            </a:r>
            <a:r>
              <a:rPr lang="fr-FR" dirty="0"/>
              <a:t> Commons (4)</a:t>
            </a:r>
          </a:p>
        </p:txBody>
      </p:sp>
      <p:sp>
        <p:nvSpPr>
          <p:cNvPr id="3" name="Espace réservé du contenu 2">
            <a:extLst>
              <a:ext uri="{FF2B5EF4-FFF2-40B4-BE49-F238E27FC236}">
                <a16:creationId xmlns:a16="http://schemas.microsoft.com/office/drawing/2014/main" id="{B3CB8BD0-7C1D-F598-0E45-712FCB665354}"/>
              </a:ext>
            </a:extLst>
          </p:cNvPr>
          <p:cNvSpPr>
            <a:spLocks noGrp="1"/>
          </p:cNvSpPr>
          <p:nvPr>
            <p:ph idx="1"/>
          </p:nvPr>
        </p:nvSpPr>
        <p:spPr/>
        <p:txBody>
          <a:bodyPr/>
          <a:lstStyle/>
          <a:p>
            <a:pPr marL="0" indent="0">
              <a:buNone/>
            </a:pPr>
            <a:r>
              <a:rPr lang="fr-FR" dirty="0"/>
              <a:t>	Données présentes dans Calames à conserver lors d’un import dans </a:t>
            </a:r>
            <a:r>
              <a:rPr lang="fr-FR" dirty="0" err="1"/>
              <a:t>Wikimedia</a:t>
            </a:r>
            <a:r>
              <a:rPr lang="fr-FR" dirty="0"/>
              <a:t> Commons : </a:t>
            </a:r>
          </a:p>
          <a:p>
            <a:pPr lvl="1"/>
            <a:r>
              <a:rPr lang="fr-FR" dirty="0"/>
              <a:t>url stables du fichier ou du composant EAD dans Calames</a:t>
            </a:r>
          </a:p>
          <a:p>
            <a:pPr lvl="1" algn="just"/>
            <a:r>
              <a:rPr lang="fr-FR" dirty="0"/>
              <a:t>url pérennes d’</a:t>
            </a:r>
            <a:r>
              <a:rPr lang="fr-FR" dirty="0" err="1"/>
              <a:t>IdRef</a:t>
            </a:r>
            <a:r>
              <a:rPr lang="fr-FR" dirty="0"/>
              <a:t> pour les &lt;</a:t>
            </a:r>
            <a:r>
              <a:rPr lang="fr-FR" dirty="0" err="1"/>
              <a:t>corpname</a:t>
            </a:r>
            <a:r>
              <a:rPr lang="fr-FR" dirty="0"/>
              <a:t>&gt;, &lt;</a:t>
            </a:r>
            <a:r>
              <a:rPr lang="fr-FR" dirty="0" err="1"/>
              <a:t>persname</a:t>
            </a:r>
            <a:r>
              <a:rPr lang="fr-FR" dirty="0"/>
              <a:t>&gt; et &lt;</a:t>
            </a:r>
            <a:r>
              <a:rPr lang="fr-FR" dirty="0" err="1"/>
              <a:t>famname</a:t>
            </a:r>
            <a:r>
              <a:rPr lang="fr-FR" dirty="0"/>
              <a:t>&gt; de ROLE « auteur », « auteur adapté », « auteur présumé », « fabricant » ou « producteur »</a:t>
            </a:r>
          </a:p>
          <a:p>
            <a:pPr marL="457200" lvl="1" indent="0" algn="just">
              <a:buNone/>
            </a:pPr>
            <a:r>
              <a:rPr lang="fr-FR" dirty="0"/>
              <a:t>Pour plus de précisions sur la gestion des autorités lors des exports de Calames vers </a:t>
            </a:r>
            <a:r>
              <a:rPr lang="fr-FR" dirty="0" err="1"/>
              <a:t>Wikimedia</a:t>
            </a:r>
            <a:r>
              <a:rPr lang="fr-FR" dirty="0"/>
              <a:t> Commons, voir la </a:t>
            </a:r>
            <a:r>
              <a:rPr lang="fr-FR"/>
              <a:t>documentation Calames</a:t>
            </a:r>
            <a:endParaRPr lang="fr-FR" dirty="0"/>
          </a:p>
        </p:txBody>
      </p:sp>
      <p:pic>
        <p:nvPicPr>
          <p:cNvPr id="5" name="Graphique 4" descr="Base de données avec un remplissage uni">
            <a:extLst>
              <a:ext uri="{FF2B5EF4-FFF2-40B4-BE49-F238E27FC236}">
                <a16:creationId xmlns:a16="http://schemas.microsoft.com/office/drawing/2014/main" id="{5FA386F8-059A-6F15-E6F5-CAD69A906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08" y="1340768"/>
            <a:ext cx="914400" cy="914400"/>
          </a:xfrm>
          <a:prstGeom prst="rect">
            <a:avLst/>
          </a:prstGeom>
        </p:spPr>
      </p:pic>
    </p:spTree>
    <p:extLst>
      <p:ext uri="{BB962C8B-B14F-4D97-AF65-F5344CB8AC3E}">
        <p14:creationId xmlns:p14="http://schemas.microsoft.com/office/powerpoint/2010/main" val="516079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a:solidFill>
                  <a:schemeClr val="accent4">
                    <a:lumMod val="75000"/>
                  </a:schemeClr>
                </a:solidFill>
              </a:rPr>
              <a:t>PARTIE 3 : </a:t>
            </a:r>
            <a:r>
              <a:rPr lang="fr-FR" dirty="0">
                <a:solidFill>
                  <a:schemeClr val="accent4">
                    <a:lumMod val="75000"/>
                  </a:schemeClr>
                </a:solidFill>
                <a:latin typeface="+mj-lt"/>
                <a:ea typeface="+mj-ea"/>
                <a:cs typeface="+mj-cs"/>
              </a:rPr>
              <a:t>Procédure à suivre pour réaliser un export de Calames puis un import dans </a:t>
            </a:r>
            <a:r>
              <a:rPr lang="fr-FR" dirty="0" err="1">
                <a:solidFill>
                  <a:schemeClr val="accent4">
                    <a:lumMod val="75000"/>
                  </a:schemeClr>
                </a:solidFill>
                <a:latin typeface="+mj-lt"/>
                <a:ea typeface="+mj-ea"/>
                <a:cs typeface="+mj-cs"/>
              </a:rPr>
              <a:t>Wikimedia</a:t>
            </a:r>
            <a:r>
              <a:rPr lang="fr-FR" dirty="0">
                <a:solidFill>
                  <a:schemeClr val="accent4">
                    <a:lumMod val="75000"/>
                  </a:schemeClr>
                </a:solidFill>
                <a:latin typeface="+mj-lt"/>
                <a:ea typeface="+mj-ea"/>
                <a:cs typeface="+mj-cs"/>
              </a:rPr>
              <a:t> Commons (démo)</a:t>
            </a:r>
            <a:endParaRPr lang="fr-FR" dirty="0">
              <a:solidFill>
                <a:schemeClr val="accent4">
                  <a:lumMod val="75000"/>
                </a:schemeClr>
              </a:solidFill>
            </a:endParaRPr>
          </a:p>
        </p:txBody>
      </p:sp>
    </p:spTree>
    <p:extLst>
      <p:ext uri="{BB962C8B-B14F-4D97-AF65-F5344CB8AC3E}">
        <p14:creationId xmlns:p14="http://schemas.microsoft.com/office/powerpoint/2010/main" val="777692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14015-AA0B-73E4-8E7D-959C40699521}"/>
              </a:ext>
            </a:extLst>
          </p:cNvPr>
          <p:cNvSpPr>
            <a:spLocks noGrp="1"/>
          </p:cNvSpPr>
          <p:nvPr>
            <p:ph type="title"/>
          </p:nvPr>
        </p:nvSpPr>
        <p:spPr/>
        <p:txBody>
          <a:bodyPr>
            <a:normAutofit fontScale="90000"/>
          </a:bodyPr>
          <a:lstStyle/>
          <a:p>
            <a:r>
              <a:rPr lang="fr-FR" dirty="0"/>
              <a:t>Deux nouveaux exports dans Calames pour conversion d’EAD vers </a:t>
            </a:r>
            <a:r>
              <a:rPr lang="fr-FR" dirty="0" err="1"/>
              <a:t>Wikimedia</a:t>
            </a:r>
            <a:r>
              <a:rPr lang="fr-FR" dirty="0"/>
              <a:t> Commons</a:t>
            </a:r>
          </a:p>
        </p:txBody>
      </p:sp>
      <p:sp>
        <p:nvSpPr>
          <p:cNvPr id="3" name="Espace réservé du contenu 2">
            <a:extLst>
              <a:ext uri="{FF2B5EF4-FFF2-40B4-BE49-F238E27FC236}">
                <a16:creationId xmlns:a16="http://schemas.microsoft.com/office/drawing/2014/main" id="{869CBCD0-FF86-EC66-E410-B0D1AB3CC00F}"/>
              </a:ext>
            </a:extLst>
          </p:cNvPr>
          <p:cNvSpPr>
            <a:spLocks noGrp="1"/>
          </p:cNvSpPr>
          <p:nvPr>
            <p:ph idx="1"/>
          </p:nvPr>
        </p:nvSpPr>
        <p:spPr/>
        <p:txBody>
          <a:bodyPr>
            <a:normAutofit lnSpcReduction="10000"/>
          </a:bodyPr>
          <a:lstStyle/>
          <a:p>
            <a:pPr marL="0" indent="0" algn="just">
              <a:buNone/>
            </a:pPr>
            <a:r>
              <a:rPr lang="fr-FR" dirty="0"/>
              <a:t>	Deux modèles de données de </a:t>
            </a:r>
            <a:r>
              <a:rPr lang="fr-FR" dirty="0" err="1"/>
              <a:t>Wikimedia</a:t>
            </a:r>
            <a:r>
              <a:rPr lang="fr-FR" dirty="0"/>
              <a:t> Commons ont été retenus par l’</a:t>
            </a:r>
            <a:r>
              <a:rPr lang="fr-FR" dirty="0" err="1"/>
              <a:t>Abes</a:t>
            </a:r>
            <a:r>
              <a:rPr lang="fr-FR" dirty="0"/>
              <a:t> pour créer des exports dans Calames : </a:t>
            </a:r>
          </a:p>
          <a:p>
            <a:pPr lvl="1" algn="just"/>
            <a:r>
              <a:rPr lang="fr-FR" dirty="0"/>
              <a:t>Modèle du </a:t>
            </a:r>
            <a:r>
              <a:rPr lang="fr-FR" dirty="0" err="1">
                <a:hlinkClick r:id="rId2"/>
              </a:rPr>
              <a:t>template</a:t>
            </a:r>
            <a:r>
              <a:rPr lang="fr-FR" dirty="0">
                <a:hlinkClick r:id="rId2"/>
              </a:rPr>
              <a:t> Artwork </a:t>
            </a:r>
            <a:r>
              <a:rPr lang="fr-FR" dirty="0"/>
              <a:t>pour les documents numériques en une seule vue et les enregistrements sonores</a:t>
            </a:r>
          </a:p>
          <a:p>
            <a:pPr lvl="1" algn="just"/>
            <a:r>
              <a:rPr lang="fr-FR" dirty="0"/>
              <a:t>Modèle du </a:t>
            </a:r>
            <a:r>
              <a:rPr lang="fr-FR" dirty="0" err="1">
                <a:hlinkClick r:id="rId3"/>
              </a:rPr>
              <a:t>template</a:t>
            </a:r>
            <a:r>
              <a:rPr lang="fr-FR" dirty="0">
                <a:hlinkClick r:id="rId3"/>
              </a:rPr>
              <a:t> Book </a:t>
            </a:r>
            <a:r>
              <a:rPr lang="fr-FR" dirty="0"/>
              <a:t>pour les documents numériques en plusieurs vues</a:t>
            </a:r>
          </a:p>
          <a:p>
            <a:pPr marL="457200" lvl="1" indent="0" algn="just">
              <a:buNone/>
            </a:pPr>
            <a:r>
              <a:rPr lang="fr-FR" dirty="0"/>
              <a:t>Les deux exports convertissent les données EAD dans Calames en données correspondant aux modèles </a:t>
            </a:r>
            <a:r>
              <a:rPr lang="fr-FR" dirty="0" err="1"/>
              <a:t>Wikimedia</a:t>
            </a:r>
            <a:r>
              <a:rPr lang="fr-FR" dirty="0"/>
              <a:t> Commons</a:t>
            </a:r>
          </a:p>
          <a:p>
            <a:pPr marL="457200" lvl="1" indent="0" algn="just">
              <a:buNone/>
            </a:pPr>
            <a:r>
              <a:rPr lang="fr-FR" dirty="0"/>
              <a:t>Les deux exports produisent un tableau csv par fichier EAD exporté sur le principe une ligne = un composant EAD = un fichier</a:t>
            </a:r>
          </a:p>
        </p:txBody>
      </p:sp>
      <p:sp>
        <p:nvSpPr>
          <p:cNvPr id="4" name="Flèche : droite 3">
            <a:extLst>
              <a:ext uri="{FF2B5EF4-FFF2-40B4-BE49-F238E27FC236}">
                <a16:creationId xmlns:a16="http://schemas.microsoft.com/office/drawing/2014/main" id="{5B69573D-BE5F-9FCC-1D5E-D262F84B91A5}"/>
              </a:ext>
            </a:extLst>
          </p:cNvPr>
          <p:cNvSpPr/>
          <p:nvPr/>
        </p:nvSpPr>
        <p:spPr>
          <a:xfrm>
            <a:off x="407368" y="4221088"/>
            <a:ext cx="648072"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24DE891B-A159-5F3F-AB75-D8CAF6C461EA}"/>
              </a:ext>
            </a:extLst>
          </p:cNvPr>
          <p:cNvSpPr/>
          <p:nvPr/>
        </p:nvSpPr>
        <p:spPr>
          <a:xfrm>
            <a:off x="385650" y="5085184"/>
            <a:ext cx="648072"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Blogue avec un remplissage uni">
            <a:extLst>
              <a:ext uri="{FF2B5EF4-FFF2-40B4-BE49-F238E27FC236}">
                <a16:creationId xmlns:a16="http://schemas.microsoft.com/office/drawing/2014/main" id="{07183A15-0872-AD08-A66B-FCE8F38AB8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1029" y="1320478"/>
            <a:ext cx="914400" cy="914400"/>
          </a:xfrm>
          <a:prstGeom prst="rect">
            <a:avLst/>
          </a:prstGeom>
        </p:spPr>
      </p:pic>
    </p:spTree>
    <p:extLst>
      <p:ext uri="{BB962C8B-B14F-4D97-AF65-F5344CB8AC3E}">
        <p14:creationId xmlns:p14="http://schemas.microsoft.com/office/powerpoint/2010/main" val="41633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DC6976-08FD-DB7B-438A-B805EA32AD08}"/>
              </a:ext>
            </a:extLst>
          </p:cNvPr>
          <p:cNvSpPr>
            <a:spLocks noGrp="1"/>
          </p:cNvSpPr>
          <p:nvPr>
            <p:ph type="title"/>
          </p:nvPr>
        </p:nvSpPr>
        <p:spPr/>
        <p:txBody>
          <a:bodyPr>
            <a:normAutofit fontScale="90000"/>
          </a:bodyPr>
          <a:lstStyle/>
          <a:p>
            <a:r>
              <a:rPr lang="fr-FR" dirty="0"/>
              <a:t>Réaliser le ou les export(s) des données dans Calames</a:t>
            </a:r>
          </a:p>
        </p:txBody>
      </p:sp>
      <p:sp>
        <p:nvSpPr>
          <p:cNvPr id="3" name="Espace réservé du contenu 2">
            <a:extLst>
              <a:ext uri="{FF2B5EF4-FFF2-40B4-BE49-F238E27FC236}">
                <a16:creationId xmlns:a16="http://schemas.microsoft.com/office/drawing/2014/main" id="{0C07D8A4-D300-A614-8E8C-FEF51EB44238}"/>
              </a:ext>
            </a:extLst>
          </p:cNvPr>
          <p:cNvSpPr>
            <a:spLocks noGrp="1"/>
          </p:cNvSpPr>
          <p:nvPr>
            <p:ph idx="1"/>
          </p:nvPr>
        </p:nvSpPr>
        <p:spPr/>
        <p:txBody>
          <a:bodyPr>
            <a:normAutofit fontScale="92500"/>
          </a:bodyPr>
          <a:lstStyle/>
          <a:p>
            <a:pPr algn="just"/>
            <a:r>
              <a:rPr lang="fr-FR" dirty="0"/>
              <a:t>Dans la fenêtre d’export de Calames, sélectionner l’export adapté</a:t>
            </a:r>
          </a:p>
          <a:p>
            <a:endParaRPr lang="fr-FR" dirty="0"/>
          </a:p>
          <a:p>
            <a:pPr marL="0" indent="0" algn="just">
              <a:buNone/>
            </a:pPr>
            <a:r>
              <a:rPr lang="fr-FR" dirty="0"/>
              <a:t>	Le filtre d’export doit être saisi pour les deux exports </a:t>
            </a:r>
            <a:r>
              <a:rPr lang="fr-FR" dirty="0" err="1"/>
              <a:t>Wikimedia</a:t>
            </a:r>
            <a:r>
              <a:rPr lang="fr-FR" dirty="0"/>
              <a:t> Commons. Quelques exemples de filtres possibles : </a:t>
            </a:r>
          </a:p>
          <a:p>
            <a:pPr lvl="1" algn="just"/>
            <a:r>
              <a:rPr lang="fr-FR" dirty="0"/>
              <a:t>//c pour obtenir tous les &lt;c&gt; d’un ou plusieurs fichiers EAD</a:t>
            </a:r>
          </a:p>
          <a:p>
            <a:pPr lvl="1" algn="just"/>
            <a:r>
              <a:rPr lang="fr-FR" dirty="0"/>
              <a:t>//c[dao | </a:t>
            </a:r>
            <a:r>
              <a:rPr lang="fr-FR" dirty="0" err="1"/>
              <a:t>daogrp</a:t>
            </a:r>
            <a:r>
              <a:rPr lang="fr-FR" dirty="0"/>
              <a:t>] pour obtenir tous les &lt;c&gt; d’un ou plusieurs fichiers EAD contenant un &lt;dao&gt; ou un &lt;</a:t>
            </a:r>
            <a:r>
              <a:rPr lang="fr-FR" dirty="0" err="1"/>
              <a:t>daogrp</a:t>
            </a:r>
            <a:r>
              <a:rPr lang="fr-FR" dirty="0"/>
              <a:t>&gt;</a:t>
            </a:r>
          </a:p>
          <a:p>
            <a:pPr lvl="1" algn="just"/>
            <a:r>
              <a:rPr lang="fr-FR" dirty="0"/>
              <a:t>//c[*[not(self::c)]//</a:t>
            </a:r>
            <a:r>
              <a:rPr lang="fr-FR" dirty="0" err="1"/>
              <a:t>persname</a:t>
            </a:r>
            <a:r>
              <a:rPr lang="fr-FR" dirty="0"/>
              <a:t>[@role=''070‘’] pour obtenir tous les &lt;c&gt; d’un ou plusieurs fichiers EAD contenant un &lt;</a:t>
            </a:r>
            <a:r>
              <a:rPr lang="fr-FR" dirty="0" err="1"/>
              <a:t>persname</a:t>
            </a:r>
            <a:r>
              <a:rPr lang="fr-FR" dirty="0"/>
              <a:t>&gt; de ROLE « auteur »</a:t>
            </a:r>
          </a:p>
        </p:txBody>
      </p:sp>
      <p:pic>
        <p:nvPicPr>
          <p:cNvPr id="7" name="Graphique 6" descr="Cause à effet avec un remplissage uni">
            <a:extLst>
              <a:ext uri="{FF2B5EF4-FFF2-40B4-BE49-F238E27FC236}">
                <a16:creationId xmlns:a16="http://schemas.microsoft.com/office/drawing/2014/main" id="{832B4753-4B5D-9BB0-8822-F663D5B918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08" y="2420888"/>
            <a:ext cx="914400" cy="914400"/>
          </a:xfrm>
          <a:prstGeom prst="rect">
            <a:avLst/>
          </a:prstGeom>
        </p:spPr>
      </p:pic>
    </p:spTree>
    <p:extLst>
      <p:ext uri="{BB962C8B-B14F-4D97-AF65-F5344CB8AC3E}">
        <p14:creationId xmlns:p14="http://schemas.microsoft.com/office/powerpoint/2010/main" val="89713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1508D-4344-CD10-8F27-A4CB65F93CFE}"/>
              </a:ext>
            </a:extLst>
          </p:cNvPr>
          <p:cNvSpPr>
            <a:spLocks noGrp="1"/>
          </p:cNvSpPr>
          <p:nvPr>
            <p:ph type="title"/>
          </p:nvPr>
        </p:nvSpPr>
        <p:spPr/>
        <p:txBody>
          <a:bodyPr>
            <a:normAutofit fontScale="90000"/>
          </a:bodyPr>
          <a:lstStyle/>
          <a:p>
            <a:r>
              <a:rPr lang="fr-FR" dirty="0"/>
              <a:t>Vérifier les données exportées dans le tableau résultant de l’export</a:t>
            </a:r>
          </a:p>
        </p:txBody>
      </p:sp>
      <p:pic>
        <p:nvPicPr>
          <p:cNvPr id="5" name="Espace réservé du contenu 4" descr="Une image contenant texte, capture d’écran, nombre, ligne&#10;&#10;Description générée automatiquement">
            <a:extLst>
              <a:ext uri="{FF2B5EF4-FFF2-40B4-BE49-F238E27FC236}">
                <a16:creationId xmlns:a16="http://schemas.microsoft.com/office/drawing/2014/main" id="{661F6089-E28F-A907-C84C-2A6AF73E25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6792"/>
            <a:ext cx="12192000" cy="5301207"/>
          </a:xfrm>
        </p:spPr>
      </p:pic>
    </p:spTree>
    <p:extLst>
      <p:ext uri="{BB962C8B-B14F-4D97-AF65-F5344CB8AC3E}">
        <p14:creationId xmlns:p14="http://schemas.microsoft.com/office/powerpoint/2010/main" val="20770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b="1" cap="all" dirty="0">
                <a:solidFill>
                  <a:schemeClr val="accent6"/>
                </a:solidFill>
              </a:rPr>
              <a:t>plan</a:t>
            </a:r>
          </a:p>
        </p:txBody>
      </p:sp>
      <p:sp>
        <p:nvSpPr>
          <p:cNvPr id="16387" name="Espace réservé du contenu 2"/>
          <p:cNvSpPr>
            <a:spLocks noGrp="1"/>
          </p:cNvSpPr>
          <p:nvPr>
            <p:ph idx="1"/>
          </p:nvPr>
        </p:nvSpPr>
        <p:spPr>
          <a:xfrm>
            <a:off x="1952624" y="1556792"/>
            <a:ext cx="8535864" cy="4310608"/>
          </a:xfrm>
        </p:spPr>
        <p:txBody>
          <a:bodyPr/>
          <a:lstStyle/>
          <a:p>
            <a:pPr>
              <a:defRPr/>
            </a:pPr>
            <a:endParaRPr lang="fr-FR" dirty="0">
              <a:solidFill>
                <a:schemeClr val="bg2">
                  <a:lumMod val="25000"/>
                </a:schemeClr>
              </a:solidFill>
            </a:endParaRPr>
          </a:p>
          <a:p>
            <a:pPr algn="just">
              <a:defRPr/>
            </a:pPr>
            <a:r>
              <a:rPr lang="fr-FR" dirty="0">
                <a:solidFill>
                  <a:schemeClr val="bg2">
                    <a:lumMod val="25000"/>
                  </a:schemeClr>
                </a:solidFill>
              </a:rPr>
              <a:t>Partie 1 : Opportunités et enjeux de l’utilisation de </a:t>
            </a:r>
            <a:r>
              <a:rPr lang="fr-FR" dirty="0" err="1">
                <a:solidFill>
                  <a:schemeClr val="bg2">
                    <a:lumMod val="25000"/>
                  </a:schemeClr>
                </a:solidFill>
              </a:rPr>
              <a:t>Wikimedia</a:t>
            </a:r>
            <a:r>
              <a:rPr lang="fr-FR" dirty="0">
                <a:solidFill>
                  <a:schemeClr val="bg2">
                    <a:lumMod val="25000"/>
                  </a:schemeClr>
                </a:solidFill>
              </a:rPr>
              <a:t> Commons </a:t>
            </a:r>
          </a:p>
          <a:p>
            <a:pPr>
              <a:defRPr/>
            </a:pPr>
            <a:r>
              <a:rPr lang="fr-FR" dirty="0">
                <a:solidFill>
                  <a:schemeClr val="accent2">
                    <a:lumMod val="75000"/>
                  </a:schemeClr>
                </a:solidFill>
              </a:rPr>
              <a:t>Partie 2 : Prérequis et principes de base</a:t>
            </a:r>
          </a:p>
          <a:p>
            <a:pPr algn="just">
              <a:defRPr/>
            </a:pPr>
            <a:r>
              <a:rPr lang="fr-FR" dirty="0">
                <a:solidFill>
                  <a:schemeClr val="accent4">
                    <a:lumMod val="75000"/>
                  </a:schemeClr>
                </a:solidFill>
                <a:latin typeface="+mj-lt"/>
                <a:ea typeface="+mj-ea"/>
                <a:cs typeface="+mj-cs"/>
              </a:rPr>
              <a:t>Partie 3 : Procédure à suivre pour réaliser un export de Calames puis un import dans </a:t>
            </a:r>
            <a:r>
              <a:rPr lang="fr-FR" dirty="0" err="1">
                <a:solidFill>
                  <a:schemeClr val="accent4">
                    <a:lumMod val="75000"/>
                  </a:schemeClr>
                </a:solidFill>
                <a:latin typeface="+mj-lt"/>
                <a:ea typeface="+mj-ea"/>
                <a:cs typeface="+mj-cs"/>
              </a:rPr>
              <a:t>Wikimedia</a:t>
            </a:r>
            <a:r>
              <a:rPr lang="fr-FR" dirty="0">
                <a:solidFill>
                  <a:schemeClr val="accent4">
                    <a:lumMod val="75000"/>
                  </a:schemeClr>
                </a:solidFill>
                <a:latin typeface="+mj-lt"/>
                <a:ea typeface="+mj-ea"/>
                <a:cs typeface="+mj-cs"/>
              </a:rPr>
              <a:t> Commons (démo)</a:t>
            </a:r>
          </a:p>
        </p:txBody>
      </p:sp>
    </p:spTree>
    <p:extLst>
      <p:ext uri="{BB962C8B-B14F-4D97-AF65-F5344CB8AC3E}">
        <p14:creationId xmlns:p14="http://schemas.microsoft.com/office/powerpoint/2010/main" val="281024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6B807-654E-EEC8-38A2-A90E1230830D}"/>
              </a:ext>
            </a:extLst>
          </p:cNvPr>
          <p:cNvSpPr>
            <a:spLocks noGrp="1"/>
          </p:cNvSpPr>
          <p:nvPr>
            <p:ph type="title"/>
          </p:nvPr>
        </p:nvSpPr>
        <p:spPr/>
        <p:txBody>
          <a:bodyPr/>
          <a:lstStyle/>
          <a:p>
            <a:r>
              <a:rPr lang="fr-FR" dirty="0"/>
              <a:t>Compléter le tableau résultant de l’export</a:t>
            </a:r>
          </a:p>
        </p:txBody>
      </p:sp>
      <p:sp>
        <p:nvSpPr>
          <p:cNvPr id="3" name="Espace réservé du contenu 2">
            <a:extLst>
              <a:ext uri="{FF2B5EF4-FFF2-40B4-BE49-F238E27FC236}">
                <a16:creationId xmlns:a16="http://schemas.microsoft.com/office/drawing/2014/main" id="{4FEE9EC6-F6FF-0B54-7E71-3501809E88E1}"/>
              </a:ext>
            </a:extLst>
          </p:cNvPr>
          <p:cNvSpPr>
            <a:spLocks noGrp="1"/>
          </p:cNvSpPr>
          <p:nvPr>
            <p:ph idx="1"/>
          </p:nvPr>
        </p:nvSpPr>
        <p:spPr/>
        <p:txBody>
          <a:bodyPr/>
          <a:lstStyle/>
          <a:p>
            <a:r>
              <a:rPr lang="fr-FR" dirty="0"/>
              <a:t>Deux colonnes vides à compléter absolument : </a:t>
            </a:r>
          </a:p>
          <a:p>
            <a:pPr marL="457200" lvl="1" indent="0" algn="just">
              <a:buNone/>
            </a:pPr>
            <a:r>
              <a:rPr lang="fr-FR" dirty="0"/>
              <a:t>	Path : indiquer le chemin sur son poste vers chaque fichier 	correspondant à chaque ligne du tableau en incluant le nommage et 	l’extension du fichier lui-même</a:t>
            </a:r>
          </a:p>
          <a:p>
            <a:pPr marL="457200" lvl="1" indent="0" algn="just">
              <a:buNone/>
            </a:pPr>
            <a:r>
              <a:rPr lang="fr-FR" dirty="0"/>
              <a:t>Tous les fichiers et le tableau contenant les données à importer doivent être enregistrés dans le même dossier du poste</a:t>
            </a:r>
          </a:p>
          <a:p>
            <a:pPr marL="457200" lvl="1" indent="0" algn="just">
              <a:buNone/>
            </a:pPr>
            <a:r>
              <a:rPr lang="fr-FR" dirty="0"/>
              <a:t>	</a:t>
            </a:r>
            <a:r>
              <a:rPr lang="fr-FR" dirty="0" err="1"/>
              <a:t>Categorie</a:t>
            </a:r>
            <a:r>
              <a:rPr lang="fr-FR" dirty="0"/>
              <a:t> : ajouter au moins la catégorie de son établissement si 	elle a déjà été créée et d’autres catégories correspondant au 	contenu ou aux thématiques de chaque document</a:t>
            </a:r>
          </a:p>
        </p:txBody>
      </p:sp>
      <p:pic>
        <p:nvPicPr>
          <p:cNvPr id="5" name="Graphique 4" descr="Sirène avec un remplissage uni">
            <a:extLst>
              <a:ext uri="{FF2B5EF4-FFF2-40B4-BE49-F238E27FC236}">
                <a16:creationId xmlns:a16="http://schemas.microsoft.com/office/drawing/2014/main" id="{096BA77C-C355-A1C2-D67A-7840CA6E07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888" y="3247253"/>
            <a:ext cx="914400" cy="914400"/>
          </a:xfrm>
          <a:prstGeom prst="rect">
            <a:avLst/>
          </a:prstGeom>
        </p:spPr>
      </p:pic>
      <p:pic>
        <p:nvPicPr>
          <p:cNvPr id="6" name="Graphique 5" descr="Épingle avec un remplissage uni">
            <a:extLst>
              <a:ext uri="{FF2B5EF4-FFF2-40B4-BE49-F238E27FC236}">
                <a16:creationId xmlns:a16="http://schemas.microsoft.com/office/drawing/2014/main" id="{985B37F3-A008-3014-FC58-020D05DFA8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416" y="4437112"/>
            <a:ext cx="703921" cy="609525"/>
          </a:xfrm>
          <a:prstGeom prst="rect">
            <a:avLst/>
          </a:prstGeom>
        </p:spPr>
      </p:pic>
      <p:pic>
        <p:nvPicPr>
          <p:cNvPr id="12" name="Graphique 11" descr="Informatique hébergé avec un remplissage uni">
            <a:extLst>
              <a:ext uri="{FF2B5EF4-FFF2-40B4-BE49-F238E27FC236}">
                <a16:creationId xmlns:a16="http://schemas.microsoft.com/office/drawing/2014/main" id="{7253AC01-BBF0-D82D-7D20-52D1E6C596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654" y="2089204"/>
            <a:ext cx="703921" cy="691724"/>
          </a:xfrm>
          <a:prstGeom prst="rect">
            <a:avLst/>
          </a:prstGeom>
        </p:spPr>
      </p:pic>
    </p:spTree>
    <p:extLst>
      <p:ext uri="{BB962C8B-B14F-4D97-AF65-F5344CB8AC3E}">
        <p14:creationId xmlns:p14="http://schemas.microsoft.com/office/powerpoint/2010/main" val="287440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0682D-E34B-5AE1-8886-65699C1511F8}"/>
              </a:ext>
            </a:extLst>
          </p:cNvPr>
          <p:cNvSpPr>
            <a:spLocks noGrp="1"/>
          </p:cNvSpPr>
          <p:nvPr>
            <p:ph type="title"/>
          </p:nvPr>
        </p:nvSpPr>
        <p:spPr/>
        <p:txBody>
          <a:bodyPr>
            <a:normAutofit fontScale="90000"/>
          </a:bodyPr>
          <a:lstStyle/>
          <a:p>
            <a:r>
              <a:rPr lang="fr-FR" dirty="0"/>
              <a:t>Trouver les catégories s’appliquant aux documents à importer</a:t>
            </a:r>
          </a:p>
        </p:txBody>
      </p:sp>
      <p:sp>
        <p:nvSpPr>
          <p:cNvPr id="3" name="Espace réservé du contenu 2">
            <a:extLst>
              <a:ext uri="{FF2B5EF4-FFF2-40B4-BE49-F238E27FC236}">
                <a16:creationId xmlns:a16="http://schemas.microsoft.com/office/drawing/2014/main" id="{C20FDE38-9AD2-96B4-8943-A315B180F3F3}"/>
              </a:ext>
            </a:extLst>
          </p:cNvPr>
          <p:cNvSpPr>
            <a:spLocks noGrp="1"/>
          </p:cNvSpPr>
          <p:nvPr>
            <p:ph idx="1"/>
          </p:nvPr>
        </p:nvSpPr>
        <p:spPr>
          <a:xfrm>
            <a:off x="609600" y="1600201"/>
            <a:ext cx="10972800" cy="5257799"/>
          </a:xfrm>
        </p:spPr>
        <p:txBody>
          <a:bodyPr>
            <a:normAutofit fontScale="92500" lnSpcReduction="20000"/>
          </a:bodyPr>
          <a:lstStyle/>
          <a:p>
            <a:pPr algn="just"/>
            <a:r>
              <a:rPr lang="fr-FR" dirty="0"/>
              <a:t>Recherche parmi les catégories existantes dans </a:t>
            </a:r>
            <a:r>
              <a:rPr lang="fr-FR" dirty="0" err="1"/>
              <a:t>Wikimedia</a:t>
            </a:r>
            <a:r>
              <a:rPr lang="fr-FR" dirty="0"/>
              <a:t> Commons : </a:t>
            </a:r>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r>
              <a:rPr lang="fr-FR" dirty="0"/>
              <a:t>Possible également d’attribuer en masse des catégories après import des fichiers dans </a:t>
            </a:r>
            <a:r>
              <a:rPr lang="fr-FR" dirty="0" err="1"/>
              <a:t>Wikimedia</a:t>
            </a:r>
            <a:r>
              <a:rPr lang="fr-FR" dirty="0"/>
              <a:t> Commons avec le plugin </a:t>
            </a:r>
            <a:r>
              <a:rPr lang="fr-FR" dirty="0">
                <a:hlinkClick r:id="rId2"/>
              </a:rPr>
              <a:t>Cat-a-lot</a:t>
            </a:r>
            <a:endParaRPr lang="fr-FR" dirty="0"/>
          </a:p>
          <a:p>
            <a:pPr marL="0" indent="0" algn="just">
              <a:buNone/>
            </a:pPr>
            <a:endParaRPr lang="fr-FR" dirty="0"/>
          </a:p>
        </p:txBody>
      </p:sp>
      <p:pic>
        <p:nvPicPr>
          <p:cNvPr id="5" name="Image 4" descr="Une image contenant texte, Police, ligne, capture d’écran&#10;&#10;Description générée automatiquement">
            <a:extLst>
              <a:ext uri="{FF2B5EF4-FFF2-40B4-BE49-F238E27FC236}">
                <a16:creationId xmlns:a16="http://schemas.microsoft.com/office/drawing/2014/main" id="{710DF3F9-4CA8-AAD8-51EE-BD74D55CC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488" y="2708920"/>
            <a:ext cx="8659433" cy="2753109"/>
          </a:xfrm>
          <a:prstGeom prst="rect">
            <a:avLst/>
          </a:prstGeom>
        </p:spPr>
      </p:pic>
    </p:spTree>
    <p:extLst>
      <p:ext uri="{BB962C8B-B14F-4D97-AF65-F5344CB8AC3E}">
        <p14:creationId xmlns:p14="http://schemas.microsoft.com/office/powerpoint/2010/main" val="3704848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A8AD30-A0C1-7FB7-7702-9DC65D8A2C5D}"/>
              </a:ext>
            </a:extLst>
          </p:cNvPr>
          <p:cNvSpPr>
            <a:spLocks noGrp="1"/>
          </p:cNvSpPr>
          <p:nvPr>
            <p:ph type="title"/>
          </p:nvPr>
        </p:nvSpPr>
        <p:spPr/>
        <p:txBody>
          <a:bodyPr>
            <a:normAutofit fontScale="90000"/>
          </a:bodyPr>
          <a:lstStyle/>
          <a:p>
            <a:r>
              <a:rPr lang="fr-FR" dirty="0"/>
              <a:t>Copier les données dans l’un des tableaux modèles présents dans la documentation Calames</a:t>
            </a:r>
          </a:p>
        </p:txBody>
      </p:sp>
      <p:sp>
        <p:nvSpPr>
          <p:cNvPr id="3" name="Espace réservé du contenu 2">
            <a:extLst>
              <a:ext uri="{FF2B5EF4-FFF2-40B4-BE49-F238E27FC236}">
                <a16:creationId xmlns:a16="http://schemas.microsoft.com/office/drawing/2014/main" id="{851B3A38-59D7-A187-CEE8-6DE2174CA1C8}"/>
              </a:ext>
            </a:extLst>
          </p:cNvPr>
          <p:cNvSpPr>
            <a:spLocks noGrp="1"/>
          </p:cNvSpPr>
          <p:nvPr>
            <p:ph idx="1"/>
          </p:nvPr>
        </p:nvSpPr>
        <p:spPr/>
        <p:txBody>
          <a:bodyPr/>
          <a:lstStyle/>
          <a:p>
            <a:pPr marL="0" indent="0">
              <a:buNone/>
            </a:pPr>
            <a:r>
              <a:rPr lang="fr-FR" dirty="0"/>
              <a:t>	</a:t>
            </a:r>
          </a:p>
          <a:p>
            <a:pPr marL="0" indent="0">
              <a:buNone/>
            </a:pPr>
            <a:r>
              <a:rPr lang="fr-FR" dirty="0"/>
              <a:t>	Les conditions suivantes sont requises :</a:t>
            </a:r>
          </a:p>
          <a:p>
            <a:pPr algn="just"/>
            <a:r>
              <a:rPr lang="fr-FR" dirty="0"/>
              <a:t>Aucune ligne ne doit être présente au-dessus de la ligne d’intitulé des colonnes (Path, Name,…)</a:t>
            </a:r>
          </a:p>
          <a:p>
            <a:pPr algn="just"/>
            <a:r>
              <a:rPr lang="fr-FR" dirty="0"/>
              <a:t>Ne pas modifier l’onglet « Template » du tableau modèle</a:t>
            </a:r>
          </a:p>
          <a:p>
            <a:pPr algn="just"/>
            <a:r>
              <a:rPr lang="fr-FR" dirty="0"/>
              <a:t>Enregistrer le tableau modèle contenant les données au format .</a:t>
            </a:r>
            <a:r>
              <a:rPr lang="fr-FR" dirty="0" err="1"/>
              <a:t>xls</a:t>
            </a:r>
            <a:endParaRPr lang="fr-FR" dirty="0"/>
          </a:p>
          <a:p>
            <a:pPr algn="just"/>
            <a:endParaRPr lang="fr-FR" dirty="0"/>
          </a:p>
        </p:txBody>
      </p:sp>
      <p:pic>
        <p:nvPicPr>
          <p:cNvPr id="6" name="Graphique 5" descr="Sirène avec un remplissage uni">
            <a:extLst>
              <a:ext uri="{FF2B5EF4-FFF2-40B4-BE49-F238E27FC236}">
                <a16:creationId xmlns:a16="http://schemas.microsoft.com/office/drawing/2014/main" id="{0D2368D9-9816-638C-4406-6599D0DC43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368" y="1772816"/>
            <a:ext cx="1152128" cy="1096963"/>
          </a:xfrm>
          <a:prstGeom prst="rect">
            <a:avLst/>
          </a:prstGeom>
        </p:spPr>
      </p:pic>
    </p:spTree>
    <p:extLst>
      <p:ext uri="{BB962C8B-B14F-4D97-AF65-F5344CB8AC3E}">
        <p14:creationId xmlns:p14="http://schemas.microsoft.com/office/powerpoint/2010/main" val="11105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770162-4349-018E-1368-FB58F860BEEA}"/>
              </a:ext>
            </a:extLst>
          </p:cNvPr>
          <p:cNvSpPr>
            <a:spLocks noGrp="1"/>
          </p:cNvSpPr>
          <p:nvPr>
            <p:ph type="title"/>
          </p:nvPr>
        </p:nvSpPr>
        <p:spPr/>
        <p:txBody>
          <a:bodyPr>
            <a:normAutofit fontScale="90000"/>
          </a:bodyPr>
          <a:lstStyle/>
          <a:p>
            <a:r>
              <a:rPr lang="fr-FR" dirty="0"/>
              <a:t>Importer les fichiers et les métadonnées dans </a:t>
            </a:r>
            <a:r>
              <a:rPr lang="fr-FR" dirty="0" err="1"/>
              <a:t>Wikimedia</a:t>
            </a:r>
            <a:r>
              <a:rPr lang="fr-FR" dirty="0"/>
              <a:t> Commons avec </a:t>
            </a:r>
            <a:r>
              <a:rPr lang="fr-FR" dirty="0" err="1"/>
              <a:t>Pattypan</a:t>
            </a:r>
            <a:endParaRPr lang="fr-FR" dirty="0"/>
          </a:p>
        </p:txBody>
      </p:sp>
      <p:sp>
        <p:nvSpPr>
          <p:cNvPr id="3" name="Espace réservé du contenu 2">
            <a:extLst>
              <a:ext uri="{FF2B5EF4-FFF2-40B4-BE49-F238E27FC236}">
                <a16:creationId xmlns:a16="http://schemas.microsoft.com/office/drawing/2014/main" id="{61DB9E04-1A28-34F1-E83D-646BA058BBBC}"/>
              </a:ext>
            </a:extLst>
          </p:cNvPr>
          <p:cNvSpPr>
            <a:spLocks noGrp="1"/>
          </p:cNvSpPr>
          <p:nvPr>
            <p:ph idx="1"/>
          </p:nvPr>
        </p:nvSpPr>
        <p:spPr/>
        <p:txBody>
          <a:bodyPr/>
          <a:lstStyle/>
          <a:p>
            <a:r>
              <a:rPr lang="fr-FR" dirty="0"/>
              <a:t>Ouvrir le plugin </a:t>
            </a:r>
            <a:r>
              <a:rPr lang="fr-FR" dirty="0" err="1"/>
              <a:t>Pattypan</a:t>
            </a:r>
            <a:r>
              <a:rPr lang="fr-FR" dirty="0"/>
              <a:t> installé sur le bureau Windows et cliquer sur « Valider et envoyer »</a:t>
            </a:r>
          </a:p>
          <a:p>
            <a:pPr marL="0" indent="0">
              <a:buNone/>
            </a:pPr>
            <a:endParaRPr lang="fr-FR" dirty="0"/>
          </a:p>
        </p:txBody>
      </p:sp>
      <p:pic>
        <p:nvPicPr>
          <p:cNvPr id="9" name="Image 8" descr="Une image contenant texte, capture d’écran, Police, conception&#10;&#10;Description générée automatiquement">
            <a:extLst>
              <a:ext uri="{FF2B5EF4-FFF2-40B4-BE49-F238E27FC236}">
                <a16:creationId xmlns:a16="http://schemas.microsoft.com/office/drawing/2014/main" id="{C08055D1-336E-2A58-ADBF-975CCE5EF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32" y="2780927"/>
            <a:ext cx="5832648" cy="3527799"/>
          </a:xfrm>
          <a:prstGeom prst="rect">
            <a:avLst/>
          </a:prstGeom>
        </p:spPr>
      </p:pic>
    </p:spTree>
    <p:extLst>
      <p:ext uri="{BB962C8B-B14F-4D97-AF65-F5344CB8AC3E}">
        <p14:creationId xmlns:p14="http://schemas.microsoft.com/office/powerpoint/2010/main" val="3145746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BAC3DA-9598-8B7E-01F6-36F0FC07525C}"/>
              </a:ext>
            </a:extLst>
          </p:cNvPr>
          <p:cNvSpPr>
            <a:spLocks noGrp="1"/>
          </p:cNvSpPr>
          <p:nvPr>
            <p:ph type="title"/>
          </p:nvPr>
        </p:nvSpPr>
        <p:spPr/>
        <p:txBody>
          <a:bodyPr/>
          <a:lstStyle/>
          <a:p>
            <a:r>
              <a:rPr lang="fr-FR" dirty="0"/>
              <a:t>Charger le tableau .</a:t>
            </a:r>
            <a:r>
              <a:rPr lang="fr-FR" dirty="0" err="1"/>
              <a:t>xls</a:t>
            </a:r>
            <a:r>
              <a:rPr lang="fr-FR" dirty="0"/>
              <a:t> dans </a:t>
            </a:r>
            <a:r>
              <a:rPr lang="fr-FR" dirty="0" err="1"/>
              <a:t>Pattypan</a:t>
            </a:r>
            <a:endParaRPr lang="fr-FR" dirty="0"/>
          </a:p>
        </p:txBody>
      </p:sp>
      <p:pic>
        <p:nvPicPr>
          <p:cNvPr id="5" name="Espace réservé du contenu 4" descr="Une image contenant texte, ligne, Police, capture d’écran&#10;&#10;Description générée automatiquement">
            <a:extLst>
              <a:ext uri="{FF2B5EF4-FFF2-40B4-BE49-F238E27FC236}">
                <a16:creationId xmlns:a16="http://schemas.microsoft.com/office/drawing/2014/main" id="{54469C5E-3609-6B08-CEC5-D04E0C913B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726" y="1600200"/>
            <a:ext cx="10860547" cy="4525963"/>
          </a:xfrm>
        </p:spPr>
      </p:pic>
    </p:spTree>
    <p:extLst>
      <p:ext uri="{BB962C8B-B14F-4D97-AF65-F5344CB8AC3E}">
        <p14:creationId xmlns:p14="http://schemas.microsoft.com/office/powerpoint/2010/main" val="1161513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C1FDF-1954-2817-59B0-0B3813C31FBD}"/>
              </a:ext>
            </a:extLst>
          </p:cNvPr>
          <p:cNvSpPr>
            <a:spLocks noGrp="1"/>
          </p:cNvSpPr>
          <p:nvPr>
            <p:ph type="title"/>
          </p:nvPr>
        </p:nvSpPr>
        <p:spPr/>
        <p:txBody>
          <a:bodyPr>
            <a:normAutofit fontScale="90000"/>
          </a:bodyPr>
          <a:lstStyle/>
          <a:p>
            <a:r>
              <a:rPr lang="fr-FR" dirty="0"/>
              <a:t>Corriger les erreurs et éventuellement les lacunes du tableau</a:t>
            </a:r>
          </a:p>
        </p:txBody>
      </p:sp>
      <p:sp>
        <p:nvSpPr>
          <p:cNvPr id="3" name="Espace réservé du contenu 2">
            <a:extLst>
              <a:ext uri="{FF2B5EF4-FFF2-40B4-BE49-F238E27FC236}">
                <a16:creationId xmlns:a16="http://schemas.microsoft.com/office/drawing/2014/main" id="{937533F7-362A-3C24-556A-F2395C371903}"/>
              </a:ext>
            </a:extLst>
          </p:cNvPr>
          <p:cNvSpPr>
            <a:spLocks noGrp="1"/>
          </p:cNvSpPr>
          <p:nvPr>
            <p:ph idx="1"/>
          </p:nvPr>
        </p:nvSpPr>
        <p:spPr/>
        <p:txBody>
          <a:bodyPr/>
          <a:lstStyle/>
          <a:p>
            <a:pPr algn="just"/>
            <a:r>
              <a:rPr lang="fr-FR" dirty="0"/>
              <a:t>Possibilité de mettre à jour le tableau en temps réel en l’enregistrant puis en cliquant sur les flèches circulaires</a:t>
            </a:r>
          </a:p>
          <a:p>
            <a:pPr marL="0" indent="0" algn="just">
              <a:buNone/>
            </a:pPr>
            <a:endParaRPr lang="fr-FR" dirty="0"/>
          </a:p>
        </p:txBody>
      </p:sp>
      <p:pic>
        <p:nvPicPr>
          <p:cNvPr id="9" name="Image 8" descr="Une image contenant texte, ligne, reçu, capture d’écran&#10;&#10;Description générée automatiquement">
            <a:extLst>
              <a:ext uri="{FF2B5EF4-FFF2-40B4-BE49-F238E27FC236}">
                <a16:creationId xmlns:a16="http://schemas.microsoft.com/office/drawing/2014/main" id="{3357022C-E6F1-8852-421A-9E3FF6119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336" y="3058207"/>
            <a:ext cx="8621328" cy="1609950"/>
          </a:xfrm>
          <a:prstGeom prst="rect">
            <a:avLst/>
          </a:prstGeom>
        </p:spPr>
      </p:pic>
    </p:spTree>
    <p:extLst>
      <p:ext uri="{BB962C8B-B14F-4D97-AF65-F5344CB8AC3E}">
        <p14:creationId xmlns:p14="http://schemas.microsoft.com/office/powerpoint/2010/main" val="3617934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A7278D-14D6-F1E6-434E-2C208B6E3B7A}"/>
              </a:ext>
            </a:extLst>
          </p:cNvPr>
          <p:cNvSpPr>
            <a:spLocks noGrp="1"/>
          </p:cNvSpPr>
          <p:nvPr>
            <p:ph type="title"/>
          </p:nvPr>
        </p:nvSpPr>
        <p:spPr/>
        <p:txBody>
          <a:bodyPr/>
          <a:lstStyle/>
          <a:p>
            <a:r>
              <a:rPr lang="fr-FR" dirty="0"/>
              <a:t>Vérifier une dernière fois ses données</a:t>
            </a:r>
          </a:p>
        </p:txBody>
      </p:sp>
      <p:sp>
        <p:nvSpPr>
          <p:cNvPr id="3" name="Espace réservé du contenu 2">
            <a:extLst>
              <a:ext uri="{FF2B5EF4-FFF2-40B4-BE49-F238E27FC236}">
                <a16:creationId xmlns:a16="http://schemas.microsoft.com/office/drawing/2014/main" id="{D42840E7-07B9-2A65-3B54-DEE980DA60F5}"/>
              </a:ext>
            </a:extLst>
          </p:cNvPr>
          <p:cNvSpPr>
            <a:spLocks noGrp="1"/>
          </p:cNvSpPr>
          <p:nvPr>
            <p:ph idx="1"/>
          </p:nvPr>
        </p:nvSpPr>
        <p:spPr/>
        <p:txBody>
          <a:bodyPr/>
          <a:lstStyle/>
          <a:p>
            <a:pPr algn="just"/>
            <a:r>
              <a:rPr lang="fr-FR" dirty="0" err="1"/>
              <a:t>Pattypan</a:t>
            </a:r>
            <a:r>
              <a:rPr lang="fr-FR" dirty="0"/>
              <a:t> affiche ensuite une vue des données présentes pour chaque fichier à importer : </a:t>
            </a:r>
          </a:p>
          <a:p>
            <a:pPr marL="0" indent="0" algn="just">
              <a:buNone/>
            </a:pPr>
            <a:endParaRPr lang="fr-FR" dirty="0"/>
          </a:p>
        </p:txBody>
      </p:sp>
      <p:pic>
        <p:nvPicPr>
          <p:cNvPr id="5" name="Image 4" descr="Une image contenant texte, capture d’écran, document, nombre&#10;&#10;Description générée automatiquement">
            <a:extLst>
              <a:ext uri="{FF2B5EF4-FFF2-40B4-BE49-F238E27FC236}">
                <a16:creationId xmlns:a16="http://schemas.microsoft.com/office/drawing/2014/main" id="{68E6FAF4-6A18-82F3-9ED9-B80F30358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656" y="2708920"/>
            <a:ext cx="6048673" cy="4149080"/>
          </a:xfrm>
          <a:prstGeom prst="rect">
            <a:avLst/>
          </a:prstGeom>
        </p:spPr>
      </p:pic>
    </p:spTree>
    <p:extLst>
      <p:ext uri="{BB962C8B-B14F-4D97-AF65-F5344CB8AC3E}">
        <p14:creationId xmlns:p14="http://schemas.microsoft.com/office/powerpoint/2010/main" val="8682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C9DC2-6F18-BB2C-5408-7C80D25E4A43}"/>
              </a:ext>
            </a:extLst>
          </p:cNvPr>
          <p:cNvSpPr>
            <a:spLocks noGrp="1"/>
          </p:cNvSpPr>
          <p:nvPr>
            <p:ph type="title"/>
          </p:nvPr>
        </p:nvSpPr>
        <p:spPr/>
        <p:txBody>
          <a:bodyPr>
            <a:normAutofit fontScale="90000"/>
          </a:bodyPr>
          <a:lstStyle/>
          <a:p>
            <a:r>
              <a:rPr lang="fr-FR" dirty="0"/>
              <a:t>Lancer le chargement dans </a:t>
            </a:r>
            <a:r>
              <a:rPr lang="fr-FR" dirty="0" err="1"/>
              <a:t>Wikimedia</a:t>
            </a:r>
            <a:r>
              <a:rPr lang="fr-FR" dirty="0"/>
              <a:t> Commons</a:t>
            </a:r>
          </a:p>
        </p:txBody>
      </p:sp>
      <p:sp>
        <p:nvSpPr>
          <p:cNvPr id="3" name="Espace réservé du contenu 2">
            <a:extLst>
              <a:ext uri="{FF2B5EF4-FFF2-40B4-BE49-F238E27FC236}">
                <a16:creationId xmlns:a16="http://schemas.microsoft.com/office/drawing/2014/main" id="{A6D8EA47-E63F-0B0E-BBDC-EB3ACF6CEFAE}"/>
              </a:ext>
            </a:extLst>
          </p:cNvPr>
          <p:cNvSpPr>
            <a:spLocks noGrp="1"/>
          </p:cNvSpPr>
          <p:nvPr>
            <p:ph idx="1"/>
          </p:nvPr>
        </p:nvSpPr>
        <p:spPr/>
        <p:txBody>
          <a:bodyPr/>
          <a:lstStyle/>
          <a:p>
            <a:pPr marL="0" indent="0" algn="just">
              <a:buNone/>
            </a:pPr>
            <a:r>
              <a:rPr lang="fr-FR" dirty="0"/>
              <a:t>	Le temps de chargement varie selon la volumétrie des documents à charger et la qualité de votre connexion internet. </a:t>
            </a:r>
          </a:p>
          <a:p>
            <a:pPr algn="just"/>
            <a:r>
              <a:rPr lang="fr-FR" dirty="0"/>
              <a:t>Avec un réseau filaire haut débit, </a:t>
            </a:r>
            <a:r>
              <a:rPr lang="fr-FR" dirty="0" err="1"/>
              <a:t>Pattypan</a:t>
            </a:r>
            <a:r>
              <a:rPr lang="fr-FR" dirty="0"/>
              <a:t> peut charger plusieurs fichiers de plusieurs dizaines de Mégaoctets chacun en une ou deux minutes</a:t>
            </a:r>
          </a:p>
        </p:txBody>
      </p:sp>
      <p:pic>
        <p:nvPicPr>
          <p:cNvPr id="5" name="Graphique 4" descr="Charger avec un remplissage uni">
            <a:extLst>
              <a:ext uri="{FF2B5EF4-FFF2-40B4-BE49-F238E27FC236}">
                <a16:creationId xmlns:a16="http://schemas.microsoft.com/office/drawing/2014/main" id="{B168A147-ED6B-67EA-B5FD-E67E7DD11A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817" y="1340768"/>
            <a:ext cx="914400" cy="914400"/>
          </a:xfrm>
          <a:prstGeom prst="rect">
            <a:avLst/>
          </a:prstGeom>
        </p:spPr>
      </p:pic>
    </p:spTree>
    <p:extLst>
      <p:ext uri="{BB962C8B-B14F-4D97-AF65-F5344CB8AC3E}">
        <p14:creationId xmlns:p14="http://schemas.microsoft.com/office/powerpoint/2010/main" val="608337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5BC7A-5B7D-F3E8-1C77-9A0B7FA809B2}"/>
              </a:ext>
            </a:extLst>
          </p:cNvPr>
          <p:cNvSpPr>
            <a:spLocks noGrp="1"/>
          </p:cNvSpPr>
          <p:nvPr>
            <p:ph type="title"/>
          </p:nvPr>
        </p:nvSpPr>
        <p:spPr/>
        <p:txBody>
          <a:bodyPr>
            <a:normAutofit fontScale="90000"/>
          </a:bodyPr>
          <a:lstStyle/>
          <a:p>
            <a:r>
              <a:rPr lang="fr-FR" dirty="0"/>
              <a:t>Gérer ses fichiers et leurs métadonnées dans </a:t>
            </a:r>
            <a:r>
              <a:rPr lang="fr-FR" dirty="0" err="1"/>
              <a:t>Wikimedia</a:t>
            </a:r>
            <a:r>
              <a:rPr lang="fr-FR" dirty="0"/>
              <a:t> Commons</a:t>
            </a:r>
          </a:p>
        </p:txBody>
      </p:sp>
      <p:sp>
        <p:nvSpPr>
          <p:cNvPr id="3" name="Espace réservé du contenu 2">
            <a:extLst>
              <a:ext uri="{FF2B5EF4-FFF2-40B4-BE49-F238E27FC236}">
                <a16:creationId xmlns:a16="http://schemas.microsoft.com/office/drawing/2014/main" id="{981680EF-C8D7-06AE-1876-E79B4A5AB879}"/>
              </a:ext>
            </a:extLst>
          </p:cNvPr>
          <p:cNvSpPr>
            <a:spLocks noGrp="1"/>
          </p:cNvSpPr>
          <p:nvPr>
            <p:ph idx="1"/>
          </p:nvPr>
        </p:nvSpPr>
        <p:spPr/>
        <p:txBody>
          <a:bodyPr>
            <a:normAutofit/>
          </a:bodyPr>
          <a:lstStyle/>
          <a:p>
            <a:pPr marL="0" indent="0" algn="just">
              <a:buNone/>
            </a:pPr>
            <a:r>
              <a:rPr lang="fr-FR" dirty="0"/>
              <a:t>	Chaque ligne du fichier a généré une page propre au document avec le document numérique et ses métadonnées descriptives</a:t>
            </a:r>
          </a:p>
          <a:p>
            <a:r>
              <a:rPr lang="fr-FR" dirty="0"/>
              <a:t>Il faut être connecté pour visualiser ses chargements</a:t>
            </a:r>
          </a:p>
          <a:p>
            <a:endParaRPr lang="fr-FR" dirty="0"/>
          </a:p>
          <a:p>
            <a:pPr marL="0" indent="0" algn="just">
              <a:buNone/>
            </a:pPr>
            <a:r>
              <a:rPr lang="fr-FR" dirty="0"/>
              <a:t>	Pour supprimer des fichiers importés dans </a:t>
            </a:r>
            <a:r>
              <a:rPr lang="fr-FR" dirty="0" err="1"/>
              <a:t>Wikimedia</a:t>
            </a:r>
            <a:r>
              <a:rPr lang="fr-FR" dirty="0"/>
              <a:t> Commons, suivre les consignes du </a:t>
            </a:r>
            <a:r>
              <a:rPr lang="fr-FR" dirty="0">
                <a:hlinkClick r:id="rId2"/>
              </a:rPr>
              <a:t>guide de suppression de la plateforme</a:t>
            </a:r>
            <a:endParaRPr lang="fr-FR" dirty="0"/>
          </a:p>
        </p:txBody>
      </p:sp>
      <p:pic>
        <p:nvPicPr>
          <p:cNvPr id="5" name="Graphique 4" descr="Architecture avec un remplissage uni">
            <a:extLst>
              <a:ext uri="{FF2B5EF4-FFF2-40B4-BE49-F238E27FC236}">
                <a16:creationId xmlns:a16="http://schemas.microsoft.com/office/drawing/2014/main" id="{F1BCDC09-F8AA-8B07-9C68-B8DF15ADF2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408" y="1386318"/>
            <a:ext cx="914400" cy="914400"/>
          </a:xfrm>
          <a:prstGeom prst="rect">
            <a:avLst/>
          </a:prstGeom>
        </p:spPr>
      </p:pic>
      <p:pic>
        <p:nvPicPr>
          <p:cNvPr id="7" name="Graphique 6" descr="Badge croix avec un remplissage uni">
            <a:extLst>
              <a:ext uri="{FF2B5EF4-FFF2-40B4-BE49-F238E27FC236}">
                <a16:creationId xmlns:a16="http://schemas.microsoft.com/office/drawing/2014/main" id="{9250453F-60E8-F535-3FC7-E19AC987C7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7408" y="4100083"/>
            <a:ext cx="914400" cy="914400"/>
          </a:xfrm>
          <a:prstGeom prst="rect">
            <a:avLst/>
          </a:prstGeom>
        </p:spPr>
      </p:pic>
    </p:spTree>
    <p:extLst>
      <p:ext uri="{BB962C8B-B14F-4D97-AF65-F5344CB8AC3E}">
        <p14:creationId xmlns:p14="http://schemas.microsoft.com/office/powerpoint/2010/main" val="4019231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B99E6-9A4C-11A6-A395-A3382BE86914}"/>
              </a:ext>
            </a:extLst>
          </p:cNvPr>
          <p:cNvSpPr>
            <a:spLocks noGrp="1"/>
          </p:cNvSpPr>
          <p:nvPr>
            <p:ph type="title"/>
          </p:nvPr>
        </p:nvSpPr>
        <p:spPr/>
        <p:txBody>
          <a:bodyPr>
            <a:normAutofit fontScale="90000"/>
          </a:bodyPr>
          <a:lstStyle/>
          <a:p>
            <a:r>
              <a:rPr lang="fr-FR" dirty="0"/>
              <a:t>Modifier les métadonnées accompagnant les fichiers</a:t>
            </a:r>
          </a:p>
        </p:txBody>
      </p:sp>
      <p:sp>
        <p:nvSpPr>
          <p:cNvPr id="3" name="Espace réservé du contenu 2">
            <a:extLst>
              <a:ext uri="{FF2B5EF4-FFF2-40B4-BE49-F238E27FC236}">
                <a16:creationId xmlns:a16="http://schemas.microsoft.com/office/drawing/2014/main" id="{A6584761-FF40-31A3-1395-DEA74684C5FA}"/>
              </a:ext>
            </a:extLst>
          </p:cNvPr>
          <p:cNvSpPr>
            <a:spLocks noGrp="1"/>
          </p:cNvSpPr>
          <p:nvPr>
            <p:ph idx="1"/>
          </p:nvPr>
        </p:nvSpPr>
        <p:spPr/>
        <p:txBody>
          <a:bodyPr/>
          <a:lstStyle/>
          <a:p>
            <a:pPr algn="just"/>
            <a:r>
              <a:rPr lang="fr-FR" dirty="0"/>
              <a:t>Pour modifier les métadonnées, cliquer sur l'onglet Modifier juste au-dessus du titre et du contenu de la page. Vous avez alors accès au code de la page que vous pouvez corriger.</a:t>
            </a:r>
          </a:p>
          <a:p>
            <a:pPr marL="0" indent="0" algn="just">
              <a:buNone/>
            </a:pPr>
            <a:endParaRPr lang="fr-FR" dirty="0"/>
          </a:p>
        </p:txBody>
      </p:sp>
      <p:pic>
        <p:nvPicPr>
          <p:cNvPr id="5" name="Image 4" descr="Une image contenant texte, capture d’écran, Page web, Site web&#10;&#10;Description générée automatiquement">
            <a:extLst>
              <a:ext uri="{FF2B5EF4-FFF2-40B4-BE49-F238E27FC236}">
                <a16:creationId xmlns:a16="http://schemas.microsoft.com/office/drawing/2014/main" id="{0A684D51-A54F-8660-84BB-6CAEBC624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 y="3088608"/>
            <a:ext cx="12192000" cy="3769391"/>
          </a:xfrm>
          <a:prstGeom prst="rect">
            <a:avLst/>
          </a:prstGeom>
        </p:spPr>
      </p:pic>
    </p:spTree>
    <p:extLst>
      <p:ext uri="{BB962C8B-B14F-4D97-AF65-F5344CB8AC3E}">
        <p14:creationId xmlns:p14="http://schemas.microsoft.com/office/powerpoint/2010/main" val="426904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a:solidFill>
                  <a:schemeClr val="bg2">
                    <a:lumMod val="25000"/>
                  </a:schemeClr>
                </a:solidFill>
              </a:rPr>
              <a:t>PARTIE 1 : Opportunités et enjeux de l’utilisation de </a:t>
            </a:r>
            <a:r>
              <a:rPr lang="fr-FR" dirty="0" err="1">
                <a:solidFill>
                  <a:schemeClr val="bg2">
                    <a:lumMod val="25000"/>
                  </a:schemeClr>
                </a:solidFill>
              </a:rPr>
              <a:t>Wikimedia</a:t>
            </a:r>
            <a:r>
              <a:rPr lang="fr-FR" dirty="0">
                <a:solidFill>
                  <a:schemeClr val="bg2">
                    <a:lumMod val="25000"/>
                  </a:schemeClr>
                </a:solidFill>
              </a:rPr>
              <a:t> Commons </a:t>
            </a:r>
            <a:br>
              <a:rPr lang="fr-FR" dirty="0">
                <a:solidFill>
                  <a:schemeClr val="bg2">
                    <a:lumMod val="25000"/>
                  </a:schemeClr>
                </a:solidFill>
              </a:rPr>
            </a:br>
            <a:endParaRPr lang="fr-FR" dirty="0"/>
          </a:p>
        </p:txBody>
      </p:sp>
    </p:spTree>
    <p:extLst>
      <p:ext uri="{BB962C8B-B14F-4D97-AF65-F5344CB8AC3E}">
        <p14:creationId xmlns:p14="http://schemas.microsoft.com/office/powerpoint/2010/main" val="1100179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E6B733-0264-FE08-19A5-148B93169706}"/>
              </a:ext>
            </a:extLst>
          </p:cNvPr>
          <p:cNvSpPr>
            <a:spLocks noGrp="1"/>
          </p:cNvSpPr>
          <p:nvPr>
            <p:ph type="title"/>
          </p:nvPr>
        </p:nvSpPr>
        <p:spPr/>
        <p:txBody>
          <a:bodyPr>
            <a:normAutofit fontScale="90000"/>
          </a:bodyPr>
          <a:lstStyle/>
          <a:p>
            <a:r>
              <a:rPr lang="fr-FR" dirty="0"/>
              <a:t>Préalables ou suites possibles avant ou après la réalisation d’imports dans </a:t>
            </a:r>
            <a:r>
              <a:rPr lang="fr-FR" dirty="0" err="1"/>
              <a:t>Wikimedia</a:t>
            </a:r>
            <a:r>
              <a:rPr lang="fr-FR" dirty="0"/>
              <a:t> Commons</a:t>
            </a:r>
          </a:p>
        </p:txBody>
      </p:sp>
      <p:sp>
        <p:nvSpPr>
          <p:cNvPr id="3" name="Espace réservé du contenu 2">
            <a:extLst>
              <a:ext uri="{FF2B5EF4-FFF2-40B4-BE49-F238E27FC236}">
                <a16:creationId xmlns:a16="http://schemas.microsoft.com/office/drawing/2014/main" id="{CCDE21B4-5A13-F9D7-AE64-97E8F4641F32}"/>
              </a:ext>
            </a:extLst>
          </p:cNvPr>
          <p:cNvSpPr>
            <a:spLocks noGrp="1"/>
          </p:cNvSpPr>
          <p:nvPr>
            <p:ph idx="1"/>
          </p:nvPr>
        </p:nvSpPr>
        <p:spPr/>
        <p:txBody>
          <a:bodyPr>
            <a:normAutofit/>
          </a:bodyPr>
          <a:lstStyle/>
          <a:p>
            <a:pPr marL="0" indent="0" algn="just">
              <a:buNone/>
            </a:pPr>
            <a:r>
              <a:rPr lang="fr-FR" dirty="0"/>
              <a:t>	Demander à l’</a:t>
            </a:r>
            <a:r>
              <a:rPr lang="fr-FR" dirty="0" err="1"/>
              <a:t>Abes</a:t>
            </a:r>
            <a:r>
              <a:rPr lang="fr-FR" dirty="0"/>
              <a:t> la </a:t>
            </a:r>
            <a:r>
              <a:rPr lang="fr-FR" b="1" i="1" dirty="0">
                <a:solidFill>
                  <a:srgbClr val="1E2B62"/>
                </a:solidFill>
              </a:rPr>
              <a:t>création ou mise à jour en masse de 	</a:t>
            </a:r>
            <a:r>
              <a:rPr lang="fr-FR" b="1" i="1" dirty="0">
                <a:solidFill>
                  <a:srgbClr val="0000FF"/>
                </a:solidFill>
                <a:hlinkClick r:id="rId2">
                  <a:extLst>
                    <a:ext uri="{A12FA001-AC4F-418D-AE19-62706E023703}">
                      <ahyp:hlinkClr xmlns:ahyp="http://schemas.microsoft.com/office/drawing/2018/hyperlinkcolor" val="tx"/>
                    </a:ext>
                  </a:extLst>
                </a:hlinkClick>
              </a:rPr>
              <a:t>&lt;dao&gt; ou de &lt;</a:t>
            </a:r>
            <a:r>
              <a:rPr lang="fr-FR" b="1" i="1" dirty="0" err="1">
                <a:solidFill>
                  <a:srgbClr val="0000FF"/>
                </a:solidFill>
                <a:hlinkClick r:id="rId2">
                  <a:extLst>
                    <a:ext uri="{A12FA001-AC4F-418D-AE19-62706E023703}">
                      <ahyp:hlinkClr xmlns:ahyp="http://schemas.microsoft.com/office/drawing/2018/hyperlinkcolor" val="tx"/>
                    </a:ext>
                  </a:extLst>
                </a:hlinkClick>
              </a:rPr>
              <a:t>daogrp</a:t>
            </a:r>
            <a:r>
              <a:rPr lang="fr-FR" b="1" i="1" dirty="0">
                <a:solidFill>
                  <a:srgbClr val="0070C0"/>
                </a:solidFill>
                <a:hlinkClick r:id="rId2">
                  <a:extLst>
                    <a:ext uri="{A12FA001-AC4F-418D-AE19-62706E023703}">
                      <ahyp:hlinkClr xmlns:ahyp="http://schemas.microsoft.com/office/drawing/2018/hyperlinkcolor" val="tx"/>
                    </a:ext>
                  </a:extLst>
                </a:hlinkClick>
              </a:rPr>
              <a:t>&gt;</a:t>
            </a:r>
            <a:r>
              <a:rPr lang="fr-FR" b="1" i="1" dirty="0">
                <a:solidFill>
                  <a:srgbClr val="0070C0"/>
                </a:solidFill>
              </a:rPr>
              <a:t> </a:t>
            </a:r>
            <a:r>
              <a:rPr lang="fr-FR" b="1" i="1" dirty="0">
                <a:solidFill>
                  <a:srgbClr val="1E2B62"/>
                </a:solidFill>
              </a:rPr>
              <a:t>dans les données descriptives 	présentes dans Calames</a:t>
            </a:r>
            <a:r>
              <a:rPr lang="fr-FR" dirty="0"/>
              <a:t>, pour effectuer les liens de 	Calames vers </a:t>
            </a:r>
            <a:r>
              <a:rPr lang="fr-FR" dirty="0" err="1"/>
              <a:t>Wikimedia</a:t>
            </a:r>
            <a:r>
              <a:rPr lang="fr-FR" dirty="0"/>
              <a:t> Commons </a:t>
            </a:r>
          </a:p>
          <a:p>
            <a:pPr marL="0" indent="0" algn="just">
              <a:buNone/>
            </a:pPr>
            <a:r>
              <a:rPr lang="fr-FR" dirty="0"/>
              <a:t>	Script en production pour les &lt;dao&gt;, encore en test mais bientôt en production pour les &lt;</a:t>
            </a:r>
            <a:r>
              <a:rPr lang="fr-FR" dirty="0" err="1"/>
              <a:t>daogrp</a:t>
            </a:r>
            <a:r>
              <a:rPr lang="fr-FR"/>
              <a:t>&gt;</a:t>
            </a:r>
            <a:endParaRPr lang="fr-FR" dirty="0"/>
          </a:p>
        </p:txBody>
      </p:sp>
      <p:pic>
        <p:nvPicPr>
          <p:cNvPr id="5" name="Graphique 4" descr="Branché débranché avec un remplissage uni">
            <a:extLst>
              <a:ext uri="{FF2B5EF4-FFF2-40B4-BE49-F238E27FC236}">
                <a16:creationId xmlns:a16="http://schemas.microsoft.com/office/drawing/2014/main" id="{CF446D0F-A3D4-C0DD-3C7E-20BF203863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1340768"/>
            <a:ext cx="914400" cy="914400"/>
          </a:xfrm>
          <a:prstGeom prst="rect">
            <a:avLst/>
          </a:prstGeom>
        </p:spPr>
      </p:pic>
      <p:sp>
        <p:nvSpPr>
          <p:cNvPr id="4" name="Flèche : droite 3">
            <a:extLst>
              <a:ext uri="{FF2B5EF4-FFF2-40B4-BE49-F238E27FC236}">
                <a16:creationId xmlns:a16="http://schemas.microsoft.com/office/drawing/2014/main" id="{735C4BF7-7175-70F0-318C-90486633213E}"/>
              </a:ext>
            </a:extLst>
          </p:cNvPr>
          <p:cNvSpPr/>
          <p:nvPr/>
        </p:nvSpPr>
        <p:spPr>
          <a:xfrm>
            <a:off x="824142" y="3686610"/>
            <a:ext cx="648072"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2459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85483-F29F-003F-0433-8EC71F9A6F91}"/>
              </a:ext>
            </a:extLst>
          </p:cNvPr>
          <p:cNvSpPr>
            <a:spLocks noGrp="1"/>
          </p:cNvSpPr>
          <p:nvPr>
            <p:ph type="title"/>
          </p:nvPr>
        </p:nvSpPr>
        <p:spPr/>
        <p:txBody>
          <a:bodyPr>
            <a:normAutofit fontScale="90000"/>
          </a:bodyPr>
          <a:lstStyle/>
          <a:p>
            <a:r>
              <a:rPr lang="fr-FR" dirty="0"/>
              <a:t>Suites possibles à partir des imports réalisés dans </a:t>
            </a:r>
            <a:r>
              <a:rPr lang="fr-FR" dirty="0" err="1"/>
              <a:t>Wikimedia</a:t>
            </a:r>
            <a:r>
              <a:rPr lang="fr-FR" dirty="0"/>
              <a:t> Commons</a:t>
            </a:r>
          </a:p>
        </p:txBody>
      </p:sp>
      <p:sp>
        <p:nvSpPr>
          <p:cNvPr id="3" name="Espace réservé du contenu 2">
            <a:extLst>
              <a:ext uri="{FF2B5EF4-FFF2-40B4-BE49-F238E27FC236}">
                <a16:creationId xmlns:a16="http://schemas.microsoft.com/office/drawing/2014/main" id="{A318EB15-97FE-997C-5519-C0A991D77931}"/>
              </a:ext>
            </a:extLst>
          </p:cNvPr>
          <p:cNvSpPr>
            <a:spLocks noGrp="1"/>
          </p:cNvSpPr>
          <p:nvPr>
            <p:ph idx="1"/>
          </p:nvPr>
        </p:nvSpPr>
        <p:spPr/>
        <p:txBody>
          <a:bodyPr/>
          <a:lstStyle/>
          <a:p>
            <a:pPr algn="just"/>
            <a:r>
              <a:rPr lang="fr-FR" b="1" i="1" dirty="0">
                <a:solidFill>
                  <a:srgbClr val="1E2B62"/>
                </a:solidFill>
              </a:rPr>
              <a:t>Enrichir la page projet que l’</a:t>
            </a:r>
            <a:r>
              <a:rPr lang="fr-FR" b="1" i="1" dirty="0" err="1">
                <a:solidFill>
                  <a:srgbClr val="1E2B62"/>
                </a:solidFill>
              </a:rPr>
              <a:t>Abes</a:t>
            </a:r>
            <a:r>
              <a:rPr lang="fr-FR" b="1" i="1" dirty="0">
                <a:solidFill>
                  <a:srgbClr val="1E2B62"/>
                </a:solidFill>
              </a:rPr>
              <a:t> va créer pour le réseau Calames ou créer la page projet de son établissement dans Wikipédia</a:t>
            </a:r>
            <a:r>
              <a:rPr lang="fr-FR" i="1" dirty="0">
                <a:solidFill>
                  <a:srgbClr val="1E2B62"/>
                </a:solidFill>
              </a:rPr>
              <a:t> </a:t>
            </a:r>
            <a:r>
              <a:rPr lang="fr-FR" dirty="0"/>
              <a:t>pour présenter son ou ses projets de versement dans </a:t>
            </a:r>
            <a:r>
              <a:rPr lang="fr-FR" dirty="0" err="1"/>
              <a:t>Wikimedia</a:t>
            </a:r>
            <a:r>
              <a:rPr lang="fr-FR" dirty="0"/>
              <a:t> Commons. Dans ce second cas, demander l’aide de </a:t>
            </a:r>
            <a:r>
              <a:rPr lang="fr-FR" dirty="0" err="1"/>
              <a:t>Wikimedia</a:t>
            </a:r>
            <a:r>
              <a:rPr lang="fr-FR" dirty="0"/>
              <a:t> France</a:t>
            </a:r>
          </a:p>
          <a:p>
            <a:pPr marL="0" indent="0" algn="just">
              <a:buNone/>
            </a:pPr>
            <a:r>
              <a:rPr lang="fr-FR" dirty="0"/>
              <a:t>Exemple : </a:t>
            </a:r>
            <a:r>
              <a:rPr lang="fr-FR" dirty="0">
                <a:hlinkClick r:id="rId2"/>
              </a:rPr>
              <a:t>page projet de la BIUS</a:t>
            </a:r>
            <a:endParaRPr lang="fr-FR" dirty="0"/>
          </a:p>
          <a:p>
            <a:endParaRPr lang="fr-FR" dirty="0"/>
          </a:p>
        </p:txBody>
      </p:sp>
    </p:spTree>
    <p:extLst>
      <p:ext uri="{BB962C8B-B14F-4D97-AF65-F5344CB8AC3E}">
        <p14:creationId xmlns:p14="http://schemas.microsoft.com/office/powerpoint/2010/main" val="4153856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6E977-DE65-2D13-A89F-0674BBBD42A6}"/>
              </a:ext>
            </a:extLst>
          </p:cNvPr>
          <p:cNvSpPr>
            <a:spLocks noGrp="1"/>
          </p:cNvSpPr>
          <p:nvPr>
            <p:ph type="title"/>
          </p:nvPr>
        </p:nvSpPr>
        <p:spPr/>
        <p:txBody>
          <a:bodyPr>
            <a:normAutofit fontScale="90000"/>
          </a:bodyPr>
          <a:lstStyle/>
          <a:p>
            <a:r>
              <a:rPr lang="fr-FR" dirty="0"/>
              <a:t>Suites possibles à partir des imports réalisés dans </a:t>
            </a:r>
            <a:r>
              <a:rPr lang="fr-FR" dirty="0" err="1"/>
              <a:t>Wikimedia</a:t>
            </a:r>
            <a:r>
              <a:rPr lang="fr-FR" dirty="0"/>
              <a:t> Commons (2)</a:t>
            </a:r>
          </a:p>
        </p:txBody>
      </p:sp>
      <p:sp>
        <p:nvSpPr>
          <p:cNvPr id="3" name="Espace réservé du contenu 2">
            <a:extLst>
              <a:ext uri="{FF2B5EF4-FFF2-40B4-BE49-F238E27FC236}">
                <a16:creationId xmlns:a16="http://schemas.microsoft.com/office/drawing/2014/main" id="{60F7CD84-FE4E-914B-5680-20A8270BC025}"/>
              </a:ext>
            </a:extLst>
          </p:cNvPr>
          <p:cNvSpPr>
            <a:spLocks noGrp="1"/>
          </p:cNvSpPr>
          <p:nvPr>
            <p:ph idx="1"/>
          </p:nvPr>
        </p:nvSpPr>
        <p:spPr/>
        <p:txBody>
          <a:bodyPr/>
          <a:lstStyle/>
          <a:p>
            <a:pPr marL="0" indent="0" algn="just">
              <a:buNone/>
            </a:pPr>
            <a:r>
              <a:rPr lang="fr-FR" dirty="0"/>
              <a:t>	</a:t>
            </a:r>
            <a:r>
              <a:rPr lang="fr-FR" b="1" i="1" dirty="0">
                <a:solidFill>
                  <a:srgbClr val="1E2B62"/>
                </a:solidFill>
              </a:rPr>
              <a:t>Se lancer dans un chantier de mise à jour / création d’items dans Wikidata : </a:t>
            </a:r>
            <a:r>
              <a:rPr lang="fr-FR" dirty="0"/>
              <a:t>des liens aux autorités VIAF et BnF sont possibles par cette voie</a:t>
            </a:r>
          </a:p>
          <a:p>
            <a:pPr algn="just"/>
            <a:r>
              <a:rPr lang="fr-FR" b="1" i="1" dirty="0">
                <a:solidFill>
                  <a:srgbClr val="1E2B62"/>
                </a:solidFill>
              </a:rPr>
              <a:t>Se lancer dans un chantier d’édition dans Wikipédia :</a:t>
            </a:r>
            <a:r>
              <a:rPr lang="fr-FR" dirty="0">
                <a:solidFill>
                  <a:srgbClr val="1E2B62"/>
                </a:solidFill>
              </a:rPr>
              <a:t> </a:t>
            </a:r>
            <a:r>
              <a:rPr lang="fr-FR" dirty="0"/>
              <a:t>possibilité d’organiser des ateliers d’édition dans Wikipédia pour des doctorants, masters,…</a:t>
            </a:r>
          </a:p>
          <a:p>
            <a:pPr marL="0" indent="0" algn="just">
              <a:buNone/>
            </a:pPr>
            <a:r>
              <a:rPr lang="fr-FR" dirty="0"/>
              <a:t>	Pour ces ateliers, demander l’aide de </a:t>
            </a:r>
            <a:r>
              <a:rPr lang="fr-FR" dirty="0" err="1"/>
              <a:t>Wikimedia</a:t>
            </a:r>
            <a:r>
              <a:rPr lang="fr-FR" dirty="0"/>
              <a:t> France, 	une convention avec l’association est possible</a:t>
            </a:r>
          </a:p>
        </p:txBody>
      </p:sp>
      <p:sp>
        <p:nvSpPr>
          <p:cNvPr id="4" name="Flèche : droite 3">
            <a:extLst>
              <a:ext uri="{FF2B5EF4-FFF2-40B4-BE49-F238E27FC236}">
                <a16:creationId xmlns:a16="http://schemas.microsoft.com/office/drawing/2014/main" id="{29BA61FA-849F-AC10-6E3A-9B8DA4AED7B1}"/>
              </a:ext>
            </a:extLst>
          </p:cNvPr>
          <p:cNvSpPr/>
          <p:nvPr/>
        </p:nvSpPr>
        <p:spPr>
          <a:xfrm>
            <a:off x="839416" y="4753743"/>
            <a:ext cx="648072"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Graphique 5" descr="Interface utilisateur ou expérience utilisateur avec un remplissage uni">
            <a:extLst>
              <a:ext uri="{FF2B5EF4-FFF2-40B4-BE49-F238E27FC236}">
                <a16:creationId xmlns:a16="http://schemas.microsoft.com/office/drawing/2014/main" id="{771A94F1-44E6-539C-AD9F-D795EC189E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252" y="1268760"/>
            <a:ext cx="914400" cy="914400"/>
          </a:xfrm>
          <a:prstGeom prst="rect">
            <a:avLst/>
          </a:prstGeom>
        </p:spPr>
      </p:pic>
    </p:spTree>
    <p:extLst>
      <p:ext uri="{BB962C8B-B14F-4D97-AF65-F5344CB8AC3E}">
        <p14:creationId xmlns:p14="http://schemas.microsoft.com/office/powerpoint/2010/main" val="1446835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Récapitulatif</a:t>
            </a:r>
          </a:p>
        </p:txBody>
      </p:sp>
      <p:sp>
        <p:nvSpPr>
          <p:cNvPr id="3" name="Espace réservé du contenu 2"/>
          <p:cNvSpPr>
            <a:spLocks noGrp="1"/>
          </p:cNvSpPr>
          <p:nvPr>
            <p:ph idx="1"/>
          </p:nvPr>
        </p:nvSpPr>
        <p:spPr/>
        <p:txBody>
          <a:bodyPr>
            <a:normAutofit lnSpcReduction="10000"/>
          </a:bodyPr>
          <a:lstStyle/>
          <a:p>
            <a:pPr algn="just"/>
            <a:r>
              <a:rPr lang="fr-FR" b="1" i="1" dirty="0" err="1">
                <a:solidFill>
                  <a:srgbClr val="1E2B62"/>
                </a:solidFill>
              </a:rPr>
              <a:t>Wikimedia</a:t>
            </a:r>
            <a:r>
              <a:rPr lang="fr-FR" b="1" i="1" dirty="0">
                <a:solidFill>
                  <a:srgbClr val="1E2B62"/>
                </a:solidFill>
              </a:rPr>
              <a:t> Commons </a:t>
            </a:r>
            <a:r>
              <a:rPr lang="fr-FR" dirty="0"/>
              <a:t>offre à la fois une solution de </a:t>
            </a:r>
            <a:r>
              <a:rPr lang="fr-FR" b="1" i="1" dirty="0">
                <a:solidFill>
                  <a:srgbClr val="1E2B62"/>
                </a:solidFill>
              </a:rPr>
              <a:t>remplacement de Calames Images et une opportunité pour augmenter la visibilité des documents numériques sur le web</a:t>
            </a:r>
          </a:p>
          <a:p>
            <a:pPr algn="just"/>
            <a:r>
              <a:rPr lang="fr-FR" b="1" i="1" dirty="0">
                <a:solidFill>
                  <a:srgbClr val="1E2B62"/>
                </a:solidFill>
              </a:rPr>
              <a:t>Deux nouveaux exports ont été créés dans Calames : </a:t>
            </a:r>
            <a:r>
              <a:rPr lang="fr-FR" dirty="0"/>
              <a:t>ils convertissent les données EAD dans des modèles de données de </a:t>
            </a:r>
            <a:r>
              <a:rPr lang="fr-FR" dirty="0" err="1"/>
              <a:t>Wikimedia</a:t>
            </a:r>
            <a:r>
              <a:rPr lang="fr-FR" dirty="0"/>
              <a:t> Commons, Artwork et Book</a:t>
            </a:r>
          </a:p>
          <a:p>
            <a:pPr algn="just"/>
            <a:r>
              <a:rPr lang="fr-FR" b="1" i="1" dirty="0">
                <a:solidFill>
                  <a:srgbClr val="1E2B62"/>
                </a:solidFill>
              </a:rPr>
              <a:t>Le plugin </a:t>
            </a:r>
            <a:r>
              <a:rPr lang="fr-FR" b="1" i="1" dirty="0" err="1">
                <a:solidFill>
                  <a:srgbClr val="1E2B62"/>
                </a:solidFill>
              </a:rPr>
              <a:t>Pattypan</a:t>
            </a:r>
            <a:r>
              <a:rPr lang="fr-FR" dirty="0"/>
              <a:t>, librement téléchargeable sur GitHub, </a:t>
            </a:r>
            <a:r>
              <a:rPr lang="fr-FR" b="1" i="1" dirty="0">
                <a:solidFill>
                  <a:srgbClr val="1E2B62"/>
                </a:solidFill>
              </a:rPr>
              <a:t>permet de charger en masse des fichiers images ou audios avec les métadonnées exportées de Calames</a:t>
            </a:r>
          </a:p>
          <a:p>
            <a:endParaRPr lang="fr-FR" dirty="0"/>
          </a:p>
        </p:txBody>
      </p:sp>
    </p:spTree>
    <p:extLst>
      <p:ext uri="{BB962C8B-B14F-4D97-AF65-F5344CB8AC3E}">
        <p14:creationId xmlns:p14="http://schemas.microsoft.com/office/powerpoint/2010/main" val="693723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solidFill>
                  <a:schemeClr val="tx1">
                    <a:lumMod val="85000"/>
                    <a:lumOff val="15000"/>
                  </a:schemeClr>
                </a:solidFill>
              </a:rPr>
              <a:t>Des questions ?</a:t>
            </a:r>
          </a:p>
        </p:txBody>
      </p:sp>
    </p:spTree>
    <p:extLst>
      <p:ext uri="{BB962C8B-B14F-4D97-AF65-F5344CB8AC3E}">
        <p14:creationId xmlns:p14="http://schemas.microsoft.com/office/powerpoint/2010/main" val="56598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E3330-38B9-A23A-5126-FB1E93DEE11A}"/>
              </a:ext>
            </a:extLst>
          </p:cNvPr>
          <p:cNvSpPr>
            <a:spLocks noGrp="1"/>
          </p:cNvSpPr>
          <p:nvPr>
            <p:ph type="title"/>
          </p:nvPr>
        </p:nvSpPr>
        <p:spPr/>
        <p:txBody>
          <a:bodyPr>
            <a:normAutofit fontScale="90000"/>
          </a:bodyPr>
          <a:lstStyle/>
          <a:p>
            <a:r>
              <a:rPr lang="fr-FR" dirty="0"/>
              <a:t>Pourquoi construire un pont entre Calames et </a:t>
            </a:r>
            <a:r>
              <a:rPr lang="fr-FR" dirty="0" err="1"/>
              <a:t>Wikimedia</a:t>
            </a:r>
            <a:r>
              <a:rPr lang="fr-FR" dirty="0"/>
              <a:t> Commons ?</a:t>
            </a:r>
          </a:p>
        </p:txBody>
      </p:sp>
      <p:sp>
        <p:nvSpPr>
          <p:cNvPr id="3" name="Espace réservé du contenu 2">
            <a:extLst>
              <a:ext uri="{FF2B5EF4-FFF2-40B4-BE49-F238E27FC236}">
                <a16:creationId xmlns:a16="http://schemas.microsoft.com/office/drawing/2014/main" id="{B3410D72-48DA-0657-4FF7-7BB3F97DC75B}"/>
              </a:ext>
            </a:extLst>
          </p:cNvPr>
          <p:cNvSpPr>
            <a:spLocks noGrp="1"/>
          </p:cNvSpPr>
          <p:nvPr>
            <p:ph idx="1"/>
          </p:nvPr>
        </p:nvSpPr>
        <p:spPr/>
        <p:txBody>
          <a:bodyPr/>
          <a:lstStyle/>
          <a:p>
            <a:pPr marL="0" indent="0">
              <a:buNone/>
            </a:pPr>
            <a:r>
              <a:rPr lang="fr-FR" dirty="0"/>
              <a:t>	Ce que nous dit la </a:t>
            </a:r>
            <a:r>
              <a:rPr lang="fr-FR" b="1" i="1" dirty="0">
                <a:solidFill>
                  <a:srgbClr val="1E2B62"/>
                </a:solidFill>
              </a:rPr>
              <a:t>navigation de nos utilisateurs </a:t>
            </a:r>
            <a:r>
              <a:rPr lang="fr-FR" i="1" dirty="0">
                <a:solidFill>
                  <a:srgbClr val="1E2B62"/>
                </a:solidFill>
              </a:rPr>
              <a:t>: </a:t>
            </a:r>
          </a:p>
          <a:p>
            <a:pPr marL="457200" lvl="1" indent="0" algn="just">
              <a:buNone/>
            </a:pPr>
            <a:r>
              <a:rPr lang="fr-FR" dirty="0"/>
              <a:t>Depuis 2020, Wikipédia est chaque année la première provenance des internautes naviguant sur l’interface publique de Calames (voir les rapports </a:t>
            </a:r>
            <a:r>
              <a:rPr lang="fr-FR" dirty="0">
                <a:hlinkClick r:id="rId3"/>
              </a:rPr>
              <a:t>2020</a:t>
            </a:r>
            <a:r>
              <a:rPr lang="fr-FR" dirty="0"/>
              <a:t> et </a:t>
            </a:r>
            <a:r>
              <a:rPr lang="fr-FR" dirty="0">
                <a:hlinkClick r:id="rId4"/>
              </a:rPr>
              <a:t>2022</a:t>
            </a:r>
            <a:r>
              <a:rPr lang="fr-FR" dirty="0"/>
              <a:t> sur la fréquentation de l’interface publique)</a:t>
            </a:r>
          </a:p>
          <a:p>
            <a:pPr marL="457200" lvl="1" indent="0" algn="just">
              <a:buNone/>
            </a:pPr>
            <a:endParaRPr lang="fr-FR" dirty="0"/>
          </a:p>
          <a:p>
            <a:pPr marL="0" indent="0" algn="just">
              <a:buNone/>
            </a:pPr>
            <a:r>
              <a:rPr lang="fr-FR" dirty="0"/>
              <a:t>	</a:t>
            </a:r>
            <a:r>
              <a:rPr lang="fr-FR" b="1" i="1" dirty="0">
                <a:solidFill>
                  <a:srgbClr val="1E2B62"/>
                </a:solidFill>
              </a:rPr>
              <a:t>Rapprochement politique entre l’ESR et </a:t>
            </a:r>
            <a:r>
              <a:rPr lang="fr-FR" b="1" i="1" dirty="0" err="1">
                <a:solidFill>
                  <a:srgbClr val="1E2B62"/>
                </a:solidFill>
              </a:rPr>
              <a:t>Wikimedia</a:t>
            </a:r>
            <a:r>
              <a:rPr lang="fr-FR" b="1" i="1" dirty="0">
                <a:solidFill>
                  <a:srgbClr val="1E2B62"/>
                </a:solidFill>
              </a:rPr>
              <a:t> France</a:t>
            </a:r>
          </a:p>
          <a:p>
            <a:pPr lvl="1" algn="just"/>
            <a:r>
              <a:rPr lang="fr-FR" dirty="0" err="1">
                <a:hlinkClick r:id="rId5"/>
              </a:rPr>
              <a:t>Wikimedia</a:t>
            </a:r>
            <a:r>
              <a:rPr lang="fr-FR" dirty="0">
                <a:hlinkClick r:id="rId5"/>
              </a:rPr>
              <a:t> France </a:t>
            </a:r>
            <a:r>
              <a:rPr lang="fr-FR" dirty="0"/>
              <a:t>déjà engagé en direction des GLAM </a:t>
            </a:r>
          </a:p>
          <a:p>
            <a:pPr lvl="1" algn="just"/>
            <a:r>
              <a:rPr lang="fr-FR" dirty="0">
                <a:hlinkClick r:id="rId6"/>
              </a:rPr>
              <a:t>Convention</a:t>
            </a:r>
            <a:r>
              <a:rPr lang="fr-FR" dirty="0"/>
              <a:t> entre le MESR et </a:t>
            </a:r>
            <a:r>
              <a:rPr lang="fr-FR" dirty="0" err="1"/>
              <a:t>Wikimedia</a:t>
            </a:r>
            <a:r>
              <a:rPr lang="fr-FR" dirty="0"/>
              <a:t> France en 2023, suite du projet </a:t>
            </a:r>
            <a:r>
              <a:rPr lang="fr-FR" dirty="0">
                <a:hlinkClick r:id="rId7"/>
              </a:rPr>
              <a:t>Wikifier la Science</a:t>
            </a:r>
            <a:endParaRPr lang="fr-FR" dirty="0"/>
          </a:p>
          <a:p>
            <a:pPr algn="just"/>
            <a:endParaRPr lang="fr-FR" dirty="0"/>
          </a:p>
        </p:txBody>
      </p:sp>
      <p:pic>
        <p:nvPicPr>
          <p:cNvPr id="7" name="Graphique 6" descr="Réunion en ligne avec un remplissage uni">
            <a:extLst>
              <a:ext uri="{FF2B5EF4-FFF2-40B4-BE49-F238E27FC236}">
                <a16:creationId xmlns:a16="http://schemas.microsoft.com/office/drawing/2014/main" id="{C42AA06D-E48F-8F24-A9CB-30C24067E2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1436" y="1440571"/>
            <a:ext cx="914400" cy="914400"/>
          </a:xfrm>
          <a:prstGeom prst="rect">
            <a:avLst/>
          </a:prstGeom>
        </p:spPr>
      </p:pic>
      <p:pic>
        <p:nvPicPr>
          <p:cNvPr id="9" name="Graphique 8" descr="Presse-papiers badge avec un remplissage uni">
            <a:extLst>
              <a:ext uri="{FF2B5EF4-FFF2-40B4-BE49-F238E27FC236}">
                <a16:creationId xmlns:a16="http://schemas.microsoft.com/office/drawing/2014/main" id="{E25749A4-BE8B-19A3-F633-BEC5AC6185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7408" y="3783367"/>
            <a:ext cx="914400" cy="914400"/>
          </a:xfrm>
          <a:prstGeom prst="rect">
            <a:avLst/>
          </a:prstGeom>
        </p:spPr>
      </p:pic>
    </p:spTree>
    <p:extLst>
      <p:ext uri="{BB962C8B-B14F-4D97-AF65-F5344CB8AC3E}">
        <p14:creationId xmlns:p14="http://schemas.microsoft.com/office/powerpoint/2010/main" val="351546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49DD64-9CC7-4EBB-6B0E-B33C19095EE3}"/>
              </a:ext>
            </a:extLst>
          </p:cNvPr>
          <p:cNvSpPr>
            <a:spLocks noGrp="1"/>
          </p:cNvSpPr>
          <p:nvPr>
            <p:ph type="title"/>
          </p:nvPr>
        </p:nvSpPr>
        <p:spPr/>
        <p:txBody>
          <a:bodyPr/>
          <a:lstStyle/>
          <a:p>
            <a:r>
              <a:rPr lang="fr-FR" dirty="0"/>
              <a:t>Qu’est-ce que </a:t>
            </a:r>
            <a:r>
              <a:rPr lang="fr-FR" dirty="0" err="1"/>
              <a:t>Wikimedia</a:t>
            </a:r>
            <a:r>
              <a:rPr lang="fr-FR" dirty="0"/>
              <a:t> Commons ?</a:t>
            </a:r>
          </a:p>
        </p:txBody>
      </p:sp>
      <p:sp>
        <p:nvSpPr>
          <p:cNvPr id="3" name="Espace réservé du contenu 2">
            <a:extLst>
              <a:ext uri="{FF2B5EF4-FFF2-40B4-BE49-F238E27FC236}">
                <a16:creationId xmlns:a16="http://schemas.microsoft.com/office/drawing/2014/main" id="{E61DF72B-6814-BE39-D9C0-BD235E68523E}"/>
              </a:ext>
            </a:extLst>
          </p:cNvPr>
          <p:cNvSpPr>
            <a:spLocks noGrp="1"/>
          </p:cNvSpPr>
          <p:nvPr>
            <p:ph idx="1"/>
          </p:nvPr>
        </p:nvSpPr>
        <p:spPr>
          <a:xfrm>
            <a:off x="609600" y="1600201"/>
            <a:ext cx="10972800" cy="4349079"/>
          </a:xfrm>
        </p:spPr>
        <p:txBody>
          <a:bodyPr>
            <a:normAutofit fontScale="92500" lnSpcReduction="10000"/>
          </a:bodyPr>
          <a:lstStyle/>
          <a:p>
            <a:r>
              <a:rPr lang="fr-FR" dirty="0" err="1">
                <a:hlinkClick r:id="rId2"/>
              </a:rPr>
              <a:t>Wikimedia</a:t>
            </a:r>
            <a:r>
              <a:rPr lang="fr-FR" dirty="0">
                <a:hlinkClick r:id="rId2"/>
              </a:rPr>
              <a:t> Commons </a:t>
            </a:r>
            <a:r>
              <a:rPr lang="fr-FR" dirty="0"/>
              <a:t>lancée en 2004</a:t>
            </a:r>
          </a:p>
          <a:p>
            <a:pPr algn="just"/>
            <a:r>
              <a:rPr lang="fr-FR" dirty="0"/>
              <a:t>Principaux objectifs : </a:t>
            </a:r>
          </a:p>
          <a:p>
            <a:pPr lvl="1" algn="just"/>
            <a:r>
              <a:rPr lang="fr-FR" dirty="0"/>
              <a:t>développer l’open content pour ouvrir la science et la culture à un public large avec des contenus libres de droits</a:t>
            </a:r>
          </a:p>
          <a:p>
            <a:pPr lvl="1" algn="just"/>
            <a:r>
              <a:rPr lang="fr-FR" dirty="0"/>
              <a:t>alimenter les articles de Wikipédia en images illustratives (90% des images illustrant des articles de Wikipédia proviennent de Wikimédia Commons)</a:t>
            </a:r>
          </a:p>
          <a:p>
            <a:pPr algn="just"/>
            <a:r>
              <a:rPr lang="fr-FR" dirty="0"/>
              <a:t>Communauté de milliers d’utilisateurs dans le monde entier enrichissent et corrigent les données sur la plateforme</a:t>
            </a:r>
          </a:p>
          <a:p>
            <a:pPr marL="0" indent="0" algn="just">
              <a:buNone/>
            </a:pPr>
            <a:r>
              <a:rPr lang="fr-FR" dirty="0"/>
              <a:t>	</a:t>
            </a:r>
          </a:p>
        </p:txBody>
      </p:sp>
    </p:spTree>
    <p:extLst>
      <p:ext uri="{BB962C8B-B14F-4D97-AF65-F5344CB8AC3E}">
        <p14:creationId xmlns:p14="http://schemas.microsoft.com/office/powerpoint/2010/main" val="115513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42694-FAFC-EA62-F156-46B406EAC0BA}"/>
              </a:ext>
            </a:extLst>
          </p:cNvPr>
          <p:cNvSpPr>
            <a:spLocks noGrp="1"/>
          </p:cNvSpPr>
          <p:nvPr>
            <p:ph type="title"/>
          </p:nvPr>
        </p:nvSpPr>
        <p:spPr/>
        <p:txBody>
          <a:bodyPr/>
          <a:lstStyle/>
          <a:p>
            <a:r>
              <a:rPr lang="fr-FR" dirty="0"/>
              <a:t>Qu’est-ce que </a:t>
            </a:r>
            <a:r>
              <a:rPr lang="fr-FR" dirty="0" err="1"/>
              <a:t>Wikimedia</a:t>
            </a:r>
            <a:r>
              <a:rPr lang="fr-FR" dirty="0"/>
              <a:t> Commons ? (2)</a:t>
            </a:r>
          </a:p>
        </p:txBody>
      </p:sp>
      <p:sp>
        <p:nvSpPr>
          <p:cNvPr id="3" name="Espace réservé du contenu 2">
            <a:extLst>
              <a:ext uri="{FF2B5EF4-FFF2-40B4-BE49-F238E27FC236}">
                <a16:creationId xmlns:a16="http://schemas.microsoft.com/office/drawing/2014/main" id="{5934CA50-982D-B7C0-16E7-343F51EF9F4E}"/>
              </a:ext>
            </a:extLst>
          </p:cNvPr>
          <p:cNvSpPr>
            <a:spLocks noGrp="1"/>
          </p:cNvSpPr>
          <p:nvPr>
            <p:ph idx="1"/>
          </p:nvPr>
        </p:nvSpPr>
        <p:spPr/>
        <p:txBody>
          <a:bodyPr/>
          <a:lstStyle/>
          <a:p>
            <a:pPr marL="0" indent="0" algn="just">
              <a:buNone/>
            </a:pPr>
            <a:r>
              <a:rPr lang="fr-FR" dirty="0"/>
              <a:t>	Gain de visibilité potentiel très important pour les 	documents numériques, leurs descriptions dans Calames et 	les bibliothèques numériques des établissements</a:t>
            </a:r>
          </a:p>
        </p:txBody>
      </p:sp>
      <p:sp>
        <p:nvSpPr>
          <p:cNvPr id="4" name="Flèche : droite 3">
            <a:extLst>
              <a:ext uri="{FF2B5EF4-FFF2-40B4-BE49-F238E27FC236}">
                <a16:creationId xmlns:a16="http://schemas.microsoft.com/office/drawing/2014/main" id="{99185586-1663-E240-E57B-AFF2B1229982}"/>
              </a:ext>
            </a:extLst>
          </p:cNvPr>
          <p:cNvSpPr/>
          <p:nvPr/>
        </p:nvSpPr>
        <p:spPr>
          <a:xfrm>
            <a:off x="839416" y="1629058"/>
            <a:ext cx="648072"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4" descr="Mille avec un remplissage uni">
            <a:extLst>
              <a:ext uri="{FF2B5EF4-FFF2-40B4-BE49-F238E27FC236}">
                <a16:creationId xmlns:a16="http://schemas.microsoft.com/office/drawing/2014/main" id="{64E1FD7F-45BC-1BF9-F6B7-A346E7D97F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252" y="2315677"/>
            <a:ext cx="914400" cy="914400"/>
          </a:xfrm>
          <a:prstGeom prst="rect">
            <a:avLst/>
          </a:prstGeom>
        </p:spPr>
      </p:pic>
    </p:spTree>
    <p:extLst>
      <p:ext uri="{BB962C8B-B14F-4D97-AF65-F5344CB8AC3E}">
        <p14:creationId xmlns:p14="http://schemas.microsoft.com/office/powerpoint/2010/main" val="123872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85F0F-6363-D592-B5F3-EBD9921C468E}"/>
              </a:ext>
            </a:extLst>
          </p:cNvPr>
          <p:cNvSpPr>
            <a:spLocks noGrp="1"/>
          </p:cNvSpPr>
          <p:nvPr>
            <p:ph type="title"/>
          </p:nvPr>
        </p:nvSpPr>
        <p:spPr/>
        <p:txBody>
          <a:bodyPr>
            <a:normAutofit fontScale="90000"/>
          </a:bodyPr>
          <a:lstStyle/>
          <a:p>
            <a:r>
              <a:rPr lang="fr-FR" dirty="0"/>
              <a:t>Nécessité pour l’</a:t>
            </a:r>
            <a:r>
              <a:rPr lang="fr-FR" dirty="0" err="1"/>
              <a:t>Abes</a:t>
            </a:r>
            <a:r>
              <a:rPr lang="fr-FR" dirty="0"/>
              <a:t> : remplacer Calames Images</a:t>
            </a:r>
          </a:p>
        </p:txBody>
      </p:sp>
      <p:sp>
        <p:nvSpPr>
          <p:cNvPr id="3" name="Espace réservé du contenu 2">
            <a:extLst>
              <a:ext uri="{FF2B5EF4-FFF2-40B4-BE49-F238E27FC236}">
                <a16:creationId xmlns:a16="http://schemas.microsoft.com/office/drawing/2014/main" id="{2BBC2C6D-782E-F666-4BFC-7EB58E1F0D0F}"/>
              </a:ext>
            </a:extLst>
          </p:cNvPr>
          <p:cNvSpPr>
            <a:spLocks noGrp="1"/>
          </p:cNvSpPr>
          <p:nvPr>
            <p:ph idx="1"/>
          </p:nvPr>
        </p:nvSpPr>
        <p:spPr/>
        <p:txBody>
          <a:bodyPr>
            <a:normAutofit fontScale="92500" lnSpcReduction="10000"/>
          </a:bodyPr>
          <a:lstStyle/>
          <a:p>
            <a:pPr algn="just"/>
            <a:r>
              <a:rPr lang="fr-FR" dirty="0"/>
              <a:t>Calames Images développé par l’</a:t>
            </a:r>
            <a:r>
              <a:rPr lang="fr-FR" dirty="0" err="1"/>
              <a:t>Abes</a:t>
            </a:r>
            <a:r>
              <a:rPr lang="fr-FR" dirty="0"/>
              <a:t> et mis en production en 2012</a:t>
            </a:r>
          </a:p>
          <a:p>
            <a:pPr algn="just"/>
            <a:r>
              <a:rPr lang="fr-FR" dirty="0"/>
              <a:t>Conçu comme un service « d’appoint » et temporaire : pour les établissements en attente d’une bibliothèque numérique</a:t>
            </a:r>
          </a:p>
          <a:p>
            <a:pPr algn="just"/>
            <a:r>
              <a:rPr lang="fr-FR" dirty="0"/>
              <a:t>Aujourd’hui :</a:t>
            </a:r>
          </a:p>
          <a:p>
            <a:pPr lvl="1" algn="just"/>
            <a:r>
              <a:rPr lang="fr-FR" dirty="0"/>
              <a:t> une majorité des établissements Calames ont leur propre bibliothèque numérique</a:t>
            </a:r>
          </a:p>
          <a:p>
            <a:pPr lvl="1" algn="just"/>
            <a:r>
              <a:rPr lang="fr-FR" dirty="0"/>
              <a:t>Arrêt d’Adobe Flash sur lequel Calames Images a été développé : le service est maintenu, mais n’est plus pérenne</a:t>
            </a:r>
          </a:p>
          <a:p>
            <a:pPr marL="457200" lvl="1" indent="0" algn="just">
              <a:buNone/>
            </a:pPr>
            <a:endParaRPr lang="fr-FR" dirty="0"/>
          </a:p>
          <a:p>
            <a:pPr marL="0" indent="0" algn="just">
              <a:buNone/>
            </a:pPr>
            <a:r>
              <a:rPr lang="fr-FR" dirty="0"/>
              <a:t>	Le service doit être arrêté</a:t>
            </a:r>
          </a:p>
          <a:p>
            <a:pPr algn="just"/>
            <a:endParaRPr lang="fr-FR" dirty="0"/>
          </a:p>
        </p:txBody>
      </p:sp>
      <p:sp>
        <p:nvSpPr>
          <p:cNvPr id="5" name="Flèche : droite 4">
            <a:extLst>
              <a:ext uri="{FF2B5EF4-FFF2-40B4-BE49-F238E27FC236}">
                <a16:creationId xmlns:a16="http://schemas.microsoft.com/office/drawing/2014/main" id="{DDCB0C4C-9547-CA1D-48A5-DDBE6938C155}"/>
              </a:ext>
            </a:extLst>
          </p:cNvPr>
          <p:cNvSpPr/>
          <p:nvPr/>
        </p:nvSpPr>
        <p:spPr>
          <a:xfrm>
            <a:off x="911424" y="5445224"/>
            <a:ext cx="648072"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69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D36A7-CCA2-C8DB-DF89-7E3A987542CD}"/>
              </a:ext>
            </a:extLst>
          </p:cNvPr>
          <p:cNvSpPr>
            <a:spLocks noGrp="1"/>
          </p:cNvSpPr>
          <p:nvPr>
            <p:ph type="title"/>
          </p:nvPr>
        </p:nvSpPr>
        <p:spPr/>
        <p:txBody>
          <a:bodyPr/>
          <a:lstStyle/>
          <a:p>
            <a:r>
              <a:rPr lang="fr-FR" dirty="0" err="1"/>
              <a:t>Wikimedia</a:t>
            </a:r>
            <a:r>
              <a:rPr lang="fr-FR" dirty="0"/>
              <a:t> Commons pour le réseau Calames</a:t>
            </a:r>
          </a:p>
        </p:txBody>
      </p:sp>
      <p:sp>
        <p:nvSpPr>
          <p:cNvPr id="3" name="Espace réservé du contenu 2">
            <a:extLst>
              <a:ext uri="{FF2B5EF4-FFF2-40B4-BE49-F238E27FC236}">
                <a16:creationId xmlns:a16="http://schemas.microsoft.com/office/drawing/2014/main" id="{C2D8AC5F-1741-D2A6-DA5F-F0FD386594A1}"/>
              </a:ext>
            </a:extLst>
          </p:cNvPr>
          <p:cNvSpPr>
            <a:spLocks noGrp="1"/>
          </p:cNvSpPr>
          <p:nvPr>
            <p:ph idx="1"/>
          </p:nvPr>
        </p:nvSpPr>
        <p:spPr/>
        <p:txBody>
          <a:bodyPr>
            <a:normAutofit fontScale="85000" lnSpcReduction="10000"/>
          </a:bodyPr>
          <a:lstStyle/>
          <a:p>
            <a:pPr marL="0" indent="0" algn="just">
              <a:buNone/>
            </a:pPr>
            <a:r>
              <a:rPr lang="fr-FR" dirty="0"/>
              <a:t>	</a:t>
            </a:r>
            <a:r>
              <a:rPr lang="fr-FR" dirty="0" err="1"/>
              <a:t>Wikimedia</a:t>
            </a:r>
            <a:r>
              <a:rPr lang="fr-FR" dirty="0"/>
              <a:t> Commons offre une solution de remplacement à deux 	établissements utilisant actuellement Calames Images</a:t>
            </a:r>
          </a:p>
          <a:p>
            <a:endParaRPr lang="fr-FR" dirty="0"/>
          </a:p>
          <a:p>
            <a:pPr marL="0" indent="0" algn="just">
              <a:buNone/>
            </a:pPr>
            <a:r>
              <a:rPr lang="fr-FR" dirty="0"/>
              <a:t>	</a:t>
            </a:r>
            <a:r>
              <a:rPr lang="fr-FR" dirty="0" err="1"/>
              <a:t>Wikimedia</a:t>
            </a:r>
            <a:r>
              <a:rPr lang="fr-FR" dirty="0"/>
              <a:t> Commons permet d’offrir un nouveau service à tous les 	établissements du réseau :</a:t>
            </a:r>
          </a:p>
          <a:p>
            <a:pPr lvl="1" algn="just"/>
            <a:r>
              <a:rPr lang="fr-FR" dirty="0"/>
              <a:t>Solution de dissémination des images sur le web pour les établissements disposant de leur propre bibliothèque numérique</a:t>
            </a:r>
          </a:p>
          <a:p>
            <a:pPr lvl="1" algn="just"/>
            <a:r>
              <a:rPr lang="fr-FR" dirty="0"/>
              <a:t>Solution de mise en ligne des premières images de la numérisation pour les établissements ne disposant pas encore de leur propre bibliothèque numérique</a:t>
            </a:r>
          </a:p>
          <a:p>
            <a:pPr lvl="1" algn="just"/>
            <a:r>
              <a:rPr lang="fr-FR" dirty="0"/>
              <a:t>Exploiter la qualité du signalement dans Calames et diffuser ces métadonnées de qualité sur le web</a:t>
            </a:r>
          </a:p>
        </p:txBody>
      </p:sp>
      <p:pic>
        <p:nvPicPr>
          <p:cNvPr id="5" name="Graphique 4" descr="Intelligence artificielle avec un remplissage uni">
            <a:extLst>
              <a:ext uri="{FF2B5EF4-FFF2-40B4-BE49-F238E27FC236}">
                <a16:creationId xmlns:a16="http://schemas.microsoft.com/office/drawing/2014/main" id="{F7A2D4C7-E1C4-7EC2-54A5-05C3BEF109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400" y="2636912"/>
            <a:ext cx="914400" cy="914400"/>
          </a:xfrm>
          <a:prstGeom prst="rect">
            <a:avLst/>
          </a:prstGeom>
        </p:spPr>
      </p:pic>
      <p:pic>
        <p:nvPicPr>
          <p:cNvPr id="11" name="Graphique 10" descr="Pièces de puzzle avec un remplissage uni">
            <a:extLst>
              <a:ext uri="{FF2B5EF4-FFF2-40B4-BE49-F238E27FC236}">
                <a16:creationId xmlns:a16="http://schemas.microsoft.com/office/drawing/2014/main" id="{E3A26205-0FFB-1E9C-1ED0-8F2C11698B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400" y="1302144"/>
            <a:ext cx="914400" cy="914400"/>
          </a:xfrm>
          <a:prstGeom prst="rect">
            <a:avLst/>
          </a:prstGeom>
        </p:spPr>
      </p:pic>
    </p:spTree>
    <p:extLst>
      <p:ext uri="{BB962C8B-B14F-4D97-AF65-F5344CB8AC3E}">
        <p14:creationId xmlns:p14="http://schemas.microsoft.com/office/powerpoint/2010/main" val="210923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dirty="0" err="1">
                <a:solidFill>
                  <a:schemeClr val="accent2">
                    <a:lumMod val="75000"/>
                  </a:schemeClr>
                </a:solidFill>
              </a:rPr>
              <a:t>PARtIE</a:t>
            </a:r>
            <a:r>
              <a:rPr lang="fr-FR" dirty="0">
                <a:solidFill>
                  <a:schemeClr val="accent2">
                    <a:lumMod val="75000"/>
                  </a:schemeClr>
                </a:solidFill>
              </a:rPr>
              <a:t> 2 : Prérequis et principes de base</a:t>
            </a:r>
          </a:p>
        </p:txBody>
      </p:sp>
    </p:spTree>
    <p:extLst>
      <p:ext uri="{BB962C8B-B14F-4D97-AF65-F5344CB8AC3E}">
        <p14:creationId xmlns:p14="http://schemas.microsoft.com/office/powerpoint/2010/main" val="220127266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eu_x0020_de_x0020_la_x0020_formation xmlns="9cb235b8-7541-4a6e-b886-1bf4192805bd">A renseigner</Lieu_x0020_de_x0020_la_x0020_formation>
    <Exaged_DocName xmlns="$ListId:Supports3;" xsi:nil="true"/>
    <Etat_x0020_du_x0020_document xmlns="9cb235b8-7541-4a6e-b886-1bf4192805bd">Document de travail</Etat_x0020_du_x0020_document>
    <Nom_x0020_de_x0020_la_x0020_formation xmlns="9cb235b8-7541-4a6e-b886-1bf4192805bd">A renseigner</Nom_x0020_de_x0020_la_x0020_formation>
    <TRI xmlns="9cb235b8-7541-4a6e-b886-1bf4192805bd">RPA</TRI>
    <Tags xmlns="9cb235b8-7541-4a6e-b886-1bf4192805bd" xsi:nil="true"/>
    <Structure xmlns="9cb235b8-7541-4a6e-b886-1bf4192805bd">ABES</Structure>
    <Type_x0020_de_x0020_document_x0020_standard xmlns="9cb235b8-7541-4a6e-b886-1bf4192805bd">Diaporama Formation</Type_x0020_de_x0020_document_x0020_standard>
    <Année xmlns="9cb235b8-7541-4a6e-b886-1bf4192805bd">2021</Année>
    <N_x00b0__x0020_session xmlns="9cb235b8-7541-4a6e-b886-1bf4192805bd" xsi:nil="true"/>
    <_DCDateCreated xmlns="http://schemas.microsoft.com/sharepoint/v3/fields">2018-01-09T23:00:00+00:00</_DCDateCreated>
  </documentManagement>
</p:properties>
</file>

<file path=customXml/item3.xml><?xml version="1.0" encoding="utf-8"?>
<ct:contentTypeSchema xmlns:ct="http://schemas.microsoft.com/office/2006/metadata/contentType" xmlns:ma="http://schemas.microsoft.com/office/2006/metadata/properties/metaAttributes" ct:_="" ma:_="" ma:contentTypeName="Formation PPT" ma:contentTypeID="0x010100505AF35FDCA54D2FA379F261E520FD37003BA607584A07684089D0538041E4120804070802004495013D04E6D140B0554904C0AFA86A" ma:contentTypeVersion="56" ma:contentTypeDescription="" ma:contentTypeScope="" ma:versionID="725ec405e44672ba9a1659f07de6b20c">
  <xsd:schema xmlns:xsd="http://www.w3.org/2001/XMLSchema" xmlns:xs="http://www.w3.org/2001/XMLSchema" xmlns:p="http://schemas.microsoft.com/office/2006/metadata/properties" xmlns:ns2="9cb235b8-7541-4a6e-b886-1bf4192805bd" xmlns:ns3="http://schemas.microsoft.com/sharepoint/v3/fields" xmlns:ns4="$ListId:Supports3;" targetNamespace="http://schemas.microsoft.com/office/2006/metadata/properties" ma:root="true" ma:fieldsID="6a109ec1303f8e1c0d6a3af79ac336a0" ns2:_="" ns3:_="" ns4:_="">
    <xsd:import namespace="9cb235b8-7541-4a6e-b886-1bf4192805bd"/>
    <xsd:import namespace="http://schemas.microsoft.com/sharepoint/v3/fields"/>
    <xsd:import namespace="$ListId:Supports3;"/>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Lieu_x0020_de_x0020_la_x0020_formation" minOccurs="0"/>
                <xsd:element ref="ns2:N_x00b0__x0020_session"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FY"/>
          <xsd:enumeration value="AGT"/>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E"/>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A"/>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NMN"/>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6" nillable="true" ma:displayName="Année" ma:default="A renseigner" ma:format="Dropdown" ma:internalName="Ann_x00e9_e">
      <xsd:simpleType>
        <xsd:restriction base="dms:Choice">
          <xsd:enumeration value="A renseigner"/>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Nom_x0020_de_x0020_la_x0020_formation" ma:index="20" nillable="true" ma:displayName="Liste des formations" ma:default="A renseigner" ma:format="Dropdown" ma:internalName="Nom_x0020_de_x0020_la_x0020_formation">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Supports3;" elementFormDefault="qualified">
    <xsd:import namespace="http://schemas.microsoft.com/office/2006/documentManagement/types"/>
    <xsd:import namespace="http://schemas.microsoft.com/office/infopath/2007/PartnerControls"/>
    <xsd:element name="Exaged_DocName" ma:index="14"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3C7513-14A8-4550-AEDA-C4E9602D4A61}">
  <ds:schemaRefs>
    <ds:schemaRef ds:uri="http://schemas.microsoft.com/sharepoint/v3/contenttype/forms"/>
  </ds:schemaRefs>
</ds:datastoreItem>
</file>

<file path=customXml/itemProps2.xml><?xml version="1.0" encoding="utf-8"?>
<ds:datastoreItem xmlns:ds="http://schemas.openxmlformats.org/officeDocument/2006/customXml" ds:itemID="{F1D3DA22-16E7-418E-A1F2-1C90A5F308B5}">
  <ds:schemaRefs>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9cb235b8-7541-4a6e-b886-1bf4192805bd"/>
    <ds:schemaRef ds:uri="$ListId:Supports3;"/>
    <ds:schemaRef ds:uri="http://schemas.microsoft.com/sharepoint/v3/field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BA3BFB01-E908-4587-8214-E7BCF8362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Supports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1111</TotalTime>
  <Words>1958</Words>
  <Application>Microsoft Office PowerPoint</Application>
  <PresentationFormat>Grand écran</PresentationFormat>
  <Paragraphs>165</Paragraphs>
  <Slides>34</Slides>
  <Notes>9</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34</vt:i4>
      </vt:variant>
    </vt:vector>
  </HeadingPairs>
  <TitlesOfParts>
    <vt:vector size="37" baseType="lpstr">
      <vt:lpstr>Arial</vt:lpstr>
      <vt:lpstr>Calibri</vt:lpstr>
      <vt:lpstr>Thème Office</vt:lpstr>
      <vt:lpstr>Présentation PowerPoint</vt:lpstr>
      <vt:lpstr>plan</vt:lpstr>
      <vt:lpstr>PARTIE 1 : Opportunités et enjeux de l’utilisation de Wikimedia Commons  </vt:lpstr>
      <vt:lpstr>Pourquoi construire un pont entre Calames et Wikimedia Commons ?</vt:lpstr>
      <vt:lpstr>Qu’est-ce que Wikimedia Commons ?</vt:lpstr>
      <vt:lpstr>Qu’est-ce que Wikimedia Commons ? (2)</vt:lpstr>
      <vt:lpstr>Nécessité pour l’Abes : remplacer Calames Images</vt:lpstr>
      <vt:lpstr>Wikimedia Commons pour le réseau Calames</vt:lpstr>
      <vt:lpstr>PARtIE 2 : Prérequis et principes de base</vt:lpstr>
      <vt:lpstr>Prérequis juridiques pour l’utilisation de Wikimedia Commons</vt:lpstr>
      <vt:lpstr>Prérequis dans Wikimedia Commons</vt:lpstr>
      <vt:lpstr>Prérequis techniques pour l’utilisation de Wikimedia Commons</vt:lpstr>
      <vt:lpstr>Prérequis techniques pour l’utilisation de Wikimedia Commons (2)</vt:lpstr>
      <vt:lpstr>Prérequis techniques pour l’utilisation de Wikimedia Commons (3)</vt:lpstr>
      <vt:lpstr>Prérequis dans les données pour l’utilisation de Wikimedia Commons (4)</vt:lpstr>
      <vt:lpstr>PARTIE 3 : Procédure à suivre pour réaliser un export de Calames puis un import dans Wikimedia Commons (démo)</vt:lpstr>
      <vt:lpstr>Deux nouveaux exports dans Calames pour conversion d’EAD vers Wikimedia Commons</vt:lpstr>
      <vt:lpstr>Réaliser le ou les export(s) des données dans Calames</vt:lpstr>
      <vt:lpstr>Vérifier les données exportées dans le tableau résultant de l’export</vt:lpstr>
      <vt:lpstr>Compléter le tableau résultant de l’export</vt:lpstr>
      <vt:lpstr>Trouver les catégories s’appliquant aux documents à importer</vt:lpstr>
      <vt:lpstr>Copier les données dans l’un des tableaux modèles présents dans la documentation Calames</vt:lpstr>
      <vt:lpstr>Importer les fichiers et les métadonnées dans Wikimedia Commons avec Pattypan</vt:lpstr>
      <vt:lpstr>Charger le tableau .xls dans Pattypan</vt:lpstr>
      <vt:lpstr>Corriger les erreurs et éventuellement les lacunes du tableau</vt:lpstr>
      <vt:lpstr>Vérifier une dernière fois ses données</vt:lpstr>
      <vt:lpstr>Lancer le chargement dans Wikimedia Commons</vt:lpstr>
      <vt:lpstr>Gérer ses fichiers et leurs métadonnées dans Wikimedia Commons</vt:lpstr>
      <vt:lpstr>Modifier les métadonnées accompagnant les fichiers</vt:lpstr>
      <vt:lpstr>Préalables ou suites possibles avant ou après la réalisation d’imports dans Wikimedia Commons</vt:lpstr>
      <vt:lpstr>Suites possibles à partir des imports réalisés dans Wikimedia Commons</vt:lpstr>
      <vt:lpstr>Suites possibles à partir des imports réalisés dans Wikimedia Commons (2)</vt:lpstr>
      <vt:lpstr>Récapitulatif</vt:lpstr>
      <vt:lpstr>Des questions ?</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J.e-cours</dc:title>
  <dc:creator>Olivier Kosinski</dc:creator>
  <cp:keywords/>
  <dc:description/>
  <cp:lastModifiedBy>Etienne Naddeo</cp:lastModifiedBy>
  <cp:revision>38</cp:revision>
  <dcterms:created xsi:type="dcterms:W3CDTF">2014-12-08T14:08:59Z</dcterms:created>
  <dcterms:modified xsi:type="dcterms:W3CDTF">2023-12-07T11:36:12Z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0x010100505AF35FDCA54D2FA379F261E520FD37003BA607584A07684089D0538041E4120804070802004495013D04E6D140B0554904C0AFA86A</vt:lpwstr>
  </property>
</Properties>
</file>