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sldIdLst>
    <p:sldId id="256" r:id="rId5"/>
    <p:sldId id="258" r:id="rId6"/>
    <p:sldId id="302" r:id="rId7"/>
    <p:sldId id="314" r:id="rId8"/>
    <p:sldId id="315" r:id="rId9"/>
    <p:sldId id="305" r:id="rId10"/>
    <p:sldId id="300" r:id="rId11"/>
    <p:sldId id="312" r:id="rId12"/>
    <p:sldId id="319" r:id="rId13"/>
    <p:sldId id="313" r:id="rId14"/>
    <p:sldId id="323" r:id="rId15"/>
    <p:sldId id="304" r:id="rId16"/>
    <p:sldId id="316" r:id="rId17"/>
    <p:sldId id="326" r:id="rId18"/>
    <p:sldId id="327" r:id="rId19"/>
    <p:sldId id="317" r:id="rId20"/>
    <p:sldId id="324" r:id="rId21"/>
    <p:sldId id="318" r:id="rId22"/>
    <p:sldId id="322" r:id="rId23"/>
    <p:sldId id="320" r:id="rId24"/>
    <p:sldId id="321" r:id="rId25"/>
    <p:sldId id="328" r:id="rId26"/>
    <p:sldId id="303" r:id="rId27"/>
    <p:sldId id="307" r:id="rId28"/>
    <p:sldId id="308" r:id="rId29"/>
    <p:sldId id="309" r:id="rId30"/>
    <p:sldId id="310" r:id="rId31"/>
    <p:sldId id="311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160346-7F0D-4F79-DCF7-2651B7B4C378}" name="Carole Melzac" initials="CM" userId="S::melzac@abes.fr::ff049976-09cd-4cfd-9857-27f94ed54b90" providerId="AD"/>
  <p188:author id="{9FF0C649-DEB1-23EB-CBFB-9CF08742EC8D}" name="François Mistral" initials="FM" userId="S::mistral@abes.fr::c80c4d3b-7cf9-4808-a6f6-9146929fc6be" providerId="AD"/>
  <p188:author id="{6296D7FE-4D5D-4832-74B8-CDF78431FAB4}" name="Ilhem Addoun" initials="IA" userId="S::addoun@abes.fr::ea316f8a-7f1b-4679-ac7b-76fcb795d0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B99B03-220A-422D-8697-A17C6672FA9C}" v="330" dt="2024-06-19T12:48:35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7546" autoAdjust="0"/>
  </p:normalViewPr>
  <p:slideViewPr>
    <p:cSldViewPr>
      <p:cViewPr varScale="1">
        <p:scale>
          <a:sx n="86" d="100"/>
          <a:sy n="86" d="100"/>
        </p:scale>
        <p:origin x="193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çois Mistral" userId="c80c4d3b-7cf9-4808-a6f6-9146929fc6be" providerId="ADAL" clId="{C0B99B03-220A-422D-8697-A17C6672FA9C}"/>
    <pc:docChg chg="undo custSel addSld delSld modSld sldOrd">
      <pc:chgData name="François Mistral" userId="c80c4d3b-7cf9-4808-a6f6-9146929fc6be" providerId="ADAL" clId="{C0B99B03-220A-422D-8697-A17C6672FA9C}" dt="2024-06-19T12:51:28.211" v="1849" actId="47"/>
      <pc:docMkLst>
        <pc:docMk/>
      </pc:docMkLst>
      <pc:sldChg chg="modSp mod">
        <pc:chgData name="François Mistral" userId="c80c4d3b-7cf9-4808-a6f6-9146929fc6be" providerId="ADAL" clId="{C0B99B03-220A-422D-8697-A17C6672FA9C}" dt="2024-06-19T12:36:43.373" v="1236" actId="313"/>
        <pc:sldMkLst>
          <pc:docMk/>
          <pc:sldMk cId="1006151390" sldId="256"/>
        </pc:sldMkLst>
        <pc:spChg chg="mod">
          <ac:chgData name="François Mistral" userId="c80c4d3b-7cf9-4808-a6f6-9146929fc6be" providerId="ADAL" clId="{C0B99B03-220A-422D-8697-A17C6672FA9C}" dt="2024-06-19T12:32:57.004" v="649" actId="20577"/>
          <ac:spMkLst>
            <pc:docMk/>
            <pc:sldMk cId="1006151390" sldId="256"/>
            <ac:spMk id="14" creationId="{00000000-0000-0000-0000-000000000000}"/>
          </ac:spMkLst>
        </pc:spChg>
        <pc:spChg chg="mod">
          <ac:chgData name="François Mistral" userId="c80c4d3b-7cf9-4808-a6f6-9146929fc6be" providerId="ADAL" clId="{C0B99B03-220A-422D-8697-A17C6672FA9C}" dt="2024-06-19T12:36:43.373" v="1236" actId="313"/>
          <ac:spMkLst>
            <pc:docMk/>
            <pc:sldMk cId="1006151390" sldId="256"/>
            <ac:spMk id="24" creationId="{00000000-0000-0000-0000-000000000000}"/>
          </ac:spMkLst>
        </pc:spChg>
      </pc:sldChg>
      <pc:sldChg chg="modSp mod modAnim">
        <pc:chgData name="François Mistral" userId="c80c4d3b-7cf9-4808-a6f6-9146929fc6be" providerId="ADAL" clId="{C0B99B03-220A-422D-8697-A17C6672FA9C}" dt="2024-06-19T12:48:35.441" v="1702" actId="20577"/>
        <pc:sldMkLst>
          <pc:docMk/>
          <pc:sldMk cId="2810240143" sldId="258"/>
        </pc:sldMkLst>
        <pc:spChg chg="mod">
          <ac:chgData name="François Mistral" userId="c80c4d3b-7cf9-4808-a6f6-9146929fc6be" providerId="ADAL" clId="{C0B99B03-220A-422D-8697-A17C6672FA9C}" dt="2024-06-19T10:44:18.350" v="200" actId="20577"/>
          <ac:spMkLst>
            <pc:docMk/>
            <pc:sldMk cId="2810240143" sldId="258"/>
            <ac:spMk id="2" creationId="{00000000-0000-0000-0000-000000000000}"/>
          </ac:spMkLst>
        </pc:spChg>
        <pc:spChg chg="mod">
          <ac:chgData name="François Mistral" userId="c80c4d3b-7cf9-4808-a6f6-9146929fc6be" providerId="ADAL" clId="{C0B99B03-220A-422D-8697-A17C6672FA9C}" dt="2024-06-19T12:48:35.441" v="1702" actId="20577"/>
          <ac:spMkLst>
            <pc:docMk/>
            <pc:sldMk cId="2810240143" sldId="258"/>
            <ac:spMk id="16387" creationId="{00000000-0000-0000-0000-000000000000}"/>
          </ac:spMkLst>
        </pc:spChg>
      </pc:sldChg>
      <pc:sldChg chg="modSp del mod ord">
        <pc:chgData name="François Mistral" userId="c80c4d3b-7cf9-4808-a6f6-9146929fc6be" providerId="ADAL" clId="{C0B99B03-220A-422D-8697-A17C6672FA9C}" dt="2024-06-19T12:48:58.005" v="1706" actId="47"/>
        <pc:sldMkLst>
          <pc:docMk/>
          <pc:sldMk cId="2201272661" sldId="260"/>
        </pc:sldMkLst>
        <pc:spChg chg="mod">
          <ac:chgData name="François Mistral" userId="c80c4d3b-7cf9-4808-a6f6-9146929fc6be" providerId="ADAL" clId="{C0B99B03-220A-422D-8697-A17C6672FA9C}" dt="2024-06-19T10:43:27.927" v="164" actId="20577"/>
          <ac:spMkLst>
            <pc:docMk/>
            <pc:sldMk cId="2201272661" sldId="260"/>
            <ac:spMk id="2" creationId="{00000000-0000-0000-0000-000000000000}"/>
          </ac:spMkLst>
        </pc:spChg>
      </pc:sldChg>
      <pc:sldChg chg="del">
        <pc:chgData name="François Mistral" userId="c80c4d3b-7cf9-4808-a6f6-9146929fc6be" providerId="ADAL" clId="{C0B99B03-220A-422D-8697-A17C6672FA9C}" dt="2024-06-19T12:37:04.970" v="1244" actId="47"/>
        <pc:sldMkLst>
          <pc:docMk/>
          <pc:sldMk cId="664536543" sldId="262"/>
        </pc:sldMkLst>
      </pc:sldChg>
      <pc:sldChg chg="del">
        <pc:chgData name="François Mistral" userId="c80c4d3b-7cf9-4808-a6f6-9146929fc6be" providerId="ADAL" clId="{C0B99B03-220A-422D-8697-A17C6672FA9C}" dt="2024-06-19T12:37:06.277" v="1245" actId="47"/>
        <pc:sldMkLst>
          <pc:docMk/>
          <pc:sldMk cId="565981082" sldId="268"/>
        </pc:sldMkLst>
      </pc:sldChg>
      <pc:sldChg chg="del">
        <pc:chgData name="François Mistral" userId="c80c4d3b-7cf9-4808-a6f6-9146929fc6be" providerId="ADAL" clId="{C0B99B03-220A-422D-8697-A17C6672FA9C}" dt="2024-06-19T12:37:01.432" v="1241" actId="47"/>
        <pc:sldMkLst>
          <pc:docMk/>
          <pc:sldMk cId="2525854516" sldId="277"/>
        </pc:sldMkLst>
      </pc:sldChg>
      <pc:sldChg chg="del">
        <pc:chgData name="François Mistral" userId="c80c4d3b-7cf9-4808-a6f6-9146929fc6be" providerId="ADAL" clId="{C0B99B03-220A-422D-8697-A17C6672FA9C}" dt="2024-06-19T12:37:03.758" v="1243" actId="47"/>
        <pc:sldMkLst>
          <pc:docMk/>
          <pc:sldMk cId="1755113101" sldId="278"/>
        </pc:sldMkLst>
      </pc:sldChg>
      <pc:sldChg chg="del">
        <pc:chgData name="François Mistral" userId="c80c4d3b-7cf9-4808-a6f6-9146929fc6be" providerId="ADAL" clId="{C0B99B03-220A-422D-8697-A17C6672FA9C}" dt="2024-06-19T12:37:10.454" v="1252" actId="47"/>
        <pc:sldMkLst>
          <pc:docMk/>
          <pc:sldMk cId="1146409022" sldId="279"/>
        </pc:sldMkLst>
      </pc:sldChg>
      <pc:sldChg chg="del">
        <pc:chgData name="François Mistral" userId="c80c4d3b-7cf9-4808-a6f6-9146929fc6be" providerId="ADAL" clId="{C0B99B03-220A-422D-8697-A17C6672FA9C}" dt="2024-06-19T12:36:59.528" v="1239" actId="47"/>
        <pc:sldMkLst>
          <pc:docMk/>
          <pc:sldMk cId="3280064995" sldId="280"/>
        </pc:sldMkLst>
      </pc:sldChg>
      <pc:sldChg chg="modSp del mod">
        <pc:chgData name="François Mistral" userId="c80c4d3b-7cf9-4808-a6f6-9146929fc6be" providerId="ADAL" clId="{C0B99B03-220A-422D-8697-A17C6672FA9C}" dt="2024-06-19T12:23:17.014" v="609" actId="47"/>
        <pc:sldMkLst>
          <pc:docMk/>
          <pc:sldMk cId="557222986" sldId="282"/>
        </pc:sldMkLst>
        <pc:spChg chg="mod">
          <ac:chgData name="François Mistral" userId="c80c4d3b-7cf9-4808-a6f6-9146929fc6be" providerId="ADAL" clId="{C0B99B03-220A-422D-8697-A17C6672FA9C}" dt="2024-06-19T12:23:14.514" v="608" actId="5793"/>
          <ac:spMkLst>
            <pc:docMk/>
            <pc:sldMk cId="557222986" sldId="282"/>
            <ac:spMk id="2" creationId="{00000000-0000-0000-0000-000000000000}"/>
          </ac:spMkLst>
        </pc:spChg>
      </pc:sldChg>
      <pc:sldChg chg="del">
        <pc:chgData name="François Mistral" userId="c80c4d3b-7cf9-4808-a6f6-9146929fc6be" providerId="ADAL" clId="{C0B99B03-220A-422D-8697-A17C6672FA9C}" dt="2024-06-19T12:37:11.250" v="1254" actId="47"/>
        <pc:sldMkLst>
          <pc:docMk/>
          <pc:sldMk cId="4269149610" sldId="283"/>
        </pc:sldMkLst>
      </pc:sldChg>
      <pc:sldChg chg="del">
        <pc:chgData name="François Mistral" userId="c80c4d3b-7cf9-4808-a6f6-9146929fc6be" providerId="ADAL" clId="{C0B99B03-220A-422D-8697-A17C6672FA9C}" dt="2024-06-19T12:51:28.211" v="1849" actId="47"/>
        <pc:sldMkLst>
          <pc:docMk/>
          <pc:sldMk cId="1078247503" sldId="284"/>
        </pc:sldMkLst>
      </pc:sldChg>
      <pc:sldChg chg="del">
        <pc:chgData name="François Mistral" userId="c80c4d3b-7cf9-4808-a6f6-9146929fc6be" providerId="ADAL" clId="{C0B99B03-220A-422D-8697-A17C6672FA9C}" dt="2024-06-19T12:37:10.750" v="1253" actId="47"/>
        <pc:sldMkLst>
          <pc:docMk/>
          <pc:sldMk cId="3642187234" sldId="285"/>
        </pc:sldMkLst>
      </pc:sldChg>
      <pc:sldChg chg="del">
        <pc:chgData name="François Mistral" userId="c80c4d3b-7cf9-4808-a6f6-9146929fc6be" providerId="ADAL" clId="{C0B99B03-220A-422D-8697-A17C6672FA9C}" dt="2024-06-19T12:37:02.650" v="1242" actId="47"/>
        <pc:sldMkLst>
          <pc:docMk/>
          <pc:sldMk cId="3346500304" sldId="286"/>
        </pc:sldMkLst>
      </pc:sldChg>
      <pc:sldChg chg="modSp del mod">
        <pc:chgData name="François Mistral" userId="c80c4d3b-7cf9-4808-a6f6-9146929fc6be" providerId="ADAL" clId="{C0B99B03-220A-422D-8697-A17C6672FA9C}" dt="2024-06-19T12:49:09.762" v="1715" actId="47"/>
        <pc:sldMkLst>
          <pc:docMk/>
          <pc:sldMk cId="2778400594" sldId="287"/>
        </pc:sldMkLst>
        <pc:spChg chg="mod">
          <ac:chgData name="François Mistral" userId="c80c4d3b-7cf9-4808-a6f6-9146929fc6be" providerId="ADAL" clId="{C0B99B03-220A-422D-8697-A17C6672FA9C}" dt="2024-06-19T11:32:36.817" v="287" actId="1076"/>
          <ac:spMkLst>
            <pc:docMk/>
            <pc:sldMk cId="2778400594" sldId="287"/>
            <ac:spMk id="2" creationId="{00000000-0000-0000-0000-000000000000}"/>
          </ac:spMkLst>
        </pc:spChg>
      </pc:sldChg>
      <pc:sldChg chg="del">
        <pc:chgData name="François Mistral" userId="c80c4d3b-7cf9-4808-a6f6-9146929fc6be" providerId="ADAL" clId="{C0B99B03-220A-422D-8697-A17C6672FA9C}" dt="2024-06-19T10:44:06.033" v="189" actId="47"/>
        <pc:sldMkLst>
          <pc:docMk/>
          <pc:sldMk cId="2325813940" sldId="288"/>
        </pc:sldMkLst>
      </pc:sldChg>
      <pc:sldChg chg="delSp del mod">
        <pc:chgData name="François Mistral" userId="c80c4d3b-7cf9-4808-a6f6-9146929fc6be" providerId="ADAL" clId="{C0B99B03-220A-422D-8697-A17C6672FA9C}" dt="2024-06-19T11:32:52.191" v="289" actId="2696"/>
        <pc:sldMkLst>
          <pc:docMk/>
          <pc:sldMk cId="304408277" sldId="289"/>
        </pc:sldMkLst>
        <pc:picChg chg="del">
          <ac:chgData name="François Mistral" userId="c80c4d3b-7cf9-4808-a6f6-9146929fc6be" providerId="ADAL" clId="{C0B99B03-220A-422D-8697-A17C6672FA9C}" dt="2024-06-19T10:44:09.117" v="190" actId="478"/>
          <ac:picMkLst>
            <pc:docMk/>
            <pc:sldMk cId="304408277" sldId="289"/>
            <ac:picMk id="5" creationId="{85AB6C26-863B-2072-348A-09AFD7F2EBE7}"/>
          </ac:picMkLst>
        </pc:picChg>
      </pc:sldChg>
      <pc:sldChg chg="del">
        <pc:chgData name="François Mistral" userId="c80c4d3b-7cf9-4808-a6f6-9146929fc6be" providerId="ADAL" clId="{C0B99B03-220A-422D-8697-A17C6672FA9C}" dt="2024-06-19T12:51:26.796" v="1848" actId="47"/>
        <pc:sldMkLst>
          <pc:docMk/>
          <pc:sldMk cId="2864437231" sldId="290"/>
        </pc:sldMkLst>
      </pc:sldChg>
      <pc:sldChg chg="del">
        <pc:chgData name="François Mistral" userId="c80c4d3b-7cf9-4808-a6f6-9146929fc6be" providerId="ADAL" clId="{C0B99B03-220A-422D-8697-A17C6672FA9C}" dt="2024-06-19T12:37:09.019" v="1250" actId="47"/>
        <pc:sldMkLst>
          <pc:docMk/>
          <pc:sldMk cId="1576047088" sldId="291"/>
        </pc:sldMkLst>
      </pc:sldChg>
      <pc:sldChg chg="del">
        <pc:chgData name="François Mistral" userId="c80c4d3b-7cf9-4808-a6f6-9146929fc6be" providerId="ADAL" clId="{C0B99B03-220A-422D-8697-A17C6672FA9C}" dt="2024-06-19T12:37:08.445" v="1249" actId="47"/>
        <pc:sldMkLst>
          <pc:docMk/>
          <pc:sldMk cId="4278099448" sldId="292"/>
        </pc:sldMkLst>
      </pc:sldChg>
      <pc:sldChg chg="del">
        <pc:chgData name="François Mistral" userId="c80c4d3b-7cf9-4808-a6f6-9146929fc6be" providerId="ADAL" clId="{C0B99B03-220A-422D-8697-A17C6672FA9C}" dt="2024-06-19T12:36:58.323" v="1237" actId="47"/>
        <pc:sldMkLst>
          <pc:docMk/>
          <pc:sldMk cId="26915991" sldId="293"/>
        </pc:sldMkLst>
      </pc:sldChg>
      <pc:sldChg chg="del">
        <pc:chgData name="François Mistral" userId="c80c4d3b-7cf9-4808-a6f6-9146929fc6be" providerId="ADAL" clId="{C0B99B03-220A-422D-8697-A17C6672FA9C}" dt="2024-06-19T12:37:08.019" v="1248" actId="47"/>
        <pc:sldMkLst>
          <pc:docMk/>
          <pc:sldMk cId="790826045" sldId="294"/>
        </pc:sldMkLst>
      </pc:sldChg>
      <pc:sldChg chg="del">
        <pc:chgData name="François Mistral" userId="c80c4d3b-7cf9-4808-a6f6-9146929fc6be" providerId="ADAL" clId="{C0B99B03-220A-422D-8697-A17C6672FA9C}" dt="2024-06-19T12:37:07.687" v="1247" actId="47"/>
        <pc:sldMkLst>
          <pc:docMk/>
          <pc:sldMk cId="3638649614" sldId="295"/>
        </pc:sldMkLst>
      </pc:sldChg>
      <pc:sldChg chg="del">
        <pc:chgData name="François Mistral" userId="c80c4d3b-7cf9-4808-a6f6-9146929fc6be" providerId="ADAL" clId="{C0B99B03-220A-422D-8697-A17C6672FA9C}" dt="2024-06-19T12:36:59.151" v="1238" actId="47"/>
        <pc:sldMkLst>
          <pc:docMk/>
          <pc:sldMk cId="423364456" sldId="296"/>
        </pc:sldMkLst>
      </pc:sldChg>
      <pc:sldChg chg="del">
        <pc:chgData name="François Mistral" userId="c80c4d3b-7cf9-4808-a6f6-9146929fc6be" providerId="ADAL" clId="{C0B99B03-220A-422D-8697-A17C6672FA9C}" dt="2024-06-19T12:37:06.822" v="1246" actId="47"/>
        <pc:sldMkLst>
          <pc:docMk/>
          <pc:sldMk cId="2884511952" sldId="297"/>
        </pc:sldMkLst>
      </pc:sldChg>
      <pc:sldChg chg="del">
        <pc:chgData name="François Mistral" userId="c80c4d3b-7cf9-4808-a6f6-9146929fc6be" providerId="ADAL" clId="{C0B99B03-220A-422D-8697-A17C6672FA9C}" dt="2024-06-19T12:37:09.542" v="1251" actId="47"/>
        <pc:sldMkLst>
          <pc:docMk/>
          <pc:sldMk cId="1118096622" sldId="298"/>
        </pc:sldMkLst>
      </pc:sldChg>
      <pc:sldChg chg="del">
        <pc:chgData name="François Mistral" userId="c80c4d3b-7cf9-4808-a6f6-9146929fc6be" providerId="ADAL" clId="{C0B99B03-220A-422D-8697-A17C6672FA9C}" dt="2024-06-19T12:37:00.472" v="1240" actId="47"/>
        <pc:sldMkLst>
          <pc:docMk/>
          <pc:sldMk cId="3300955963" sldId="299"/>
        </pc:sldMkLst>
      </pc:sldChg>
      <pc:sldChg chg="modSp new mod">
        <pc:chgData name="François Mistral" userId="c80c4d3b-7cf9-4808-a6f6-9146929fc6be" providerId="ADAL" clId="{C0B99B03-220A-422D-8697-A17C6672FA9C}" dt="2024-06-19T12:49:13.761" v="1718" actId="20577"/>
        <pc:sldMkLst>
          <pc:docMk/>
          <pc:sldMk cId="340262298" sldId="300"/>
        </pc:sldMkLst>
        <pc:spChg chg="mod">
          <ac:chgData name="François Mistral" userId="c80c4d3b-7cf9-4808-a6f6-9146929fc6be" providerId="ADAL" clId="{C0B99B03-220A-422D-8697-A17C6672FA9C}" dt="2024-06-19T12:49:13.761" v="1718" actId="20577"/>
          <ac:spMkLst>
            <pc:docMk/>
            <pc:sldMk cId="340262298" sldId="300"/>
            <ac:spMk id="2" creationId="{8DBD8F4F-CE9F-F0BB-0DAD-8C07FCEDAE28}"/>
          </ac:spMkLst>
        </pc:spChg>
        <pc:spChg chg="mod">
          <ac:chgData name="François Mistral" userId="c80c4d3b-7cf9-4808-a6f6-9146929fc6be" providerId="ADAL" clId="{C0B99B03-220A-422D-8697-A17C6672FA9C}" dt="2024-06-19T12:38:09.415" v="1289" actId="114"/>
          <ac:spMkLst>
            <pc:docMk/>
            <pc:sldMk cId="340262298" sldId="300"/>
            <ac:spMk id="3" creationId="{D1927946-2F63-D308-2F5C-BF37222E20C6}"/>
          </ac:spMkLst>
        </pc:spChg>
      </pc:sldChg>
      <pc:sldChg chg="modSp add del mod">
        <pc:chgData name="François Mistral" userId="c80c4d3b-7cf9-4808-a6f6-9146929fc6be" providerId="ADAL" clId="{C0B99B03-220A-422D-8697-A17C6672FA9C}" dt="2024-06-19T12:42:22.519" v="1586" actId="47"/>
        <pc:sldMkLst>
          <pc:docMk/>
          <pc:sldMk cId="1979830274" sldId="301"/>
        </pc:sldMkLst>
        <pc:spChg chg="mod">
          <ac:chgData name="François Mistral" userId="c80c4d3b-7cf9-4808-a6f6-9146929fc6be" providerId="ADAL" clId="{C0B99B03-220A-422D-8697-A17C6672FA9C}" dt="2024-06-19T12:42:17.820" v="1584" actId="21"/>
          <ac:spMkLst>
            <pc:docMk/>
            <pc:sldMk cId="1979830274" sldId="301"/>
            <ac:spMk id="2" creationId="{00000000-0000-0000-0000-000000000000}"/>
          </ac:spMkLst>
        </pc:spChg>
      </pc:sldChg>
      <pc:sldChg chg="modSp add mod">
        <pc:chgData name="François Mistral" userId="c80c4d3b-7cf9-4808-a6f6-9146929fc6be" providerId="ADAL" clId="{C0B99B03-220A-422D-8697-A17C6672FA9C}" dt="2024-06-19T12:49:20.536" v="1721" actId="20577"/>
        <pc:sldMkLst>
          <pc:docMk/>
          <pc:sldMk cId="263371998" sldId="302"/>
        </pc:sldMkLst>
        <pc:spChg chg="mod">
          <ac:chgData name="François Mistral" userId="c80c4d3b-7cf9-4808-a6f6-9146929fc6be" providerId="ADAL" clId="{C0B99B03-220A-422D-8697-A17C6672FA9C}" dt="2024-06-19T12:49:20.536" v="1721" actId="20577"/>
          <ac:spMkLst>
            <pc:docMk/>
            <pc:sldMk cId="263371998" sldId="302"/>
            <ac:spMk id="2" creationId="{8DBD8F4F-CE9F-F0BB-0DAD-8C07FCEDAE28}"/>
          </ac:spMkLst>
        </pc:spChg>
        <pc:spChg chg="mod">
          <ac:chgData name="François Mistral" userId="c80c4d3b-7cf9-4808-a6f6-9146929fc6be" providerId="ADAL" clId="{C0B99B03-220A-422D-8697-A17C6672FA9C}" dt="2024-06-19T12:40:00.053" v="1430" actId="20577"/>
          <ac:spMkLst>
            <pc:docMk/>
            <pc:sldMk cId="263371998" sldId="302"/>
            <ac:spMk id="3" creationId="{D1927946-2F63-D308-2F5C-BF37222E20C6}"/>
          </ac:spMkLst>
        </pc:spChg>
      </pc:sldChg>
      <pc:sldChg chg="modSp new mod">
        <pc:chgData name="François Mistral" userId="c80c4d3b-7cf9-4808-a6f6-9146929fc6be" providerId="ADAL" clId="{C0B99B03-220A-422D-8697-A17C6672FA9C}" dt="2024-06-19T12:51:22.288" v="1847" actId="20577"/>
        <pc:sldMkLst>
          <pc:docMk/>
          <pc:sldMk cId="658918201" sldId="303"/>
        </pc:sldMkLst>
        <pc:spChg chg="mod">
          <ac:chgData name="François Mistral" userId="c80c4d3b-7cf9-4808-a6f6-9146929fc6be" providerId="ADAL" clId="{C0B99B03-220A-422D-8697-A17C6672FA9C}" dt="2024-06-19T12:49:27.328" v="1724" actId="20577"/>
          <ac:spMkLst>
            <pc:docMk/>
            <pc:sldMk cId="658918201" sldId="303"/>
            <ac:spMk id="2" creationId="{411EE589-62B4-3179-34E0-99F4691D9D21}"/>
          </ac:spMkLst>
        </pc:spChg>
        <pc:spChg chg="mod">
          <ac:chgData name="François Mistral" userId="c80c4d3b-7cf9-4808-a6f6-9146929fc6be" providerId="ADAL" clId="{C0B99B03-220A-422D-8697-A17C6672FA9C}" dt="2024-06-19T12:51:22.288" v="1847" actId="20577"/>
          <ac:spMkLst>
            <pc:docMk/>
            <pc:sldMk cId="658918201" sldId="303"/>
            <ac:spMk id="3" creationId="{8D286588-65DC-D346-571F-90F35A64BE8E}"/>
          </ac:spMkLst>
        </pc:spChg>
      </pc:sldChg>
      <pc:sldChg chg="new del">
        <pc:chgData name="François Mistral" userId="c80c4d3b-7cf9-4808-a6f6-9146929fc6be" providerId="ADAL" clId="{C0B99B03-220A-422D-8697-A17C6672FA9C}" dt="2024-06-19T12:40:27.815" v="1432" actId="47"/>
        <pc:sldMkLst>
          <pc:docMk/>
          <pc:sldMk cId="1256336305" sldId="303"/>
        </pc:sldMkLst>
      </pc:sldChg>
      <pc:sldChg chg="modSp new mod">
        <pc:chgData name="François Mistral" userId="c80c4d3b-7cf9-4808-a6f6-9146929fc6be" providerId="ADAL" clId="{C0B99B03-220A-422D-8697-A17C6672FA9C}" dt="2024-06-19T12:50:09.849" v="1745" actId="20577"/>
        <pc:sldMkLst>
          <pc:docMk/>
          <pc:sldMk cId="343707416" sldId="304"/>
        </pc:sldMkLst>
        <pc:spChg chg="mod">
          <ac:chgData name="François Mistral" userId="c80c4d3b-7cf9-4808-a6f6-9146929fc6be" providerId="ADAL" clId="{C0B99B03-220A-422D-8697-A17C6672FA9C}" dt="2024-06-19T12:50:09.849" v="1745" actId="20577"/>
          <ac:spMkLst>
            <pc:docMk/>
            <pc:sldMk cId="343707416" sldId="304"/>
            <ac:spMk id="2" creationId="{3B182A8D-BFEB-672D-2FD6-917797CB70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Autorités Personnes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718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656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921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Codes de relation importants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xxk</a:t>
            </a:r>
            <a:r>
              <a:rPr lang="fr-FR" dirty="0"/>
              <a:t> pour lier une Personne à une Collectivité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xxq</a:t>
            </a:r>
            <a:r>
              <a:rPr lang="fr-FR" dirty="0"/>
              <a:t> pour lier une Collectivité à une autre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168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l’instant, sans filtre sur les dates de présence dans la structure, car donnée insuffisamment présente.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466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341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Concerne les notices de type personne et collectivité en tant que producteurs d’archives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075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Concerne potentiellement tous les types d’autorité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979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Tous les types d’autorité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341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moodle.abes.fr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/>
              <a:t>IdRef : nouveautés 2023-2024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211325" y="2959523"/>
            <a:ext cx="4727141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sz="1600" dirty="0"/>
              <a:t>IdRef s’enrichit progressivement et pas à pas de nouvelles fonctionnalités d’édition, de valorisation et d’ergonomie.</a:t>
            </a:r>
          </a:p>
          <a:p>
            <a:endParaRPr lang="fr-FR" sz="1600" dirty="0"/>
          </a:p>
          <a:p>
            <a:r>
              <a:rPr lang="fr-FR" sz="1600" dirty="0"/>
              <a:t>Ce faisant, l’application poursuit et réitère son objectif de faciliter la production d’autorités et d’enrichir la navigation au sein des notices d’autorité. </a:t>
            </a:r>
          </a:p>
          <a:p>
            <a:endParaRPr lang="fr-FR" sz="1600" dirty="0"/>
          </a:p>
          <a:p>
            <a:r>
              <a:rPr lang="fr-FR" sz="1600" dirty="0"/>
              <a:t>Ce </a:t>
            </a:r>
            <a:r>
              <a:rPr lang="fr-FR" sz="1600" dirty="0" err="1"/>
              <a:t>Jecours</a:t>
            </a:r>
            <a:r>
              <a:rPr lang="fr-FR" sz="1600" dirty="0"/>
              <a:t> vise à en dresser la liste et à les faire connaitre.</a:t>
            </a:r>
            <a:br>
              <a:rPr lang="fr-FR" sz="1600" dirty="0"/>
            </a:br>
            <a:endParaRPr lang="fr-FR" sz="1600" dirty="0"/>
          </a:p>
        </p:txBody>
      </p:sp>
      <p:sp>
        <p:nvSpPr>
          <p:cNvPr id="36" name="Rectangle 35"/>
          <p:cNvSpPr/>
          <p:nvPr/>
        </p:nvSpPr>
        <p:spPr>
          <a:xfrm>
            <a:off x="5292080" y="2910398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Public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sz="1600" dirty="0"/>
              <a:t>Correspondants autorités</a:t>
            </a:r>
            <a:br>
              <a:rPr lang="fr-FR" sz="1600" dirty="0"/>
            </a:br>
            <a:r>
              <a:rPr lang="fr-FR" sz="1600" dirty="0"/>
              <a:t>Correspondants catalogage</a:t>
            </a:r>
            <a:br>
              <a:rPr lang="fr-FR" sz="1600" dirty="0"/>
            </a:br>
            <a:r>
              <a:rPr lang="fr-FR" sz="1600" dirty="0"/>
              <a:t>Coordinateurs </a:t>
            </a:r>
            <a:r>
              <a:rPr lang="fr-FR" sz="1600" dirty="0" err="1"/>
              <a:t>Sudoc</a:t>
            </a:r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5292080" y="4773501"/>
            <a:ext cx="29108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Intervenants</a:t>
            </a:r>
          </a:p>
          <a:p>
            <a:r>
              <a:rPr lang="fr-FR" sz="1600" dirty="0"/>
              <a:t>François Mistral</a:t>
            </a:r>
          </a:p>
          <a:p>
            <a:r>
              <a:rPr lang="fr-FR" sz="1600" dirty="0"/>
              <a:t>Olivier Kosinski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/>
              <a:t>La formation débutera à 11h, merci de votre patience…</a:t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La session sera enregistrée afin d'être diffusée sur notre plateforme d'autoformation </a:t>
            </a:r>
            <a:r>
              <a:rPr lang="fr-FR" sz="1100" dirty="0">
                <a:hlinkClick r:id="rId4"/>
              </a:rPr>
              <a:t>http://moodle.abes.fr</a:t>
            </a:r>
            <a:r>
              <a:rPr lang="fr-FR" sz="1100" dirty="0"/>
              <a:t>.</a:t>
            </a:r>
            <a:br>
              <a:rPr lang="fr-FR" sz="1100" dirty="0"/>
            </a:br>
            <a:r>
              <a:rPr lang="fr-FR" sz="1100" dirty="0"/>
              <a:t>En 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EE66849-71E6-1CED-C215-B1A84C7BEC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4302" y="6169868"/>
            <a:ext cx="8382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1C8B1D-F90B-79E4-0308-436408510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Dérivation VIAF étendue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0949013-E59A-8158-BA7C-A1B157D31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Extension pour les sources marc21 aux :</a:t>
            </a:r>
          </a:p>
          <a:p>
            <a:pPr lvl="1"/>
            <a:r>
              <a:rPr lang="fr-FR" dirty="0"/>
              <a:t>Collectivités </a:t>
            </a:r>
          </a:p>
          <a:p>
            <a:pPr lvl="1"/>
            <a:r>
              <a:rPr lang="fr-FR" dirty="0"/>
              <a:t>Noms géographiques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*</a:t>
            </a:r>
          </a:p>
          <a:p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Exploitation de la richesse des catalogues nationaux étrangers</a:t>
            </a:r>
            <a:br>
              <a:rPr lang="fr-FR" dirty="0"/>
            </a:br>
            <a:r>
              <a:rPr lang="fr-FR" dirty="0"/>
              <a:t>	- 1 cas d’usage : les éditeurs </a:t>
            </a:r>
            <a:r>
              <a:rPr lang="fr-FR" dirty="0" err="1"/>
              <a:t>Mir@bel</a:t>
            </a:r>
            <a:r>
              <a:rPr lang="fr-FR" dirty="0"/>
              <a:t> non français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CFBACCD-3B82-FB8D-DD47-23940CB2BB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996952"/>
            <a:ext cx="773298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5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5EC47-8E42-8629-9DFA-D97D03F4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Rappel : on peut dériver une source non un cluster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B00A86-53DD-590E-D781-2EB8D4DBF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D2D81B2-3155-E21E-A0C1-0389582CE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95" y="1479576"/>
            <a:ext cx="8388603" cy="86386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CED14AE-F077-8B56-04D7-A6560B3706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2405382"/>
            <a:ext cx="4402498" cy="393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214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82A8D-BFEB-672D-2FD6-917797CB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3) Valorisation des relations entre notices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9FEA2F-F482-AF33-C1AE-F4C96836F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Paysage académique 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fr-FR" dirty="0"/>
              <a:t>Relations entre notices d’autorité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Paysage bibliographique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fr-FR" dirty="0"/>
              <a:t>Relations entre autorités via les notices bibliographiques </a:t>
            </a:r>
            <a:r>
              <a:rPr lang="fr-FR" dirty="0" err="1"/>
              <a:t>Sudoc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707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21A0A-5AA7-D49F-FADC-8C345A975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Valorisation des A 510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37D254-45E1-EE4B-1F9E-A12D48E91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Dans une notice de Personne, on peut trouver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3D36D94-1268-C87E-D4AA-037653DAAF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2583296"/>
            <a:ext cx="6264697" cy="127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128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DF519-7299-C7CC-3FF3-36463FF14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Valorisation des A 510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D396EA-0F51-2D1B-F87B-744297972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une notice de Collectivité, on peut voir :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9F953FD-5553-63E1-6652-7A4873A79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54" y="2492896"/>
            <a:ext cx="8163599" cy="304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04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8F92EA-7AB6-E19C-2E5B-AF2F9C2FA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Paysage académique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11EF1A-F758-D8DA-0B7B-D2110D636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Dans une notice de Collectivité*, on peut trouver les encarts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6B77958-24A9-210B-9DEC-9DD83F30E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273" y="2708920"/>
            <a:ext cx="506145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18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59853-033C-114C-D757-A2D4F3D6A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Membres de la structure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1D9A3D-23BB-DA78-6417-88CDFAF2B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Dans une notice de Collectivité (ex : une Université, un  Laboratoire) les relations d’affiliations présentes dans les notices de Personnes sont valorisées dans l’encart « Membres de la structure ».</a:t>
            </a: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F920F0D-4868-983E-EBB4-9D1EB116D8BA}"/>
              </a:ext>
            </a:extLst>
          </p:cNvPr>
          <p:cNvCxnSpPr/>
          <p:nvPr/>
        </p:nvCxnSpPr>
        <p:spPr>
          <a:xfrm flipH="1">
            <a:off x="3851920" y="3232948"/>
            <a:ext cx="2592288" cy="0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19290225-F78A-7633-17AF-0E68E1FB0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78" y="1666658"/>
            <a:ext cx="6403063" cy="48868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AA8A740-1744-B61D-9257-168234F85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660" y="2282381"/>
            <a:ext cx="4305901" cy="16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71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6D651F-692A-6C84-4B02-410C1F96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Ecoles doctorales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31BA78-24BD-7335-394F-D33274CE9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Dans une notice d’établissement habilité à délivrer le doctorat, la relation aux écoles doctorales est affichée dans l’encart « Ecoles doctorales de la structure ».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DE9A71-A518-6DAB-7116-6707600449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1947244"/>
            <a:ext cx="4896544" cy="211890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4573E56-A5EC-463A-BF3A-6E22CC745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704" y="1260595"/>
            <a:ext cx="6994552" cy="72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45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917673-8167-1C31-32FA-B0BBD7B0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Paysage bibliographique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0D92FE-2962-D6A6-BC96-3C5A22180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une notice de Personne, les autorités liées sont valorisées et pondérées dans des encarts analytiques :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EF0B565-5F94-51EF-D10F-522F0B050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3140968"/>
            <a:ext cx="3816424" cy="355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89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2716A5-C7A6-855B-2E6E-A27DC95D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 : les co-auteurs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723BBB-84DD-ED06-BAB1-871AB6ABC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sz="2800" dirty="0"/>
          </a:p>
          <a:p>
            <a:r>
              <a:rPr lang="fr-FR" sz="2800" dirty="0"/>
              <a:t>« </a:t>
            </a:r>
            <a:r>
              <a:rPr lang="fr-FR" sz="2800" dirty="0">
                <a:solidFill>
                  <a:srgbClr val="0070C0"/>
                </a:solidFill>
              </a:rPr>
              <a:t>Laurent </a:t>
            </a:r>
            <a:r>
              <a:rPr lang="fr-FR" sz="2800" dirty="0" err="1">
                <a:solidFill>
                  <a:srgbClr val="0070C0"/>
                </a:solidFill>
              </a:rPr>
              <a:t>Gayer</a:t>
            </a:r>
            <a:r>
              <a:rPr lang="fr-FR" sz="2800" dirty="0"/>
              <a:t> » et « </a:t>
            </a:r>
            <a:r>
              <a:rPr lang="fr-FR" sz="2800" dirty="0">
                <a:solidFill>
                  <a:srgbClr val="0070C0"/>
                </a:solidFill>
              </a:rPr>
              <a:t>Jean-Luc Racine </a:t>
            </a:r>
            <a:r>
              <a:rPr lang="fr-FR" sz="2800" dirty="0"/>
              <a:t>» sont les co-auteurs les plus fréquents de « </a:t>
            </a:r>
            <a:r>
              <a:rPr lang="fr-FR" sz="2800" dirty="0" err="1">
                <a:solidFill>
                  <a:srgbClr val="0070C0"/>
                </a:solidFill>
              </a:rPr>
              <a:t>Jaffrelot</a:t>
            </a:r>
            <a:r>
              <a:rPr lang="fr-FR" sz="2800" dirty="0">
                <a:solidFill>
                  <a:srgbClr val="0070C0"/>
                </a:solidFill>
              </a:rPr>
              <a:t> Christophe </a:t>
            </a:r>
            <a:r>
              <a:rPr lang="fr-FR" sz="2800" dirty="0"/>
              <a:t>», respectivement dans </a:t>
            </a:r>
            <a:r>
              <a:rPr lang="fr-FR" sz="2800" dirty="0">
                <a:solidFill>
                  <a:srgbClr val="0070C0"/>
                </a:solidFill>
              </a:rPr>
              <a:t>1,8%</a:t>
            </a:r>
            <a:r>
              <a:rPr lang="fr-FR" sz="2800" dirty="0"/>
              <a:t> et </a:t>
            </a:r>
            <a:r>
              <a:rPr lang="fr-FR" sz="2800" dirty="0">
                <a:solidFill>
                  <a:srgbClr val="0070C0"/>
                </a:solidFill>
              </a:rPr>
              <a:t>1,6%</a:t>
            </a:r>
            <a:r>
              <a:rPr lang="fr-FR" sz="2800" dirty="0"/>
              <a:t> des documents dont lui-même est auteur dans le </a:t>
            </a:r>
            <a:r>
              <a:rPr lang="fr-FR" sz="2800" dirty="0" err="1"/>
              <a:t>Sudoc</a:t>
            </a:r>
            <a:r>
              <a:rPr lang="fr-FR" sz="2800" dirty="0"/>
              <a:t>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349C3AE-6340-E1F8-DEAB-2BCA07A81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05" y="2000106"/>
            <a:ext cx="8435789" cy="179533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B6A2544-1B51-906B-7C06-491C082A24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1392865"/>
            <a:ext cx="6432882" cy="61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3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Nouveautés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Ergonomie de l’application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rgbClr val="7030A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dirty="0">
                <a:solidFill>
                  <a:srgbClr val="7030A0"/>
                </a:solidFill>
              </a:rPr>
              <a:t>Edition d’autorités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Valorisation des relations entre notices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fr-FR" dirty="0">
              <a:solidFill>
                <a:srgbClr val="7030A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Valorisation d’alignements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917673-8167-1C31-32FA-B0BBD7B0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Paysage bibliographique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0D92FE-2962-D6A6-BC96-3C5A22180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une notice de Collectivité, les autorités liées sont valorisées et pondérées dans un  encart analytique :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2885330-9D18-3EB2-E52E-4662278AC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411" y="3423609"/>
            <a:ext cx="6227178" cy="218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51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B9021B-AF89-B9E3-AB94-D1CAF5942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 : les collectivités partenaires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F10D2E-62DA-B223-A279-84C9A3396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sz="2800" dirty="0"/>
          </a:p>
          <a:p>
            <a:pPr>
              <a:buFont typeface="Wingdings" panose="05000000000000000000" pitchFamily="2" charset="2"/>
              <a:buChar char="Ø"/>
            </a:pPr>
            <a:endParaRPr lang="fr-F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L’ « Ecole doctorale de Sciences Po » est la collectivité qui est la plus présente (à hauteur de 43,9%) aux côtés de l’ « Institut d’études politiques » dans des documents du </a:t>
            </a:r>
            <a:r>
              <a:rPr lang="fr-FR" sz="2800" dirty="0" err="1"/>
              <a:t>Sudoc</a:t>
            </a:r>
            <a:r>
              <a:rPr lang="fr-FR" sz="2800" dirty="0"/>
              <a:t>.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9858BC3-717C-0A8B-BBC0-5C9B5D401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37" y="2420888"/>
            <a:ext cx="8573725" cy="161277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E77A9B1-A034-7B3B-CF85-83F34BBDA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699959"/>
            <a:ext cx="6994552" cy="72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85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BC99F-E1DB-11C7-9AA7-F8E42E74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en termes de catalogage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7B040-11A2-3FA8-4C6B-FAEA232E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Importance de  bien </a:t>
            </a:r>
            <a:r>
              <a:rPr lang="fr-FR" dirty="0">
                <a:solidFill>
                  <a:srgbClr val="7030A0"/>
                </a:solidFill>
              </a:rPr>
              <a:t>lier</a:t>
            </a:r>
            <a:r>
              <a:rPr lang="fr-FR" dirty="0"/>
              <a:t> en 510 $3 </a:t>
            </a:r>
          </a:p>
          <a:p>
            <a:pPr lvl="1"/>
            <a:r>
              <a:rPr lang="fr-FR" sz="2400" dirty="0"/>
              <a:t>Affilier vos </a:t>
            </a:r>
            <a:r>
              <a:rPr lang="fr-FR" sz="2400" dirty="0">
                <a:solidFill>
                  <a:srgbClr val="0070C0"/>
                </a:solidFill>
              </a:rPr>
              <a:t>chercheurs</a:t>
            </a:r>
          </a:p>
          <a:p>
            <a:pPr lvl="1"/>
            <a:r>
              <a:rPr lang="fr-FR" sz="2400" dirty="0"/>
              <a:t>Rattacher vos </a:t>
            </a:r>
            <a:r>
              <a:rPr lang="fr-FR" sz="2400" dirty="0">
                <a:solidFill>
                  <a:srgbClr val="0070C0"/>
                </a:solidFill>
              </a:rPr>
              <a:t>structures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Importance de bien </a:t>
            </a:r>
            <a:r>
              <a:rPr lang="fr-FR" dirty="0">
                <a:solidFill>
                  <a:srgbClr val="7030A0"/>
                </a:solidFill>
              </a:rPr>
              <a:t>coder</a:t>
            </a:r>
            <a:r>
              <a:rPr lang="fr-FR" dirty="0"/>
              <a:t> en 510 $5</a:t>
            </a:r>
          </a:p>
          <a:p>
            <a:pPr lvl="1"/>
            <a:r>
              <a:rPr lang="fr-FR" sz="2400" dirty="0"/>
              <a:t>Une personne membre d’une collectivité =&gt; </a:t>
            </a:r>
            <a:r>
              <a:rPr lang="fr-FR" sz="2400" b="1" dirty="0" err="1">
                <a:solidFill>
                  <a:srgbClr val="0070C0"/>
                </a:solidFill>
              </a:rPr>
              <a:t>xxk</a:t>
            </a:r>
            <a:endParaRPr lang="fr-FR" sz="2400" b="1" dirty="0">
              <a:solidFill>
                <a:srgbClr val="0070C0"/>
              </a:solidFill>
            </a:endParaRPr>
          </a:p>
          <a:p>
            <a:pPr lvl="1"/>
            <a:r>
              <a:rPr lang="fr-FR" sz="2400" dirty="0"/>
              <a:t>Une collectivité rattachée à une collectivité =&gt; </a:t>
            </a:r>
            <a:r>
              <a:rPr lang="fr-FR" sz="2400" b="1" dirty="0" err="1">
                <a:solidFill>
                  <a:srgbClr val="0070C0"/>
                </a:solidFill>
              </a:rPr>
              <a:t>xxq</a:t>
            </a:r>
            <a:endParaRPr lang="fr-FR" sz="2400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Importance de bien </a:t>
            </a:r>
            <a:r>
              <a:rPr lang="fr-FR" dirty="0">
                <a:solidFill>
                  <a:srgbClr val="7030A0"/>
                </a:solidFill>
              </a:rPr>
              <a:t>dater</a:t>
            </a:r>
            <a:r>
              <a:rPr lang="fr-FR" dirty="0"/>
              <a:t> en 510$0</a:t>
            </a:r>
          </a:p>
          <a:p>
            <a:pPr lvl="1"/>
            <a:r>
              <a:rPr lang="fr-FR" sz="2400" dirty="0"/>
              <a:t>La 510 $0 peut recevoir des </a:t>
            </a:r>
            <a:r>
              <a:rPr lang="fr-FR" sz="2400" dirty="0">
                <a:solidFill>
                  <a:srgbClr val="0070C0"/>
                </a:solidFill>
              </a:rPr>
              <a:t>dates</a:t>
            </a:r>
            <a:r>
              <a:rPr lang="fr-FR" sz="2400" dirty="0"/>
              <a:t> et des </a:t>
            </a:r>
            <a:r>
              <a:rPr lang="fr-FR" sz="2400" dirty="0">
                <a:solidFill>
                  <a:srgbClr val="0070C0"/>
                </a:solidFill>
              </a:rPr>
              <a:t>intervalles</a:t>
            </a:r>
            <a:r>
              <a:rPr lang="fr-FR" sz="2400" dirty="0"/>
              <a:t> de dates</a:t>
            </a:r>
          </a:p>
          <a:p>
            <a:pPr lvl="1"/>
            <a:endParaRPr lang="fr-FR" sz="2400" dirty="0"/>
          </a:p>
          <a:p>
            <a:pPr lvl="1"/>
            <a:endParaRPr lang="fr-FR" sz="2400" dirty="0"/>
          </a:p>
          <a:p>
            <a:pPr lvl="1"/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947415C-7D0A-B828-1F19-CB3814731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078" y="5934542"/>
            <a:ext cx="7685844" cy="31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398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1EE589-62B4-3179-34E0-99F4691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4) Valorisation d’alignements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86588-65DC-D346-571F-90F35A64B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Interfaçage à des gisements sous Atom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fr-FR" dirty="0"/>
              <a:t>Cible : fonds d’archives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Interfaçage à des gisements sous </a:t>
            </a:r>
            <a:r>
              <a:rPr lang="fr-FR" dirty="0" err="1"/>
              <a:t>Omeka</a:t>
            </a:r>
            <a:r>
              <a:rPr lang="fr-FR" dirty="0"/>
              <a:t>-S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fr-FR" dirty="0"/>
              <a:t>Cible : bibliothèques numériques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Interfaçage à des archives institutionnelles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fr-FR" dirty="0"/>
              <a:t>Cible : partenaires recherche francophone</a:t>
            </a:r>
          </a:p>
          <a:p>
            <a:pPr marL="40005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8918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993B6-BF64-9BE8-11DC-A0943744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Fonds d’archives &amp; logiciel Atom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47251-70F1-D3E8-F86C-A05328D50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Encart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Gisements : </a:t>
            </a:r>
          </a:p>
          <a:p>
            <a:pPr lvl="1"/>
            <a:r>
              <a:rPr lang="fr-FR" dirty="0"/>
              <a:t>MSHM – Nanterre</a:t>
            </a:r>
          </a:p>
          <a:p>
            <a:pPr lvl="1"/>
            <a:r>
              <a:rPr lang="fr-FR" dirty="0"/>
              <a:t>MOM - Lyon</a:t>
            </a:r>
          </a:p>
          <a:p>
            <a:pPr lvl="1"/>
            <a:r>
              <a:rPr lang="fr-FR" dirty="0"/>
              <a:t>Phoebus / Centre d’archives littéraires / Univ. Lausanne</a:t>
            </a:r>
          </a:p>
          <a:p>
            <a:pPr lvl="1"/>
            <a:r>
              <a:rPr lang="fr-FR" dirty="0"/>
              <a:t>… </a:t>
            </a:r>
          </a:p>
          <a:p>
            <a:pPr lvl="1"/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A8C4CC0-F01F-7EC0-0176-29B1CF053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1590666"/>
            <a:ext cx="4230114" cy="168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34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5472F-A5E8-2154-FB00-DBA87AA5D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Nakala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B44F00-215A-EB48-163B-A41BF1131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Encart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Gisement  : Nakala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7140C5-3D93-58E6-6503-E7E9E198D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735" y="2204864"/>
            <a:ext cx="6586529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701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E6E42A-FC32-96BB-D5BD-3910D8910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Bibliothèque numérique &amp; </a:t>
            </a:r>
            <a:r>
              <a:rPr lang="fr-FR" dirty="0" err="1"/>
              <a:t>Omeka</a:t>
            </a:r>
            <a:r>
              <a:rPr lang="fr-FR" dirty="0"/>
              <a:t>-S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95D65-2E28-10BE-3377-225485FF1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Encart :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Gisement : </a:t>
            </a:r>
          </a:p>
          <a:p>
            <a:pPr lvl="1"/>
            <a:r>
              <a:rPr lang="fr-FR" dirty="0" err="1"/>
              <a:t>Genovefa</a:t>
            </a:r>
            <a:r>
              <a:rPr lang="fr-FR" dirty="0"/>
              <a:t> : </a:t>
            </a:r>
            <a:r>
              <a:rPr lang="fr-FR" dirty="0" err="1"/>
              <a:t>BibNum</a:t>
            </a:r>
            <a:r>
              <a:rPr lang="fr-FR" dirty="0"/>
              <a:t> de Bibliothèque Sainte Geneviève</a:t>
            </a:r>
          </a:p>
          <a:p>
            <a:pPr lvl="1"/>
            <a:r>
              <a:rPr lang="fr-FR" dirty="0"/>
              <a:t>…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FB1FB8-9414-AFE4-B760-B77E528FE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1700808"/>
            <a:ext cx="5597096" cy="147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997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74E1AC-8252-E8D6-11FF-D6C2475C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Archives institutionnelles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A704DE-8F7E-3543-14E2-F66B35192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Encarts :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Gisements : </a:t>
            </a:r>
          </a:p>
          <a:p>
            <a:pPr lvl="1"/>
            <a:r>
              <a:rPr lang="fr-FR" dirty="0" err="1"/>
              <a:t>ORBi</a:t>
            </a:r>
            <a:r>
              <a:rPr lang="fr-FR" dirty="0"/>
              <a:t> : archive de Uni. Liège</a:t>
            </a:r>
          </a:p>
          <a:p>
            <a:pPr lvl="1"/>
            <a:r>
              <a:rPr lang="fr-FR" dirty="0"/>
              <a:t>Serval : archive de Uni. Lausanne</a:t>
            </a:r>
          </a:p>
          <a:p>
            <a:pPr lvl="1"/>
            <a:r>
              <a:rPr lang="fr-FR" dirty="0"/>
              <a:t>AO-</a:t>
            </a:r>
            <a:r>
              <a:rPr lang="fr-FR" dirty="0" err="1"/>
              <a:t>Unige</a:t>
            </a:r>
            <a:r>
              <a:rPr lang="fr-FR" dirty="0"/>
              <a:t> : archive Uni. Genève</a:t>
            </a:r>
          </a:p>
          <a:p>
            <a:pPr lvl="1"/>
            <a:r>
              <a:rPr lang="fr-FR" dirty="0" err="1"/>
              <a:t>Folia</a:t>
            </a:r>
            <a:r>
              <a:rPr lang="fr-FR" dirty="0"/>
              <a:t> : archive de Uni. Fribourg</a:t>
            </a:r>
          </a:p>
          <a:p>
            <a:pPr lvl="1"/>
            <a:r>
              <a:rPr lang="fr-FR" dirty="0" err="1"/>
              <a:t>Libra</a:t>
            </a:r>
            <a:r>
              <a:rPr lang="fr-FR" dirty="0"/>
              <a:t> : archive de Uni. </a:t>
            </a:r>
            <a:r>
              <a:rPr lang="fr-FR" dirty="0" err="1"/>
              <a:t>Neuchatel</a:t>
            </a:r>
            <a:endParaRPr lang="fr-FR" dirty="0"/>
          </a:p>
          <a:p>
            <a:pPr lvl="1"/>
            <a:r>
              <a:rPr lang="fr-FR" dirty="0"/>
              <a:t>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53E08C3-9E34-C425-E08E-3F14AF631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203" y="1700808"/>
            <a:ext cx="4989125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221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E2579-DEAE-C1A4-25E9-B917E0516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Place aux questions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EE5EE9-FF03-0A58-5F25-845B5474D9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8340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BD8F4F-CE9F-F0BB-0DAD-8C07FCEDA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1) Ergonomie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927946-2F63-D308-2F5C-BF37222E2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Ascenseur de remontée en haut de notice</a:t>
            </a:r>
          </a:p>
          <a:p>
            <a:pPr marL="514350" indent="-514350">
              <a:buFont typeface="+mj-lt"/>
              <a:buAutoNum type="arabicPeriod"/>
            </a:pPr>
            <a:endParaRPr lang="fr-FR" i="1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Navigation d’une notice liée à une autre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Structuration </a:t>
            </a:r>
            <a:r>
              <a:rPr lang="fr-FR"/>
              <a:t>des encarts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7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0F8B4-91B3-3CFE-08E5-0EBB5DB61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Remontée en haut de notice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A6CD185C-CDD9-D0AE-E67F-D0F25534CB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1920" y="1887405"/>
            <a:ext cx="1440160" cy="1417299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45109E3-9CEE-6DAB-EB35-23C9C7A02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526" y="3841661"/>
            <a:ext cx="8211274" cy="246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52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12076-1F7A-A968-1268-0838ADA96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Navigation entre notices liées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101D337-CBE2-DEBA-DC7B-39AE5BF7A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4016" y="1961688"/>
            <a:ext cx="605269" cy="49178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10F3F06-866B-9FD3-0B3E-1BF7F8869A54}"/>
              </a:ext>
            </a:extLst>
          </p:cNvPr>
          <p:cNvSpPr txBox="1"/>
          <p:nvPr/>
        </p:nvSpPr>
        <p:spPr>
          <a:xfrm>
            <a:off x="452873" y="1628800"/>
            <a:ext cx="800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Petite flèche bleue encerclée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482358F-3A07-7C90-128B-6A3738F2B74C}"/>
              </a:ext>
            </a:extLst>
          </p:cNvPr>
          <p:cNvSpPr txBox="1"/>
          <p:nvPr/>
        </p:nvSpPr>
        <p:spPr>
          <a:xfrm>
            <a:off x="471810" y="2604851"/>
            <a:ext cx="800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Flèche présente entre autorités liées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A34A4A7-AF2B-EB3F-4F46-DC42AA2CE6E0}"/>
              </a:ext>
            </a:extLst>
          </p:cNvPr>
          <p:cNvSpPr txBox="1"/>
          <p:nvPr/>
        </p:nvSpPr>
        <p:spPr>
          <a:xfrm>
            <a:off x="452872" y="4231829"/>
            <a:ext cx="800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Flèche présente dans les encarts analytiques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63253CC-C04E-AFF3-CD36-075FAB3FF2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4611552"/>
            <a:ext cx="3520745" cy="102878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88A9BD93-E535-869A-4851-E2D13BBAC7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5737" y="5650521"/>
            <a:ext cx="3894157" cy="586791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43E763-D63E-D9B9-F01D-9ED333548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F80AE2E-8344-62D1-8004-5EEC637981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578" y="3204375"/>
            <a:ext cx="7540877" cy="82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709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ECA66-E934-EC68-A9C1-74D59386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Structuration des encarts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133859F7-22E5-3177-AE43-EFF69122EE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400" y="1871629"/>
            <a:ext cx="3497628" cy="1245188"/>
          </a:xfr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392F05E-8443-46AA-596C-708F39C65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390" y="2493397"/>
            <a:ext cx="3444538" cy="118120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D8B3B86-BA06-D57C-97B3-B31A28A5F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400" y="3386440"/>
            <a:ext cx="3551228" cy="115834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925E987-AAAC-4B1E-05CD-75B6828A30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10" y="4869160"/>
            <a:ext cx="3558848" cy="1089754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0E545EFC-A318-F5A6-8A23-51561F9FCC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7390" y="4255697"/>
            <a:ext cx="3749365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114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BD8F4F-CE9F-F0BB-0DAD-8C07FCEDA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2) Edition de notices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927946-2F63-D308-2F5C-BF37222E2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Assistance et contrôles au renseignement des champs d’</a:t>
            </a:r>
            <a:r>
              <a:rPr lang="fr-FR" i="1" dirty="0"/>
              <a:t>identifiants</a:t>
            </a:r>
          </a:p>
          <a:p>
            <a:pPr marL="514350" indent="-514350">
              <a:buFont typeface="+mj-lt"/>
              <a:buAutoNum type="arabicPeriod"/>
            </a:pPr>
            <a:endParaRPr lang="fr-FR" i="1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Dérivation VIAF étendue aux </a:t>
            </a:r>
            <a:r>
              <a:rPr lang="fr-FR" i="1" dirty="0"/>
              <a:t>Collectivités </a:t>
            </a:r>
            <a:r>
              <a:rPr lang="fr-FR" dirty="0"/>
              <a:t>et</a:t>
            </a:r>
            <a:r>
              <a:rPr lang="fr-FR" i="1" dirty="0"/>
              <a:t> </a:t>
            </a:r>
            <a:r>
              <a:rPr lang="fr-FR" dirty="0"/>
              <a:t>aux </a:t>
            </a:r>
            <a:r>
              <a:rPr lang="fr-FR" i="1" dirty="0"/>
              <a:t>Noms géographiques</a:t>
            </a:r>
          </a:p>
        </p:txBody>
      </p:sp>
    </p:spTree>
    <p:extLst>
      <p:ext uri="{BB962C8B-B14F-4D97-AF65-F5344CB8AC3E}">
        <p14:creationId xmlns:p14="http://schemas.microsoft.com/office/powerpoint/2010/main" val="34026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1AA32B-C575-6464-5916-730532FA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Champs 010, 033 et 035 : préremplis et contrôlés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6D0A0F5-CD0F-2B15-AE6D-6AC316C56A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8884" y="1964176"/>
            <a:ext cx="4918019" cy="3672408"/>
          </a:xfrm>
        </p:spPr>
      </p:pic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FD256D14-90EC-CEB0-3DF4-3CE8F0AD7C02}"/>
              </a:ext>
            </a:extLst>
          </p:cNvPr>
          <p:cNvCxnSpPr>
            <a:cxnSpLocks/>
          </p:cNvCxnSpPr>
          <p:nvPr/>
        </p:nvCxnSpPr>
        <p:spPr>
          <a:xfrm>
            <a:off x="1403648" y="3717032"/>
            <a:ext cx="875426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EB3E2B3-55E7-DA51-06A2-EC6509B9FE28}"/>
              </a:ext>
            </a:extLst>
          </p:cNvPr>
          <p:cNvCxnSpPr>
            <a:cxnSpLocks/>
          </p:cNvCxnSpPr>
          <p:nvPr/>
        </p:nvCxnSpPr>
        <p:spPr>
          <a:xfrm>
            <a:off x="1403648" y="5301208"/>
            <a:ext cx="875426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97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A2BBE0-77FF-A124-B593-4F0F65784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Contrôles : </a:t>
            </a:r>
            <a:br>
              <a:rPr lang="fr-FR" dirty="0"/>
            </a:br>
            <a:r>
              <a:rPr lang="fr-FR" dirty="0"/>
              <a:t>liste de valeurs et alerte doublon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BE71CC-8B8E-CBDE-4D23-918548EB9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Menu déroulant pour le $C </a:t>
            </a:r>
            <a:r>
              <a:rPr lang="fr-FR" i="1" dirty="0"/>
              <a:t>source</a:t>
            </a:r>
            <a:r>
              <a:rPr lang="fr-FR" dirty="0"/>
              <a:t>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Alerte doublon d’identifiant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8F015E5-B51D-9972-1AAD-AF03AFE86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3601" y="4514307"/>
            <a:ext cx="3856054" cy="153937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816BE89-0377-AFA6-EA52-9B86D5D1B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050" y="4803893"/>
            <a:ext cx="3353091" cy="960203"/>
          </a:xfrm>
          <a:prstGeom prst="rect">
            <a:avLst/>
          </a:prstGeom>
        </p:spPr>
      </p:pic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0E027BC-C6B0-0358-6199-E701BB4B9999}"/>
              </a:ext>
            </a:extLst>
          </p:cNvPr>
          <p:cNvCxnSpPr>
            <a:cxnSpLocks/>
            <a:stCxn id="13" idx="3"/>
            <a:endCxn id="11" idx="1"/>
          </p:cNvCxnSpPr>
          <p:nvPr/>
        </p:nvCxnSpPr>
        <p:spPr>
          <a:xfrm flipV="1">
            <a:off x="4332141" y="5283994"/>
            <a:ext cx="531460" cy="1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Image 28">
            <a:extLst>
              <a:ext uri="{FF2B5EF4-FFF2-40B4-BE49-F238E27FC236}">
                <a16:creationId xmlns:a16="http://schemas.microsoft.com/office/drawing/2014/main" id="{F88C0A05-520D-0E92-067F-CB7D226DBA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9792" y="2165242"/>
            <a:ext cx="3051090" cy="1432280"/>
          </a:xfrm>
          <a:prstGeom prst="rect">
            <a:avLst/>
          </a:prstGeom>
        </p:spPr>
      </p:pic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7AA66BCB-C20C-B6C6-C474-1AFE9FB5827B}"/>
              </a:ext>
            </a:extLst>
          </p:cNvPr>
          <p:cNvCxnSpPr>
            <a:cxnSpLocks/>
          </p:cNvCxnSpPr>
          <p:nvPr/>
        </p:nvCxnSpPr>
        <p:spPr>
          <a:xfrm>
            <a:off x="1542803" y="3099793"/>
            <a:ext cx="106381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4107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Created xmlns="http://schemas.microsoft.com/sharepoint/v3/fields">2020-09-16T22:00:00+00:00</_DCDateCreated>
    <Lieu_x0020_de_x0020_la_x0020_formation xmlns="9daed285-81c3-49ff-b705-bbc26c42e2d0">A renseigner</Lieu_x0020_de_x0020_la_x0020_formation>
    <Exaged_DocName xmlns="9daed285-81c3-49ff-b705-bbc26c42e2d0" xsi:nil="true"/>
    <Etat_x0020_du_x0020_document xmlns="9daed285-81c3-49ff-b705-bbc26c42e2d0">Document de travail</Etat_x0020_du_x0020_document>
    <Nom_x0020_de_x0020_la_x0020_formation xmlns="9daed285-81c3-49ff-b705-bbc26c42e2d0">A renseigner</Nom_x0020_de_x0020_la_x0020_formation>
    <TRI xmlns="9daed285-81c3-49ff-b705-bbc26c42e2d0">FML</TRI>
    <Tags xmlns="9daed285-81c3-49ff-b705-bbc26c42e2d0" xsi:nil="true"/>
    <Structure xmlns="9daed285-81c3-49ff-b705-bbc26c42e2d0">ABES</Structure>
    <Type_x0020_de_x0020_document_x0020_standard xmlns="9daed285-81c3-49ff-b705-bbc26c42e2d0">Diaporama Formation</Type_x0020_de_x0020_document_x0020_standard>
    <N_x00b0__x0020_session xmlns="9daed285-81c3-49ff-b705-bbc26c42e2d0" xsi:nil="true"/>
    <Liste_x0020_machines-serveurs xmlns="4c59061c-6b04-4a40-9eb3-50db48d64b44" xsi:nil="true"/>
    <Nom_x0020_du_x0020_marché xmlns="4c59061c-6b04-4a40-9eb3-50db48d64b44" xsi:nil="true"/>
    <Type_x0020_spec xmlns="9daed285-81c3-49ff-b705-bbc26c42e2d0" xsi:nil="true"/>
    <Type_x0020_de_x0020_document_x0020_technique xmlns="9daed285-81c3-49ff-b705-bbc26c42e2d0" xsi:nil="true"/>
    <Sujet_x0020_convention xmlns="9daed285-81c3-49ff-b705-bbc26c42e2d0" xsi:nil="true"/>
    <Année xmlns="4c59061c-6b04-4a40-9eb3-50db48d64b44">2023</Année>
    <Liste_x0020_des_x0020_applications xmlns="9daed285-81c3-49ff-b705-bbc26c42e2d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6CB4AB078024F24B9AD5E0923C09BE390104070202000EB9456CD1664B4F8505BA321D839010" ma:contentTypeVersion="19" ma:contentTypeDescription="" ma:contentTypeScope="" ma:versionID="577e45a3e0b5a04fdbc820419144a560">
  <xsd:schema xmlns:xsd="http://www.w3.org/2001/XMLSchema" xmlns:xs="http://www.w3.org/2001/XMLSchema" xmlns:p="http://schemas.microsoft.com/office/2006/metadata/properties" xmlns:ns2="9daed285-81c3-49ff-b705-bbc26c42e2d0" xmlns:ns3="4c59061c-6b04-4a40-9eb3-50db48d64b44" xmlns:ns4="http://schemas.microsoft.com/sharepoint/v3/fields" targetNamespace="http://schemas.microsoft.com/office/2006/metadata/properties" ma:root="true" ma:fieldsID="2896bb00ecc30cfadaf5cf09abaf86e5" ns2:_="" ns3:_="" ns4:_="">
    <xsd:import namespace="9daed285-81c3-49ff-b705-bbc26c42e2d0"/>
    <xsd:import namespace="4c59061c-6b04-4a40-9eb3-50db48d64b44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3:Année" minOccurs="0"/>
                <xsd:element ref="ns4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2:Exaged_DocName" minOccurs="0"/>
                <xsd:element ref="ns2:Nom_x0020_de_x0020_la_x0020_formation" minOccurs="0"/>
                <xsd:element ref="ns2:Type_x0020_spec" minOccurs="0"/>
                <xsd:element ref="ns2:Sujet_x0020_convention" minOccurs="0"/>
                <xsd:element ref="ns2:Type_x0020_de_x0020_document_x0020_technique" minOccurs="0"/>
                <xsd:element ref="ns3:Nom_x0020_du_x0020_marché" minOccurs="0"/>
                <xsd:element ref="ns3:Liste_x0020_machines-serveurs" minOccurs="0"/>
                <xsd:element ref="ns2:Liste_x0020_des_x0020_application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ed285-81c3-49ff-b705-bbc26c42e2d0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 ma:readOnly="fals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EGAD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 ma:readOnly="false">
      <xsd:simpleType>
        <xsd:restriction base="dms:Choice">
          <xsd:enumeration value="A renseigner"/>
          <xsd:enumeration value="ABA"/>
          <xsd:enumeration value="ACT"/>
          <xsd:enumeration value="AFE"/>
          <xsd:enumeration value="AG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E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GTS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A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NMN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CS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 ma:readOnly="false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éclaration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'analyse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 ma:readOnly="false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Tags" ma:index="10" nillable="true" ma:displayName="Tags" ma:internalName="Tags" ma:readOnly="false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 ma:readOnly="false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Exaged_DocName" ma:index="14" nillable="true" ma:displayName="Nom du document" ma:hidden="true" ma:internalName="Exaged_DocName" ma:readOnly="false">
      <xsd:simpleType>
        <xsd:restriction base="dms:Text"/>
      </xsd:simpleType>
    </xsd:element>
    <xsd:element name="Nom_x0020_de_x0020_la_x0020_formation" ma:index="20" nillable="true" ma:displayName="Liste des formations" ma:default="A renseigner" ma:format="Dropdown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Type_x0020_spec" ma:index="21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Sujet_x0020_convention" ma:index="22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e_x0020_document_x0020_technique" ma:index="23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Liste_x0020_des_x0020_applications" ma:index="26" nillable="true" ma:displayName="Liste des applications" ma:default="Autre" ma:format="Dropdown" ma:internalName="Liste_x0020_des_x0020_applications" ma:readOnly="false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59061c-6b04-4a40-9eb3-50db48d64b44" elementFormDefault="qualified">
    <xsd:import namespace="http://schemas.microsoft.com/office/2006/documentManagement/types"/>
    <xsd:import namespace="http://schemas.microsoft.com/office/infopath/2007/PartnerControls"/>
    <xsd:element name="Année" ma:index="6" nillable="true" ma:displayName="Année" ma:default="A renseigner" ma:format="Dropdown" ma:internalName="Ann_x00e9_e" ma:readOnly="false">
      <xsd:simpleType>
        <xsd:restriction base="dms:Choice">
          <xsd:enumeration value="A renseigner"/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Nom_x0020_du_x0020_marché" ma:index="24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  <xsd:element name="Liste_x0020_machines-serveurs" ma:index="25" nillable="true" ma:displayName="Liste des machines-serveurs" ma:default="à renseigner" ma:format="Dropdown" ma:internalName="Liste_x0020_machines_x002d_serveurs" ma:readOnly="false">
      <xsd:simpleType>
        <xsd:restriction base="dms:Choice">
          <xsd:enumeration value="à renseigner"/>
          <xsd:enumeration value="actif réseau"/>
          <xsd:enumeration value="antivirus"/>
          <xsd:enumeration value="baie de stockage"/>
          <xsd:enumeration value="imprimantes"/>
          <xsd:enumeration value="messagerie"/>
          <xsd:enumeration value="visioconférence"/>
          <xsd:enumeration value="sauvegarde"/>
          <xsd:enumeration value="téléphone"/>
          <xsd:enumeration value="se linux unix"/>
          <xsd:enumeration value="se linux"/>
          <xsd:enumeration value="se unix"/>
          <xsd:enumeration value="se windows"/>
          <xsd:enumeration value="serveur socle"/>
          <xsd:enumeration value="serveur virtuel"/>
          <xsd:enumeration value="solaris"/>
          <xsd:enumeration value="station de travail"/>
        </xsd:restriction>
      </xsd:simpleType>
    </xsd:element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9" nillable="true" ma:displayName="MediaServiceObjectDetectorVersions" ma:description="" ma:hidden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D3DA22-16E7-418E-A1F2-1C90A5F308B5}">
  <ds:schemaRefs>
    <ds:schemaRef ds:uri="http://schemas.microsoft.com/office/2006/documentManagement/types"/>
    <ds:schemaRef ds:uri="4c59061c-6b04-4a40-9eb3-50db48d64b4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9daed285-81c3-49ff-b705-bbc26c42e2d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582887-D811-4F37-B3C1-B01642260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ed285-81c3-49ff-b705-bbc26c42e2d0"/>
    <ds:schemaRef ds:uri="4c59061c-6b04-4a40-9eb3-50db48d64b44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797</Words>
  <Application>Microsoft Office PowerPoint</Application>
  <PresentationFormat>Affichage à l'écran (4:3)</PresentationFormat>
  <Paragraphs>184</Paragraphs>
  <Slides>28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Thème Office</vt:lpstr>
      <vt:lpstr>Présentation PowerPoint</vt:lpstr>
      <vt:lpstr>Nouveautés</vt:lpstr>
      <vt:lpstr>1) Ergonomie</vt:lpstr>
      <vt:lpstr>Remontée en haut de notice</vt:lpstr>
      <vt:lpstr>Navigation entre notices liées</vt:lpstr>
      <vt:lpstr>Structuration des encarts</vt:lpstr>
      <vt:lpstr>2) Edition de notices</vt:lpstr>
      <vt:lpstr>Champs 010, 033 et 035 : préremplis et contrôlés</vt:lpstr>
      <vt:lpstr>Contrôles :  liste de valeurs et alerte doublon</vt:lpstr>
      <vt:lpstr>Dérivation VIAF étendue</vt:lpstr>
      <vt:lpstr>Rappel : on peut dériver une source non un cluster</vt:lpstr>
      <vt:lpstr>3) Valorisation des relations entre notices</vt:lpstr>
      <vt:lpstr>Valorisation des A 510</vt:lpstr>
      <vt:lpstr>Valorisation des A 510</vt:lpstr>
      <vt:lpstr>Paysage académique</vt:lpstr>
      <vt:lpstr>Membres de la structure</vt:lpstr>
      <vt:lpstr>Ecoles doctorales</vt:lpstr>
      <vt:lpstr>Paysage bibliographique</vt:lpstr>
      <vt:lpstr>Ex : les co-auteurs</vt:lpstr>
      <vt:lpstr>Paysage bibliographique</vt:lpstr>
      <vt:lpstr>Ex : les collectivités partenaires</vt:lpstr>
      <vt:lpstr>Et en termes de catalogage ?</vt:lpstr>
      <vt:lpstr>4) Valorisation d’alignements</vt:lpstr>
      <vt:lpstr>Fonds d’archives &amp; logiciel Atom</vt:lpstr>
      <vt:lpstr>Nakala</vt:lpstr>
      <vt:lpstr>Bibliothèque numérique &amp; Omeka-S</vt:lpstr>
      <vt:lpstr>Archives institutionnelles</vt:lpstr>
      <vt:lpstr>Place aux questions</vt:lpstr>
    </vt:vector>
  </TitlesOfParts>
  <Company>ABES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J.e-cours</dc:title>
  <dc:creator>Olivier Kosinski</dc:creator>
  <cp:keywords/>
  <dc:description/>
  <cp:lastModifiedBy>Olivier J.H. Kosinski</cp:lastModifiedBy>
  <cp:revision>182</cp:revision>
  <dcterms:created xsi:type="dcterms:W3CDTF">2014-12-08T14:08:59Z</dcterms:created>
  <dcterms:modified xsi:type="dcterms:W3CDTF">2024-06-20T12:02:06Z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0x0101006CB4AB078024F24B9AD5E0923C09BE390104070202000EB9456CD1664B4F8505BA321D839010</vt:lpwstr>
  </property>
  <property fmtid="{D5CDD505-2E9C-101B-9397-08002B2CF9AE}" pid="3" name="Order">
    <vt:r8>21400</vt:r8>
  </property>
  <property fmtid="{D5CDD505-2E9C-101B-9397-08002B2CF9AE}" pid="4" name="Agent Abes">
    <vt:lpwstr/>
  </property>
</Properties>
</file>